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4.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703" r:id="rId3"/>
  </p:sldMasterIdLst>
  <p:notesMasterIdLst>
    <p:notesMasterId r:id="rId70"/>
  </p:notesMasterIdLst>
  <p:handoutMasterIdLst>
    <p:handoutMasterId r:id="rId71"/>
  </p:handoutMasterIdLst>
  <p:sldIdLst>
    <p:sldId id="256" r:id="rId4"/>
    <p:sldId id="257" r:id="rId5"/>
    <p:sldId id="276" r:id="rId6"/>
    <p:sldId id="277" r:id="rId7"/>
    <p:sldId id="278" r:id="rId8"/>
    <p:sldId id="279" r:id="rId9"/>
    <p:sldId id="280" r:id="rId10"/>
    <p:sldId id="283" r:id="rId11"/>
    <p:sldId id="284" r:id="rId12"/>
    <p:sldId id="285" r:id="rId13"/>
    <p:sldId id="286" r:id="rId14"/>
    <p:sldId id="287" r:id="rId15"/>
    <p:sldId id="288" r:id="rId16"/>
    <p:sldId id="291" r:id="rId17"/>
    <p:sldId id="316" r:id="rId18"/>
    <p:sldId id="317" r:id="rId19"/>
    <p:sldId id="318" r:id="rId20"/>
    <p:sldId id="259" r:id="rId21"/>
    <p:sldId id="260" r:id="rId22"/>
    <p:sldId id="261" r:id="rId23"/>
    <p:sldId id="266" r:id="rId24"/>
    <p:sldId id="267" r:id="rId25"/>
    <p:sldId id="269" r:id="rId26"/>
    <p:sldId id="271" r:id="rId27"/>
    <p:sldId id="272" r:id="rId28"/>
    <p:sldId id="273" r:id="rId29"/>
    <p:sldId id="319" r:id="rId30"/>
    <p:sldId id="320" r:id="rId31"/>
    <p:sldId id="321" r:id="rId32"/>
    <p:sldId id="322" r:id="rId33"/>
    <p:sldId id="323" r:id="rId34"/>
    <p:sldId id="324" r:id="rId35"/>
    <p:sldId id="325" r:id="rId36"/>
    <p:sldId id="326" r:id="rId37"/>
    <p:sldId id="327" r:id="rId38"/>
    <p:sldId id="328" r:id="rId39"/>
    <p:sldId id="329" r:id="rId40"/>
    <p:sldId id="330" r:id="rId41"/>
    <p:sldId id="331" r:id="rId42"/>
    <p:sldId id="332" r:id="rId43"/>
    <p:sldId id="333" r:id="rId44"/>
    <p:sldId id="334" r:id="rId45"/>
    <p:sldId id="335" r:id="rId46"/>
    <p:sldId id="336" r:id="rId47"/>
    <p:sldId id="337" r:id="rId48"/>
    <p:sldId id="338" r:id="rId49"/>
    <p:sldId id="339" r:id="rId50"/>
    <p:sldId id="340" r:id="rId51"/>
    <p:sldId id="341" r:id="rId52"/>
    <p:sldId id="344" r:id="rId53"/>
    <p:sldId id="345" r:id="rId54"/>
    <p:sldId id="346" r:id="rId55"/>
    <p:sldId id="347" r:id="rId56"/>
    <p:sldId id="348" r:id="rId57"/>
    <p:sldId id="349" r:id="rId58"/>
    <p:sldId id="350" r:id="rId59"/>
    <p:sldId id="351" r:id="rId60"/>
    <p:sldId id="352" r:id="rId61"/>
    <p:sldId id="353" r:id="rId62"/>
    <p:sldId id="354" r:id="rId63"/>
    <p:sldId id="355" r:id="rId64"/>
    <p:sldId id="356" r:id="rId65"/>
    <p:sldId id="357" r:id="rId66"/>
    <p:sldId id="358" r:id="rId67"/>
    <p:sldId id="359" r:id="rId68"/>
    <p:sldId id="360"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22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interSettings" Target="printerSettings/printerSettings1.bin"/><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2.emf"/><Relationship Id="rId2" Type="http://schemas.openxmlformats.org/officeDocument/2006/relationships/image" Target="../media/image73.emf"/><Relationship Id="rId3" Type="http://schemas.openxmlformats.org/officeDocument/2006/relationships/image" Target="../media/image7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9C219B7-139E-2045-9279-B077584D5AFE}" type="datetimeFigureOut">
              <a:rPr lang="en-US" smtClean="0"/>
              <a:t>12. 12. 7.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7C8A46-1590-5D48-8A49-B22E3B1ED4FA}" type="slidenum">
              <a:rPr lang="en-US" smtClean="0"/>
              <a:t>‹#›</a:t>
            </a:fld>
            <a:endParaRPr lang="en-US"/>
          </a:p>
        </p:txBody>
      </p:sp>
    </p:spTree>
    <p:extLst>
      <p:ext uri="{BB962C8B-B14F-4D97-AF65-F5344CB8AC3E}">
        <p14:creationId xmlns:p14="http://schemas.microsoft.com/office/powerpoint/2010/main" val="31206612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F26C3A-35B2-7645-A297-8F8DF13620A3}" type="datetimeFigureOut">
              <a:rPr lang="en-US" smtClean="0"/>
              <a:t>12. 12. 7.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C409F5-5904-834F-BCA6-88C6436B9B21}" type="slidenum">
              <a:rPr lang="en-US" smtClean="0"/>
              <a:t>‹#›</a:t>
            </a:fld>
            <a:endParaRPr lang="en-US"/>
          </a:p>
        </p:txBody>
      </p:sp>
    </p:spTree>
    <p:extLst>
      <p:ext uri="{BB962C8B-B14F-4D97-AF65-F5344CB8AC3E}">
        <p14:creationId xmlns:p14="http://schemas.microsoft.com/office/powerpoint/2010/main" val="15556140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fld id="{004C13E8-BD5C-D941-88C7-682EA546EF50}" type="slidenum">
              <a:rPr lang="en-US" sz="1200" baseline="0">
                <a:latin typeface="Times New Roman" charset="0"/>
              </a:rPr>
              <a:pPr eaLnBrk="1" hangingPunct="1"/>
              <a:t>18</a:t>
            </a:fld>
            <a:endParaRPr lang="en-US" sz="1200" baseline="0">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The experimental demonstration</a:t>
            </a:r>
            <a:r>
              <a:rPr lang="en-US" baseline="0" noProof="0" dirty="0" smtClean="0"/>
              <a:t> of the phase transition, the verification of the lattice QCD predictions reflecting the fundamental symmetries of the theory, and a detailed investigation of the properties of strongly interacting matter at high temperature are the principal aims of the ALICE scientific program. Precise determination of the QGP properties including critical temperature, degrees of freedom, speed of sound and in general transport coefficients and equation of state is the ultimate goal in the field.  </a:t>
            </a:r>
            <a:endParaRPr lang="en-US" noProof="0"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30</a:t>
            </a:fld>
            <a:endParaRPr lang="fr-FR"/>
          </a:p>
        </p:txBody>
      </p:sp>
    </p:spTree>
    <p:extLst>
      <p:ext uri="{BB962C8B-B14F-4D97-AF65-F5344CB8AC3E}">
        <p14:creationId xmlns:p14="http://schemas.microsoft.com/office/powerpoint/2010/main" val="2102702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noProof="0" dirty="0" smtClean="0"/>
              <a:t>At LHC energies, the </a:t>
            </a:r>
            <a:r>
              <a:rPr lang="en-US" baseline="0" noProof="0" dirty="0" err="1" smtClean="0"/>
              <a:t>wavefunction</a:t>
            </a:r>
            <a:r>
              <a:rPr lang="en-US" baseline="0" noProof="0" dirty="0" smtClean="0"/>
              <a:t> of high energy hadrons characterized by high high density of gluon, the part of the </a:t>
            </a:r>
            <a:r>
              <a:rPr lang="en-US" baseline="0" noProof="0" dirty="0" err="1" smtClean="0"/>
              <a:t>wavefunction</a:t>
            </a:r>
            <a:r>
              <a:rPr lang="en-US" baseline="0" noProof="0" dirty="0" smtClean="0"/>
              <a:t> with many gluons controls typical high energy </a:t>
            </a:r>
            <a:r>
              <a:rPr lang="en-US" baseline="0" noProof="0" dirty="0" err="1" smtClean="0"/>
              <a:t>processs</a:t>
            </a:r>
            <a:r>
              <a:rPr lang="en-US" baseline="0" noProof="0" dirty="0" smtClean="0"/>
              <a:t>. CGC ? This part of the </a:t>
            </a:r>
            <a:r>
              <a:rPr lang="en-US" baseline="0" noProof="0" dirty="0" err="1" smtClean="0"/>
              <a:t>wavefunction</a:t>
            </a:r>
            <a:r>
              <a:rPr lang="en-US" baseline="0" noProof="0" dirty="0" smtClean="0"/>
              <a:t> determines the processes in action </a:t>
            </a:r>
            <a:r>
              <a:rPr lang="en-US" baseline="0" noProof="0" smtClean="0"/>
              <a:t>at the LHC </a:t>
            </a:r>
            <a:endParaRPr lang="en-US" baseline="0" noProof="0" dirty="0" smtClean="0"/>
          </a:p>
          <a:p>
            <a:pPr marL="228600" indent="-228600">
              <a:buAutoNum type="arabicPeriod"/>
            </a:pPr>
            <a:r>
              <a:rPr lang="en-US" baseline="0" noProof="0" dirty="0" smtClean="0"/>
              <a:t>Highly coherent color fields where most of the energy is in coherent field degrees of freedom, GLASMA ?</a:t>
            </a:r>
          </a:p>
          <a:p>
            <a:pPr marL="228600" indent="-228600">
              <a:buAutoNum type="arabicPeriod"/>
            </a:pPr>
            <a:r>
              <a:rPr lang="en-US" baseline="0" noProof="0" dirty="0" smtClean="0"/>
              <a:t>Quark gluon matter: degrees of freedom are not highly coherent, nor thermalized and can be thought about as quarks and gluons</a:t>
            </a:r>
          </a:p>
          <a:p>
            <a:pPr marL="228600" indent="-228600">
              <a:buAutoNum type="arabicPeriod"/>
            </a:pPr>
            <a:r>
              <a:rPr lang="en-US" baseline="0" noProof="0" dirty="0" smtClean="0"/>
              <a:t>QGP: matter after it has thermalized with the degrees of freedom are incoherent quarks and gluons</a:t>
            </a:r>
          </a:p>
          <a:p>
            <a:pPr marL="228600" indent="-228600">
              <a:buAutoNum type="arabicPeriod"/>
            </a:pPr>
            <a:r>
              <a:rPr lang="en-US" baseline="0" noProof="0" dirty="0" smtClean="0"/>
              <a:t>Lattice QCD predicts that even at several times the transition temperature, the energy density is still about 15% below that expected for the Stefan-Boltzmann law for an ideal gas of non-interacting quarks and gluons. This indicates that the effective degrees of freedom in a QGP at finite temperature are not bare </a:t>
            </a:r>
            <a:r>
              <a:rPr lang="en-US" baseline="0" noProof="0" dirty="0" err="1" smtClean="0"/>
              <a:t>quaeks</a:t>
            </a:r>
            <a:r>
              <a:rPr lang="en-US" baseline="0" noProof="0" dirty="0" smtClean="0"/>
              <a:t> and gluons but rather more complex formations whose nature has not yet been understood. </a:t>
            </a:r>
          </a:p>
          <a:p>
            <a:pPr marL="228600" indent="-228600">
              <a:buAutoNum type="arabicPeriod"/>
            </a:pPr>
            <a:r>
              <a:rPr lang="en-US" baseline="0" noProof="0" dirty="0" smtClean="0"/>
              <a:t>The kinetic theory of gases describes a gas as a large number of small particles (atoms or molecules), all of which are in constant, random motion. </a:t>
            </a:r>
            <a:endParaRPr lang="en-US" noProof="0"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32</a:t>
            </a:fld>
            <a:endParaRPr lang="fr-FR"/>
          </a:p>
        </p:txBody>
      </p:sp>
    </p:spTree>
    <p:extLst>
      <p:ext uri="{BB962C8B-B14F-4D97-AF65-F5344CB8AC3E}">
        <p14:creationId xmlns:p14="http://schemas.microsoft.com/office/powerpoint/2010/main" val="2592658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noProof="0" dirty="0" smtClean="0"/>
              <a:t>Forward-backward asymmetry between proton and lead hemisphere</a:t>
            </a:r>
          </a:p>
          <a:p>
            <a:pPr marL="228600" indent="-228600">
              <a:buAutoNum type="arabicPeriod"/>
            </a:pPr>
            <a:r>
              <a:rPr lang="en-US" noProof="0" dirty="0" smtClean="0"/>
              <a:t> Models including pQCD processes + soft interactions + nuclear</a:t>
            </a:r>
            <a:r>
              <a:rPr lang="en-US" baseline="0" noProof="0" dirty="0" smtClean="0"/>
              <a:t> modification of the initial parton distribution tuned to describe data of </a:t>
            </a:r>
            <a:r>
              <a:rPr lang="en-US" baseline="0" noProof="0" dirty="0" err="1" smtClean="0"/>
              <a:t>dAu</a:t>
            </a:r>
            <a:r>
              <a:rPr lang="en-US" baseline="0" noProof="0" dirty="0" smtClean="0"/>
              <a:t> at RHIC (DPMJET+HIJING)</a:t>
            </a:r>
            <a:r>
              <a:rPr lang="en-US" baseline="0" noProof="0" dirty="0" smtClean="0">
                <a:sym typeface="Wingdings"/>
              </a:rPr>
              <a:t> closest to the data</a:t>
            </a:r>
          </a:p>
          <a:p>
            <a:pPr marL="228600" indent="-228600">
              <a:buAutoNum type="arabicPeriod"/>
            </a:pPr>
            <a:r>
              <a:rPr lang="en-US" baseline="0" noProof="0" dirty="0" smtClean="0">
                <a:sym typeface="Wingdings"/>
              </a:rPr>
              <a:t> saturation models that employ coherence effects to reduce the number of soft gluons available for particle production below a given energy scale -&gt; wrong shape and wrong magnitude</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noProof="0" dirty="0" smtClean="0"/>
              <a:t>Relative particle abundances</a:t>
            </a:r>
            <a:r>
              <a:rPr lang="en-US" baseline="0" noProof="0" dirty="0" smtClean="0"/>
              <a:t> in thermal and chemical equilibrium are governed mainly by 2 parameters the chemical freeze-out temperature and the </a:t>
            </a:r>
            <a:r>
              <a:rPr lang="en-US" baseline="0" noProof="0" dirty="0" err="1" smtClean="0"/>
              <a:t>baryochemical</a:t>
            </a:r>
            <a:r>
              <a:rPr lang="en-US" baseline="0" noProof="0" dirty="0" smtClean="0"/>
              <a:t> potential, where the latter describes the net baryon content of the system</a:t>
            </a:r>
            <a:endParaRPr lang="en-US" noProof="0" dirty="0" smtClean="0"/>
          </a:p>
          <a:p>
            <a:pPr marL="228600" indent="-228600">
              <a:buAutoNum type="arabicPeriod"/>
            </a:pPr>
            <a:r>
              <a:rPr lang="en-US" noProof="0" dirty="0" smtClean="0"/>
              <a:t>Prediction of the statistical model extrapolated from lower energy measurement</a:t>
            </a:r>
            <a:r>
              <a:rPr lang="en-US" baseline="0" noProof="0" dirty="0" smtClean="0"/>
              <a:t> for </a:t>
            </a:r>
            <a:r>
              <a:rPr lang="el-GR" baseline="0" noProof="0" dirty="0" smtClean="0"/>
              <a:t>μ</a:t>
            </a:r>
            <a:r>
              <a:rPr lang="fr-CH" baseline="0" noProof="0" dirty="0" smtClean="0"/>
              <a:t>B</a:t>
            </a:r>
            <a:r>
              <a:rPr lang="en-US" noProof="0" dirty="0" smtClean="0"/>
              <a:t> and T constant above √s= a few ten GeV,  T from RHIC=164 MeV</a:t>
            </a:r>
          </a:p>
          <a:p>
            <a:pPr marL="228600" indent="-228600">
              <a:buAutoNum type="arabicPeriod"/>
            </a:pPr>
            <a:r>
              <a:rPr lang="en-US" noProof="0" dirty="0" smtClean="0"/>
              <a:t>Best fit T=152 MeV, data constrain </a:t>
            </a:r>
            <a:r>
              <a:rPr lang="el-GR" noProof="0" dirty="0" smtClean="0"/>
              <a:t>μ</a:t>
            </a:r>
            <a:r>
              <a:rPr lang="fr-CH" baseline="-25000" noProof="0" dirty="0" smtClean="0"/>
              <a:t>B</a:t>
            </a:r>
            <a:r>
              <a:rPr lang="fr-CH" noProof="0" dirty="0" smtClean="0"/>
              <a:t> within a few MeV from null, surprising lower than the RHIC value. Excluding protons from</a:t>
            </a:r>
            <a:r>
              <a:rPr lang="fr-CH" baseline="0" noProof="0" dirty="0" smtClean="0"/>
              <a:t> the fit, RHIC temperature is recovered</a:t>
            </a:r>
          </a:p>
          <a:p>
            <a:pPr marL="228600" indent="-228600">
              <a:buAutoNum type="arabicPeriod"/>
            </a:pPr>
            <a:r>
              <a:rPr lang="fr-CH" baseline="0" noProof="0" dirty="0" smtClean="0"/>
              <a:t>K*0 have short lifetime so that the decay particles (piK) can be rescattered so that the invariant mass cannot be reconstructed</a:t>
            </a:r>
            <a:endParaRPr lang="en-US" noProof="0" dirty="0" smtClean="0"/>
          </a:p>
          <a:p>
            <a:pPr marL="0" indent="0">
              <a:buNone/>
            </a:pPr>
            <a:endParaRPr lang="en-US" noProof="0" dirty="0" smtClean="0"/>
          </a:p>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a:p>
            <a:pPr marL="228600" indent="-228600">
              <a:buAutoNum type="arabicPeriod"/>
            </a:pPr>
            <a:r>
              <a:rPr lang="en-US" noProof="0" dirty="0" smtClean="0"/>
              <a:t>Particle momentum distributions reflect the conditions later in the evolution, at the kinetic</a:t>
            </a:r>
            <a:r>
              <a:rPr lang="en-US" baseline="0" noProof="0" dirty="0" smtClean="0"/>
              <a:t> freeze out from the hadron gas phase when elastic interactions end . The </a:t>
            </a:r>
            <a:r>
              <a:rPr lang="en-US" baseline="0" noProof="0" dirty="0" err="1" smtClean="0"/>
              <a:t>Pt</a:t>
            </a:r>
            <a:r>
              <a:rPr lang="en-US" baseline="0" noProof="0" dirty="0" smtClean="0"/>
              <a:t> distributions encode information about the collective transverse expansion (radial flow) and the temperature at kinetic freeze out</a:t>
            </a:r>
          </a:p>
          <a:p>
            <a:pPr marL="228600" indent="-228600">
              <a:buAutoNum type="arabicPeriod"/>
            </a:pPr>
            <a:r>
              <a:rPr lang="en-US" baseline="0" noProof="0" dirty="0" smtClean="0"/>
              <a:t>The spectra shapes show a significant change from RHIC to LHC energies having a distinctly harder distribution which implies a significantly stronger radial flow</a:t>
            </a:r>
          </a:p>
          <a:p>
            <a:pPr marL="228600" indent="-228600">
              <a:buAutoNum type="arabicPeriod"/>
            </a:pPr>
            <a:r>
              <a:rPr lang="en-US" baseline="0" noProof="0" dirty="0" smtClean="0"/>
              <a:t>Models with after the hydrodynamic phase introduce an hadronic cascade which further transports them until final decoupling. The hadronic phase builds additional radial flow due mostly to elastic interactions and affects particle ratios due to inelastic interactions.</a:t>
            </a:r>
          </a:p>
          <a:p>
            <a:pPr marL="228600" indent="-228600">
              <a:buAutoNum type="arabicPeriod"/>
            </a:pPr>
            <a:r>
              <a:rPr lang="en-US" baseline="0" noProof="0" dirty="0" smtClean="0"/>
              <a:t>At the LHC, hadronic final state interactions, and in particular baryon-anti-baryon annihilations (large cross section) may be an important ingredient for the description of particle yields.</a:t>
            </a:r>
          </a:p>
          <a:p>
            <a:pPr marL="228600" indent="-228600">
              <a:buAutoNum type="arabicPeriod"/>
            </a:pPr>
            <a:r>
              <a:rPr lang="en-US" baseline="0" noProof="0" dirty="0" smtClean="0"/>
              <a:t>Krakow models: introduces non-equilibrium corrections due to viscosity at the transition from the hydro description to particles, which chance T at chemical </a:t>
            </a:r>
            <a:r>
              <a:rPr lang="en-US" baseline="0" noProof="0" dirty="0" err="1" smtClean="0"/>
              <a:t>fo</a:t>
            </a:r>
            <a:endParaRPr lang="en-US" baseline="0" noProof="0" dirty="0" smtClean="0"/>
          </a:p>
          <a:p>
            <a:pPr marL="228600" indent="-228600">
              <a:buAutoNum type="arabicPeriod"/>
            </a:pPr>
            <a:r>
              <a:rPr lang="en-US" baseline="0" noProof="0" dirty="0" smtClean="0"/>
              <a:t>Radial flow velocity is 10% larger than at RHIC </a:t>
            </a:r>
            <a:r>
              <a:rPr lang="en-US" baseline="0" noProof="0" dirty="0" smtClean="0">
                <a:sym typeface="Wingdings"/>
              </a:rPr>
              <a:t> harder pT spectra, same kinetic freeze out temperature</a:t>
            </a:r>
          </a:p>
          <a:p>
            <a:pPr marL="228600" indent="-228600">
              <a:buAutoNum type="arabicPeriod"/>
            </a:pPr>
            <a:r>
              <a:rPr lang="en-US" baseline="0" noProof="0" dirty="0" smtClean="0">
                <a:sym typeface="Wingdings"/>
              </a:rPr>
              <a:t>Hydrodynamics is a general approach to fluid dynamics, describing the long-wavelength </a:t>
            </a:r>
            <a:r>
              <a:rPr lang="en-US" baseline="0" noProof="0" dirty="0" err="1" smtClean="0">
                <a:sym typeface="Wingdings"/>
              </a:rPr>
              <a:t>behaviour</a:t>
            </a:r>
            <a:r>
              <a:rPr lang="en-US" baseline="0" noProof="0" dirty="0" smtClean="0">
                <a:sym typeface="Wingdings"/>
              </a:rPr>
              <a:t> of a complex system in quasi-equilibrium and serves as a </a:t>
            </a:r>
            <a:r>
              <a:rPr lang="en-US" baseline="0" noProof="0" dirty="0" err="1" smtClean="0">
                <a:sym typeface="Wingdings"/>
              </a:rPr>
              <a:t>pwerful</a:t>
            </a:r>
            <a:r>
              <a:rPr lang="en-US" baseline="0" noProof="0" dirty="0" smtClean="0">
                <a:sym typeface="Wingdings"/>
              </a:rPr>
              <a:t> tool to determine the </a:t>
            </a:r>
            <a:r>
              <a:rPr lang="en-US" baseline="0" noProof="0" smtClean="0">
                <a:sym typeface="Wingdings"/>
              </a:rPr>
              <a:t>QGP properties.</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 The </a:t>
            </a:r>
            <a:r>
              <a:rPr lang="en-US" noProof="0" dirty="0" err="1" smtClean="0"/>
              <a:t>p¯p</a:t>
            </a:r>
            <a:r>
              <a:rPr lang="en-US" noProof="0" dirty="0" smtClean="0"/>
              <a:t> correlations show a maximum for the low relative momentum</a:t>
            </a:r>
            <a:r>
              <a:rPr lang="en-US" baseline="0" noProof="0" dirty="0" smtClean="0"/>
              <a:t> </a:t>
            </a:r>
            <a:r>
              <a:rPr lang="en-US" noProof="0" dirty="0" smtClean="0"/>
              <a:t>due to Coulomb attraction, then a wide minimum caused by the annihilation part of the strong</a:t>
            </a:r>
          </a:p>
          <a:p>
            <a:pPr marL="0" marR="0" indent="0" algn="l" defTabSz="457200" rtl="0" eaLnBrk="1" fontAlgn="base" latinLnBrk="0" hangingPunct="1">
              <a:lnSpc>
                <a:spcPct val="100000"/>
              </a:lnSpc>
              <a:spcBef>
                <a:spcPct val="30000"/>
              </a:spcBef>
              <a:spcAft>
                <a:spcPct val="0"/>
              </a:spcAft>
              <a:buClrTx/>
              <a:buSzTx/>
              <a:buFontTx/>
              <a:buNone/>
              <a:tabLst/>
              <a:defRPr/>
            </a:pPr>
            <a:r>
              <a:rPr lang="en-US" noProof="0" dirty="0" smtClean="0"/>
              <a:t>FSI.  ¯  correlation functions (right panel of Fig. 2) show a clear suppression at low relative momentum</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strength of the correlation e </a:t>
            </a:r>
            <a:r>
              <a:rPr lang="en-US" noProof="0" dirty="0" err="1" smtClean="0"/>
              <a:t>ect</a:t>
            </a:r>
            <a:r>
              <a:rPr lang="en-US" noProof="0" dirty="0" smtClean="0"/>
              <a:t> increases with more peripheral</a:t>
            </a:r>
            <a:r>
              <a:rPr lang="en-US" baseline="0" noProof="0" dirty="0" smtClean="0"/>
              <a:t> </a:t>
            </a:r>
            <a:r>
              <a:rPr lang="en-US" noProof="0" dirty="0" smtClean="0"/>
              <a:t>events, an indication that the emitting source size is shrinking for those events.</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correlations of pp and ¯</a:t>
            </a:r>
            <a:r>
              <a:rPr lang="en-US" noProof="0" dirty="0" err="1" smtClean="0"/>
              <a:t>p¯p</a:t>
            </a:r>
            <a:r>
              <a:rPr lang="en-US" noProof="0" dirty="0" smtClean="0"/>
              <a:t> pairs (left panel of Fig. 3) are due to a combination of Fermi-</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Dirac statistics, Coulomb and Strong FSI which results in a distinct maximum for </a:t>
            </a:r>
            <a:r>
              <a:rPr lang="en-US" noProof="0" dirty="0" err="1" smtClean="0"/>
              <a:t>qinv</a:t>
            </a:r>
            <a:r>
              <a:rPr lang="en-US" noProof="0" dirty="0" smtClean="0"/>
              <a:t>   40 MeV/c</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 [14]. The height of this peak is related to the </a:t>
            </a:r>
            <a:r>
              <a:rPr lang="en-US" noProof="0" dirty="0" err="1" smtClean="0"/>
              <a:t>femtoscopic</a:t>
            </a:r>
            <a:r>
              <a:rPr lang="en-US" noProof="0" dirty="0" smtClean="0"/>
              <a:t> radius.</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source size is larger for central collisions</a:t>
            </a:r>
            <a:r>
              <a:rPr lang="en-US" baseline="0" noProof="0" dirty="0" smtClean="0"/>
              <a:t> than for peripheral ones, therefore the p-anti p are on average further apart reducing the </a:t>
            </a:r>
            <a:r>
              <a:rPr lang="en-US" baseline="0" noProof="0" dirty="0" err="1" smtClean="0"/>
              <a:t>anticorrelation</a:t>
            </a:r>
            <a:endParaRPr lang="en-US" baseline="0"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37</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noProof="0" dirty="0" smtClean="0"/>
              <a:t>Gamma conversion identified by the topological decay</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In typical hydrodynamic models, the inverse slope parameter corresponds to an effective temperature averaged over the time evolution of the reaction, suggesting initial temperatures well above the critical QGP transition temperature of 150 􀀀 160 MeV.</a:t>
            </a:r>
          </a:p>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RHIC was 220 MeV </a:t>
            </a:r>
            <a:r>
              <a:rPr lang="en-US" altLang="zh-CN" sz="1200" b="0" i="0" u="none" strike="noStrike" kern="1200" baseline="0" noProof="0" dirty="0" smtClean="0">
                <a:solidFill>
                  <a:schemeClr val="tx1"/>
                </a:solidFill>
                <a:latin typeface="+mn-lt"/>
                <a:ea typeface="ＭＳ Ｐゴシック" charset="0"/>
                <a:cs typeface="ＭＳ Ｐゴシック" charset="0"/>
              </a:rPr>
              <a:t>35% larger</a:t>
            </a:r>
          </a:p>
          <a:p>
            <a:pPr marL="228600" indent="-228600">
              <a:buAutoNum type="arabicPeriod"/>
            </a:pPr>
            <a:r>
              <a:rPr lang="el-GR" noProof="0" dirty="0" smtClean="0"/>
              <a:t>ε 3</a:t>
            </a:r>
            <a:r>
              <a:rPr lang="fr-CH" baseline="0" noProof="0" dirty="0" smtClean="0"/>
              <a:t> x RHIC, V 2 x RHIC, </a:t>
            </a:r>
            <a:r>
              <a:rPr lang="el-GR" baseline="0" noProof="0" dirty="0" smtClean="0"/>
              <a:t>τ </a:t>
            </a:r>
            <a:r>
              <a:rPr lang="fr-CH" baseline="0" noProof="0" dirty="0" smtClean="0"/>
              <a:t>+ 30% RHIC</a:t>
            </a:r>
          </a:p>
          <a:p>
            <a:pPr marL="228600" indent="-228600">
              <a:buAutoNum type="arabicPeriod"/>
            </a:pPr>
            <a:r>
              <a:rPr lang="fr-CH" baseline="0" noProof="0" dirty="0" smtClean="0"/>
              <a:t>V is an homogeneity volume at freeze out. The length of homogeneity expresses the size of the region in which the source distribution in phase space does not change much. </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baseline="0" noProof="0" dirty="0" smtClean="0"/>
              <a:t>2-</a:t>
            </a:r>
            <a:r>
              <a:rPr lang="en-US" baseline="0" noProof="0" smtClean="0"/>
              <a:t>particle correlations </a:t>
            </a:r>
            <a:r>
              <a:rPr lang="en-US" baseline="0" noProof="0" dirty="0" smtClean="0"/>
              <a:t>measure the width of the distribution of the relative space-time distances between every 2 particles at the point where they are set free </a:t>
            </a:r>
            <a:endParaRPr lang="en-US" noProof="0" dirty="0" smtClean="0"/>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5194DE07-7B1F-AA4C-9F9E-9A0D5C52C8C3}" type="slidenum">
              <a:rPr lang="en-US" sz="1300">
                <a:solidFill>
                  <a:srgbClr val="000000"/>
                </a:solidFill>
              </a:rPr>
              <a:pPr algn="r" eaLnBrk="1" hangingPunct="1"/>
              <a:t>19</a:t>
            </a:fld>
            <a:endParaRPr lang="en-US" sz="1300">
              <a:solidFill>
                <a:srgbClr val="000000"/>
              </a:solidFill>
            </a:endParaRPr>
          </a:p>
        </p:txBody>
      </p:sp>
      <p:sp>
        <p:nvSpPr>
          <p:cNvPr id="49155"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49156"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noProof="0" dirty="0" smtClean="0"/>
              <a:t>dynamics + transport are governed</a:t>
            </a:r>
            <a:r>
              <a:rPr lang="en-US" baseline="0" noProof="0" dirty="0" smtClean="0"/>
              <a:t> by fundamental properties of the medium such as viscosity speed of sound in the medium, EOS calculable </a:t>
            </a:r>
            <a:r>
              <a:rPr lang="en-US" baseline="0" noProof="0" dirty="0" err="1" smtClean="0"/>
              <a:t>ab</a:t>
            </a:r>
            <a:r>
              <a:rPr lang="en-US" baseline="0" noProof="0" dirty="0" smtClean="0"/>
              <a:t> initio starting from SM </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probe the nature of matter produced in heavy-ion collisions and in general to study collective effects among produced particles</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Anisotropic flow of identified hadrons is sensitive to the </a:t>
            </a:r>
            <a:r>
              <a:rPr lang="en-US" sz="1200" b="0" i="0" u="none" strike="noStrike" kern="1200" baseline="0" dirty="0" err="1" smtClean="0">
                <a:solidFill>
                  <a:schemeClr val="tx1"/>
                </a:solidFill>
                <a:latin typeface="+mn-lt"/>
                <a:ea typeface="ＭＳ Ｐゴシック" charset="0"/>
                <a:cs typeface="ＭＳ Ｐゴシック" charset="0"/>
              </a:rPr>
              <a:t>partonic</a:t>
            </a:r>
            <a:r>
              <a:rPr lang="en-US" sz="1200" b="0" i="0" u="none" strike="noStrike" kern="1200" baseline="0" dirty="0" smtClean="0">
                <a:solidFill>
                  <a:schemeClr val="tx1"/>
                </a:solidFill>
                <a:latin typeface="+mn-lt"/>
                <a:ea typeface="ＭＳ Ｐゴシック" charset="0"/>
                <a:cs typeface="ＭＳ Ｐゴシック" charset="0"/>
              </a:rPr>
              <a:t> degrees of freedom at the early times of the heavy-ion collision evolution</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The initial geometrical anisotropy of non-central heavy-ion collisions is reflected in a momentum anisotropy of the produced particles caused by the di </a:t>
            </a:r>
            <a:r>
              <a:rPr lang="en-US" sz="1200" b="0" i="0" u="none" strike="noStrike" kern="1200" baseline="0" dirty="0" err="1" smtClean="0">
                <a:solidFill>
                  <a:schemeClr val="tx1"/>
                </a:solidFill>
                <a:latin typeface="+mn-lt"/>
                <a:ea typeface="ＭＳ Ｐゴシック" charset="0"/>
                <a:cs typeface="ＭＳ Ｐゴシック" charset="0"/>
              </a:rPr>
              <a:t>erent</a:t>
            </a:r>
            <a:r>
              <a:rPr lang="en-US" sz="1200" b="0" i="0" u="none" strike="noStrike" kern="1200" baseline="0" dirty="0" smtClean="0">
                <a:solidFill>
                  <a:schemeClr val="tx1"/>
                </a:solidFill>
                <a:latin typeface="+mn-lt"/>
                <a:ea typeface="ＭＳ Ｐゴシック" charset="0"/>
                <a:cs typeface="ＭＳ Ｐゴシック" charset="0"/>
              </a:rPr>
              <a:t> pressure gradients. It can be quantified by a Fourier decomposition of the azimuthal distribution of particles, </a:t>
            </a:r>
            <a:r>
              <a:rPr lang="en-US" sz="1200" b="1" i="0" u="none" strike="noStrike" kern="1200" baseline="0" dirty="0" smtClean="0">
                <a:solidFill>
                  <a:schemeClr val="tx1"/>
                </a:solidFill>
                <a:latin typeface="+mn-lt"/>
                <a:ea typeface="ＭＳ Ｐゴシック" charset="0"/>
                <a:cs typeface="ＭＳ Ｐゴシック" charset="0"/>
              </a:rPr>
              <a:t>'</a:t>
            </a:r>
            <a:r>
              <a:rPr lang="en-US" sz="1200" b="0" i="0" u="none" strike="noStrike" kern="1200" baseline="0" dirty="0" smtClean="0">
                <a:solidFill>
                  <a:schemeClr val="tx1"/>
                </a:solidFill>
                <a:latin typeface="+mn-lt"/>
                <a:ea typeface="ＭＳ Ｐゴシック" charset="0"/>
                <a:cs typeface="ＭＳ Ｐゴシック" charset="0"/>
              </a:rPr>
              <a:t> , with respect to the event plane, defined by the beam direction and the impact parameter, </a:t>
            </a:r>
            <a:r>
              <a:rPr lang="en-US" sz="1200" b="1" i="0" u="none" strike="noStrike" kern="1200" baseline="0" dirty="0" smtClean="0">
                <a:solidFill>
                  <a:schemeClr val="tx1"/>
                </a:solidFill>
                <a:latin typeface="+mn-lt"/>
                <a:ea typeface="ＭＳ Ｐゴシック" charset="0"/>
                <a:cs typeface="ＭＳ Ｐゴシック" charset="0"/>
              </a:rPr>
              <a:t> </a:t>
            </a:r>
            <a:r>
              <a:rPr lang="en-US" sz="1200" b="0" i="0" u="none" strike="noStrike" kern="1200" baseline="0" dirty="0" smtClean="0">
                <a:solidFill>
                  <a:schemeClr val="tx1"/>
                </a:solidFill>
                <a:latin typeface="+mn-lt"/>
                <a:ea typeface="ＭＳ Ｐゴシック" charset="0"/>
                <a:cs typeface="ＭＳ Ｐゴシック" charset="0"/>
              </a:rPr>
              <a:t> ,</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GB" sz="1200" dirty="0" smtClean="0">
                <a:latin typeface="Calibri" charset="0"/>
                <a:ea typeface="MS PGothic" charset="0"/>
              </a:rPr>
              <a:t>Non-central collisions, expansion under azimuth-dep. pressure gradient results in azimuth-dep. momentum distributions</a:t>
            </a:r>
          </a:p>
          <a:p>
            <a:pPr marL="228600" indent="-228600">
              <a:buAutoNum type="arabicPeriod"/>
            </a:pPr>
            <a:endParaRPr lang="en-US" noProof="0" dirty="0" smtClean="0"/>
          </a:p>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flow at LHC is large and in rough agreement with expectation from the hydrodynamic model</a:t>
            </a:r>
            <a:endParaRPr lang="en-US" sz="1200" b="0" i="0" u="none" strike="noStrike" kern="1200" baseline="0" noProof="0" dirty="0" smtClean="0">
              <a:solidFill>
                <a:schemeClr val="tx1"/>
              </a:solidFill>
              <a:latin typeface="+mn-lt"/>
              <a:ea typeface="ＭＳ Ｐゴシック" charset="0"/>
              <a:cs typeface="ＭＳ Ｐゴシック" charset="0"/>
            </a:endParaRP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 at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&lt;  1–2 GeV</a:t>
            </a:r>
            <a:r>
              <a:rPr lang="en-US" sz="1200" b="1" i="0" u="none" strike="noStrike" kern="1200" baseline="0" dirty="0" smtClean="0">
                <a:solidFill>
                  <a:schemeClr val="tx1"/>
                </a:solidFill>
                <a:latin typeface="+mn-lt"/>
                <a:ea typeface="ＭＳ Ｐゴシック" charset="0"/>
                <a:cs typeface="ＭＳ Ｐゴシック" charset="0"/>
              </a:rPr>
              <a:t>/c </a:t>
            </a:r>
            <a:r>
              <a:rPr lang="en-US" sz="1200" b="0" i="0" u="none" strike="noStrike" kern="1200" baseline="0" dirty="0" smtClean="0">
                <a:solidFill>
                  <a:schemeClr val="tx1"/>
                </a:solidFill>
                <a:latin typeface="+mn-lt"/>
                <a:ea typeface="ＭＳ Ｐゴシック" charset="0"/>
                <a:cs typeface="ＭＳ Ｐゴシック" charset="0"/>
              </a:rPr>
              <a:t> the flow pattern is mostly determined by </a:t>
            </a:r>
            <a:r>
              <a:rPr lang="en-US" sz="1200" b="0" i="0" u="none" strike="noStrike" kern="1200" baseline="0" dirty="0" err="1" smtClean="0">
                <a:solidFill>
                  <a:schemeClr val="tx1"/>
                </a:solidFill>
                <a:latin typeface="+mn-lt"/>
                <a:ea typeface="ＭＳ Ｐゴシック" charset="0"/>
                <a:cs typeface="ＭＳ Ｐゴシック" charset="0"/>
              </a:rPr>
              <a:t>hydrodynamical</a:t>
            </a:r>
            <a:r>
              <a:rPr lang="en-US" sz="1200" b="0" i="0" u="none" strike="noStrike" kern="1200" baseline="0" dirty="0" smtClean="0">
                <a:solidFill>
                  <a:schemeClr val="tx1"/>
                </a:solidFill>
                <a:latin typeface="+mn-lt"/>
                <a:ea typeface="ＭＳ Ｐゴシック" charset="0"/>
                <a:cs typeface="ＭＳ Ｐゴシック" charset="0"/>
              </a:rPr>
              <a:t> flow exhibiting typical “mass splitting”</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At large transverse momenta,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&gt;  10 GeV</a:t>
            </a:r>
            <a:r>
              <a:rPr lang="en-US" sz="1200" b="1" i="0" u="none" strike="noStrike" kern="1200" baseline="0" dirty="0" smtClean="0">
                <a:solidFill>
                  <a:schemeClr val="tx1"/>
                </a:solidFill>
                <a:latin typeface="+mn-lt"/>
                <a:ea typeface="ＭＳ Ｐゴシック" charset="0"/>
                <a:cs typeface="ＭＳ Ｐゴシック" charset="0"/>
              </a:rPr>
              <a:t>/c</a:t>
            </a:r>
            <a:r>
              <a:rPr lang="en-US" sz="1200" b="0" i="0" u="none" strike="noStrike" kern="1200" baseline="0" dirty="0" smtClean="0">
                <a:solidFill>
                  <a:schemeClr val="tx1"/>
                </a:solidFill>
                <a:latin typeface="+mn-lt"/>
                <a:ea typeface="ＭＳ Ｐゴシック" charset="0"/>
                <a:cs typeface="ＭＳ Ｐゴシック" charset="0"/>
              </a:rPr>
              <a:t> , the anisotropy is believed to be defined by the jet quenching mechanism</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The intermediate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region is less understood. It has been observed that in this region all baryons have similar flow which </a:t>
            </a:r>
            <a:r>
              <a:rPr lang="en-US" sz="1200" b="0" i="0" u="none" strike="noStrike" kern="1200" baseline="0" dirty="0" err="1" smtClean="0">
                <a:solidFill>
                  <a:schemeClr val="tx1"/>
                </a:solidFill>
                <a:latin typeface="+mn-lt"/>
                <a:ea typeface="ＭＳ Ｐゴシック" charset="0"/>
                <a:cs typeface="ＭＳ Ｐゴシック" charset="0"/>
              </a:rPr>
              <a:t>dffers</a:t>
            </a:r>
            <a:r>
              <a:rPr lang="en-US" sz="1200" b="0" i="0" u="none" strike="noStrike" kern="1200" baseline="0" dirty="0" smtClean="0">
                <a:solidFill>
                  <a:schemeClr val="tx1"/>
                </a:solidFill>
                <a:latin typeface="+mn-lt"/>
                <a:ea typeface="ＭＳ Ｐゴシック" charset="0"/>
                <a:cs typeface="ＭＳ Ｐゴシック" charset="0"/>
              </a:rPr>
              <a:t> from meson flow approximately in a 3:2 ratio. Such a scaling finds a natural explanation in the quark coalescence picture, the so-called Number of Constituent Quark (NCQ) scaling</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 As the quark anisotropic flow and </a:t>
            </a:r>
            <a:r>
              <a:rPr lang="en-US" sz="1200" b="0" i="0" u="none" strike="noStrike" kern="1200" baseline="0" dirty="0" err="1" smtClean="0">
                <a:solidFill>
                  <a:schemeClr val="tx1"/>
                </a:solidFill>
                <a:latin typeface="+mn-lt"/>
                <a:ea typeface="ＭＳ Ｐゴシック" charset="0"/>
                <a:cs typeface="ＭＳ Ｐゴシック" charset="0"/>
              </a:rPr>
              <a:t>hadronization</a:t>
            </a:r>
            <a:r>
              <a:rPr lang="en-US" sz="1200" b="0" i="0" u="none" strike="noStrike" kern="1200" baseline="0" dirty="0" smtClean="0">
                <a:solidFill>
                  <a:schemeClr val="tx1"/>
                </a:solidFill>
                <a:latin typeface="+mn-lt"/>
                <a:ea typeface="ＭＳ Ｐゴシック" charset="0"/>
                <a:cs typeface="ＭＳ Ｐゴシック" charset="0"/>
              </a:rPr>
              <a:t> via coalescence means the system being in a </a:t>
            </a:r>
            <a:r>
              <a:rPr lang="en-US" sz="1200" b="0" i="0" u="none" strike="noStrike" kern="1200" baseline="0" dirty="0" err="1" smtClean="0">
                <a:solidFill>
                  <a:schemeClr val="tx1"/>
                </a:solidFill>
                <a:latin typeface="+mn-lt"/>
                <a:ea typeface="ＭＳ Ｐゴシック" charset="0"/>
                <a:cs typeface="ＭＳ Ｐゴシック" charset="0"/>
              </a:rPr>
              <a:t>deconfined</a:t>
            </a:r>
            <a:r>
              <a:rPr lang="en-US" sz="1200" b="0" i="0" u="none" strike="noStrike" kern="1200" baseline="0" dirty="0" smtClean="0">
                <a:solidFill>
                  <a:schemeClr val="tx1"/>
                </a:solidFill>
                <a:latin typeface="+mn-lt"/>
                <a:ea typeface="ＭＳ Ｐゴシック" charset="0"/>
                <a:cs typeface="ＭＳ Ｐゴシック" charset="0"/>
              </a:rPr>
              <a:t> stage, the observation of such a scaling is very important</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Remarkable is the flow of  -meson, which exhibits a very strong mass dependence at low transverse momenta, but scales very much as other mesons at large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a:t>
            </a:r>
            <a:endParaRPr lang="en-US" noProof="0" dirty="0" smtClean="0"/>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baseline="0" dirty="0" smtClean="0">
                <a:solidFill>
                  <a:schemeClr val="tx1"/>
                </a:solidFill>
                <a:latin typeface="+mn-lt"/>
                <a:ea typeface="ＭＳ Ｐゴシック" charset="0"/>
                <a:cs typeface="ＭＳ Ｐゴシック" charset="0"/>
              </a:rPr>
              <a:t> 1. </a:t>
            </a:r>
            <a:r>
              <a:rPr lang="fr-FR" sz="1200" b="0" i="0" u="none" strike="noStrike" kern="1200" baseline="0" dirty="0" err="1" smtClean="0">
                <a:solidFill>
                  <a:schemeClr val="tx1"/>
                </a:solidFill>
                <a:latin typeface="+mn-lt"/>
                <a:ea typeface="ＭＳ Ｐゴシック" charset="0"/>
                <a:cs typeface="ＭＳ Ｐゴシック" charset="0"/>
              </a:rPr>
              <a:t>scaled</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with</a:t>
            </a:r>
            <a:r>
              <a:rPr lang="fr-FR" sz="1200" b="0" i="0" u="none" strike="noStrike" kern="1200" baseline="0" dirty="0" smtClean="0">
                <a:solidFill>
                  <a:schemeClr val="tx1"/>
                </a:solidFill>
                <a:latin typeface="+mn-lt"/>
                <a:ea typeface="ＭＳ Ｐゴシック" charset="0"/>
                <a:cs typeface="ＭＳ Ｐゴシック" charset="0"/>
              </a:rPr>
              <a:t> the constituent </a:t>
            </a:r>
            <a:r>
              <a:rPr lang="fr-FR" sz="1200" b="0" i="0" u="none" strike="noStrike" kern="1200" baseline="0" dirty="0" err="1" smtClean="0">
                <a:solidFill>
                  <a:schemeClr val="tx1"/>
                </a:solidFill>
                <a:latin typeface="+mn-lt"/>
                <a:ea typeface="ＭＳ Ｐゴシック" charset="0"/>
                <a:cs typeface="ＭＳ Ｐゴシック" charset="0"/>
              </a:rPr>
              <a:t>number</a:t>
            </a:r>
            <a:r>
              <a:rPr lang="fr-FR" sz="1200" b="0" i="0" u="none" strike="noStrike" kern="1200" baseline="0" dirty="0" smtClean="0">
                <a:solidFill>
                  <a:schemeClr val="tx1"/>
                </a:solidFill>
                <a:latin typeface="+mn-lt"/>
                <a:ea typeface="ＭＳ Ｐゴシック" charset="0"/>
                <a:cs typeface="ＭＳ Ｐゴシック" charset="0"/>
              </a:rPr>
              <a:t> of quarks, </a:t>
            </a:r>
            <a:r>
              <a:rPr lang="fr-FR" sz="1200" b="1" i="0" u="none" strike="noStrike" kern="1200" baseline="0" dirty="0" err="1" smtClean="0">
                <a:solidFill>
                  <a:schemeClr val="tx1"/>
                </a:solidFill>
                <a:latin typeface="+mn-lt"/>
                <a:ea typeface="ＭＳ Ｐゴシック" charset="0"/>
                <a:cs typeface="ＭＳ Ｐゴシック" charset="0"/>
              </a:rPr>
              <a:t>nq</a:t>
            </a:r>
            <a:r>
              <a:rPr lang="fr-FR" sz="1200" b="1"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smtClean="0">
                <a:solidFill>
                  <a:schemeClr val="tx1"/>
                </a:solidFill>
                <a:latin typeface="+mn-lt"/>
                <a:ea typeface="ＭＳ Ｐゴシック" charset="0"/>
                <a:cs typeface="ＭＳ Ｐゴシック" charset="0"/>
              </a:rPr>
              <a:t> (2 for </a:t>
            </a:r>
            <a:r>
              <a:rPr lang="fr-FR" sz="1200" b="0" i="0" u="none" strike="noStrike" kern="1200" baseline="0" dirty="0" err="1" smtClean="0">
                <a:solidFill>
                  <a:schemeClr val="tx1"/>
                </a:solidFill>
                <a:latin typeface="+mn-lt"/>
                <a:ea typeface="ＭＳ Ｐゴシック" charset="0"/>
                <a:cs typeface="ＭＳ Ｐゴシック" charset="0"/>
              </a:rPr>
              <a:t>mesons</a:t>
            </a:r>
            <a:r>
              <a:rPr lang="fr-FR" sz="1200" b="0" i="0" u="none" strike="noStrike" kern="1200" baseline="0" dirty="0" smtClean="0">
                <a:solidFill>
                  <a:schemeClr val="tx1"/>
                </a:solidFill>
                <a:latin typeface="+mn-lt"/>
                <a:ea typeface="ＭＳ Ｐゴシック" charset="0"/>
                <a:cs typeface="ＭＳ Ｐゴシック" charset="0"/>
              </a:rPr>
              <a:t> and 3 for baryons) vs. </a:t>
            </a:r>
            <a:r>
              <a:rPr lang="fr-FR" sz="1200" b="0" i="0" u="none" strike="noStrike" kern="1200" baseline="0" dirty="0" err="1" smtClean="0">
                <a:solidFill>
                  <a:schemeClr val="tx1"/>
                </a:solidFill>
                <a:latin typeface="+mn-lt"/>
                <a:ea typeface="ＭＳ Ｐゴシック" charset="0"/>
                <a:cs typeface="ＭＳ Ｐゴシック" charset="0"/>
              </a:rPr>
              <a:t>kinetic</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energy</a:t>
            </a:r>
            <a:r>
              <a:rPr lang="fr-FR" sz="1200" b="0" i="0" u="none" strike="noStrike" kern="1200" baseline="0" dirty="0" smtClean="0">
                <a:solidFill>
                  <a:schemeClr val="tx1"/>
                </a:solidFill>
                <a:latin typeface="+mn-lt"/>
                <a:ea typeface="ＭＳ Ｐゴシック" charset="0"/>
                <a:cs typeface="ＭＳ Ｐゴシック" charset="0"/>
              </a:rPr>
              <a:t>, </a:t>
            </a:r>
            <a:r>
              <a:rPr lang="es-ES_tradnl" sz="1200" b="1" i="0" u="none" strike="noStrike" kern="1200" baseline="0" dirty="0" smtClean="0">
                <a:solidFill>
                  <a:schemeClr val="tx1"/>
                </a:solidFill>
                <a:latin typeface="+mn-lt"/>
                <a:ea typeface="ＭＳ Ｐゴシック" charset="0"/>
                <a:cs typeface="ＭＳ Ｐゴシック" charset="0"/>
              </a:rPr>
              <a:t>KE</a:t>
            </a:r>
            <a:r>
              <a:rPr lang="es-ES_tradnl" sz="1200" b="0" i="0" u="none" strike="noStrike" kern="1200" baseline="-25000" dirty="0" smtClean="0">
                <a:solidFill>
                  <a:schemeClr val="tx1"/>
                </a:solidFill>
                <a:latin typeface="+mn-lt"/>
                <a:ea typeface="ＭＳ Ｐゴシック" charset="0"/>
                <a:cs typeface="ＭＳ Ｐゴシック" charset="0"/>
              </a:rPr>
              <a:t>T</a:t>
            </a:r>
            <a:r>
              <a:rPr lang="es-ES_tradnl" sz="1200" b="0" i="0" u="none" strike="noStrike" kern="1200" baseline="0" dirty="0" smtClean="0">
                <a:solidFill>
                  <a:schemeClr val="tx1"/>
                </a:solidFill>
                <a:latin typeface="+mn-lt"/>
                <a:ea typeface="ＭＳ Ｐゴシック" charset="0"/>
                <a:cs typeface="ＭＳ Ｐゴシック" charset="0"/>
              </a:rPr>
              <a:t> = √</a:t>
            </a:r>
            <a:r>
              <a:rPr lang="es-ES_tradnl" sz="1200" b="1" i="0" u="none" strike="noStrike" kern="1200" baseline="0" dirty="0" smtClean="0">
                <a:solidFill>
                  <a:schemeClr val="tx1"/>
                </a:solidFill>
                <a:latin typeface="+mn-lt"/>
                <a:ea typeface="ＭＳ Ｐゴシック" charset="0"/>
                <a:cs typeface="ＭＳ Ｐゴシック" charset="0"/>
              </a:rPr>
              <a:t>m</a:t>
            </a:r>
            <a:r>
              <a:rPr lang="es-ES_tradnl" sz="1200" b="0" i="0" u="none" strike="noStrike" kern="1200" baseline="30000" dirty="0" smtClean="0">
                <a:solidFill>
                  <a:schemeClr val="tx1"/>
                </a:solidFill>
                <a:latin typeface="+mn-lt"/>
                <a:ea typeface="ＭＳ Ｐゴシック" charset="0"/>
                <a:cs typeface="ＭＳ Ｐゴシック" charset="0"/>
              </a:rPr>
              <a:t>2</a:t>
            </a:r>
            <a:r>
              <a:rPr lang="es-ES_tradnl" sz="1200" b="0" i="0" u="none" strike="noStrike" kern="1200" baseline="0" dirty="0" smtClean="0">
                <a:solidFill>
                  <a:schemeClr val="tx1"/>
                </a:solidFill>
                <a:latin typeface="+mn-lt"/>
                <a:ea typeface="ＭＳ Ｐゴシック" charset="0"/>
                <a:cs typeface="ＭＳ Ｐゴシック" charset="0"/>
              </a:rPr>
              <a:t> + </a:t>
            </a:r>
            <a:r>
              <a:rPr lang="es-ES_tradnl" sz="1200" b="1" i="0" u="none" strike="noStrike" kern="1200" baseline="0" dirty="0" smtClean="0">
                <a:solidFill>
                  <a:schemeClr val="tx1"/>
                </a:solidFill>
                <a:latin typeface="+mn-lt"/>
                <a:ea typeface="ＭＳ Ｐゴシック" charset="0"/>
                <a:cs typeface="ＭＳ Ｐゴシック" charset="0"/>
              </a:rPr>
              <a:t>p</a:t>
            </a:r>
            <a:r>
              <a:rPr lang="es-ES_tradnl" sz="1200" b="0" i="0" u="none" strike="noStrike" kern="1200" baseline="30000" dirty="0" smtClean="0">
                <a:solidFill>
                  <a:schemeClr val="tx1"/>
                </a:solidFill>
                <a:latin typeface="+mn-lt"/>
                <a:ea typeface="ＭＳ Ｐゴシック" charset="0"/>
                <a:cs typeface="ＭＳ Ｐゴシック" charset="0"/>
              </a:rPr>
              <a:t>2</a:t>
            </a:r>
            <a:r>
              <a:rPr lang="it-IT" sz="1200" b="0" i="0" u="none" strike="noStrike" kern="1200" baseline="-25000" dirty="0" smtClean="0">
                <a:solidFill>
                  <a:schemeClr val="tx1"/>
                </a:solidFill>
                <a:latin typeface="+mn-lt"/>
                <a:ea typeface="ＭＳ Ｐゴシック" charset="0"/>
                <a:cs typeface="ＭＳ Ｐゴシック" charset="0"/>
              </a:rPr>
              <a:t>T </a:t>
            </a:r>
            <a:r>
              <a:rPr lang="it-IT" sz="1200" b="0" i="0" u="none" strike="noStrike" kern="1200" baseline="0" dirty="0" smtClean="0">
                <a:solidFill>
                  <a:schemeClr val="tx1"/>
                </a:solidFill>
                <a:latin typeface="+mn-lt"/>
                <a:ea typeface="ＭＳ Ｐゴシック" charset="0"/>
                <a:cs typeface="ＭＳ Ｐゴシック" charset="0"/>
              </a:rPr>
              <a:t>per </a:t>
            </a:r>
            <a:r>
              <a:rPr lang="it-IT" sz="1200" b="1" i="0" u="none" strike="noStrike" kern="1200" baseline="0" dirty="0" err="1" smtClean="0">
                <a:solidFill>
                  <a:schemeClr val="tx1"/>
                </a:solidFill>
                <a:latin typeface="+mn-lt"/>
                <a:ea typeface="ＭＳ Ｐゴシック" charset="0"/>
                <a:cs typeface="ＭＳ Ｐゴシック" charset="0"/>
              </a:rPr>
              <a:t>nq</a:t>
            </a:r>
            <a:r>
              <a:rPr lang="it-IT" sz="1200" b="0" i="0" u="none" strike="noStrike" kern="1200" baseline="0" dirty="0" smtClean="0">
                <a:solidFill>
                  <a:schemeClr val="tx1"/>
                </a:solidFill>
                <a:latin typeface="+mn-lt"/>
                <a:ea typeface="ＭＳ Ｐゴシック" charset="0"/>
                <a:cs typeface="ＭＳ Ｐゴシック" charset="0"/>
              </a:rPr>
              <a:t> .</a:t>
            </a:r>
          </a:p>
          <a:p>
            <a:r>
              <a:rPr lang="it-IT" sz="1200" b="0" i="0" u="none" strike="noStrike" kern="1200" baseline="0" dirty="0" smtClean="0">
                <a:solidFill>
                  <a:schemeClr val="tx1"/>
                </a:solidFill>
                <a:latin typeface="+mn-lt"/>
                <a:ea typeface="ＭＳ Ｐゴシック" charset="0"/>
                <a:cs typeface="ＭＳ Ｐゴシック" charset="0"/>
              </a:rPr>
              <a:t> 2. </a:t>
            </a:r>
            <a:r>
              <a:rPr lang="en-US" sz="1200" b="0" i="0" u="none" strike="noStrike" kern="1200" baseline="0" dirty="0" smtClean="0">
                <a:solidFill>
                  <a:schemeClr val="tx1"/>
                </a:solidFill>
                <a:latin typeface="+mn-lt"/>
                <a:ea typeface="ＭＳ Ｐゴシック" charset="0"/>
                <a:cs typeface="ＭＳ Ｐゴシック" charset="0"/>
              </a:rPr>
              <a:t>Such a scaling finds a natural explanation in the quark coalescence picture, the so-called Number of Constituent Quark (NCQ) scaling</a:t>
            </a:r>
          </a:p>
          <a:p>
            <a:endParaRPr lang="en-US" sz="1200" b="0" i="0" u="none" strike="noStrike" kern="1200" baseline="0" dirty="0" smtClean="0">
              <a:solidFill>
                <a:schemeClr val="tx1"/>
              </a:solidFill>
              <a:latin typeface="+mn-lt"/>
              <a:ea typeface="ＭＳ Ｐゴシック" charset="0"/>
              <a:cs typeface="ＭＳ Ｐゴシック" charset="0"/>
            </a:endParaRPr>
          </a:p>
          <a:p>
            <a:r>
              <a:rPr lang="en-US" sz="1200" b="0" i="0" u="none" strike="noStrike" kern="1200" baseline="0" dirty="0" smtClean="0">
                <a:solidFill>
                  <a:schemeClr val="tx1"/>
                </a:solidFill>
                <a:latin typeface="+mn-lt"/>
                <a:ea typeface="ＭＳ Ｐゴシック" charset="0"/>
                <a:cs typeface="ＭＳ Ｐゴシック" charset="0"/>
              </a:rPr>
              <a:t>Parallel talk  on identified particles flow by </a:t>
            </a:r>
            <a:r>
              <a:rPr lang="en-US" sz="1200" b="0" i="0" u="none" strike="noStrike" kern="1200" baseline="0" dirty="0" err="1" smtClean="0">
                <a:solidFill>
                  <a:schemeClr val="tx1"/>
                </a:solidFill>
                <a:latin typeface="+mn-lt"/>
                <a:ea typeface="ＭＳ Ｐゴシック" charset="0"/>
                <a:cs typeface="ＭＳ Ｐゴシック" charset="0"/>
              </a:rPr>
              <a:t>Minwoo</a:t>
            </a:r>
            <a:r>
              <a:rPr lang="en-US" sz="1200" b="0" i="0" u="none" strike="noStrike" kern="1200" baseline="0" dirty="0" smtClean="0">
                <a:solidFill>
                  <a:schemeClr val="tx1"/>
                </a:solidFill>
                <a:latin typeface="+mn-lt"/>
                <a:ea typeface="ＭＳ Ｐゴシック" charset="0"/>
                <a:cs typeface="ＭＳ Ｐゴシック" charset="0"/>
              </a:rPr>
              <a:t> Kim</a:t>
            </a:r>
          </a:p>
          <a:p>
            <a:r>
              <a:rPr lang="en-US" sz="1200" b="0" i="0" u="none" strike="noStrike" kern="1200" baseline="0" dirty="0" smtClean="0">
                <a:solidFill>
                  <a:schemeClr val="tx1"/>
                </a:solidFill>
                <a:latin typeface="+mn-lt"/>
                <a:ea typeface="ＭＳ Ｐゴシック" charset="0"/>
                <a:cs typeface="ＭＳ Ｐゴシック" charset="0"/>
              </a:rPr>
              <a:t>Parallel talk on strange and multi strange particles </a:t>
            </a:r>
            <a:r>
              <a:rPr lang="en-US" sz="1200" b="0" i="0" u="none" strike="noStrike" kern="1200" baseline="0" dirty="0" err="1" smtClean="0">
                <a:solidFill>
                  <a:schemeClr val="tx1"/>
                </a:solidFill>
                <a:latin typeface="+mn-lt"/>
                <a:ea typeface="ＭＳ Ｐゴシック" charset="0"/>
                <a:cs typeface="ＭＳ Ｐゴシック" charset="0"/>
              </a:rPr>
              <a:t>Zhong</a:t>
            </a:r>
            <a:r>
              <a:rPr lang="en-US" sz="1200" b="0" i="0" u="none" strike="noStrike" kern="1200" baseline="0" dirty="0" smtClean="0">
                <a:solidFill>
                  <a:schemeClr val="tx1"/>
                </a:solidFill>
                <a:latin typeface="+mn-lt"/>
                <a:ea typeface="ＭＳ Ｐゴシック" charset="0"/>
                <a:cs typeface="ＭＳ Ｐゴシック" charset="0"/>
              </a:rPr>
              <a:t> </a:t>
            </a:r>
            <a:r>
              <a:rPr lang="en-US" sz="1200" b="0" i="0" u="none" strike="noStrike" kern="1200" baseline="0" dirty="0" err="1" smtClean="0">
                <a:solidFill>
                  <a:schemeClr val="tx1"/>
                </a:solidFill>
                <a:latin typeface="+mn-lt"/>
                <a:ea typeface="ＭＳ Ｐゴシック" charset="0"/>
                <a:cs typeface="ＭＳ Ｐゴシック" charset="0"/>
              </a:rPr>
              <a:t>Bao</a:t>
            </a:r>
            <a:r>
              <a:rPr lang="en-US" sz="1200" b="0" i="0" u="none" strike="noStrike" kern="1200" baseline="0" dirty="0" smtClean="0">
                <a:solidFill>
                  <a:schemeClr val="tx1"/>
                </a:solidFill>
                <a:latin typeface="+mn-lt"/>
                <a:ea typeface="ＭＳ Ｐゴシック" charset="0"/>
                <a:cs typeface="ＭＳ Ｐゴシック" charset="0"/>
              </a:rPr>
              <a:t> Yin</a:t>
            </a:r>
          </a:p>
          <a:p>
            <a:endParaRPr lang="it-IT" sz="1200" b="0" i="0" u="none" strike="noStrike" kern="1200" baseline="0" dirty="0" smtClean="0">
              <a:solidFill>
                <a:schemeClr val="tx1"/>
              </a:solidFill>
              <a:latin typeface="+mn-lt"/>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Charm</a:t>
            </a:r>
            <a:r>
              <a:rPr lang="fr-FR" sz="1200" b="0" i="0" u="none" strike="noStrike" kern="1200" baseline="0" dirty="0" smtClean="0">
                <a:solidFill>
                  <a:schemeClr val="tx1"/>
                </a:solidFill>
                <a:latin typeface="+mn-lt"/>
                <a:ea typeface="ＭＳ Ｐゴシック" charset="0"/>
                <a:cs typeface="ＭＳ Ｐゴシック" charset="0"/>
              </a:rPr>
              <a:t> and beauty quarks are </a:t>
            </a:r>
            <a:r>
              <a:rPr lang="fr-FR" sz="1200" b="0" i="0" u="none" strike="noStrike" kern="1200" baseline="0" dirty="0" err="1" smtClean="0">
                <a:solidFill>
                  <a:schemeClr val="tx1"/>
                </a:solidFill>
                <a:latin typeface="+mn-lt"/>
                <a:ea typeface="ＭＳ Ｐゴシック" charset="0"/>
                <a:cs typeface="ＭＳ Ｐゴシック" charset="0"/>
              </a:rPr>
              <a:t>produced</a:t>
            </a:r>
            <a:r>
              <a:rPr lang="fr-FR" sz="1200" b="0" i="0" u="none" strike="noStrike" kern="1200" baseline="0" dirty="0" smtClean="0">
                <a:solidFill>
                  <a:schemeClr val="tx1"/>
                </a:solidFill>
                <a:latin typeface="+mn-lt"/>
                <a:ea typeface="ＭＳ Ｐゴシック" charset="0"/>
                <a:cs typeface="ＭＳ Ｐゴシック" charset="0"/>
              </a:rPr>
              <a:t> in the </a:t>
            </a:r>
            <a:r>
              <a:rPr lang="fr-FR" sz="1200" b="0" i="0" u="none" strike="noStrike" kern="1200" baseline="0" dirty="0" err="1" smtClean="0">
                <a:solidFill>
                  <a:schemeClr val="tx1"/>
                </a:solidFill>
                <a:latin typeface="+mn-lt"/>
                <a:ea typeface="ＭＳ Ｐゴシック" charset="0"/>
                <a:cs typeface="ＭＳ Ｐゴシック" charset="0"/>
              </a:rPr>
              <a:t>early</a:t>
            </a:r>
            <a:r>
              <a:rPr lang="fr-FR" sz="1200" b="0" i="0" u="none" strike="noStrike" kern="1200" baseline="0" dirty="0" smtClean="0">
                <a:solidFill>
                  <a:schemeClr val="tx1"/>
                </a:solidFill>
                <a:latin typeface="+mn-lt"/>
                <a:ea typeface="ＭＳ Ｐゴシック" charset="0"/>
                <a:cs typeface="ＭＳ Ｐゴシック" charset="0"/>
              </a:rPr>
              <a:t> stage of the collision.</a:t>
            </a:r>
          </a:p>
          <a:p>
            <a:pPr marL="228600" indent="-228600">
              <a:buAutoNum type="arabicPeriod"/>
            </a:pPr>
            <a:r>
              <a:rPr lang="fr-FR" sz="1200" b="0" i="0" u="none" strike="noStrike" kern="1200" baseline="0" dirty="0" smtClean="0">
                <a:solidFill>
                  <a:schemeClr val="tx1"/>
                </a:solidFill>
                <a:latin typeface="+mn-lt"/>
                <a:ea typeface="ＭＳ Ｐゴシック" charset="0"/>
                <a:cs typeface="ＭＳ Ｐゴシック" charset="0"/>
              </a:rPr>
              <a:t>On the </a:t>
            </a:r>
            <a:r>
              <a:rPr lang="fr-FR" sz="1200" b="0" i="0" u="none" strike="noStrike" kern="1200" baseline="0" dirty="0" err="1" smtClean="0">
                <a:solidFill>
                  <a:schemeClr val="tx1"/>
                </a:solidFill>
                <a:latin typeface="+mn-lt"/>
                <a:ea typeface="ＭＳ Ｐゴシック" charset="0"/>
                <a:cs typeface="ＭＳ Ｐゴシック" charset="0"/>
              </a:rPr>
              <a:t>other</a:t>
            </a:r>
            <a:r>
              <a:rPr lang="fr-FR" sz="1200" b="0" i="0" u="none" strike="noStrike" kern="1200" baseline="0" dirty="0" smtClean="0">
                <a:solidFill>
                  <a:schemeClr val="tx1"/>
                </a:solidFill>
                <a:latin typeface="+mn-lt"/>
                <a:ea typeface="ＭＳ Ｐゴシック" charset="0"/>
                <a:cs typeface="ＭＳ Ｐゴシック" charset="0"/>
              </a:rPr>
              <a:t> hand, if </a:t>
            </a:r>
            <a:r>
              <a:rPr lang="fr-FR" sz="1200" b="0" i="0" u="none" strike="noStrike" kern="1200" baseline="0" dirty="0" err="1" smtClean="0">
                <a:solidFill>
                  <a:schemeClr val="tx1"/>
                </a:solidFill>
                <a:latin typeface="+mn-lt"/>
                <a:ea typeface="ＭＳ Ｐゴシック" charset="0"/>
                <a:cs typeface="ＭＳ Ｐゴシック" charset="0"/>
              </a:rPr>
              <a:t>heavy</a:t>
            </a:r>
            <a:r>
              <a:rPr lang="fr-FR" sz="1200" b="0" i="0" u="none" strike="noStrike" kern="1200" baseline="0" dirty="0" smtClean="0">
                <a:solidFill>
                  <a:schemeClr val="tx1"/>
                </a:solidFill>
                <a:latin typeface="+mn-lt"/>
                <a:ea typeface="ＭＳ Ｐゴシック" charset="0"/>
                <a:cs typeface="ＭＳ Ｐゴシック" charset="0"/>
              </a:rPr>
              <a:t> quarks </a:t>
            </a:r>
            <a:r>
              <a:rPr lang="fr-FR" sz="1200" b="0" i="0" u="none" strike="noStrike" kern="1200" baseline="0" dirty="0" err="1" smtClean="0">
                <a:solidFill>
                  <a:schemeClr val="tx1"/>
                </a:solidFill>
                <a:latin typeface="+mn-lt"/>
                <a:ea typeface="ＭＳ Ｐゴシック" charset="0"/>
                <a:cs typeface="ＭＳ Ｐゴシック" charset="0"/>
              </a:rPr>
              <a:t>hadronize</a:t>
            </a:r>
            <a:r>
              <a:rPr lang="fr-FR" sz="1200" b="0" i="0" u="none" strike="noStrike" kern="1200" baseline="0" dirty="0" smtClean="0">
                <a:solidFill>
                  <a:schemeClr val="tx1"/>
                </a:solidFill>
                <a:latin typeface="+mn-lt"/>
                <a:ea typeface="ＭＳ Ｐゴシック" charset="0"/>
                <a:cs typeface="ＭＳ Ｐゴシック" charset="0"/>
              </a:rPr>
              <a:t> in the medium or if </a:t>
            </a:r>
            <a:r>
              <a:rPr lang="fr-FR" sz="1200" b="0" i="0" u="none" strike="noStrike" kern="1200" baseline="0" dirty="0" err="1" smtClean="0">
                <a:solidFill>
                  <a:schemeClr val="tx1"/>
                </a:solidFill>
                <a:latin typeface="+mn-lt"/>
                <a:ea typeface="ＭＳ Ｐゴシック" charset="0"/>
                <a:cs typeface="ＭＳ Ｐゴシック" charset="0"/>
              </a:rPr>
              <a:t>they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re-interact</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strongly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with</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it</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heavy-flavor</a:t>
            </a:r>
            <a:r>
              <a:rPr lang="fr-FR" sz="1200" b="0" i="0" u="none" strike="noStrike" kern="1200" baseline="0" dirty="0" smtClean="0">
                <a:solidFill>
                  <a:schemeClr val="tx1"/>
                </a:solidFill>
                <a:latin typeface="+mn-lt"/>
                <a:ea typeface="ＭＳ Ｐゴシック" charset="0"/>
                <a:cs typeface="ＭＳ Ｐゴシック" charset="0"/>
              </a:rPr>
              <a:t> hadrons </a:t>
            </a:r>
            <a:r>
              <a:rPr lang="fr-FR" sz="1200" b="0" i="0" u="none" strike="noStrike" kern="1200" baseline="0" dirty="0" err="1" smtClean="0">
                <a:solidFill>
                  <a:schemeClr val="tx1"/>
                </a:solidFill>
                <a:latin typeface="+mn-lt"/>
                <a:ea typeface="ＭＳ Ｐゴシック" charset="0"/>
                <a:cs typeface="ＭＳ Ｐゴシック" charset="0"/>
              </a:rPr>
              <a:t>should</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inherit</a:t>
            </a:r>
            <a:r>
              <a:rPr lang="fr-FR" sz="1200" b="0" i="0" u="none" strike="noStrike" kern="1200" baseline="0" dirty="0" smtClean="0">
                <a:solidFill>
                  <a:schemeClr val="tx1"/>
                </a:solidFill>
                <a:latin typeface="+mn-lt"/>
                <a:ea typeface="ＭＳ Ｐゴシック" charset="0"/>
                <a:cs typeface="ＭＳ Ｐゴシック" charset="0"/>
              </a:rPr>
              <a:t> the medium </a:t>
            </a:r>
            <a:r>
              <a:rPr lang="fr-FR" sz="1200" b="0" i="0" u="none" strike="noStrike" kern="1200" baseline="0" dirty="0" err="1" smtClean="0">
                <a:solidFill>
                  <a:schemeClr val="tx1"/>
                </a:solidFill>
                <a:latin typeface="+mn-lt"/>
                <a:ea typeface="ＭＳ Ｐゴシック" charset="0"/>
                <a:cs typeface="ＭＳ Ｐゴシック" charset="0"/>
              </a:rPr>
              <a:t>azimuthal</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anisotropy</a:t>
            </a:r>
            <a:r>
              <a:rPr lang="fr-FR" sz="1200" b="0" i="0" u="none" strike="noStrike" kern="1200" baseline="0" dirty="0" smtClean="0">
                <a:solidFill>
                  <a:schemeClr val="tx1"/>
                </a:solidFill>
                <a:latin typeface="+mn-lt"/>
                <a:ea typeface="ＭＳ Ｐゴシック" charset="0"/>
                <a:cs typeface="ＭＳ Ｐゴシック" charset="0"/>
              </a:rPr>
              <a:t>.</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sz="1200" dirty="0" smtClean="0">
                <a:latin typeface="Calibri" charset="0"/>
                <a:ea typeface="MS PGothic" charset="0"/>
              </a:rPr>
              <a:t>Due to their large mass, </a:t>
            </a:r>
            <a:r>
              <a:rPr lang="en-US" sz="1200" i="1" dirty="0" smtClean="0">
                <a:latin typeface="Calibri" charset="0"/>
                <a:ea typeface="MS PGothic" charset="0"/>
              </a:rPr>
              <a:t>c</a:t>
            </a:r>
            <a:r>
              <a:rPr lang="en-US" sz="1200" dirty="0" smtClean="0">
                <a:latin typeface="Calibri" charset="0"/>
                <a:ea typeface="MS PGothic" charset="0"/>
              </a:rPr>
              <a:t> and </a:t>
            </a:r>
            <a:r>
              <a:rPr lang="en-US" sz="1200" i="1" dirty="0" smtClean="0">
                <a:latin typeface="Calibri" charset="0"/>
                <a:ea typeface="MS PGothic" charset="0"/>
              </a:rPr>
              <a:t>b</a:t>
            </a:r>
            <a:r>
              <a:rPr lang="en-US" sz="1200" dirty="0" smtClean="0">
                <a:latin typeface="Calibri" charset="0"/>
                <a:ea typeface="MS PGothic" charset="0"/>
              </a:rPr>
              <a:t> quarks should “feel” less the collective expansion: </a:t>
            </a:r>
            <a:r>
              <a:rPr lang="en-US" sz="1200" dirty="0" smtClean="0">
                <a:latin typeface="Calibri" charset="0"/>
                <a:ea typeface="MS PGothic" charset="0"/>
                <a:sym typeface="Wingdings" charset="0"/>
              </a:rPr>
              <a:t>need frequent interactions with large coupling to build their v</a:t>
            </a:r>
            <a:r>
              <a:rPr lang="en-US" sz="1200" baseline="-25000" dirty="0" smtClean="0">
                <a:latin typeface="Calibri" charset="0"/>
                <a:ea typeface="MS PGothic" charset="0"/>
                <a:sym typeface="Wingdings" charset="0"/>
              </a:rPr>
              <a:t>2 </a:t>
            </a:r>
          </a:p>
          <a:p>
            <a:pPr marL="228600" indent="-228600">
              <a:buAutoNum type="arabicPeriod"/>
            </a:pPr>
            <a:endParaRPr lang="fr-FR" sz="1200" b="0" i="0" u="none" strike="noStrike" kern="1200" baseline="0" dirty="0" smtClean="0">
              <a:solidFill>
                <a:schemeClr val="tx1"/>
              </a:solidFill>
              <a:latin typeface="+mn-lt"/>
              <a:ea typeface="ＭＳ Ｐゴシック" charset="0"/>
              <a:cs typeface="ＭＳ Ｐゴシック" charset="0"/>
            </a:endParaRPr>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In addition to the color screening mechanism proposed in [1] as the main source of suppression, it became soon clear that other </a:t>
            </a:r>
            <a:r>
              <a:rPr lang="en-US" sz="1200" b="0" i="0" u="none" strike="noStrike" kern="1200" baseline="0" noProof="0" dirty="0" err="1" smtClean="0">
                <a:solidFill>
                  <a:schemeClr val="tx1"/>
                </a:solidFill>
                <a:latin typeface="+mn-lt"/>
                <a:ea typeface="ＭＳ Ｐゴシック" charset="0"/>
                <a:cs typeface="ＭＳ Ｐゴシック" charset="0"/>
              </a:rPr>
              <a:t>eff</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ects</a:t>
            </a:r>
            <a:r>
              <a:rPr lang="en-US" sz="1200" b="0" i="0" u="none" strike="noStrike" kern="1200" baseline="0" noProof="0" dirty="0" smtClean="0">
                <a:solidFill>
                  <a:schemeClr val="tx1"/>
                </a:solidFill>
                <a:latin typeface="+mn-lt"/>
                <a:ea typeface="ＭＳ Ｐゴシック" charset="0"/>
                <a:cs typeface="ＭＳ Ｐゴシック" charset="0"/>
              </a:rPr>
              <a:t> may contribute, as dissociation in cold nuclear matter [2] and/ or in the hot confined medium [3]. Also initial state </a:t>
            </a:r>
            <a:r>
              <a:rPr lang="en-US" sz="1200" b="0" i="0" u="none" strike="noStrike" kern="1200" baseline="0" noProof="0" dirty="0" err="1" smtClean="0">
                <a:solidFill>
                  <a:schemeClr val="tx1"/>
                </a:solidFill>
                <a:latin typeface="+mn-lt"/>
                <a:ea typeface="ＭＳ Ｐゴシック" charset="0"/>
                <a:cs typeface="ＭＳ Ｐゴシック" charset="0"/>
              </a:rPr>
              <a:t>eff</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ects</a:t>
            </a:r>
            <a:r>
              <a:rPr lang="en-US" sz="1200" b="0" i="0" u="none" strike="noStrike" kern="1200" baseline="0" noProof="0" dirty="0" smtClean="0">
                <a:solidFill>
                  <a:schemeClr val="tx1"/>
                </a:solidFill>
                <a:latin typeface="+mn-lt"/>
                <a:ea typeface="ＭＳ Ｐゴシック" charset="0"/>
                <a:cs typeface="ＭＳ Ｐゴシック" charset="0"/>
              </a:rPr>
              <a:t>, such as nuclear shadowing [4] and initial state parton energy loss [5] are expected to play a role</a:t>
            </a:r>
          </a:p>
          <a:p>
            <a:r>
              <a:rPr lang="en-US" sz="1200" b="0" i="0" u="none" strike="noStrike" kern="1200" baseline="0" noProof="0" dirty="0" smtClean="0">
                <a:solidFill>
                  <a:schemeClr val="tx1"/>
                </a:solidFill>
                <a:latin typeface="+mn-lt"/>
                <a:ea typeface="ＭＳ Ｐゴシック" charset="0"/>
                <a:cs typeface="ＭＳ Ｐゴシック" charset="0"/>
              </a:rPr>
              <a:t> The diff </a:t>
            </a:r>
            <a:r>
              <a:rPr lang="en-US" sz="1200" b="0" i="0" u="none" strike="noStrike" kern="1200" baseline="0" noProof="0" dirty="0" err="1" smtClean="0">
                <a:solidFill>
                  <a:schemeClr val="tx1"/>
                </a:solidFill>
                <a:latin typeface="+mn-lt"/>
                <a:ea typeface="ＭＳ Ｐゴシック" charset="0"/>
                <a:cs typeface="ＭＳ Ｐゴシック" charset="0"/>
              </a:rPr>
              <a:t>erential</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1" i="0" u="none" strike="noStrike" kern="1200" baseline="0" noProof="0" dirty="0" smtClean="0">
                <a:solidFill>
                  <a:schemeClr val="tx1"/>
                </a:solidFill>
                <a:latin typeface="+mn-lt"/>
                <a:ea typeface="ＭＳ Ｐゴシック" charset="0"/>
                <a:cs typeface="ＭＳ Ｐゴシック" charset="0"/>
              </a:rPr>
              <a:t>R</a:t>
            </a:r>
            <a:r>
              <a:rPr lang="en-US" sz="1200" b="0" i="0" u="none" strike="noStrike" kern="1200" baseline="0" noProof="0" dirty="0" smtClean="0">
                <a:solidFill>
                  <a:schemeClr val="tx1"/>
                </a:solidFill>
                <a:latin typeface="+mn-lt"/>
                <a:ea typeface="ＭＳ Ｐゴシック" charset="0"/>
                <a:cs typeface="ＭＳ Ｐゴシック" charset="0"/>
              </a:rPr>
              <a:t>AA  results previously discussed can be considered as strong hints for an  important contribution of (re)generated J/   at low </a:t>
            </a:r>
            <a:r>
              <a:rPr lang="en-US" sz="1200" b="1" i="0" u="none" strike="noStrike" kern="1200" baseline="0" noProof="0" dirty="0" smtClean="0">
                <a:solidFill>
                  <a:schemeClr val="tx1"/>
                </a:solidFill>
                <a:latin typeface="+mn-lt"/>
                <a:ea typeface="ＭＳ Ｐゴシック" charset="0"/>
                <a:cs typeface="ＭＳ Ｐゴシック" charset="0"/>
              </a:rPr>
              <a:t>p</a:t>
            </a:r>
            <a:r>
              <a:rPr lang="en-US" sz="1200" b="0" i="0" u="none" strike="noStrike" kern="1200" baseline="0" noProof="0" dirty="0" smtClean="0">
                <a:solidFill>
                  <a:schemeClr val="tx1"/>
                </a:solidFill>
                <a:latin typeface="+mn-lt"/>
                <a:ea typeface="ＭＳ Ｐゴシック" charset="0"/>
                <a:cs typeface="ＭＳ Ｐゴシック" charset="0"/>
              </a:rPr>
              <a:t>T  in Pb-Pb collisions at the LHC. An in dependent confirmation of this hypothesis may come from the study of the elliptic flow of J/  . If (re)</a:t>
            </a:r>
            <a:r>
              <a:rPr lang="en-US" sz="1200" b="0" i="0" u="none" strike="noStrike" kern="1200" baseline="0" noProof="0" smtClean="0">
                <a:solidFill>
                  <a:schemeClr val="tx1"/>
                </a:solidFill>
                <a:latin typeface="+mn-lt"/>
                <a:ea typeface="ＭＳ Ｐゴシック" charset="0"/>
                <a:cs typeface="ＭＳ Ｐゴシック" charset="0"/>
              </a:rPr>
              <a:t>generation effects </a:t>
            </a:r>
            <a:r>
              <a:rPr lang="en-US" sz="1200" b="0" i="0" u="none" strike="noStrike" kern="1200" baseline="0" noProof="0" dirty="0" smtClean="0">
                <a:solidFill>
                  <a:schemeClr val="tx1"/>
                </a:solidFill>
                <a:latin typeface="+mn-lt"/>
                <a:ea typeface="ＭＳ Ｐゴシック" charset="0"/>
                <a:cs typeface="ＭＳ Ｐゴシック" charset="0"/>
              </a:rPr>
              <a:t>are sizeable, then the corresponding J/   would inherit the flow related to the collective expansion, which is experienced by the charm quarks contained in the fireball.</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47</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Strong centrality</a:t>
            </a:r>
            <a:r>
              <a:rPr lang="en-US" baseline="0" noProof="0" dirty="0" smtClean="0"/>
              <a:t> dependent baryon to meson ratio carrying precious information on the </a:t>
            </a:r>
            <a:r>
              <a:rPr lang="en-US" baseline="0" noProof="0" dirty="0" err="1" smtClean="0"/>
              <a:t>hadronization</a:t>
            </a:r>
            <a:r>
              <a:rPr lang="en-US" baseline="0" noProof="0" dirty="0" smtClean="0"/>
              <a:t> mechanism </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At</a:t>
            </a:r>
            <a:r>
              <a:rPr lang="fr-FR" sz="1200" b="0" i="0" u="none" strike="noStrike" kern="1200" baseline="0" dirty="0" smtClean="0">
                <a:solidFill>
                  <a:schemeClr val="tx1"/>
                </a:solidFill>
                <a:latin typeface="+mn-lt"/>
                <a:ea typeface="ＭＳ Ｐゴシック" charset="0"/>
                <a:cs typeface="ＭＳ Ｐゴシック" charset="0"/>
              </a:rPr>
              <a:t> large transverse </a:t>
            </a:r>
            <a:r>
              <a:rPr lang="fr-FR" sz="1200" b="0" i="0" u="none" strike="noStrike" kern="1200" baseline="0" dirty="0" err="1" smtClean="0">
                <a:solidFill>
                  <a:schemeClr val="tx1"/>
                </a:solidFill>
                <a:latin typeface="+mn-lt"/>
                <a:ea typeface="ＭＳ Ｐゴシック" charset="0"/>
                <a:cs typeface="ＭＳ Ｐゴシック" charset="0"/>
              </a:rPr>
              <a:t>momenta</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1" i="0" u="none" strike="noStrike" kern="1200" baseline="0" dirty="0" smtClean="0">
                <a:solidFill>
                  <a:schemeClr val="tx1"/>
                </a:solidFill>
                <a:latin typeface="+mn-lt"/>
                <a:ea typeface="ＭＳ Ｐゴシック" charset="0"/>
                <a:cs typeface="ＭＳ Ｐゴシック" charset="0"/>
              </a:rPr>
              <a:t>p</a:t>
            </a:r>
            <a:r>
              <a:rPr lang="fr-FR" sz="1200" b="0" i="0" u="none" strike="noStrike" kern="1200" baseline="0" dirty="0" smtClean="0">
                <a:solidFill>
                  <a:schemeClr val="tx1"/>
                </a:solidFill>
                <a:latin typeface="+mn-lt"/>
                <a:ea typeface="ＭＳ Ｐゴシック" charset="0"/>
                <a:cs typeface="ＭＳ Ｐゴシック" charset="0"/>
              </a:rPr>
              <a:t>T &gt;  10 GeV</a:t>
            </a:r>
            <a:r>
              <a:rPr lang="fr-FR" sz="1200" b="1" i="0" u="none" strike="noStrike" kern="1200" baseline="0" dirty="0" smtClean="0">
                <a:solidFill>
                  <a:schemeClr val="tx1"/>
                </a:solidFill>
                <a:latin typeface="+mn-lt"/>
                <a:ea typeface="ＭＳ Ｐゴシック" charset="0"/>
                <a:cs typeface="ＭＳ Ｐゴシック" charset="0"/>
              </a:rPr>
              <a:t>/c</a:t>
            </a:r>
            <a:r>
              <a:rPr lang="fr-FR" sz="1200" b="0" i="0" u="none" strike="noStrike" kern="1200" baseline="0" dirty="0" smtClean="0">
                <a:solidFill>
                  <a:schemeClr val="tx1"/>
                </a:solidFill>
                <a:latin typeface="+mn-lt"/>
                <a:ea typeface="ＭＳ Ｐゴシック" charset="0"/>
                <a:cs typeface="ＭＳ Ｐゴシック" charset="0"/>
              </a:rPr>
              <a:t> , the </a:t>
            </a:r>
            <a:r>
              <a:rPr lang="fr-FR" sz="1200" b="0" i="0" u="none" strike="noStrike" kern="1200" baseline="0" dirty="0" err="1" smtClean="0">
                <a:solidFill>
                  <a:schemeClr val="tx1"/>
                </a:solidFill>
                <a:latin typeface="+mn-lt"/>
                <a:ea typeface="ＭＳ Ｐゴシック" charset="0"/>
                <a:cs typeface="ＭＳ Ｐゴシック" charset="0"/>
              </a:rPr>
              <a:t>anisotropy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is</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believed</a:t>
            </a:r>
            <a:r>
              <a:rPr lang="fr-FR" sz="1200" b="0" i="0" u="none" strike="noStrike" kern="1200" baseline="0" dirty="0" smtClean="0">
                <a:solidFill>
                  <a:schemeClr val="tx1"/>
                </a:solidFill>
                <a:latin typeface="+mn-lt"/>
                <a:ea typeface="ＭＳ Ｐゴシック" charset="0"/>
                <a:cs typeface="ＭＳ Ｐゴシック" charset="0"/>
              </a:rPr>
              <a:t> to </a:t>
            </a:r>
            <a:r>
              <a:rPr lang="fr-FR" sz="1200" b="0" i="0" u="none" strike="noStrike" kern="1200" baseline="0" dirty="0" err="1" smtClean="0">
                <a:solidFill>
                  <a:schemeClr val="tx1"/>
                </a:solidFill>
                <a:latin typeface="+mn-lt"/>
                <a:ea typeface="ＭＳ Ｐゴシック" charset="0"/>
                <a:cs typeface="ＭＳ Ｐゴシック" charset="0"/>
              </a:rPr>
              <a:t>be</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defined</a:t>
            </a:r>
            <a:r>
              <a:rPr lang="fr-FR" sz="1200" b="0" i="0" u="none" strike="noStrike" kern="1200" baseline="0" dirty="0" smtClean="0">
                <a:solidFill>
                  <a:schemeClr val="tx1"/>
                </a:solidFill>
                <a:latin typeface="+mn-lt"/>
                <a:ea typeface="ＭＳ Ｐゴシック" charset="0"/>
                <a:cs typeface="ＭＳ Ｐゴシック" charset="0"/>
              </a:rPr>
              <a:t> by the jet </a:t>
            </a:r>
            <a:r>
              <a:rPr lang="fr-FR" sz="1200" b="0" i="0" u="none" strike="noStrike" kern="1200" baseline="0" dirty="0" err="1" smtClean="0">
                <a:solidFill>
                  <a:schemeClr val="tx1"/>
                </a:solidFill>
                <a:latin typeface="+mn-lt"/>
                <a:ea typeface="ＭＳ Ｐゴシック" charset="0"/>
                <a:cs typeface="ＭＳ Ｐゴシック" charset="0"/>
              </a:rPr>
              <a:t>quenching</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mechanism</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The relative production of particles in heavy-ion collisions with respect to that in </a:t>
            </a:r>
            <a:r>
              <a:rPr lang="en-US" sz="1200" b="0" i="0" u="none" strike="noStrike" kern="1200" baseline="0" noProof="0" dirty="0" err="1" smtClean="0">
                <a:solidFill>
                  <a:schemeClr val="tx1"/>
                </a:solidFill>
                <a:latin typeface="+mn-lt"/>
                <a:ea typeface="ＭＳ Ｐゴシック" charset="0"/>
                <a:cs typeface="ＭＳ Ｐゴシック" charset="0"/>
              </a:rPr>
              <a:t>nucleonnucleon</a:t>
            </a:r>
            <a:r>
              <a:rPr lang="en-US" sz="1200" b="0" i="0" u="none" strike="noStrike" kern="1200" baseline="0" noProof="0" dirty="0" smtClean="0">
                <a:solidFill>
                  <a:schemeClr val="tx1"/>
                </a:solidFill>
                <a:latin typeface="+mn-lt"/>
                <a:ea typeface="ＭＳ Ｐゴシック" charset="0"/>
                <a:cs typeface="ＭＳ Ｐゴシック" charset="0"/>
              </a:rPr>
              <a:t> interactions is commonly studied evaluating the nuclear modification factor, defined as the ratio between the yield in AA collisions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N</a:t>
            </a:r>
            <a:r>
              <a:rPr lang="en-US" sz="1200" b="0" i="0" u="none" strike="noStrike" kern="1200" baseline="0" noProof="0" dirty="0" err="1" smtClean="0">
                <a:solidFill>
                  <a:schemeClr val="tx1"/>
                </a:solidFill>
                <a:latin typeface="+mn-lt"/>
                <a:ea typeface="ＭＳ Ｐゴシック" charset="0"/>
                <a:cs typeface="ＭＳ Ｐゴシック" charset="0"/>
              </a:rPr>
              <a:t>AA</a:t>
            </a:r>
            <a:r>
              <a:rPr lang="en-US" sz="1200" b="1" i="0" u="none" strike="noStrike" kern="1200" baseline="0" noProof="0" dirty="0" smtClean="0">
                <a:solidFill>
                  <a:schemeClr val="tx1"/>
                </a:solidFill>
                <a:latin typeface="+mn-lt"/>
                <a:ea typeface="ＭＳ Ｐゴシック" charset="0"/>
                <a:cs typeface="ＭＳ Ｐゴシック" charset="0"/>
              </a:rPr>
              <a:t>=</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p</a:t>
            </a:r>
            <a:r>
              <a:rPr lang="en-US" sz="1200" b="0" i="0" u="none" strike="noStrike" kern="1200" baseline="0" noProof="0" dirty="0" err="1"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 ), and the pp cross section (</a:t>
            </a:r>
            <a:r>
              <a:rPr lang="en-US" sz="1200" b="0" i="0" u="none" strike="noStrike" kern="1200" baseline="0" noProof="0" dirty="0" err="1" smtClean="0">
                <a:solidFill>
                  <a:schemeClr val="tx1"/>
                </a:solidFill>
                <a:latin typeface="+mn-lt"/>
                <a:ea typeface="ＭＳ Ｐゴシック" charset="0"/>
                <a:cs typeface="ＭＳ Ｐゴシック" charset="0"/>
              </a:rPr>
              <a:t>dpp</a:t>
            </a:r>
            <a:r>
              <a:rPr lang="en-US" sz="1200" b="1" i="0" u="none" strike="noStrike" kern="1200" baseline="0" noProof="0" dirty="0" smtClean="0">
                <a:solidFill>
                  <a:schemeClr val="tx1"/>
                </a:solidFill>
                <a:latin typeface="+mn-lt"/>
                <a:ea typeface="ＭＳ Ｐゴシック" charset="0"/>
                <a:cs typeface="ＭＳ Ｐゴシック" charset="0"/>
              </a:rPr>
              <a:t>=</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p</a:t>
            </a:r>
            <a:r>
              <a:rPr lang="en-US" sz="1200" b="0" i="0" u="none" strike="noStrike" kern="1200" baseline="0" noProof="0" dirty="0" err="1"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 ) normalized by the average nuclear overlap function (</a:t>
            </a:r>
            <a:r>
              <a:rPr lang="en-US" sz="1200" b="1" i="0" u="none" strike="noStrike" kern="1200" baseline="0" noProof="0" dirty="0" err="1" smtClean="0">
                <a:solidFill>
                  <a:schemeClr val="tx1"/>
                </a:solidFill>
                <a:latin typeface="+mn-lt"/>
                <a:ea typeface="ＭＳ Ｐゴシック" charset="0"/>
                <a:cs typeface="ＭＳ Ｐゴシック" charset="0"/>
              </a:rPr>
              <a:t>hT</a:t>
            </a:r>
            <a:r>
              <a:rPr lang="en-US" sz="1200" b="0" i="0" u="none" strike="noStrike" kern="1200" baseline="0" noProof="0" dirty="0" err="1" smtClean="0">
                <a:solidFill>
                  <a:schemeClr val="tx1"/>
                </a:solidFill>
                <a:latin typeface="+mn-lt"/>
                <a:ea typeface="ＭＳ Ｐゴシック" charset="0"/>
                <a:cs typeface="ＭＳ Ｐゴシック" charset="0"/>
              </a:rPr>
              <a:t>AA</a:t>
            </a:r>
            <a:r>
              <a:rPr lang="en-US" sz="1200" b="1" i="0" u="none" strike="noStrike" kern="1200" baseline="0" noProof="0" dirty="0" err="1" smtClean="0">
                <a:solidFill>
                  <a:schemeClr val="tx1"/>
                </a:solidFill>
                <a:latin typeface="+mn-lt"/>
                <a:ea typeface="ＭＳ Ｐゴシック" charset="0"/>
                <a:cs typeface="ＭＳ Ｐゴシック" charset="0"/>
              </a:rPr>
              <a:t>i</a:t>
            </a:r>
            <a:r>
              <a:rPr lang="en-US" sz="1200" b="0" i="0" u="none" strike="noStrike" kern="1200" baseline="0" noProof="0" dirty="0" smtClean="0">
                <a:solidFill>
                  <a:schemeClr val="tx1"/>
                </a:solidFill>
                <a:latin typeface="+mn-lt"/>
                <a:ea typeface="ＭＳ Ｐゴシック" charset="0"/>
                <a:cs typeface="ＭＳ Ｐゴシック" charset="0"/>
              </a:rPr>
              <a:t> ). </a:t>
            </a:r>
            <a:r>
              <a:rPr lang="en-US" sz="1200" b="1" i="0" u="none" strike="noStrike" kern="1200" baseline="0" noProof="0" dirty="0"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AA  is the convolution of the colliding ions nuclear density profile and is evaluated in the </a:t>
            </a:r>
            <a:r>
              <a:rPr lang="en-US" sz="1200" b="0" i="0" u="none" strike="noStrike" kern="1200" baseline="0" noProof="0" dirty="0" err="1" smtClean="0">
                <a:solidFill>
                  <a:schemeClr val="tx1"/>
                </a:solidFill>
                <a:latin typeface="+mn-lt"/>
                <a:ea typeface="ＭＳ Ｐゴシック" charset="0"/>
                <a:cs typeface="ＭＳ Ｐゴシック" charset="0"/>
              </a:rPr>
              <a:t>Glauber</a:t>
            </a:r>
            <a:r>
              <a:rPr lang="en-US" sz="1200" b="0" i="0" u="none" strike="noStrike" kern="1200" baseline="0" noProof="0" dirty="0" smtClean="0">
                <a:solidFill>
                  <a:schemeClr val="tx1"/>
                </a:solidFill>
                <a:latin typeface="+mn-lt"/>
                <a:ea typeface="ＭＳ Ｐゴシック" charset="0"/>
                <a:cs typeface="ＭＳ Ｐゴシック" charset="0"/>
              </a:rPr>
              <a:t> model.</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BB57EF9C-3ECD-0243-AD14-0D795B0D8736}" type="slidenum">
              <a:rPr lang="en-US" sz="1300">
                <a:solidFill>
                  <a:srgbClr val="000000"/>
                </a:solidFill>
              </a:rPr>
              <a:pPr algn="r" eaLnBrk="1" hangingPunct="1"/>
              <a:t>20</a:t>
            </a:fld>
            <a:endParaRPr lang="en-US" sz="1300">
              <a:solidFill>
                <a:srgbClr val="000000"/>
              </a:solidFill>
            </a:endParaRPr>
          </a:p>
        </p:txBody>
      </p:sp>
      <p:sp>
        <p:nvSpPr>
          <p:cNvPr id="50179"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50180"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latin typeface="Calibri" charset="0"/>
                <a:ea typeface="MS PGothic" charset="0"/>
              </a:rPr>
              <a:t>Why Heavy Quarks?</a:t>
            </a:r>
          </a:p>
          <a:p>
            <a:pPr lvl="1"/>
            <a:r>
              <a:rPr lang="en-US" sz="1800" dirty="0" smtClean="0">
                <a:latin typeface="Calibri" charset="0"/>
                <a:ea typeface="MS PGothic" charset="0"/>
              </a:rPr>
              <a:t>Unique handle on Mass and </a:t>
            </a:r>
            <a:r>
              <a:rPr lang="en-US" sz="1800" dirty="0" err="1" smtClean="0">
                <a:latin typeface="Calibri" charset="0"/>
                <a:ea typeface="MS PGothic" charset="0"/>
              </a:rPr>
              <a:t>Colour</a:t>
            </a:r>
            <a:r>
              <a:rPr lang="en-US" sz="1800" dirty="0" smtClean="0">
                <a:latin typeface="Calibri" charset="0"/>
                <a:ea typeface="MS PGothic" charset="0"/>
              </a:rPr>
              <a:t> Charge dep. of energy loss</a:t>
            </a:r>
          </a:p>
          <a:p>
            <a:pPr lvl="1"/>
            <a:r>
              <a:rPr lang="en-US" sz="1800" dirty="0" smtClean="0">
                <a:latin typeface="Calibri" charset="0"/>
                <a:ea typeface="MS PGothic" charset="0"/>
              </a:rPr>
              <a:t>HQ preserve their identity (</a:t>
            </a:r>
            <a:r>
              <a:rPr lang="en-US" sz="1800" dirty="0" err="1" smtClean="0">
                <a:latin typeface="Calibri" charset="0"/>
                <a:ea typeface="MS PGothic" charset="0"/>
              </a:rPr>
              <a:t>flavour</a:t>
            </a:r>
            <a:r>
              <a:rPr lang="en-US" sz="1800" dirty="0" smtClean="0">
                <a:latin typeface="Calibri" charset="0"/>
                <a:ea typeface="MS PGothic" charset="0"/>
              </a:rPr>
              <a:t>) from production to detection </a:t>
            </a:r>
            <a:r>
              <a:rPr lang="en-US" sz="1800" dirty="0" smtClean="0">
                <a:latin typeface="Calibri" charset="0"/>
                <a:ea typeface="MS PGothic" charset="0"/>
                <a:sym typeface="Wingdings" charset="0"/>
              </a:rPr>
              <a:t> full information on medium evolution</a:t>
            </a:r>
          </a:p>
          <a:p>
            <a:pPr lvl="1"/>
            <a:endParaRPr lang="en-US" sz="1800" dirty="0" smtClean="0">
              <a:latin typeface="Calibri" charset="0"/>
              <a:ea typeface="MS PGothic" charset="0"/>
              <a:sym typeface="Wingdings" charset="0"/>
            </a:endParaRPr>
          </a:p>
          <a:p>
            <a:pPr lvl="1"/>
            <a:endParaRPr lang="en-US" sz="1800" noProof="0" dirty="0" smtClean="0">
              <a:latin typeface="Calibri" charset="0"/>
              <a:ea typeface="MS PGothic" charset="0"/>
              <a:sym typeface="Wingdings" charset="0"/>
            </a:endParaRPr>
          </a:p>
          <a:p>
            <a:pPr lvl="1"/>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solidFill>
                  <a:srgbClr val="3366FF"/>
                </a:solidFill>
                <a:latin typeface="Calibri" charset="0"/>
                <a:ea typeface="MS PGothic" charset="0"/>
              </a:rPr>
              <a:t>HF-decay electrons</a:t>
            </a:r>
            <a:r>
              <a:rPr lang="en-US" sz="1800" dirty="0" smtClean="0">
                <a:latin typeface="Calibri" charset="0"/>
                <a:ea typeface="MS PGothic" charset="0"/>
              </a:rPr>
              <a:t> up to 18 GeV/</a:t>
            </a:r>
            <a:r>
              <a:rPr lang="en-US" sz="1800" i="1" dirty="0" smtClean="0">
                <a:latin typeface="Calibri" charset="0"/>
                <a:ea typeface="MS PGothic" charset="0"/>
              </a:rPr>
              <a:t>c</a:t>
            </a:r>
          </a:p>
          <a:p>
            <a:pPr lvl="1"/>
            <a:r>
              <a:rPr lang="en-US" sz="1600" dirty="0" smtClean="0">
                <a:solidFill>
                  <a:srgbClr val="000000"/>
                </a:solidFill>
                <a:latin typeface="Calibri" charset="0"/>
                <a:ea typeface="MS PGothic" charset="0"/>
              </a:rPr>
              <a:t>C - B separation ongoing</a:t>
            </a:r>
          </a:p>
          <a:p>
            <a:r>
              <a:rPr lang="en-US" sz="1800" dirty="0" smtClean="0">
                <a:solidFill>
                  <a:srgbClr val="008000"/>
                </a:solidFill>
                <a:latin typeface="Calibri" charset="0"/>
                <a:ea typeface="MS PGothic" charset="0"/>
              </a:rPr>
              <a:t>HF-decay muons </a:t>
            </a:r>
            <a:r>
              <a:rPr lang="en-US" sz="1800" dirty="0" smtClean="0">
                <a:latin typeface="Calibri" charset="0"/>
                <a:ea typeface="MS PGothic" charset="0"/>
              </a:rPr>
              <a:t>at forward rapidity</a:t>
            </a:r>
          </a:p>
          <a:p>
            <a:pPr lvl="1"/>
            <a:r>
              <a:rPr lang="en-US" sz="1600" dirty="0" smtClean="0">
                <a:latin typeface="Calibri" charset="0"/>
                <a:ea typeface="MS PGothic" charset="0"/>
              </a:rPr>
              <a:t>Similar suppression as at central rapidity</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sz="1200" b="0" i="0" u="none" strike="noStrike" kern="1200" baseline="0" noProof="0" dirty="0" smtClean="0">
              <a:solidFill>
                <a:schemeClr val="tx1"/>
              </a:solidFill>
              <a:latin typeface="+mn-lt"/>
              <a:ea typeface="ＭＳ Ｐゴシック" charset="0"/>
              <a:cs typeface="ＭＳ Ｐゴシック"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b="0" i="0" u="none" strike="noStrike" kern="1200" baseline="0" noProof="0" dirty="0" smtClean="0">
                <a:solidFill>
                  <a:schemeClr val="tx1"/>
                </a:solidFill>
                <a:latin typeface="+mn-lt"/>
                <a:ea typeface="ＭＳ Ｐゴシック" charset="0"/>
                <a:cs typeface="ＭＳ Ｐゴシック" charset="0"/>
              </a:rPr>
              <a:t>Their spectra in heavy-ion interactions are influenced by the formation of hot and dense QCD matter. Heavy-quarks crossing through the QCD matter might interact with the medium and lose energy via various mechanisms. The </a:t>
            </a:r>
            <a:r>
              <a:rPr lang="en-US" sz="1200" b="0" i="0" u="none" strike="noStrike" kern="1200" baseline="0" noProof="0" dirty="0" err="1" smtClean="0">
                <a:solidFill>
                  <a:schemeClr val="tx1"/>
                </a:solidFill>
                <a:latin typeface="+mn-lt"/>
                <a:ea typeface="ＭＳ Ｐゴシック" charset="0"/>
                <a:cs typeface="ＭＳ Ｐゴシック" charset="0"/>
              </a:rPr>
              <a:t>radiative</a:t>
            </a:r>
            <a:r>
              <a:rPr lang="en-US" sz="1200" b="0" i="0" u="none" strike="noStrike" kern="1200" baseline="0" noProof="0" dirty="0" smtClean="0">
                <a:solidFill>
                  <a:schemeClr val="tx1"/>
                </a:solidFill>
                <a:latin typeface="+mn-lt"/>
                <a:ea typeface="ＭＳ Ｐゴシック" charset="0"/>
                <a:cs typeface="ＭＳ Ｐゴシック" charset="0"/>
              </a:rPr>
              <a:t> energy loss is expected to be proportional to the QCD </a:t>
            </a:r>
            <a:r>
              <a:rPr lang="en-US" sz="1200" b="0" i="0" u="none" strike="noStrike" kern="1200" baseline="0" noProof="0" dirty="0" err="1" smtClean="0">
                <a:solidFill>
                  <a:schemeClr val="tx1"/>
                </a:solidFill>
                <a:latin typeface="+mn-lt"/>
                <a:ea typeface="ＭＳ Ｐゴシック" charset="0"/>
                <a:cs typeface="ＭＳ Ｐゴシック" charset="0"/>
              </a:rPr>
              <a:t>Casimir</a:t>
            </a:r>
            <a:r>
              <a:rPr lang="en-US" sz="1200" b="0" i="0" u="none" strike="noStrike" kern="1200" baseline="0" noProof="0" dirty="0" smtClean="0">
                <a:solidFill>
                  <a:schemeClr val="tx1"/>
                </a:solidFill>
                <a:latin typeface="+mn-lt"/>
                <a:ea typeface="ＭＳ Ｐゴシック" charset="0"/>
                <a:cs typeface="ＭＳ Ｐゴシック" charset="0"/>
              </a:rPr>
              <a:t> coupling factor between the hard parton and the gluons of the medium [1]. Light-quarks should then lose less energy than gluons due to their color charge. In addition, due to their large mass, gluon-bremsstrahlung from heavy-quarks should be suppressed at small angles as a consequence of destructive quantum interferences</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57</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800" dirty="0" smtClean="0">
                <a:latin typeface="Calibri" charset="0"/>
                <a:ea typeface="MS PGothic" charset="0"/>
                <a:sym typeface="Wingdings" charset="0"/>
              </a:rPr>
              <a:t>Parallel talk on HF by </a:t>
            </a:r>
            <a:r>
              <a:rPr lang="en-US" sz="1800" dirty="0" err="1" smtClean="0">
                <a:latin typeface="Calibri" charset="0"/>
                <a:ea typeface="MS PGothic" charset="0"/>
                <a:sym typeface="Wingdings" charset="0"/>
              </a:rPr>
              <a:t>Renu</a:t>
            </a:r>
            <a:r>
              <a:rPr lang="en-US" sz="1800" dirty="0" smtClean="0">
                <a:latin typeface="Calibri" charset="0"/>
                <a:ea typeface="MS PGothic" charset="0"/>
                <a:sym typeface="Wingdings" charset="0"/>
              </a:rPr>
              <a:t> </a:t>
            </a:r>
            <a:r>
              <a:rPr lang="en-US" sz="1800" dirty="0" err="1" smtClean="0">
                <a:latin typeface="Calibri" charset="0"/>
                <a:ea typeface="MS PGothic" charset="0"/>
                <a:sym typeface="Wingdings" charset="0"/>
              </a:rPr>
              <a:t>bala</a:t>
            </a:r>
            <a:endParaRPr lang="en-US" sz="1800" dirty="0" smtClean="0">
              <a:latin typeface="Calibri" charset="0"/>
              <a:ea typeface="MS PGothic" charset="0"/>
              <a:sym typeface="Wingdings" charset="0"/>
            </a:endParaRPr>
          </a:p>
          <a:p>
            <a:pPr lvl="1"/>
            <a:r>
              <a:rPr lang="en-US" sz="1800" dirty="0" smtClean="0">
                <a:latin typeface="Calibri" charset="0"/>
                <a:ea typeface="MS PGothic" charset="0"/>
                <a:sym typeface="Wingdings" charset="0"/>
              </a:rPr>
              <a:t>Parallel talk on single </a:t>
            </a:r>
            <a:r>
              <a:rPr lang="en-US" sz="1800" dirty="0" err="1" smtClean="0">
                <a:latin typeface="Calibri" charset="0"/>
                <a:ea typeface="MS PGothic" charset="0"/>
                <a:sym typeface="Wingdings" charset="0"/>
              </a:rPr>
              <a:t>muon</a:t>
            </a:r>
            <a:r>
              <a:rPr lang="en-US" sz="1800" dirty="0" smtClean="0">
                <a:latin typeface="Calibri" charset="0"/>
                <a:ea typeface="MS PGothic" charset="0"/>
                <a:sym typeface="Wingdings" charset="0"/>
              </a:rPr>
              <a:t> from HF by </a:t>
            </a:r>
            <a:r>
              <a:rPr lang="en-US" sz="1800" dirty="0" err="1" smtClean="0">
                <a:latin typeface="Calibri" charset="0"/>
                <a:ea typeface="MS PGothic" charset="0"/>
                <a:sym typeface="Wingdings" charset="0"/>
              </a:rPr>
              <a:t>Jianhui</a:t>
            </a:r>
            <a:r>
              <a:rPr lang="en-US" sz="1800" dirty="0" smtClean="0">
                <a:latin typeface="Calibri" charset="0"/>
                <a:ea typeface="MS PGothic" charset="0"/>
                <a:sym typeface="Wingdings" charset="0"/>
              </a:rPr>
              <a:t> Zhu</a:t>
            </a:r>
          </a:p>
          <a:p>
            <a:pPr lvl="1"/>
            <a:r>
              <a:rPr lang="en-US" sz="1800" dirty="0" smtClean="0">
                <a:latin typeface="Calibri" charset="0"/>
                <a:ea typeface="MS PGothic" charset="0"/>
                <a:sym typeface="Wingdings" charset="0"/>
              </a:rPr>
              <a:t>Plenary on electrons from HF Shingo Sakai</a:t>
            </a:r>
          </a:p>
          <a:p>
            <a:pPr lvl="1"/>
            <a:r>
              <a:rPr lang="en-US" sz="1800" dirty="0" smtClean="0">
                <a:latin typeface="Calibri" charset="0"/>
                <a:ea typeface="MS PGothic" charset="0"/>
                <a:sym typeface="Wingdings" charset="0"/>
              </a:rPr>
              <a:t>Parallel on neutral pion </a:t>
            </a:r>
            <a:r>
              <a:rPr lang="en-US" sz="1800" dirty="0" err="1" smtClean="0">
                <a:latin typeface="Calibri" charset="0"/>
                <a:ea typeface="MS PGothic" charset="0"/>
                <a:sym typeface="Wingdings" charset="0"/>
              </a:rPr>
              <a:t>Tomoya</a:t>
            </a:r>
            <a:r>
              <a:rPr lang="en-US" sz="1800" dirty="0" smtClean="0">
                <a:latin typeface="Calibri" charset="0"/>
                <a:ea typeface="MS PGothic" charset="0"/>
                <a:sym typeface="Wingdings" charset="0"/>
              </a:rPr>
              <a:t> Tsuji</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latin typeface="Calibri" charset="0"/>
                <a:ea typeface="MS PGothic" charset="0"/>
              </a:rPr>
              <a:t>First measurement of D</a:t>
            </a:r>
            <a:r>
              <a:rPr lang="en-US" sz="2000" baseline="-25000" dirty="0" smtClean="0">
                <a:latin typeface="Calibri" charset="0"/>
                <a:ea typeface="MS PGothic" charset="0"/>
              </a:rPr>
              <a:t>s</a:t>
            </a:r>
            <a:r>
              <a:rPr lang="en-US" sz="2000" dirty="0" smtClean="0">
                <a:latin typeface="Calibri" charset="0"/>
                <a:ea typeface="MS PGothic" charset="0"/>
              </a:rPr>
              <a:t>( c anti s    ) in heavy ions</a:t>
            </a:r>
          </a:p>
          <a:p>
            <a:pPr lvl="1"/>
            <a:r>
              <a:rPr lang="en-US" sz="1800" dirty="0" smtClean="0">
                <a:latin typeface="Calibri" charset="0"/>
                <a:ea typeface="MS PGothic" charset="0"/>
              </a:rPr>
              <a:t>D</a:t>
            </a:r>
            <a:r>
              <a:rPr lang="en-US" sz="1800" baseline="-25000" dirty="0" smtClean="0">
                <a:latin typeface="Calibri" charset="0"/>
                <a:ea typeface="MS PGothic" charset="0"/>
              </a:rPr>
              <a:t>s</a:t>
            </a:r>
            <a:r>
              <a:rPr lang="en-US" sz="1800" dirty="0" smtClean="0">
                <a:latin typeface="Calibri" charset="0"/>
                <a:ea typeface="MS PGothic" charset="0"/>
              </a:rPr>
              <a:t> enhancement expected, if </a:t>
            </a:r>
            <a:r>
              <a:rPr lang="en-US" sz="1800" i="1" dirty="0" smtClean="0">
                <a:latin typeface="Calibri" charset="0"/>
                <a:ea typeface="MS PGothic" charset="0"/>
              </a:rPr>
              <a:t>c</a:t>
            </a:r>
            <a:r>
              <a:rPr lang="en-US" sz="1800" dirty="0" smtClean="0">
                <a:latin typeface="Calibri" charset="0"/>
                <a:ea typeface="MS PGothic" charset="0"/>
              </a:rPr>
              <a:t> quarks recombine in the QGP (high strangeness content)</a:t>
            </a: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u="none" dirty="0" smtClean="0">
                <a:solidFill>
                  <a:srgbClr val="000000"/>
                </a:solidFill>
                <a:latin typeface="Calibri" charset="0"/>
              </a:rPr>
              <a:t>Predicted as a signature of </a:t>
            </a:r>
            <a:r>
              <a:rPr lang="en-US" sz="1200" u="none" dirty="0" err="1" smtClean="0">
                <a:solidFill>
                  <a:srgbClr val="000000"/>
                </a:solidFill>
                <a:latin typeface="Calibri" charset="0"/>
              </a:rPr>
              <a:t>deconfinement</a:t>
            </a:r>
            <a:r>
              <a:rPr lang="en-US" sz="1200" u="none" dirty="0" smtClean="0">
                <a:solidFill>
                  <a:srgbClr val="000000"/>
                </a:solidFill>
                <a:latin typeface="Calibri" charset="0"/>
              </a:rPr>
              <a:t>, due to the</a:t>
            </a:r>
            <a:r>
              <a:rPr lang="en-US" sz="1200" u="none" baseline="0" dirty="0" smtClean="0">
                <a:solidFill>
                  <a:srgbClr val="000000"/>
                </a:solidFill>
                <a:latin typeface="Calibri" charset="0"/>
              </a:rPr>
              <a:t> </a:t>
            </a:r>
            <a:r>
              <a:rPr lang="en-US" sz="1200" u="none" dirty="0" smtClean="0">
                <a:solidFill>
                  <a:srgbClr val="000000"/>
                </a:solidFill>
                <a:latin typeface="Calibri" charset="0"/>
              </a:rPr>
              <a:t>temperature (color charge density density) dependent </a:t>
            </a:r>
          </a:p>
          <a:p>
            <a:pPr eaLnBrk="1" hangingPunct="1"/>
            <a:r>
              <a:rPr lang="en-US" sz="1200" u="none" dirty="0" smtClean="0">
                <a:solidFill>
                  <a:srgbClr val="000000"/>
                </a:solidFill>
                <a:latin typeface="Calibri" charset="0"/>
              </a:rPr>
              <a:t>screening of the color charge in a Quark-Gluon Plasma</a:t>
            </a:r>
            <a:endParaRPr lang="it-IT" sz="1200" u="none" dirty="0" smtClean="0">
              <a:solidFill>
                <a:srgbClr val="000000"/>
              </a:solidFill>
              <a:latin typeface="Calibri" charset="0"/>
            </a:endParaRP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58363D05-9587-A146-A305-5CABB74F9EA5}" type="slidenum">
              <a:rPr lang="en-US" sz="1300">
                <a:solidFill>
                  <a:srgbClr val="000000"/>
                </a:solidFill>
              </a:rPr>
              <a:pPr algn="r" eaLnBrk="1" hangingPunct="1"/>
              <a:t>21</a:t>
            </a:fld>
            <a:endParaRPr lang="en-US" sz="1300">
              <a:solidFill>
                <a:srgbClr val="000000"/>
              </a:solidFill>
            </a:endParaRPr>
          </a:p>
        </p:txBody>
      </p:sp>
      <p:sp>
        <p:nvSpPr>
          <p:cNvPr id="55299"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55300"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We find a smaller suppression at low transverse momentum (only accessible by ALICE)</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J/</a:t>
            </a:r>
            <a:r>
              <a:rPr lang="en-US" sz="1200" u="none" dirty="0" smtClean="0">
                <a:solidFill>
                  <a:srgbClr val="000000"/>
                </a:solidFill>
                <a:latin typeface="Calibri" charset="0"/>
                <a:sym typeface="Symbol" charset="0"/>
              </a:rPr>
              <a:t> are suppressed in the QGP, as at lower energies, BUT are (re)generated from the large number of  freely roaming charm quarks in the QGP (only important at low p</a:t>
            </a:r>
            <a:r>
              <a:rPr lang="en-US" sz="1200" u="none" baseline="-25000" dirty="0" smtClean="0">
                <a:solidFill>
                  <a:srgbClr val="000000"/>
                </a:solidFill>
                <a:latin typeface="Calibri" charset="0"/>
                <a:sym typeface="Symbol" charset="0"/>
              </a:rPr>
              <a:t>T</a:t>
            </a:r>
            <a:r>
              <a:rPr lang="en-US" sz="1200" u="none" dirty="0" smtClean="0">
                <a:solidFill>
                  <a:srgbClr val="000000"/>
                </a:solidFill>
                <a:latin typeface="Calibri" charset="0"/>
                <a:sym typeface="Symbol" charset="0"/>
              </a:rPr>
              <a:t> !) </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Picture emerging at the LHC: J/ melting in the QGP stage, followed </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by subsequent regeneration in QGP or at freeze-out</a:t>
            </a:r>
          </a:p>
          <a:p>
            <a:pPr marL="0" marR="0" indent="0" algn="l" defTabSz="457200" rtl="0" eaLnBrk="1" fontAlgn="base" latinLnBrk="0" hangingPunct="1">
              <a:lnSpc>
                <a:spcPct val="100000"/>
              </a:lnSpc>
              <a:spcBef>
                <a:spcPct val="30000"/>
              </a:spcBef>
              <a:spcAft>
                <a:spcPct val="0"/>
              </a:spcAft>
              <a:buClrTx/>
              <a:buSzTx/>
              <a:buFontTx/>
              <a:buNone/>
              <a:tabLst/>
              <a:defRPr/>
            </a:pPr>
            <a:endParaRPr lang="it-IT" sz="1200" u="none" dirty="0" smtClean="0">
              <a:solidFill>
                <a:srgbClr val="000000"/>
              </a:solidFill>
              <a:latin typeface="Calibri" charset="0"/>
            </a:endParaRP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No firm conclusion on </a:t>
            </a:r>
            <a:r>
              <a:rPr lang="en-US" dirty="0" smtClean="0">
                <a:latin typeface="Symbol" pitchFamily="18" charset="2"/>
              </a:rPr>
              <a:t>y</a:t>
            </a:r>
            <a:r>
              <a:rPr lang="en-US" dirty="0" smtClean="0"/>
              <a:t>’ enhancement</a:t>
            </a:r>
            <a:r>
              <a:rPr lang="en-US" baseline="0" dirty="0" smtClean="0"/>
              <a:t> </a:t>
            </a:r>
            <a:r>
              <a:rPr lang="en-US" dirty="0" smtClean="0"/>
              <a:t>or suppression with centrality </a:t>
            </a:r>
            <a:r>
              <a:rPr lang="en-US" smtClean="0"/>
              <a:t>within </a:t>
            </a:r>
            <a:r>
              <a:rPr lang="en-US" baseline="0" smtClean="0"/>
              <a:t> </a:t>
            </a:r>
            <a:r>
              <a:rPr lang="en-US" smtClean="0"/>
              <a:t>current </a:t>
            </a:r>
            <a:r>
              <a:rPr lang="en-US" i="1" dirty="0" smtClean="0"/>
              <a:t>stat.</a:t>
            </a:r>
            <a:r>
              <a:rPr lang="en-US" dirty="0" smtClean="0"/>
              <a:t> and </a:t>
            </a:r>
            <a:r>
              <a:rPr lang="en-US" i="1" dirty="0" smtClean="0"/>
              <a:t>syst.</a:t>
            </a:r>
            <a:r>
              <a:rPr lang="en-US" dirty="0" smtClean="0"/>
              <a:t> uncertainties</a:t>
            </a:r>
          </a:p>
          <a:p>
            <a:pPr algn="l"/>
            <a:endParaRPr lang="en-US" dirty="0" smtClean="0"/>
          </a:p>
          <a:p>
            <a:pPr algn="l"/>
            <a:r>
              <a:rPr lang="en-US" dirty="0" smtClean="0"/>
              <a:t>Large </a:t>
            </a:r>
            <a:r>
              <a:rPr lang="en-US" dirty="0" smtClean="0">
                <a:latin typeface="Symbol" pitchFamily="18" charset="2"/>
              </a:rPr>
              <a:t>y</a:t>
            </a:r>
            <a:r>
              <a:rPr lang="en-US" dirty="0" smtClean="0"/>
              <a:t>’ enhancement with respect</a:t>
            </a:r>
            <a:r>
              <a:rPr lang="en-US" baseline="0" dirty="0" smtClean="0"/>
              <a:t> </a:t>
            </a:r>
            <a:r>
              <a:rPr lang="en-US" dirty="0" smtClean="0"/>
              <a:t>to J/</a:t>
            </a:r>
            <a:r>
              <a:rPr lang="en-US" dirty="0" smtClean="0">
                <a:latin typeface="Symbol" pitchFamily="18" charset="2"/>
              </a:rPr>
              <a:t>y</a:t>
            </a:r>
            <a:r>
              <a:rPr lang="en-US" dirty="0" smtClean="0"/>
              <a:t> reported by CMS at </a:t>
            </a:r>
            <a:r>
              <a:rPr lang="en-US" i="1" dirty="0" smtClean="0"/>
              <a:t>p</a:t>
            </a:r>
            <a:r>
              <a:rPr lang="en-US" baseline="-25000" dirty="0" smtClean="0"/>
              <a:t>T</a:t>
            </a:r>
            <a:r>
              <a:rPr lang="en-US" dirty="0" smtClean="0"/>
              <a:t> above</a:t>
            </a:r>
            <a:r>
              <a:rPr lang="en-US" baseline="0" dirty="0" smtClean="0"/>
              <a:t> </a:t>
            </a:r>
            <a:r>
              <a:rPr lang="en-US" dirty="0" smtClean="0"/>
              <a:t>3 GeV/</a:t>
            </a:r>
            <a:r>
              <a:rPr lang="en-US" i="1" dirty="0" smtClean="0"/>
              <a:t>c</a:t>
            </a:r>
            <a:r>
              <a:rPr lang="en-US" dirty="0" smtClean="0"/>
              <a:t> not confirmed</a:t>
            </a:r>
            <a:endParaRPr lang="en-GB" dirty="0" smtClean="0"/>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Strong jet suppression observed for jets reconstructed with charged particles</a:t>
            </a:r>
          </a:p>
          <a:p>
            <a:pPr algn="l"/>
            <a:r>
              <a:rPr lang="en-US" dirty="0" smtClean="0"/>
              <a:t>– </a:t>
            </a:r>
            <a:r>
              <a:rPr lang="en-US" i="1" dirty="0" smtClean="0"/>
              <a:t>R</a:t>
            </a:r>
            <a:r>
              <a:rPr lang="en-US" baseline="-25000" dirty="0" smtClean="0"/>
              <a:t>AA</a:t>
            </a:r>
            <a:r>
              <a:rPr lang="en-US" dirty="0" smtClean="0"/>
              <a:t> (jet) is smaller than inclusive hadron </a:t>
            </a:r>
            <a:r>
              <a:rPr lang="en-US" i="1" dirty="0" smtClean="0"/>
              <a:t>R</a:t>
            </a:r>
            <a:r>
              <a:rPr lang="en-US" baseline="-25000" dirty="0" smtClean="0"/>
              <a:t>AA</a:t>
            </a:r>
            <a:r>
              <a:rPr lang="en-US" dirty="0" smtClean="0"/>
              <a:t>(</a:t>
            </a:r>
            <a:r>
              <a:rPr lang="en-US" i="1" dirty="0" smtClean="0"/>
              <a:t>h</a:t>
            </a:r>
            <a:r>
              <a:rPr lang="en-US" baseline="30000" dirty="0" smtClean="0"/>
              <a:t>±</a:t>
            </a:r>
            <a:r>
              <a:rPr lang="en-US" dirty="0" smtClean="0"/>
              <a:t>) at similar parton </a:t>
            </a:r>
            <a:r>
              <a:rPr lang="en-US" i="1" dirty="0" smtClean="0"/>
              <a:t>p</a:t>
            </a:r>
            <a:r>
              <a:rPr lang="en-US" baseline="-25000" dirty="0" smtClean="0"/>
              <a:t>T</a:t>
            </a:r>
          </a:p>
          <a:p>
            <a:pPr algn="l"/>
            <a:r>
              <a:rPr lang="en-US" dirty="0" smtClean="0"/>
              <a:t>– data are reasonably well described by JEWEL model </a:t>
            </a:r>
          </a:p>
          <a:p>
            <a:pPr algn="l"/>
            <a:r>
              <a:rPr lang="en-US" sz="1100" i="1" dirty="0" err="1" smtClean="0"/>
              <a:t>K.Zapp</a:t>
            </a:r>
            <a:r>
              <a:rPr lang="en-US" sz="1100" i="1" dirty="0" smtClean="0"/>
              <a:t>, </a:t>
            </a:r>
            <a:r>
              <a:rPr lang="en-US" sz="1100" i="1" dirty="0" err="1" smtClean="0"/>
              <a:t>I.Krauss</a:t>
            </a:r>
            <a:r>
              <a:rPr lang="en-US" sz="1100" i="1" dirty="0" smtClean="0"/>
              <a:t>, </a:t>
            </a:r>
            <a:r>
              <a:rPr lang="en-US" sz="1100" i="1" dirty="0" err="1" smtClean="0"/>
              <a:t>U.Wiedemann</a:t>
            </a:r>
            <a:r>
              <a:rPr lang="en-US" sz="1100" i="1" dirty="0" smtClean="0"/>
              <a:t>, arXiv:1111.6838</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Near-side peak (after bulk subtraction): p/</a:t>
            </a:r>
            <a:r>
              <a:rPr lang="en-US" dirty="0" smtClean="0">
                <a:latin typeface="Symbol" pitchFamily="18" charset="2"/>
              </a:rPr>
              <a:t>p</a:t>
            </a:r>
            <a:r>
              <a:rPr lang="en-US" dirty="0" smtClean="0"/>
              <a:t> ratio compatible with that of pp (PYTHIA)</a:t>
            </a:r>
            <a:r>
              <a:rPr lang="en-US" baseline="0" dirty="0" smtClean="0"/>
              <a:t> </a:t>
            </a:r>
            <a:r>
              <a:rPr lang="en-US" dirty="0" smtClean="0"/>
              <a:t>Bulk region: p/</a:t>
            </a:r>
            <a:r>
              <a:rPr lang="en-US" dirty="0" smtClean="0">
                <a:latin typeface="Symbol" pitchFamily="18" charset="2"/>
              </a:rPr>
              <a:t>p</a:t>
            </a:r>
            <a:r>
              <a:rPr lang="en-US" dirty="0" smtClean="0"/>
              <a:t> ratio strongly enhanced – compatible with overall baryon enhancement</a:t>
            </a:r>
            <a:r>
              <a:rPr lang="en-US" baseline="0" dirty="0" smtClean="0"/>
              <a:t> </a:t>
            </a:r>
            <a:r>
              <a:rPr lang="en-US" dirty="0" smtClean="0"/>
              <a:t>Jet particle ratios not modified in medium? Could this still be surface bias?</a:t>
            </a:r>
            <a:endParaRPr lang="en-GB"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33EDBB25-669D-AF43-94A2-DDF0159366F5}" type="slidenum">
              <a:rPr lang="en-US" sz="1300">
                <a:solidFill>
                  <a:srgbClr val="000000"/>
                </a:solidFill>
              </a:rPr>
              <a:pPr algn="r" eaLnBrk="1" hangingPunct="1"/>
              <a:t>22</a:t>
            </a:fld>
            <a:endParaRPr lang="en-US" sz="1300">
              <a:solidFill>
                <a:srgbClr val="000000"/>
              </a:solidFill>
            </a:endParaRPr>
          </a:p>
        </p:txBody>
      </p:sp>
      <p:sp>
        <p:nvSpPr>
          <p:cNvPr id="56323"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56324"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69BCD97E-0F24-754F-A2BE-C53E34908EE9}" type="slidenum">
              <a:rPr lang="en-US" sz="1300">
                <a:solidFill>
                  <a:srgbClr val="000000"/>
                </a:solidFill>
              </a:rPr>
              <a:pPr algn="r" eaLnBrk="1" hangingPunct="1"/>
              <a:t>23</a:t>
            </a:fld>
            <a:endParaRPr lang="en-US" sz="1300">
              <a:solidFill>
                <a:srgbClr val="000000"/>
              </a:solidFill>
            </a:endParaRPr>
          </a:p>
        </p:txBody>
      </p:sp>
      <p:sp>
        <p:nvSpPr>
          <p:cNvPr id="58371"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58372"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E65DA8C3-6F09-104A-923D-64D755937258}" type="slidenum">
              <a:rPr lang="en-US" sz="1300">
                <a:solidFill>
                  <a:srgbClr val="000000"/>
                </a:solidFill>
              </a:rPr>
              <a:pPr algn="r" eaLnBrk="1" hangingPunct="1"/>
              <a:t>24</a:t>
            </a:fld>
            <a:endParaRPr lang="en-US" sz="1300">
              <a:solidFill>
                <a:srgbClr val="000000"/>
              </a:solidFill>
            </a:endParaRPr>
          </a:p>
        </p:txBody>
      </p:sp>
      <p:sp>
        <p:nvSpPr>
          <p:cNvPr id="59395"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59396"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13"/>
          <p:cNvSpPr txBox="1">
            <a:spLocks noGrp="1" noChangeArrowheads="1"/>
          </p:cNvSpPr>
          <p:nvPr/>
        </p:nvSpPr>
        <p:spPr bwMode="auto">
          <a:xfrm>
            <a:off x="3886201" y="8687037"/>
            <a:ext cx="2805113" cy="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00" tIns="49680" rIns="99000" bIns="4968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30000">
                <a:solidFill>
                  <a:schemeClr val="tx1"/>
                </a:solidFill>
                <a:latin typeface="Arial" charset="0"/>
                <a:ea typeface="ＭＳ Ｐゴシック" charset="0"/>
              </a:defRPr>
            </a:lvl9pPr>
          </a:lstStyle>
          <a:p>
            <a:pPr algn="r" eaLnBrk="1" hangingPunct="1"/>
            <a:fld id="{D9333DE7-E9AD-B44E-8ADE-8B47595B7DED}" type="slidenum">
              <a:rPr lang="en-US" sz="1300">
                <a:solidFill>
                  <a:srgbClr val="000000"/>
                </a:solidFill>
              </a:rPr>
              <a:pPr algn="r" eaLnBrk="1" hangingPunct="1"/>
              <a:t>25</a:t>
            </a:fld>
            <a:endParaRPr lang="en-US" sz="1300">
              <a:solidFill>
                <a:srgbClr val="000000"/>
              </a:solidFill>
            </a:endParaRPr>
          </a:p>
        </p:txBody>
      </p:sp>
      <p:sp>
        <p:nvSpPr>
          <p:cNvPr id="60419" name="Text Box 1"/>
          <p:cNvSpPr>
            <a:spLocks noGrp="1" noRot="1" noChangeAspect="1" noChangeArrowheads="1" noTextEdit="1"/>
          </p:cNvSpPr>
          <p:nvPr>
            <p:ph type="sldImg"/>
          </p:nvPr>
        </p:nvSpPr>
        <p:spPr>
          <a:xfrm>
            <a:off x="1146175" y="687388"/>
            <a:ext cx="4572000" cy="3429000"/>
          </a:xfrm>
          <a:solidFill>
            <a:srgbClr val="FFFFFF"/>
          </a:solidFill>
          <a:ln/>
        </p:spPr>
      </p:sp>
      <p:sp>
        <p:nvSpPr>
          <p:cNvPr id="60420" name="Text Box 2"/>
          <p:cNvSpPr>
            <a:spLocks noGrp="1" noChangeArrowheads="1"/>
          </p:cNvSpPr>
          <p:nvPr>
            <p:ph type="body" idx="1"/>
          </p:nvPr>
        </p:nvSpPr>
        <p:spPr>
          <a:xfrm>
            <a:off x="685800" y="4341938"/>
            <a:ext cx="5486400" cy="4114246"/>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wrap="none" anchor="ct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atin typeface="Times New Roman" charset="0"/>
              <a:cs typeface="Arial Unicode MS"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fld id="{90594201-5A19-0C4F-BDAD-3BE8266C5C0F}" type="slidenum">
              <a:rPr lang="en-US" sz="1200" baseline="0">
                <a:latin typeface="Times New Roman" charset="0"/>
              </a:rPr>
              <a:pPr eaLnBrk="1" hangingPunct="1"/>
              <a:t>26</a:t>
            </a:fld>
            <a:endParaRPr lang="en-US" sz="1200" baseline="0">
              <a:latin typeface="Times New Roman"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ltLang="ko-KR"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ltLang="ko-KR"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9F1E0229-7C6E-0145-8147-60BD24B4EC67}" type="datetime1">
              <a:rPr lang="ko-KR" altLang="en-US" smtClean="0"/>
              <a:t>12. 12. 7.</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r>
              <a:rPr kumimoji="0" lang="en-US" smtClean="0">
                <a:solidFill>
                  <a:schemeClr val="tx2"/>
                </a:solidFill>
              </a:rPr>
              <a:t>HIM2012-12</a:t>
            </a:r>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FFC7535-926D-114E-B6AE-A5AF884683F2}" type="datetime1">
              <a:rPr lang="ko-KR" altLang="en-US" smtClean="0"/>
              <a:t>12. 12. 7.</a:t>
            </a:fld>
            <a:endParaRPr lang="en-US"/>
          </a:p>
        </p:txBody>
      </p:sp>
      <p:sp>
        <p:nvSpPr>
          <p:cNvPr id="5" name="Footer Placeholder 4"/>
          <p:cNvSpPr>
            <a:spLocks noGrp="1"/>
          </p:cNvSpPr>
          <p:nvPr>
            <p:ph type="ftr" sz="quarter" idx="11"/>
          </p:nvPr>
        </p:nvSpPr>
        <p:spPr/>
        <p:txBody>
          <a:bodyPr/>
          <a:lstStyle/>
          <a:p>
            <a:r>
              <a:rPr kumimoji="0" lang="en-US" smtClean="0"/>
              <a:t>HIM2012-12</a:t>
            </a:r>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6275FA2C-290D-124A-90EC-97296528508B}" type="datetime1">
              <a:rPr lang="ko-KR" altLang="en-US" smtClean="0"/>
              <a:t>12. 12. 7.</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r>
              <a:rPr kumimoji="0" lang="en-US" smtClean="0"/>
              <a:t>HIM2012-12</a:t>
            </a:r>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62000" y="0"/>
            <a:ext cx="7772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9461BB07-E6A5-8347-B9C1-DA561427E884}" type="datetime1">
              <a:rPr lang="ko-KR" altLang="en-US" smtClean="0"/>
              <a:t>12. 12. 7.</a:t>
            </a:fld>
            <a:endParaRPr lang="en-US" altLang="zh-CN"/>
          </a:p>
        </p:txBody>
      </p:sp>
      <p:sp>
        <p:nvSpPr>
          <p:cNvPr id="8" name="Rectangle 5"/>
          <p:cNvSpPr>
            <a:spLocks noGrp="1" noChangeArrowheads="1"/>
          </p:cNvSpPr>
          <p:nvPr>
            <p:ph type="ftr" sz="quarter" idx="11"/>
          </p:nvPr>
        </p:nvSpPr>
        <p:spPr>
          <a:ln/>
        </p:spPr>
        <p:txBody>
          <a:bodyPr/>
          <a:lstStyle>
            <a:lvl1pPr>
              <a:defRPr/>
            </a:lvl1pPr>
          </a:lstStyle>
          <a:p>
            <a:r>
              <a:rPr lang="en-US" altLang="zh-CN" smtClean="0"/>
              <a:t>HIM2012-12</a:t>
            </a:r>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DE031148-7C5E-E94E-86A3-CC8AFBEF1EE9}" type="slidenum">
              <a:rPr lang="en-US"/>
              <a:pPr/>
              <a:t>‹#›</a:t>
            </a:fld>
            <a:endParaRPr lang="en-US"/>
          </a:p>
        </p:txBody>
      </p:sp>
    </p:spTree>
    <p:extLst>
      <p:ext uri="{BB962C8B-B14F-4D97-AF65-F5344CB8AC3E}">
        <p14:creationId xmlns:p14="http://schemas.microsoft.com/office/powerpoint/2010/main" val="3808800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353943"/>
          </a:xfrm>
          <a:prstGeom prst="rect">
            <a:avLst/>
          </a:prstGeom>
        </p:spPr>
        <p:txBody>
          <a:bodyPr tIns="0" bIns="0" rtlCol="0" anchor="t">
            <a:spAutoFit/>
          </a:bodyPr>
          <a:lstStyle>
            <a:lvl1pPr algn="l">
              <a:defRPr sz="2300" b="1" cap="all" baseline="0">
                <a:solidFill>
                  <a:schemeClr val="bg1"/>
                </a:solidFill>
              </a:defRPr>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69332"/>
          </a:xfrm>
        </p:spPr>
        <p:txBody>
          <a:bodyPr>
            <a:spAutoFit/>
          </a:bodyPr>
          <a:lstStyle>
            <a:lvl1pPr marL="0" indent="0">
              <a:buNone/>
              <a:defRPr sz="1800" b="1" cap="all">
                <a:solidFill>
                  <a:schemeClr val="bg1"/>
                </a:solidFill>
              </a:defRPr>
            </a:lvl1pPr>
          </a:lstStyle>
          <a:p>
            <a:pPr lvl="0"/>
            <a:r>
              <a:rPr lang="fr-CH" dirty="0" smtClean="0"/>
              <a:t>Your subtitle here if needed</a:t>
            </a:r>
          </a:p>
        </p:txBody>
      </p:sp>
      <p:sp>
        <p:nvSpPr>
          <p:cNvPr id="26" name="Espace réservé du contenu 25"/>
          <p:cNvSpPr>
            <a:spLocks noGrp="1"/>
          </p:cNvSpPr>
          <p:nvPr>
            <p:ph sz="quarter" idx="11"/>
          </p:nvPr>
        </p:nvSpPr>
        <p:spPr>
          <a:xfrm>
            <a:off x="634257" y="2027238"/>
            <a:ext cx="7794315" cy="4000500"/>
          </a:xfrm>
        </p:spPr>
        <p:txBody>
          <a:bodyPr lIns="108000" tIns="0" rIns="108000" bIns="0">
            <a:normAutofit/>
          </a:bodyPr>
          <a:lstStyle>
            <a:lvl1pPr marL="0" indent="0">
              <a:lnSpc>
                <a:spcPct val="150000"/>
              </a:lnSpc>
              <a:buNone/>
              <a:defRPr sz="1800" baseline="0">
                <a:solidFill>
                  <a:schemeClr val="bg1"/>
                </a:solidFill>
              </a:defRPr>
            </a:lvl1pPr>
          </a:lstStyle>
          <a:p>
            <a:pPr lvl="0"/>
            <a:endParaRPr lang="fr-CH" dirty="0" smtClean="0"/>
          </a:p>
        </p:txBody>
      </p:sp>
      <p:sp>
        <p:nvSpPr>
          <p:cNvPr id="5"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6"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3924715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69551"/>
          </a:xfrm>
        </p:spPr>
        <p:txBody>
          <a:bodyPr anchor="t">
            <a:spAutoFit/>
          </a:bodyPr>
          <a:lstStyle>
            <a:lvl1pPr algn="l">
              <a:defRPr sz="3500" b="1" cap="all">
                <a:solidFill>
                  <a:schemeClr val="bg1"/>
                </a:solidFill>
              </a:defRPr>
            </a:lvl1pPr>
          </a:lstStyle>
          <a:p>
            <a:r>
              <a:rPr lang="fr-CH" dirty="0" smtClean="0"/>
              <a:t>Your title</a:t>
            </a:r>
            <a:br>
              <a:rPr lang="fr-CH" dirty="0" smtClean="0"/>
            </a:br>
            <a:r>
              <a:rPr lang="fr-CH" dirty="0" smtClean="0"/>
              <a:t>here</a:t>
            </a:r>
            <a:endParaRPr lang="fr-FR" dirty="0"/>
          </a:p>
        </p:txBody>
      </p:sp>
      <p:sp>
        <p:nvSpPr>
          <p:cNvPr id="3" name="Espace réservé du pied de page 4"/>
          <p:cNvSpPr>
            <a:spLocks noGrp="1"/>
          </p:cNvSpPr>
          <p:nvPr>
            <p:ph type="ftr" sz="quarter" idx="10"/>
          </p:nvPr>
        </p:nvSpPr>
        <p:spPr>
          <a:xfrm>
            <a:off x="3349625" y="5791200"/>
            <a:ext cx="5078413" cy="365125"/>
          </a:xfrm>
        </p:spPr>
        <p:txBody>
          <a:bodyPr/>
          <a:lstStyle>
            <a:lvl1pPr algn="r">
              <a:defRPr sz="1000" smtClean="0">
                <a:solidFill>
                  <a:schemeClr val="bg1"/>
                </a:solidFill>
              </a:defRPr>
            </a:lvl1pPr>
          </a:lstStyle>
          <a:p>
            <a:pPr>
              <a:defRPr/>
            </a:pPr>
            <a:r>
              <a:rPr lang="de-DE" smtClean="0"/>
              <a:t>HIM2012-12</a:t>
            </a:r>
            <a:endParaRPr lang="en-US" dirty="0"/>
          </a:p>
        </p:txBody>
      </p:sp>
    </p:spTree>
    <p:extLst>
      <p:ext uri="{BB962C8B-B14F-4D97-AF65-F5344CB8AC3E}">
        <p14:creationId xmlns:p14="http://schemas.microsoft.com/office/powerpoint/2010/main" val="418863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4048856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ctr" eaLnBrk="1" latinLnBrk="0" hangingPunct="1"/>
            <a:fld id="{6103C6B7-A810-DF49-8C08-DEFD44EE42CC}" type="datetime1">
              <a:rPr lang="ko-KR" altLang="en-US" smtClean="0"/>
              <a:t>12. 12. 7.</a:t>
            </a:fld>
            <a:endParaRPr lang="en-US" sz="2000" dirty="0">
              <a:solidFill>
                <a:srgbClr val="FFFFFF"/>
              </a:solidFill>
            </a:endParaRPr>
          </a:p>
        </p:txBody>
      </p:sp>
      <p:sp>
        <p:nvSpPr>
          <p:cNvPr id="5" name="Footer Placeholder 4"/>
          <p:cNvSpPr>
            <a:spLocks noGrp="1"/>
          </p:cNvSpPr>
          <p:nvPr>
            <p:ph type="ftr" sz="quarter" idx="11"/>
          </p:nvPr>
        </p:nvSpPr>
        <p:spPr/>
        <p:txBody>
          <a:bodyPr/>
          <a:lstStyle/>
          <a:p>
            <a:pPr algn="r" eaLnBrk="1" latinLnBrk="0" hangingPunct="1"/>
            <a:r>
              <a:rPr kumimoji="0" lang="en-US" smtClean="0">
                <a:solidFill>
                  <a:schemeClr val="tx2"/>
                </a:solidFill>
              </a:rPr>
              <a:t>HIM2012-12</a:t>
            </a:r>
            <a:endParaRPr kumimoji="0" lang="en-US" dirty="0">
              <a:solidFill>
                <a:schemeClr val="tx2"/>
              </a:solidFill>
            </a:endParaRPr>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chemeClr val="tx2"/>
              </a:solidFill>
            </a:endParaRPr>
          </a:p>
        </p:txBody>
      </p:sp>
    </p:spTree>
    <p:extLst>
      <p:ext uri="{BB962C8B-B14F-4D97-AF65-F5344CB8AC3E}">
        <p14:creationId xmlns:p14="http://schemas.microsoft.com/office/powerpoint/2010/main" val="870413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B14112D3-EB21-0C48-9F2F-AF35A8D514B9}" type="datetime1">
              <a:rPr lang="ko-KR" altLang="en-US" smtClean="0"/>
              <a:t>12. 12. 7.</a:t>
            </a:fld>
            <a:endParaRPr lang="en-US" dirty="0"/>
          </a:p>
        </p:txBody>
      </p:sp>
      <p:sp>
        <p:nvSpPr>
          <p:cNvPr id="5" name="Footer Placeholder 4"/>
          <p:cNvSpPr>
            <a:spLocks noGrp="1"/>
          </p:cNvSpPr>
          <p:nvPr>
            <p:ph type="ftr" sz="quarter" idx="11"/>
          </p:nvPr>
        </p:nvSpPr>
        <p:spPr/>
        <p:txBody>
          <a:bodyPr/>
          <a:lstStyle/>
          <a:p>
            <a:r>
              <a:rPr kumimoji="0" lang="en-US" smtClean="0"/>
              <a:t>HIM2012-12</a:t>
            </a:r>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1744200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72F09595-269E-9C4B-8D60-888542DB4B85}" type="datetime1">
              <a:rPr lang="ko-KR" altLang="en-US" smtClean="0"/>
              <a:t>12. 12. 7.</a:t>
            </a:fld>
            <a:endParaRPr lang="en-US"/>
          </a:p>
        </p:txBody>
      </p:sp>
      <p:sp>
        <p:nvSpPr>
          <p:cNvPr id="5" name="Footer Placeholder 4"/>
          <p:cNvSpPr>
            <a:spLocks noGrp="1"/>
          </p:cNvSpPr>
          <p:nvPr>
            <p:ph type="ftr" sz="quarter" idx="11"/>
          </p:nvPr>
        </p:nvSpPr>
        <p:spPr/>
        <p:txBody>
          <a:bodyPr/>
          <a:lstStyle/>
          <a:p>
            <a:r>
              <a:rPr kumimoji="0" lang="en-US" smtClean="0"/>
              <a:t>HIM2012-12</a:t>
            </a:r>
            <a:endParaRPr kumimoji="0" lang="en-US"/>
          </a:p>
        </p:txBody>
      </p:sp>
      <p:sp>
        <p:nvSpPr>
          <p:cNvPr id="6" name="Slide Number Placeholder 5"/>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Tree>
    <p:extLst>
      <p:ext uri="{BB962C8B-B14F-4D97-AF65-F5344CB8AC3E}">
        <p14:creationId xmlns:p14="http://schemas.microsoft.com/office/powerpoint/2010/main" val="1256285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eaLnBrk="1" latinLnBrk="0" hangingPunct="1"/>
            <a:fld id="{88B6C141-DD15-684B-8E33-E3FCB4C78658}" type="datetime1">
              <a:rPr lang="ko-KR" altLang="en-US" smtClean="0"/>
              <a:t>12. 12. 7.</a:t>
            </a:fld>
            <a:endParaRPr lang="en-US"/>
          </a:p>
        </p:txBody>
      </p:sp>
      <p:sp>
        <p:nvSpPr>
          <p:cNvPr id="6" name="Footer Placeholder 5"/>
          <p:cNvSpPr>
            <a:spLocks noGrp="1"/>
          </p:cNvSpPr>
          <p:nvPr>
            <p:ph type="ftr" sz="quarter" idx="11"/>
          </p:nvPr>
        </p:nvSpPr>
        <p:spPr/>
        <p:txBody>
          <a:bodyPr/>
          <a:lstStyle/>
          <a:p>
            <a:r>
              <a:rPr kumimoji="0" lang="en-US" smtClean="0"/>
              <a:t>HIM2012-12</a:t>
            </a:r>
            <a:endParaRPr kumimoji="0" lang="en-US"/>
          </a:p>
        </p:txBody>
      </p:sp>
      <p:sp>
        <p:nvSpPr>
          <p:cNvPr id="7" name="Slide Number Placeholder 6"/>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a:p>
        </p:txBody>
      </p:sp>
    </p:spTree>
    <p:extLst>
      <p:ext uri="{BB962C8B-B14F-4D97-AF65-F5344CB8AC3E}">
        <p14:creationId xmlns:p14="http://schemas.microsoft.com/office/powerpoint/2010/main" val="1008369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ltLang="ko-KR"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CF31879-19DC-5E4B-AFAB-EDF19BAFC58C}" type="datetime1">
              <a:rPr lang="ko-KR" altLang="en-US" smtClean="0"/>
              <a:t>12. 12. 7.</a:t>
            </a:fld>
            <a:endParaRPr lang="en-US" dirty="0"/>
          </a:p>
        </p:txBody>
      </p:sp>
      <p:sp>
        <p:nvSpPr>
          <p:cNvPr id="5" name="Footer Placeholder 4"/>
          <p:cNvSpPr>
            <a:spLocks noGrp="1"/>
          </p:cNvSpPr>
          <p:nvPr>
            <p:ph type="ftr" sz="quarter" idx="11"/>
          </p:nvPr>
        </p:nvSpPr>
        <p:spPr/>
        <p:txBody>
          <a:bodyPr/>
          <a:lstStyle/>
          <a:p>
            <a:r>
              <a:rPr kumimoji="0" lang="en-US" smtClean="0"/>
              <a:t>HIM2012-12</a:t>
            </a:r>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eaLnBrk="1" latinLnBrk="0" hangingPunct="1"/>
            <a:fld id="{9D99D05D-6729-FF48-8A0D-3F943B953C2E}" type="datetime1">
              <a:rPr lang="ko-KR" altLang="en-US" smtClean="0"/>
              <a:t>12. 12. 7.</a:t>
            </a:fld>
            <a:endParaRPr lang="en-US"/>
          </a:p>
        </p:txBody>
      </p:sp>
      <p:sp>
        <p:nvSpPr>
          <p:cNvPr id="8" name="Footer Placeholder 7"/>
          <p:cNvSpPr>
            <a:spLocks noGrp="1"/>
          </p:cNvSpPr>
          <p:nvPr>
            <p:ph type="ftr" sz="quarter" idx="11"/>
          </p:nvPr>
        </p:nvSpPr>
        <p:spPr/>
        <p:txBody>
          <a:bodyPr/>
          <a:lstStyle/>
          <a:p>
            <a:r>
              <a:rPr kumimoji="0" lang="en-US" smtClean="0"/>
              <a:t>HIM2012-12</a:t>
            </a:r>
            <a:endParaRPr kumimoji="0" lang="en-US"/>
          </a:p>
        </p:txBody>
      </p:sp>
      <p:sp>
        <p:nvSpPr>
          <p:cNvPr id="9" name="Slide Number Placeholder 8"/>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a:p>
        </p:txBody>
      </p:sp>
    </p:spTree>
    <p:extLst>
      <p:ext uri="{BB962C8B-B14F-4D97-AF65-F5344CB8AC3E}">
        <p14:creationId xmlns:p14="http://schemas.microsoft.com/office/powerpoint/2010/main" val="14414330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1" latinLnBrk="0" hangingPunct="1"/>
            <a:fld id="{EF877BBA-0B98-E940-B249-9583D5A2AC73}" type="datetime1">
              <a:rPr lang="ko-KR" altLang="en-US" smtClean="0"/>
              <a:t>12. 12. 7.</a:t>
            </a:fld>
            <a:endParaRPr lang="en-US"/>
          </a:p>
        </p:txBody>
      </p:sp>
      <p:sp>
        <p:nvSpPr>
          <p:cNvPr id="4" name="Footer Placeholder 3"/>
          <p:cNvSpPr>
            <a:spLocks noGrp="1"/>
          </p:cNvSpPr>
          <p:nvPr>
            <p:ph type="ftr" sz="quarter" idx="11"/>
          </p:nvPr>
        </p:nvSpPr>
        <p:spPr/>
        <p:txBody>
          <a:bodyPr/>
          <a:lstStyle/>
          <a:p>
            <a:r>
              <a:rPr kumimoji="0" lang="en-US" smtClean="0"/>
              <a:t>HIM2012-12</a:t>
            </a:r>
            <a:endParaRPr kumimoji="0" lang="en-US"/>
          </a:p>
        </p:txBody>
      </p:sp>
      <p:sp>
        <p:nvSpPr>
          <p:cNvPr id="5" name="Slide Number Placeholder 4"/>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424626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54C9A6F1-B51D-B847-ADE9-B3CD7CC8BF28}" type="datetime1">
              <a:rPr lang="ko-KR" altLang="en-US" smtClean="0"/>
              <a:t>12. 12. 7.</a:t>
            </a:fld>
            <a:endParaRPr lang="en-US"/>
          </a:p>
        </p:txBody>
      </p:sp>
      <p:sp>
        <p:nvSpPr>
          <p:cNvPr id="3" name="Footer Placeholder 2"/>
          <p:cNvSpPr>
            <a:spLocks noGrp="1"/>
          </p:cNvSpPr>
          <p:nvPr>
            <p:ph type="ftr" sz="quarter" idx="11"/>
          </p:nvPr>
        </p:nvSpPr>
        <p:spPr/>
        <p:txBody>
          <a:bodyPr/>
          <a:lstStyle/>
          <a:p>
            <a:r>
              <a:rPr kumimoji="0" lang="en-US" smtClean="0"/>
              <a:t>HIM2012-12</a:t>
            </a:r>
            <a:endParaRPr kumimoji="0" lang="en-US" dirty="0"/>
          </a:p>
        </p:txBody>
      </p:sp>
      <p:sp>
        <p:nvSpPr>
          <p:cNvPr id="4" name="Slide Number Placeholder 3"/>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chemeClr val="tx2"/>
              </a:solidFill>
            </a:endParaRPr>
          </a:p>
        </p:txBody>
      </p:sp>
    </p:spTree>
    <p:extLst>
      <p:ext uri="{BB962C8B-B14F-4D97-AF65-F5344CB8AC3E}">
        <p14:creationId xmlns:p14="http://schemas.microsoft.com/office/powerpoint/2010/main" val="1341814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5CEF2F00-7A4F-EF4A-8CB2-EF33D34A7BED}" type="datetime1">
              <a:rPr lang="ko-KR" altLang="en-US" smtClean="0"/>
              <a:t>12. 12. 7.</a:t>
            </a:fld>
            <a:endParaRPr lang="en-US"/>
          </a:p>
        </p:txBody>
      </p:sp>
      <p:sp>
        <p:nvSpPr>
          <p:cNvPr id="6" name="Footer Placeholder 5"/>
          <p:cNvSpPr>
            <a:spLocks noGrp="1"/>
          </p:cNvSpPr>
          <p:nvPr>
            <p:ph type="ftr" sz="quarter" idx="11"/>
          </p:nvPr>
        </p:nvSpPr>
        <p:spPr/>
        <p:txBody>
          <a:bodyPr/>
          <a:lstStyle/>
          <a:p>
            <a:r>
              <a:rPr kumimoji="0" lang="en-US" smtClean="0"/>
              <a:t>HIM2012-12</a:t>
            </a:r>
            <a:endParaRPr kumimoji="0" lang="en-US"/>
          </a:p>
        </p:txBody>
      </p:sp>
      <p:sp>
        <p:nvSpPr>
          <p:cNvPr id="7" name="Slide Number Placeholder 6"/>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198084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6347DBA2-A626-BC4F-9712-14C0E84CDC2C}" type="datetime1">
              <a:rPr lang="ko-KR" altLang="en-US" smtClean="0"/>
              <a:t>12. 12. 7.</a:t>
            </a:fld>
            <a:endParaRPr lang="en-US"/>
          </a:p>
        </p:txBody>
      </p:sp>
      <p:sp>
        <p:nvSpPr>
          <p:cNvPr id="6" name="Footer Placeholder 5"/>
          <p:cNvSpPr>
            <a:spLocks noGrp="1"/>
          </p:cNvSpPr>
          <p:nvPr>
            <p:ph type="ftr" sz="quarter" idx="11"/>
          </p:nvPr>
        </p:nvSpPr>
        <p:spPr/>
        <p:txBody>
          <a:bodyPr/>
          <a:lstStyle/>
          <a:p>
            <a:r>
              <a:rPr kumimoji="0" lang="en-US" smtClean="0"/>
              <a:t>HIM2012-12</a:t>
            </a:r>
            <a:endParaRPr kumimoji="0" lang="en-US" dirty="0"/>
          </a:p>
        </p:txBody>
      </p:sp>
      <p:sp>
        <p:nvSpPr>
          <p:cNvPr id="7" name="Slide Number Placeholder 6"/>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2800" dirty="0"/>
          </a:p>
        </p:txBody>
      </p:sp>
    </p:spTree>
    <p:extLst>
      <p:ext uri="{BB962C8B-B14F-4D97-AF65-F5344CB8AC3E}">
        <p14:creationId xmlns:p14="http://schemas.microsoft.com/office/powerpoint/2010/main" val="8775080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83456097-2983-0D48-BC77-312AB7198DC1}" type="datetime1">
              <a:rPr lang="ko-KR" altLang="en-US" smtClean="0"/>
              <a:t>12. 12. 7.</a:t>
            </a:fld>
            <a:endParaRPr lang="en-US"/>
          </a:p>
        </p:txBody>
      </p:sp>
      <p:sp>
        <p:nvSpPr>
          <p:cNvPr id="5" name="Footer Placeholder 4"/>
          <p:cNvSpPr>
            <a:spLocks noGrp="1"/>
          </p:cNvSpPr>
          <p:nvPr>
            <p:ph type="ftr" sz="quarter" idx="11"/>
          </p:nvPr>
        </p:nvSpPr>
        <p:spPr/>
        <p:txBody>
          <a:bodyPr/>
          <a:lstStyle/>
          <a:p>
            <a:r>
              <a:rPr kumimoji="0" lang="en-US" smtClean="0"/>
              <a:t>HIM2012-12</a:t>
            </a:r>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extLst>
      <p:ext uri="{BB962C8B-B14F-4D97-AF65-F5344CB8AC3E}">
        <p14:creationId xmlns:p14="http://schemas.microsoft.com/office/powerpoint/2010/main" val="1965904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2E5F0A12-F00B-5D4B-B614-5F880EC3AD08}" type="datetime1">
              <a:rPr lang="ko-KR" altLang="en-US" smtClean="0"/>
              <a:t>12. 12. 7.</a:t>
            </a:fld>
            <a:endParaRPr lang="en-US" dirty="0"/>
          </a:p>
        </p:txBody>
      </p:sp>
      <p:sp>
        <p:nvSpPr>
          <p:cNvPr id="5" name="Footer Placeholder 4"/>
          <p:cNvSpPr>
            <a:spLocks noGrp="1"/>
          </p:cNvSpPr>
          <p:nvPr>
            <p:ph type="ftr" sz="quarter" idx="11"/>
          </p:nvPr>
        </p:nvSpPr>
        <p:spPr/>
        <p:txBody>
          <a:bodyPr/>
          <a:lstStyle/>
          <a:p>
            <a:r>
              <a:rPr kumimoji="0" lang="en-US" smtClean="0"/>
              <a:t>HIM2012-12</a:t>
            </a:r>
            <a:endParaRPr kumimoji="0" lang="en-US" dirty="0"/>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36291038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69551"/>
          </a:xfrm>
        </p:spPr>
        <p:txBody>
          <a:bodyPr anchor="t">
            <a:spAutoFit/>
          </a:bodyPr>
          <a:lstStyle>
            <a:lvl1pPr algn="l">
              <a:defRPr sz="3500" b="1" cap="all">
                <a:solidFill>
                  <a:schemeClr val="bg1"/>
                </a:solidFill>
              </a:defRPr>
            </a:lvl1pPr>
          </a:lstStyle>
          <a:p>
            <a:r>
              <a:rPr lang="fr-CH" dirty="0" smtClean="0"/>
              <a:t>Your title</a:t>
            </a:r>
            <a:br>
              <a:rPr lang="fr-CH" dirty="0" smtClean="0"/>
            </a:br>
            <a:r>
              <a:rPr lang="fr-CH" dirty="0" smtClean="0"/>
              <a:t>here</a:t>
            </a:r>
            <a:endParaRPr lang="fr-FR" dirty="0"/>
          </a:p>
        </p:txBody>
      </p:sp>
      <p:sp>
        <p:nvSpPr>
          <p:cNvPr id="3" name="Espace réservé du pied de page 4"/>
          <p:cNvSpPr>
            <a:spLocks noGrp="1"/>
          </p:cNvSpPr>
          <p:nvPr>
            <p:ph type="ftr" sz="quarter" idx="10"/>
          </p:nvPr>
        </p:nvSpPr>
        <p:spPr>
          <a:xfrm>
            <a:off x="3349625" y="5791200"/>
            <a:ext cx="5078413" cy="365125"/>
          </a:xfrm>
        </p:spPr>
        <p:txBody>
          <a:bodyPr/>
          <a:lstStyle>
            <a:lvl1pPr algn="r">
              <a:defRPr sz="1000" smtClean="0">
                <a:solidFill>
                  <a:schemeClr val="bg1"/>
                </a:solidFill>
              </a:defRPr>
            </a:lvl1pPr>
          </a:lstStyle>
          <a:p>
            <a:pPr>
              <a:defRPr/>
            </a:pPr>
            <a:r>
              <a:rPr lang="de-DE" smtClean="0"/>
              <a:t>HIM2012-12</a:t>
            </a:r>
            <a:endParaRPr lang="en-US" dirty="0"/>
          </a:p>
        </p:txBody>
      </p:sp>
    </p:spTree>
    <p:extLst>
      <p:ext uri="{BB962C8B-B14F-4D97-AF65-F5344CB8AC3E}">
        <p14:creationId xmlns:p14="http://schemas.microsoft.com/office/powerpoint/2010/main" val="25590828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353943"/>
          </a:xfrm>
          <a:prstGeom prst="rect">
            <a:avLst/>
          </a:prstGeom>
        </p:spPr>
        <p:txBody>
          <a:bodyPr tIns="0" bIns="0" rtlCol="0" anchor="t">
            <a:spAutoFit/>
          </a:bodyPr>
          <a:lstStyle>
            <a:lvl1pPr algn="l">
              <a:defRPr sz="2300" b="1" cap="all" baseline="0">
                <a:solidFill>
                  <a:schemeClr val="bg1"/>
                </a:solidFill>
              </a:defRPr>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69332"/>
          </a:xfrm>
        </p:spPr>
        <p:txBody>
          <a:bodyPr>
            <a:spAutoFit/>
          </a:bodyPr>
          <a:lstStyle>
            <a:lvl1pPr marL="0" indent="0">
              <a:buNone/>
              <a:defRPr sz="1800" b="1" cap="all">
                <a:solidFill>
                  <a:schemeClr val="bg1"/>
                </a:solidFill>
              </a:defRPr>
            </a:lvl1pPr>
          </a:lstStyle>
          <a:p>
            <a:pPr lvl="0"/>
            <a:r>
              <a:rPr lang="fr-CH" dirty="0" smtClean="0"/>
              <a:t>Your subtitle here if needed</a:t>
            </a:r>
          </a:p>
        </p:txBody>
      </p:sp>
      <p:sp>
        <p:nvSpPr>
          <p:cNvPr id="26" name="Espace réservé du contenu 25"/>
          <p:cNvSpPr>
            <a:spLocks noGrp="1"/>
          </p:cNvSpPr>
          <p:nvPr>
            <p:ph sz="quarter" idx="11"/>
          </p:nvPr>
        </p:nvSpPr>
        <p:spPr>
          <a:xfrm>
            <a:off x="634257" y="2027238"/>
            <a:ext cx="7794315" cy="4000500"/>
          </a:xfrm>
        </p:spPr>
        <p:txBody>
          <a:bodyPr lIns="108000" tIns="0" rIns="108000" bIns="0">
            <a:normAutofit/>
          </a:bodyPr>
          <a:lstStyle>
            <a:lvl1pPr marL="0" indent="0">
              <a:lnSpc>
                <a:spcPct val="150000"/>
              </a:lnSpc>
              <a:buNone/>
              <a:defRPr sz="1800" baseline="0">
                <a:solidFill>
                  <a:schemeClr val="bg1"/>
                </a:solidFill>
              </a:defRPr>
            </a:lvl1pPr>
          </a:lstStyle>
          <a:p>
            <a:pPr lvl="0"/>
            <a:r>
              <a:rPr lang="en-US" smtClean="0"/>
              <a:t>Click to edit Master text styles</a:t>
            </a:r>
          </a:p>
        </p:txBody>
      </p:sp>
      <p:sp>
        <p:nvSpPr>
          <p:cNvPr id="5"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6"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smtClean="0"/>
              <a:pPr>
                <a:defRPr/>
              </a:pPr>
              <a:t>‹#›</a:t>
            </a:fld>
            <a:endParaRPr lang="en-US" dirty="0"/>
          </a:p>
        </p:txBody>
      </p:sp>
    </p:spTree>
    <p:extLst>
      <p:ext uri="{BB962C8B-B14F-4D97-AF65-F5344CB8AC3E}">
        <p14:creationId xmlns:p14="http://schemas.microsoft.com/office/powerpoint/2010/main" val="35538564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smtClean="0"/>
              <a:pPr>
                <a:defRPr/>
              </a:pPr>
              <a:t>‹#›</a:t>
            </a:fld>
            <a:endParaRPr lang="en-US" dirty="0"/>
          </a:p>
        </p:txBody>
      </p:sp>
    </p:spTree>
    <p:extLst>
      <p:ext uri="{BB962C8B-B14F-4D97-AF65-F5344CB8AC3E}">
        <p14:creationId xmlns:p14="http://schemas.microsoft.com/office/powerpoint/2010/main" val="2801077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ltLang="ko-KR"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ltLang="ko-KR"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F7387CF1-C77D-A742-832C-977A4ABE3ED0}" type="datetime1">
              <a:rPr lang="ko-KR" altLang="en-US" smtClean="0"/>
              <a:t>12. 12. 7.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r>
              <a:rPr kumimoji="0" lang="en-US" smtClean="0"/>
              <a:t>HIM2012-12</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353943"/>
          </a:xfrm>
          <a:prstGeom prst="rect">
            <a:avLst/>
          </a:prstGeom>
        </p:spPr>
        <p:txBody>
          <a:bodyPr tIns="0" bIns="0" rtlCol="0" anchor="t">
            <a:spAutoFit/>
          </a:bodyPr>
          <a:lstStyle>
            <a:lvl1pPr algn="l">
              <a:defRPr sz="2300" b="1" cap="all" baseline="0">
                <a:solidFill>
                  <a:schemeClr val="bg1"/>
                </a:solidFill>
              </a:defRPr>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69332"/>
          </a:xfrm>
        </p:spPr>
        <p:txBody>
          <a:bodyPr>
            <a:spAutoFit/>
          </a:bodyPr>
          <a:lstStyle>
            <a:lvl1pPr marL="0" indent="0">
              <a:buNone/>
              <a:defRPr sz="1800" b="1" cap="all">
                <a:solidFill>
                  <a:schemeClr val="bg1"/>
                </a:solidFill>
              </a:defRPr>
            </a:lvl1pPr>
          </a:lstStyle>
          <a:p>
            <a:pPr lvl="0"/>
            <a:r>
              <a:rPr lang="fr-CH" dirty="0" smtClean="0"/>
              <a:t>Your subtitle here if needed</a:t>
            </a:r>
          </a:p>
        </p:txBody>
      </p:sp>
      <p:sp>
        <p:nvSpPr>
          <p:cNvPr id="26" name="Espace réservé du contenu 25"/>
          <p:cNvSpPr>
            <a:spLocks noGrp="1"/>
          </p:cNvSpPr>
          <p:nvPr>
            <p:ph sz="quarter" idx="11"/>
          </p:nvPr>
        </p:nvSpPr>
        <p:spPr>
          <a:xfrm>
            <a:off x="634257" y="2027238"/>
            <a:ext cx="7794315" cy="4000500"/>
          </a:xfrm>
        </p:spPr>
        <p:txBody>
          <a:bodyPr lIns="108000" tIns="0" rIns="108000" bIns="0">
            <a:normAutofit/>
          </a:bodyPr>
          <a:lstStyle>
            <a:lvl1pPr marL="0" indent="0">
              <a:lnSpc>
                <a:spcPct val="150000"/>
              </a:lnSpc>
              <a:buNone/>
              <a:defRPr sz="1800" baseline="0">
                <a:solidFill>
                  <a:schemeClr val="bg1"/>
                </a:solidFill>
              </a:defRPr>
            </a:lvl1pPr>
          </a:lstStyle>
          <a:p>
            <a:pPr lvl="0"/>
            <a:endParaRPr lang="fr-CH" dirty="0" smtClean="0"/>
          </a:p>
        </p:txBody>
      </p:sp>
      <p:sp>
        <p:nvSpPr>
          <p:cNvPr id="5"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6"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39247158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69551"/>
          </a:xfrm>
        </p:spPr>
        <p:txBody>
          <a:bodyPr anchor="t">
            <a:spAutoFit/>
          </a:bodyPr>
          <a:lstStyle>
            <a:lvl1pPr algn="l">
              <a:defRPr sz="3500" b="1" cap="all">
                <a:solidFill>
                  <a:schemeClr val="bg1"/>
                </a:solidFill>
              </a:defRPr>
            </a:lvl1pPr>
          </a:lstStyle>
          <a:p>
            <a:r>
              <a:rPr lang="fr-CH" dirty="0" smtClean="0"/>
              <a:t>Your title</a:t>
            </a:r>
            <a:br>
              <a:rPr lang="fr-CH" dirty="0" smtClean="0"/>
            </a:br>
            <a:r>
              <a:rPr lang="fr-CH" dirty="0" smtClean="0"/>
              <a:t>here</a:t>
            </a:r>
            <a:endParaRPr lang="fr-FR" dirty="0"/>
          </a:p>
        </p:txBody>
      </p:sp>
      <p:sp>
        <p:nvSpPr>
          <p:cNvPr id="3" name="Espace réservé du pied de page 4"/>
          <p:cNvSpPr>
            <a:spLocks noGrp="1"/>
          </p:cNvSpPr>
          <p:nvPr>
            <p:ph type="ftr" sz="quarter" idx="10"/>
          </p:nvPr>
        </p:nvSpPr>
        <p:spPr>
          <a:xfrm>
            <a:off x="3349625" y="5791200"/>
            <a:ext cx="5078413" cy="365125"/>
          </a:xfrm>
        </p:spPr>
        <p:txBody>
          <a:bodyPr/>
          <a:lstStyle>
            <a:lvl1pPr algn="r">
              <a:defRPr sz="1000" smtClean="0">
                <a:solidFill>
                  <a:schemeClr val="bg1"/>
                </a:solidFill>
              </a:defRPr>
            </a:lvl1pPr>
          </a:lstStyle>
          <a:p>
            <a:pPr>
              <a:defRPr/>
            </a:pPr>
            <a:r>
              <a:rPr lang="de-DE" smtClean="0"/>
              <a:t>HIM2012-12</a:t>
            </a:r>
            <a:endParaRPr lang="en-US" dirty="0"/>
          </a:p>
        </p:txBody>
      </p:sp>
    </p:spTree>
    <p:extLst>
      <p:ext uri="{BB962C8B-B14F-4D97-AF65-F5344CB8AC3E}">
        <p14:creationId xmlns:p14="http://schemas.microsoft.com/office/powerpoint/2010/main" val="4188636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HIM2012-12</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4048856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06227550-0FBA-2F44-A3BD-164C9BC77A5D}" type="datetime1">
              <a:rPr lang="ko-KR" altLang="en-US" smtClean="0"/>
              <a:t>12. 12. 7.</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r>
              <a:rPr kumimoji="0" lang="en-US" smtClean="0"/>
              <a:t>HIM2012-12</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ltLang="ko-KR"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F0A5A829-1B2F-E240-8B83-8E14429968A1}" type="datetime1">
              <a:rPr lang="ko-KR" altLang="en-US" smtClean="0"/>
              <a:t>12. 12. 7.</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r>
              <a:rPr kumimoji="0" lang="en-US" smtClean="0"/>
              <a:t>HIM2012-12</a:t>
            </a:r>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ltLang="ko-KR"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ltLang="ko-KR"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1F76534-797C-0C4D-B72D-F8253495DACB}" type="datetime1">
              <a:rPr lang="ko-KR" altLang="en-US" smtClean="0"/>
              <a:t>12. 12. 7.</a:t>
            </a:fld>
            <a:endParaRPr lang="en-US"/>
          </a:p>
        </p:txBody>
      </p:sp>
      <p:sp>
        <p:nvSpPr>
          <p:cNvPr id="4" name="Footer Placeholder 3"/>
          <p:cNvSpPr>
            <a:spLocks noGrp="1"/>
          </p:cNvSpPr>
          <p:nvPr>
            <p:ph type="ftr" sz="quarter" idx="11"/>
          </p:nvPr>
        </p:nvSpPr>
        <p:spPr/>
        <p:txBody>
          <a:bodyPr/>
          <a:lstStyle/>
          <a:p>
            <a:r>
              <a:rPr kumimoji="0" lang="en-US" smtClean="0"/>
              <a:t>HIM2012-12</a:t>
            </a:r>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99F1C35C-D55E-4A41-8FD3-F065EDE6CA4C}" type="datetime1">
              <a:rPr lang="ko-KR" altLang="en-US" smtClean="0"/>
              <a:t>12. 12. 7.</a:t>
            </a:fld>
            <a:endParaRPr lang="en-US"/>
          </a:p>
        </p:txBody>
      </p:sp>
      <p:sp>
        <p:nvSpPr>
          <p:cNvPr id="3" name="Footer Placeholder 2"/>
          <p:cNvSpPr>
            <a:spLocks noGrp="1"/>
          </p:cNvSpPr>
          <p:nvPr>
            <p:ph type="ftr" sz="quarter" idx="11"/>
          </p:nvPr>
        </p:nvSpPr>
        <p:spPr/>
        <p:txBody>
          <a:bodyPr/>
          <a:lstStyle/>
          <a:p>
            <a:r>
              <a:rPr kumimoji="0" lang="en-US" smtClean="0"/>
              <a:t>HIM2012-12</a:t>
            </a:r>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ltLang="ko-KR"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6149766E-EAC1-2244-BDAE-15263F54F1E9}" type="datetime1">
              <a:rPr lang="ko-KR" altLang="en-US" smtClean="0"/>
              <a:t>12. 12. 7.</a:t>
            </a:fld>
            <a:endParaRPr lang="en-US"/>
          </a:p>
        </p:txBody>
      </p:sp>
      <p:sp>
        <p:nvSpPr>
          <p:cNvPr id="6" name="Footer Placeholder 5"/>
          <p:cNvSpPr>
            <a:spLocks noGrp="1"/>
          </p:cNvSpPr>
          <p:nvPr>
            <p:ph type="ftr" sz="quarter" idx="11"/>
          </p:nvPr>
        </p:nvSpPr>
        <p:spPr/>
        <p:txBody>
          <a:bodyPr/>
          <a:lstStyle/>
          <a:p>
            <a:r>
              <a:rPr kumimoji="0" lang="en-US" smtClean="0"/>
              <a:t>HIM2012-12</a:t>
            </a:r>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ltLang="ko-KR"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ltLang="ko-KR"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ltLang="ko-KR"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5B2088A7-FB58-A347-87CD-E15CE9881252}" type="datetime1">
              <a:rPr lang="ko-KR" altLang="en-US" smtClean="0"/>
              <a:t>12. 12. 7.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smtClean="0"/>
              <a:t>HIM2012-12</a:t>
            </a:r>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ltLang="ko-KR"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theme" Target="../theme/theme2.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theme" Target="../theme/theme3.xml"/><Relationship Id="rId8" Type="http://schemas.openxmlformats.org/officeDocument/2006/relationships/image" Target="../media/image4.png"/><Relationship Id="rId1" Type="http://schemas.openxmlformats.org/officeDocument/2006/relationships/slideLayout" Target="../slideLayouts/slideLayout27.xml"/><Relationship Id="rId2"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ltLang="ko-KR"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ltLang="ko-KR" smtClean="0"/>
              <a:t>Click to edit Master text styles</a:t>
            </a:r>
          </a:p>
          <a:p>
            <a:pPr lvl="1" eaLnBrk="1" latinLnBrk="0" hangingPunct="1"/>
            <a:r>
              <a:rPr kumimoji="0" lang="en-US" altLang="ko-KR" smtClean="0"/>
              <a:t>Second level</a:t>
            </a:r>
          </a:p>
          <a:p>
            <a:pPr lvl="2" eaLnBrk="1" latinLnBrk="0" hangingPunct="1"/>
            <a:r>
              <a:rPr kumimoji="0" lang="en-US" altLang="ko-KR" smtClean="0"/>
              <a:t>Third level</a:t>
            </a:r>
          </a:p>
          <a:p>
            <a:pPr lvl="3" eaLnBrk="1" latinLnBrk="0" hangingPunct="1"/>
            <a:r>
              <a:rPr kumimoji="0" lang="en-US" altLang="ko-KR" smtClean="0"/>
              <a:t>Fourth level</a:t>
            </a:r>
          </a:p>
          <a:p>
            <a:pPr lvl="4" eaLnBrk="1" latinLnBrk="0" hangingPunct="1"/>
            <a:r>
              <a:rPr kumimoji="0" lang="en-US" altLang="ko-KR"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7D59FB0A-5649-CD48-ADDA-8AA02F37BBC2}" type="datetime1">
              <a:rPr lang="ko-KR" altLang="en-US" smtClean="0"/>
              <a:t>12. 12. 7.</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r>
              <a:rPr kumimoji="0" lang="en-US" sz="1400" smtClean="0">
                <a:solidFill>
                  <a:schemeClr val="tx2"/>
                </a:solidFill>
              </a:rPr>
              <a:t>HIM2012-12</a:t>
            </a:r>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85" r:id="rId13"/>
    <p:sldLayoutId id="2147483686" r:id="rId14"/>
    <p:sldLayoutId id="2147483687" r:id="rId15"/>
  </p:sldLayoutIdLst>
  <p:hf sldNum="0"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latinLnBrk="0" hangingPunct="1"/>
            <a:fld id="{203C7D98-7F15-0C49-9CF4-808E4D8C5AEA}" type="datetime1">
              <a:rPr lang="ko-KR" altLang="en-US" smtClean="0"/>
              <a:t>12. 12. 7.</a:t>
            </a:fld>
            <a:endParaRPr lang="en-US" sz="1400" dirty="0">
              <a:solidFill>
                <a:schemeClr val="tx2"/>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eaLnBrk="1" latinLnBrk="0" hangingPunct="1"/>
            <a:r>
              <a:rPr kumimoji="0" lang="en-US" sz="1400" smtClean="0">
                <a:solidFill>
                  <a:schemeClr val="tx2"/>
                </a:solidFill>
              </a:rPr>
              <a:t>HIM2012-12</a:t>
            </a:r>
            <a:endParaRPr kumimoji="0" lang="en-US" sz="1400" dirty="0">
              <a:solidFill>
                <a:schemeClr val="tx2"/>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extLst>
      <p:ext uri="{BB962C8B-B14F-4D97-AF65-F5344CB8AC3E}">
        <p14:creationId xmlns:p14="http://schemas.microsoft.com/office/powerpoint/2010/main" val="75525359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tile tx="0" ty="0" sx="100000" sy="100000" flip="none" algn="tl"/>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CH"/>
              <a:t>Cliquez et modifiez le titre</a:t>
            </a:r>
            <a:endParaRPr lang="fr-F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eaLnBrk="1" latinLnBrk="0" hangingPunct="1"/>
            <a:fld id="{CFC82736-70F3-8E4F-BDED-BC5689FB027F}" type="datetime1">
              <a:rPr lang="ko-KR" altLang="en-US" smtClean="0"/>
              <a:t>12. 12. 7.</a:t>
            </a:fld>
            <a:endParaRPr lang="en-US" sz="1400" dirty="0">
              <a:solidFill>
                <a:schemeClr val="tx2"/>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lgn="r" eaLnBrk="1" latinLnBrk="0" hangingPunct="1"/>
            <a:r>
              <a:rPr kumimoji="0" lang="en-US" sz="1400" smtClean="0">
                <a:solidFill>
                  <a:schemeClr val="tx2"/>
                </a:solidFill>
              </a:rPr>
              <a:t>HIM2012-12</a:t>
            </a:r>
            <a:endParaRPr kumimoji="0" lang="en-US" sz="1400" dirty="0">
              <a:solidFill>
                <a:schemeClr val="tx2"/>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0" r:id="rId4"/>
    <p:sldLayoutId id="2147483701" r:id="rId5"/>
    <p:sldLayoutId id="2147483702" r:id="rId6"/>
  </p:sldLayoutIdLst>
  <p:hf sldNum="0" hdr="0" dt="0"/>
  <p:txStyles>
    <p:titleStyle>
      <a:lvl1pPr algn="ctr" defTabSz="457200" rtl="0" eaLnBrk="1" fontAlgn="base" hangingPunct="1">
        <a:spcBef>
          <a:spcPct val="0"/>
        </a:spcBef>
        <a:spcAft>
          <a:spcPct val="0"/>
        </a:spcAft>
        <a:defRPr sz="4400" kern="1200">
          <a:solidFill>
            <a:schemeClr val="bg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bg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14.png"/><Relationship Id="rId1" Type="http://schemas.openxmlformats.org/officeDocument/2006/relationships/slideLayout" Target="../slideLayouts/slideLayout17.xml"/><Relationship Id="rId2"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4.png"/><Relationship Id="rId1" Type="http://schemas.openxmlformats.org/officeDocument/2006/relationships/slideLayout" Target="../slideLayouts/slideLayout17.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17.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9.png"/><Relationship Id="rId3"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14.png"/><Relationship Id="rId1" Type="http://schemas.openxmlformats.org/officeDocument/2006/relationships/slideLayout" Target="../slideLayouts/slideLayout17.xml"/><Relationship Id="rId2"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17.xml"/><Relationship Id="rId2"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in-kwonyoo/Dropbox/HIM2012-10/D_Rischke_B_Hippolyte_QM12_GVaC.pdf" TargetMode="External"/><Relationship Id="rId3" Type="http://schemas.openxmlformats.org/officeDocument/2006/relationships/hyperlink" Target="file://localhost/Users/in-kwonyoo/Dropbox/HIM2012-10/QM__rapporteur_jets_v6-1.ke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1" Type="http://schemas.openxmlformats.org/officeDocument/2006/relationships/slideLayout" Target="../slideLayouts/slideLayout28.xml"/><Relationship Id="rId2" Type="http://schemas.openxmlformats.org/officeDocument/2006/relationships/notesSlide" Target="../notesSlides/notesSlide11.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1" Type="http://schemas.openxmlformats.org/officeDocument/2006/relationships/slideLayout" Target="../slideLayouts/slideLayout27.xml"/><Relationship Id="rId2"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2.png"/><Relationship Id="rId5" Type="http://schemas.microsoft.com/office/2007/relationships/hdphoto" Target="../media/hdphoto1.wdp"/><Relationship Id="rId1" Type="http://schemas.openxmlformats.org/officeDocument/2006/relationships/slideLayout" Target="../slideLayouts/slideLayout28.xml"/><Relationship Id="rId2" Type="http://schemas.openxmlformats.org/officeDocument/2006/relationships/notesSlide" Target="../notesSlides/notesSlide12.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65.png"/><Relationship Id="rId1" Type="http://schemas.openxmlformats.org/officeDocument/2006/relationships/slideLayout" Target="../slideLayouts/slideLayout28.xml"/><Relationship Id="rId2" Type="http://schemas.openxmlformats.org/officeDocument/2006/relationships/notesSlide" Target="../notesSlides/notesSlide13.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66.emf"/><Relationship Id="rId1" Type="http://schemas.openxmlformats.org/officeDocument/2006/relationships/slideLayout" Target="../slideLayouts/slideLayout28.xml"/><Relationship Id="rId2"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67.png"/><Relationship Id="rId1" Type="http://schemas.openxmlformats.org/officeDocument/2006/relationships/slideLayout" Target="../slideLayouts/slideLayout28.xml"/><Relationship Id="rId2" Type="http://schemas.openxmlformats.org/officeDocument/2006/relationships/notesSlide" Target="../notesSlides/notesSlide15.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68.png"/><Relationship Id="rId1" Type="http://schemas.openxmlformats.org/officeDocument/2006/relationships/slideLayout" Target="../slideLayouts/slideLayout28.xml"/><Relationship Id="rId2" Type="http://schemas.openxmlformats.org/officeDocument/2006/relationships/notesSlide" Target="../notesSlides/notesSlide16.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69.png"/><Relationship Id="rId1" Type="http://schemas.openxmlformats.org/officeDocument/2006/relationships/slideLayout" Target="../slideLayouts/slideLayout28.xml"/><Relationship Id="rId2" Type="http://schemas.openxmlformats.org/officeDocument/2006/relationships/notesSlide" Target="../notesSlides/notesSlide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70.png"/><Relationship Id="rId1" Type="http://schemas.openxmlformats.org/officeDocument/2006/relationships/slideLayout" Target="../slideLayouts/slideLayout28.xml"/><Relationship Id="rId2" Type="http://schemas.openxmlformats.org/officeDocument/2006/relationships/notesSlide" Target="../notesSlides/notesSlide18.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71.png"/><Relationship Id="rId1" Type="http://schemas.openxmlformats.org/officeDocument/2006/relationships/slideLayout" Target="../slideLayouts/slideLayout28.xml"/><Relationship Id="rId2" Type="http://schemas.openxmlformats.org/officeDocument/2006/relationships/notesSlide" Target="../notesSlides/notesSlide19.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1" Type="http://schemas.openxmlformats.org/officeDocument/2006/relationships/slideLayout" Target="../slideLayouts/slideLayout28.xml"/><Relationship Id="rId2" Type="http://schemas.openxmlformats.org/officeDocument/2006/relationships/notesSlide" Target="../notesSlides/notesSlide20.xml"/></Relationships>
</file>

<file path=ppt/slides/_rels/slide43.xml.rels><?xml version="1.0" encoding="UTF-8" standalone="yes"?>
<Relationships xmlns="http://schemas.openxmlformats.org/package/2006/relationships"><Relationship Id="rId11" Type="http://schemas.openxmlformats.org/officeDocument/2006/relationships/image" Target="../media/image74.emf"/><Relationship Id="rId12" Type="http://schemas.openxmlformats.org/officeDocument/2006/relationships/image" Target="../media/image75.png"/><Relationship Id="rId13" Type="http://schemas.microsoft.com/office/2007/relationships/hdphoto" Target="../media/hdphoto2.wdp"/><Relationship Id="rId1" Type="http://schemas.openxmlformats.org/officeDocument/2006/relationships/vmlDrawing" Target="../drawings/vmlDrawing1.vml"/><Relationship Id="rId2" Type="http://schemas.openxmlformats.org/officeDocument/2006/relationships/slideLayout" Target="../slideLayouts/slideLayout28.xml"/><Relationship Id="rId3" Type="http://schemas.openxmlformats.org/officeDocument/2006/relationships/notesSlide" Target="../notesSlides/notesSlide21.xml"/><Relationship Id="rId4" Type="http://schemas.openxmlformats.org/officeDocument/2006/relationships/oleObject" Target="../embeddings/oleObject1.bin"/><Relationship Id="rId5" Type="http://schemas.openxmlformats.org/officeDocument/2006/relationships/image" Target="../media/image72.emf"/><Relationship Id="rId6" Type="http://schemas.openxmlformats.org/officeDocument/2006/relationships/image" Target="../media/image62.png"/><Relationship Id="rId7" Type="http://schemas.microsoft.com/office/2007/relationships/hdphoto" Target="../media/hdphoto1.wdp"/><Relationship Id="rId8" Type="http://schemas.openxmlformats.org/officeDocument/2006/relationships/oleObject" Target="../embeddings/oleObject2.bin"/><Relationship Id="rId9" Type="http://schemas.openxmlformats.org/officeDocument/2006/relationships/image" Target="../media/image73.emf"/><Relationship Id="rId10" Type="http://schemas.openxmlformats.org/officeDocument/2006/relationships/oleObject" Target="../embeddings/oleObject3.bin"/></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62.png"/><Relationship Id="rId5" Type="http://schemas.microsoft.com/office/2007/relationships/hdphoto" Target="../media/hdphoto1.wdp"/><Relationship Id="rId1" Type="http://schemas.openxmlformats.org/officeDocument/2006/relationships/slideLayout" Target="../slideLayouts/slideLayout28.xml"/><Relationship Id="rId2" Type="http://schemas.openxmlformats.org/officeDocument/2006/relationships/notesSlide" Target="../notesSlides/notesSlide22.xml"/></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62.png"/><Relationship Id="rId5" Type="http://schemas.microsoft.com/office/2007/relationships/hdphoto" Target="../media/hdphoto1.wdp"/><Relationship Id="rId1" Type="http://schemas.openxmlformats.org/officeDocument/2006/relationships/slideLayout" Target="../slideLayouts/slideLayout28.xml"/><Relationship Id="rId2" Type="http://schemas.openxmlformats.org/officeDocument/2006/relationships/notesSlide" Target="../notesSlides/notesSlide23.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78.png"/><Relationship Id="rId1" Type="http://schemas.openxmlformats.org/officeDocument/2006/relationships/slideLayout" Target="../slideLayouts/slideLayout28.xml"/><Relationship Id="rId2" Type="http://schemas.openxmlformats.org/officeDocument/2006/relationships/notesSlide" Target="../notesSlides/notesSlide24.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79.png"/><Relationship Id="rId1" Type="http://schemas.openxmlformats.org/officeDocument/2006/relationships/slideLayout" Target="../slideLayouts/slideLayout28.xml"/><Relationship Id="rId2" Type="http://schemas.openxmlformats.org/officeDocument/2006/relationships/notesSlide" Target="../notesSlides/notesSlide25.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0.emf"/><Relationship Id="rId1" Type="http://schemas.openxmlformats.org/officeDocument/2006/relationships/slideLayout" Target="../slideLayouts/slideLayout28.xml"/><Relationship Id="rId2" Type="http://schemas.openxmlformats.org/officeDocument/2006/relationships/notesSlide" Target="../notesSlides/notesSlide26.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1.emf"/><Relationship Id="rId1" Type="http://schemas.openxmlformats.org/officeDocument/2006/relationships/slideLayout" Target="../slideLayouts/slideLayout28.xml"/><Relationship Id="rId2" Type="http://schemas.openxmlformats.org/officeDocument/2006/relationships/notesSlide" Target="../notesSlides/notes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8.png"/><Relationship Id="rId3"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4.bin"/><Relationship Id="rId5" Type="http://schemas.openxmlformats.org/officeDocument/2006/relationships/image" Target="../media/image82.emf"/><Relationship Id="rId6" Type="http://schemas.openxmlformats.org/officeDocument/2006/relationships/image" Target="../media/image62.png"/><Relationship Id="rId7" Type="http://schemas.microsoft.com/office/2007/relationships/hdphoto" Target="../media/hdphoto1.wdp"/><Relationship Id="rId8" Type="http://schemas.openxmlformats.org/officeDocument/2006/relationships/image" Target="../media/image83.png"/><Relationship Id="rId1" Type="http://schemas.openxmlformats.org/officeDocument/2006/relationships/vmlDrawing" Target="../drawings/vmlDrawing2.vml"/><Relationship Id="rId2"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4.png"/><Relationship Id="rId1" Type="http://schemas.openxmlformats.org/officeDocument/2006/relationships/slideLayout" Target="../slideLayouts/slideLayout28.xml"/><Relationship Id="rId2" Type="http://schemas.openxmlformats.org/officeDocument/2006/relationships/notesSlide" Target="../notesSlides/notesSlide29.xml"/></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5.png"/><Relationship Id="rId1" Type="http://schemas.openxmlformats.org/officeDocument/2006/relationships/slideLayout" Target="../slideLayouts/slideLayout28.xml"/><Relationship Id="rId2" Type="http://schemas.openxmlformats.org/officeDocument/2006/relationships/notesSlide" Target="../notesSlides/notesSlide30.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6.png"/><Relationship Id="rId1" Type="http://schemas.openxmlformats.org/officeDocument/2006/relationships/slideLayout" Target="../slideLayouts/slideLayout28.xml"/><Relationship Id="rId2" Type="http://schemas.openxmlformats.org/officeDocument/2006/relationships/notesSlide" Target="../notesSlides/notesSlide31.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7.png"/><Relationship Id="rId1" Type="http://schemas.openxmlformats.org/officeDocument/2006/relationships/slideLayout" Target="../slideLayouts/slideLayout28.xml"/><Relationship Id="rId2" Type="http://schemas.openxmlformats.org/officeDocument/2006/relationships/notesSlide" Target="../notesSlides/notesSlide32.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8.png"/><Relationship Id="rId1" Type="http://schemas.openxmlformats.org/officeDocument/2006/relationships/slideLayout" Target="../slideLayouts/slideLayout28.xml"/><Relationship Id="rId2" Type="http://schemas.openxmlformats.org/officeDocument/2006/relationships/notesSlide" Target="../notesSlides/notesSlide33.xml"/></Relationships>
</file>

<file path=ppt/slides/_rels/slide56.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89.png"/><Relationship Id="rId1" Type="http://schemas.openxmlformats.org/officeDocument/2006/relationships/slideLayout" Target="../slideLayouts/slideLayout28.xml"/><Relationship Id="rId2" Type="http://schemas.openxmlformats.org/officeDocument/2006/relationships/notesSlide" Target="../notesSlides/notesSlide34.xml"/></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0.png"/><Relationship Id="rId1" Type="http://schemas.openxmlformats.org/officeDocument/2006/relationships/slideLayout" Target="../slideLayouts/slideLayout28.xml"/><Relationship Id="rId2" Type="http://schemas.openxmlformats.org/officeDocument/2006/relationships/notesSlide" Target="../notesSlides/notesSlide35.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1.png"/><Relationship Id="rId1" Type="http://schemas.openxmlformats.org/officeDocument/2006/relationships/slideLayout" Target="../slideLayouts/slideLayout28.xml"/><Relationship Id="rId2" Type="http://schemas.openxmlformats.org/officeDocument/2006/relationships/notesSlide" Target="../notesSlides/notesSlide36.xml"/></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2.png"/><Relationship Id="rId1" Type="http://schemas.openxmlformats.org/officeDocument/2006/relationships/slideLayout" Target="../slideLayouts/slideLayout28.xml"/><Relationship Id="rId2" Type="http://schemas.openxmlformats.org/officeDocument/2006/relationships/notesSlide" Target="../notesSlides/notesSlide3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slideLayout" Target="../slideLayouts/slideLayout17.xml"/><Relationship Id="rId2"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3.png"/><Relationship Id="rId1" Type="http://schemas.openxmlformats.org/officeDocument/2006/relationships/slideLayout" Target="../slideLayouts/slideLayout28.xml"/><Relationship Id="rId2" Type="http://schemas.openxmlformats.org/officeDocument/2006/relationships/notesSlide" Target="../notesSlides/notesSlide38.xml"/></Relationships>
</file>

<file path=ppt/slides/_rels/slide61.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4.png"/><Relationship Id="rId1" Type="http://schemas.openxmlformats.org/officeDocument/2006/relationships/slideLayout" Target="../slideLayouts/slideLayout28.xml"/><Relationship Id="rId2" Type="http://schemas.openxmlformats.org/officeDocument/2006/relationships/notesSlide" Target="../notesSlides/notesSlide39.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5.png"/><Relationship Id="rId1" Type="http://schemas.openxmlformats.org/officeDocument/2006/relationships/slideLayout" Target="../slideLayouts/slideLayout28.xml"/><Relationship Id="rId2" Type="http://schemas.openxmlformats.org/officeDocument/2006/relationships/notesSlide" Target="../notesSlides/notesSlide40.xml"/></Relationships>
</file>

<file path=ppt/slides/_rels/slide63.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6.png"/><Relationship Id="rId1" Type="http://schemas.openxmlformats.org/officeDocument/2006/relationships/slideLayout" Target="../slideLayouts/slideLayout28.xml"/><Relationship Id="rId2" Type="http://schemas.openxmlformats.org/officeDocument/2006/relationships/notesSlide" Target="../notesSlides/notesSlide41.xml"/></Relationships>
</file>

<file path=ppt/slides/_rels/slide64.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7.png"/><Relationship Id="rId1" Type="http://schemas.openxmlformats.org/officeDocument/2006/relationships/slideLayout" Target="../slideLayouts/slideLayout28.xml"/><Relationship Id="rId2" Type="http://schemas.openxmlformats.org/officeDocument/2006/relationships/notesSlide" Target="../notesSlides/notesSlide42.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1.wdp"/><Relationship Id="rId5" Type="http://schemas.openxmlformats.org/officeDocument/2006/relationships/image" Target="../media/image98.png"/><Relationship Id="rId6" Type="http://schemas.openxmlformats.org/officeDocument/2006/relationships/image" Target="../media/image99.png"/><Relationship Id="rId1" Type="http://schemas.openxmlformats.org/officeDocument/2006/relationships/slideLayout" Target="../slideLayouts/slideLayout28.xml"/><Relationship Id="rId2" Type="http://schemas.openxmlformats.org/officeDocument/2006/relationships/notesSlide" Target="../notesSlides/notesSlide43.xml"/></Relationships>
</file>

<file path=ppt/slides/_rels/slide66.xml.rels><?xml version="1.0" encoding="UTF-8" standalone="yes"?>
<Relationships xmlns="http://schemas.openxmlformats.org/package/2006/relationships"><Relationship Id="rId11" Type="http://schemas.openxmlformats.org/officeDocument/2006/relationships/image" Target="../media/image109.png"/><Relationship Id="rId12" Type="http://schemas.openxmlformats.org/officeDocument/2006/relationships/image" Target="../media/image110.png"/><Relationship Id="rId13" Type="http://schemas.openxmlformats.org/officeDocument/2006/relationships/image" Target="../media/image111.png"/><Relationship Id="rId14" Type="http://schemas.openxmlformats.org/officeDocument/2006/relationships/image" Target="../media/image112.jpg"/><Relationship Id="rId1" Type="http://schemas.openxmlformats.org/officeDocument/2006/relationships/slideLayout" Target="../slideLayouts/slideLayout28.xml"/><Relationship Id="rId2" Type="http://schemas.openxmlformats.org/officeDocument/2006/relationships/image" Target="../media/image100.png"/><Relationship Id="rId3" Type="http://schemas.openxmlformats.org/officeDocument/2006/relationships/image" Target="../media/image101.png"/><Relationship Id="rId4" Type="http://schemas.openxmlformats.org/officeDocument/2006/relationships/image" Target="../media/image102.png"/><Relationship Id="rId5" Type="http://schemas.openxmlformats.org/officeDocument/2006/relationships/image" Target="../media/image103.png"/><Relationship Id="rId6" Type="http://schemas.openxmlformats.org/officeDocument/2006/relationships/image" Target="../media/image104.emf"/><Relationship Id="rId7" Type="http://schemas.openxmlformats.org/officeDocument/2006/relationships/image" Target="../media/image105.emf"/><Relationship Id="rId8" Type="http://schemas.openxmlformats.org/officeDocument/2006/relationships/image" Target="../media/image106.png"/><Relationship Id="rId9" Type="http://schemas.openxmlformats.org/officeDocument/2006/relationships/image" Target="../media/image107.emf"/><Relationship Id="rId10" Type="http://schemas.openxmlformats.org/officeDocument/2006/relationships/image" Target="../media/image108.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4.png"/><Relationship Id="rId1" Type="http://schemas.openxmlformats.org/officeDocument/2006/relationships/slideLayout" Target="../slideLayouts/slideLayout17.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414707"/>
            <a:ext cx="6477000" cy="3452694"/>
          </a:xfrm>
        </p:spPr>
        <p:txBody>
          <a:bodyPr>
            <a:normAutofit fontScale="90000"/>
          </a:bodyPr>
          <a:lstStyle/>
          <a:p>
            <a:r>
              <a:rPr lang="en-US" dirty="0" smtClean="0"/>
              <a:t>QM2012 Experimental Review II </a:t>
            </a:r>
            <a:br>
              <a:rPr lang="en-US" dirty="0" smtClean="0"/>
            </a:br>
            <a:r>
              <a:rPr lang="en-US" dirty="0" smtClean="0"/>
              <a:t>+ some more from ALICE</a:t>
            </a:r>
            <a:br>
              <a:rPr lang="en-US" dirty="0" smtClean="0"/>
            </a:br>
            <a:r>
              <a:rPr lang="en-US" dirty="0" smtClean="0"/>
              <a:t/>
            </a:r>
            <a:br>
              <a:rPr lang="en-US" dirty="0" smtClean="0"/>
            </a:br>
            <a:r>
              <a:rPr lang="en-US" dirty="0" smtClean="0"/>
              <a:t>@ HIM2012-12</a:t>
            </a:r>
            <a:endParaRPr lang="en-US" dirty="0"/>
          </a:p>
        </p:txBody>
      </p:sp>
      <p:sp>
        <p:nvSpPr>
          <p:cNvPr id="3" name="Subtitle 2"/>
          <p:cNvSpPr>
            <a:spLocks noGrp="1"/>
          </p:cNvSpPr>
          <p:nvPr>
            <p:ph type="subTitle" idx="1"/>
          </p:nvPr>
        </p:nvSpPr>
        <p:spPr/>
        <p:txBody>
          <a:bodyPr/>
          <a:lstStyle/>
          <a:p>
            <a:r>
              <a:rPr lang="en-US" dirty="0" smtClean="0"/>
              <a:t>Pusan Nat’l Univ. In-Kwon Yoo</a:t>
            </a:r>
            <a:endParaRPr lang="en-US" dirty="0"/>
          </a:p>
        </p:txBody>
      </p:sp>
      <p:pic>
        <p:nvPicPr>
          <p:cNvPr id="4" name="Picture 3"/>
          <p:cNvPicPr>
            <a:picLocks noChangeAspect="1"/>
          </p:cNvPicPr>
          <p:nvPr/>
        </p:nvPicPr>
        <p:blipFill>
          <a:blip r:embed="rId2"/>
          <a:stretch>
            <a:fillRect/>
          </a:stretch>
        </p:blipFill>
        <p:spPr>
          <a:xfrm>
            <a:off x="419100" y="463929"/>
            <a:ext cx="2768600" cy="2590800"/>
          </a:xfrm>
          <a:prstGeom prst="rect">
            <a:avLst/>
          </a:prstGeom>
        </p:spPr>
      </p:pic>
      <p:sp>
        <p:nvSpPr>
          <p:cNvPr id="5" name="Footer Placeholder 4"/>
          <p:cNvSpPr>
            <a:spLocks noGrp="1"/>
          </p:cNvSpPr>
          <p:nvPr>
            <p:ph type="ftr" sz="quarter" idx="11"/>
          </p:nvPr>
        </p:nvSpPr>
        <p:spPr/>
        <p:txBody>
          <a:bodyPr/>
          <a:lstStyle/>
          <a:p>
            <a:pPr algn="r" eaLnBrk="1" latinLnBrk="0" hangingPunct="1"/>
            <a:r>
              <a:rPr kumimoji="0" lang="en-US" dirty="0" smtClean="0">
                <a:solidFill>
                  <a:schemeClr val="tx2"/>
                </a:solidFill>
              </a:rPr>
              <a:t>HIM2012-12</a:t>
            </a:r>
            <a:endParaRPr kumimoji="0" lang="en-US" dirty="0">
              <a:solidFill>
                <a:schemeClr val="tx2"/>
              </a:solidFill>
            </a:endParaRPr>
          </a:p>
        </p:txBody>
      </p:sp>
      <p:pic>
        <p:nvPicPr>
          <p:cNvPr id="7" name="Picture 6" descr="2012-Jul-04-01_4_Color_Logo_small_CB.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1141" y="601663"/>
            <a:ext cx="1614799" cy="2182714"/>
          </a:xfrm>
          <a:prstGeom prst="rect">
            <a:avLst/>
          </a:prstGeom>
        </p:spPr>
      </p:pic>
    </p:spTree>
    <p:extLst>
      <p:ext uri="{BB962C8B-B14F-4D97-AF65-F5344CB8AC3E}">
        <p14:creationId xmlns:p14="http://schemas.microsoft.com/office/powerpoint/2010/main" val="39818452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288" y="115888"/>
            <a:ext cx="3311525" cy="247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21508" name="Group 4"/>
          <p:cNvGrpSpPr>
            <a:grpSpLocks/>
          </p:cNvGrpSpPr>
          <p:nvPr/>
        </p:nvGrpSpPr>
        <p:grpSpPr bwMode="auto">
          <a:xfrm>
            <a:off x="428625" y="2347913"/>
            <a:ext cx="3673475" cy="2274887"/>
            <a:chOff x="0" y="0"/>
            <a:chExt cx="2313" cy="1433"/>
          </a:xfrm>
        </p:grpSpPr>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l="66824" t="52083" r="2831" b="1988"/>
            <a:stretch>
              <a:fillRect/>
            </a:stretch>
          </p:blipFill>
          <p:spPr bwMode="auto">
            <a:xfrm>
              <a:off x="361" y="0"/>
              <a:ext cx="1952" cy="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l="1093" t="52083" r="93086" b="7115"/>
            <a:stretch>
              <a:fillRect/>
            </a:stretch>
          </p:blipFill>
          <p:spPr bwMode="auto">
            <a:xfrm>
              <a:off x="0" y="0"/>
              <a:ext cx="374" cy="1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grpSp>
        <p:nvGrpSpPr>
          <p:cNvPr id="21511" name="Group 7"/>
          <p:cNvGrpSpPr>
            <a:grpSpLocks/>
          </p:cNvGrpSpPr>
          <p:nvPr/>
        </p:nvGrpSpPr>
        <p:grpSpPr bwMode="auto">
          <a:xfrm>
            <a:off x="1220788" y="4381500"/>
            <a:ext cx="3779837" cy="2476500"/>
            <a:chOff x="0" y="0"/>
            <a:chExt cx="2381" cy="1559"/>
          </a:xfrm>
        </p:grpSpPr>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l="66640" t="61876" r="3603" b="1973"/>
            <a:stretch>
              <a:fillRect/>
            </a:stretch>
          </p:blipFill>
          <p:spPr bwMode="auto">
            <a:xfrm>
              <a:off x="455" y="0"/>
              <a:ext cx="1926" cy="1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10" name="Picture 6"/>
            <p:cNvPicPr>
              <a:picLocks noChangeAspect="1" noChangeArrowheads="1"/>
            </p:cNvPicPr>
            <p:nvPr/>
          </p:nvPicPr>
          <p:blipFill>
            <a:blip r:embed="rId4">
              <a:extLst>
                <a:ext uri="{28A0092B-C50C-407E-A947-70E740481C1C}">
                  <a14:useLocalDpi xmlns:a14="http://schemas.microsoft.com/office/drawing/2010/main" val="0"/>
                </a:ext>
              </a:extLst>
            </a:blip>
            <a:srcRect l="957" t="61876" r="91620" b="4579"/>
            <a:stretch>
              <a:fillRect/>
            </a:stretch>
          </p:blipFill>
          <p:spPr bwMode="auto">
            <a:xfrm>
              <a:off x="0" y="0"/>
              <a:ext cx="480" cy="1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grpSp>
        <p:nvGrpSpPr>
          <p:cNvPr id="21514" name="Group 10"/>
          <p:cNvGrpSpPr>
            <a:grpSpLocks/>
          </p:cNvGrpSpPr>
          <p:nvPr/>
        </p:nvGrpSpPr>
        <p:grpSpPr bwMode="auto">
          <a:xfrm>
            <a:off x="4102100" y="187325"/>
            <a:ext cx="3332163" cy="2376488"/>
            <a:chOff x="0" y="0"/>
            <a:chExt cx="2099" cy="1496"/>
          </a:xfrm>
        </p:grpSpPr>
        <p:pic>
          <p:nvPicPr>
            <p:cNvPr id="21512" name="Picture 8"/>
            <p:cNvPicPr>
              <a:picLocks noChangeAspect="1" noChangeArrowheads="1"/>
            </p:cNvPicPr>
            <p:nvPr/>
          </p:nvPicPr>
          <p:blipFill>
            <a:blip r:embed="rId5">
              <a:extLst>
                <a:ext uri="{28A0092B-C50C-407E-A947-70E740481C1C}">
                  <a14:useLocalDpi xmlns:a14="http://schemas.microsoft.com/office/drawing/2010/main" val="0"/>
                </a:ext>
              </a:extLst>
            </a:blip>
            <a:srcRect r="63036" b="53835"/>
            <a:stretch>
              <a:fillRect/>
            </a:stretch>
          </p:blipFill>
          <p:spPr bwMode="auto">
            <a:xfrm>
              <a:off x="0" y="0"/>
              <a:ext cx="2099" cy="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1513" name="Picture 9"/>
            <p:cNvPicPr>
              <a:picLocks noChangeAspect="1" noChangeArrowheads="1"/>
            </p:cNvPicPr>
            <p:nvPr/>
          </p:nvPicPr>
          <p:blipFill>
            <a:blip r:embed="rId5">
              <a:extLst>
                <a:ext uri="{28A0092B-C50C-407E-A947-70E740481C1C}">
                  <a14:useLocalDpi xmlns:a14="http://schemas.microsoft.com/office/drawing/2010/main" val="0"/>
                </a:ext>
              </a:extLst>
            </a:blip>
            <a:srcRect l="4184" t="90199" r="63036"/>
            <a:stretch>
              <a:fillRect/>
            </a:stretch>
          </p:blipFill>
          <p:spPr bwMode="auto">
            <a:xfrm>
              <a:off x="237" y="1228"/>
              <a:ext cx="1862"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grpSp>
        <p:nvGrpSpPr>
          <p:cNvPr id="21517" name="Group 13"/>
          <p:cNvGrpSpPr>
            <a:grpSpLocks/>
          </p:cNvGrpSpPr>
          <p:nvPr/>
        </p:nvGrpSpPr>
        <p:grpSpPr bwMode="auto">
          <a:xfrm>
            <a:off x="4676775" y="2347913"/>
            <a:ext cx="3600450" cy="2232025"/>
            <a:chOff x="0" y="0"/>
            <a:chExt cx="2267" cy="1406"/>
          </a:xfrm>
        </p:grpSpPr>
        <p:pic>
          <p:nvPicPr>
            <p:cNvPr id="21515" name="Picture 11"/>
            <p:cNvPicPr>
              <a:picLocks noChangeAspect="1" noChangeArrowheads="1"/>
            </p:cNvPicPr>
            <p:nvPr/>
          </p:nvPicPr>
          <p:blipFill>
            <a:blip r:embed="rId6">
              <a:extLst>
                <a:ext uri="{28A0092B-C50C-407E-A947-70E740481C1C}">
                  <a14:useLocalDpi xmlns:a14="http://schemas.microsoft.com/office/drawing/2010/main" val="0"/>
                </a:ext>
              </a:extLst>
            </a:blip>
            <a:srcRect l="67937" t="48932" r="1141" b="3320"/>
            <a:stretch>
              <a:fillRect/>
            </a:stretch>
          </p:blipFill>
          <p:spPr bwMode="auto">
            <a:xfrm>
              <a:off x="347" y="0"/>
              <a:ext cx="1920"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1516" name="Picture 12"/>
            <p:cNvPicPr>
              <a:picLocks noChangeAspect="1" noChangeArrowheads="1"/>
            </p:cNvPicPr>
            <p:nvPr/>
          </p:nvPicPr>
          <p:blipFill>
            <a:blip r:embed="rId6">
              <a:extLst>
                <a:ext uri="{28A0092B-C50C-407E-A947-70E740481C1C}">
                  <a14:useLocalDpi xmlns:a14="http://schemas.microsoft.com/office/drawing/2010/main" val="0"/>
                </a:ext>
              </a:extLst>
            </a:blip>
            <a:srcRect l="1018" t="48932" r="93236" b="9238"/>
            <a:stretch>
              <a:fillRect/>
            </a:stretch>
          </p:blipFill>
          <p:spPr bwMode="auto">
            <a:xfrm>
              <a:off x="0" y="1"/>
              <a:ext cx="356" cy="1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pic>
        <p:nvPicPr>
          <p:cNvPr id="2151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37138" y="4292600"/>
            <a:ext cx="378301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19" name="Picture 15"/>
          <p:cNvPicPr>
            <a:picLocks noChangeAspect="1" noChangeArrowheads="1"/>
          </p:cNvPicPr>
          <p:nvPr/>
        </p:nvPicPr>
        <p:blipFill>
          <a:blip r:embed="rId8">
            <a:extLst>
              <a:ext uri="{28A0092B-C50C-407E-A947-70E740481C1C}">
                <a14:useLocalDpi xmlns:a14="http://schemas.microsoft.com/office/drawing/2010/main" val="0"/>
              </a:ext>
            </a:extLst>
          </a:blip>
          <a:srcRect l="5298" t="5142" r="4617" b="12572"/>
          <a:stretch>
            <a:fillRect/>
          </a:stretch>
        </p:blipFill>
        <p:spPr bwMode="auto">
          <a:xfrm>
            <a:off x="6189663" y="5732463"/>
            <a:ext cx="846137"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21523" name="Group 19"/>
          <p:cNvGrpSpPr>
            <a:grpSpLocks/>
          </p:cNvGrpSpPr>
          <p:nvPr/>
        </p:nvGrpSpPr>
        <p:grpSpPr bwMode="auto">
          <a:xfrm>
            <a:off x="3525838" y="763588"/>
            <a:ext cx="2159000" cy="4608512"/>
            <a:chOff x="0" y="0"/>
            <a:chExt cx="1360" cy="2902"/>
          </a:xfrm>
        </p:grpSpPr>
        <p:sp>
          <p:nvSpPr>
            <p:cNvPr id="21520" name="AutoShape 16"/>
            <p:cNvSpPr>
              <a:spLocks/>
            </p:cNvSpPr>
            <p:nvPr/>
          </p:nvSpPr>
          <p:spPr bwMode="auto">
            <a:xfrm>
              <a:off x="0" y="0"/>
              <a:ext cx="544" cy="136"/>
            </a:xfrm>
            <a:custGeom>
              <a:avLst/>
              <a:gdLst/>
              <a:ahLst/>
              <a:cxnLst/>
              <a:rect l="0" t="0" r="r" b="b"/>
              <a:pathLst>
                <a:path w="21600" h="21600">
                  <a:moveTo>
                    <a:pt x="0" y="0"/>
                  </a:moveTo>
                  <a:lnTo>
                    <a:pt x="10800" y="0"/>
                  </a:lnTo>
                  <a:lnTo>
                    <a:pt x="10800" y="21600"/>
                  </a:lnTo>
                  <a:lnTo>
                    <a:pt x="21600" y="21600"/>
                  </a:lnTo>
                </a:path>
              </a:pathLst>
            </a:custGeom>
            <a:noFill/>
            <a:ln w="25400" cap="flat">
              <a:solidFill>
                <a:srgbClr val="FF0000"/>
              </a:solidFill>
              <a:prstDash val="solid"/>
              <a:round/>
              <a:headEnd type="none" w="med" len="med"/>
              <a:tailEnd type="stealth" w="lg" len="lg"/>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521" name="AutoShape 17"/>
            <p:cNvSpPr>
              <a:spLocks/>
            </p:cNvSpPr>
            <p:nvPr/>
          </p:nvSpPr>
          <p:spPr bwMode="auto">
            <a:xfrm>
              <a:off x="408" y="1678"/>
              <a:ext cx="499" cy="181"/>
            </a:xfrm>
            <a:custGeom>
              <a:avLst/>
              <a:gdLst/>
              <a:ahLst/>
              <a:cxnLst/>
              <a:rect l="0" t="0" r="r" b="b"/>
              <a:pathLst>
                <a:path w="21600" h="21600">
                  <a:moveTo>
                    <a:pt x="0" y="0"/>
                  </a:moveTo>
                  <a:lnTo>
                    <a:pt x="10800" y="0"/>
                  </a:lnTo>
                  <a:lnTo>
                    <a:pt x="10800" y="21600"/>
                  </a:lnTo>
                  <a:lnTo>
                    <a:pt x="21600" y="21600"/>
                  </a:lnTo>
                </a:path>
              </a:pathLst>
            </a:custGeom>
            <a:noFill/>
            <a:ln w="25400" cap="flat">
              <a:solidFill>
                <a:srgbClr val="FF0000"/>
              </a:solidFill>
              <a:prstDash val="solid"/>
              <a:round/>
              <a:headEnd type="none" w="med" len="med"/>
              <a:tailEnd type="stealth" w="lg" len="lg"/>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522" name="AutoShape 18"/>
            <p:cNvSpPr>
              <a:spLocks/>
            </p:cNvSpPr>
            <p:nvPr/>
          </p:nvSpPr>
          <p:spPr bwMode="auto">
            <a:xfrm rot="10800000" flipH="1">
              <a:off x="952" y="2766"/>
              <a:ext cx="408" cy="136"/>
            </a:xfrm>
            <a:custGeom>
              <a:avLst/>
              <a:gdLst/>
              <a:ahLst/>
              <a:cxnLst/>
              <a:rect l="0" t="0" r="r" b="b"/>
              <a:pathLst>
                <a:path w="21600" h="21600">
                  <a:moveTo>
                    <a:pt x="0" y="0"/>
                  </a:moveTo>
                  <a:lnTo>
                    <a:pt x="10800" y="0"/>
                  </a:lnTo>
                  <a:lnTo>
                    <a:pt x="10800" y="21600"/>
                  </a:lnTo>
                  <a:lnTo>
                    <a:pt x="21600" y="21600"/>
                  </a:lnTo>
                </a:path>
              </a:pathLst>
            </a:custGeom>
            <a:noFill/>
            <a:ln w="25400" cap="flat">
              <a:solidFill>
                <a:srgbClr val="FF0000"/>
              </a:solidFill>
              <a:prstDash val="solid"/>
              <a:round/>
              <a:headEnd type="none" w="med" len="med"/>
              <a:tailEnd type="stealth" w="lg" len="lg"/>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1524" name="Line 20"/>
          <p:cNvSpPr>
            <a:spLocks noChangeShapeType="1"/>
          </p:cNvSpPr>
          <p:nvPr/>
        </p:nvSpPr>
        <p:spPr bwMode="auto">
          <a:xfrm>
            <a:off x="5829300" y="5156200"/>
            <a:ext cx="2736850" cy="0"/>
          </a:xfrm>
          <a:prstGeom prst="line">
            <a:avLst/>
          </a:prstGeom>
          <a:noFill/>
          <a:ln w="28575" cap="flat">
            <a:solidFill>
              <a:srgbClr val="FF0000"/>
            </a:solidFill>
            <a:prstDash val="sysDot"/>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525" name="Rectangle 21"/>
          <p:cNvSpPr>
            <a:spLocks/>
          </p:cNvSpPr>
          <p:nvPr/>
        </p:nvSpPr>
        <p:spPr bwMode="auto">
          <a:xfrm>
            <a:off x="7304088" y="2563813"/>
            <a:ext cx="51752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r"/>
            <a:r>
              <a:rPr lang="en-US" sz="1800">
                <a:solidFill>
                  <a:schemeClr val="tx1"/>
                </a:solidFill>
                <a:latin typeface="Calibri Bold" charset="0"/>
                <a:ea typeface="ＭＳ Ｐゴシック" charset="0"/>
                <a:cs typeface="Calibri Bold" charset="0"/>
                <a:sym typeface="Calibri Bold" charset="0"/>
              </a:rPr>
              <a:t>CMS</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1494713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8" presetClass="entr" presetSubtype="0" fill="hold" nodeType="clickEffect">
                                  <p:stCondLst>
                                    <p:cond delay="0"/>
                                  </p:stCondLst>
                                  <p:childTnLst>
                                    <p:set>
                                      <p:cBhvr>
                                        <p:cTn id="6" dur="1" fill="hold">
                                          <p:stCondLst>
                                            <p:cond delay="499"/>
                                          </p:stCondLst>
                                        </p:cTn>
                                        <p:tgtEl>
                                          <p:spTgt spid="21514"/>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ntr" presetSubtype="0" fill="hold" nodeType="afterEffect">
                                  <p:stCondLst>
                                    <p:cond delay="2000"/>
                                  </p:stCondLst>
                                  <p:childTnLst>
                                    <p:set>
                                      <p:cBhvr>
                                        <p:cTn id="9" dur="1" fill="hold">
                                          <p:stCondLst>
                                            <p:cond delay="499"/>
                                          </p:stCondLst>
                                        </p:cTn>
                                        <p:tgtEl>
                                          <p:spTgt spid="21517"/>
                                        </p:tgtEl>
                                        <p:attrNameLst>
                                          <p:attrName>style.visibility</p:attrName>
                                        </p:attrNameLst>
                                      </p:cBhvr>
                                      <p:to>
                                        <p:strVal val="visible"/>
                                      </p:to>
                                    </p:set>
                                  </p:childTnLst>
                                </p:cTn>
                              </p:par>
                            </p:childTnLst>
                          </p:cTn>
                        </p:par>
                        <p:par>
                          <p:cTn id="10" fill="hold" nodeType="afterGroup">
                            <p:stCondLst>
                              <p:cond delay="3000"/>
                            </p:stCondLst>
                            <p:childTnLst>
                              <p:par>
                                <p:cTn id="11" presetID="168" presetClass="entr" presetSubtype="0" fill="hold" nodeType="afterEffect">
                                  <p:stCondLst>
                                    <p:cond delay="2000"/>
                                  </p:stCondLst>
                                  <p:childTnLst>
                                    <p:set>
                                      <p:cBhvr>
                                        <p:cTn id="12" dur="1" fill="hold">
                                          <p:stCondLst>
                                            <p:cond delay="499"/>
                                          </p:stCondLst>
                                        </p:cTn>
                                        <p:tgtEl>
                                          <p:spTgt spid="21518"/>
                                        </p:tgtEl>
                                        <p:attrNameLst>
                                          <p:attrName>style.visibility</p:attrName>
                                        </p:attrNameLst>
                                      </p:cBhvr>
                                      <p:to>
                                        <p:strVal val="visible"/>
                                      </p:to>
                                    </p:set>
                                  </p:childTnLst>
                                </p:cTn>
                              </p:par>
                            </p:childTnLst>
                          </p:cTn>
                        </p:par>
                        <p:par>
                          <p:cTn id="13" fill="hold" nodeType="afterGroup">
                            <p:stCondLst>
                              <p:cond delay="5500"/>
                            </p:stCondLst>
                            <p:childTnLst>
                              <p:par>
                                <p:cTn id="14" presetID="168" presetClass="entr" presetSubtype="0" fill="hold" grpId="0" nodeType="afterEffect">
                                  <p:stCondLst>
                                    <p:cond delay="0"/>
                                  </p:stCondLst>
                                  <p:childTnLst>
                                    <p:set>
                                      <p:cBhvr>
                                        <p:cTn id="15" dur="1" fill="hold">
                                          <p:stCondLst>
                                            <p:cond delay="499"/>
                                          </p:stCondLst>
                                        </p:cTn>
                                        <p:tgtEl>
                                          <p:spTgt spid="21525"/>
                                        </p:tgtEl>
                                        <p:attrNameLst>
                                          <p:attrName>style.visibility</p:attrName>
                                        </p:attrNameLst>
                                      </p:cBhvr>
                                      <p:to>
                                        <p:strVal val="visible"/>
                                      </p:to>
                                    </p:set>
                                  </p:childTnLst>
                                </p:cTn>
                              </p:par>
                            </p:childTnLst>
                          </p:cTn>
                        </p:par>
                        <p:par>
                          <p:cTn id="16" fill="hold" nodeType="afterGroup">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21523"/>
                                        </p:tgtEl>
                                        <p:attrNameLst>
                                          <p:attrName>style.visibility</p:attrName>
                                        </p:attrNameLst>
                                      </p:cBhvr>
                                      <p:to>
                                        <p:strVal val="visible"/>
                                      </p:to>
                                    </p:set>
                                    <p:animEffect transition="in" filter="wipe(left)">
                                      <p:cBhvr>
                                        <p:cTn id="19" dur="500"/>
                                        <p:tgtEl>
                                          <p:spTgt spid="21523"/>
                                        </p:tgtEl>
                                      </p:cBhvr>
                                    </p:animEffect>
                                  </p:childTnLst>
                                </p:cTn>
                              </p:par>
                            </p:childTnLst>
                          </p:cTn>
                        </p:par>
                        <p:par>
                          <p:cTn id="20" fill="hold" nodeType="afterGroup">
                            <p:stCondLst>
                              <p:cond delay="7500"/>
                            </p:stCondLst>
                            <p:childTnLst>
                              <p:par>
                                <p:cTn id="21" presetID="22" presetClass="entr" presetSubtype="8" fill="hold" grpId="0" nodeType="afterEffect">
                                  <p:stCondLst>
                                    <p:cond delay="500"/>
                                  </p:stCondLst>
                                  <p:childTnLst>
                                    <p:set>
                                      <p:cBhvr>
                                        <p:cTn id="22" dur="1" fill="hold">
                                          <p:stCondLst>
                                            <p:cond delay="0"/>
                                          </p:stCondLst>
                                        </p:cTn>
                                        <p:tgtEl>
                                          <p:spTgt spid="21524"/>
                                        </p:tgtEl>
                                        <p:attrNameLst>
                                          <p:attrName>style.visibility</p:attrName>
                                        </p:attrNameLst>
                                      </p:cBhvr>
                                      <p:to>
                                        <p:strVal val="visible"/>
                                      </p:to>
                                    </p:set>
                                    <p:animEffect transition="in" filter="wipe(left)">
                                      <p:cBhvr>
                                        <p:cTn id="23" dur="500"/>
                                        <p:tgtEl>
                                          <p:spTgt spid="21524"/>
                                        </p:tgtEl>
                                      </p:cBhvr>
                                    </p:animEffect>
                                  </p:childTnLst>
                                </p:cTn>
                              </p:par>
                            </p:childTnLst>
                          </p:cTn>
                        </p:par>
                        <p:par>
                          <p:cTn id="24" fill="hold" nodeType="afterGroup">
                            <p:stCondLst>
                              <p:cond delay="8500"/>
                            </p:stCondLst>
                            <p:childTnLst>
                              <p:par>
                                <p:cTn id="25" presetID="22" presetClass="entr" presetSubtype="4" fill="hold" nodeType="afterEffect">
                                  <p:stCondLst>
                                    <p:cond delay="2000"/>
                                  </p:stCondLst>
                                  <p:childTnLst>
                                    <p:set>
                                      <p:cBhvr>
                                        <p:cTn id="26" dur="1" fill="hold">
                                          <p:stCondLst>
                                            <p:cond delay="0"/>
                                          </p:stCondLst>
                                        </p:cTn>
                                        <p:tgtEl>
                                          <p:spTgt spid="21519"/>
                                        </p:tgtEl>
                                        <p:attrNameLst>
                                          <p:attrName>style.visibility</p:attrName>
                                        </p:attrNameLst>
                                      </p:cBhvr>
                                      <p:to>
                                        <p:strVal val="visible"/>
                                      </p:to>
                                    </p:set>
                                    <p:animEffect transition="in" filter="wipe(down)">
                                      <p:cBhvr>
                                        <p:cTn id="27" dur="500"/>
                                        <p:tgtEl>
                                          <p:spTgt spid="215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4" grpId="0" animBg="1"/>
      <p:bldP spid="2152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979488"/>
            <a:ext cx="4895850" cy="471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979488"/>
            <a:ext cx="4895850" cy="471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l="5298" t="5142" r="4617" b="12572"/>
          <a:stretch>
            <a:fillRect/>
          </a:stretch>
        </p:blipFill>
        <p:spPr bwMode="auto">
          <a:xfrm>
            <a:off x="322263" y="5661025"/>
            <a:ext cx="8477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22532" name="Rectangle 4"/>
          <p:cNvSpPr>
            <a:spLocks/>
          </p:cNvSpPr>
          <p:nvPr/>
        </p:nvSpPr>
        <p:spPr bwMode="auto">
          <a:xfrm>
            <a:off x="0" y="0"/>
            <a:ext cx="91567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Jet R</a:t>
            </a:r>
            <a:r>
              <a:rPr lang="en-US" sz="4000" baseline="-25000">
                <a:solidFill>
                  <a:schemeClr val="tx1"/>
                </a:solidFill>
                <a:latin typeface="Calibri Bold" charset="0"/>
                <a:ea typeface="ＭＳ Ｐゴシック" charset="0"/>
                <a:cs typeface="Calibri Bold" charset="0"/>
                <a:sym typeface="Calibri Bold" charset="0"/>
              </a:rPr>
              <a:t>AA</a:t>
            </a:r>
            <a:r>
              <a:rPr lang="en-US" sz="4000">
                <a:solidFill>
                  <a:schemeClr val="tx1"/>
                </a:solidFill>
                <a:latin typeface="Calibri Bold" charset="0"/>
                <a:ea typeface="ＭＳ Ｐゴシック" charset="0"/>
                <a:cs typeface="Calibri Bold" charset="0"/>
                <a:sym typeface="Calibri Bold" charset="0"/>
              </a:rPr>
              <a:t> at LHC</a:t>
            </a:r>
          </a:p>
        </p:txBody>
      </p:sp>
      <p:sp>
        <p:nvSpPr>
          <p:cNvPr id="22533" name="Rectangle 5"/>
          <p:cNvSpPr>
            <a:spLocks/>
          </p:cNvSpPr>
          <p:nvPr/>
        </p:nvSpPr>
        <p:spPr bwMode="auto">
          <a:xfrm>
            <a:off x="1258888" y="5795963"/>
            <a:ext cx="3644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pPr algn="l"/>
            <a:r>
              <a:rPr lang="en-US" sz="1800">
                <a:solidFill>
                  <a:schemeClr val="tx1"/>
                </a:solidFill>
                <a:latin typeface="Calibri Bold" charset="0"/>
                <a:ea typeface="ＭＳ Ｐゴシック" charset="0"/>
                <a:cs typeface="Calibri Bold" charset="0"/>
                <a:sym typeface="Calibri Bold" charset="0"/>
              </a:rPr>
              <a:t>Using track-jets for ALICE</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986909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8" presetClass="entr" presetSubtype="0" fill="hold" nodeType="clickEffect">
                                  <p:stCondLst>
                                    <p:cond delay="0"/>
                                  </p:stCondLst>
                                  <p:childTnLst>
                                    <p:set>
                                      <p:cBhvr>
                                        <p:cTn id="6" dur="1" fill="hold">
                                          <p:stCondLst>
                                            <p:cond delay="499"/>
                                          </p:stCondLst>
                                        </p:cTn>
                                        <p:tgtEl>
                                          <p:spTgt spid="22530"/>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xit" presetSubtype="0" fill="hold" nodeType="afterEffect">
                                  <p:stCondLst>
                                    <p:cond delay="500"/>
                                  </p:stCondLst>
                                  <p:childTnLst>
                                    <p:set>
                                      <p:cBhvr>
                                        <p:cTn id="9" dur="1" fill="hold">
                                          <p:stCondLst>
                                            <p:cond delay="499"/>
                                          </p:stCondLst>
                                        </p:cTn>
                                        <p:tgtEl>
                                          <p:spTgt spid="22529"/>
                                        </p:tgtEl>
                                        <p:attrNameLst>
                                          <p:attrName>style.visibility</p:attrName>
                                        </p:attrNameLst>
                                      </p:cBhvr>
                                      <p:to>
                                        <p:strVal val="hidden"/>
                                      </p:to>
                                    </p:set>
                                  </p:childTnLst>
                                </p:cTn>
                              </p:par>
                            </p:childTnLst>
                          </p:cTn>
                        </p:par>
                        <p:par>
                          <p:cTn id="10" fill="hold" nodeType="afterGroup">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22533"/>
                                        </p:tgtEl>
                                        <p:attrNameLst>
                                          <p:attrName>style.visibility</p:attrName>
                                        </p:attrNameLst>
                                      </p:cBhvr>
                                      <p:to>
                                        <p:strVal val="visible"/>
                                      </p:to>
                                    </p:set>
                                    <p:animEffect transition="in" filter="wipe(left)">
                                      <p:cBhvr>
                                        <p:cTn id="13" dur="500"/>
                                        <p:tgtEl>
                                          <p:spTgt spid="22533"/>
                                        </p:tgtEl>
                                      </p:cBhvr>
                                    </p:animEffect>
                                  </p:childTnLst>
                                </p:cTn>
                              </p:par>
                            </p:childTnLst>
                          </p:cTn>
                        </p:par>
                        <p:par>
                          <p:cTn id="14" fill="hold" nodeType="afterGroup">
                            <p:stCondLst>
                              <p:cond delay="2500"/>
                            </p:stCondLst>
                            <p:childTnLst>
                              <p:par>
                                <p:cTn id="15" presetID="22" presetClass="entr" presetSubtype="4" fill="hold" nodeType="afterEffect">
                                  <p:stCondLst>
                                    <p:cond delay="0"/>
                                  </p:stCondLst>
                                  <p:childTnLst>
                                    <p:set>
                                      <p:cBhvr>
                                        <p:cTn id="16" dur="1" fill="hold">
                                          <p:stCondLst>
                                            <p:cond delay="0"/>
                                          </p:stCondLst>
                                        </p:cTn>
                                        <p:tgtEl>
                                          <p:spTgt spid="22531"/>
                                        </p:tgtEl>
                                        <p:attrNameLst>
                                          <p:attrName>style.visibility</p:attrName>
                                        </p:attrNameLst>
                                      </p:cBhvr>
                                      <p:to>
                                        <p:strVal val="visible"/>
                                      </p:to>
                                    </p:set>
                                    <p:animEffect transition="in" filter="wipe(down)">
                                      <p:cBhvr>
                                        <p:cTn id="17"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2">
            <a:extLst>
              <a:ext uri="{28A0092B-C50C-407E-A947-70E740481C1C}">
                <a14:useLocalDpi xmlns:a14="http://schemas.microsoft.com/office/drawing/2010/main" val="0"/>
              </a:ext>
            </a:extLst>
          </a:blip>
          <a:srcRect l="946"/>
          <a:stretch>
            <a:fillRect/>
          </a:stretch>
        </p:blipFill>
        <p:spPr bwMode="auto">
          <a:xfrm>
            <a:off x="4576763" y="692150"/>
            <a:ext cx="36671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r="10713"/>
          <a:stretch>
            <a:fillRect/>
          </a:stretch>
        </p:blipFill>
        <p:spPr bwMode="auto">
          <a:xfrm>
            <a:off x="1222375" y="692150"/>
            <a:ext cx="3459163"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388" y="3970338"/>
            <a:ext cx="3457575"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355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9050" y="3898900"/>
            <a:ext cx="3389313"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3557" name="Rectangle 5"/>
          <p:cNvSpPr>
            <a:spLocks/>
          </p:cNvSpPr>
          <p:nvPr/>
        </p:nvSpPr>
        <p:spPr bwMode="auto">
          <a:xfrm>
            <a:off x="0" y="0"/>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B-jet suppression</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489691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2136775"/>
            <a:ext cx="6551613" cy="427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4578" name="Rectangle 2"/>
          <p:cNvSpPr>
            <a:spLocks/>
          </p:cNvSpPr>
          <p:nvPr/>
        </p:nvSpPr>
        <p:spPr bwMode="auto">
          <a:xfrm>
            <a:off x="5362575" y="641350"/>
            <a:ext cx="2001838"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l"/>
            <a:r>
              <a:rPr lang="en-US" sz="1600">
                <a:solidFill>
                  <a:schemeClr val="tx1"/>
                </a:solidFill>
                <a:latin typeface="Calibri Bold" charset="0"/>
                <a:ea typeface="ＭＳ Ｐゴシック" charset="0"/>
                <a:cs typeface="Calibri Bold" charset="0"/>
                <a:sym typeface="Calibri Bold" charset="0"/>
              </a:rPr>
              <a:t>PRL 105 (2010) 252303</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t="51787"/>
          <a:stretch>
            <a:fillRect/>
          </a:stretch>
        </p:blipFill>
        <p:spPr bwMode="auto">
          <a:xfrm>
            <a:off x="1546225" y="931863"/>
            <a:ext cx="6049963"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24580" name="Rectangle 4"/>
          <p:cNvSpPr>
            <a:spLocks/>
          </p:cNvSpPr>
          <p:nvPr/>
        </p:nvSpPr>
        <p:spPr bwMode="auto">
          <a:xfrm>
            <a:off x="5722938" y="6113463"/>
            <a:ext cx="16922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l"/>
            <a:r>
              <a:rPr lang="en-US" sz="1600">
                <a:solidFill>
                  <a:schemeClr val="tx1"/>
                </a:solidFill>
                <a:latin typeface="Calibri Bold" charset="0"/>
                <a:ea typeface="ＭＳ Ｐゴシック" charset="0"/>
                <a:cs typeface="Calibri Bold" charset="0"/>
                <a:sym typeface="Calibri Bold" charset="0"/>
              </a:rPr>
              <a:t>PLB 712 (2012) 176</a:t>
            </a:r>
          </a:p>
        </p:txBody>
      </p:sp>
      <p:sp>
        <p:nvSpPr>
          <p:cNvPr id="24581" name="Rectangle 5"/>
          <p:cNvSpPr>
            <a:spLocks/>
          </p:cNvSpPr>
          <p:nvPr/>
        </p:nvSpPr>
        <p:spPr bwMode="auto">
          <a:xfrm>
            <a:off x="0" y="0"/>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Di-jet correlation</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2190710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reeform 1"/>
          <p:cNvSpPr>
            <a:spLocks/>
          </p:cNvSpPr>
          <p:nvPr/>
        </p:nvSpPr>
        <p:spPr bwMode="auto">
          <a:xfrm>
            <a:off x="1690688" y="2347913"/>
            <a:ext cx="1655762" cy="215900"/>
          </a:xfrm>
          <a:custGeom>
            <a:avLst/>
            <a:gdLst>
              <a:gd name="T0" fmla="*/ 0 w 21600"/>
              <a:gd name="T1" fmla="*/ 0 h 21070"/>
              <a:gd name="T2" fmla="*/ 10051 w 21600"/>
              <a:gd name="T3" fmla="*/ 18094 h 21070"/>
              <a:gd name="T4" fmla="*/ 21600 w 21600"/>
              <a:gd name="T5" fmla="*/ 21036 h 21070"/>
            </a:gdLst>
            <a:ahLst/>
            <a:cxnLst>
              <a:cxn ang="0">
                <a:pos x="T0" y="T1"/>
              </a:cxn>
              <a:cxn ang="0">
                <a:pos x="T2" y="T3"/>
              </a:cxn>
              <a:cxn ang="0">
                <a:pos x="T4" y="T5"/>
              </a:cxn>
            </a:cxnLst>
            <a:rect l="0" t="0" r="r" b="b"/>
            <a:pathLst>
              <a:path w="21600" h="21070">
                <a:moveTo>
                  <a:pt x="0" y="0"/>
                </a:moveTo>
                <a:cubicBezTo>
                  <a:pt x="4131" y="11009"/>
                  <a:pt x="6451" y="14588"/>
                  <a:pt x="10051" y="18094"/>
                </a:cubicBezTo>
                <a:cubicBezTo>
                  <a:pt x="13651" y="21600"/>
                  <a:pt x="21600" y="21036"/>
                  <a:pt x="21600" y="21036"/>
                </a:cubicBezTo>
              </a:path>
            </a:pathLst>
          </a:custGeom>
          <a:noFill/>
          <a:ln w="76200" cap="flat">
            <a:solidFill>
              <a:srgbClr val="4BACC6"/>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50" name="Freeform 2"/>
          <p:cNvSpPr>
            <a:spLocks/>
          </p:cNvSpPr>
          <p:nvPr/>
        </p:nvSpPr>
        <p:spPr bwMode="auto">
          <a:xfrm>
            <a:off x="4643438" y="1484313"/>
            <a:ext cx="1511300" cy="528637"/>
          </a:xfrm>
          <a:custGeom>
            <a:avLst/>
            <a:gdLst>
              <a:gd name="T0" fmla="*/ 0 w 21600"/>
              <a:gd name="T1" fmla="*/ 0 h 21600"/>
              <a:gd name="T2" fmla="*/ 12343 w 21600"/>
              <a:gd name="T3" fmla="*/ 17654 h 21600"/>
              <a:gd name="T4" fmla="*/ 21600 w 21600"/>
              <a:gd name="T5" fmla="*/ 21600 h 21600"/>
            </a:gdLst>
            <a:ahLst/>
            <a:cxnLst>
              <a:cxn ang="0">
                <a:pos x="T0" y="T1"/>
              </a:cxn>
              <a:cxn ang="0">
                <a:pos x="T2" y="T3"/>
              </a:cxn>
              <a:cxn ang="0">
                <a:pos x="T4" y="T5"/>
              </a:cxn>
            </a:cxnLst>
            <a:rect l="0" t="0" r="r" b="b"/>
            <a:pathLst>
              <a:path w="21600" h="21600">
                <a:moveTo>
                  <a:pt x="0" y="0"/>
                </a:moveTo>
                <a:cubicBezTo>
                  <a:pt x="4316" y="8169"/>
                  <a:pt x="8743" y="14054"/>
                  <a:pt x="12343" y="17654"/>
                </a:cubicBezTo>
                <a:cubicBezTo>
                  <a:pt x="15943" y="21254"/>
                  <a:pt x="21600" y="21600"/>
                  <a:pt x="21600" y="21600"/>
                </a:cubicBezTo>
              </a:path>
            </a:pathLst>
          </a:custGeom>
          <a:noFill/>
          <a:ln w="152400" cap="flat">
            <a:solidFill>
              <a:srgbClr val="4BACC6"/>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27654" name="Group 6"/>
          <p:cNvGrpSpPr>
            <a:grpSpLocks/>
          </p:cNvGrpSpPr>
          <p:nvPr/>
        </p:nvGrpSpPr>
        <p:grpSpPr bwMode="auto">
          <a:xfrm>
            <a:off x="4211638" y="619125"/>
            <a:ext cx="4213225" cy="3313113"/>
            <a:chOff x="0" y="0"/>
            <a:chExt cx="2653" cy="2086"/>
          </a:xfrm>
        </p:grpSpPr>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l="68663" b="55156"/>
            <a:stretch>
              <a:fillRect/>
            </a:stretch>
          </p:blipFill>
          <p:spPr bwMode="auto">
            <a:xfrm>
              <a:off x="414" y="0"/>
              <a:ext cx="2235" cy="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52" name="Picture 4"/>
            <p:cNvPicPr>
              <a:picLocks noChangeAspect="1" noChangeArrowheads="1"/>
            </p:cNvPicPr>
            <p:nvPr/>
          </p:nvPicPr>
          <p:blipFill>
            <a:blip r:embed="rId2">
              <a:extLst>
                <a:ext uri="{28A0092B-C50C-407E-A947-70E740481C1C}">
                  <a14:useLocalDpi xmlns:a14="http://schemas.microsoft.com/office/drawing/2010/main" val="0"/>
                </a:ext>
              </a:extLst>
            </a:blip>
            <a:srcRect l="368" r="93323" b="55156"/>
            <a:stretch>
              <a:fillRect/>
            </a:stretch>
          </p:blipFill>
          <p:spPr bwMode="auto">
            <a:xfrm>
              <a:off x="0" y="0"/>
              <a:ext cx="450" cy="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53" name="Picture 5"/>
            <p:cNvPicPr>
              <a:picLocks noChangeAspect="1" noChangeArrowheads="1"/>
            </p:cNvPicPr>
            <p:nvPr/>
          </p:nvPicPr>
          <p:blipFill>
            <a:blip r:embed="rId2">
              <a:extLst>
                <a:ext uri="{28A0092B-C50C-407E-A947-70E740481C1C}">
                  <a14:useLocalDpi xmlns:a14="http://schemas.microsoft.com/office/drawing/2010/main" val="0"/>
                </a:ext>
              </a:extLst>
            </a:blip>
            <a:srcRect l="68059" t="83571"/>
            <a:stretch>
              <a:fillRect/>
            </a:stretch>
          </p:blipFill>
          <p:spPr bwMode="auto">
            <a:xfrm>
              <a:off x="375" y="1489"/>
              <a:ext cx="2278" cy="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grpSp>
        <p:nvGrpSpPr>
          <p:cNvPr id="27658" name="Group 10"/>
          <p:cNvGrpSpPr>
            <a:grpSpLocks/>
          </p:cNvGrpSpPr>
          <p:nvPr/>
        </p:nvGrpSpPr>
        <p:grpSpPr bwMode="auto">
          <a:xfrm>
            <a:off x="0" y="403225"/>
            <a:ext cx="3706813" cy="3457575"/>
            <a:chOff x="0" y="0"/>
            <a:chExt cx="2335" cy="2177"/>
          </a:xfrm>
        </p:grpSpPr>
        <p:pic>
          <p:nvPicPr>
            <p:cNvPr id="27655" name="Picture 7"/>
            <p:cNvPicPr>
              <a:picLocks noChangeAspect="1" noChangeArrowheads="1"/>
            </p:cNvPicPr>
            <p:nvPr/>
          </p:nvPicPr>
          <p:blipFill>
            <a:blip r:embed="rId3">
              <a:extLst>
                <a:ext uri="{28A0092B-C50C-407E-A947-70E740481C1C}">
                  <a14:useLocalDpi xmlns:a14="http://schemas.microsoft.com/office/drawing/2010/main" val="0"/>
                </a:ext>
              </a:extLst>
            </a:blip>
            <a:srcRect l="56865" t="2596" r="17395" b="54120"/>
            <a:stretch>
              <a:fillRect/>
            </a:stretch>
          </p:blipFill>
          <p:spPr bwMode="auto">
            <a:xfrm>
              <a:off x="496" y="93"/>
              <a:ext cx="1839" cy="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56" name="Picture 8"/>
            <p:cNvPicPr>
              <a:picLocks noChangeAspect="1" noChangeArrowheads="1"/>
            </p:cNvPicPr>
            <p:nvPr/>
          </p:nvPicPr>
          <p:blipFill>
            <a:blip r:embed="rId3">
              <a:extLst>
                <a:ext uri="{28A0092B-C50C-407E-A947-70E740481C1C}">
                  <a14:useLocalDpi xmlns:a14="http://schemas.microsoft.com/office/drawing/2010/main" val="0"/>
                </a:ext>
              </a:extLst>
            </a:blip>
            <a:srcRect r="92949" b="56841"/>
            <a:stretch>
              <a:fillRect/>
            </a:stretch>
          </p:blipFill>
          <p:spPr bwMode="auto">
            <a:xfrm>
              <a:off x="0" y="0"/>
              <a:ext cx="503" cy="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57" name="Picture 9"/>
            <p:cNvPicPr>
              <a:picLocks noChangeAspect="1" noChangeArrowheads="1"/>
            </p:cNvPicPr>
            <p:nvPr/>
          </p:nvPicPr>
          <p:blipFill>
            <a:blip r:embed="rId3">
              <a:extLst>
                <a:ext uri="{28A0092B-C50C-407E-A947-70E740481C1C}">
                  <a14:useLocalDpi xmlns:a14="http://schemas.microsoft.com/office/drawing/2010/main" val="0"/>
                </a:ext>
              </a:extLst>
            </a:blip>
            <a:srcRect l="31981" t="86565" r="43134" b="1218"/>
            <a:stretch>
              <a:fillRect/>
            </a:stretch>
          </p:blipFill>
          <p:spPr bwMode="auto">
            <a:xfrm>
              <a:off x="497" y="1710"/>
              <a:ext cx="1778" cy="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pic>
        <p:nvPicPr>
          <p:cNvPr id="2765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860800"/>
            <a:ext cx="3959225" cy="276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7660" name="Rectangle 12"/>
          <p:cNvSpPr>
            <a:spLocks/>
          </p:cNvSpPr>
          <p:nvPr/>
        </p:nvSpPr>
        <p:spPr bwMode="auto">
          <a:xfrm>
            <a:off x="5329238" y="4076700"/>
            <a:ext cx="13192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wrap="none" lIns="38100" tIns="38100" rIns="38100" bIns="38100">
            <a:spAutoFit/>
          </a:bodyPr>
          <a:lstStyle/>
          <a:p>
            <a:pPr algn="r"/>
            <a:r>
              <a:rPr lang="en-US" sz="1400">
                <a:solidFill>
                  <a:schemeClr val="tx1"/>
                </a:solidFill>
                <a:latin typeface="Calibri Italic" charset="0"/>
                <a:ea typeface="ＭＳ Ｐゴシック" charset="0"/>
                <a:cs typeface="Calibri Italic" charset="0"/>
                <a:sym typeface="Calibri Italic" charset="0"/>
              </a:rPr>
              <a:t>STAR Preliminary</a:t>
            </a:r>
          </a:p>
        </p:txBody>
      </p:sp>
      <p:pic>
        <p:nvPicPr>
          <p:cNvPr id="2766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6900" y="4003675"/>
            <a:ext cx="1436688" cy="557213"/>
          </a:xfrm>
          <a:prstGeom prst="rect">
            <a:avLst/>
          </a:prstGeom>
          <a:noFill/>
          <a:ln w="1905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pic>
      <p:sp>
        <p:nvSpPr>
          <p:cNvPr id="27662" name="Rectangle 14"/>
          <p:cNvSpPr>
            <a:spLocks/>
          </p:cNvSpPr>
          <p:nvPr/>
        </p:nvSpPr>
        <p:spPr bwMode="auto">
          <a:xfrm>
            <a:off x="4991100" y="5411788"/>
            <a:ext cx="3497263" cy="65087"/>
          </a:xfrm>
          <a:prstGeom prst="rect">
            <a:avLst/>
          </a:prstGeom>
          <a:solidFill>
            <a:srgbClr val="31859B"/>
          </a:solidFill>
          <a:ln>
            <a:noFill/>
          </a:ln>
          <a:extLst>
            <a:ext uri="{91240B29-F687-4f45-9708-019B960494DF}">
              <a14:hiddenLine xmlns:a14="http://schemas.microsoft.com/office/drawing/2010/main" w="25400" cap="flat">
                <a:solidFill>
                  <a:schemeClr val="tx1"/>
                </a:solidFill>
                <a:round/>
                <a:headEnd type="none" w="med" len="med"/>
                <a:tailEnd type="none" w="med" len="med"/>
              </a14:hiddenLine>
            </a:ext>
          </a:extLst>
        </p:spPr>
        <p:txBody>
          <a:bodyPr lIns="0" tIns="0" rIns="0" bIns="0"/>
          <a:lstStyle/>
          <a:p>
            <a:endParaRPr lang="en-US"/>
          </a:p>
        </p:txBody>
      </p:sp>
      <p:pic>
        <p:nvPicPr>
          <p:cNvPr id="27663" name="Picture 15"/>
          <p:cNvPicPr>
            <a:picLocks noChangeAspect="1" noChangeArrowheads="1"/>
          </p:cNvPicPr>
          <p:nvPr/>
        </p:nvPicPr>
        <p:blipFill>
          <a:blip r:embed="rId6">
            <a:extLst>
              <a:ext uri="{28A0092B-C50C-407E-A947-70E740481C1C}">
                <a14:useLocalDpi xmlns:a14="http://schemas.microsoft.com/office/drawing/2010/main" val="0"/>
              </a:ext>
            </a:extLst>
          </a:blip>
          <a:srcRect l="67003" t="13182" r="4128" b="58803"/>
          <a:stretch>
            <a:fillRect/>
          </a:stretch>
        </p:blipFill>
        <p:spPr bwMode="auto">
          <a:xfrm>
            <a:off x="790575" y="1754188"/>
            <a:ext cx="2376488"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nvGrpSpPr>
          <p:cNvPr id="27667" name="Group 19"/>
          <p:cNvGrpSpPr>
            <a:grpSpLocks/>
          </p:cNvGrpSpPr>
          <p:nvPr/>
        </p:nvGrpSpPr>
        <p:grpSpPr bwMode="auto">
          <a:xfrm>
            <a:off x="42863" y="3760788"/>
            <a:ext cx="4384675" cy="3097212"/>
            <a:chOff x="0" y="0"/>
            <a:chExt cx="2761" cy="1950"/>
          </a:xfrm>
        </p:grpSpPr>
        <p:pic>
          <p:nvPicPr>
            <p:cNvPr id="27664" name="Picture 16"/>
            <p:cNvPicPr>
              <a:picLocks noChangeAspect="1" noChangeArrowheads="1"/>
            </p:cNvPicPr>
            <p:nvPr/>
          </p:nvPicPr>
          <p:blipFill>
            <a:blip r:embed="rId7">
              <a:extLst>
                <a:ext uri="{28A0092B-C50C-407E-A947-70E740481C1C}">
                  <a14:useLocalDpi xmlns:a14="http://schemas.microsoft.com/office/drawing/2010/main" val="0"/>
                </a:ext>
              </a:extLst>
            </a:blip>
            <a:srcRect l="5765" t="83647" r="63965"/>
            <a:stretch>
              <a:fillRect/>
            </a:stretch>
          </p:blipFill>
          <p:spPr bwMode="auto">
            <a:xfrm>
              <a:off x="425" y="1381"/>
              <a:ext cx="2310" cy="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65" name="Picture 17"/>
            <p:cNvPicPr>
              <a:picLocks noChangeAspect="1" noChangeArrowheads="1"/>
            </p:cNvPicPr>
            <p:nvPr/>
          </p:nvPicPr>
          <p:blipFill>
            <a:blip r:embed="rId7">
              <a:extLst>
                <a:ext uri="{28A0092B-C50C-407E-A947-70E740481C1C}">
                  <a14:useLocalDpi xmlns:a14="http://schemas.microsoft.com/office/drawing/2010/main" val="0"/>
                </a:ext>
              </a:extLst>
            </a:blip>
            <a:srcRect l="68463" b="55206"/>
            <a:stretch>
              <a:fillRect/>
            </a:stretch>
          </p:blipFill>
          <p:spPr bwMode="auto">
            <a:xfrm>
              <a:off x="425" y="0"/>
              <a:ext cx="2336" cy="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7666" name="Picture 18"/>
            <p:cNvPicPr>
              <a:picLocks noChangeAspect="1" noChangeArrowheads="1"/>
            </p:cNvPicPr>
            <p:nvPr/>
          </p:nvPicPr>
          <p:blipFill>
            <a:blip r:embed="rId7">
              <a:extLst>
                <a:ext uri="{28A0092B-C50C-407E-A947-70E740481C1C}">
                  <a14:useLocalDpi xmlns:a14="http://schemas.microsoft.com/office/drawing/2010/main" val="0"/>
                </a:ext>
              </a:extLst>
            </a:blip>
            <a:srcRect r="93513" b="54230"/>
            <a:stretch>
              <a:fillRect/>
            </a:stretch>
          </p:blipFill>
          <p:spPr bwMode="auto">
            <a:xfrm>
              <a:off x="0" y="1"/>
              <a:ext cx="480" cy="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sp>
        <p:nvSpPr>
          <p:cNvPr id="27668" name="Rectangle 20"/>
          <p:cNvSpPr>
            <a:spLocks/>
          </p:cNvSpPr>
          <p:nvPr/>
        </p:nvSpPr>
        <p:spPr bwMode="auto">
          <a:xfrm>
            <a:off x="0" y="0"/>
            <a:ext cx="91567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 High p</a:t>
            </a:r>
            <a:r>
              <a:rPr lang="en-US" sz="4000" baseline="-25000">
                <a:solidFill>
                  <a:schemeClr val="tx1"/>
                </a:solidFill>
                <a:latin typeface="Calibri Bold" charset="0"/>
                <a:ea typeface="ＭＳ Ｐゴシック" charset="0"/>
                <a:cs typeface="Calibri Bold" charset="0"/>
                <a:sym typeface="Calibri Bold" charset="0"/>
              </a:rPr>
              <a:t>T</a:t>
            </a:r>
            <a:r>
              <a:rPr lang="en-US" sz="4000">
                <a:solidFill>
                  <a:schemeClr val="tx1"/>
                </a:solidFill>
                <a:latin typeface="Calibri Bold" charset="0"/>
                <a:ea typeface="ＭＳ Ｐゴシック" charset="0"/>
                <a:cs typeface="Calibri Bold" charset="0"/>
                <a:sym typeface="Calibri Bold" charset="0"/>
              </a:rPr>
              <a:t> hadron and jet v</a:t>
            </a:r>
            <a:r>
              <a:rPr lang="en-US" sz="4000" baseline="-25000">
                <a:solidFill>
                  <a:schemeClr val="tx1"/>
                </a:solidFill>
                <a:latin typeface="Calibri Bold" charset="0"/>
                <a:ea typeface="ＭＳ Ｐゴシック" charset="0"/>
                <a:cs typeface="Calibri Bold" charset="0"/>
                <a:sym typeface="Calibri Bold" charset="0"/>
              </a:rPr>
              <a:t>2</a:t>
            </a:r>
          </a:p>
        </p:txBody>
      </p:sp>
      <p:sp>
        <p:nvSpPr>
          <p:cNvPr id="27669" name="Rectangle 21"/>
          <p:cNvSpPr>
            <a:spLocks/>
          </p:cNvSpPr>
          <p:nvPr/>
        </p:nvSpPr>
        <p:spPr bwMode="auto">
          <a:xfrm>
            <a:off x="2843213" y="4003675"/>
            <a:ext cx="6842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l"/>
            <a:r>
              <a:rPr lang="en-US" sz="1800">
                <a:solidFill>
                  <a:schemeClr val="tx1"/>
                </a:solidFill>
                <a:latin typeface="Calibri Bold" charset="0"/>
                <a:ea typeface="ＭＳ Ｐゴシック" charset="0"/>
                <a:cs typeface="Calibri Bold" charset="0"/>
                <a:sym typeface="Calibri Bold" charset="0"/>
              </a:rPr>
              <a:t>ATLAS</a:t>
            </a:r>
          </a:p>
        </p:txBody>
      </p:sp>
      <p:sp>
        <p:nvSpPr>
          <p:cNvPr id="27670" name="Rectangle 22"/>
          <p:cNvSpPr>
            <a:spLocks/>
          </p:cNvSpPr>
          <p:nvPr/>
        </p:nvSpPr>
        <p:spPr bwMode="auto">
          <a:xfrm>
            <a:off x="2657475" y="1052513"/>
            <a:ext cx="51752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l"/>
            <a:r>
              <a:rPr lang="en-US" sz="1800">
                <a:solidFill>
                  <a:schemeClr val="tx1"/>
                </a:solidFill>
                <a:latin typeface="Calibri Bold" charset="0"/>
                <a:ea typeface="ＭＳ Ｐゴシック" charset="0"/>
                <a:cs typeface="Calibri Bold" charset="0"/>
                <a:sym typeface="Calibri Bold" charset="0"/>
              </a:rPr>
              <a:t>CMS</a:t>
            </a:r>
          </a:p>
        </p:txBody>
      </p:sp>
      <p:sp>
        <p:nvSpPr>
          <p:cNvPr id="27671" name="Rectangle 23"/>
          <p:cNvSpPr>
            <a:spLocks/>
          </p:cNvSpPr>
          <p:nvPr/>
        </p:nvSpPr>
        <p:spPr bwMode="auto">
          <a:xfrm>
            <a:off x="7380288" y="1195388"/>
            <a:ext cx="68262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l"/>
            <a:r>
              <a:rPr lang="en-US" sz="1800">
                <a:solidFill>
                  <a:schemeClr val="tx1"/>
                </a:solidFill>
                <a:latin typeface="Calibri Bold" charset="0"/>
                <a:ea typeface="ＭＳ Ｐゴシック" charset="0"/>
                <a:cs typeface="Calibri Bold" charset="0"/>
                <a:sym typeface="Calibri Bold" charset="0"/>
              </a:rPr>
              <a:t>ATLAS</a:t>
            </a:r>
          </a:p>
        </p:txBody>
      </p:sp>
      <p:pic>
        <p:nvPicPr>
          <p:cNvPr id="27672" name="Picture 24"/>
          <p:cNvPicPr>
            <a:picLocks noChangeAspect="1" noChangeArrowheads="1"/>
          </p:cNvPicPr>
          <p:nvPr/>
        </p:nvPicPr>
        <p:blipFill>
          <a:blip r:embed="rId8">
            <a:extLst>
              <a:ext uri="{28A0092B-C50C-407E-A947-70E740481C1C}">
                <a14:useLocalDpi xmlns:a14="http://schemas.microsoft.com/office/drawing/2010/main" val="0"/>
              </a:ext>
            </a:extLst>
          </a:blip>
          <a:srcRect l="5298" t="5142" r="4617" b="12572"/>
          <a:stretch>
            <a:fillRect/>
          </a:stretch>
        </p:blipFill>
        <p:spPr bwMode="auto">
          <a:xfrm>
            <a:off x="5146675" y="2347913"/>
            <a:ext cx="847725"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1085756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wipe(left)">
                                      <p:cBhvr>
                                        <p:cTn id="7" dur="500"/>
                                        <p:tgtEl>
                                          <p:spTgt spid="27649"/>
                                        </p:tgtEl>
                                      </p:cBhvr>
                                    </p:animEffect>
                                  </p:childTnLst>
                                </p:cTn>
                              </p:par>
                            </p:childTnLst>
                          </p:cTn>
                        </p:par>
                        <p:par>
                          <p:cTn id="8" fill="hold" nodeType="afterGroup">
                            <p:stCondLst>
                              <p:cond delay="500"/>
                            </p:stCondLst>
                            <p:childTnLst>
                              <p:par>
                                <p:cTn id="9" presetID="22" presetClass="entr" presetSubtype="8" fill="hold" grpId="0" nodeType="afterEffect">
                                  <p:stCondLst>
                                    <p:cond delay="2000"/>
                                  </p:stCondLst>
                                  <p:childTnLst>
                                    <p:set>
                                      <p:cBhvr>
                                        <p:cTn id="10" dur="1" fill="hold">
                                          <p:stCondLst>
                                            <p:cond delay="0"/>
                                          </p:stCondLst>
                                        </p:cTn>
                                        <p:tgtEl>
                                          <p:spTgt spid="27650"/>
                                        </p:tgtEl>
                                        <p:attrNameLst>
                                          <p:attrName>style.visibility</p:attrName>
                                        </p:attrNameLst>
                                      </p:cBhvr>
                                      <p:to>
                                        <p:strVal val="visible"/>
                                      </p:to>
                                    </p:set>
                                    <p:animEffect transition="in" filter="wipe(left)">
                                      <p:cBhvr>
                                        <p:cTn id="11" dur="500"/>
                                        <p:tgtEl>
                                          <p:spTgt spid="27650"/>
                                        </p:tgtEl>
                                      </p:cBhvr>
                                    </p:animEffect>
                                  </p:childTnLst>
                                </p:cTn>
                              </p:par>
                            </p:childTnLst>
                          </p:cTn>
                        </p:par>
                        <p:par>
                          <p:cTn id="12" fill="hold" nodeType="afterGroup">
                            <p:stCondLst>
                              <p:cond delay="3000"/>
                            </p:stCondLst>
                            <p:childTnLst>
                              <p:par>
                                <p:cTn id="13" presetID="22" presetClass="entr" presetSubtype="8" fill="hold" grpId="0" nodeType="afterEffect">
                                  <p:stCondLst>
                                    <p:cond delay="2000"/>
                                  </p:stCondLst>
                                  <p:childTnLst>
                                    <p:set>
                                      <p:cBhvr>
                                        <p:cTn id="14" dur="1" fill="hold">
                                          <p:stCondLst>
                                            <p:cond delay="0"/>
                                          </p:stCondLst>
                                        </p:cTn>
                                        <p:tgtEl>
                                          <p:spTgt spid="27662"/>
                                        </p:tgtEl>
                                        <p:attrNameLst>
                                          <p:attrName>style.visibility</p:attrName>
                                        </p:attrNameLst>
                                      </p:cBhvr>
                                      <p:to>
                                        <p:strVal val="visible"/>
                                      </p:to>
                                    </p:set>
                                    <p:animEffect transition="in" filter="wipe(left)">
                                      <p:cBhvr>
                                        <p:cTn id="15" dur="500"/>
                                        <p:tgtEl>
                                          <p:spTgt spid="27662"/>
                                        </p:tgtEl>
                                      </p:cBhvr>
                                    </p:animEffect>
                                  </p:childTnLst>
                                </p:cTn>
                              </p:par>
                            </p:childTnLst>
                          </p:cTn>
                        </p:par>
                        <p:par>
                          <p:cTn id="16" fill="hold" nodeType="afterGroup">
                            <p:stCondLst>
                              <p:cond delay="5500"/>
                            </p:stCondLst>
                            <p:childTnLst>
                              <p:par>
                                <p:cTn id="17" presetID="22" presetClass="entr" presetSubtype="4" fill="hold" nodeType="afterEffect">
                                  <p:stCondLst>
                                    <p:cond delay="2000"/>
                                  </p:stCondLst>
                                  <p:childTnLst>
                                    <p:set>
                                      <p:cBhvr>
                                        <p:cTn id="18" dur="1" fill="hold">
                                          <p:stCondLst>
                                            <p:cond delay="0"/>
                                          </p:stCondLst>
                                        </p:cTn>
                                        <p:tgtEl>
                                          <p:spTgt spid="27672"/>
                                        </p:tgtEl>
                                        <p:attrNameLst>
                                          <p:attrName>style.visibility</p:attrName>
                                        </p:attrNameLst>
                                      </p:cBhvr>
                                      <p:to>
                                        <p:strVal val="visible"/>
                                      </p:to>
                                    </p:set>
                                    <p:animEffect transition="in" filter="wipe(down)">
                                      <p:cBhvr>
                                        <p:cTn id="19" dur="500"/>
                                        <p:tgtEl>
                                          <p:spTgt spid="27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animBg="1"/>
      <p:bldP spid="27650" grpId="0" animBg="1"/>
      <p:bldP spid="2766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p:cNvSpPr>
          <p:nvPr/>
        </p:nvSpPr>
        <p:spPr bwMode="auto">
          <a:xfrm>
            <a:off x="0" y="2708275"/>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altLang="ko-KR" sz="4000" dirty="0">
                <a:latin typeface="Calibri Bold" charset="0"/>
                <a:ea typeface="ＭＳ Ｐゴシック" charset="0"/>
                <a:cs typeface="Calibri Bold" charset="0"/>
                <a:sym typeface="Calibri Bold" charset="0"/>
              </a:rPr>
              <a:t>3</a:t>
            </a:r>
            <a:r>
              <a:rPr lang="en-US" sz="4000" dirty="0" smtClean="0">
                <a:solidFill>
                  <a:schemeClr val="tx1"/>
                </a:solidFill>
                <a:latin typeface="Calibri Bold" charset="0"/>
                <a:ea typeface="ＭＳ Ｐゴシック" charset="0"/>
                <a:cs typeface="Calibri Bold" charset="0"/>
                <a:sym typeface="Calibri Bold" charset="0"/>
              </a:rPr>
              <a:t>. </a:t>
            </a:r>
            <a:r>
              <a:rPr lang="en-US" sz="4000" dirty="0">
                <a:solidFill>
                  <a:schemeClr val="tx1"/>
                </a:solidFill>
                <a:latin typeface="Calibri Bold" charset="0"/>
                <a:ea typeface="ＭＳ Ｐゴシック" charset="0"/>
                <a:cs typeface="Calibri Bold" charset="0"/>
                <a:sym typeface="Calibri Bold" charset="0"/>
              </a:rPr>
              <a:t>CNM effects</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2813277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p:cNvPicPr>
            <a:picLocks noChangeAspect="1" noChangeArrowheads="1"/>
          </p:cNvPicPr>
          <p:nvPr/>
        </p:nvPicPr>
        <p:blipFill>
          <a:blip r:embed="rId2">
            <a:extLst>
              <a:ext uri="{28A0092B-C50C-407E-A947-70E740481C1C}">
                <a14:useLocalDpi xmlns:a14="http://schemas.microsoft.com/office/drawing/2010/main" val="0"/>
              </a:ext>
            </a:extLst>
          </a:blip>
          <a:srcRect r="46893" b="58478"/>
          <a:stretch>
            <a:fillRect/>
          </a:stretch>
        </p:blipFill>
        <p:spPr bwMode="auto">
          <a:xfrm>
            <a:off x="0" y="476250"/>
            <a:ext cx="496728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l="54030" t="52251"/>
          <a:stretch>
            <a:fillRect/>
          </a:stretch>
        </p:blipFill>
        <p:spPr bwMode="auto">
          <a:xfrm>
            <a:off x="125413" y="3201988"/>
            <a:ext cx="4302125"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542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1016000"/>
            <a:ext cx="3455988"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542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4148138"/>
            <a:ext cx="3914775" cy="232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54277" name="Rectangle 5"/>
          <p:cNvSpPr>
            <a:spLocks/>
          </p:cNvSpPr>
          <p:nvPr/>
        </p:nvSpPr>
        <p:spPr bwMode="auto">
          <a:xfrm>
            <a:off x="0" y="0"/>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Enhancement in dAu</a:t>
            </a:r>
          </a:p>
        </p:txBody>
      </p:sp>
      <p:sp>
        <p:nvSpPr>
          <p:cNvPr id="54278" name="Rectangle 6"/>
          <p:cNvSpPr>
            <a:spLocks/>
          </p:cNvSpPr>
          <p:nvPr/>
        </p:nvSpPr>
        <p:spPr bwMode="auto">
          <a:xfrm>
            <a:off x="5468938" y="6426200"/>
            <a:ext cx="15986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0" tIns="0" rIns="0" bIns="0">
            <a:spAutoFit/>
          </a:bodyPr>
          <a:lstStyle/>
          <a:p>
            <a:pPr algn="r"/>
            <a:r>
              <a:rPr lang="en-US" sz="1800">
                <a:solidFill>
                  <a:schemeClr val="tx1"/>
                </a:solidFill>
                <a:latin typeface="Calibri" charset="0"/>
                <a:ea typeface="ＭＳ Ｐゴシック" charset="0"/>
                <a:cs typeface="Calibri" charset="0"/>
                <a:sym typeface="Calibri" charset="0"/>
              </a:rPr>
              <a:t>arXiv:1205.5359</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1576732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p:cNvSpPr>
          <p:nvPr/>
        </p:nvSpPr>
        <p:spPr bwMode="auto">
          <a:xfrm>
            <a:off x="431800" y="266700"/>
            <a:ext cx="8356600" cy="6489700"/>
          </a:xfrm>
          <a:prstGeom prst="rect">
            <a:avLst/>
          </a:prstGeom>
          <a:solidFill>
            <a:schemeClr val="accent1"/>
          </a:solidFill>
          <a:ln w="25400" cap="flat">
            <a:solidFill>
              <a:srgbClr val="0000FF"/>
            </a:solidFill>
            <a:prstDash val="solid"/>
            <a:miter lim="800000"/>
            <a:headEnd type="none" w="med" len="med"/>
            <a:tailEnd type="none" w="med" len="med"/>
          </a:ln>
        </p:spPr>
        <p:txBody>
          <a:bodyPr lIns="0" tIns="0" rIns="0" bIns="0"/>
          <a:lstStyle/>
          <a:p>
            <a:endParaRPr lang="en-US"/>
          </a:p>
        </p:txBody>
      </p:sp>
      <p:sp>
        <p:nvSpPr>
          <p:cNvPr id="55298" name="Rectangle 2"/>
          <p:cNvSpPr>
            <a:spLocks/>
          </p:cNvSpPr>
          <p:nvPr/>
        </p:nvSpPr>
        <p:spPr bwMode="auto">
          <a:xfrm>
            <a:off x="939800" y="196850"/>
            <a:ext cx="70358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3200">
                <a:solidFill>
                  <a:schemeClr val="tx1"/>
                </a:solidFill>
                <a:ea typeface="ＭＳ Ｐゴシック" charset="0"/>
                <a:cs typeface="Gill Sans" charset="0"/>
              </a:rPr>
              <a:t>Potentially Devastating Consequences</a:t>
            </a:r>
          </a:p>
        </p:txBody>
      </p:sp>
      <p:sp>
        <p:nvSpPr>
          <p:cNvPr id="55299" name="Rectangle 3"/>
          <p:cNvSpPr>
            <a:spLocks/>
          </p:cNvSpPr>
          <p:nvPr/>
        </p:nvSpPr>
        <p:spPr bwMode="auto">
          <a:xfrm>
            <a:off x="457200" y="647700"/>
            <a:ext cx="8102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571500" indent="-571500" algn="l">
              <a:spcBef>
                <a:spcPts val="1700"/>
              </a:spcBef>
              <a:buSzPct val="171000"/>
              <a:buFont typeface="Gill Sans" charset="0"/>
              <a:buChar char="•"/>
            </a:pPr>
            <a:r>
              <a:rPr lang="en-US" sz="2600">
                <a:solidFill>
                  <a:srgbClr val="FFFFFF"/>
                </a:solidFill>
                <a:ea typeface="ＭＳ Ｐゴシック" charset="0"/>
                <a:cs typeface="Gill Sans" charset="0"/>
              </a:rPr>
              <a:t>IF</a:t>
            </a:r>
            <a:r>
              <a:rPr lang="en-US" sz="2600">
                <a:solidFill>
                  <a:schemeClr val="tx1"/>
                </a:solidFill>
                <a:ea typeface="ＭＳ Ｐゴシック" charset="0"/>
                <a:cs typeface="Gill Sans" charset="0"/>
              </a:rPr>
              <a:t> these preliminary data are confirmed:</a:t>
            </a:r>
          </a:p>
        </p:txBody>
      </p:sp>
      <p:sp>
        <p:nvSpPr>
          <p:cNvPr id="55300" name="Rectangle 4"/>
          <p:cNvSpPr>
            <a:spLocks/>
          </p:cNvSpPr>
          <p:nvPr/>
        </p:nvSpPr>
        <p:spPr bwMode="auto">
          <a:xfrm>
            <a:off x="952500" y="1416050"/>
            <a:ext cx="70358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600">
                <a:solidFill>
                  <a:schemeClr val="tx1"/>
                </a:solidFill>
                <a:ea typeface="ＭＳ Ｐゴシック" charset="0"/>
                <a:cs typeface="Gill Sans" charset="0"/>
              </a:rPr>
              <a:t>Change in min-bias data demands a new nPDF fit </a:t>
            </a:r>
          </a:p>
        </p:txBody>
      </p:sp>
      <p:sp>
        <p:nvSpPr>
          <p:cNvPr id="55301" name="Rectangle 5"/>
          <p:cNvSpPr>
            <a:spLocks/>
          </p:cNvSpPr>
          <p:nvPr/>
        </p:nvSpPr>
        <p:spPr bwMode="auto">
          <a:xfrm>
            <a:off x="520700" y="2171700"/>
            <a:ext cx="81026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571500" indent="-571500" algn="l">
              <a:spcBef>
                <a:spcPts val="1700"/>
              </a:spcBef>
              <a:buSzPct val="171000"/>
              <a:buFont typeface="Gill Sans" charset="0"/>
              <a:buChar char="•"/>
            </a:pPr>
            <a:r>
              <a:rPr lang="en-US" sz="2600">
                <a:solidFill>
                  <a:schemeClr val="tx1"/>
                </a:solidFill>
                <a:ea typeface="ＭＳ Ｐゴシック" charset="0"/>
                <a:cs typeface="Gill Sans" charset="0"/>
              </a:rPr>
              <a:t>It is very hard to imagine how to incorporate the peripheral enhancement into an nPDF with any reasonable s</a:t>
            </a:r>
            <a:r>
              <a:rPr lang="en-US" sz="2600" baseline="-6000">
                <a:solidFill>
                  <a:schemeClr val="tx1"/>
                </a:solidFill>
                <a:ea typeface="ＭＳ Ｐゴシック" charset="0"/>
                <a:cs typeface="Apple Symbols" charset="0"/>
              </a:rPr>
              <a:t>⊥</a:t>
            </a:r>
            <a:r>
              <a:rPr lang="en-US" sz="2600">
                <a:solidFill>
                  <a:schemeClr val="tx1"/>
                </a:solidFill>
                <a:ea typeface="ＭＳ Ｐゴシック" charset="0"/>
                <a:cs typeface="Gill Sans" charset="0"/>
              </a:rPr>
              <a:t> dependence</a:t>
            </a:r>
          </a:p>
        </p:txBody>
      </p:sp>
      <p:sp>
        <p:nvSpPr>
          <p:cNvPr id="55302" name="Rectangle 6"/>
          <p:cNvSpPr>
            <a:spLocks/>
          </p:cNvSpPr>
          <p:nvPr/>
        </p:nvSpPr>
        <p:spPr bwMode="auto">
          <a:xfrm>
            <a:off x="2679700" y="1771650"/>
            <a:ext cx="79248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600">
                <a:solidFill>
                  <a:schemeClr val="tx1"/>
                </a:solidFill>
                <a:ea typeface="ＭＳ Ｐゴシック" charset="0"/>
                <a:cs typeface="Gill Sans" charset="0"/>
              </a:rPr>
              <a:t>(eps 09 used the older data)</a:t>
            </a:r>
          </a:p>
        </p:txBody>
      </p:sp>
      <p:sp>
        <p:nvSpPr>
          <p:cNvPr id="55303" name="Rectangle 7"/>
          <p:cNvSpPr>
            <a:spLocks/>
          </p:cNvSpPr>
          <p:nvPr/>
        </p:nvSpPr>
        <p:spPr bwMode="auto">
          <a:xfrm>
            <a:off x="2701925" y="3314700"/>
            <a:ext cx="5821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chemeClr val="tx1"/>
                </a:solidFill>
                <a:ea typeface="ＭＳ Ｐゴシック" charset="0"/>
                <a:cs typeface="Gill Sans" charset="0"/>
              </a:rPr>
              <a:t>(educated opinion of K. Escola and I. Helenius)</a:t>
            </a:r>
          </a:p>
        </p:txBody>
      </p:sp>
      <p:sp>
        <p:nvSpPr>
          <p:cNvPr id="55304" name="Rectangle 8"/>
          <p:cNvSpPr>
            <a:spLocks/>
          </p:cNvSpPr>
          <p:nvPr/>
        </p:nvSpPr>
        <p:spPr bwMode="auto">
          <a:xfrm>
            <a:off x="520700" y="3721100"/>
            <a:ext cx="81026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571500" indent="-571500" algn="l">
              <a:spcBef>
                <a:spcPts val="1700"/>
              </a:spcBef>
              <a:buSzPct val="171000"/>
              <a:buFont typeface="Gill Sans" charset="0"/>
              <a:buChar char="•"/>
            </a:pPr>
            <a:r>
              <a:rPr lang="en-US" sz="2600">
                <a:solidFill>
                  <a:schemeClr val="tx1"/>
                </a:solidFill>
                <a:ea typeface="ＭＳ Ｐゴシック" charset="0"/>
                <a:cs typeface="Gill Sans" charset="0"/>
              </a:rPr>
              <a:t>This would mean that collinear factorization approach to nuclear effects does not apply to pT as high as 30 GeV!</a:t>
            </a:r>
          </a:p>
        </p:txBody>
      </p:sp>
      <p:sp>
        <p:nvSpPr>
          <p:cNvPr id="55305" name="Rectangle 9"/>
          <p:cNvSpPr>
            <a:spLocks/>
          </p:cNvSpPr>
          <p:nvPr/>
        </p:nvSpPr>
        <p:spPr bwMode="auto">
          <a:xfrm>
            <a:off x="838200" y="5022850"/>
            <a:ext cx="74549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600">
                <a:solidFill>
                  <a:schemeClr val="tx1"/>
                </a:solidFill>
                <a:ea typeface="ＭＳ Ｐゴシック" charset="0"/>
                <a:cs typeface="Gill Sans" charset="0"/>
              </a:rPr>
              <a:t>This is a basic assumption of all high pT calculations</a:t>
            </a:r>
          </a:p>
        </p:txBody>
      </p:sp>
      <p:sp>
        <p:nvSpPr>
          <p:cNvPr id="55306" name="Rectangle 10"/>
          <p:cNvSpPr>
            <a:spLocks/>
          </p:cNvSpPr>
          <p:nvPr/>
        </p:nvSpPr>
        <p:spPr bwMode="auto">
          <a:xfrm>
            <a:off x="558800" y="5613400"/>
            <a:ext cx="8102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571500" indent="-571500" algn="l">
              <a:spcBef>
                <a:spcPts val="1700"/>
              </a:spcBef>
              <a:buSzPct val="171000"/>
              <a:buFont typeface="Gill Sans" charset="0"/>
              <a:buChar char="•"/>
            </a:pPr>
            <a:r>
              <a:rPr lang="en-US" sz="2600">
                <a:solidFill>
                  <a:schemeClr val="tx1"/>
                </a:solidFill>
                <a:ea typeface="ＭＳ Ｐゴシック" charset="0"/>
                <a:cs typeface="Gill Sans" charset="0"/>
              </a:rPr>
              <a:t>This behavior could persist in p-Pb collisions at the LHC at very high pT (~ 100 GeV).</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736827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pic>
        <p:nvPicPr>
          <p:cNvPr id="28677"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8001000" y="0"/>
            <a:ext cx="1143000" cy="1143000"/>
          </a:xfrm>
          <a:noFill/>
        </p:spPr>
      </p:pic>
      <p:sp>
        <p:nvSpPr>
          <p:cNvPr id="28678" name="Rectangle 2"/>
          <p:cNvSpPr>
            <a:spLocks noGrp="1" noChangeArrowheads="1"/>
          </p:cNvSpPr>
          <p:nvPr>
            <p:ph type="title"/>
          </p:nvPr>
        </p:nvSpPr>
        <p:spPr>
          <a:xfrm>
            <a:off x="609600" y="0"/>
            <a:ext cx="7772400" cy="762000"/>
          </a:xfrm>
        </p:spPr>
        <p:txBody>
          <a:bodyPr/>
          <a:lstStyle/>
          <a:p>
            <a:pPr eaLnBrk="1" hangingPunct="1">
              <a:buFont typeface="Symbol" charset="0"/>
              <a:buNone/>
            </a:pPr>
            <a:r>
              <a:rPr lang="en-US" sz="2800" b="1">
                <a:latin typeface="Times New Roman" charset="0"/>
              </a:rPr>
              <a:t>The experimental results</a:t>
            </a:r>
          </a:p>
        </p:txBody>
      </p:sp>
      <p:sp>
        <p:nvSpPr>
          <p:cNvPr id="28679" name="Text Box 3"/>
          <p:cNvSpPr txBox="1">
            <a:spLocks noChangeArrowheads="1"/>
          </p:cNvSpPr>
          <p:nvPr/>
        </p:nvSpPr>
        <p:spPr bwMode="auto">
          <a:xfrm>
            <a:off x="1889125" y="2860675"/>
            <a:ext cx="5045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sz="2400" baseline="0">
              <a:latin typeface="Times New Roman" charset="0"/>
            </a:endParaRPr>
          </a:p>
        </p:txBody>
      </p:sp>
      <p:sp>
        <p:nvSpPr>
          <p:cNvPr id="28680" name="Text Box 4"/>
          <p:cNvSpPr txBox="1">
            <a:spLocks noChangeArrowheads="1"/>
          </p:cNvSpPr>
          <p:nvPr/>
        </p:nvSpPr>
        <p:spPr bwMode="auto">
          <a:xfrm>
            <a:off x="1143000" y="1889125"/>
            <a:ext cx="7162800" cy="3786188"/>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sz="1600" baseline="30000">
                <a:solidFill>
                  <a:schemeClr val="tx1"/>
                </a:solidFill>
                <a:latin typeface="Arial" charset="0"/>
                <a:ea typeface="ＭＳ Ｐゴシック" charset="0"/>
              </a:defRPr>
            </a:lvl1pPr>
            <a:lvl2pPr marL="914400" indent="-45720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buFont typeface="Wingdings" charset="0"/>
              <a:buNone/>
            </a:pPr>
            <a:r>
              <a:rPr lang="en-US" sz="2800" baseline="0"/>
              <a:t>Outline:</a:t>
            </a:r>
            <a:r>
              <a:rPr lang="en-US" altLang="zh-CN" sz="2000" b="1" baseline="0">
                <a:ea typeface="SimSun" charset="0"/>
                <a:cs typeface="SimSun" charset="0"/>
              </a:rPr>
              <a:t>               </a:t>
            </a:r>
            <a:endParaRPr lang="en-US" altLang="zh-CN" sz="2400" b="1" baseline="0">
              <a:ea typeface="SimSun" charset="0"/>
              <a:cs typeface="SimSun" charset="0"/>
            </a:endParaRPr>
          </a:p>
          <a:p>
            <a:pPr lvl="1" eaLnBrk="1" hangingPunct="1">
              <a:buFont typeface="Arial" charset="0"/>
              <a:buChar char="•"/>
            </a:pPr>
            <a:r>
              <a:rPr lang="en-US" altLang="zh-CN" sz="2400" b="1" baseline="0">
                <a:ea typeface="SimSun" charset="0"/>
                <a:cs typeface="SimSun" charset="0"/>
              </a:rPr>
              <a:t>Heavy flavor: D, B, and their decayed </a:t>
            </a:r>
          </a:p>
          <a:p>
            <a:pPr lvl="1" eaLnBrk="1" hangingPunct="1"/>
            <a:r>
              <a:rPr lang="en-US" altLang="zh-CN" sz="2400" b="1" baseline="0">
                <a:ea typeface="SimSun" charset="0"/>
                <a:cs typeface="SimSun" charset="0"/>
              </a:rPr>
              <a:t>     e and </a:t>
            </a:r>
            <a:r>
              <a:rPr lang="en-US" altLang="zh-CN" sz="2400" b="1" baseline="0">
                <a:ea typeface="SimSun" charset="0"/>
                <a:cs typeface="SimSun" charset="0"/>
                <a:sym typeface="Symbol" charset="0"/>
              </a:rPr>
              <a:t></a:t>
            </a:r>
            <a:r>
              <a:rPr lang="en-US" altLang="zh-CN" sz="2400" b="1" baseline="0">
                <a:ea typeface="SimSun" charset="0"/>
                <a:cs typeface="SimSun" charset="0"/>
              </a:rPr>
              <a:t> </a:t>
            </a:r>
            <a:endParaRPr lang="en-US" altLang="zh-CN" sz="2000" b="1" baseline="0">
              <a:solidFill>
                <a:schemeClr val="accent2"/>
              </a:solidFill>
              <a:ea typeface="SimSun" charset="0"/>
              <a:cs typeface="SimSun" charset="0"/>
            </a:endParaRPr>
          </a:p>
          <a:p>
            <a:pPr lvl="1" eaLnBrk="1" hangingPunct="1">
              <a:buFontTx/>
              <a:buChar char="•"/>
            </a:pPr>
            <a:endParaRPr lang="en-US" altLang="zh-CN" sz="2000" b="1" baseline="0">
              <a:solidFill>
                <a:schemeClr val="accent2"/>
              </a:solidFill>
              <a:ea typeface="SimSun" charset="0"/>
              <a:cs typeface="SimSun" charset="0"/>
            </a:endParaRPr>
          </a:p>
          <a:p>
            <a:pPr lvl="1" eaLnBrk="1" hangingPunct="1">
              <a:buFontTx/>
              <a:buChar char="•"/>
            </a:pPr>
            <a:r>
              <a:rPr lang="en-US" sz="2400" b="1" baseline="0">
                <a:ea typeface="SimSun" charset="0"/>
                <a:cs typeface="SimSun" charset="0"/>
              </a:rPr>
              <a:t>Quarkonia: J/</a:t>
            </a:r>
            <a:r>
              <a:rPr lang="en-US" sz="2400" b="1" baseline="0">
                <a:ea typeface="SimSun" charset="0"/>
                <a:cs typeface="SimSun" charset="0"/>
                <a:sym typeface="Symbol" charset="0"/>
              </a:rPr>
              <a:t></a:t>
            </a:r>
            <a:r>
              <a:rPr lang="en-US" sz="2400" b="1" baseline="0">
                <a:ea typeface="SimSun" charset="0"/>
                <a:cs typeface="SimSun" charset="0"/>
              </a:rPr>
              <a:t>, </a:t>
            </a:r>
            <a:r>
              <a:rPr lang="en-US" sz="2400" b="1" baseline="0">
                <a:ea typeface="SimSun" charset="0"/>
                <a:cs typeface="SimSun" charset="0"/>
                <a:sym typeface="Symbol" charset="0"/>
              </a:rPr>
              <a:t> and their excited states</a:t>
            </a:r>
            <a:endParaRPr lang="en-US" sz="2400" b="1" baseline="0">
              <a:ea typeface="SimSun" charset="0"/>
              <a:cs typeface="SimSun" charset="0"/>
            </a:endParaRPr>
          </a:p>
          <a:p>
            <a:pPr lvl="1" eaLnBrk="1" hangingPunct="1">
              <a:buFontTx/>
              <a:buChar char="•"/>
            </a:pPr>
            <a:endParaRPr lang="en-US" sz="2400" b="1" baseline="0">
              <a:ea typeface="SimSun" charset="0"/>
              <a:cs typeface="SimSun" charset="0"/>
            </a:endParaRPr>
          </a:p>
          <a:p>
            <a:pPr lvl="1" eaLnBrk="1" hangingPunct="1">
              <a:buFontTx/>
              <a:buChar char="•"/>
            </a:pPr>
            <a:r>
              <a:rPr lang="en-US" altLang="zh-CN" sz="2400" b="1" baseline="0">
                <a:ea typeface="SimSun" charset="0"/>
                <a:cs typeface="SimSun" charset="0"/>
              </a:rPr>
              <a:t>Controlled Probes: W, Z, and </a:t>
            </a:r>
            <a:r>
              <a:rPr lang="en-US" altLang="zh-CN" sz="2400" b="1" baseline="0">
                <a:ea typeface="SimSun" charset="0"/>
                <a:cs typeface="SimSun" charset="0"/>
                <a:sym typeface="Symbol" charset="0"/>
              </a:rPr>
              <a:t></a:t>
            </a:r>
            <a:endParaRPr lang="en-US" altLang="zh-CN" sz="2400" b="1" baseline="0">
              <a:ea typeface="SimSun" charset="0"/>
              <a:cs typeface="SimSun" charset="0"/>
            </a:endParaRPr>
          </a:p>
          <a:p>
            <a:pPr lvl="1" eaLnBrk="1" hangingPunct="1">
              <a:buFontTx/>
              <a:buChar char="•"/>
            </a:pPr>
            <a:endParaRPr lang="en-US" sz="2400" b="1" baseline="0">
              <a:ea typeface="SimSun" charset="0"/>
              <a:cs typeface="SimSun" charset="0"/>
            </a:endParaRPr>
          </a:p>
          <a:p>
            <a:pPr lvl="1" eaLnBrk="1" hangingPunct="1">
              <a:buFontTx/>
              <a:buChar char="•"/>
            </a:pPr>
            <a:r>
              <a:rPr lang="en-US" sz="2400" b="1" baseline="0">
                <a:ea typeface="SimSun" charset="0"/>
                <a:cs typeface="SimSun" charset="0"/>
              </a:rPr>
              <a:t>Thermal di-leptons and photons: </a:t>
            </a:r>
            <a:r>
              <a:rPr lang="en-US" sz="2400" b="1" baseline="0">
                <a:ea typeface="SimSun" charset="0"/>
                <a:cs typeface="SimSun" charset="0"/>
                <a:sym typeface="Symbol" charset="0"/>
              </a:rPr>
              <a:t>, </a:t>
            </a:r>
            <a:r>
              <a:rPr lang="en-US" sz="2400" b="1" baseline="0">
                <a:ea typeface="SimSun" charset="0"/>
                <a:cs typeface="SimSun" charset="0"/>
              </a:rPr>
              <a:t>e</a:t>
            </a:r>
            <a:r>
              <a:rPr lang="en-US" sz="2400" b="1">
                <a:ea typeface="SimSun" charset="0"/>
                <a:cs typeface="SimSun" charset="0"/>
              </a:rPr>
              <a:t>+</a:t>
            </a:r>
            <a:r>
              <a:rPr lang="en-US" sz="2400" b="1" baseline="0">
                <a:ea typeface="SimSun" charset="0"/>
                <a:cs typeface="SimSun" charset="0"/>
              </a:rPr>
              <a:t>e</a:t>
            </a:r>
            <a:r>
              <a:rPr lang="en-US" sz="2400" b="1">
                <a:ea typeface="SimSun" charset="0"/>
                <a:cs typeface="SimSun" charset="0"/>
              </a:rPr>
              <a:t>-</a:t>
            </a:r>
            <a:r>
              <a:rPr lang="en-US" sz="2400" b="1" baseline="0">
                <a:ea typeface="SimSun" charset="0"/>
                <a:cs typeface="SimSun" charset="0"/>
              </a:rPr>
              <a:t>, and </a:t>
            </a:r>
            <a:r>
              <a:rPr lang="en-US" sz="2400" b="1" baseline="0">
                <a:ea typeface="SimSun" charset="0"/>
                <a:cs typeface="SimSun" charset="0"/>
                <a:sym typeface="Symbol" charset="0"/>
              </a:rPr>
              <a:t></a:t>
            </a:r>
            <a:r>
              <a:rPr lang="en-US" sz="2400" b="1">
                <a:ea typeface="SimSun" charset="0"/>
                <a:cs typeface="SimSun" charset="0"/>
                <a:sym typeface="Symbol" charset="0"/>
              </a:rPr>
              <a:t>+</a:t>
            </a:r>
            <a:r>
              <a:rPr lang="en-US" sz="2400" b="1" baseline="0">
                <a:ea typeface="SimSun" charset="0"/>
                <a:cs typeface="SimSun" charset="0"/>
                <a:sym typeface="Symbol" charset="0"/>
              </a:rPr>
              <a:t></a:t>
            </a:r>
            <a:r>
              <a:rPr lang="en-US" sz="2400" b="1">
                <a:ea typeface="SimSun" charset="0"/>
                <a:cs typeface="SimSun" charset="0"/>
                <a:sym typeface="Symbol" charset="0"/>
              </a:rPr>
              <a:t>-</a:t>
            </a:r>
            <a:endParaRPr lang="en-US" sz="2800" b="1"/>
          </a:p>
        </p:txBody>
      </p:sp>
    </p:spTree>
    <p:extLst>
      <p:ext uri="{BB962C8B-B14F-4D97-AF65-F5344CB8AC3E}">
        <p14:creationId xmlns:p14="http://schemas.microsoft.com/office/powerpoint/2010/main" val="35926360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838200" y="184150"/>
            <a:ext cx="7848600"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The measurements presented at QM2012</a:t>
            </a:r>
          </a:p>
        </p:txBody>
      </p:sp>
      <p:sp>
        <p:nvSpPr>
          <p:cNvPr id="29702"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graphicFrame>
        <p:nvGraphicFramePr>
          <p:cNvPr id="7" name="Table 6"/>
          <p:cNvGraphicFramePr>
            <a:graphicFrameLocks noGrp="1"/>
          </p:cNvGraphicFramePr>
          <p:nvPr/>
        </p:nvGraphicFramePr>
        <p:xfrm>
          <a:off x="533400" y="990600"/>
          <a:ext cx="7924800" cy="5181601"/>
        </p:xfrm>
        <a:graphic>
          <a:graphicData uri="http://schemas.openxmlformats.org/drawingml/2006/table">
            <a:tbl>
              <a:tblPr/>
              <a:tblGrid>
                <a:gridCol w="1371600"/>
                <a:gridCol w="1752600"/>
                <a:gridCol w="1676400"/>
                <a:gridCol w="3124200"/>
              </a:tblGrid>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Experiment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Heavy flavor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Quarkonia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Electroweak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PHENIX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1.2&lt;|y|&lt;2.2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 |y|&lt;0.35</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ee</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di-electron</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STAR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e, D: |y|&lt;1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ee</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di-electron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5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ALICE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2.5&lt;|y|&lt;4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e,D: |y|&lt;0.9</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B</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X</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 </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 </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ee</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6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ATLAS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|y|&lt;1.05,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    p</a:t>
                      </a:r>
                      <a:r>
                        <a:rPr kumimoji="0" lang="en-US" sz="1600" b="0" i="0" u="none" strike="noStrike" cap="none" normalizeH="0" baseline="-25000">
                          <a:ln>
                            <a:noFill/>
                          </a:ln>
                          <a:solidFill>
                            <a:schemeClr val="accent2"/>
                          </a:solidFill>
                          <a:effectLst/>
                          <a:latin typeface="Arial" charset="0"/>
                          <a:ea typeface="ＭＳ Ｐゴシック" charset="0"/>
                          <a:cs typeface="Arial" charset="0"/>
                          <a:sym typeface="Symbol" charset="0"/>
                        </a:rPr>
                        <a:t>T</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&gt;4 GeV/c</a:t>
                      </a:r>
                      <a:endParaRPr kumimoji="0" lang="en-US" sz="1600" b="0" i="0" u="none" strike="noStrike" cap="none" normalizeH="0" baseline="0">
                        <a:ln>
                          <a:noFill/>
                        </a:ln>
                        <a:solidFill>
                          <a:schemeClr val="accent2"/>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|y|&lt;1.3, </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E</a:t>
                      </a:r>
                      <a:r>
                        <a:rPr kumimoji="0" lang="en-US" sz="1600" b="0" i="0" u="none" strike="noStrike" cap="none" normalizeH="0" baseline="-25000">
                          <a:ln>
                            <a:noFill/>
                          </a:ln>
                          <a:solidFill>
                            <a:schemeClr val="accent2"/>
                          </a:solidFill>
                          <a:effectLst/>
                          <a:latin typeface="Arial" charset="0"/>
                          <a:ea typeface="ＭＳ Ｐゴシック" charset="0"/>
                          <a:cs typeface="Arial" charset="0"/>
                          <a:sym typeface="Symbol" charset="0"/>
                        </a:rPr>
                        <a:t>T </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(45-200 GeV</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W</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r>
                        <a:rPr kumimoji="0" lang="el-GR" sz="1600" b="0" i="0" u="none" strike="noStrike" cap="none" normalizeH="0" baseline="0">
                          <a:ln>
                            <a:noFill/>
                          </a:ln>
                          <a:solidFill>
                            <a:schemeClr val="tx1"/>
                          </a:solidFill>
                          <a:effectLst/>
                          <a:latin typeface="Arial" charset="0"/>
                          <a:ea typeface="ＭＳ Ｐゴシック" charset="0"/>
                          <a:cs typeface="Arial" charset="0"/>
                          <a:sym typeface="Symbol" charset="0"/>
                        </a:rPr>
                        <a:t>η</a:t>
                      </a:r>
                      <a:r>
                        <a:rPr kumimoji="0" lang="el-GR" sz="1600" b="0" i="0" u="none" strike="noStrike" cap="none" normalizeH="0" baseline="30000">
                          <a:ln>
                            <a:noFill/>
                          </a:ln>
                          <a:solidFill>
                            <a:schemeClr val="tx1"/>
                          </a:solidFill>
                          <a:effectLst/>
                          <a:latin typeface="Arial" charset="0"/>
                          <a:ea typeface="ＭＳ Ｐゴシック" charset="0"/>
                          <a:cs typeface="Arial" charset="0"/>
                          <a:sym typeface="Symbol"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|&lt;2.7,p</a:t>
                      </a:r>
                      <a:r>
                        <a:rPr kumimoji="0" lang="en-US" sz="1600" b="0" i="0" u="none" strike="noStrike" cap="none" normalizeH="0" baseline="-25000">
                          <a:ln>
                            <a:noFill/>
                          </a:ln>
                          <a:solidFill>
                            <a:schemeClr val="tx1"/>
                          </a:solidFill>
                          <a:effectLst/>
                          <a:latin typeface="Arial" charset="0"/>
                          <a:ea typeface="ＭＳ Ｐゴシック" charset="0"/>
                          <a:cs typeface="Arial" charset="0"/>
                          <a:sym typeface="Symbol" charset="0"/>
                        </a:rPr>
                        <a:t>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()&gt;7 GeV/c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Z</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µµ (ee)</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|y|&lt;2.7 (|y|&lt;2.5) </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CMS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B</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X</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X</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J/</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|y|&lt;2.4,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    p</a:t>
                      </a:r>
                      <a:r>
                        <a:rPr kumimoji="0" lang="en-US" sz="1600" b="0" i="0" u="none" strike="noStrike" cap="none" normalizeH="0" baseline="-25000">
                          <a:ln>
                            <a:noFill/>
                          </a:ln>
                          <a:solidFill>
                            <a:schemeClr val="accent2"/>
                          </a:solidFill>
                          <a:effectLst/>
                          <a:latin typeface="Arial" charset="0"/>
                          <a:ea typeface="ＭＳ Ｐゴシック" charset="0"/>
                          <a:cs typeface="Arial" charset="0"/>
                          <a:sym typeface="Symbol" charset="0"/>
                        </a:rPr>
                        <a:t>T</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&gt;6.5 GeV/c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|y|&lt;2.4</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|y|&lt;1.44, </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E</a:t>
                      </a:r>
                      <a:r>
                        <a:rPr kumimoji="0" lang="en-US" sz="1600" b="0" i="0" u="none" strike="noStrike" cap="none" normalizeH="0" baseline="-25000">
                          <a:ln>
                            <a:noFill/>
                          </a:ln>
                          <a:solidFill>
                            <a:schemeClr val="accent2"/>
                          </a:solidFill>
                          <a:effectLst/>
                          <a:latin typeface="Arial" charset="0"/>
                          <a:ea typeface="ＭＳ Ｐゴシック" charset="0"/>
                          <a:cs typeface="Arial" charset="0"/>
                          <a:sym typeface="Symbol" charset="0"/>
                        </a:rPr>
                        <a:t>T </a:t>
                      </a:r>
                      <a:r>
                        <a:rPr kumimoji="0" lang="en-US" sz="1600" b="0" i="0" u="none" strike="noStrike" cap="none" normalizeH="0" baseline="0">
                          <a:ln>
                            <a:noFill/>
                          </a:ln>
                          <a:solidFill>
                            <a:schemeClr val="accent2"/>
                          </a:solidFill>
                          <a:effectLst/>
                          <a:latin typeface="Arial" charset="0"/>
                          <a:ea typeface="ＭＳ Ｐゴシック" charset="0"/>
                          <a:cs typeface="Arial" charset="0"/>
                          <a:sym typeface="Symbol" charset="0"/>
                        </a:rPr>
                        <a:t>(20-80 GeV)</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W</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a:t>
                      </a:r>
                      <a:r>
                        <a:rPr kumimoji="0" lang="el-GR" sz="1600" b="0" i="0" u="none" strike="noStrike" cap="none" normalizeH="0" baseline="0">
                          <a:ln>
                            <a:noFill/>
                          </a:ln>
                          <a:solidFill>
                            <a:schemeClr val="tx1"/>
                          </a:solidFill>
                          <a:effectLst/>
                          <a:latin typeface="Arial" charset="0"/>
                          <a:ea typeface="ＭＳ Ｐゴシック" charset="0"/>
                          <a:cs typeface="Arial" charset="0"/>
                          <a:sym typeface="Symbol" charset="0"/>
                        </a:rPr>
                        <a:t>η</a:t>
                      </a:r>
                      <a:r>
                        <a:rPr kumimoji="0" lang="el-GR" sz="1600" b="0" i="0" u="none" strike="noStrike" cap="none" normalizeH="0" baseline="30000">
                          <a:ln>
                            <a:noFill/>
                          </a:ln>
                          <a:solidFill>
                            <a:schemeClr val="tx1"/>
                          </a:solidFill>
                          <a:effectLst/>
                          <a:latin typeface="Arial" charset="0"/>
                          <a:ea typeface="ＭＳ Ｐゴシック" charset="0"/>
                          <a:cs typeface="Arial" charset="0"/>
                          <a:sym typeface="Symbol"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|&lt;2.1,p</a:t>
                      </a:r>
                      <a:r>
                        <a:rPr kumimoji="0" lang="en-US" sz="1600" b="0" i="0" u="none" strike="noStrike" cap="none" normalizeH="0" baseline="-25000">
                          <a:ln>
                            <a:noFill/>
                          </a:ln>
                          <a:solidFill>
                            <a:schemeClr val="tx1"/>
                          </a:solidFill>
                          <a:effectLst/>
                          <a:latin typeface="Arial" charset="0"/>
                          <a:ea typeface="ＭＳ Ｐゴシック" charset="0"/>
                          <a:cs typeface="Arial" charset="0"/>
                          <a:sym typeface="Symbol" charset="0"/>
                        </a:rPr>
                        <a:t>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()&gt;25 GeV/c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Z</a:t>
                      </a:r>
                      <a:r>
                        <a:rPr kumimoji="0" lang="en-US" sz="1600" b="0" i="0" u="none" strike="noStrike" cap="none" normalizeH="0" baseline="0">
                          <a:ln>
                            <a:noFill/>
                          </a:ln>
                          <a:solidFill>
                            <a:schemeClr val="tx1"/>
                          </a:solidFill>
                          <a:effectLst/>
                          <a:latin typeface="Arial" charset="0"/>
                          <a:ea typeface="ＭＳ Ｐゴシック" charset="0"/>
                          <a:cs typeface="Arial" charset="0"/>
                          <a:sym typeface="Wingdings" charset="0"/>
                        </a:rPr>
                        <a:t></a:t>
                      </a:r>
                      <a:r>
                        <a:rPr kumimoji="0" lang="en-US" sz="1600" b="0" i="0" u="none" strike="noStrike" cap="none" normalizeH="0" baseline="0">
                          <a:ln>
                            <a:noFill/>
                          </a:ln>
                          <a:solidFill>
                            <a:schemeClr val="tx1"/>
                          </a:solidFill>
                          <a:effectLst/>
                          <a:latin typeface="Arial" charset="0"/>
                          <a:ea typeface="ＭＳ Ｐゴシック" charset="0"/>
                          <a:cs typeface="Arial" charset="0"/>
                          <a:sym typeface="Symbol" charset="0"/>
                        </a:rPr>
                        <a:t>: |y|&lt;2.1</a:t>
                      </a:r>
                      <a:endParaRPr kumimoji="0" lang="en-US" sz="1600" b="0" i="0" u="none" strike="noStrike" cap="none" normalizeH="0" baseline="0">
                        <a:ln>
                          <a:noFill/>
                        </a:ln>
                        <a:solidFill>
                          <a:schemeClr val="tx1"/>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00620171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sz="quarter" idx="1"/>
          </p:nvPr>
        </p:nvSpPr>
        <p:spPr/>
        <p:txBody>
          <a:bodyPr>
            <a:normAutofit/>
          </a:bodyPr>
          <a:lstStyle/>
          <a:p>
            <a:r>
              <a:rPr lang="en-US" sz="4000" dirty="0" smtClean="0">
                <a:hlinkClick r:id="rId2" action="ppaction://hlinkfile"/>
              </a:rPr>
              <a:t>Global Variables and Correlations</a:t>
            </a:r>
            <a:r>
              <a:rPr lang="en-US" sz="4000" dirty="0" smtClean="0"/>
              <a:t> (</a:t>
            </a:r>
            <a:r>
              <a:rPr lang="en-US" sz="4000" dirty="0" err="1" smtClean="0"/>
              <a:t>Hyppolyte</a:t>
            </a:r>
            <a:r>
              <a:rPr lang="en-US" sz="4000" dirty="0" smtClean="0"/>
              <a:t>, </a:t>
            </a:r>
            <a:r>
              <a:rPr lang="en-US" sz="4000" dirty="0" err="1" smtClean="0"/>
              <a:t>Rischke</a:t>
            </a:r>
            <a:r>
              <a:rPr lang="en-US" sz="4000" dirty="0" smtClean="0"/>
              <a:t>)</a:t>
            </a:r>
          </a:p>
          <a:p>
            <a:r>
              <a:rPr lang="en-US" sz="4000" dirty="0" smtClean="0">
                <a:hlinkClick r:id="rId3" action="ppaction://hlinkfile"/>
              </a:rPr>
              <a:t>High pT and Jets</a:t>
            </a:r>
            <a:r>
              <a:rPr lang="en-US" sz="4000" dirty="0" smtClean="0"/>
              <a:t> (Solana, </a:t>
            </a:r>
            <a:r>
              <a:rPr lang="en-US" sz="4000" dirty="0" err="1" smtClean="0"/>
              <a:t>Milov</a:t>
            </a:r>
            <a:r>
              <a:rPr lang="en-US" sz="4000" dirty="0" smtClean="0"/>
              <a:t>)</a:t>
            </a:r>
          </a:p>
          <a:p>
            <a:r>
              <a:rPr lang="en-US" sz="4000" dirty="0" smtClean="0"/>
              <a:t>EW Probes (L. </a:t>
            </a:r>
            <a:r>
              <a:rPr lang="en-US" sz="4000" dirty="0" err="1" smtClean="0"/>
              <a:t>Ruan</a:t>
            </a:r>
            <a:r>
              <a:rPr lang="en-US" sz="4000" dirty="0" smtClean="0"/>
              <a:t>)</a:t>
            </a:r>
          </a:p>
          <a:p>
            <a:r>
              <a:rPr lang="en-US" sz="4000" dirty="0" smtClean="0"/>
              <a:t>Summary</a:t>
            </a:r>
            <a:endParaRPr lang="en-US" sz="4000" dirty="0"/>
          </a:p>
        </p:txBody>
      </p:sp>
      <p:sp>
        <p:nvSpPr>
          <p:cNvPr id="4" name="Footer Placeholder 3"/>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147944992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703388" y="152400"/>
            <a:ext cx="6400800"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Surprising results at QM2012</a:t>
            </a:r>
          </a:p>
        </p:txBody>
      </p:sp>
      <p:sp>
        <p:nvSpPr>
          <p:cNvPr id="30726"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sp>
        <p:nvSpPr>
          <p:cNvPr id="30727" name="Rectangle 5"/>
          <p:cNvSpPr txBox="1">
            <a:spLocks noChangeArrowheads="1"/>
          </p:cNvSpPr>
          <p:nvPr/>
        </p:nvSpPr>
        <p:spPr bwMode="auto">
          <a:xfrm>
            <a:off x="76200" y="4038600"/>
            <a:ext cx="5029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buFont typeface="Arial" charset="0"/>
              <a:buChar char="•"/>
            </a:pPr>
            <a:r>
              <a:rPr lang="en-US" altLang="zh-CN" sz="1800" b="1" baseline="0">
                <a:ea typeface="SimSun" charset="0"/>
                <a:cs typeface="SimSun" charset="0"/>
              </a:rPr>
              <a:t>PHENIX: </a:t>
            </a:r>
            <a:r>
              <a:rPr lang="en-US" altLang="zh-CN" sz="1800" b="1" baseline="0">
                <a:solidFill>
                  <a:srgbClr val="FF0000"/>
                </a:solidFill>
                <a:ea typeface="SimSun" charset="0"/>
                <a:cs typeface="SimSun" charset="0"/>
              </a:rPr>
              <a:t>R</a:t>
            </a:r>
            <a:r>
              <a:rPr lang="en-US" altLang="zh-CN" sz="1800" b="1" baseline="-25000">
                <a:solidFill>
                  <a:srgbClr val="FF0000"/>
                </a:solidFill>
                <a:ea typeface="SimSun" charset="0"/>
                <a:cs typeface="SimSun" charset="0"/>
              </a:rPr>
              <a:t>AA</a:t>
            </a:r>
            <a:r>
              <a:rPr lang="en-US" altLang="zh-CN" sz="1800" b="1" baseline="0">
                <a:solidFill>
                  <a:srgbClr val="FF0000"/>
                </a:solidFill>
                <a:ea typeface="SimSun" charset="0"/>
                <a:cs typeface="SimSun" charset="0"/>
              </a:rPr>
              <a:t>(b</a:t>
            </a:r>
            <a:r>
              <a:rPr lang="en-US" altLang="zh-CN" sz="1800" b="1" baseline="0">
                <a:solidFill>
                  <a:srgbClr val="FF0000"/>
                </a:solidFill>
                <a:ea typeface="SimSun" charset="0"/>
                <a:cs typeface="SimSun" charset="0"/>
                <a:sym typeface="Wingdings" charset="0"/>
              </a:rPr>
              <a:t></a:t>
            </a:r>
            <a:r>
              <a:rPr lang="en-US" altLang="zh-CN" sz="1800" b="1" baseline="0">
                <a:solidFill>
                  <a:srgbClr val="FF0000"/>
                </a:solidFill>
                <a:ea typeface="SimSun" charset="0"/>
                <a:cs typeface="SimSun" charset="0"/>
              </a:rPr>
              <a:t>e) &lt; R</a:t>
            </a:r>
            <a:r>
              <a:rPr lang="en-US" altLang="zh-CN" sz="1800" b="1" baseline="-25000">
                <a:solidFill>
                  <a:srgbClr val="FF0000"/>
                </a:solidFill>
                <a:ea typeface="SimSun" charset="0"/>
                <a:cs typeface="SimSun" charset="0"/>
              </a:rPr>
              <a:t>AA</a:t>
            </a:r>
            <a:r>
              <a:rPr lang="en-US" altLang="zh-CN" sz="1800" b="1" baseline="0">
                <a:solidFill>
                  <a:srgbClr val="FF0000"/>
                </a:solidFill>
                <a:ea typeface="SimSun" charset="0"/>
                <a:cs typeface="SimSun" charset="0"/>
              </a:rPr>
              <a:t> (c</a:t>
            </a:r>
            <a:r>
              <a:rPr lang="en-US" altLang="zh-CN" sz="1800" b="1" baseline="0">
                <a:solidFill>
                  <a:srgbClr val="FF0000"/>
                </a:solidFill>
                <a:ea typeface="SimSun" charset="0"/>
                <a:cs typeface="SimSun" charset="0"/>
                <a:sym typeface="Wingdings" charset="0"/>
              </a:rPr>
              <a:t>e</a:t>
            </a:r>
            <a:r>
              <a:rPr lang="en-US" altLang="zh-CN" sz="1800" b="1" baseline="0">
                <a:solidFill>
                  <a:srgbClr val="FF0000"/>
                </a:solidFill>
                <a:ea typeface="SimSun" charset="0"/>
                <a:cs typeface="SimSun" charset="0"/>
              </a:rPr>
              <a:t>) </a:t>
            </a:r>
          </a:p>
          <a:p>
            <a:pPr eaLnBrk="1" hangingPunct="1">
              <a:spcBef>
                <a:spcPct val="20000"/>
              </a:spcBef>
            </a:pPr>
            <a:r>
              <a:rPr lang="en-US" altLang="zh-CN" sz="1800" b="1" baseline="0">
                <a:ea typeface="SimSun" charset="0"/>
                <a:cs typeface="SimSun" charset="0"/>
              </a:rPr>
              <a:t>          at p</a:t>
            </a:r>
            <a:r>
              <a:rPr lang="en-US" altLang="zh-CN" sz="1800" b="1" baseline="-25000">
                <a:ea typeface="SimSun" charset="0"/>
                <a:cs typeface="SimSun" charset="0"/>
              </a:rPr>
              <a:t>T</a:t>
            </a:r>
            <a:r>
              <a:rPr lang="en-US" altLang="zh-CN" sz="1800" b="1" baseline="0">
                <a:ea typeface="SimSun" charset="0"/>
                <a:cs typeface="SimSun" charset="0"/>
              </a:rPr>
              <a:t>=1-5 GeV/c in 200 GeV Au+Au</a:t>
            </a:r>
            <a:endParaRPr lang="en-US" altLang="zh-CN" sz="1800" b="1" baseline="0">
              <a:ea typeface="SimSun" charset="0"/>
              <a:cs typeface="Arial" charset="0"/>
            </a:endParaRPr>
          </a:p>
          <a:p>
            <a:pPr eaLnBrk="1" hangingPunct="1">
              <a:spcBef>
                <a:spcPct val="20000"/>
              </a:spcBef>
              <a:buFont typeface="Arial" charset="0"/>
              <a:buChar char="•"/>
            </a:pPr>
            <a:r>
              <a:rPr lang="en-US" altLang="zh-CN" sz="1800" b="1" baseline="0">
                <a:ea typeface="SimSun" charset="0"/>
                <a:cs typeface="SimSun" charset="0"/>
              </a:rPr>
              <a:t>PHENIX: </a:t>
            </a:r>
            <a:r>
              <a:rPr lang="en-US" altLang="zh-CN" sz="1800" b="1" baseline="0">
                <a:solidFill>
                  <a:srgbClr val="FF0000"/>
                </a:solidFill>
                <a:ea typeface="SimSun" charset="0"/>
                <a:cs typeface="SimSun" charset="0"/>
              </a:rPr>
              <a:t>R</a:t>
            </a:r>
            <a:r>
              <a:rPr lang="en-US" altLang="zh-CN" sz="1800" b="1" baseline="-25000">
                <a:solidFill>
                  <a:srgbClr val="FF0000"/>
                </a:solidFill>
                <a:ea typeface="SimSun" charset="0"/>
                <a:cs typeface="SimSun" charset="0"/>
              </a:rPr>
              <a:t>dAu</a:t>
            </a:r>
            <a:r>
              <a:rPr lang="en-US" altLang="zh-CN" sz="1800" b="1" baseline="0">
                <a:solidFill>
                  <a:srgbClr val="FF0000"/>
                </a:solidFill>
                <a:ea typeface="SimSun" charset="0"/>
                <a:cs typeface="SimSun" charset="0"/>
              </a:rPr>
              <a:t>(</a:t>
            </a:r>
            <a:r>
              <a:rPr lang="en-US" altLang="zh-CN" sz="1800" b="1" baseline="0">
                <a:solidFill>
                  <a:srgbClr val="FF0000"/>
                </a:solidFill>
                <a:ea typeface="SimSun" charset="0"/>
                <a:cs typeface="SimSun" charset="0"/>
                <a:sym typeface="Symbol" charset="0"/>
              </a:rPr>
              <a:t>’)</a:t>
            </a:r>
            <a:r>
              <a:rPr lang="en-US" altLang="zh-CN" sz="1800" b="1" baseline="0">
                <a:solidFill>
                  <a:srgbClr val="FF0000"/>
                </a:solidFill>
                <a:ea typeface="SimSun" charset="0"/>
                <a:cs typeface="SimSun" charset="0"/>
              </a:rPr>
              <a:t> &lt; R</a:t>
            </a:r>
            <a:r>
              <a:rPr lang="en-US" altLang="zh-CN" sz="1800" b="1" baseline="-25000">
                <a:solidFill>
                  <a:srgbClr val="FF0000"/>
                </a:solidFill>
                <a:ea typeface="SimSun" charset="0"/>
                <a:cs typeface="SimSun" charset="0"/>
              </a:rPr>
              <a:t>dAu</a:t>
            </a:r>
            <a:r>
              <a:rPr lang="en-US" altLang="zh-CN" sz="1800" b="1" baseline="0">
                <a:solidFill>
                  <a:srgbClr val="FF0000"/>
                </a:solidFill>
                <a:ea typeface="SimSun" charset="0"/>
                <a:cs typeface="SimSun" charset="0"/>
              </a:rPr>
              <a:t>(J/</a:t>
            </a:r>
            <a:r>
              <a:rPr lang="en-US" altLang="zh-CN" sz="1800" b="1" baseline="0">
                <a:solidFill>
                  <a:srgbClr val="FF0000"/>
                </a:solidFill>
                <a:ea typeface="SimSun" charset="0"/>
                <a:cs typeface="SimSun" charset="0"/>
                <a:sym typeface="Symbol" charset="0"/>
              </a:rPr>
              <a:t></a:t>
            </a:r>
            <a:r>
              <a:rPr lang="en-US" altLang="zh-CN" sz="1800" b="1" baseline="0">
                <a:solidFill>
                  <a:srgbClr val="FF0000"/>
                </a:solidFill>
                <a:ea typeface="SimSun" charset="0"/>
                <a:cs typeface="SimSun" charset="0"/>
              </a:rPr>
              <a:t>) by a factor of 5 </a:t>
            </a:r>
            <a:r>
              <a:rPr lang="en-US" altLang="zh-CN" sz="1800" b="1" baseline="0">
                <a:ea typeface="SimSun" charset="0"/>
                <a:cs typeface="SimSun" charset="0"/>
              </a:rPr>
              <a:t>in most central d+Au </a:t>
            </a:r>
          </a:p>
          <a:p>
            <a:pPr eaLnBrk="1" hangingPunct="1">
              <a:spcBef>
                <a:spcPct val="20000"/>
              </a:spcBef>
              <a:buFont typeface="Arial" charset="0"/>
              <a:buChar char="•"/>
            </a:pPr>
            <a:r>
              <a:rPr lang="en-US" altLang="zh-CN" sz="1800" b="1" baseline="0">
                <a:ea typeface="SimSun" charset="0"/>
                <a:cs typeface="SimSun" charset="0"/>
              </a:rPr>
              <a:t>CMS: </a:t>
            </a:r>
            <a:r>
              <a:rPr lang="en-US" altLang="zh-CN" sz="1800" b="1" baseline="0">
                <a:ea typeface="SimSun" charset="0"/>
                <a:cs typeface="SimSun" charset="0"/>
                <a:sym typeface="Symbol" charset="0"/>
              </a:rPr>
              <a:t>At 1.6&lt;|y|&lt;2.4, 3&lt;p</a:t>
            </a:r>
            <a:r>
              <a:rPr lang="en-US" altLang="zh-CN" sz="1800" b="1" baseline="-25000">
                <a:ea typeface="SimSun" charset="0"/>
                <a:cs typeface="SimSun" charset="0"/>
                <a:sym typeface="Symbol" charset="0"/>
              </a:rPr>
              <a:t>T</a:t>
            </a:r>
            <a:r>
              <a:rPr lang="en-US" altLang="zh-CN" sz="1800" b="1" baseline="0">
                <a:ea typeface="SimSun" charset="0"/>
                <a:cs typeface="SimSun" charset="0"/>
                <a:sym typeface="Symbol" charset="0"/>
              </a:rPr>
              <a:t>&lt;30 GeV, </a:t>
            </a:r>
            <a:r>
              <a:rPr lang="en-US" altLang="zh-CN" sz="1800" b="1" baseline="0">
                <a:solidFill>
                  <a:srgbClr val="FF0000"/>
                </a:solidFill>
                <a:ea typeface="SimSun" charset="0"/>
                <a:cs typeface="SimSun" charset="0"/>
                <a:sym typeface="Symbol" charset="0"/>
              </a:rPr>
              <a:t>(2S) less suppressed than J/ in central Pb+Pb</a:t>
            </a:r>
            <a:r>
              <a:rPr lang="en-US" altLang="zh-CN" sz="1800" b="1" baseline="0">
                <a:ea typeface="SimSun" charset="0"/>
                <a:cs typeface="SimSun" charset="0"/>
                <a:sym typeface="Symbol" charset="0"/>
              </a:rPr>
              <a:t>, not confirmed by ALICE with 2.5&lt;|y|&lt;4, 3&lt;p</a:t>
            </a:r>
            <a:r>
              <a:rPr lang="en-US" altLang="zh-CN" sz="1800" b="1" baseline="-25000">
                <a:ea typeface="SimSun" charset="0"/>
                <a:cs typeface="SimSun" charset="0"/>
                <a:sym typeface="Symbol" charset="0"/>
              </a:rPr>
              <a:t>T</a:t>
            </a:r>
            <a:r>
              <a:rPr lang="en-US" altLang="zh-CN" sz="1800" b="1" baseline="0">
                <a:ea typeface="SimSun" charset="0"/>
                <a:cs typeface="SimSun" charset="0"/>
                <a:sym typeface="Symbol" charset="0"/>
              </a:rPr>
              <a:t>&lt;8 GeV.</a:t>
            </a:r>
          </a:p>
          <a:p>
            <a:pPr eaLnBrk="1" hangingPunct="1">
              <a:spcBef>
                <a:spcPct val="20000"/>
              </a:spcBef>
              <a:buFont typeface="Arial" charset="0"/>
              <a:buChar char="•"/>
            </a:pPr>
            <a:endParaRPr lang="en-US" altLang="zh-CN" sz="1800" baseline="0">
              <a:ea typeface="SimSun" charset="0"/>
              <a:cs typeface="SimSun" charset="0"/>
            </a:endParaRPr>
          </a:p>
          <a:p>
            <a:pPr eaLnBrk="1" hangingPunct="1">
              <a:spcBef>
                <a:spcPct val="20000"/>
              </a:spcBef>
              <a:buFont typeface="Arial" charset="0"/>
              <a:buChar char="•"/>
            </a:pPr>
            <a:endParaRPr lang="en-US" altLang="zh-CN" sz="1800" baseline="0">
              <a:solidFill>
                <a:srgbClr val="FF33CC"/>
              </a:solidFill>
              <a:ea typeface="SimSun" charset="0"/>
              <a:cs typeface="SimSun" charset="0"/>
            </a:endParaRPr>
          </a:p>
          <a:p>
            <a:pPr eaLnBrk="1" hangingPunct="1">
              <a:spcBef>
                <a:spcPct val="20000"/>
              </a:spcBef>
            </a:pPr>
            <a:r>
              <a:rPr lang="en-US" altLang="zh-CN" sz="1800" b="1" baseline="0">
                <a:solidFill>
                  <a:srgbClr val="FF0000"/>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pic>
        <p:nvPicPr>
          <p:cNvPr id="307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00"/>
            <a:ext cx="4343400"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8" descr="psip_rdau_wjpsi_cent_wlogo.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911225"/>
            <a:ext cx="4419600"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9525" y="3490913"/>
            <a:ext cx="3597275" cy="336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1" name="Rectangle 15"/>
          <p:cNvSpPr>
            <a:spLocks noChangeArrowheads="1"/>
          </p:cNvSpPr>
          <p:nvPr/>
        </p:nvSpPr>
        <p:spPr bwMode="auto">
          <a:xfrm>
            <a:off x="228600" y="6353175"/>
            <a:ext cx="5105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CMS: Mironov, Moon, Roland; ALICE: Arnaldi, Safarik, </a:t>
            </a:r>
            <a:r>
              <a:rPr lang="en-US" sz="1200" baseline="0">
                <a:solidFill>
                  <a:srgbClr val="FF33CC"/>
                </a:solidFill>
              </a:rPr>
              <a:t>Scomparin</a:t>
            </a:r>
            <a:r>
              <a:rPr lang="en-US" sz="1200" baseline="0">
                <a:solidFill>
                  <a:srgbClr val="FF33CC"/>
                </a:solidFill>
                <a:cs typeface="Arial" charset="0"/>
              </a:rPr>
              <a:t> </a:t>
            </a:r>
            <a:endParaRPr lang="en-US" sz="1200" baseline="0">
              <a:solidFill>
                <a:srgbClr val="FF33CC"/>
              </a:solidFill>
            </a:endParaRPr>
          </a:p>
        </p:txBody>
      </p:sp>
      <p:sp>
        <p:nvSpPr>
          <p:cNvPr id="30732" name="Rectangle 15"/>
          <p:cNvSpPr>
            <a:spLocks noChangeArrowheads="1"/>
          </p:cNvSpPr>
          <p:nvPr/>
        </p:nvSpPr>
        <p:spPr bwMode="auto">
          <a:xfrm>
            <a:off x="304800" y="3886200"/>
            <a:ext cx="4267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PHENIX: McGlinchey, Nouicer, Rosati, Sakaguchi, Wysocki </a:t>
            </a:r>
            <a:endParaRPr lang="en-US" sz="1200" baseline="0">
              <a:solidFill>
                <a:srgbClr val="FF33CC"/>
              </a:solidFill>
            </a:endParaRPr>
          </a:p>
        </p:txBody>
      </p:sp>
    </p:spTree>
    <p:extLst>
      <p:ext uri="{BB962C8B-B14F-4D97-AF65-F5344CB8AC3E}">
        <p14:creationId xmlns:p14="http://schemas.microsoft.com/office/powerpoint/2010/main" val="417150429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703388" y="152400"/>
            <a:ext cx="6907212"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J/</a:t>
            </a:r>
            <a:r>
              <a:rPr lang="en-US" sz="2800" b="1" baseline="0" dirty="0">
                <a:solidFill>
                  <a:srgbClr val="000000"/>
                </a:solidFill>
                <a:latin typeface="+mj-lt"/>
                <a:ea typeface="+mn-ea"/>
                <a:cs typeface="Arial" charset="0"/>
                <a:sym typeface="Symbol"/>
              </a:rPr>
              <a:t></a:t>
            </a:r>
            <a:r>
              <a:rPr lang="en-US" sz="2800" b="1" baseline="0" dirty="0">
                <a:solidFill>
                  <a:srgbClr val="000000"/>
                </a:solidFill>
                <a:latin typeface="+mj-lt"/>
                <a:ea typeface="+mn-ea"/>
                <a:cs typeface="Arial" charset="0"/>
              </a:rPr>
              <a:t> results in A+A: centrality dependence</a:t>
            </a:r>
          </a:p>
        </p:txBody>
      </p:sp>
      <p:sp>
        <p:nvSpPr>
          <p:cNvPr id="35846"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sp>
        <p:nvSpPr>
          <p:cNvPr id="35847" name="Rectangle 5"/>
          <p:cNvSpPr txBox="1">
            <a:spLocks noChangeArrowheads="1"/>
          </p:cNvSpPr>
          <p:nvPr/>
        </p:nvSpPr>
        <p:spPr bwMode="auto">
          <a:xfrm>
            <a:off x="0" y="4953000"/>
            <a:ext cx="91440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buFont typeface="Arial" charset="0"/>
              <a:buChar char="•"/>
            </a:pPr>
            <a:r>
              <a:rPr lang="en-US" altLang="zh-CN" sz="1800" baseline="0">
                <a:ea typeface="SimSun" charset="0"/>
                <a:cs typeface="SimSun" charset="0"/>
              </a:rPr>
              <a:t>N</a:t>
            </a:r>
            <a:r>
              <a:rPr lang="en-US" altLang="zh-CN" sz="1800" baseline="-25000">
                <a:ea typeface="SimSun" charset="0"/>
                <a:cs typeface="SimSun" charset="0"/>
              </a:rPr>
              <a:t>part</a:t>
            </a:r>
            <a:r>
              <a:rPr lang="en-US" altLang="zh-CN" sz="1800" baseline="0">
                <a:ea typeface="SimSun" charset="0"/>
                <a:cs typeface="SimSun" charset="0"/>
              </a:rPr>
              <a:t> dependence of J/</a:t>
            </a:r>
            <a:r>
              <a:rPr lang="en-US" altLang="zh-CN" sz="1800" baseline="0">
                <a:ea typeface="SimSun" charset="0"/>
                <a:cs typeface="SimSun" charset="0"/>
                <a:sym typeface="Symbol" charset="0"/>
              </a:rPr>
              <a:t></a:t>
            </a:r>
            <a:r>
              <a:rPr lang="en-US" altLang="zh-CN" sz="1800" baseline="0">
                <a:ea typeface="SimSun" charset="0"/>
                <a:cs typeface="SimSun" charset="0"/>
              </a:rPr>
              <a:t> R</a:t>
            </a:r>
            <a:r>
              <a:rPr lang="en-US" altLang="zh-CN" sz="1800" baseline="-25000">
                <a:ea typeface="SimSun" charset="0"/>
                <a:cs typeface="SimSun" charset="0"/>
              </a:rPr>
              <a:t>AA</a:t>
            </a:r>
            <a:r>
              <a:rPr lang="en-US" altLang="zh-CN" sz="1800" baseline="0">
                <a:ea typeface="SimSun" charset="0"/>
                <a:cs typeface="SimSun" charset="0"/>
              </a:rPr>
              <a:t>:  less suppression at LHC compared to at RHIC in central collisions</a:t>
            </a:r>
          </a:p>
          <a:p>
            <a:pPr eaLnBrk="1" hangingPunct="1">
              <a:spcBef>
                <a:spcPct val="20000"/>
              </a:spcBef>
              <a:buFont typeface="Arial" charset="0"/>
              <a:buChar char="•"/>
            </a:pPr>
            <a:r>
              <a:rPr lang="en-US" altLang="zh-CN" sz="1800" baseline="0">
                <a:solidFill>
                  <a:schemeClr val="accent2"/>
                </a:solidFill>
                <a:ea typeface="SimSun" charset="0"/>
                <a:cs typeface="SimSun" charset="0"/>
              </a:rPr>
              <a:t>interplay between CNM, color screening and ccbar recombination</a:t>
            </a:r>
          </a:p>
          <a:p>
            <a:pPr eaLnBrk="1" hangingPunct="1">
              <a:spcBef>
                <a:spcPct val="20000"/>
              </a:spcBef>
              <a:buFont typeface="Arial" charset="0"/>
              <a:buChar char="•"/>
            </a:pPr>
            <a:r>
              <a:rPr lang="en-US" altLang="zh-CN" sz="1800" baseline="0">
                <a:solidFill>
                  <a:schemeClr val="accent2"/>
                </a:solidFill>
                <a:ea typeface="SimSun" charset="0"/>
                <a:cs typeface="SimSun" charset="0"/>
              </a:rPr>
              <a:t>consistent with more significant contribution from ccbar recombination at LHC energies</a:t>
            </a:r>
          </a:p>
          <a:p>
            <a:pPr>
              <a:spcBef>
                <a:spcPct val="20000"/>
              </a:spcBef>
              <a:buFontTx/>
              <a:buChar char="•"/>
            </a:pPr>
            <a:endParaRPr lang="en-US" altLang="zh-CN" sz="1800" baseline="0">
              <a:solidFill>
                <a:srgbClr val="FF33CC"/>
              </a:solidFill>
              <a:ea typeface="SimSun" charset="0"/>
              <a:cs typeface="Arial" charset="0"/>
            </a:endParaRPr>
          </a:p>
          <a:p>
            <a:pPr>
              <a:spcBef>
                <a:spcPct val="20000"/>
              </a:spcBef>
              <a:buFontTx/>
              <a:buChar char="•"/>
            </a:pPr>
            <a:endParaRPr lang="en-US" altLang="zh-CN" sz="1800" baseline="0">
              <a:solidFill>
                <a:srgbClr val="FF33CC"/>
              </a:solidFill>
              <a:ea typeface="SimSun" charset="0"/>
              <a:cs typeface="Arial" charset="0"/>
            </a:endParaRPr>
          </a:p>
          <a:p>
            <a:pPr eaLnBrk="1" hangingPunct="1">
              <a:spcBef>
                <a:spcPct val="20000"/>
              </a:spcBef>
            </a:pPr>
            <a:r>
              <a:rPr lang="en-US" altLang="zh-CN" sz="1800" baseline="0">
                <a:solidFill>
                  <a:srgbClr val="FF33CC"/>
                </a:solidFill>
                <a:ea typeface="SimSun" charset="0"/>
                <a:cs typeface="SimSun" charset="0"/>
              </a:rPr>
              <a:t>          </a:t>
            </a:r>
          </a:p>
          <a:p>
            <a:pPr eaLnBrk="1" hangingPunct="1">
              <a:spcBef>
                <a:spcPct val="20000"/>
              </a:spcBef>
            </a:pPr>
            <a:r>
              <a:rPr lang="en-US" altLang="zh-CN" sz="1800" b="1" baseline="0">
                <a:solidFill>
                  <a:srgbClr val="FF0000"/>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pic>
        <p:nvPicPr>
          <p:cNvPr id="35848" name="Picture 9" descr="raa_vs_Npart_forward_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14400"/>
            <a:ext cx="443388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9" descr="raa_vs_Npart_mid.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6288" y="914400"/>
            <a:ext cx="451961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0" name="Rectangle 15"/>
          <p:cNvSpPr>
            <a:spLocks noChangeArrowheads="1"/>
          </p:cNvSpPr>
          <p:nvPr/>
        </p:nvSpPr>
        <p:spPr bwMode="auto">
          <a:xfrm>
            <a:off x="381000" y="45720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ALICE: Arnaldi, Arsene, Safarik, </a:t>
            </a:r>
            <a:r>
              <a:rPr lang="en-US" sz="1200" baseline="0">
                <a:solidFill>
                  <a:srgbClr val="FF33CC"/>
                </a:solidFill>
              </a:rPr>
              <a:t>Scomparin</a:t>
            </a:r>
            <a:r>
              <a:rPr lang="en-US" sz="1200" baseline="0">
                <a:solidFill>
                  <a:srgbClr val="FF33CC"/>
                </a:solidFill>
                <a:cs typeface="Arial" charset="0"/>
              </a:rPr>
              <a:t> </a:t>
            </a:r>
            <a:endParaRPr lang="en-US" sz="1200" baseline="0">
              <a:solidFill>
                <a:srgbClr val="FF33CC"/>
              </a:solidFill>
            </a:endParaRPr>
          </a:p>
        </p:txBody>
      </p:sp>
      <p:sp>
        <p:nvSpPr>
          <p:cNvPr id="35851" name="Rectangle 15"/>
          <p:cNvSpPr>
            <a:spLocks noChangeArrowheads="1"/>
          </p:cNvSpPr>
          <p:nvPr/>
        </p:nvSpPr>
        <p:spPr bwMode="auto">
          <a:xfrm>
            <a:off x="381000" y="48006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PHENIX: PRC84(2001)054912 </a:t>
            </a:r>
            <a:endParaRPr lang="en-US" sz="1200" baseline="0">
              <a:solidFill>
                <a:srgbClr val="FF33CC"/>
              </a:solidFill>
            </a:endParaRPr>
          </a:p>
        </p:txBody>
      </p:sp>
    </p:spTree>
    <p:extLst>
      <p:ext uri="{BB962C8B-B14F-4D97-AF65-F5344CB8AC3E}">
        <p14:creationId xmlns:p14="http://schemas.microsoft.com/office/powerpoint/2010/main" val="213103312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703388" y="152400"/>
            <a:ext cx="6400800"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J/</a:t>
            </a:r>
            <a:r>
              <a:rPr lang="en-US" sz="2800" b="1" baseline="0" dirty="0">
                <a:solidFill>
                  <a:srgbClr val="000000"/>
                </a:solidFill>
                <a:latin typeface="+mj-lt"/>
                <a:ea typeface="+mn-ea"/>
                <a:cs typeface="Arial" charset="0"/>
                <a:sym typeface="Symbol"/>
              </a:rPr>
              <a:t></a:t>
            </a:r>
            <a:r>
              <a:rPr lang="en-US" sz="2800" b="1" baseline="0" dirty="0">
                <a:solidFill>
                  <a:srgbClr val="000000"/>
                </a:solidFill>
                <a:latin typeface="+mj-lt"/>
                <a:ea typeface="+mn-ea"/>
                <a:cs typeface="Arial" charset="0"/>
              </a:rPr>
              <a:t> results in A+A: </a:t>
            </a:r>
            <a:r>
              <a:rPr lang="en-US" sz="2800" b="1" baseline="0" dirty="0" err="1">
                <a:solidFill>
                  <a:srgbClr val="000000"/>
                </a:solidFill>
                <a:latin typeface="+mj-lt"/>
                <a:ea typeface="+mn-ea"/>
                <a:cs typeface="Arial" charset="0"/>
              </a:rPr>
              <a:t>p</a:t>
            </a:r>
            <a:r>
              <a:rPr lang="en-US" sz="2800" b="1" baseline="-25000" dirty="0" err="1">
                <a:solidFill>
                  <a:srgbClr val="000000"/>
                </a:solidFill>
                <a:latin typeface="+mj-lt"/>
                <a:ea typeface="+mn-ea"/>
                <a:cs typeface="Arial" charset="0"/>
              </a:rPr>
              <a:t>T</a:t>
            </a:r>
            <a:r>
              <a:rPr lang="en-US" sz="2800" b="1" baseline="0" dirty="0">
                <a:solidFill>
                  <a:srgbClr val="000000"/>
                </a:solidFill>
                <a:latin typeface="+mj-lt"/>
                <a:ea typeface="+mn-ea"/>
                <a:cs typeface="Arial" charset="0"/>
              </a:rPr>
              <a:t> dependence</a:t>
            </a:r>
          </a:p>
        </p:txBody>
      </p:sp>
      <p:sp>
        <p:nvSpPr>
          <p:cNvPr id="36870"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pic>
        <p:nvPicPr>
          <p:cNvPr id="36871" name="Picture 13" descr="Jpsi_raa_vs_pt.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400685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2" name="Picture 12" descr="raa_vs_Npart_mid_highPt.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066800"/>
            <a:ext cx="400685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15"/>
          <p:cNvSpPr>
            <a:spLocks noChangeArrowheads="1"/>
          </p:cNvSpPr>
          <p:nvPr/>
        </p:nvSpPr>
        <p:spPr bwMode="auto">
          <a:xfrm>
            <a:off x="6096000" y="866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CMS: Mironov, Moon, Roland </a:t>
            </a:r>
            <a:endParaRPr lang="en-US" sz="1200" baseline="0">
              <a:solidFill>
                <a:srgbClr val="FF33CC"/>
              </a:solidFill>
            </a:endParaRPr>
          </a:p>
        </p:txBody>
      </p:sp>
      <p:sp>
        <p:nvSpPr>
          <p:cNvPr id="36874" name="Rectangle 15"/>
          <p:cNvSpPr>
            <a:spLocks noChangeArrowheads="1"/>
          </p:cNvSpPr>
          <p:nvPr/>
        </p:nvSpPr>
        <p:spPr bwMode="auto">
          <a:xfrm>
            <a:off x="76200" y="4295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ALICE: Arnaldi, Safarik, </a:t>
            </a:r>
            <a:r>
              <a:rPr lang="en-US" sz="1200" baseline="0">
                <a:solidFill>
                  <a:srgbClr val="FF33CC"/>
                </a:solidFill>
              </a:rPr>
              <a:t>Scomparin, Yang</a:t>
            </a:r>
            <a:r>
              <a:rPr lang="en-US" sz="1200" baseline="0">
                <a:solidFill>
                  <a:srgbClr val="FF33CC"/>
                </a:solidFill>
                <a:cs typeface="Arial" charset="0"/>
              </a:rPr>
              <a:t> </a:t>
            </a:r>
            <a:endParaRPr lang="en-US" sz="1200" baseline="0">
              <a:solidFill>
                <a:srgbClr val="FF33CC"/>
              </a:solidFill>
            </a:endParaRPr>
          </a:p>
        </p:txBody>
      </p:sp>
      <p:sp>
        <p:nvSpPr>
          <p:cNvPr id="36875" name="Rectangle 15"/>
          <p:cNvSpPr>
            <a:spLocks noChangeArrowheads="1"/>
          </p:cNvSpPr>
          <p:nvPr/>
        </p:nvSpPr>
        <p:spPr bwMode="auto">
          <a:xfrm>
            <a:off x="2895600" y="8382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STAR: arXiv: 1208.2736, Trzeciak, Xie </a:t>
            </a:r>
            <a:endParaRPr lang="en-US" sz="1200" baseline="0">
              <a:solidFill>
                <a:srgbClr val="FF33CC"/>
              </a:solidFill>
            </a:endParaRPr>
          </a:p>
        </p:txBody>
      </p:sp>
      <p:sp>
        <p:nvSpPr>
          <p:cNvPr id="36876" name="Rectangle 15"/>
          <p:cNvSpPr>
            <a:spLocks noChangeArrowheads="1"/>
          </p:cNvSpPr>
          <p:nvPr/>
        </p:nvSpPr>
        <p:spPr bwMode="auto">
          <a:xfrm>
            <a:off x="609600" y="8382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PHENIX: PRL98(2007)232301   </a:t>
            </a:r>
            <a:endParaRPr lang="en-US" sz="1200" baseline="0">
              <a:solidFill>
                <a:srgbClr val="FF33CC"/>
              </a:solidFill>
            </a:endParaRPr>
          </a:p>
        </p:txBody>
      </p:sp>
      <p:sp>
        <p:nvSpPr>
          <p:cNvPr id="36877" name="Rectangle 5"/>
          <p:cNvSpPr txBox="1">
            <a:spLocks noChangeArrowheads="1"/>
          </p:cNvSpPr>
          <p:nvPr/>
        </p:nvSpPr>
        <p:spPr bwMode="auto">
          <a:xfrm>
            <a:off x="76200" y="4419600"/>
            <a:ext cx="5562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pPr>
            <a:r>
              <a:rPr lang="en-US" altLang="zh-CN" sz="1800" baseline="0">
                <a:ea typeface="SimSun" charset="0"/>
                <a:cs typeface="SimSun" charset="0"/>
              </a:rPr>
              <a:t>J/</a:t>
            </a:r>
            <a:r>
              <a:rPr lang="en-US" altLang="zh-CN" sz="1800" baseline="0">
                <a:ea typeface="SimSun" charset="0"/>
                <a:cs typeface="SimSun" charset="0"/>
                <a:sym typeface="Symbol" charset="0"/>
              </a:rPr>
              <a:t> R</a:t>
            </a:r>
            <a:r>
              <a:rPr lang="en-US" altLang="zh-CN" sz="1800" baseline="-25000">
                <a:ea typeface="SimSun" charset="0"/>
                <a:cs typeface="SimSun" charset="0"/>
                <a:sym typeface="Symbol" charset="0"/>
              </a:rPr>
              <a:t>AA</a:t>
            </a:r>
            <a:r>
              <a:rPr lang="en-US" altLang="zh-CN" sz="1800" baseline="0">
                <a:ea typeface="SimSun" charset="0"/>
                <a:cs typeface="SimSun" charset="0"/>
                <a:sym typeface="Symbol" charset="0"/>
              </a:rPr>
              <a:t> decreases from low to high p</a:t>
            </a:r>
            <a:r>
              <a:rPr lang="en-US" altLang="zh-CN" sz="1800" baseline="-25000">
                <a:ea typeface="SimSun" charset="0"/>
                <a:cs typeface="SimSun" charset="0"/>
                <a:sym typeface="Symbol" charset="0"/>
              </a:rPr>
              <a:t>T </a:t>
            </a:r>
            <a:r>
              <a:rPr lang="en-US" altLang="zh-CN" sz="1800" baseline="0">
                <a:ea typeface="SimSun" charset="0"/>
                <a:cs typeface="SimSun" charset="0"/>
                <a:sym typeface="Symbol" charset="0"/>
              </a:rPr>
              <a:t>at LHC.</a:t>
            </a:r>
          </a:p>
          <a:p>
            <a:pPr eaLnBrk="1" hangingPunct="1">
              <a:spcBef>
                <a:spcPct val="20000"/>
              </a:spcBef>
            </a:pPr>
            <a:r>
              <a:rPr lang="en-US" altLang="zh-CN" sz="1800" baseline="0">
                <a:ea typeface="SimSun" charset="0"/>
                <a:cs typeface="SimSun" charset="0"/>
              </a:rPr>
              <a:t>J/</a:t>
            </a:r>
            <a:r>
              <a:rPr lang="en-US" altLang="zh-CN" sz="1800" baseline="0">
                <a:ea typeface="SimSun" charset="0"/>
                <a:cs typeface="SimSun" charset="0"/>
                <a:sym typeface="Symbol" charset="0"/>
              </a:rPr>
              <a:t> R</a:t>
            </a:r>
            <a:r>
              <a:rPr lang="en-US" altLang="zh-CN" sz="1800" baseline="-25000">
                <a:ea typeface="SimSun" charset="0"/>
                <a:cs typeface="SimSun" charset="0"/>
                <a:sym typeface="Symbol" charset="0"/>
              </a:rPr>
              <a:t>AA</a:t>
            </a:r>
            <a:r>
              <a:rPr lang="en-US" altLang="zh-CN" sz="1800" baseline="0">
                <a:ea typeface="SimSun" charset="0"/>
                <a:cs typeface="SimSun" charset="0"/>
                <a:sym typeface="Symbol" charset="0"/>
              </a:rPr>
              <a:t> increases from low to high p</a:t>
            </a:r>
            <a:r>
              <a:rPr lang="en-US" altLang="zh-CN" sz="1800" baseline="-25000">
                <a:ea typeface="SimSun" charset="0"/>
                <a:cs typeface="SimSun" charset="0"/>
                <a:sym typeface="Symbol" charset="0"/>
              </a:rPr>
              <a:t>T </a:t>
            </a:r>
            <a:r>
              <a:rPr lang="en-US" altLang="zh-CN" sz="1800" baseline="0">
                <a:ea typeface="SimSun" charset="0"/>
                <a:cs typeface="SimSun" charset="0"/>
                <a:sym typeface="Symbol" charset="0"/>
              </a:rPr>
              <a:t>at RHIC.</a:t>
            </a:r>
            <a:endParaRPr lang="en-US" altLang="zh-CN" sz="1800" baseline="0">
              <a:solidFill>
                <a:schemeClr val="accent2"/>
              </a:solidFill>
              <a:ea typeface="SimSun" charset="0"/>
              <a:cs typeface="SimSun" charset="0"/>
            </a:endParaRPr>
          </a:p>
          <a:p>
            <a:pPr eaLnBrk="1" hangingPunct="1">
              <a:spcBef>
                <a:spcPct val="20000"/>
              </a:spcBef>
            </a:pPr>
            <a:r>
              <a:rPr lang="en-US" altLang="zh-CN" sz="1800" baseline="0">
                <a:ea typeface="SimSun" charset="0"/>
                <a:cs typeface="SimSun" charset="0"/>
              </a:rPr>
              <a:t>At high p</a:t>
            </a:r>
            <a:r>
              <a:rPr lang="en-US" altLang="zh-CN" sz="1800" baseline="-25000">
                <a:ea typeface="SimSun" charset="0"/>
                <a:cs typeface="SimSun" charset="0"/>
              </a:rPr>
              <a:t>T</a:t>
            </a:r>
            <a:r>
              <a:rPr lang="en-US" altLang="zh-CN" sz="1800" baseline="0">
                <a:ea typeface="SimSun" charset="0"/>
                <a:cs typeface="SimSun" charset="0"/>
              </a:rPr>
              <a:t>, J/</a:t>
            </a:r>
            <a:r>
              <a:rPr lang="en-US" altLang="zh-CN" sz="1800" baseline="0">
                <a:ea typeface="SimSun" charset="0"/>
                <a:cs typeface="SimSun" charset="0"/>
                <a:sym typeface="Symbol" charset="0"/>
              </a:rPr>
              <a:t></a:t>
            </a:r>
            <a:r>
              <a:rPr lang="en-US" altLang="zh-CN" sz="1800" baseline="0">
                <a:ea typeface="SimSun" charset="0"/>
                <a:cs typeface="SimSun" charset="0"/>
              </a:rPr>
              <a:t> more suppressed at LHC. </a:t>
            </a:r>
          </a:p>
          <a:p>
            <a:pPr eaLnBrk="1" hangingPunct="1">
              <a:spcBef>
                <a:spcPct val="20000"/>
              </a:spcBef>
            </a:pPr>
            <a:r>
              <a:rPr lang="en-US" altLang="zh-CN" sz="1800" baseline="0">
                <a:ea typeface="SimSun" charset="0"/>
                <a:cs typeface="SimSun" charset="0"/>
              </a:rPr>
              <a:t>Hint for possible J/</a:t>
            </a:r>
            <a:r>
              <a:rPr lang="en-US" altLang="zh-CN" sz="1800" baseline="0">
                <a:ea typeface="SimSun" charset="0"/>
                <a:cs typeface="SimSun" charset="0"/>
                <a:sym typeface="Symbol" charset="0"/>
              </a:rPr>
              <a:t> flow at p</a:t>
            </a:r>
            <a:r>
              <a:rPr lang="en-US" altLang="zh-CN" sz="1800" baseline="-25000">
                <a:ea typeface="SimSun" charset="0"/>
                <a:cs typeface="SimSun" charset="0"/>
                <a:sym typeface="Symbol" charset="0"/>
              </a:rPr>
              <a:t>T</a:t>
            </a:r>
            <a:r>
              <a:rPr lang="en-US" altLang="zh-CN" sz="1800" baseline="0">
                <a:ea typeface="SimSun" charset="0"/>
                <a:cs typeface="SimSun" charset="0"/>
                <a:sym typeface="Symbol" charset="0"/>
              </a:rPr>
              <a:t>=3 GeV/c at LHC.</a:t>
            </a:r>
            <a:endParaRPr lang="en-US" altLang="zh-CN" sz="1800" baseline="0">
              <a:ea typeface="SimSun" charset="0"/>
              <a:cs typeface="SimSun" charset="0"/>
            </a:endParaRPr>
          </a:p>
          <a:p>
            <a:pPr eaLnBrk="1" hangingPunct="1">
              <a:spcBef>
                <a:spcPct val="20000"/>
              </a:spcBef>
            </a:pPr>
            <a:r>
              <a:rPr lang="en-US" altLang="zh-CN" sz="1800" baseline="0">
                <a:solidFill>
                  <a:schemeClr val="accent2"/>
                </a:solidFill>
                <a:ea typeface="SimSun" charset="0"/>
                <a:cs typeface="SimSun" charset="0"/>
              </a:rPr>
              <a:t>Models incorporating color screening and</a:t>
            </a:r>
          </a:p>
          <a:p>
            <a:pPr eaLnBrk="1" hangingPunct="1">
              <a:spcBef>
                <a:spcPct val="20000"/>
              </a:spcBef>
            </a:pPr>
            <a:r>
              <a:rPr lang="en-US" altLang="zh-CN" sz="1800" baseline="0">
                <a:solidFill>
                  <a:schemeClr val="accent2"/>
                </a:solidFill>
                <a:ea typeface="SimSun" charset="0"/>
                <a:cs typeface="SimSun" charset="0"/>
              </a:rPr>
              <a:t>recombination can consistently describe the J/</a:t>
            </a:r>
            <a:r>
              <a:rPr lang="en-US" altLang="zh-CN" sz="1800" baseline="0">
                <a:solidFill>
                  <a:schemeClr val="accent2"/>
                </a:solidFill>
                <a:ea typeface="SimSun" charset="0"/>
                <a:cs typeface="SimSun" charset="0"/>
                <a:sym typeface="Symbol" charset="0"/>
              </a:rPr>
              <a:t></a:t>
            </a:r>
          </a:p>
          <a:p>
            <a:pPr eaLnBrk="1" hangingPunct="1">
              <a:spcBef>
                <a:spcPct val="20000"/>
              </a:spcBef>
            </a:pPr>
            <a:r>
              <a:rPr lang="en-US" altLang="zh-CN" sz="1800" baseline="0">
                <a:solidFill>
                  <a:schemeClr val="accent2"/>
                </a:solidFill>
                <a:ea typeface="SimSun" charset="0"/>
                <a:cs typeface="SimSun" charset="0"/>
                <a:sym typeface="Symbol" charset="0"/>
              </a:rPr>
              <a:t>suppression pattern and flow measurements.</a:t>
            </a:r>
            <a:endParaRPr lang="en-US" altLang="zh-CN" sz="1800" baseline="-25000">
              <a:solidFill>
                <a:schemeClr val="accent2"/>
              </a:solidFill>
              <a:ea typeface="SimSun" charset="0"/>
              <a:cs typeface="SimSun" charset="0"/>
            </a:endParaRPr>
          </a:p>
          <a:p>
            <a:pPr>
              <a:spcBef>
                <a:spcPct val="20000"/>
              </a:spcBef>
              <a:buFontTx/>
              <a:buChar char="•"/>
            </a:pPr>
            <a:endParaRPr lang="en-US" altLang="zh-CN" sz="1800" baseline="0">
              <a:solidFill>
                <a:srgbClr val="FF33CC"/>
              </a:solidFill>
              <a:ea typeface="SimSun" charset="0"/>
              <a:cs typeface="Arial" charset="0"/>
            </a:endParaRPr>
          </a:p>
          <a:p>
            <a:pPr>
              <a:spcBef>
                <a:spcPct val="20000"/>
              </a:spcBef>
              <a:buFontTx/>
              <a:buChar char="•"/>
            </a:pPr>
            <a:endParaRPr lang="en-US" altLang="zh-CN" sz="1800" baseline="0">
              <a:solidFill>
                <a:srgbClr val="FF33CC"/>
              </a:solidFill>
              <a:ea typeface="SimSun" charset="0"/>
              <a:cs typeface="Arial" charset="0"/>
            </a:endParaRPr>
          </a:p>
          <a:p>
            <a:pPr eaLnBrk="1" hangingPunct="1">
              <a:spcBef>
                <a:spcPct val="20000"/>
              </a:spcBef>
            </a:pPr>
            <a:r>
              <a:rPr lang="en-US" altLang="zh-CN" sz="1800" baseline="0">
                <a:solidFill>
                  <a:srgbClr val="FF33CC"/>
                </a:solidFill>
                <a:ea typeface="SimSun" charset="0"/>
                <a:cs typeface="SimSun" charset="0"/>
              </a:rPr>
              <a:t>          </a:t>
            </a:r>
          </a:p>
          <a:p>
            <a:pPr eaLnBrk="1" hangingPunct="1">
              <a:spcBef>
                <a:spcPct val="20000"/>
              </a:spcBef>
            </a:pPr>
            <a:r>
              <a:rPr lang="en-US" altLang="zh-CN" sz="1800" b="1" baseline="0">
                <a:solidFill>
                  <a:srgbClr val="FF0000"/>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pic>
        <p:nvPicPr>
          <p:cNvPr id="15" name="Picture 14" descr="Jpsi_v2.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67300" y="3214688"/>
            <a:ext cx="4076700" cy="364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569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703388" y="152400"/>
            <a:ext cx="6400800"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sym typeface="Symbol"/>
              </a:rPr>
              <a:t></a:t>
            </a:r>
            <a:r>
              <a:rPr lang="en-US" sz="2800" b="1" baseline="0" dirty="0">
                <a:solidFill>
                  <a:srgbClr val="000000"/>
                </a:solidFill>
                <a:latin typeface="+mj-lt"/>
                <a:ea typeface="+mn-ea"/>
                <a:cs typeface="Arial" charset="0"/>
              </a:rPr>
              <a:t> results in A+A </a:t>
            </a:r>
          </a:p>
        </p:txBody>
      </p:sp>
      <p:sp>
        <p:nvSpPr>
          <p:cNvPr id="38918"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sp>
        <p:nvSpPr>
          <p:cNvPr id="38919" name="Rectangle 5"/>
          <p:cNvSpPr txBox="1">
            <a:spLocks noChangeArrowheads="1"/>
          </p:cNvSpPr>
          <p:nvPr/>
        </p:nvSpPr>
        <p:spPr bwMode="auto">
          <a:xfrm>
            <a:off x="381000" y="5105400"/>
            <a:ext cx="8610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pPr>
            <a:r>
              <a:rPr lang="en-US" sz="1800" b="1" baseline="0">
                <a:ea typeface="SimSun" charset="0"/>
                <a:cs typeface="SimSun" charset="0"/>
                <a:sym typeface="Symbol" charset="0"/>
              </a:rPr>
              <a:t>(1s) suppression magnitude </a:t>
            </a:r>
            <a:r>
              <a:rPr lang="en-US" sz="1800" b="1" baseline="0">
                <a:solidFill>
                  <a:schemeClr val="accent2"/>
                </a:solidFill>
                <a:ea typeface="SimSun" charset="0"/>
                <a:cs typeface="SimSun" charset="0"/>
                <a:sym typeface="Symbol" charset="0"/>
              </a:rPr>
              <a:t>consistent with excited states suppression. </a:t>
            </a:r>
          </a:p>
          <a:p>
            <a:pPr eaLnBrk="1" hangingPunct="1">
              <a:spcBef>
                <a:spcPct val="20000"/>
              </a:spcBef>
            </a:pPr>
            <a:r>
              <a:rPr lang="en-US" sz="1800" b="1" baseline="0">
                <a:ea typeface="SimSun" charset="0"/>
                <a:cs typeface="SimSun" charset="0"/>
                <a:sym typeface="Symbol" charset="0"/>
              </a:rPr>
              <a:t>(2S) strongly suppressed</a:t>
            </a:r>
            <a:r>
              <a:rPr lang="en-US" sz="1800" b="1" baseline="0">
                <a:solidFill>
                  <a:schemeClr val="accent2"/>
                </a:solidFill>
                <a:ea typeface="SimSun" charset="0"/>
                <a:cs typeface="SimSun" charset="0"/>
                <a:sym typeface="Symbol" charset="0"/>
              </a:rPr>
              <a:t>, (3S) completely melted.</a:t>
            </a:r>
            <a:endParaRPr lang="en-US" sz="1800" baseline="0">
              <a:solidFill>
                <a:schemeClr val="accent2"/>
              </a:solidFill>
              <a:ea typeface="SimSun" charset="0"/>
              <a:cs typeface="Arial" charset="0"/>
              <a:sym typeface="Symbol" charset="0"/>
            </a:endParaRPr>
          </a:p>
          <a:p>
            <a:pPr eaLnBrk="1" hangingPunct="1">
              <a:spcBef>
                <a:spcPct val="20000"/>
              </a:spcBef>
            </a:pPr>
            <a:r>
              <a:rPr lang="en-US" sz="1800" b="1" baseline="0">
                <a:solidFill>
                  <a:srgbClr val="FF0000"/>
                </a:solidFill>
                <a:ea typeface="SimSun" charset="0"/>
                <a:cs typeface="Arial" charset="0"/>
                <a:sym typeface="Symbol" charset="0"/>
              </a:rPr>
              <a:t>Now is the perfect time to study color screening features of hot, dense</a:t>
            </a:r>
          </a:p>
          <a:p>
            <a:pPr eaLnBrk="1" hangingPunct="1">
              <a:spcBef>
                <a:spcPct val="20000"/>
              </a:spcBef>
            </a:pPr>
            <a:r>
              <a:rPr lang="en-US" sz="1800" b="1" baseline="0">
                <a:solidFill>
                  <a:srgbClr val="FF0000"/>
                </a:solidFill>
                <a:ea typeface="SimSun" charset="0"/>
                <a:cs typeface="Arial" charset="0"/>
                <a:sym typeface="Symbol" charset="0"/>
              </a:rPr>
              <a:t>medium in light of RHIC and LHC precise quarkonium measurements.</a:t>
            </a:r>
            <a:endParaRPr lang="en-US" sz="1200" b="1" baseline="0">
              <a:solidFill>
                <a:srgbClr val="FF0000"/>
              </a:solidFill>
              <a:ea typeface="SimSun" charset="0"/>
              <a:cs typeface="Arial" charset="0"/>
              <a:sym typeface="Symbol" charset="0"/>
            </a:endParaRPr>
          </a:p>
          <a:p>
            <a:pPr>
              <a:spcBef>
                <a:spcPct val="20000"/>
              </a:spcBef>
              <a:buFontTx/>
              <a:buChar char="•"/>
            </a:pPr>
            <a:endParaRPr lang="en-US" altLang="zh-CN" sz="1800" baseline="0">
              <a:solidFill>
                <a:srgbClr val="FF33CC"/>
              </a:solidFill>
              <a:ea typeface="SimSun" charset="0"/>
              <a:cs typeface="Arial" charset="0"/>
            </a:endParaRPr>
          </a:p>
          <a:p>
            <a:pPr>
              <a:spcBef>
                <a:spcPct val="20000"/>
              </a:spcBef>
              <a:buFontTx/>
              <a:buChar char="•"/>
            </a:pPr>
            <a:endParaRPr lang="en-US" altLang="zh-CN" sz="1800" baseline="0">
              <a:solidFill>
                <a:srgbClr val="FF33CC"/>
              </a:solidFill>
              <a:ea typeface="SimSun" charset="0"/>
              <a:cs typeface="Arial" charset="0"/>
            </a:endParaRPr>
          </a:p>
          <a:p>
            <a:pPr eaLnBrk="1" hangingPunct="1">
              <a:spcBef>
                <a:spcPct val="20000"/>
              </a:spcBef>
            </a:pPr>
            <a:r>
              <a:rPr lang="en-US" altLang="zh-CN" sz="1800" baseline="0">
                <a:solidFill>
                  <a:srgbClr val="FF33CC"/>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066800"/>
            <a:ext cx="3940175"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998538"/>
            <a:ext cx="3962400" cy="380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990600"/>
            <a:ext cx="3962400" cy="389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3" name="Rectangle 15"/>
          <p:cNvSpPr>
            <a:spLocks noChangeArrowheads="1"/>
          </p:cNvSpPr>
          <p:nvPr/>
        </p:nvSpPr>
        <p:spPr bwMode="auto">
          <a:xfrm>
            <a:off x="762000" y="4800600"/>
            <a:ext cx="3886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STAR: Dong, Trzeciak, Xie </a:t>
            </a:r>
          </a:p>
          <a:p>
            <a:r>
              <a:rPr lang="en-US" sz="1200" baseline="0">
                <a:solidFill>
                  <a:srgbClr val="FF33CC"/>
                </a:solidFill>
                <a:cs typeface="Arial" charset="0"/>
              </a:rPr>
              <a:t>CMS: arXiv: 1208.2826, Mironov, Rangel, Roland</a:t>
            </a:r>
            <a:endParaRPr lang="en-US" sz="1200" baseline="0">
              <a:solidFill>
                <a:srgbClr val="FF33CC"/>
              </a:solidFill>
            </a:endParaRPr>
          </a:p>
        </p:txBody>
      </p:sp>
      <p:pic>
        <p:nvPicPr>
          <p:cNvPr id="1230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2062163"/>
            <a:ext cx="3886200" cy="372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65006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1276"/>
                                        </p:tgtEl>
                                        <p:attrNameLst>
                                          <p:attrName>style.visibility</p:attrName>
                                        </p:attrNameLst>
                                      </p:cBhvr>
                                      <p:to>
                                        <p:strVal val="visible"/>
                                      </p:to>
                                    </p:set>
                                    <p:animEffect transition="in" filter="wipe(down)">
                                      <p:cBhvr>
                                        <p:cTn id="7" dur="500"/>
                                        <p:tgtEl>
                                          <p:spTgt spid="112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2300"/>
                                        </p:tgtEl>
                                        <p:attrNameLst>
                                          <p:attrName>style.visibility</p:attrName>
                                        </p:attrNameLst>
                                      </p:cBhvr>
                                      <p:to>
                                        <p:strVal val="visible"/>
                                      </p:to>
                                    </p:set>
                                    <p:animEffect transition="in" filter="fade">
                                      <p:cBhvr>
                                        <p:cTn id="17" dur="20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Fig2_red"/>
          <p:cNvPicPr>
            <a:picLocks noChangeAspect="1" noChangeArrowheads="1"/>
          </p:cNvPicPr>
          <p:nvPr/>
        </p:nvPicPr>
        <p:blipFill>
          <a:blip r:embed="rId3">
            <a:extLst>
              <a:ext uri="{28A0092B-C50C-407E-A947-70E740481C1C}">
                <a14:useLocalDpi xmlns:a14="http://schemas.microsoft.com/office/drawing/2010/main" val="0"/>
              </a:ext>
            </a:extLst>
          </a:blip>
          <a:srcRect r="18869" b="1396"/>
          <a:stretch>
            <a:fillRect/>
          </a:stretch>
        </p:blipFill>
        <p:spPr bwMode="auto">
          <a:xfrm>
            <a:off x="4343400" y="990600"/>
            <a:ext cx="417195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703388" y="152400"/>
            <a:ext cx="6400800"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RHIC </a:t>
            </a:r>
            <a:r>
              <a:rPr lang="en-US" sz="2800" b="1" baseline="0" dirty="0" err="1">
                <a:solidFill>
                  <a:srgbClr val="000000"/>
                </a:solidFill>
                <a:latin typeface="+mj-lt"/>
                <a:ea typeface="+mn-ea"/>
                <a:cs typeface="Arial" charset="0"/>
              </a:rPr>
              <a:t>di</a:t>
            </a:r>
            <a:r>
              <a:rPr lang="en-US" sz="2800" b="1" baseline="0" dirty="0">
                <a:solidFill>
                  <a:srgbClr val="000000"/>
                </a:solidFill>
                <a:latin typeface="+mj-lt"/>
                <a:ea typeface="+mn-ea"/>
                <a:cs typeface="Arial" charset="0"/>
              </a:rPr>
              <a:t>-lepton results at last QM</a:t>
            </a:r>
          </a:p>
        </p:txBody>
      </p:sp>
      <p:sp>
        <p:nvSpPr>
          <p:cNvPr id="40965" name="TextBox 10"/>
          <p:cNvSpPr txBox="1">
            <a:spLocks noChangeArrowheads="1"/>
          </p:cNvSpPr>
          <p:nvPr/>
        </p:nvSpPr>
        <p:spPr bwMode="auto">
          <a:xfrm>
            <a:off x="5715000" y="4121150"/>
            <a:ext cx="1763713"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144" tIns="44073" rIns="88144" bIns="44073">
            <a:spAutoFit/>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sz="1300">
                <a:solidFill>
                  <a:srgbClr val="000000"/>
                </a:solidFill>
              </a:rPr>
              <a:t>PHENIX PRC 81 (2010) 034911</a:t>
            </a:r>
          </a:p>
        </p:txBody>
      </p:sp>
      <p:graphicFrame>
        <p:nvGraphicFramePr>
          <p:cNvPr id="118818" name="Group 1058"/>
          <p:cNvGraphicFramePr>
            <a:graphicFrameLocks noGrp="1"/>
          </p:cNvGraphicFramePr>
          <p:nvPr/>
        </p:nvGraphicFramePr>
        <p:xfrm>
          <a:off x="969963" y="4495800"/>
          <a:ext cx="7273925" cy="1479552"/>
        </p:xfrm>
        <a:graphic>
          <a:graphicData uri="http://schemas.openxmlformats.org/drawingml/2006/table">
            <a:tbl>
              <a:tblPr/>
              <a:tblGrid>
                <a:gridCol w="1277937"/>
                <a:gridCol w="2965450"/>
                <a:gridCol w="3030538"/>
              </a:tblGrid>
              <a:tr h="398463">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endParaRPr kumimoji="0" lang="en-US" sz="1600" b="1" i="0" u="none" strike="noStrike" cap="none" normalizeH="0" baseline="0">
                        <a:ln>
                          <a:noFill/>
                        </a:ln>
                        <a:solidFill>
                          <a:srgbClr val="000000"/>
                        </a:solidFill>
                        <a:effectLst/>
                        <a:latin typeface="Times New Roman" charset="0"/>
                        <a:ea typeface="SimSun" charset="0"/>
                        <a:cs typeface="Times New Roman" charset="0"/>
                      </a:endParaRPr>
                    </a:p>
                  </a:txBody>
                  <a:tcPr marL="41564" marR="41564"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chemeClr val="tx1"/>
                          </a:solidFill>
                          <a:effectLst/>
                          <a:latin typeface="Times New Roman" charset="0"/>
                          <a:ea typeface="SimSun" charset="0"/>
                          <a:cs typeface="Times New Roman" charset="0"/>
                        </a:rPr>
                        <a:t>Minbias (value ±</a:t>
                      </a:r>
                      <a:r>
                        <a:rPr kumimoji="0" lang="en-US" sz="1600" b="1" i="0" u="none" strike="noStrike" cap="none" normalizeH="0" baseline="0">
                          <a:ln>
                            <a:noFill/>
                          </a:ln>
                          <a:solidFill>
                            <a:schemeClr val="tx1"/>
                          </a:solidFill>
                          <a:effectLst/>
                          <a:latin typeface="Times New Roman" charset="0"/>
                          <a:ea typeface="SimSun" charset="0"/>
                          <a:cs typeface="Times New Roman" charset="0"/>
                          <a:sym typeface="Symbol" charset="0"/>
                        </a:rPr>
                        <a:t> stat ± sys)</a:t>
                      </a:r>
                    </a:p>
                  </a:txBody>
                  <a:tcPr marL="41564" marR="41564"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chemeClr val="tx1"/>
                          </a:solidFill>
                          <a:effectLst/>
                          <a:latin typeface="Times New Roman" charset="0"/>
                          <a:ea typeface="SimSun" charset="0"/>
                          <a:cs typeface="Times New Roman" charset="0"/>
                        </a:rPr>
                        <a:t>Central (value </a:t>
                      </a:r>
                      <a:r>
                        <a:rPr kumimoji="0" lang="en-US" sz="1600" b="1" i="0" u="none" strike="noStrike" cap="none" normalizeH="0" baseline="0">
                          <a:ln>
                            <a:noFill/>
                          </a:ln>
                          <a:solidFill>
                            <a:schemeClr val="tx1"/>
                          </a:solidFill>
                          <a:effectLst/>
                          <a:latin typeface="Times New Roman" charset="0"/>
                          <a:ea typeface="SimSun" charset="0"/>
                          <a:cs typeface="Times New Roman" charset="0"/>
                          <a:sym typeface="Symbol" charset="0"/>
                        </a:rPr>
                        <a:t>± stat ± sys)</a:t>
                      </a:r>
                    </a:p>
                  </a:txBody>
                  <a:tcPr marL="41564" marR="41564"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38">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800" b="1" i="0" u="none" strike="noStrike" cap="none" normalizeH="0" baseline="0">
                          <a:ln>
                            <a:noFill/>
                          </a:ln>
                          <a:solidFill>
                            <a:srgbClr val="000000"/>
                          </a:solidFill>
                          <a:effectLst/>
                          <a:latin typeface="Times New Roman" charset="0"/>
                          <a:ea typeface="SimSun" charset="0"/>
                          <a:cs typeface="Times New Roman" charset="0"/>
                        </a:rPr>
                        <a:t>STAR</a:t>
                      </a:r>
                    </a:p>
                  </a:txBody>
                  <a:tcPr marL="41564" marR="41564"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ct val="0"/>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1.53 </a:t>
                      </a: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 0.07 ± 0.41 (w/o ρ) </a:t>
                      </a:r>
                    </a:p>
                    <a:p>
                      <a:pPr marL="0" marR="0" lvl="0" indent="0" algn="l" defTabSz="490538" rtl="0" eaLnBrk="0" fontAlgn="base" latinLnBrk="0" hangingPunct="0">
                        <a:lnSpc>
                          <a:spcPct val="100000"/>
                        </a:lnSpc>
                        <a:spcBef>
                          <a:spcPct val="0"/>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1.40 ± 0.06 ± 0.38 (w/ ρ)</a:t>
                      </a:r>
                    </a:p>
                  </a:txBody>
                  <a:tcPr marL="41564" marR="41564"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ct val="0"/>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1.72 </a:t>
                      </a: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 0.10 ± 0.50 (w/o ρ)  </a:t>
                      </a:r>
                    </a:p>
                    <a:p>
                      <a:pPr marL="0" marR="0" lvl="0" indent="0" algn="l" defTabSz="490538" rtl="0" eaLnBrk="0" fontAlgn="base" latinLnBrk="0" hangingPunct="0">
                        <a:lnSpc>
                          <a:spcPct val="100000"/>
                        </a:lnSpc>
                        <a:spcBef>
                          <a:spcPct val="0"/>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1.54 ± 0.09 ± 0.45 (w/ ρ)</a:t>
                      </a:r>
                    </a:p>
                  </a:txBody>
                  <a:tcPr marL="41564" marR="41564"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800" b="1" i="0" u="none" strike="noStrike" cap="none" normalizeH="0" baseline="0">
                          <a:ln>
                            <a:noFill/>
                          </a:ln>
                          <a:solidFill>
                            <a:srgbClr val="000000"/>
                          </a:solidFill>
                          <a:effectLst/>
                          <a:latin typeface="Times New Roman" charset="0"/>
                          <a:ea typeface="SimSun" charset="0"/>
                          <a:cs typeface="Times New Roman" charset="0"/>
                        </a:rPr>
                        <a:t>PHENIX</a:t>
                      </a:r>
                      <a:endParaRPr kumimoji="0" lang="en-US" sz="2300" b="1" i="0" u="none" strike="noStrike" cap="none" normalizeH="0" baseline="0">
                        <a:ln>
                          <a:noFill/>
                        </a:ln>
                        <a:solidFill>
                          <a:srgbClr val="000000"/>
                        </a:solidFill>
                        <a:effectLst/>
                        <a:latin typeface="Times New Roman" charset="0"/>
                        <a:ea typeface="SimSun" charset="0"/>
                        <a:cs typeface="Times New Roman" charset="0"/>
                      </a:endParaRPr>
                    </a:p>
                  </a:txBody>
                  <a:tcPr marL="41564" marR="41564"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4.7 </a:t>
                      </a: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 0.4 ± 1.5</a:t>
                      </a:r>
                    </a:p>
                  </a:txBody>
                  <a:tcPr marL="41564" marR="41564"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chemeClr val="tx1"/>
                          </a:solidFill>
                          <a:effectLst/>
                          <a:latin typeface="Times New Roman" charset="0"/>
                          <a:ea typeface="SimSun" charset="0"/>
                          <a:cs typeface="Times New Roman" charset="0"/>
                        </a:rPr>
                        <a:t>7.6 </a:t>
                      </a:r>
                      <a:r>
                        <a:rPr kumimoji="0" lang="en-US" sz="1600" b="1" i="0" u="none" strike="noStrike" cap="none" normalizeH="0" baseline="0">
                          <a:ln>
                            <a:noFill/>
                          </a:ln>
                          <a:solidFill>
                            <a:srgbClr val="000000"/>
                          </a:solidFill>
                          <a:effectLst/>
                          <a:latin typeface="Times New Roman" charset="0"/>
                          <a:ea typeface="SimSun" charset="0"/>
                          <a:cs typeface="Times New Roman" charset="0"/>
                          <a:sym typeface="Symbol" charset="0"/>
                        </a:rPr>
                        <a:t>± 0.5 ± 1.3</a:t>
                      </a:r>
                    </a:p>
                  </a:txBody>
                  <a:tcPr marL="41564" marR="41564"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l"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Difference</a:t>
                      </a:r>
                    </a:p>
                  </a:txBody>
                  <a:tcPr marL="41564" marR="41564"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2.0 σ </a:t>
                      </a:r>
                    </a:p>
                  </a:txBody>
                  <a:tcPr marL="41564" marR="41564"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90538" rtl="0" eaLnBrk="0" fontAlgn="base" latinLnBrk="0" hangingPunct="0">
                        <a:lnSpc>
                          <a:spcPct val="100000"/>
                        </a:lnSpc>
                        <a:spcBef>
                          <a:spcPts val="863"/>
                        </a:spcBef>
                        <a:spcAft>
                          <a:spcPct val="0"/>
                        </a:spcAft>
                        <a:buClr>
                          <a:srgbClr val="000000"/>
                        </a:buClr>
                        <a:buSzPct val="100000"/>
                        <a:buFont typeface="Times New Roman" charset="0"/>
                        <a:buNone/>
                        <a:tabLst/>
                      </a:pPr>
                      <a:r>
                        <a:rPr kumimoji="0" lang="en-US" sz="1600" b="1" i="0" u="none" strike="noStrike" cap="none" normalizeH="0" baseline="0">
                          <a:ln>
                            <a:noFill/>
                          </a:ln>
                          <a:solidFill>
                            <a:srgbClr val="000000"/>
                          </a:solidFill>
                          <a:effectLst/>
                          <a:latin typeface="Times New Roman" charset="0"/>
                          <a:ea typeface="SimSun" charset="0"/>
                          <a:cs typeface="Times New Roman" charset="0"/>
                        </a:rPr>
                        <a:t>4.2 σ</a:t>
                      </a:r>
                    </a:p>
                  </a:txBody>
                  <a:tcPr marL="41564" marR="41564"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0988" name="Text Box 1054"/>
          <p:cNvSpPr txBox="1">
            <a:spLocks noChangeArrowheads="1"/>
          </p:cNvSpPr>
          <p:nvPr/>
        </p:nvSpPr>
        <p:spPr bwMode="auto">
          <a:xfrm>
            <a:off x="4389438" y="4191000"/>
            <a:ext cx="4208462"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48" tIns="41025" rIns="82048" bIns="41025">
            <a:spAutoFit/>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baseline="0">
                <a:latin typeface="Times New Roman" charset="0"/>
                <a:cs typeface="Times New Roman" charset="0"/>
              </a:rPr>
              <a:t>Enhancement factor in 0.15&lt;M</a:t>
            </a:r>
            <a:r>
              <a:rPr lang="en-US" baseline="-25000">
                <a:latin typeface="Times New Roman" charset="0"/>
                <a:cs typeface="Times New Roman" charset="0"/>
              </a:rPr>
              <a:t>ee</a:t>
            </a:r>
            <a:r>
              <a:rPr lang="en-US" baseline="0">
                <a:latin typeface="Times New Roman" charset="0"/>
                <a:cs typeface="Times New Roman" charset="0"/>
              </a:rPr>
              <a:t>&lt;0.75 Gev/c2</a:t>
            </a:r>
          </a:p>
        </p:txBody>
      </p:sp>
      <p:sp>
        <p:nvSpPr>
          <p:cNvPr id="40991"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pic>
        <p:nvPicPr>
          <p:cNvPr id="40992" name="Picture 7" descr="corrYield_Ful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14400"/>
            <a:ext cx="3200400" cy="35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3" name="Rectangle 5"/>
          <p:cNvSpPr txBox="1">
            <a:spLocks noChangeArrowheads="1"/>
          </p:cNvSpPr>
          <p:nvPr/>
        </p:nvSpPr>
        <p:spPr bwMode="auto">
          <a:xfrm>
            <a:off x="0" y="5943600"/>
            <a:ext cx="9220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pPr>
            <a:r>
              <a:rPr lang="en-US" sz="1800" b="1" baseline="0">
                <a:solidFill>
                  <a:srgbClr val="FF0000"/>
                </a:solidFill>
                <a:ea typeface="SimSun" charset="0"/>
                <a:cs typeface="SimSun" charset="0"/>
                <a:sym typeface="Symbol" charset="0"/>
              </a:rPr>
              <a:t>The discrepancy is in 0-20% central Au+Au collisions. </a:t>
            </a:r>
            <a:r>
              <a:rPr lang="en-US" altLang="zh-CN" sz="1800" b="1" baseline="0">
                <a:solidFill>
                  <a:srgbClr val="FF0000"/>
                </a:solidFill>
                <a:ea typeface="SimSun" charset="0"/>
                <a:cs typeface="Arial" charset="0"/>
                <a:sym typeface="Symbol" charset="0"/>
              </a:rPr>
              <a:t>The 0-20% HBD results will</a:t>
            </a:r>
          </a:p>
          <a:p>
            <a:pPr eaLnBrk="1" hangingPunct="1">
              <a:spcBef>
                <a:spcPct val="20000"/>
              </a:spcBef>
            </a:pPr>
            <a:r>
              <a:rPr lang="en-US" altLang="zh-CN" sz="1800" b="1" baseline="0">
                <a:solidFill>
                  <a:srgbClr val="FF0000"/>
                </a:solidFill>
                <a:ea typeface="SimSun" charset="0"/>
                <a:cs typeface="Arial" charset="0"/>
                <a:sym typeface="Symbol" charset="0"/>
              </a:rPr>
              <a:t>be important to clarify the discrepancy experimentally.</a:t>
            </a:r>
            <a:endParaRPr lang="en-US" altLang="zh-CN" sz="1800" b="1" baseline="0">
              <a:solidFill>
                <a:srgbClr val="FF0000"/>
              </a:solidFill>
              <a:ea typeface="SimSun" charset="0"/>
              <a:cs typeface="Arial" charset="0"/>
            </a:endParaRPr>
          </a:p>
          <a:p>
            <a:pPr>
              <a:spcBef>
                <a:spcPct val="20000"/>
              </a:spcBef>
              <a:buFontTx/>
              <a:buChar char="•"/>
            </a:pPr>
            <a:endParaRPr lang="en-US" altLang="zh-CN" sz="1800" baseline="0">
              <a:solidFill>
                <a:srgbClr val="FF33CC"/>
              </a:solidFill>
              <a:ea typeface="SimSun" charset="0"/>
              <a:cs typeface="Arial" charset="0"/>
            </a:endParaRPr>
          </a:p>
          <a:p>
            <a:pPr eaLnBrk="1" hangingPunct="1">
              <a:spcBef>
                <a:spcPct val="20000"/>
              </a:spcBef>
            </a:pPr>
            <a:r>
              <a:rPr lang="en-US" altLang="zh-CN" sz="1800" baseline="0">
                <a:solidFill>
                  <a:srgbClr val="FF33CC"/>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spTree>
    <p:extLst>
      <p:ext uri="{BB962C8B-B14F-4D97-AF65-F5344CB8AC3E}">
        <p14:creationId xmlns:p14="http://schemas.microsoft.com/office/powerpoint/2010/main" val="363471596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2106613" y="84138"/>
            <a:ext cx="52578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8144" tIns="44073" rIns="88144" bIns="44073" anchor="ct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p>
        </p:txBody>
      </p:sp>
      <p:sp>
        <p:nvSpPr>
          <p:cNvPr id="69637" name="Text Box 3"/>
          <p:cNvSpPr txBox="1">
            <a:spLocks noChangeArrowheads="1"/>
          </p:cNvSpPr>
          <p:nvPr/>
        </p:nvSpPr>
        <p:spPr bwMode="auto">
          <a:xfrm>
            <a:off x="1295400" y="184150"/>
            <a:ext cx="6754813" cy="577850"/>
          </a:xfrm>
          <a:prstGeom prst="rect">
            <a:avLst/>
          </a:prstGeom>
          <a:noFill/>
          <a:ln w="9525">
            <a:noFill/>
            <a:round/>
            <a:headEnd/>
            <a:tailEnd/>
          </a:ln>
        </p:spPr>
        <p:txBody>
          <a:bodyPr lIns="86757" tIns="43379" rIns="86757" bIns="43379"/>
          <a:lstStyle/>
          <a:p>
            <a:pPr algn="ctr">
              <a:tabLst>
                <a:tab pos="0" algn="l"/>
                <a:tab pos="440158" algn="l"/>
                <a:tab pos="880314" algn="l"/>
                <a:tab pos="1321895" algn="l"/>
                <a:tab pos="1762052" algn="l"/>
                <a:tab pos="2202209" algn="l"/>
                <a:tab pos="2643790" algn="l"/>
                <a:tab pos="3083947" algn="l"/>
                <a:tab pos="3525528" algn="l"/>
                <a:tab pos="3965685" algn="l"/>
                <a:tab pos="4405843" algn="l"/>
                <a:tab pos="4847425" algn="l"/>
                <a:tab pos="5287580" algn="l"/>
                <a:tab pos="5729162" algn="l"/>
                <a:tab pos="6169319" algn="l"/>
                <a:tab pos="6609475" algn="l"/>
                <a:tab pos="7051057" algn="l"/>
                <a:tab pos="7491214" algn="l"/>
                <a:tab pos="7932795" algn="l"/>
                <a:tab pos="8372952" algn="l"/>
                <a:tab pos="8813110" algn="l"/>
              </a:tabLst>
              <a:defRPr/>
            </a:pPr>
            <a:r>
              <a:rPr lang="en-US" sz="2800" b="1" baseline="0" dirty="0">
                <a:solidFill>
                  <a:srgbClr val="000000"/>
                </a:solidFill>
                <a:latin typeface="+mj-lt"/>
                <a:ea typeface="+mn-ea"/>
                <a:cs typeface="Arial" charset="0"/>
              </a:rPr>
              <a:t>Energy dependence of </a:t>
            </a:r>
            <a:r>
              <a:rPr lang="en-US" sz="2800" b="1" baseline="0" dirty="0" err="1">
                <a:solidFill>
                  <a:srgbClr val="000000"/>
                </a:solidFill>
                <a:latin typeface="+mj-lt"/>
                <a:ea typeface="+mn-ea"/>
                <a:cs typeface="Arial" charset="0"/>
              </a:rPr>
              <a:t>di</a:t>
            </a:r>
            <a:r>
              <a:rPr lang="en-US" sz="2800" b="1" baseline="0" dirty="0">
                <a:solidFill>
                  <a:srgbClr val="000000"/>
                </a:solidFill>
                <a:latin typeface="+mj-lt"/>
                <a:ea typeface="+mn-ea"/>
                <a:cs typeface="Arial" charset="0"/>
              </a:rPr>
              <a:t>-electron spectra</a:t>
            </a:r>
          </a:p>
        </p:txBody>
      </p:sp>
      <p:sp>
        <p:nvSpPr>
          <p:cNvPr id="41990" name="Footer Placeholder 1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sp>
        <p:nvSpPr>
          <p:cNvPr id="41991" name="Rectangle 5"/>
          <p:cNvSpPr txBox="1">
            <a:spLocks noChangeArrowheads="1"/>
          </p:cNvSpPr>
          <p:nvPr/>
        </p:nvSpPr>
        <p:spPr bwMode="auto">
          <a:xfrm>
            <a:off x="0" y="4648200"/>
            <a:ext cx="9144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spcBef>
                <a:spcPct val="20000"/>
              </a:spcBef>
            </a:pPr>
            <a:r>
              <a:rPr lang="en-US" altLang="zh-CN" b="1" baseline="0">
                <a:ea typeface="SimSun" charset="0"/>
                <a:cs typeface="SimSun" charset="0"/>
              </a:rPr>
              <a:t>PHENIX HBD results at 200 GeV : consistent with previous publication in 20-92% centrality.</a:t>
            </a:r>
          </a:p>
          <a:p>
            <a:pPr>
              <a:spcBef>
                <a:spcPct val="20000"/>
              </a:spcBef>
            </a:pPr>
            <a:r>
              <a:rPr lang="en-US" b="1" baseline="0">
                <a:cs typeface="Arial" charset="0"/>
                <a:sym typeface="Symbol" charset="0"/>
              </a:rPr>
              <a:t>STAR results: systematically study the di-electron continuum from 19.6, 39, 62.4 and 200</a:t>
            </a:r>
          </a:p>
          <a:p>
            <a:pPr>
              <a:spcBef>
                <a:spcPct val="20000"/>
              </a:spcBef>
            </a:pPr>
            <a:r>
              <a:rPr lang="en-US" b="1" baseline="0">
                <a:cs typeface="Arial" charset="0"/>
                <a:sym typeface="Symbol" charset="0"/>
              </a:rPr>
              <a:t> GeV.</a:t>
            </a:r>
            <a:r>
              <a:rPr lang="en-US" b="1" baseline="0">
                <a:solidFill>
                  <a:srgbClr val="FF0000"/>
                </a:solidFill>
                <a:cs typeface="Arial" charset="0"/>
                <a:sym typeface="Symbol" charset="0"/>
              </a:rPr>
              <a:t>  Note:</a:t>
            </a:r>
            <a:r>
              <a:rPr lang="en-US" b="1" baseline="0">
                <a:solidFill>
                  <a:schemeClr val="accent2"/>
                </a:solidFill>
                <a:cs typeface="Arial" charset="0"/>
                <a:sym typeface="Symbol" charset="0"/>
              </a:rPr>
              <a:t> enhancement factor (EF) depends on the reference: </a:t>
            </a:r>
          </a:p>
          <a:p>
            <a:pPr>
              <a:spcBef>
                <a:spcPct val="20000"/>
              </a:spcBef>
            </a:pPr>
            <a:r>
              <a:rPr lang="en-US" b="1" baseline="0">
                <a:solidFill>
                  <a:schemeClr val="accent2"/>
                </a:solidFill>
                <a:cs typeface="Arial" charset="0"/>
                <a:sym typeface="Symbol" charset="0"/>
              </a:rPr>
              <a:t>using cocktail as a reference, which includes charm contribution, the EF has no</a:t>
            </a:r>
          </a:p>
          <a:p>
            <a:pPr>
              <a:spcBef>
                <a:spcPct val="20000"/>
              </a:spcBef>
            </a:pPr>
            <a:r>
              <a:rPr lang="en-US" b="1" baseline="0">
                <a:solidFill>
                  <a:schemeClr val="accent2"/>
                </a:solidFill>
                <a:cs typeface="Arial" charset="0"/>
                <a:sym typeface="Symbol" charset="0"/>
              </a:rPr>
              <a:t>centrality dependence from STAR experiment.</a:t>
            </a:r>
          </a:p>
          <a:p>
            <a:pPr>
              <a:spcBef>
                <a:spcPct val="20000"/>
              </a:spcBef>
            </a:pPr>
            <a:r>
              <a:rPr lang="en-US" b="1" baseline="0">
                <a:solidFill>
                  <a:schemeClr val="accent2"/>
                </a:solidFill>
                <a:cs typeface="Arial" charset="0"/>
                <a:sym typeface="Symbol" charset="0"/>
              </a:rPr>
              <a:t>using N</a:t>
            </a:r>
            <a:r>
              <a:rPr lang="en-US" b="1" baseline="-25000">
                <a:solidFill>
                  <a:schemeClr val="accent2"/>
                </a:solidFill>
                <a:cs typeface="Arial" charset="0"/>
                <a:sym typeface="Symbol" charset="0"/>
              </a:rPr>
              <a:t>part</a:t>
            </a:r>
            <a:r>
              <a:rPr lang="en-US" b="1" baseline="0">
                <a:solidFill>
                  <a:schemeClr val="accent2"/>
                </a:solidFill>
                <a:cs typeface="Arial" charset="0"/>
                <a:sym typeface="Symbol" charset="0"/>
              </a:rPr>
              <a:t> as a reference, there is centrality dependence.  </a:t>
            </a:r>
          </a:p>
          <a:p>
            <a:pPr>
              <a:spcBef>
                <a:spcPct val="20000"/>
              </a:spcBef>
            </a:pPr>
            <a:endParaRPr lang="en-US" b="1" baseline="0">
              <a:solidFill>
                <a:schemeClr val="accent2"/>
              </a:solidFill>
              <a:cs typeface="Arial" charset="0"/>
              <a:sym typeface="Symbol" charset="0"/>
            </a:endParaRPr>
          </a:p>
          <a:p>
            <a:pPr>
              <a:spcBef>
                <a:spcPct val="20000"/>
              </a:spcBef>
              <a:buFontTx/>
              <a:buChar char="•"/>
            </a:pPr>
            <a:endParaRPr lang="en-US" altLang="zh-CN" sz="1800" baseline="0">
              <a:solidFill>
                <a:srgbClr val="FF33CC"/>
              </a:solidFill>
              <a:ea typeface="SimSun" charset="0"/>
              <a:cs typeface="Arial" charset="0"/>
            </a:endParaRPr>
          </a:p>
          <a:p>
            <a:pPr eaLnBrk="1" hangingPunct="1">
              <a:spcBef>
                <a:spcPct val="20000"/>
              </a:spcBef>
            </a:pPr>
            <a:r>
              <a:rPr lang="en-US" altLang="zh-CN" sz="1800" baseline="0">
                <a:solidFill>
                  <a:srgbClr val="FF33CC"/>
                </a:solidFill>
                <a:ea typeface="SimSun" charset="0"/>
                <a:cs typeface="SimSun" charset="0"/>
              </a:rPr>
              <a:t>          </a:t>
            </a:r>
          </a:p>
          <a:p>
            <a:pPr eaLnBrk="1" hangingPunct="1">
              <a:spcBef>
                <a:spcPct val="20000"/>
              </a:spcBef>
            </a:pPr>
            <a:r>
              <a:rPr lang="en-US" altLang="zh-CN" sz="1800" b="1" baseline="0">
                <a:solidFill>
                  <a:srgbClr val="FF0000"/>
                </a:solidFill>
                <a:ea typeface="SimSun" charset="0"/>
                <a:cs typeface="SimSun" charset="0"/>
              </a:rPr>
              <a:t>          </a:t>
            </a:r>
            <a:endParaRPr lang="en-US" altLang="zh-CN" sz="1800" b="1" baseline="0">
              <a:solidFill>
                <a:srgbClr val="FF33CC"/>
              </a:solidFill>
              <a:ea typeface="SimSun" charset="0"/>
              <a:cs typeface="SimSun" charset="0"/>
            </a:endParaRPr>
          </a:p>
          <a:p>
            <a:pPr eaLnBrk="1" hangingPunct="1">
              <a:spcBef>
                <a:spcPct val="20000"/>
              </a:spcBef>
            </a:pPr>
            <a:endParaRPr lang="en-US" altLang="zh-CN" sz="1800" b="1" baseline="0">
              <a:solidFill>
                <a:srgbClr val="FF33CC"/>
              </a:solidFill>
              <a:ea typeface="SimSun" charset="0"/>
              <a:cs typeface="SimSun" charset="0"/>
            </a:endParaRPr>
          </a:p>
        </p:txBody>
      </p:sp>
      <p:pic>
        <p:nvPicPr>
          <p:cNvPr id="4199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5" y="957263"/>
            <a:ext cx="4989513" cy="353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914400"/>
            <a:ext cx="4267200" cy="355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AutoShape 7"/>
          <p:cNvSpPr>
            <a:spLocks noChangeArrowheads="1"/>
          </p:cNvSpPr>
          <p:nvPr/>
        </p:nvSpPr>
        <p:spPr bwMode="auto">
          <a:xfrm>
            <a:off x="7010400" y="3657600"/>
            <a:ext cx="1905000" cy="228600"/>
          </a:xfrm>
          <a:prstGeom prst="flowChartAlternateProcess">
            <a:avLst/>
          </a:prstGeom>
          <a:solidFill>
            <a:srgbClr val="FFFF00"/>
          </a:solidFill>
          <a:ln w="57150">
            <a:solidFill>
              <a:srgbClr val="FF9900"/>
            </a:solidFill>
            <a:miter lim="800000"/>
            <a:headEnd/>
            <a:tailEnd/>
          </a:ln>
        </p:spPr>
        <p:txBody>
          <a:bodyPr anchor="ctr" anchorCtr="1"/>
          <a:lstStyle/>
          <a:p>
            <a:pPr>
              <a:buClr>
                <a:srgbClr val="000090"/>
              </a:buClr>
              <a:buSzPct val="80000"/>
            </a:pPr>
            <a:r>
              <a:rPr lang="en-US" sz="1800" b="1" baseline="0">
                <a:solidFill>
                  <a:srgbClr val="000090"/>
                </a:solidFill>
              </a:rPr>
              <a:t>20-40% </a:t>
            </a:r>
          </a:p>
        </p:txBody>
      </p:sp>
      <p:sp>
        <p:nvSpPr>
          <p:cNvPr id="41995" name="Rectangle 12"/>
          <p:cNvSpPr>
            <a:spLocks noChangeArrowheads="1"/>
          </p:cNvSpPr>
          <p:nvPr/>
        </p:nvSpPr>
        <p:spPr bwMode="auto">
          <a:xfrm>
            <a:off x="6172200" y="43719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PHENIX: Atomssa, Tserruya</a:t>
            </a:r>
            <a:endParaRPr lang="en-US" sz="1200" baseline="0">
              <a:solidFill>
                <a:srgbClr val="FF33CC"/>
              </a:solidFill>
            </a:endParaRPr>
          </a:p>
        </p:txBody>
      </p:sp>
      <p:sp>
        <p:nvSpPr>
          <p:cNvPr id="41996" name="Rectangle 13"/>
          <p:cNvSpPr>
            <a:spLocks noChangeArrowheads="1"/>
          </p:cNvSpPr>
          <p:nvPr/>
        </p:nvSpPr>
        <p:spPr bwMode="auto">
          <a:xfrm>
            <a:off x="228600" y="43719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STAR: Dong, Geurts, Huang, Huck</a:t>
            </a:r>
            <a:endParaRPr lang="en-US" sz="1200" baseline="0">
              <a:solidFill>
                <a:srgbClr val="FF33CC"/>
              </a:solidFill>
            </a:endParaRPr>
          </a:p>
        </p:txBody>
      </p:sp>
      <p:pic>
        <p:nvPicPr>
          <p:cNvPr id="13" name="Picture 12" descr="LMRyields_npart(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00450" y="2874963"/>
            <a:ext cx="5543550" cy="398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6714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7"/>
          <p:cNvSpPr txBox="1">
            <a:spLocks noChangeArrowheads="1"/>
          </p:cNvSpPr>
          <p:nvPr/>
        </p:nvSpPr>
        <p:spPr bwMode="auto">
          <a:xfrm>
            <a:off x="3962400" y="3868738"/>
            <a:ext cx="1044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sz="1400" baseline="0"/>
              <a:t>p</a:t>
            </a:r>
            <a:r>
              <a:rPr lang="en-US" sz="1400" baseline="-25000"/>
              <a:t>T</a:t>
            </a:r>
            <a:r>
              <a:rPr lang="en-US" sz="1400" baseline="0"/>
              <a:t> (GeV/c)</a:t>
            </a:r>
          </a:p>
        </p:txBody>
      </p:sp>
      <p:sp>
        <p:nvSpPr>
          <p:cNvPr id="43012"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r>
              <a:rPr lang="en-US" altLang="zh-CN" sz="1400" baseline="0" smtClean="0">
                <a:latin typeface="Times New Roman" charset="0"/>
                <a:ea typeface="SimSun" charset="0"/>
              </a:rPr>
              <a:t>HIM2012-12</a:t>
            </a:r>
            <a:endParaRPr lang="en-US" altLang="zh-CN" sz="1400" baseline="0">
              <a:latin typeface="Times New Roman" charset="0"/>
              <a:ea typeface="SimSun" charset="0"/>
            </a:endParaRPr>
          </a:p>
        </p:txBody>
      </p:sp>
      <p:sp>
        <p:nvSpPr>
          <p:cNvPr id="43014" name="Rectangle 2"/>
          <p:cNvSpPr>
            <a:spLocks noGrp="1" noChangeArrowheads="1"/>
          </p:cNvSpPr>
          <p:nvPr>
            <p:ph type="title" sz="quarter"/>
          </p:nvPr>
        </p:nvSpPr>
        <p:spPr>
          <a:xfrm>
            <a:off x="762000" y="76200"/>
            <a:ext cx="7772400" cy="762000"/>
          </a:xfrm>
        </p:spPr>
        <p:txBody>
          <a:bodyPr/>
          <a:lstStyle/>
          <a:p>
            <a:pPr eaLnBrk="1" hangingPunct="1"/>
            <a:r>
              <a:rPr lang="en-US" altLang="zh-CN" sz="2800" b="1">
                <a:latin typeface="Times New Roman" charset="0"/>
                <a:ea typeface="SimSun" charset="0"/>
                <a:cs typeface="SimSun" charset="0"/>
              </a:rPr>
              <a:t>Direct photon spectra and elliptic flow v</a:t>
            </a:r>
            <a:r>
              <a:rPr lang="en-US" altLang="zh-CN" sz="2800" b="1" baseline="-25000">
                <a:latin typeface="Times New Roman" charset="0"/>
                <a:ea typeface="SimSun" charset="0"/>
                <a:cs typeface="SimSun" charset="0"/>
              </a:rPr>
              <a:t>2</a:t>
            </a:r>
          </a:p>
        </p:txBody>
      </p:sp>
      <p:sp>
        <p:nvSpPr>
          <p:cNvPr id="43015" name="AutoShape 3"/>
          <p:cNvSpPr>
            <a:spLocks noChangeArrowheads="1"/>
          </p:cNvSpPr>
          <p:nvPr/>
        </p:nvSpPr>
        <p:spPr bwMode="auto">
          <a:xfrm>
            <a:off x="6629400" y="3581400"/>
            <a:ext cx="852488" cy="852488"/>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3085 w 21600"/>
              <a:gd name="T25" fmla="*/ 12343 h 21600"/>
              <a:gd name="T26" fmla="*/ 18514 w 21600"/>
              <a:gd name="T27" fmla="*/ 1851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429" y="0"/>
                </a:moveTo>
                <a:lnTo>
                  <a:pt x="9257" y="6171"/>
                </a:lnTo>
                <a:lnTo>
                  <a:pt x="12343" y="6171"/>
                </a:lnTo>
                <a:lnTo>
                  <a:pt x="12343" y="12343"/>
                </a:lnTo>
                <a:lnTo>
                  <a:pt x="6171" y="12343"/>
                </a:lnTo>
                <a:lnTo>
                  <a:pt x="6171" y="9257"/>
                </a:lnTo>
                <a:lnTo>
                  <a:pt x="0" y="15429"/>
                </a:lnTo>
                <a:lnTo>
                  <a:pt x="6171" y="21600"/>
                </a:lnTo>
                <a:lnTo>
                  <a:pt x="6171" y="18514"/>
                </a:lnTo>
                <a:lnTo>
                  <a:pt x="18514" y="18514"/>
                </a:lnTo>
                <a:lnTo>
                  <a:pt x="18514" y="6171"/>
                </a:lnTo>
                <a:lnTo>
                  <a:pt x="21600" y="617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43016" name="Text Box 4"/>
          <p:cNvSpPr txBox="1">
            <a:spLocks noChangeArrowheads="1"/>
          </p:cNvSpPr>
          <p:nvPr/>
        </p:nvSpPr>
        <p:spPr bwMode="auto">
          <a:xfrm rot="-5400000">
            <a:off x="6080125" y="4464050"/>
            <a:ext cx="4286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sz="1600" baseline="30000">
                <a:solidFill>
                  <a:schemeClr val="tx1"/>
                </a:solidFill>
                <a:latin typeface="Arial" charset="0"/>
                <a:ea typeface="ＭＳ Ｐゴシック" charset="0"/>
              </a:defRPr>
            </a:lvl1pPr>
            <a:lvl2pPr marL="742950" indent="-285750" eaLnBrk="0" hangingPunct="0">
              <a:defRPr sz="1600" baseline="30000">
                <a:solidFill>
                  <a:schemeClr val="tx1"/>
                </a:solidFill>
                <a:latin typeface="Arial" charset="0"/>
                <a:ea typeface="ＭＳ Ｐゴシック" charset="0"/>
              </a:defRPr>
            </a:lvl2pPr>
            <a:lvl3pPr marL="1143000" indent="-228600" eaLnBrk="0" hangingPunct="0">
              <a:defRPr sz="1600" baseline="30000">
                <a:solidFill>
                  <a:schemeClr val="tx1"/>
                </a:solidFill>
                <a:latin typeface="Arial" charset="0"/>
                <a:ea typeface="ＭＳ Ｐゴシック" charset="0"/>
              </a:defRPr>
            </a:lvl3pPr>
            <a:lvl4pPr marL="1600200" indent="-228600" eaLnBrk="0" hangingPunct="0">
              <a:defRPr sz="1600" baseline="30000">
                <a:solidFill>
                  <a:schemeClr val="tx1"/>
                </a:solidFill>
                <a:latin typeface="Arial" charset="0"/>
                <a:ea typeface="ＭＳ Ｐゴシック" charset="0"/>
              </a:defRPr>
            </a:lvl4pPr>
            <a:lvl5pPr marL="2057400" indent="-228600" eaLnBrk="0" hangingPunct="0">
              <a:defRPr sz="1600" baseline="30000">
                <a:solidFill>
                  <a:schemeClr val="tx1"/>
                </a:solidFill>
                <a:latin typeface="Arial" charset="0"/>
                <a:ea typeface="ＭＳ Ｐゴシック" charset="0"/>
              </a:defRPr>
            </a:lvl5pPr>
            <a:lvl6pPr marL="2514600" indent="-228600" eaLnBrk="0" fontAlgn="base" hangingPunct="0">
              <a:spcBef>
                <a:spcPct val="0"/>
              </a:spcBef>
              <a:spcAft>
                <a:spcPct val="0"/>
              </a:spcAft>
              <a:defRPr sz="1600" baseline="30000">
                <a:solidFill>
                  <a:schemeClr val="tx1"/>
                </a:solidFill>
                <a:latin typeface="Arial" charset="0"/>
                <a:ea typeface="ＭＳ Ｐゴシック" charset="0"/>
              </a:defRPr>
            </a:lvl6pPr>
            <a:lvl7pPr marL="2971800" indent="-228600" eaLnBrk="0" fontAlgn="base" hangingPunct="0">
              <a:spcBef>
                <a:spcPct val="0"/>
              </a:spcBef>
              <a:spcAft>
                <a:spcPct val="0"/>
              </a:spcAft>
              <a:defRPr sz="1600" baseline="30000">
                <a:solidFill>
                  <a:schemeClr val="tx1"/>
                </a:solidFill>
                <a:latin typeface="Arial" charset="0"/>
                <a:ea typeface="ＭＳ Ｐゴシック" charset="0"/>
              </a:defRPr>
            </a:lvl7pPr>
            <a:lvl8pPr marL="3429000" indent="-228600" eaLnBrk="0" fontAlgn="base" hangingPunct="0">
              <a:spcBef>
                <a:spcPct val="0"/>
              </a:spcBef>
              <a:spcAft>
                <a:spcPct val="0"/>
              </a:spcAft>
              <a:defRPr sz="1600" baseline="30000">
                <a:solidFill>
                  <a:schemeClr val="tx1"/>
                </a:solidFill>
                <a:latin typeface="Arial" charset="0"/>
                <a:ea typeface="ＭＳ Ｐゴシック" charset="0"/>
              </a:defRPr>
            </a:lvl8pPr>
            <a:lvl9pPr marL="3886200" indent="-228600" eaLnBrk="0" fontAlgn="base" hangingPunct="0">
              <a:spcBef>
                <a:spcPct val="0"/>
              </a:spcBef>
              <a:spcAft>
                <a:spcPct val="0"/>
              </a:spcAft>
              <a:defRPr sz="1600" baseline="30000">
                <a:solidFill>
                  <a:schemeClr val="tx1"/>
                </a:solidFill>
                <a:latin typeface="Arial" charset="0"/>
                <a:ea typeface="ＭＳ Ｐゴシック" charset="0"/>
              </a:defRPr>
            </a:lvl9pPr>
          </a:lstStyle>
          <a:p>
            <a:pPr eaLnBrk="1" hangingPunct="1"/>
            <a:endParaRPr lang="en-US" altLang="zh-CN" baseline="0">
              <a:ea typeface="SimSun" charset="0"/>
              <a:cs typeface="Arial" charset="0"/>
            </a:endParaRPr>
          </a:p>
        </p:txBody>
      </p:sp>
      <p:pic>
        <p:nvPicPr>
          <p:cNvPr id="4301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3438" y="938213"/>
            <a:ext cx="228600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8" name="Picture 1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743200" y="990600"/>
            <a:ext cx="630238" cy="2743200"/>
          </a:xfrm>
          <a:noFill/>
        </p:spPr>
      </p:pic>
      <p:pic>
        <p:nvPicPr>
          <p:cNvPr id="4301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14400"/>
            <a:ext cx="3048000"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0" name="Rectangle 5"/>
          <p:cNvSpPr>
            <a:spLocks noGrp="1" noChangeArrowheads="1"/>
          </p:cNvSpPr>
          <p:nvPr>
            <p:ph idx="1"/>
          </p:nvPr>
        </p:nvSpPr>
        <p:spPr>
          <a:xfrm>
            <a:off x="0" y="4191000"/>
            <a:ext cx="9144000" cy="2362200"/>
          </a:xfrm>
        </p:spPr>
        <p:txBody>
          <a:bodyPr>
            <a:normAutofit fontScale="70000" lnSpcReduction="20000"/>
          </a:bodyPr>
          <a:lstStyle/>
          <a:p>
            <a:pPr marL="609600" indent="-609600" eaLnBrk="1" hangingPunct="1"/>
            <a:r>
              <a:rPr lang="en-US" altLang="zh-CN" sz="1800">
                <a:solidFill>
                  <a:schemeClr val="accent2"/>
                </a:solidFill>
                <a:latin typeface="Arial" charset="0"/>
                <a:ea typeface="SimSun" charset="0"/>
                <a:cs typeface="SimSun" charset="0"/>
              </a:rPr>
              <a:t>Low p</a:t>
            </a:r>
            <a:r>
              <a:rPr lang="en-US" altLang="zh-CN" sz="1800" baseline="-25000">
                <a:solidFill>
                  <a:schemeClr val="accent2"/>
                </a:solidFill>
                <a:latin typeface="Arial" charset="0"/>
                <a:ea typeface="SimSun" charset="0"/>
                <a:cs typeface="SimSun" charset="0"/>
              </a:rPr>
              <a:t>T</a:t>
            </a:r>
            <a:r>
              <a:rPr lang="en-US" altLang="zh-CN" sz="1800">
                <a:solidFill>
                  <a:schemeClr val="accent2"/>
                </a:solidFill>
                <a:latin typeface="Arial" charset="0"/>
                <a:ea typeface="SimSun" charset="0"/>
                <a:cs typeface="SimSun" charset="0"/>
              </a:rPr>
              <a:t> direct photon elliptic flow measurement </a:t>
            </a:r>
            <a:r>
              <a:rPr lang="en-US" altLang="zh-CN" sz="1800">
                <a:latin typeface="Arial" charset="0"/>
                <a:ea typeface="SimSun" charset="0"/>
                <a:cs typeface="SimSun" charset="0"/>
              </a:rPr>
              <a:t>could provide </a:t>
            </a:r>
            <a:r>
              <a:rPr lang="en-US" altLang="zh-CN" sz="1800">
                <a:solidFill>
                  <a:schemeClr val="accent2"/>
                </a:solidFill>
                <a:latin typeface="Arial" charset="0"/>
                <a:ea typeface="SimSun" charset="0"/>
                <a:cs typeface="SimSun" charset="0"/>
              </a:rPr>
              <a:t>direct constraints on QGP dynamics (η/s, T, t</a:t>
            </a:r>
            <a:r>
              <a:rPr lang="en-US" altLang="zh-CN" sz="1800" baseline="-25000">
                <a:solidFill>
                  <a:schemeClr val="accent2"/>
                </a:solidFill>
                <a:latin typeface="Arial" charset="0"/>
                <a:ea typeface="SimSun" charset="0"/>
                <a:cs typeface="SimSun" charset="0"/>
              </a:rPr>
              <a:t>0</a:t>
            </a:r>
            <a:r>
              <a:rPr lang="en-US" altLang="zh-CN" sz="1800">
                <a:solidFill>
                  <a:schemeClr val="accent2"/>
                </a:solidFill>
                <a:latin typeface="Arial" charset="0"/>
                <a:ea typeface="SimSun" charset="0"/>
                <a:cs typeface="SimSun" charset="0"/>
              </a:rPr>
              <a:t>…). </a:t>
            </a:r>
          </a:p>
          <a:p>
            <a:pPr marL="609600" indent="-609600"/>
            <a:r>
              <a:rPr lang="en-US" sz="1800">
                <a:latin typeface="Arial" charset="0"/>
                <a:cs typeface="Arial" charset="0"/>
              </a:rPr>
              <a:t>Excess of direct photon yield over p+p: T</a:t>
            </a:r>
            <a:r>
              <a:rPr lang="en-US" sz="1800" baseline="-25000">
                <a:latin typeface="Arial" charset="0"/>
                <a:cs typeface="Arial" charset="0"/>
              </a:rPr>
              <a:t>eff</a:t>
            </a:r>
            <a:r>
              <a:rPr lang="en-US" sz="1800">
                <a:latin typeface="Arial" charset="0"/>
                <a:cs typeface="Arial" charset="0"/>
              </a:rPr>
              <a:t>=221 ± 19 ± 19 MeV in 0-20% Au+Au; </a:t>
            </a:r>
          </a:p>
          <a:p>
            <a:pPr marL="609600" indent="-609600">
              <a:buFontTx/>
              <a:buNone/>
            </a:pPr>
            <a:r>
              <a:rPr lang="en-US" sz="1800">
                <a:latin typeface="Arial" charset="0"/>
                <a:ea typeface="SimSun" charset="0"/>
                <a:cs typeface="Arial" charset="0"/>
              </a:rPr>
              <a:t>          s</a:t>
            </a:r>
            <a:r>
              <a:rPr lang="en-US" altLang="zh-CN" sz="1800">
                <a:latin typeface="Arial" charset="0"/>
                <a:ea typeface="SimSun" charset="0"/>
                <a:cs typeface="Arial" charset="0"/>
              </a:rPr>
              <a:t>ubstantial positive v</a:t>
            </a:r>
            <a:r>
              <a:rPr lang="en-US" altLang="zh-CN" sz="1800" baseline="-25000">
                <a:latin typeface="Arial" charset="0"/>
                <a:ea typeface="SimSun" charset="0"/>
                <a:cs typeface="Arial" charset="0"/>
              </a:rPr>
              <a:t>2</a:t>
            </a:r>
            <a:r>
              <a:rPr lang="en-US" altLang="zh-CN" sz="1800">
                <a:latin typeface="Arial" charset="0"/>
                <a:ea typeface="SimSun" charset="0"/>
                <a:cs typeface="Arial" charset="0"/>
              </a:rPr>
              <a:t> observed at p</a:t>
            </a:r>
            <a:r>
              <a:rPr lang="en-US" altLang="zh-CN" sz="1800" baseline="-25000">
                <a:latin typeface="Arial" charset="0"/>
                <a:ea typeface="SimSun" charset="0"/>
                <a:cs typeface="Arial" charset="0"/>
              </a:rPr>
              <a:t>T</a:t>
            </a:r>
            <a:r>
              <a:rPr lang="en-US" altLang="zh-CN" sz="1800">
                <a:latin typeface="Arial" charset="0"/>
                <a:ea typeface="SimSun" charset="0"/>
                <a:cs typeface="Arial" charset="0"/>
              </a:rPr>
              <a:t>&lt;4 GeV/c</a:t>
            </a:r>
            <a:r>
              <a:rPr lang="en-US" sz="1800">
                <a:latin typeface="Arial" charset="0"/>
                <a:cs typeface="Arial" charset="0"/>
              </a:rPr>
              <a:t>.</a:t>
            </a:r>
          </a:p>
          <a:p>
            <a:pPr marL="609600" indent="-609600"/>
            <a:r>
              <a:rPr lang="en-US" sz="1800">
                <a:latin typeface="Arial" charset="0"/>
                <a:cs typeface="Arial" charset="0"/>
              </a:rPr>
              <a:t>Excess of direct photon yield over p+p at </a:t>
            </a:r>
            <a:r>
              <a:rPr lang="en-US" altLang="zh-CN" sz="1800">
                <a:latin typeface="Arial" charset="0"/>
                <a:ea typeface="SimSun" charset="0"/>
                <a:cs typeface="SimSun" charset="0"/>
              </a:rPr>
              <a:t>p</a:t>
            </a:r>
            <a:r>
              <a:rPr lang="en-US" altLang="zh-CN" sz="1800" baseline="-25000">
                <a:latin typeface="Arial" charset="0"/>
                <a:ea typeface="SimSun" charset="0"/>
                <a:cs typeface="SimSun" charset="0"/>
              </a:rPr>
              <a:t>T</a:t>
            </a:r>
            <a:r>
              <a:rPr lang="en-US" altLang="zh-CN" sz="1800">
                <a:latin typeface="Arial" charset="0"/>
                <a:ea typeface="SimSun" charset="0"/>
                <a:cs typeface="SimSun" charset="0"/>
              </a:rPr>
              <a:t>&lt;4 GeV/c</a:t>
            </a:r>
            <a:r>
              <a:rPr lang="en-US" sz="1800">
                <a:latin typeface="Arial" charset="0"/>
                <a:cs typeface="Arial" charset="0"/>
              </a:rPr>
              <a:t>: T</a:t>
            </a:r>
            <a:r>
              <a:rPr lang="en-US" sz="1800" baseline="-25000">
                <a:latin typeface="Arial" charset="0"/>
                <a:cs typeface="Arial" charset="0"/>
              </a:rPr>
              <a:t>eff</a:t>
            </a:r>
            <a:r>
              <a:rPr lang="en-US" sz="1800">
                <a:latin typeface="Arial" charset="0"/>
                <a:cs typeface="Arial" charset="0"/>
              </a:rPr>
              <a:t>=304 ± 51 MeV in 0-40% Pb+Pb.</a:t>
            </a:r>
          </a:p>
          <a:p>
            <a:pPr marL="609600" indent="-609600"/>
            <a:r>
              <a:rPr lang="en-US" sz="1800">
                <a:solidFill>
                  <a:schemeClr val="accent2"/>
                </a:solidFill>
                <a:latin typeface="Arial" charset="0"/>
                <a:ea typeface="SimSun" charset="0"/>
                <a:cs typeface="SimSun" charset="0"/>
                <a:sym typeface="Symbol" charset="0"/>
              </a:rPr>
              <a:t>Di-lepton v</a:t>
            </a:r>
            <a:r>
              <a:rPr lang="en-US" sz="1800" baseline="-25000">
                <a:solidFill>
                  <a:schemeClr val="accent2"/>
                </a:solidFill>
                <a:latin typeface="Arial" charset="0"/>
                <a:ea typeface="SimSun" charset="0"/>
                <a:cs typeface="SimSun" charset="0"/>
                <a:sym typeface="Symbol" charset="0"/>
              </a:rPr>
              <a:t>2</a:t>
            </a:r>
            <a:r>
              <a:rPr lang="en-US" sz="1800">
                <a:solidFill>
                  <a:schemeClr val="accent2"/>
                </a:solidFill>
                <a:latin typeface="Arial" charset="0"/>
                <a:ea typeface="SimSun" charset="0"/>
                <a:cs typeface="SimSun" charset="0"/>
                <a:sym typeface="Symbol" charset="0"/>
              </a:rPr>
              <a:t> versus p</a:t>
            </a:r>
            <a:r>
              <a:rPr lang="en-US" sz="1800" baseline="-25000">
                <a:solidFill>
                  <a:schemeClr val="accent2"/>
                </a:solidFill>
                <a:latin typeface="Arial" charset="0"/>
                <a:ea typeface="SimSun" charset="0"/>
                <a:cs typeface="SimSun" charset="0"/>
                <a:sym typeface="Symbol" charset="0"/>
              </a:rPr>
              <a:t>T</a:t>
            </a:r>
            <a:r>
              <a:rPr lang="en-US" sz="1800">
                <a:solidFill>
                  <a:schemeClr val="accent2"/>
                </a:solidFill>
                <a:latin typeface="Arial" charset="0"/>
                <a:ea typeface="SimSun" charset="0"/>
                <a:cs typeface="SimSun" charset="0"/>
                <a:sym typeface="Symbol" charset="0"/>
              </a:rPr>
              <a:t> &amp; M</a:t>
            </a:r>
            <a:r>
              <a:rPr lang="en-US" sz="1800" baseline="-25000">
                <a:solidFill>
                  <a:schemeClr val="accent2"/>
                </a:solidFill>
                <a:latin typeface="Arial" charset="0"/>
                <a:ea typeface="SimSun" charset="0"/>
                <a:cs typeface="SimSun" charset="0"/>
                <a:sym typeface="Symbol" charset="0"/>
              </a:rPr>
              <a:t>ll</a:t>
            </a:r>
            <a:r>
              <a:rPr lang="en-US" sz="1800">
                <a:solidFill>
                  <a:schemeClr val="accent2"/>
                </a:solidFill>
                <a:latin typeface="Arial" charset="0"/>
                <a:ea typeface="SimSun" charset="0"/>
                <a:cs typeface="SimSun" charset="0"/>
                <a:sym typeface="Symbol" charset="0"/>
              </a:rPr>
              <a:t>: probe the properties of the medium </a:t>
            </a:r>
            <a:r>
              <a:rPr lang="en-US" sz="1800">
                <a:solidFill>
                  <a:srgbClr val="FF3300"/>
                </a:solidFill>
                <a:latin typeface="Arial" charset="0"/>
                <a:ea typeface="SimSun" charset="0"/>
                <a:cs typeface="SimSun" charset="0"/>
                <a:sym typeface="Symbol" charset="0"/>
              </a:rPr>
              <a:t>from hadron-gas  dominated to QGP dominated</a:t>
            </a:r>
            <a:r>
              <a:rPr lang="en-US" sz="1200">
                <a:solidFill>
                  <a:srgbClr val="FF3300"/>
                </a:solidFill>
                <a:latin typeface="Arial" charset="0"/>
                <a:ea typeface="SimSun" charset="0"/>
                <a:cs typeface="SimSun" charset="0"/>
                <a:sym typeface="Symbol" charset="0"/>
              </a:rPr>
              <a:t>. </a:t>
            </a:r>
            <a:r>
              <a:rPr lang="en-US" sz="1200">
                <a:solidFill>
                  <a:srgbClr val="FF33CC"/>
                </a:solidFill>
                <a:latin typeface="Arial" charset="0"/>
                <a:ea typeface="SimSun" charset="0"/>
                <a:cs typeface="SimSun" charset="0"/>
                <a:sym typeface="Symbol" charset="0"/>
              </a:rPr>
              <a:t>(</a:t>
            </a:r>
            <a:r>
              <a:rPr lang="en-US" sz="1200">
                <a:solidFill>
                  <a:srgbClr val="FF33CC"/>
                </a:solidFill>
                <a:latin typeface="Arial" charset="0"/>
                <a:cs typeface="Arial" charset="0"/>
              </a:rPr>
              <a:t>R. Chatterjee, D. K. Srivastava, U. Heinz, C. Gale, PRC75(2007)054909</a:t>
            </a:r>
            <a:r>
              <a:rPr lang="en-US" sz="1200">
                <a:solidFill>
                  <a:srgbClr val="FF33CC"/>
                </a:solidFill>
                <a:latin typeface="Arial" charset="0"/>
                <a:ea typeface="SimSun" charset="0"/>
                <a:cs typeface="SimSun" charset="0"/>
                <a:sym typeface="Symbol" charset="0"/>
              </a:rPr>
              <a:t>)</a:t>
            </a:r>
          </a:p>
          <a:p>
            <a:pPr marL="609600" indent="-609600"/>
            <a:endParaRPr lang="en-US" altLang="zh-CN" sz="1800">
              <a:solidFill>
                <a:srgbClr val="FF33CC"/>
              </a:solidFill>
              <a:latin typeface="Arial" charset="0"/>
              <a:ea typeface="SimSun" charset="0"/>
              <a:cs typeface="SimSun" charset="0"/>
            </a:endParaRPr>
          </a:p>
          <a:p>
            <a:pPr marL="609600" indent="-609600"/>
            <a:endParaRPr lang="en-US" altLang="zh-CN" sz="1800">
              <a:solidFill>
                <a:srgbClr val="FF33CC"/>
              </a:solidFill>
              <a:latin typeface="Arial" charset="0"/>
              <a:ea typeface="SimSun" charset="0"/>
              <a:cs typeface="SimSun" charset="0"/>
            </a:endParaRPr>
          </a:p>
          <a:p>
            <a:pPr marL="609600" indent="-609600" eaLnBrk="1" hangingPunct="1">
              <a:buFontTx/>
              <a:buNone/>
            </a:pPr>
            <a:r>
              <a:rPr lang="en-US" altLang="zh-CN" sz="1800">
                <a:solidFill>
                  <a:srgbClr val="FF33CC"/>
                </a:solidFill>
                <a:latin typeface="Arial" charset="0"/>
                <a:ea typeface="SimSun" charset="0"/>
                <a:cs typeface="SimSun" charset="0"/>
              </a:rPr>
              <a:t>          </a:t>
            </a:r>
          </a:p>
          <a:p>
            <a:pPr marL="609600" indent="-609600" eaLnBrk="1" hangingPunct="1">
              <a:buFontTx/>
              <a:buNone/>
            </a:pPr>
            <a:r>
              <a:rPr lang="en-US" altLang="zh-CN" sz="1800" b="1">
                <a:solidFill>
                  <a:srgbClr val="FF0000"/>
                </a:solidFill>
                <a:latin typeface="Arial" charset="0"/>
                <a:ea typeface="SimSun" charset="0"/>
                <a:cs typeface="SimSun" charset="0"/>
              </a:rPr>
              <a:t>          </a:t>
            </a:r>
            <a:endParaRPr lang="en-US" altLang="zh-CN" sz="1800" b="1">
              <a:solidFill>
                <a:srgbClr val="FF33CC"/>
              </a:solidFill>
              <a:latin typeface="Arial" charset="0"/>
              <a:ea typeface="SimSun" charset="0"/>
              <a:cs typeface="SimSun" charset="0"/>
            </a:endParaRPr>
          </a:p>
          <a:p>
            <a:pPr marL="609600" indent="-609600" eaLnBrk="1" hangingPunct="1">
              <a:buFontTx/>
              <a:buNone/>
            </a:pPr>
            <a:endParaRPr lang="en-US" altLang="zh-CN" sz="1800" b="1">
              <a:solidFill>
                <a:srgbClr val="FF33CC"/>
              </a:solidFill>
              <a:latin typeface="Arial" charset="0"/>
              <a:ea typeface="SimSun" charset="0"/>
              <a:cs typeface="SimSun" charset="0"/>
            </a:endParaRPr>
          </a:p>
        </p:txBody>
      </p:sp>
      <p:sp>
        <p:nvSpPr>
          <p:cNvPr id="43021" name="Rectangle 15"/>
          <p:cNvSpPr>
            <a:spLocks noChangeArrowheads="1"/>
          </p:cNvSpPr>
          <p:nvPr/>
        </p:nvSpPr>
        <p:spPr bwMode="auto">
          <a:xfrm>
            <a:off x="3429000" y="3505200"/>
            <a:ext cx="1862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rgbClr val="FF33CC"/>
                </a:solidFill>
                <a:ea typeface="SimSun" charset="0"/>
                <a:cs typeface="Arial" charset="0"/>
              </a:rPr>
              <a:t> PHENIX, arXiv: 1105.4126</a:t>
            </a:r>
            <a:endParaRPr lang="en-US" altLang="zh-CN" sz="1200">
              <a:solidFill>
                <a:srgbClr val="FF33CC"/>
              </a:solidFill>
              <a:ea typeface="SimSun" charset="0"/>
              <a:cs typeface="Arial" charset="0"/>
            </a:endParaRPr>
          </a:p>
        </p:txBody>
      </p:sp>
      <p:sp>
        <p:nvSpPr>
          <p:cNvPr id="43022" name="Rectangle 16"/>
          <p:cNvSpPr>
            <a:spLocks noChangeArrowheads="1"/>
          </p:cNvSpPr>
          <p:nvPr/>
        </p:nvSpPr>
        <p:spPr bwMode="auto">
          <a:xfrm>
            <a:off x="533400" y="3640138"/>
            <a:ext cx="20351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baseline="0">
                <a:solidFill>
                  <a:srgbClr val="FF33CC"/>
                </a:solidFill>
                <a:cs typeface="Arial" charset="0"/>
              </a:rPr>
              <a:t>PHENIX: PRL104 (2010)132301</a:t>
            </a:r>
            <a:endParaRPr lang="en-US" sz="1000" baseline="0"/>
          </a:p>
        </p:txBody>
      </p:sp>
      <p:pic>
        <p:nvPicPr>
          <p:cNvPr id="43023"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6263" y="914400"/>
            <a:ext cx="3487737"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4" name="Rectangle 12"/>
          <p:cNvSpPr>
            <a:spLocks noChangeArrowheads="1"/>
          </p:cNvSpPr>
          <p:nvPr/>
        </p:nvSpPr>
        <p:spPr bwMode="auto">
          <a:xfrm>
            <a:off x="6172200" y="34290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aseline="0">
                <a:solidFill>
                  <a:srgbClr val="FF33CC"/>
                </a:solidFill>
                <a:cs typeface="Arial" charset="0"/>
              </a:rPr>
              <a:t>ALICE: Wilde, Safarik</a:t>
            </a:r>
            <a:endParaRPr lang="en-US" sz="1200" baseline="0"/>
          </a:p>
        </p:txBody>
      </p:sp>
    </p:spTree>
    <p:extLst>
      <p:ext uri="{BB962C8B-B14F-4D97-AF65-F5344CB8AC3E}">
        <p14:creationId xmlns:p14="http://schemas.microsoft.com/office/powerpoint/2010/main" val="147994575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fr-FR" dirty="0"/>
          </a:p>
        </p:txBody>
      </p:sp>
      <p:sp>
        <p:nvSpPr>
          <p:cNvPr id="5" name="Content Placeholder 4"/>
          <p:cNvSpPr>
            <a:spLocks noGrp="1"/>
          </p:cNvSpPr>
          <p:nvPr>
            <p:ph sz="quarter" idx="10"/>
          </p:nvPr>
        </p:nvSpPr>
        <p:spPr/>
        <p:txBody>
          <a:bodyPr/>
          <a:lstStyle/>
          <a:p>
            <a:endParaRPr lang="fr-FR"/>
          </a:p>
        </p:txBody>
      </p:sp>
      <p:sp>
        <p:nvSpPr>
          <p:cNvPr id="6" name="Content Placeholder 5"/>
          <p:cNvSpPr>
            <a:spLocks noGrp="1"/>
          </p:cNvSpPr>
          <p:nvPr>
            <p:ph sz="quarter" idx="11"/>
          </p:nvPr>
        </p:nvSpPr>
        <p:spPr/>
        <p:txBody>
          <a:bodyPr anchor="ctr">
            <a:normAutofit/>
          </a:bodyPr>
          <a:lstStyle/>
          <a:p>
            <a:pPr algn="ctr"/>
            <a:r>
              <a:rPr lang="en-US" sz="2800" smtClean="0"/>
              <a:t>The objectives of heavy-ion physics</a:t>
            </a:r>
            <a:endParaRPr lang="en-US" sz="2800"/>
          </a:p>
        </p:txBody>
      </p:sp>
      <p:sp>
        <p:nvSpPr>
          <p:cNvPr id="2" name="Footer Placeholder 1"/>
          <p:cNvSpPr>
            <a:spLocks noGrp="1"/>
          </p:cNvSpPr>
          <p:nvPr>
            <p:ph type="ftr" sz="quarter" idx="12"/>
          </p:nvPr>
        </p:nvSpPr>
        <p:spPr/>
        <p:txBody>
          <a:bodyPr/>
          <a:lstStyle/>
          <a:p>
            <a:pPr>
              <a:defRPr/>
            </a:pPr>
            <a:r>
              <a:rPr lang="de-DE" smtClean="0"/>
              <a:t>HIM2012-12</a:t>
            </a:r>
            <a:endParaRPr lang="en-US" dirty="0"/>
          </a:p>
        </p:txBody>
      </p:sp>
    </p:spTree>
    <p:extLst>
      <p:ext uri="{BB962C8B-B14F-4D97-AF65-F5344CB8AC3E}">
        <p14:creationId xmlns:p14="http://schemas.microsoft.com/office/powerpoint/2010/main" val="116465633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0"/>
          </p:nvPr>
        </p:nvSpPr>
        <p:spPr>
          <a:xfrm>
            <a:off x="634257" y="1688578"/>
            <a:ext cx="7794315" cy="4000500"/>
          </a:xfrm>
        </p:spPr>
        <p:txBody>
          <a:bodyPr anchor="t">
            <a:noAutofit/>
          </a:bodyPr>
          <a:lstStyle/>
          <a:p>
            <a:pPr marL="457200" indent="-457200">
              <a:buFont typeface="Arial"/>
              <a:buChar char="•"/>
            </a:pPr>
            <a:r>
              <a:rPr lang="en-US" sz="2200" dirty="0" smtClean="0"/>
              <a:t>Extend the Standard Model of Particle Physics (SM) to dynamical complex system of finite size</a:t>
            </a:r>
            <a:endParaRPr lang="en-US" sz="2200" dirty="0"/>
          </a:p>
        </p:txBody>
      </p:sp>
      <p:sp>
        <p:nvSpPr>
          <p:cNvPr id="2" name="Footer Placeholder 1"/>
          <p:cNvSpPr>
            <a:spLocks noGrp="1"/>
          </p:cNvSpPr>
          <p:nvPr>
            <p:ph type="ftr" sz="quarter" idx="12"/>
          </p:nvPr>
        </p:nvSpPr>
        <p:spPr/>
        <p:txBody>
          <a:bodyPr/>
          <a:lstStyle/>
          <a:p>
            <a:pPr>
              <a:defRPr/>
            </a:pPr>
            <a:r>
              <a:rPr lang="de-DE" smtClean="0"/>
              <a:t>HIM2012-12</a:t>
            </a:r>
            <a:endParaRPr lang="en-US" dirty="0"/>
          </a:p>
        </p:txBody>
      </p:sp>
    </p:spTree>
    <p:extLst>
      <p:ext uri="{BB962C8B-B14F-4D97-AF65-F5344CB8AC3E}">
        <p14:creationId xmlns:p14="http://schemas.microsoft.com/office/powerpoint/2010/main" val="252625606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0"/>
          </p:nvPr>
        </p:nvSpPr>
        <p:spPr>
          <a:xfrm>
            <a:off x="634257" y="1688578"/>
            <a:ext cx="7794315" cy="4000500"/>
          </a:xfrm>
        </p:spPr>
        <p:txBody>
          <a:bodyPr anchor="t">
            <a:noAutofit/>
          </a:bodyPr>
          <a:lstStyle/>
          <a:p>
            <a:pPr marL="457200" indent="-457200">
              <a:buFont typeface="Arial"/>
              <a:buChar char="•"/>
            </a:pPr>
            <a:r>
              <a:rPr lang="en-US" sz="2200" dirty="0" smtClean="0">
                <a:solidFill>
                  <a:srgbClr val="777877"/>
                </a:solidFill>
              </a:rPr>
              <a:t>Extend the Standard Model of Particle Physics (SM) to dynamical complex system of finite size</a:t>
            </a:r>
          </a:p>
          <a:p>
            <a:pPr marL="457200" indent="-457200">
              <a:buFont typeface="Arial"/>
              <a:buChar char="•"/>
            </a:pPr>
            <a:r>
              <a:rPr lang="en-US" sz="2200" dirty="0"/>
              <a:t>Understand how macroscopic properties of matter emerge </a:t>
            </a:r>
            <a:r>
              <a:rPr lang="en-US" sz="2200" dirty="0" smtClean="0"/>
              <a:t>from the </a:t>
            </a:r>
            <a:r>
              <a:rPr lang="en-US" sz="2200" dirty="0"/>
              <a:t>fundamental microscopic laws of particle </a:t>
            </a:r>
            <a:r>
              <a:rPr lang="en-US" sz="2200" dirty="0" smtClean="0"/>
              <a:t>physics</a:t>
            </a:r>
            <a:endParaRPr lang="en-US" sz="2200" dirty="0"/>
          </a:p>
        </p:txBody>
      </p:sp>
      <p:sp>
        <p:nvSpPr>
          <p:cNvPr id="2" name="Footer Placeholder 1"/>
          <p:cNvSpPr>
            <a:spLocks noGrp="1"/>
          </p:cNvSpPr>
          <p:nvPr>
            <p:ph type="ftr" sz="quarter" idx="12"/>
          </p:nvPr>
        </p:nvSpPr>
        <p:spPr/>
        <p:txBody>
          <a:bodyPr/>
          <a:lstStyle/>
          <a:p>
            <a:pPr>
              <a:defRPr/>
            </a:pPr>
            <a:r>
              <a:rPr lang="de-DE" smtClean="0"/>
              <a:t>HIM2012-12</a:t>
            </a:r>
            <a:endParaRPr lang="en-US" dirty="0"/>
          </a:p>
        </p:txBody>
      </p:sp>
    </p:spTree>
    <p:extLst>
      <p:ext uri="{BB962C8B-B14F-4D97-AF65-F5344CB8AC3E}">
        <p14:creationId xmlns:p14="http://schemas.microsoft.com/office/powerpoint/2010/main" val="27825703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1"/>
          </p:nvPr>
        </p:nvSpPr>
        <p:spPr/>
        <p:txBody>
          <a:bodyPr/>
          <a:lstStyle/>
          <a:p>
            <a:r>
              <a:rPr kumimoji="0" lang="en-US" smtClean="0"/>
              <a:t>HIM2012-12</a:t>
            </a:r>
            <a:endParaRPr kumimoji="0" lang="en-US"/>
          </a:p>
        </p:txBody>
      </p:sp>
      <p:pic>
        <p:nvPicPr>
          <p:cNvPr id="5" name="Content Placeholder 4"/>
          <p:cNvPicPr>
            <a:picLocks noGrp="1" noChangeAspect="1"/>
          </p:cNvPicPr>
          <p:nvPr>
            <p:ph sz="quarter" idx="1"/>
          </p:nvPr>
        </p:nvPicPr>
        <p:blipFill rotWithShape="1">
          <a:blip r:embed="rId2"/>
          <a:srcRect l="577" r="-711"/>
          <a:stretch/>
        </p:blipFill>
        <p:spPr>
          <a:xfrm>
            <a:off x="0" y="-1"/>
            <a:ext cx="9149220" cy="6858001"/>
          </a:xfrm>
        </p:spPr>
      </p:pic>
    </p:spTree>
    <p:extLst>
      <p:ext uri="{BB962C8B-B14F-4D97-AF65-F5344CB8AC3E}">
        <p14:creationId xmlns:p14="http://schemas.microsoft.com/office/powerpoint/2010/main" val="2689779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0"/>
          </p:nvPr>
        </p:nvSpPr>
        <p:spPr>
          <a:xfrm>
            <a:off x="634257" y="1688578"/>
            <a:ext cx="7794315" cy="4000500"/>
          </a:xfrm>
        </p:spPr>
        <p:txBody>
          <a:bodyPr anchor="t">
            <a:noAutofit/>
          </a:bodyPr>
          <a:lstStyle/>
          <a:p>
            <a:pPr marL="457200" indent="-457200">
              <a:buFont typeface="Arial"/>
              <a:buChar char="•"/>
            </a:pPr>
            <a:r>
              <a:rPr lang="en-US" sz="2200" dirty="0" smtClean="0">
                <a:solidFill>
                  <a:schemeClr val="accent6"/>
                </a:solidFill>
              </a:rPr>
              <a:t>Extend the Standard Model of Particle Physics (SM) to dynamical complex system of finite size</a:t>
            </a:r>
          </a:p>
          <a:p>
            <a:pPr marL="457200" indent="-457200">
              <a:buFont typeface="Arial"/>
              <a:buChar char="•"/>
            </a:pPr>
            <a:r>
              <a:rPr lang="en-US" sz="2200" dirty="0">
                <a:solidFill>
                  <a:schemeClr val="accent6"/>
                </a:solidFill>
              </a:rPr>
              <a:t>Understand how macroscopic properties of matter emerge </a:t>
            </a:r>
            <a:r>
              <a:rPr lang="en-US" sz="2200" dirty="0" smtClean="0">
                <a:solidFill>
                  <a:schemeClr val="accent6"/>
                </a:solidFill>
              </a:rPr>
              <a:t>from the </a:t>
            </a:r>
            <a:r>
              <a:rPr lang="en-US" sz="2200" dirty="0">
                <a:solidFill>
                  <a:schemeClr val="accent6"/>
                </a:solidFill>
              </a:rPr>
              <a:t>fundamental microscopic laws of particle </a:t>
            </a:r>
            <a:r>
              <a:rPr lang="en-US" sz="2200" dirty="0" smtClean="0">
                <a:solidFill>
                  <a:schemeClr val="accent6"/>
                </a:solidFill>
              </a:rPr>
              <a:t>physics</a:t>
            </a:r>
          </a:p>
          <a:p>
            <a:pPr marL="457200" indent="-457200">
              <a:buFont typeface="Arial"/>
              <a:buChar char="•"/>
            </a:pPr>
            <a:r>
              <a:rPr lang="en-US" sz="2400" dirty="0"/>
              <a:t>Study the QGP, the state of matter between the electroweak phase transition (T </a:t>
            </a:r>
            <a:r>
              <a:rPr lang="en-US" sz="2400" dirty="0" smtClean="0"/>
              <a:t>~ 100 </a:t>
            </a:r>
            <a:r>
              <a:rPr lang="en-US" sz="2400" dirty="0"/>
              <a:t>GeV) and the hadron phase transition (T </a:t>
            </a:r>
            <a:r>
              <a:rPr lang="en-US" sz="2400" dirty="0" smtClean="0"/>
              <a:t>~ </a:t>
            </a:r>
            <a:r>
              <a:rPr lang="en-US" sz="2400" dirty="0"/>
              <a:t>170 MeV)</a:t>
            </a:r>
          </a:p>
          <a:p>
            <a:endParaRPr lang="en-US" sz="2200" dirty="0"/>
          </a:p>
        </p:txBody>
      </p:sp>
      <p:sp>
        <p:nvSpPr>
          <p:cNvPr id="2" name="Footer Placeholder 1"/>
          <p:cNvSpPr>
            <a:spLocks noGrp="1"/>
          </p:cNvSpPr>
          <p:nvPr>
            <p:ph type="ftr" sz="quarter" idx="12"/>
          </p:nvPr>
        </p:nvSpPr>
        <p:spPr/>
        <p:txBody>
          <a:bodyPr/>
          <a:lstStyle/>
          <a:p>
            <a:pPr>
              <a:defRPr/>
            </a:pPr>
            <a:r>
              <a:rPr lang="de-DE" smtClean="0"/>
              <a:t>HIM2012-12</a:t>
            </a:r>
            <a:endParaRPr lang="en-US" dirty="0"/>
          </a:p>
        </p:txBody>
      </p:sp>
    </p:spTree>
    <p:extLst>
      <p:ext uri="{BB962C8B-B14F-4D97-AF65-F5344CB8AC3E}">
        <p14:creationId xmlns:p14="http://schemas.microsoft.com/office/powerpoint/2010/main" val="21408656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a:t>
            </a:r>
            <a:r>
              <a:rPr lang="en-US" dirty="0" err="1" smtClean="0"/>
              <a:t>standarD</a:t>
            </a:r>
            <a:r>
              <a:rPr lang="en-US" dirty="0" smtClean="0"/>
              <a:t> model of heavy-ion collisions: SM</a:t>
            </a:r>
            <a:r>
              <a:rPr lang="en-US" baseline="-25000" dirty="0" smtClean="0"/>
              <a:t>HIC</a:t>
            </a:r>
            <a:endParaRPr lang="en-US" baseline="-25000" dirty="0"/>
          </a:p>
        </p:txBody>
      </p:sp>
      <p:sp>
        <p:nvSpPr>
          <p:cNvPr id="5" name="Footer Placeholder 4"/>
          <p:cNvSpPr>
            <a:spLocks noGrp="1"/>
          </p:cNvSpPr>
          <p:nvPr>
            <p:ph type="ftr" sz="quarter" idx="10"/>
          </p:nvPr>
        </p:nvSpPr>
        <p:spPr/>
        <p:txBody>
          <a:bodyPr/>
          <a:lstStyle/>
          <a:p>
            <a:pPr>
              <a:defRPr/>
            </a:pPr>
            <a:r>
              <a:rPr lang="de-DE" smtClean="0"/>
              <a:t>HIM2012-12</a:t>
            </a:r>
            <a:endParaRPr lang="en-US" dirty="0"/>
          </a:p>
        </p:txBody>
      </p:sp>
    </p:spTree>
    <p:extLst>
      <p:ext uri="{BB962C8B-B14F-4D97-AF65-F5344CB8AC3E}">
        <p14:creationId xmlns:p14="http://schemas.microsoft.com/office/powerpoint/2010/main" val="392072082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itle 89"/>
          <p:cNvSpPr>
            <a:spLocks noGrp="1"/>
          </p:cNvSpPr>
          <p:nvPr>
            <p:ph type="title"/>
          </p:nvPr>
        </p:nvSpPr>
        <p:spPr/>
        <p:txBody>
          <a:bodyPr/>
          <a:lstStyle/>
          <a:p>
            <a:r>
              <a:rPr lang="fr-FR" dirty="0" smtClean="0"/>
              <a:t>SM</a:t>
            </a:r>
            <a:r>
              <a:rPr lang="fr-FR" baseline="-25000" dirty="0" smtClean="0"/>
              <a:t>HIC</a:t>
            </a:r>
            <a:endParaRPr lang="fr-FR" baseline="-25000" dirty="0"/>
          </a:p>
        </p:txBody>
      </p:sp>
      <p:sp>
        <p:nvSpPr>
          <p:cNvPr id="2" name="Footer Placeholder 1"/>
          <p:cNvSpPr>
            <a:spLocks noGrp="1"/>
          </p:cNvSpPr>
          <p:nvPr>
            <p:ph type="ftr" sz="quarter" idx="12"/>
          </p:nvPr>
        </p:nvSpPr>
        <p:spPr/>
        <p:txBody>
          <a:bodyPr/>
          <a:lstStyle/>
          <a:p>
            <a:pPr>
              <a:defRPr/>
            </a:pPr>
            <a:r>
              <a:rPr lang="de-DE" smtClean="0"/>
              <a:t>HIM2012-12</a:t>
            </a:r>
            <a:endParaRPr lang="en-US" dirty="0"/>
          </a:p>
        </p:txBody>
      </p:sp>
      <p:grpSp>
        <p:nvGrpSpPr>
          <p:cNvPr id="89" name="Group 88"/>
          <p:cNvGrpSpPr/>
          <p:nvPr/>
        </p:nvGrpSpPr>
        <p:grpSpPr>
          <a:xfrm>
            <a:off x="-411794" y="974399"/>
            <a:ext cx="7213600" cy="5078983"/>
            <a:chOff x="-404812" y="1019033"/>
            <a:chExt cx="7213600" cy="5078983"/>
          </a:xfrm>
        </p:grpSpPr>
        <p:grpSp>
          <p:nvGrpSpPr>
            <p:cNvPr id="87" name="Group 86"/>
            <p:cNvGrpSpPr/>
            <p:nvPr/>
          </p:nvGrpSpPr>
          <p:grpSpPr>
            <a:xfrm>
              <a:off x="-404812" y="1019033"/>
              <a:ext cx="7213600" cy="4859720"/>
              <a:chOff x="0" y="883566"/>
              <a:chExt cx="9144000" cy="5527223"/>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4"/>
                <a:ext cx="9144000" cy="4943330"/>
              </a:xfrm>
              <a:prstGeom prst="rect">
                <a:avLst/>
              </a:prstGeom>
            </p:spPr>
          </p:pic>
          <p:cxnSp>
            <p:nvCxnSpPr>
              <p:cNvPr id="8" name="Straight Arrow Connector 7"/>
              <p:cNvCxnSpPr/>
              <p:nvPr/>
            </p:nvCxnSpPr>
            <p:spPr>
              <a:xfrm flipV="1">
                <a:off x="3962400" y="1874594"/>
                <a:ext cx="4219412" cy="4244693"/>
              </a:xfrm>
              <a:prstGeom prst="straightConnector1">
                <a:avLst/>
              </a:prstGeom>
              <a:ln w="6350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874594"/>
                <a:ext cx="4267199" cy="4244693"/>
              </a:xfrm>
              <a:prstGeom prst="straightConnector1">
                <a:avLst/>
              </a:prstGeom>
              <a:ln w="6350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4453467" y="1557867"/>
                <a:ext cx="0" cy="4561417"/>
              </a:xfrm>
              <a:prstGeom prst="straightConnector1">
                <a:avLst/>
              </a:prstGeom>
              <a:ln>
                <a:solidFill>
                  <a:schemeClr val="accent4">
                    <a:lumMod val="50000"/>
                    <a:lumOff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677334" y="5672665"/>
                <a:ext cx="7525279" cy="0"/>
              </a:xfrm>
              <a:prstGeom prst="straightConnector1">
                <a:avLst/>
              </a:prstGeom>
              <a:ln>
                <a:solidFill>
                  <a:schemeClr val="accent4">
                    <a:lumMod val="50000"/>
                    <a:lumOff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698041" y="5745692"/>
                <a:ext cx="483770" cy="665097"/>
              </a:xfrm>
              <a:prstGeom prst="rect">
                <a:avLst/>
              </a:prstGeom>
              <a:noFill/>
            </p:spPr>
            <p:txBody>
              <a:bodyPr wrap="none" rtlCol="0">
                <a:spAutoFit/>
              </a:bodyPr>
              <a:lstStyle/>
              <a:p>
                <a:r>
                  <a:rPr lang="fr-FR" sz="3200" dirty="0" smtClean="0">
                    <a:solidFill>
                      <a:schemeClr val="accent4">
                        <a:lumMod val="50000"/>
                        <a:lumOff val="50000"/>
                      </a:schemeClr>
                    </a:solidFill>
                    <a:latin typeface="Helvetica Neue"/>
                    <a:cs typeface="Helvetica Neue"/>
                  </a:rPr>
                  <a:t>z</a:t>
                </a:r>
                <a:endParaRPr lang="fr-FR" sz="3200" dirty="0">
                  <a:solidFill>
                    <a:schemeClr val="accent4">
                      <a:lumMod val="50000"/>
                      <a:lumOff val="50000"/>
                    </a:schemeClr>
                  </a:solidFill>
                  <a:latin typeface="Helvetica Neue"/>
                  <a:cs typeface="Helvetica Neue"/>
                </a:endParaRPr>
              </a:p>
            </p:txBody>
          </p:sp>
          <p:sp>
            <p:nvSpPr>
              <p:cNvPr id="27" name="TextBox 26"/>
              <p:cNvSpPr txBox="1"/>
              <p:nvPr/>
            </p:nvSpPr>
            <p:spPr>
              <a:xfrm>
                <a:off x="4237134" y="883566"/>
                <a:ext cx="368733" cy="665097"/>
              </a:xfrm>
              <a:prstGeom prst="rect">
                <a:avLst/>
              </a:prstGeom>
              <a:noFill/>
            </p:spPr>
            <p:txBody>
              <a:bodyPr wrap="square" rtlCol="0">
                <a:spAutoFit/>
              </a:bodyPr>
              <a:lstStyle/>
              <a:p>
                <a:r>
                  <a:rPr lang="fr-FR" sz="3200" dirty="0" err="1" smtClean="0">
                    <a:solidFill>
                      <a:schemeClr val="accent4">
                        <a:lumMod val="50000"/>
                        <a:lumOff val="50000"/>
                      </a:schemeClr>
                    </a:solidFill>
                    <a:latin typeface="Helvetica Neue"/>
                    <a:cs typeface="Helvetica Neue"/>
                  </a:rPr>
                  <a:t>t</a:t>
                </a:r>
                <a:endParaRPr lang="fr-FR" sz="3200" dirty="0">
                  <a:solidFill>
                    <a:schemeClr val="accent4">
                      <a:lumMod val="50000"/>
                      <a:lumOff val="50000"/>
                    </a:schemeClr>
                  </a:solidFill>
                  <a:latin typeface="Helvetica Neue"/>
                  <a:cs typeface="Helvetica Neue"/>
                </a:endParaRPr>
              </a:p>
            </p:txBody>
          </p:sp>
          <p:sp>
            <p:nvSpPr>
              <p:cNvPr id="19" name="Oval 18"/>
              <p:cNvSpPr/>
              <p:nvPr/>
            </p:nvSpPr>
            <p:spPr>
              <a:xfrm>
                <a:off x="4318000" y="5554133"/>
                <a:ext cx="287867" cy="27093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8" name="Group 27"/>
            <p:cNvGrpSpPr/>
            <p:nvPr/>
          </p:nvGrpSpPr>
          <p:grpSpPr>
            <a:xfrm rot="18954360">
              <a:off x="2329252" y="5477520"/>
              <a:ext cx="280891" cy="620496"/>
              <a:chOff x="1727200" y="3390900"/>
              <a:chExt cx="635000" cy="1638300"/>
            </a:xfrm>
          </p:grpSpPr>
          <p:sp>
            <p:nvSpPr>
              <p:cNvPr id="29" name="Oval 28"/>
              <p:cNvSpPr/>
              <p:nvPr/>
            </p:nvSpPr>
            <p:spPr>
              <a:xfrm>
                <a:off x="1943100" y="45720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0" name="Oval 29"/>
              <p:cNvSpPr/>
              <p:nvPr/>
            </p:nvSpPr>
            <p:spPr>
              <a:xfrm>
                <a:off x="1727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1" name="Oval 30"/>
              <p:cNvSpPr/>
              <p:nvPr/>
            </p:nvSpPr>
            <p:spPr>
              <a:xfrm>
                <a:off x="1752600" y="41148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2" name="Oval 31"/>
              <p:cNvSpPr/>
              <p:nvPr/>
            </p:nvSpPr>
            <p:spPr>
              <a:xfrm>
                <a:off x="2019300" y="34671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Oval 32"/>
              <p:cNvSpPr/>
              <p:nvPr/>
            </p:nvSpPr>
            <p:spPr>
              <a:xfrm>
                <a:off x="1905000" y="3390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4" name="Oval 33"/>
              <p:cNvSpPr/>
              <p:nvPr/>
            </p:nvSpPr>
            <p:spPr>
              <a:xfrm>
                <a:off x="1841500" y="3505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 name="Oval 34"/>
              <p:cNvSpPr/>
              <p:nvPr/>
            </p:nvSpPr>
            <p:spPr>
              <a:xfrm>
                <a:off x="2133600" y="3657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 name="Oval 35"/>
              <p:cNvSpPr/>
              <p:nvPr/>
            </p:nvSpPr>
            <p:spPr>
              <a:xfrm>
                <a:off x="2044700" y="3924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7" name="Oval 36"/>
              <p:cNvSpPr/>
              <p:nvPr/>
            </p:nvSpPr>
            <p:spPr>
              <a:xfrm>
                <a:off x="1828800" y="39624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8" name="Oval 37"/>
              <p:cNvSpPr/>
              <p:nvPr/>
            </p:nvSpPr>
            <p:spPr>
              <a:xfrm>
                <a:off x="1841500" y="4279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 name="Oval 38"/>
              <p:cNvSpPr/>
              <p:nvPr/>
            </p:nvSpPr>
            <p:spPr>
              <a:xfrm>
                <a:off x="2120900" y="41910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 name="Oval 39"/>
              <p:cNvSpPr/>
              <p:nvPr/>
            </p:nvSpPr>
            <p:spPr>
              <a:xfrm>
                <a:off x="2006600" y="4419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1" name="Oval 40"/>
              <p:cNvSpPr/>
              <p:nvPr/>
            </p:nvSpPr>
            <p:spPr>
              <a:xfrm>
                <a:off x="1790700" y="4495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2" name="Oval 41"/>
              <p:cNvSpPr/>
              <p:nvPr/>
            </p:nvSpPr>
            <p:spPr>
              <a:xfrm>
                <a:off x="1866900" y="4686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3" name="Oval 42"/>
              <p:cNvSpPr/>
              <p:nvPr/>
            </p:nvSpPr>
            <p:spPr>
              <a:xfrm>
                <a:off x="2057400" y="4648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 name="Oval 43"/>
              <p:cNvSpPr/>
              <p:nvPr/>
            </p:nvSpPr>
            <p:spPr>
              <a:xfrm>
                <a:off x="1778000" y="4800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 name="Oval 44"/>
              <p:cNvSpPr/>
              <p:nvPr/>
            </p:nvSpPr>
            <p:spPr>
              <a:xfrm>
                <a:off x="2044700" y="3543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6" name="Oval 45"/>
              <p:cNvSpPr/>
              <p:nvPr/>
            </p:nvSpPr>
            <p:spPr>
              <a:xfrm>
                <a:off x="1841500" y="3632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7" name="Oval 46"/>
              <p:cNvSpPr/>
              <p:nvPr/>
            </p:nvSpPr>
            <p:spPr>
              <a:xfrm>
                <a:off x="2019300" y="3771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8" name="Oval 47"/>
              <p:cNvSpPr/>
              <p:nvPr/>
            </p:nvSpPr>
            <p:spPr>
              <a:xfrm>
                <a:off x="1841500" y="38481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9" name="Oval 48"/>
              <p:cNvSpPr/>
              <p:nvPr/>
            </p:nvSpPr>
            <p:spPr>
              <a:xfrm>
                <a:off x="2019300" y="4051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0" name="Oval 49"/>
              <p:cNvSpPr/>
              <p:nvPr/>
            </p:nvSpPr>
            <p:spPr>
              <a:xfrm>
                <a:off x="1981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1" name="Oval 50"/>
              <p:cNvSpPr/>
              <p:nvPr/>
            </p:nvSpPr>
            <p:spPr>
              <a:xfrm>
                <a:off x="1866900" y="4394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2" name="Oval 51"/>
              <p:cNvSpPr/>
              <p:nvPr/>
            </p:nvSpPr>
            <p:spPr>
              <a:xfrm>
                <a:off x="1765300" y="4648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3" name="Oval 52"/>
              <p:cNvSpPr/>
              <p:nvPr/>
            </p:nvSpPr>
            <p:spPr>
              <a:xfrm>
                <a:off x="1968500" y="47625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4" name="Oval 53"/>
              <p:cNvSpPr/>
              <p:nvPr/>
            </p:nvSpPr>
            <p:spPr>
              <a:xfrm>
                <a:off x="1866900" y="40767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5" name="Oval 54"/>
              <p:cNvSpPr/>
              <p:nvPr/>
            </p:nvSpPr>
            <p:spPr>
              <a:xfrm>
                <a:off x="1930400" y="3733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Oval 55"/>
              <p:cNvSpPr/>
              <p:nvPr/>
            </p:nvSpPr>
            <p:spPr>
              <a:xfrm>
                <a:off x="1955800" y="4152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7" name="Group 56"/>
            <p:cNvGrpSpPr/>
            <p:nvPr/>
          </p:nvGrpSpPr>
          <p:grpSpPr>
            <a:xfrm rot="2793177">
              <a:off x="3604332" y="5511072"/>
              <a:ext cx="259285" cy="672201"/>
              <a:chOff x="1727200" y="3390900"/>
              <a:chExt cx="635000" cy="1638300"/>
            </a:xfrm>
          </p:grpSpPr>
          <p:sp>
            <p:nvSpPr>
              <p:cNvPr id="58" name="Oval 57"/>
              <p:cNvSpPr/>
              <p:nvPr/>
            </p:nvSpPr>
            <p:spPr>
              <a:xfrm>
                <a:off x="1943100" y="45720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9" name="Oval 58"/>
              <p:cNvSpPr/>
              <p:nvPr/>
            </p:nvSpPr>
            <p:spPr>
              <a:xfrm>
                <a:off x="1727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0" name="Oval 59"/>
              <p:cNvSpPr/>
              <p:nvPr/>
            </p:nvSpPr>
            <p:spPr>
              <a:xfrm>
                <a:off x="1752600" y="41148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1" name="Oval 60"/>
              <p:cNvSpPr/>
              <p:nvPr/>
            </p:nvSpPr>
            <p:spPr>
              <a:xfrm>
                <a:off x="2019300" y="34671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 name="Oval 61"/>
              <p:cNvSpPr/>
              <p:nvPr/>
            </p:nvSpPr>
            <p:spPr>
              <a:xfrm>
                <a:off x="1905000" y="3390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3" name="Oval 62"/>
              <p:cNvSpPr/>
              <p:nvPr/>
            </p:nvSpPr>
            <p:spPr>
              <a:xfrm>
                <a:off x="1841500" y="3505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4" name="Oval 63"/>
              <p:cNvSpPr/>
              <p:nvPr/>
            </p:nvSpPr>
            <p:spPr>
              <a:xfrm>
                <a:off x="2133600" y="3657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5" name="Oval 64"/>
              <p:cNvSpPr/>
              <p:nvPr/>
            </p:nvSpPr>
            <p:spPr>
              <a:xfrm>
                <a:off x="2044700" y="3924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Oval 65"/>
              <p:cNvSpPr/>
              <p:nvPr/>
            </p:nvSpPr>
            <p:spPr>
              <a:xfrm>
                <a:off x="1828800" y="39624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7" name="Oval 66"/>
              <p:cNvSpPr/>
              <p:nvPr/>
            </p:nvSpPr>
            <p:spPr>
              <a:xfrm>
                <a:off x="1841500" y="4279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8" name="Oval 67"/>
              <p:cNvSpPr/>
              <p:nvPr/>
            </p:nvSpPr>
            <p:spPr>
              <a:xfrm>
                <a:off x="2120900" y="41910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9" name="Oval 68"/>
              <p:cNvSpPr/>
              <p:nvPr/>
            </p:nvSpPr>
            <p:spPr>
              <a:xfrm>
                <a:off x="2006600" y="4419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0" name="Oval 69"/>
              <p:cNvSpPr/>
              <p:nvPr/>
            </p:nvSpPr>
            <p:spPr>
              <a:xfrm>
                <a:off x="1790700" y="4495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 name="Oval 70"/>
              <p:cNvSpPr/>
              <p:nvPr/>
            </p:nvSpPr>
            <p:spPr>
              <a:xfrm>
                <a:off x="1866900" y="4686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 name="Oval 71"/>
              <p:cNvSpPr/>
              <p:nvPr/>
            </p:nvSpPr>
            <p:spPr>
              <a:xfrm>
                <a:off x="2057400" y="4648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3" name="Oval 72"/>
              <p:cNvSpPr/>
              <p:nvPr/>
            </p:nvSpPr>
            <p:spPr>
              <a:xfrm>
                <a:off x="1778000" y="4800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4" name="Oval 73"/>
              <p:cNvSpPr/>
              <p:nvPr/>
            </p:nvSpPr>
            <p:spPr>
              <a:xfrm>
                <a:off x="2044700" y="3543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5" name="Oval 74"/>
              <p:cNvSpPr/>
              <p:nvPr/>
            </p:nvSpPr>
            <p:spPr>
              <a:xfrm>
                <a:off x="1841500" y="3632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6" name="Oval 75"/>
              <p:cNvSpPr/>
              <p:nvPr/>
            </p:nvSpPr>
            <p:spPr>
              <a:xfrm>
                <a:off x="2019300" y="3771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7" name="Oval 76"/>
              <p:cNvSpPr/>
              <p:nvPr/>
            </p:nvSpPr>
            <p:spPr>
              <a:xfrm>
                <a:off x="1841500" y="38481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8" name="Oval 77"/>
              <p:cNvSpPr/>
              <p:nvPr/>
            </p:nvSpPr>
            <p:spPr>
              <a:xfrm>
                <a:off x="2019300" y="4051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9" name="Oval 78"/>
              <p:cNvSpPr/>
              <p:nvPr/>
            </p:nvSpPr>
            <p:spPr>
              <a:xfrm>
                <a:off x="1981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0" name="Oval 79"/>
              <p:cNvSpPr/>
              <p:nvPr/>
            </p:nvSpPr>
            <p:spPr>
              <a:xfrm>
                <a:off x="1866900" y="4394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1" name="Oval 80"/>
              <p:cNvSpPr/>
              <p:nvPr/>
            </p:nvSpPr>
            <p:spPr>
              <a:xfrm>
                <a:off x="1765300" y="4648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2" name="Oval 81"/>
              <p:cNvSpPr/>
              <p:nvPr/>
            </p:nvSpPr>
            <p:spPr>
              <a:xfrm>
                <a:off x="1968500" y="47625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3" name="Oval 82"/>
              <p:cNvSpPr/>
              <p:nvPr/>
            </p:nvSpPr>
            <p:spPr>
              <a:xfrm>
                <a:off x="1866900" y="40767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4" name="Oval 83"/>
              <p:cNvSpPr/>
              <p:nvPr/>
            </p:nvSpPr>
            <p:spPr>
              <a:xfrm>
                <a:off x="1930400" y="3733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5" name="Oval 84"/>
              <p:cNvSpPr/>
              <p:nvPr/>
            </p:nvSpPr>
            <p:spPr>
              <a:xfrm>
                <a:off x="1955800" y="4152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93" name="TextBox 92"/>
          <p:cNvSpPr txBox="1"/>
          <p:nvPr/>
        </p:nvSpPr>
        <p:spPr>
          <a:xfrm>
            <a:off x="4811095" y="4745452"/>
            <a:ext cx="3930621" cy="369332"/>
          </a:xfrm>
          <a:prstGeom prst="rect">
            <a:avLst/>
          </a:prstGeom>
          <a:noFill/>
        </p:spPr>
        <p:txBody>
          <a:bodyPr wrap="none" rtlCol="0">
            <a:spAutoFit/>
          </a:bodyPr>
          <a:lstStyle/>
          <a:p>
            <a:r>
              <a:rPr lang="en-US" dirty="0" smtClean="0">
                <a:solidFill>
                  <a:srgbClr val="FFFFFE"/>
                </a:solidFill>
              </a:rPr>
              <a:t>Strong</a:t>
            </a:r>
            <a:r>
              <a:rPr lang="en-US" dirty="0" smtClean="0">
                <a:solidFill>
                  <a:schemeClr val="bg1"/>
                </a:solidFill>
              </a:rPr>
              <a:t> fields   </a:t>
            </a:r>
            <a:r>
              <a:rPr lang="en-US" dirty="0" smtClean="0">
                <a:solidFill>
                  <a:srgbClr val="FFFF00"/>
                </a:solidFill>
              </a:rPr>
              <a:t>➙  classical dynamics</a:t>
            </a:r>
            <a:endParaRPr lang="en-US" dirty="0">
              <a:solidFill>
                <a:srgbClr val="FFFF00"/>
              </a:solidFill>
            </a:endParaRPr>
          </a:p>
        </p:txBody>
      </p:sp>
      <p:cxnSp>
        <p:nvCxnSpPr>
          <p:cNvPr id="95" name="Straight Arrow Connector 94"/>
          <p:cNvCxnSpPr>
            <a:stCxn id="93" idx="1"/>
          </p:cNvCxnSpPr>
          <p:nvPr/>
        </p:nvCxnSpPr>
        <p:spPr>
          <a:xfrm flipH="1">
            <a:off x="3128433" y="4930118"/>
            <a:ext cx="1682662" cy="65226"/>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98" name="TextBox 97"/>
          <p:cNvSpPr txBox="1"/>
          <p:nvPr/>
        </p:nvSpPr>
        <p:spPr>
          <a:xfrm>
            <a:off x="4380973" y="4342379"/>
            <a:ext cx="4841665" cy="369332"/>
          </a:xfrm>
          <a:prstGeom prst="rect">
            <a:avLst/>
          </a:prstGeom>
          <a:noFill/>
        </p:spPr>
        <p:txBody>
          <a:bodyPr wrap="none" rtlCol="0">
            <a:spAutoFit/>
          </a:bodyPr>
          <a:lstStyle/>
          <a:p>
            <a:r>
              <a:rPr lang="en-US" dirty="0">
                <a:solidFill>
                  <a:srgbClr val="FFFFFE"/>
                </a:solidFill>
              </a:rPr>
              <a:t>g</a:t>
            </a:r>
            <a:r>
              <a:rPr lang="en-US" dirty="0" smtClean="0">
                <a:solidFill>
                  <a:srgbClr val="FFFFFE"/>
                </a:solidFill>
              </a:rPr>
              <a:t> &amp; q </a:t>
            </a:r>
            <a:r>
              <a:rPr lang="en-US" strike="sngStrike" dirty="0" smtClean="0">
                <a:solidFill>
                  <a:srgbClr val="FFFFFE"/>
                </a:solidFill>
              </a:rPr>
              <a:t>equilibrium</a:t>
            </a:r>
            <a:r>
              <a:rPr lang="en-US" dirty="0" smtClean="0">
                <a:solidFill>
                  <a:schemeClr val="bg1"/>
                </a:solidFill>
              </a:rPr>
              <a:t>   </a:t>
            </a:r>
            <a:r>
              <a:rPr lang="en-US" dirty="0" smtClean="0">
                <a:solidFill>
                  <a:srgbClr val="FFFF00"/>
                </a:solidFill>
              </a:rPr>
              <a:t>➙  viscous hydrodynamics</a:t>
            </a:r>
            <a:endParaRPr lang="en-US" dirty="0">
              <a:solidFill>
                <a:srgbClr val="FFFF00"/>
              </a:solidFill>
            </a:endParaRPr>
          </a:p>
        </p:txBody>
      </p:sp>
      <p:cxnSp>
        <p:nvCxnSpPr>
          <p:cNvPr id="99" name="Straight Arrow Connector 98"/>
          <p:cNvCxnSpPr>
            <a:stCxn id="98" idx="1"/>
          </p:cNvCxnSpPr>
          <p:nvPr/>
        </p:nvCxnSpPr>
        <p:spPr>
          <a:xfrm flipH="1">
            <a:off x="3157769" y="4527045"/>
            <a:ext cx="1223204" cy="184666"/>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5644534" y="3969845"/>
            <a:ext cx="2310173" cy="369332"/>
          </a:xfrm>
          <a:prstGeom prst="rect">
            <a:avLst/>
          </a:prstGeom>
          <a:noFill/>
        </p:spPr>
        <p:txBody>
          <a:bodyPr wrap="none" rtlCol="0">
            <a:spAutoFit/>
          </a:bodyPr>
          <a:lstStyle/>
          <a:p>
            <a:r>
              <a:rPr lang="en-US" dirty="0" smtClean="0">
                <a:solidFill>
                  <a:srgbClr val="FFFFFE"/>
                </a:solidFill>
              </a:rPr>
              <a:t>QGP  </a:t>
            </a:r>
            <a:r>
              <a:rPr lang="en-US" dirty="0" smtClean="0">
                <a:solidFill>
                  <a:srgbClr val="FFFF00"/>
                </a:solidFill>
              </a:rPr>
              <a:t>➙  ideal hydro</a:t>
            </a:r>
            <a:endParaRPr lang="en-US" dirty="0">
              <a:solidFill>
                <a:srgbClr val="FFFF00"/>
              </a:solidFill>
            </a:endParaRPr>
          </a:p>
        </p:txBody>
      </p:sp>
      <p:cxnSp>
        <p:nvCxnSpPr>
          <p:cNvPr id="106" name="Straight Arrow Connector 105"/>
          <p:cNvCxnSpPr/>
          <p:nvPr/>
        </p:nvCxnSpPr>
        <p:spPr>
          <a:xfrm flipH="1" flipV="1">
            <a:off x="3157769" y="4144444"/>
            <a:ext cx="2508161" cy="10067"/>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5293954" y="2954752"/>
            <a:ext cx="2904498" cy="369332"/>
          </a:xfrm>
          <a:prstGeom prst="rect">
            <a:avLst/>
          </a:prstGeom>
          <a:noFill/>
        </p:spPr>
        <p:txBody>
          <a:bodyPr wrap="none" rtlCol="0">
            <a:spAutoFit/>
          </a:bodyPr>
          <a:lstStyle/>
          <a:p>
            <a:r>
              <a:rPr lang="en-US" dirty="0" smtClean="0">
                <a:solidFill>
                  <a:srgbClr val="FFFFFE"/>
                </a:solidFill>
              </a:rPr>
              <a:t>Hadrons  </a:t>
            </a:r>
            <a:r>
              <a:rPr lang="en-US" dirty="0" smtClean="0">
                <a:solidFill>
                  <a:srgbClr val="FFFF00"/>
                </a:solidFill>
              </a:rPr>
              <a:t>➙  </a:t>
            </a:r>
            <a:r>
              <a:rPr lang="en-US" dirty="0">
                <a:solidFill>
                  <a:srgbClr val="FFFF00"/>
                </a:solidFill>
              </a:rPr>
              <a:t>k</a:t>
            </a:r>
            <a:r>
              <a:rPr lang="en-US" dirty="0" smtClean="0">
                <a:solidFill>
                  <a:srgbClr val="FFFF00"/>
                </a:solidFill>
              </a:rPr>
              <a:t>inetic theory</a:t>
            </a:r>
            <a:endParaRPr lang="en-US" dirty="0">
              <a:solidFill>
                <a:srgbClr val="FFFF00"/>
              </a:solidFill>
            </a:endParaRPr>
          </a:p>
        </p:txBody>
      </p:sp>
      <p:cxnSp>
        <p:nvCxnSpPr>
          <p:cNvPr id="112" name="Straight Arrow Connector 111"/>
          <p:cNvCxnSpPr/>
          <p:nvPr/>
        </p:nvCxnSpPr>
        <p:spPr>
          <a:xfrm flipH="1">
            <a:off x="3157769" y="3171168"/>
            <a:ext cx="2136186" cy="0"/>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a:off x="5877585" y="2270678"/>
            <a:ext cx="1968207" cy="369332"/>
          </a:xfrm>
          <a:prstGeom prst="rect">
            <a:avLst/>
          </a:prstGeom>
          <a:noFill/>
        </p:spPr>
        <p:txBody>
          <a:bodyPr wrap="none" rtlCol="0">
            <a:spAutoFit/>
          </a:bodyPr>
          <a:lstStyle/>
          <a:p>
            <a:r>
              <a:rPr lang="en-US" dirty="0" smtClean="0">
                <a:solidFill>
                  <a:srgbClr val="FFFFFE"/>
                </a:solidFill>
              </a:rPr>
              <a:t>Kinetic freeze out</a:t>
            </a:r>
            <a:endParaRPr lang="en-US" dirty="0">
              <a:solidFill>
                <a:srgbClr val="FFFF00"/>
              </a:solidFill>
            </a:endParaRPr>
          </a:p>
        </p:txBody>
      </p:sp>
      <p:cxnSp>
        <p:nvCxnSpPr>
          <p:cNvPr id="121" name="Straight Arrow Connector 120"/>
          <p:cNvCxnSpPr/>
          <p:nvPr/>
        </p:nvCxnSpPr>
        <p:spPr>
          <a:xfrm flipH="1">
            <a:off x="3157769" y="2423594"/>
            <a:ext cx="2719816" cy="0"/>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254447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Users\Administrator\AppData\Local\Microsoft\Windows\Temporary Internet Files\Content.Outlook\DKFSJ8LO\ALICE_HLT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5885" y="463088"/>
            <a:ext cx="3409628" cy="2353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p:cNvSpPr>
            <a:spLocks noGrp="1"/>
          </p:cNvSpPr>
          <p:nvPr>
            <p:ph type="title"/>
          </p:nvPr>
        </p:nvSpPr>
        <p:spPr>
          <a:xfrm>
            <a:off x="596368" y="4187839"/>
            <a:ext cx="8229600" cy="1169551"/>
          </a:xfrm>
        </p:spPr>
        <p:txBody>
          <a:bodyPr/>
          <a:lstStyle/>
          <a:p>
            <a:r>
              <a:rPr lang="en-US" smtClean="0"/>
              <a:t>Where do we start from and where to we end aT ?</a:t>
            </a:r>
            <a:endParaRPr lang="en-US"/>
          </a:p>
        </p:txBody>
      </p:sp>
      <p:sp>
        <p:nvSpPr>
          <p:cNvPr id="5" name="Footer Placeholder 4"/>
          <p:cNvSpPr>
            <a:spLocks noGrp="1"/>
          </p:cNvSpPr>
          <p:nvPr>
            <p:ph type="ftr" sz="quarter" idx="10"/>
          </p:nvPr>
        </p:nvSpPr>
        <p:spPr/>
        <p:txBody>
          <a:bodyPr/>
          <a:lstStyle/>
          <a:p>
            <a:pPr>
              <a:defRPr/>
            </a:pPr>
            <a:r>
              <a:rPr lang="de-DE" smtClean="0"/>
              <a:t>HIM2012-12</a:t>
            </a:r>
            <a:endParaRPr lang="en-US" dirty="0"/>
          </a:p>
        </p:txBody>
      </p:sp>
      <p:grpSp>
        <p:nvGrpSpPr>
          <p:cNvPr id="8" name="Group 7"/>
          <p:cNvGrpSpPr/>
          <p:nvPr/>
        </p:nvGrpSpPr>
        <p:grpSpPr>
          <a:xfrm>
            <a:off x="4154693" y="2173741"/>
            <a:ext cx="3125893" cy="1950392"/>
            <a:chOff x="0" y="1175953"/>
            <a:chExt cx="9144000" cy="4943334"/>
          </a:xfrm>
        </p:grpSpPr>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0" name="Straight Arrow Connector 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2" name="Oval 11"/>
          <p:cNvSpPr>
            <a:spLocks noChangeAspect="1"/>
          </p:cNvSpPr>
          <p:nvPr/>
        </p:nvSpPr>
        <p:spPr>
          <a:xfrm>
            <a:off x="5663399" y="302606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Oval 12"/>
          <p:cNvSpPr>
            <a:spLocks noChangeAspect="1"/>
          </p:cNvSpPr>
          <p:nvPr/>
        </p:nvSpPr>
        <p:spPr>
          <a:xfrm>
            <a:off x="5650699" y="39214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Oval 13"/>
          <p:cNvSpPr>
            <a:spLocks noChangeAspect="1"/>
          </p:cNvSpPr>
          <p:nvPr/>
        </p:nvSpPr>
        <p:spPr>
          <a:xfrm>
            <a:off x="5660676" y="34515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Oval 14"/>
          <p:cNvSpPr>
            <a:spLocks noChangeAspect="1"/>
          </p:cNvSpPr>
          <p:nvPr/>
        </p:nvSpPr>
        <p:spPr>
          <a:xfrm>
            <a:off x="5663399" y="26768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857836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FR" dirty="0" smtClean="0"/>
              <a:t>Test the initial state</a:t>
            </a:r>
            <a:endParaRPr lang="fr-FR"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pic>
        <p:nvPicPr>
          <p:cNvPr id="8" name="Picture 7"/>
          <p:cNvPicPr>
            <a:picLocks noChangeAspect="1"/>
          </p:cNvPicPr>
          <p:nvPr/>
        </p:nvPicPr>
        <p:blipFill>
          <a:blip r:embed="rId3"/>
          <a:stretch>
            <a:fillRect/>
          </a:stretch>
        </p:blipFill>
        <p:spPr>
          <a:xfrm>
            <a:off x="346391" y="1680291"/>
            <a:ext cx="4654968" cy="4489792"/>
          </a:xfrm>
          <a:prstGeom prst="rect">
            <a:avLst/>
          </a:prstGeom>
          <a:noFill/>
          <a:ln w="88900" cap="sq">
            <a:noFill/>
            <a:miter lim="800000"/>
          </a:ln>
          <a:effectLst/>
          <a:scene3d>
            <a:camera prst="orthographicFront"/>
            <a:lightRig rig="twoPt" dir="t">
              <a:rot lat="0" lon="0" rev="7200000"/>
            </a:lightRig>
          </a:scene3d>
          <a:sp3d>
            <a:contourClr>
              <a:srgbClr val="FFFFFF"/>
            </a:contourClr>
          </a:sp3d>
        </p:spPr>
      </p:pic>
      <p:sp>
        <p:nvSpPr>
          <p:cNvPr id="4" name="Rectangle 3"/>
          <p:cNvSpPr/>
          <p:nvPr/>
        </p:nvSpPr>
        <p:spPr>
          <a:xfrm>
            <a:off x="109334" y="6378627"/>
            <a:ext cx="2109660" cy="369332"/>
          </a:xfrm>
          <a:prstGeom prst="rect">
            <a:avLst/>
          </a:prstGeom>
        </p:spPr>
        <p:txBody>
          <a:bodyPr wrap="none">
            <a:spAutoFit/>
          </a:bodyPr>
          <a:lstStyle/>
          <a:p>
            <a:r>
              <a:rPr lang="fr-FR" dirty="0" smtClean="0">
                <a:solidFill>
                  <a:schemeClr val="bg1"/>
                </a:solidFill>
              </a:rPr>
              <a:t>arXiv:1210.3615v1</a:t>
            </a:r>
            <a:endParaRPr lang="fr-FR" dirty="0">
              <a:solidFill>
                <a:schemeClr val="bg1"/>
              </a:solidFill>
            </a:endParaRPr>
          </a:p>
        </p:txBody>
      </p:sp>
      <p:sp>
        <p:nvSpPr>
          <p:cNvPr id="7" name="Freeform 6"/>
          <p:cNvSpPr/>
          <p:nvPr/>
        </p:nvSpPr>
        <p:spPr>
          <a:xfrm>
            <a:off x="952500" y="2812640"/>
            <a:ext cx="3968750" cy="578260"/>
          </a:xfrm>
          <a:custGeom>
            <a:avLst/>
            <a:gdLst>
              <a:gd name="connsiteX0" fmla="*/ 0 w 3968750"/>
              <a:gd name="connsiteY0" fmla="*/ 578260 h 578260"/>
              <a:gd name="connsiteX1" fmla="*/ 387350 w 3968750"/>
              <a:gd name="connsiteY1" fmla="*/ 400460 h 578260"/>
              <a:gd name="connsiteX2" fmla="*/ 622300 w 3968750"/>
              <a:gd name="connsiteY2" fmla="*/ 298860 h 578260"/>
              <a:gd name="connsiteX3" fmla="*/ 831850 w 3968750"/>
              <a:gd name="connsiteY3" fmla="*/ 222660 h 578260"/>
              <a:gd name="connsiteX4" fmla="*/ 1009650 w 3968750"/>
              <a:gd name="connsiteY4" fmla="*/ 216310 h 578260"/>
              <a:gd name="connsiteX5" fmla="*/ 1225550 w 3968750"/>
              <a:gd name="connsiteY5" fmla="*/ 241710 h 578260"/>
              <a:gd name="connsiteX6" fmla="*/ 1454150 w 3968750"/>
              <a:gd name="connsiteY6" fmla="*/ 292510 h 578260"/>
              <a:gd name="connsiteX7" fmla="*/ 1752600 w 3968750"/>
              <a:gd name="connsiteY7" fmla="*/ 362360 h 578260"/>
              <a:gd name="connsiteX8" fmla="*/ 2000250 w 3968750"/>
              <a:gd name="connsiteY8" fmla="*/ 400460 h 578260"/>
              <a:gd name="connsiteX9" fmla="*/ 2368550 w 3968750"/>
              <a:gd name="connsiteY9" fmla="*/ 305210 h 578260"/>
              <a:gd name="connsiteX10" fmla="*/ 2698750 w 3968750"/>
              <a:gd name="connsiteY10" fmla="*/ 190910 h 578260"/>
              <a:gd name="connsiteX11" fmla="*/ 2946400 w 3968750"/>
              <a:gd name="connsiteY11" fmla="*/ 89310 h 578260"/>
              <a:gd name="connsiteX12" fmla="*/ 3225800 w 3968750"/>
              <a:gd name="connsiteY12" fmla="*/ 25810 h 578260"/>
              <a:gd name="connsiteX13" fmla="*/ 3435350 w 3968750"/>
              <a:gd name="connsiteY13" fmla="*/ 410 h 578260"/>
              <a:gd name="connsiteX14" fmla="*/ 3644900 w 3968750"/>
              <a:gd name="connsiteY14" fmla="*/ 13110 h 578260"/>
              <a:gd name="connsiteX15" fmla="*/ 3905250 w 3968750"/>
              <a:gd name="connsiteY15" fmla="*/ 51210 h 578260"/>
              <a:gd name="connsiteX16" fmla="*/ 3968750 w 3968750"/>
              <a:gd name="connsiteY16" fmla="*/ 63910 h 578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68750" h="578260">
                <a:moveTo>
                  <a:pt x="0" y="578260"/>
                </a:moveTo>
                <a:lnTo>
                  <a:pt x="387350" y="400460"/>
                </a:lnTo>
                <a:cubicBezTo>
                  <a:pt x="491067" y="353893"/>
                  <a:pt x="548217" y="328493"/>
                  <a:pt x="622300" y="298860"/>
                </a:cubicBezTo>
                <a:cubicBezTo>
                  <a:pt x="696383" y="269227"/>
                  <a:pt x="767292" y="236418"/>
                  <a:pt x="831850" y="222660"/>
                </a:cubicBezTo>
                <a:cubicBezTo>
                  <a:pt x="896408" y="208902"/>
                  <a:pt x="944033" y="213135"/>
                  <a:pt x="1009650" y="216310"/>
                </a:cubicBezTo>
                <a:cubicBezTo>
                  <a:pt x="1075267" y="219485"/>
                  <a:pt x="1151467" y="229010"/>
                  <a:pt x="1225550" y="241710"/>
                </a:cubicBezTo>
                <a:cubicBezTo>
                  <a:pt x="1299633" y="254410"/>
                  <a:pt x="1454150" y="292510"/>
                  <a:pt x="1454150" y="292510"/>
                </a:cubicBezTo>
                <a:cubicBezTo>
                  <a:pt x="1541992" y="312618"/>
                  <a:pt x="1661583" y="344368"/>
                  <a:pt x="1752600" y="362360"/>
                </a:cubicBezTo>
                <a:cubicBezTo>
                  <a:pt x="1843617" y="380352"/>
                  <a:pt x="1897592" y="409985"/>
                  <a:pt x="2000250" y="400460"/>
                </a:cubicBezTo>
                <a:cubicBezTo>
                  <a:pt x="2102908" y="390935"/>
                  <a:pt x="2252133" y="340135"/>
                  <a:pt x="2368550" y="305210"/>
                </a:cubicBezTo>
                <a:cubicBezTo>
                  <a:pt x="2484967" y="270285"/>
                  <a:pt x="2602442" y="226893"/>
                  <a:pt x="2698750" y="190910"/>
                </a:cubicBezTo>
                <a:cubicBezTo>
                  <a:pt x="2795058" y="154927"/>
                  <a:pt x="2858558" y="116827"/>
                  <a:pt x="2946400" y="89310"/>
                </a:cubicBezTo>
                <a:cubicBezTo>
                  <a:pt x="3034242" y="61793"/>
                  <a:pt x="3144308" y="40627"/>
                  <a:pt x="3225800" y="25810"/>
                </a:cubicBezTo>
                <a:cubicBezTo>
                  <a:pt x="3307292" y="10993"/>
                  <a:pt x="3365500" y="2527"/>
                  <a:pt x="3435350" y="410"/>
                </a:cubicBezTo>
                <a:cubicBezTo>
                  <a:pt x="3505200" y="-1707"/>
                  <a:pt x="3566583" y="4643"/>
                  <a:pt x="3644900" y="13110"/>
                </a:cubicBezTo>
                <a:cubicBezTo>
                  <a:pt x="3723217" y="21577"/>
                  <a:pt x="3851275" y="42743"/>
                  <a:pt x="3905250" y="51210"/>
                </a:cubicBezTo>
                <a:cubicBezTo>
                  <a:pt x="3959225" y="59677"/>
                  <a:pt x="3963987" y="61793"/>
                  <a:pt x="3968750" y="63910"/>
                </a:cubicBezTo>
              </a:path>
            </a:pathLst>
          </a:cu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10" name="Straight Connector 9"/>
          <p:cNvCxnSpPr/>
          <p:nvPr/>
        </p:nvCxnSpPr>
        <p:spPr>
          <a:xfrm>
            <a:off x="2724150" y="4552950"/>
            <a:ext cx="273050" cy="0"/>
          </a:xfrm>
          <a:prstGeom prst="line">
            <a:avLst/>
          </a:pr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a:off x="958850" y="2768600"/>
            <a:ext cx="3943350" cy="787400"/>
          </a:xfrm>
          <a:custGeom>
            <a:avLst/>
            <a:gdLst>
              <a:gd name="connsiteX0" fmla="*/ 0 w 3943350"/>
              <a:gd name="connsiteY0" fmla="*/ 787400 h 787400"/>
              <a:gd name="connsiteX1" fmla="*/ 247650 w 3943350"/>
              <a:gd name="connsiteY1" fmla="*/ 660400 h 787400"/>
              <a:gd name="connsiteX2" fmla="*/ 514350 w 3943350"/>
              <a:gd name="connsiteY2" fmla="*/ 520700 h 787400"/>
              <a:gd name="connsiteX3" fmla="*/ 723900 w 3943350"/>
              <a:gd name="connsiteY3" fmla="*/ 425450 h 787400"/>
              <a:gd name="connsiteX4" fmla="*/ 933450 w 3943350"/>
              <a:gd name="connsiteY4" fmla="*/ 393700 h 787400"/>
              <a:gd name="connsiteX5" fmla="*/ 1104900 w 3943350"/>
              <a:gd name="connsiteY5" fmla="*/ 387350 h 787400"/>
              <a:gd name="connsiteX6" fmla="*/ 1270000 w 3943350"/>
              <a:gd name="connsiteY6" fmla="*/ 387350 h 787400"/>
              <a:gd name="connsiteX7" fmla="*/ 1568450 w 3943350"/>
              <a:gd name="connsiteY7" fmla="*/ 438150 h 787400"/>
              <a:gd name="connsiteX8" fmla="*/ 1771650 w 3943350"/>
              <a:gd name="connsiteY8" fmla="*/ 450850 h 787400"/>
              <a:gd name="connsiteX9" fmla="*/ 1949450 w 3943350"/>
              <a:gd name="connsiteY9" fmla="*/ 450850 h 787400"/>
              <a:gd name="connsiteX10" fmla="*/ 2108200 w 3943350"/>
              <a:gd name="connsiteY10" fmla="*/ 412750 h 787400"/>
              <a:gd name="connsiteX11" fmla="*/ 2324100 w 3943350"/>
              <a:gd name="connsiteY11" fmla="*/ 330200 h 787400"/>
              <a:gd name="connsiteX12" fmla="*/ 2565400 w 3943350"/>
              <a:gd name="connsiteY12" fmla="*/ 209550 h 787400"/>
              <a:gd name="connsiteX13" fmla="*/ 2813050 w 3943350"/>
              <a:gd name="connsiteY13" fmla="*/ 101600 h 787400"/>
              <a:gd name="connsiteX14" fmla="*/ 3041650 w 3943350"/>
              <a:gd name="connsiteY14" fmla="*/ 38100 h 787400"/>
              <a:gd name="connsiteX15" fmla="*/ 3333750 w 3943350"/>
              <a:gd name="connsiteY15" fmla="*/ 0 h 787400"/>
              <a:gd name="connsiteX16" fmla="*/ 3613150 w 3943350"/>
              <a:gd name="connsiteY16" fmla="*/ 38100 h 787400"/>
              <a:gd name="connsiteX17" fmla="*/ 3943350 w 3943350"/>
              <a:gd name="connsiteY17" fmla="*/ 1143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43350" h="787400">
                <a:moveTo>
                  <a:pt x="0" y="787400"/>
                </a:moveTo>
                <a:lnTo>
                  <a:pt x="247650" y="660400"/>
                </a:lnTo>
                <a:cubicBezTo>
                  <a:pt x="333375" y="615950"/>
                  <a:pt x="434975" y="559858"/>
                  <a:pt x="514350" y="520700"/>
                </a:cubicBezTo>
                <a:cubicBezTo>
                  <a:pt x="593725" y="481542"/>
                  <a:pt x="654050" y="446617"/>
                  <a:pt x="723900" y="425450"/>
                </a:cubicBezTo>
                <a:cubicBezTo>
                  <a:pt x="793750" y="404283"/>
                  <a:pt x="869950" y="400050"/>
                  <a:pt x="933450" y="393700"/>
                </a:cubicBezTo>
                <a:cubicBezTo>
                  <a:pt x="996950" y="387350"/>
                  <a:pt x="1048808" y="388408"/>
                  <a:pt x="1104900" y="387350"/>
                </a:cubicBezTo>
                <a:cubicBezTo>
                  <a:pt x="1160992" y="386292"/>
                  <a:pt x="1192742" y="378883"/>
                  <a:pt x="1270000" y="387350"/>
                </a:cubicBezTo>
                <a:cubicBezTo>
                  <a:pt x="1347258" y="395817"/>
                  <a:pt x="1484842" y="427567"/>
                  <a:pt x="1568450" y="438150"/>
                </a:cubicBezTo>
                <a:cubicBezTo>
                  <a:pt x="1652058" y="448733"/>
                  <a:pt x="1708150" y="448733"/>
                  <a:pt x="1771650" y="450850"/>
                </a:cubicBezTo>
                <a:cubicBezTo>
                  <a:pt x="1835150" y="452967"/>
                  <a:pt x="1893358" y="457200"/>
                  <a:pt x="1949450" y="450850"/>
                </a:cubicBezTo>
                <a:cubicBezTo>
                  <a:pt x="2005542" y="444500"/>
                  <a:pt x="2045758" y="432858"/>
                  <a:pt x="2108200" y="412750"/>
                </a:cubicBezTo>
                <a:cubicBezTo>
                  <a:pt x="2170642" y="392642"/>
                  <a:pt x="2247900" y="364067"/>
                  <a:pt x="2324100" y="330200"/>
                </a:cubicBezTo>
                <a:cubicBezTo>
                  <a:pt x="2400300" y="296333"/>
                  <a:pt x="2483908" y="247650"/>
                  <a:pt x="2565400" y="209550"/>
                </a:cubicBezTo>
                <a:cubicBezTo>
                  <a:pt x="2646892" y="171450"/>
                  <a:pt x="2733675" y="130175"/>
                  <a:pt x="2813050" y="101600"/>
                </a:cubicBezTo>
                <a:cubicBezTo>
                  <a:pt x="2892425" y="73025"/>
                  <a:pt x="2954867" y="55033"/>
                  <a:pt x="3041650" y="38100"/>
                </a:cubicBezTo>
                <a:cubicBezTo>
                  <a:pt x="3128433" y="21167"/>
                  <a:pt x="3238500" y="0"/>
                  <a:pt x="3333750" y="0"/>
                </a:cubicBezTo>
                <a:cubicBezTo>
                  <a:pt x="3429000" y="0"/>
                  <a:pt x="3511550" y="19050"/>
                  <a:pt x="3613150" y="38100"/>
                </a:cubicBezTo>
                <a:cubicBezTo>
                  <a:pt x="3714750" y="57150"/>
                  <a:pt x="3829050" y="85725"/>
                  <a:pt x="3943350" y="114300"/>
                </a:cubicBezTo>
              </a:path>
            </a:pathLst>
          </a:cu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13" name="Straight Connector 12"/>
          <p:cNvCxnSpPr/>
          <p:nvPr/>
        </p:nvCxnSpPr>
        <p:spPr>
          <a:xfrm>
            <a:off x="2724150" y="5346700"/>
            <a:ext cx="273050" cy="0"/>
          </a:xfrm>
          <a:prstGeom prst="line">
            <a:avLst/>
          </a:pr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373885" y="2575292"/>
            <a:ext cx="3973308" cy="224676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processes + soft interactions + shadowing models</a:t>
            </a:r>
          </a:p>
          <a:p>
            <a:pPr marL="285750" indent="-285750">
              <a:buFont typeface="Arial"/>
              <a:buChar char="•"/>
            </a:pPr>
            <a:endParaRPr lang="en-US" sz="2000" dirty="0">
              <a:solidFill>
                <a:srgbClr val="FFFFFE"/>
              </a:solidFill>
            </a:endParaRPr>
          </a:p>
          <a:p>
            <a:r>
              <a:rPr lang="en-US" sz="2000" dirty="0" smtClean="0">
                <a:solidFill>
                  <a:srgbClr val="FFFFFE"/>
                </a:solidFill>
              </a:rPr>
              <a:t> </a:t>
            </a:r>
          </a:p>
          <a:p>
            <a:pPr marL="285750" indent="-285750">
              <a:buFont typeface="Arial"/>
              <a:buChar char="•"/>
            </a:pPr>
            <a:r>
              <a:rPr lang="en-US" sz="2000" dirty="0" smtClean="0">
                <a:solidFill>
                  <a:srgbClr val="FFFFFE"/>
                </a:solidFill>
              </a:rPr>
              <a:t>Saturation models in difficulty ?</a:t>
            </a:r>
            <a:endParaRPr lang="en-US" sz="2000" dirty="0">
              <a:solidFill>
                <a:srgbClr val="FFFFFE"/>
              </a:solidFill>
            </a:endParaRPr>
          </a:p>
        </p:txBody>
      </p:sp>
      <p:cxnSp>
        <p:nvCxnSpPr>
          <p:cNvPr id="15" name="Straight Connector 14"/>
          <p:cNvCxnSpPr/>
          <p:nvPr/>
        </p:nvCxnSpPr>
        <p:spPr>
          <a:xfrm>
            <a:off x="6689193" y="3428998"/>
            <a:ext cx="273050" cy="0"/>
          </a:xfrm>
          <a:prstGeom prst="line">
            <a:avLst/>
          </a:prstGeom>
          <a:ln w="47625">
            <a:solidFill>
              <a:srgbClr val="FFFF00">
                <a:alpha val="82000"/>
              </a:srgbClr>
            </a:solidFill>
          </a:ln>
        </p:spPr>
        <p:style>
          <a:lnRef idx="2">
            <a:schemeClr val="accent1"/>
          </a:lnRef>
          <a:fillRef idx="0">
            <a:schemeClr val="accent1"/>
          </a:fillRef>
          <a:effectRef idx="1">
            <a:schemeClr val="accent1"/>
          </a:effectRef>
          <a:fontRef idx="minor">
            <a:schemeClr val="tx1"/>
          </a:fontRef>
        </p:style>
      </p:cxn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89" name="Oval 88"/>
            <p:cNvSpPr>
              <a:spLocks noChangeAspect="1"/>
            </p:cNvSpPr>
            <p:nvPr/>
          </p:nvSpPr>
          <p:spPr>
            <a:xfrm>
              <a:off x="4382393" y="5573393"/>
              <a:ext cx="130510" cy="122833"/>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03484037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Temperature: chemical FO</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sp>
        <p:nvSpPr>
          <p:cNvPr id="14" name="TextBox 13"/>
          <p:cNvSpPr txBox="1"/>
          <p:nvPr/>
        </p:nvSpPr>
        <p:spPr>
          <a:xfrm>
            <a:off x="5373885" y="2575292"/>
            <a:ext cx="3770115" cy="3477875"/>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Particle abundance described by statistical thermal model:</a:t>
            </a:r>
          </a:p>
          <a:p>
            <a:r>
              <a:rPr lang="en-US" sz="2000" dirty="0">
                <a:solidFill>
                  <a:srgbClr val="FFFFFE"/>
                </a:solidFill>
              </a:rPr>
              <a:t> </a:t>
            </a:r>
            <a:r>
              <a:rPr lang="en-US" sz="2000" dirty="0" smtClean="0">
                <a:solidFill>
                  <a:srgbClr val="FFFFFE"/>
                </a:solidFill>
              </a:rPr>
              <a:t>     </a:t>
            </a:r>
            <a:r>
              <a:rPr lang="en-US" sz="2000" dirty="0" smtClean="0">
                <a:solidFill>
                  <a:srgbClr val="FA8823"/>
                </a:solidFill>
              </a:rPr>
              <a:t>T = 152 MeV </a:t>
            </a:r>
            <a:r>
              <a:rPr lang="en-US" sz="2000" dirty="0" smtClean="0">
                <a:solidFill>
                  <a:schemeClr val="bg1"/>
                </a:solidFill>
              </a:rPr>
              <a:t>!!</a:t>
            </a:r>
            <a:r>
              <a:rPr lang="en-US" sz="2000" dirty="0" smtClean="0">
                <a:solidFill>
                  <a:srgbClr val="FA8823"/>
                </a:solidFill>
              </a:rPr>
              <a:t>, </a:t>
            </a:r>
            <a:r>
              <a:rPr lang="el-GR" sz="2000" dirty="0" smtClean="0">
                <a:solidFill>
                  <a:srgbClr val="FA8823"/>
                </a:solidFill>
              </a:rPr>
              <a:t>μ</a:t>
            </a:r>
            <a:r>
              <a:rPr lang="fr-CH" sz="2000" baseline="-25000" dirty="0" smtClean="0">
                <a:solidFill>
                  <a:srgbClr val="FA8823"/>
                </a:solidFill>
              </a:rPr>
              <a:t>B</a:t>
            </a:r>
            <a:r>
              <a:rPr lang="fr-CH" sz="2000" dirty="0" smtClean="0">
                <a:solidFill>
                  <a:srgbClr val="FA8823"/>
                </a:solidFill>
              </a:rPr>
              <a:t> = 1 MeV</a:t>
            </a:r>
            <a:endParaRPr lang="en-US" sz="2000" baseline="-25000" dirty="0">
              <a:solidFill>
                <a:srgbClr val="FA8823"/>
              </a:solidFill>
            </a:endParaRPr>
          </a:p>
          <a:p>
            <a:r>
              <a:rPr lang="en-US" sz="2000" dirty="0" smtClean="0">
                <a:solidFill>
                  <a:srgbClr val="FFFFFE"/>
                </a:solidFill>
              </a:rPr>
              <a:t> </a:t>
            </a:r>
          </a:p>
          <a:p>
            <a:pPr marL="285750" indent="-285750">
              <a:buFont typeface="Arial"/>
              <a:buChar char="•"/>
            </a:pPr>
            <a:r>
              <a:rPr lang="en-US" sz="2000" dirty="0" smtClean="0">
                <a:solidFill>
                  <a:srgbClr val="FFFFFE"/>
                </a:solidFill>
              </a:rPr>
              <a:t>Extrapolation from lower energies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Do final state interactions in hadronic phase modify the chemical composition ?</a:t>
            </a:r>
            <a:endParaRPr lang="en-US" sz="2000" dirty="0">
              <a:solidFill>
                <a:srgbClr val="FFFFFE"/>
              </a:solidFill>
            </a:endParaRPr>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9" name="Oval 18"/>
          <p:cNvSpPr>
            <a:spLocks noChangeAspect="1"/>
          </p:cNvSpPr>
          <p:nvPr/>
        </p:nvSpPr>
        <p:spPr>
          <a:xfrm>
            <a:off x="6507949" y="130099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0" name="Picture 19"/>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345600" y="1681200"/>
            <a:ext cx="4654800" cy="4489200"/>
          </a:xfrm>
          <a:prstGeom prst="rect">
            <a:avLst/>
          </a:prstGeom>
        </p:spPr>
      </p:pic>
      <p:sp>
        <p:nvSpPr>
          <p:cNvPr id="22" name="Rectangle 21"/>
          <p:cNvSpPr/>
          <p:nvPr/>
        </p:nvSpPr>
        <p:spPr>
          <a:xfrm>
            <a:off x="108000" y="6379200"/>
            <a:ext cx="2109660" cy="369332"/>
          </a:xfrm>
          <a:prstGeom prst="rect">
            <a:avLst/>
          </a:prstGeom>
        </p:spPr>
        <p:txBody>
          <a:bodyPr wrap="none">
            <a:spAutoFit/>
          </a:bodyPr>
          <a:lstStyle/>
          <a:p>
            <a:r>
              <a:rPr lang="fr-FR" dirty="0" smtClean="0">
                <a:solidFill>
                  <a:schemeClr val="bg1"/>
                </a:solidFill>
              </a:rPr>
              <a:t>arXiv:1208.1974v1</a:t>
            </a:r>
            <a:endParaRPr lang="fr-FR" dirty="0">
              <a:solidFill>
                <a:schemeClr val="bg1"/>
              </a:solidFill>
            </a:endParaRPr>
          </a:p>
        </p:txBody>
      </p:sp>
    </p:spTree>
    <p:extLst>
      <p:ext uri="{BB962C8B-B14F-4D97-AF65-F5344CB8AC3E}">
        <p14:creationId xmlns:p14="http://schemas.microsoft.com/office/powerpoint/2010/main" val="59401790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a:t>Temperature: </a:t>
            </a:r>
            <a:r>
              <a:rPr lang="en-US" dirty="0" smtClean="0"/>
              <a:t>kinetic FO</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2109660" cy="369332"/>
          </a:xfrm>
          <a:prstGeom prst="rect">
            <a:avLst/>
          </a:prstGeom>
        </p:spPr>
        <p:txBody>
          <a:bodyPr wrap="none">
            <a:spAutoFit/>
          </a:bodyPr>
          <a:lstStyle/>
          <a:p>
            <a:r>
              <a:rPr lang="fr-FR" dirty="0" smtClean="0">
                <a:solidFill>
                  <a:schemeClr val="bg1"/>
                </a:solidFill>
              </a:rPr>
              <a:t>arXiv:1208.1974v1</a:t>
            </a:r>
            <a:endParaRPr lang="fr-FR" dirty="0">
              <a:solidFill>
                <a:schemeClr val="bg1"/>
              </a:solidFill>
            </a:endParaRPr>
          </a:p>
        </p:txBody>
      </p:sp>
      <p:pic>
        <p:nvPicPr>
          <p:cNvPr id="4" name="Picture 3" descr="spectra_sum.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848" y="1665879"/>
            <a:ext cx="3282494" cy="4447054"/>
          </a:xfrm>
          <a:prstGeom prst="rect">
            <a:avLst/>
          </a:prstGeom>
        </p:spPr>
      </p:pic>
      <p:grpSp>
        <p:nvGrpSpPr>
          <p:cNvPr id="9" name="Group 8"/>
          <p:cNvGrpSpPr/>
          <p:nvPr/>
        </p:nvGrpSpPr>
        <p:grpSpPr>
          <a:xfrm>
            <a:off x="5373885" y="2575292"/>
            <a:ext cx="3770115" cy="3170099"/>
            <a:chOff x="5373885" y="2575292"/>
            <a:chExt cx="3770115" cy="3170099"/>
          </a:xfrm>
        </p:grpSpPr>
        <p:sp>
          <p:nvSpPr>
            <p:cNvPr id="14" name="TextBox 13"/>
            <p:cNvSpPr txBox="1"/>
            <p:nvPr/>
          </p:nvSpPr>
          <p:spPr>
            <a:xfrm>
              <a:off x="5373885" y="2575292"/>
              <a:ext cx="3770115" cy="317009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Collective transverse expansion + hadronic FSI: </a:t>
              </a:r>
              <a:r>
                <a:rPr lang="en-US" sz="2000" dirty="0" smtClean="0">
                  <a:solidFill>
                    <a:srgbClr val="FA8823"/>
                  </a:solidFill>
                </a:rPr>
                <a:t>⟨</a:t>
              </a:r>
              <a:r>
                <a:rPr lang="el-GR" sz="2000" dirty="0" smtClean="0">
                  <a:solidFill>
                    <a:srgbClr val="FA8823"/>
                  </a:solidFill>
                </a:rPr>
                <a:t>β</a:t>
              </a:r>
              <a:r>
                <a:rPr lang="fr-CH" sz="2000" baseline="-25000" dirty="0" smtClean="0">
                  <a:solidFill>
                    <a:srgbClr val="FA8823"/>
                  </a:solidFill>
                </a:rPr>
                <a:t>T</a:t>
              </a:r>
              <a:r>
                <a:rPr lang="fr-CH" sz="2000" dirty="0" smtClean="0">
                  <a:solidFill>
                    <a:srgbClr val="FA8823"/>
                  </a:solidFill>
                </a:rPr>
                <a:t>⟩ =0.65</a:t>
              </a:r>
              <a:r>
                <a:rPr lang="en-US" sz="2000" dirty="0" smtClean="0">
                  <a:solidFill>
                    <a:srgbClr val="FA8823"/>
                  </a:solidFill>
                </a:rPr>
                <a:t>, </a:t>
              </a:r>
              <a:r>
                <a:rPr lang="fr-CH" sz="2000" dirty="0" smtClean="0">
                  <a:solidFill>
                    <a:srgbClr val="FA8823"/>
                  </a:solidFill>
                </a:rPr>
                <a:t>T</a:t>
              </a:r>
              <a:r>
                <a:rPr lang="fr-CH" sz="2000" baseline="-25000" dirty="0" smtClean="0">
                  <a:solidFill>
                    <a:srgbClr val="FA8823"/>
                  </a:solidFill>
                </a:rPr>
                <a:t>kin</a:t>
              </a:r>
              <a:r>
                <a:rPr lang="fr-CH" sz="2000" dirty="0" smtClean="0">
                  <a:solidFill>
                    <a:srgbClr val="FA8823"/>
                  </a:solidFill>
                </a:rPr>
                <a:t> = 95 MeV</a:t>
              </a:r>
              <a:endParaRPr lang="en-US" sz="2000" dirty="0">
                <a:solidFill>
                  <a:srgbClr val="FA8823"/>
                </a:solidFill>
              </a:endParaRPr>
            </a:p>
            <a:p>
              <a:r>
                <a:rPr lang="en-US" sz="2000" dirty="0" smtClean="0">
                  <a:solidFill>
                    <a:srgbClr val="FFFFFE"/>
                  </a:solidFill>
                </a:rPr>
                <a:t>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Final state interactions in the hadronic phase may modify the chemical composition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BB annihilation ?</a:t>
              </a:r>
              <a:endParaRPr lang="en-US" sz="2000" dirty="0">
                <a:solidFill>
                  <a:srgbClr val="FFFFFE"/>
                </a:solidFill>
              </a:endParaRPr>
            </a:p>
          </p:txBody>
        </p:sp>
        <p:cxnSp>
          <p:nvCxnSpPr>
            <p:cNvPr id="8" name="Straight Connector 7"/>
            <p:cNvCxnSpPr/>
            <p:nvPr/>
          </p:nvCxnSpPr>
          <p:spPr>
            <a:xfrm>
              <a:off x="5858932" y="5367864"/>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803424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FSI: proton–ANTI-proton</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grpSp>
        <p:nvGrpSpPr>
          <p:cNvPr id="9" name="Group 8"/>
          <p:cNvGrpSpPr/>
          <p:nvPr/>
        </p:nvGrpSpPr>
        <p:grpSpPr>
          <a:xfrm>
            <a:off x="5373885" y="3252612"/>
            <a:ext cx="3770115" cy="1631216"/>
            <a:chOff x="5373885" y="2575292"/>
            <a:chExt cx="3770115" cy="1631216"/>
          </a:xfrm>
        </p:grpSpPr>
        <p:sp>
          <p:nvSpPr>
            <p:cNvPr id="14" name="TextBox 13"/>
            <p:cNvSpPr txBox="1"/>
            <p:nvPr/>
          </p:nvSpPr>
          <p:spPr>
            <a:xfrm>
              <a:off x="5373885" y="2575292"/>
              <a:ext cx="3770115" cy="1631216"/>
            </a:xfrm>
            <a:prstGeom prst="rect">
              <a:avLst/>
            </a:prstGeom>
            <a:noFill/>
          </p:spPr>
          <p:txBody>
            <a:bodyPr wrap="square" rtlCol="0">
              <a:spAutoFit/>
            </a:bodyPr>
            <a:lstStyle/>
            <a:p>
              <a:pPr marL="285750" indent="-285750">
                <a:buFont typeface="Arial"/>
                <a:buChar char="•"/>
              </a:pPr>
              <a:r>
                <a:rPr lang="en-US" sz="2000" dirty="0">
                  <a:solidFill>
                    <a:srgbClr val="FFFFFE"/>
                  </a:solidFill>
                </a:rPr>
                <a:t>BB </a:t>
              </a:r>
              <a:r>
                <a:rPr lang="en-US" sz="2000" dirty="0" err="1" smtClean="0">
                  <a:solidFill>
                    <a:srgbClr val="FFFFFE"/>
                  </a:solidFill>
                </a:rPr>
                <a:t>femtoscopy</a:t>
              </a:r>
              <a:endParaRPr lang="en-US" sz="2000" dirty="0">
                <a:solidFill>
                  <a:srgbClr val="FFFFFE"/>
                </a:solidFill>
              </a:endParaRPr>
            </a:p>
            <a:p>
              <a:pPr marL="285750" indent="-285750">
                <a:buFont typeface="Arial"/>
                <a:buChar char="•"/>
              </a:pPr>
              <a:endParaRPr lang="en-US" sz="2000" dirty="0" smtClean="0">
                <a:solidFill>
                  <a:srgbClr val="FFFFFE"/>
                </a:solidFill>
              </a:endParaRPr>
            </a:p>
            <a:p>
              <a:pPr marL="285750" indent="-285750">
                <a:buFont typeface="Arial"/>
                <a:buChar char="•"/>
              </a:pPr>
              <a:r>
                <a:rPr lang="en-US" sz="2000" dirty="0" smtClean="0">
                  <a:solidFill>
                    <a:srgbClr val="FFFFFE"/>
                  </a:solidFill>
                </a:rPr>
                <a:t>Large densities may suppress  p and </a:t>
              </a:r>
              <a:r>
                <a:rPr lang="el-GR" sz="2000" dirty="0" smtClean="0">
                  <a:solidFill>
                    <a:srgbClr val="FFFFFE"/>
                  </a:solidFill>
                </a:rPr>
                <a:t>Λ</a:t>
              </a:r>
              <a:r>
                <a:rPr lang="fr-CH" sz="2000" dirty="0" smtClean="0">
                  <a:solidFill>
                    <a:srgbClr val="FFFFFE"/>
                  </a:solidFill>
                </a:rPr>
                <a:t> by annihilation</a:t>
              </a:r>
              <a:endParaRPr lang="en-US" sz="2000" dirty="0">
                <a:solidFill>
                  <a:srgbClr val="FFFFFE"/>
                </a:solidFill>
              </a:endParaRPr>
            </a:p>
          </p:txBody>
        </p:sp>
        <p:cxnSp>
          <p:nvCxnSpPr>
            <p:cNvPr id="8" name="Straight Connector 7"/>
            <p:cNvCxnSpPr/>
            <p:nvPr/>
          </p:nvCxnSpPr>
          <p:spPr>
            <a:xfrm>
              <a:off x="5858932" y="2592225"/>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Jul-25-cf_PAP_kT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600" y="2256922"/>
            <a:ext cx="4654800" cy="3168658"/>
          </a:xfrm>
          <a:prstGeom prst="rect">
            <a:avLst/>
          </a:prstGeom>
        </p:spPr>
      </p:pic>
    </p:spTree>
    <p:extLst>
      <p:ext uri="{BB962C8B-B14F-4D97-AF65-F5344CB8AC3E}">
        <p14:creationId xmlns:p14="http://schemas.microsoft.com/office/powerpoint/2010/main" val="131553708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FSI:</a:t>
            </a:r>
            <a:r>
              <a:rPr lang="el-GR" dirty="0" smtClean="0"/>
              <a:t> Λ</a:t>
            </a:r>
            <a:r>
              <a:rPr lang="en-US" dirty="0" smtClean="0"/>
              <a:t>–</a:t>
            </a:r>
            <a:r>
              <a:rPr lang="en-US" dirty="0"/>
              <a:t>ANTI</a:t>
            </a:r>
            <a:r>
              <a:rPr lang="en-US" dirty="0" smtClean="0"/>
              <a:t>-</a:t>
            </a:r>
            <a:r>
              <a:rPr lang="el-GR" dirty="0" smtClean="0"/>
              <a:t>Λ</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grpSp>
        <p:nvGrpSpPr>
          <p:cNvPr id="9" name="Group 8"/>
          <p:cNvGrpSpPr/>
          <p:nvPr/>
        </p:nvGrpSpPr>
        <p:grpSpPr>
          <a:xfrm>
            <a:off x="5373885" y="3252612"/>
            <a:ext cx="3770115" cy="1631216"/>
            <a:chOff x="5373885" y="2575292"/>
            <a:chExt cx="3770115" cy="1631216"/>
          </a:xfrm>
        </p:grpSpPr>
        <p:sp>
          <p:nvSpPr>
            <p:cNvPr id="14" name="TextBox 13"/>
            <p:cNvSpPr txBox="1"/>
            <p:nvPr/>
          </p:nvSpPr>
          <p:spPr>
            <a:xfrm>
              <a:off x="5373885" y="2575292"/>
              <a:ext cx="3770115" cy="1631216"/>
            </a:xfrm>
            <a:prstGeom prst="rect">
              <a:avLst/>
            </a:prstGeom>
            <a:noFill/>
          </p:spPr>
          <p:txBody>
            <a:bodyPr wrap="square" rtlCol="0">
              <a:spAutoFit/>
            </a:bodyPr>
            <a:lstStyle/>
            <a:p>
              <a:pPr marL="285750" indent="-285750">
                <a:buFont typeface="Arial"/>
                <a:buChar char="•"/>
              </a:pPr>
              <a:r>
                <a:rPr lang="en-US" sz="2000" dirty="0">
                  <a:solidFill>
                    <a:srgbClr val="FFFFFE"/>
                  </a:solidFill>
                </a:rPr>
                <a:t>BB </a:t>
              </a:r>
              <a:r>
                <a:rPr lang="en-US" sz="2000" dirty="0" err="1" smtClean="0">
                  <a:solidFill>
                    <a:srgbClr val="FFFFFE"/>
                  </a:solidFill>
                </a:rPr>
                <a:t>femtoscopy</a:t>
              </a:r>
              <a:endParaRPr lang="en-US" sz="2000" dirty="0">
                <a:solidFill>
                  <a:srgbClr val="FFFFFE"/>
                </a:solidFill>
              </a:endParaRPr>
            </a:p>
            <a:p>
              <a:pPr marL="285750" indent="-285750">
                <a:buFont typeface="Arial"/>
                <a:buChar char="•"/>
              </a:pPr>
              <a:endParaRPr lang="en-US" sz="2000" dirty="0" smtClean="0">
                <a:solidFill>
                  <a:srgbClr val="FFFFFE"/>
                </a:solidFill>
              </a:endParaRPr>
            </a:p>
            <a:p>
              <a:pPr marL="285750" indent="-285750">
                <a:buFont typeface="Arial"/>
                <a:buChar char="•"/>
              </a:pPr>
              <a:r>
                <a:rPr lang="en-US" sz="2000" dirty="0">
                  <a:solidFill>
                    <a:srgbClr val="FFFFFE"/>
                  </a:solidFill>
                </a:rPr>
                <a:t>Large densities may suppress  p and </a:t>
              </a:r>
              <a:r>
                <a:rPr lang="el-GR" sz="2000" dirty="0">
                  <a:solidFill>
                    <a:srgbClr val="FFFFFE"/>
                  </a:solidFill>
                </a:rPr>
                <a:t>Λ</a:t>
              </a:r>
              <a:r>
                <a:rPr lang="fr-CH" sz="2000" dirty="0">
                  <a:solidFill>
                    <a:srgbClr val="FFFFFE"/>
                  </a:solidFill>
                </a:rPr>
                <a:t> by annihilation</a:t>
              </a:r>
              <a:endParaRPr lang="en-US" sz="2000" dirty="0">
                <a:solidFill>
                  <a:srgbClr val="FFFFFE"/>
                </a:solidFill>
              </a:endParaRPr>
            </a:p>
          </p:txBody>
        </p:sp>
        <p:cxnSp>
          <p:nvCxnSpPr>
            <p:cNvPr id="8" name="Straight Connector 7"/>
            <p:cNvCxnSpPr/>
            <p:nvPr/>
          </p:nvCxnSpPr>
          <p:spPr>
            <a:xfrm>
              <a:off x="5858932" y="2592225"/>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7" name="Picture 16" descr="2012-Jul-25-LamALamPreli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600" y="2257200"/>
            <a:ext cx="4653833" cy="3168000"/>
          </a:xfrm>
          <a:prstGeom prst="rect">
            <a:avLst/>
          </a:prstGeom>
        </p:spPr>
      </p:pic>
    </p:spTree>
    <p:extLst>
      <p:ext uri="{BB962C8B-B14F-4D97-AF65-F5344CB8AC3E}">
        <p14:creationId xmlns:p14="http://schemas.microsoft.com/office/powerpoint/2010/main" val="193296682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t>Peripheral</a:t>
            </a:r>
            <a:r>
              <a:rPr lang="fr-FR" dirty="0" smtClean="0"/>
              <a:t> PbPb</a:t>
            </a:r>
            <a:endParaRPr lang="fr-FR" dirty="0"/>
          </a:p>
        </p:txBody>
      </p:sp>
      <p:sp>
        <p:nvSpPr>
          <p:cNvPr id="2" name="Title 1"/>
          <p:cNvSpPr>
            <a:spLocks noGrp="1"/>
          </p:cNvSpPr>
          <p:nvPr>
            <p:ph type="title"/>
          </p:nvPr>
        </p:nvSpPr>
        <p:spPr/>
        <p:txBody>
          <a:bodyPr/>
          <a:lstStyle/>
          <a:p>
            <a:r>
              <a:rPr lang="fr-CH" dirty="0" smtClean="0"/>
              <a:t>Direct photons </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373885" y="3252612"/>
            <a:ext cx="3770115" cy="707886"/>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direct photons</a:t>
            </a:r>
            <a:endParaRPr lang="en-US" sz="2000" dirty="0">
              <a:solidFill>
                <a:srgbClr val="FFFFFE"/>
              </a:solidFill>
            </a:endParaRPr>
          </a:p>
          <a:p>
            <a:endParaRPr lang="en-US" sz="2000" dirty="0" smtClean="0">
              <a:solidFill>
                <a:srgbClr val="FFFFFE"/>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Aug-01-DoubleRatioNLO_40-8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559" y="2346155"/>
            <a:ext cx="4654800" cy="3243814"/>
          </a:xfrm>
          <a:prstGeom prst="rect">
            <a:avLst/>
          </a:prstGeom>
        </p:spPr>
      </p:pic>
      <p:sp>
        <p:nvSpPr>
          <p:cNvPr id="4" name="TextBox 3"/>
          <p:cNvSpPr txBox="1"/>
          <p:nvPr/>
        </p:nvSpPr>
        <p:spPr>
          <a:xfrm>
            <a:off x="1794934" y="1768554"/>
            <a:ext cx="1865640" cy="369332"/>
          </a:xfrm>
          <a:prstGeom prst="rect">
            <a:avLst/>
          </a:prstGeom>
          <a:noFill/>
        </p:spPr>
        <p:txBody>
          <a:bodyPr wrap="none" rtlCol="0">
            <a:spAutoFit/>
          </a:bodyPr>
          <a:lstStyle/>
          <a:p>
            <a:r>
              <a:rPr lang="fr-FR" dirty="0" err="1" smtClean="0">
                <a:solidFill>
                  <a:schemeClr val="accent1"/>
                </a:solidFill>
              </a:rPr>
              <a:t>Peripheral</a:t>
            </a:r>
            <a:r>
              <a:rPr lang="fr-FR" dirty="0" smtClean="0">
                <a:solidFill>
                  <a:schemeClr val="accent1"/>
                </a:solidFill>
              </a:rPr>
              <a:t> PbPb </a:t>
            </a:r>
            <a:endParaRPr lang="fr-FR" dirty="0">
              <a:solidFill>
                <a:schemeClr val="accent1"/>
              </a:solidFill>
            </a:endParaRPr>
          </a:p>
        </p:txBody>
      </p:sp>
    </p:spTree>
    <p:extLst>
      <p:ext uri="{BB962C8B-B14F-4D97-AF65-F5344CB8AC3E}">
        <p14:creationId xmlns:p14="http://schemas.microsoft.com/office/powerpoint/2010/main" val="20915816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p:cNvSpPr>
          <p:nvPr/>
        </p:nvSpPr>
        <p:spPr bwMode="auto">
          <a:xfrm>
            <a:off x="0" y="2708275"/>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1. Hadron suppression</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2775798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DIRECT photons</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7" name="Picture 16" descr="2012-Aug-01-DoubleRatioNLO_00-4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600" y="2347200"/>
            <a:ext cx="4654800" cy="3243814"/>
          </a:xfrm>
          <a:prstGeom prst="rect">
            <a:avLst/>
          </a:prstGeom>
        </p:spPr>
      </p:pic>
      <p:sp>
        <p:nvSpPr>
          <p:cNvPr id="19" name="TextBox 18"/>
          <p:cNvSpPr txBox="1"/>
          <p:nvPr/>
        </p:nvSpPr>
        <p:spPr>
          <a:xfrm>
            <a:off x="5373885" y="3252612"/>
            <a:ext cx="3770115" cy="132343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direct photons</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Thermal direct photons</a:t>
            </a:r>
            <a:endParaRPr lang="en-US" sz="2000" dirty="0">
              <a:solidFill>
                <a:srgbClr val="FFFFFE"/>
              </a:solidFill>
            </a:endParaRPr>
          </a:p>
          <a:p>
            <a:endParaRPr lang="en-US" sz="2000" dirty="0" smtClean="0">
              <a:solidFill>
                <a:srgbClr val="FFFFFE"/>
              </a:solidFill>
            </a:endParaRPr>
          </a:p>
        </p:txBody>
      </p:sp>
      <p:sp>
        <p:nvSpPr>
          <p:cNvPr id="20" name="TextBox 19"/>
          <p:cNvSpPr txBox="1"/>
          <p:nvPr/>
        </p:nvSpPr>
        <p:spPr>
          <a:xfrm>
            <a:off x="1794934" y="1768554"/>
            <a:ext cx="1557600" cy="369332"/>
          </a:xfrm>
          <a:prstGeom prst="rect">
            <a:avLst/>
          </a:prstGeom>
          <a:noFill/>
        </p:spPr>
        <p:txBody>
          <a:bodyPr wrap="none" rtlCol="0">
            <a:spAutoFit/>
          </a:bodyPr>
          <a:lstStyle/>
          <a:p>
            <a:r>
              <a:rPr lang="fr-FR" dirty="0" smtClean="0">
                <a:solidFill>
                  <a:srgbClr val="CD0920"/>
                </a:solidFill>
              </a:rPr>
              <a:t>Central PbPb </a:t>
            </a:r>
            <a:endParaRPr lang="fr-FR" dirty="0">
              <a:solidFill>
                <a:srgbClr val="CD0920"/>
              </a:solidFill>
            </a:endParaRPr>
          </a:p>
        </p:txBody>
      </p:sp>
    </p:spTree>
    <p:extLst>
      <p:ext uri="{BB962C8B-B14F-4D97-AF65-F5344CB8AC3E}">
        <p14:creationId xmlns:p14="http://schemas.microsoft.com/office/powerpoint/2010/main" val="203109939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INITIAL temperature</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373885" y="3862200"/>
            <a:ext cx="3770115" cy="2246769"/>
          </a:xfrm>
          <a:prstGeom prst="rect">
            <a:avLst/>
          </a:prstGeom>
          <a:noFill/>
        </p:spPr>
        <p:txBody>
          <a:bodyPr wrap="square" rtlCol="0">
            <a:spAutoFit/>
          </a:bodyPr>
          <a:lstStyle/>
          <a:p>
            <a:pPr marL="285750" indent="-285750">
              <a:buFont typeface="Arial"/>
              <a:buChar char="•"/>
            </a:pPr>
            <a:r>
              <a:rPr lang="en-US" sz="2000" dirty="0" smtClean="0">
                <a:solidFill>
                  <a:srgbClr val="FA8823"/>
                </a:solidFill>
              </a:rPr>
              <a:t>T &gt; 300 MeV</a:t>
            </a:r>
          </a:p>
          <a:p>
            <a:pPr marL="285750" indent="-285750">
              <a:buFont typeface="Arial"/>
              <a:buChar char="•"/>
            </a:pPr>
            <a:endParaRPr lang="en-US" sz="2000" dirty="0" smtClean="0">
              <a:solidFill>
                <a:srgbClr val="FA8823"/>
              </a:solidFill>
            </a:endParaRPr>
          </a:p>
          <a:p>
            <a:pPr marL="285750" indent="-285750">
              <a:buFont typeface="Arial"/>
              <a:buChar char="•"/>
            </a:pPr>
            <a:r>
              <a:rPr lang="en-US" sz="2000" dirty="0" smtClean="0">
                <a:solidFill>
                  <a:srgbClr val="FFFFFE"/>
                </a:solidFill>
              </a:rPr>
              <a:t>Remember</a:t>
            </a:r>
          </a:p>
          <a:p>
            <a:pPr marL="742950" lvl="1" indent="-285750">
              <a:buFont typeface="Arial"/>
              <a:buChar char="•"/>
            </a:pPr>
            <a:r>
              <a:rPr lang="el-GR" sz="2000" dirty="0" smtClean="0">
                <a:solidFill>
                  <a:srgbClr val="FFFFFE"/>
                </a:solidFill>
              </a:rPr>
              <a:t>ε </a:t>
            </a:r>
            <a:r>
              <a:rPr lang="fr-CH" sz="2000" dirty="0" smtClean="0">
                <a:solidFill>
                  <a:srgbClr val="FFFFFE"/>
                </a:solidFill>
              </a:rPr>
              <a:t> </a:t>
            </a:r>
            <a:r>
              <a:rPr lang="en-US" sz="2000" dirty="0" smtClean="0">
                <a:solidFill>
                  <a:srgbClr val="FFFFFE"/>
                </a:solidFill>
              </a:rPr>
              <a:t>&gt;  15 GeV/fm</a:t>
            </a:r>
            <a:r>
              <a:rPr lang="en-US" sz="2000" baseline="30000" dirty="0" smtClean="0">
                <a:solidFill>
                  <a:srgbClr val="FFFFFE"/>
                </a:solidFill>
              </a:rPr>
              <a:t>3</a:t>
            </a:r>
          </a:p>
          <a:p>
            <a:pPr marL="742950" lvl="1" indent="-285750">
              <a:buFont typeface="Arial"/>
              <a:buChar char="•"/>
            </a:pPr>
            <a:r>
              <a:rPr lang="fr-CH" sz="2000" dirty="0">
                <a:solidFill>
                  <a:srgbClr val="FFFFFE"/>
                </a:solidFill>
              </a:rPr>
              <a:t>V</a:t>
            </a:r>
            <a:r>
              <a:rPr lang="en-US" sz="2000" dirty="0" smtClean="0">
                <a:solidFill>
                  <a:srgbClr val="FFFFFE"/>
                </a:solidFill>
              </a:rPr>
              <a:t> &gt;  5000 fm</a:t>
            </a:r>
            <a:r>
              <a:rPr lang="en-US" sz="2000" baseline="30000" dirty="0" smtClean="0">
                <a:solidFill>
                  <a:srgbClr val="FFFFFE"/>
                </a:solidFill>
              </a:rPr>
              <a:t>3</a:t>
            </a:r>
          </a:p>
          <a:p>
            <a:pPr marL="742950" lvl="1" indent="-285750">
              <a:buFont typeface="Arial"/>
              <a:buChar char="•"/>
            </a:pPr>
            <a:r>
              <a:rPr lang="el-GR" sz="2000" dirty="0" smtClean="0">
                <a:solidFill>
                  <a:srgbClr val="FFFFFE"/>
                </a:solidFill>
              </a:rPr>
              <a:t>τ</a:t>
            </a:r>
            <a:r>
              <a:rPr lang="en-US" sz="2000" dirty="0" smtClean="0">
                <a:solidFill>
                  <a:srgbClr val="FFFFFE"/>
                </a:solidFill>
              </a:rPr>
              <a:t>  ~</a:t>
            </a:r>
            <a:r>
              <a:rPr lang="en-US" sz="2000" dirty="0">
                <a:solidFill>
                  <a:srgbClr val="FFFFFE"/>
                </a:solidFill>
              </a:rPr>
              <a:t> </a:t>
            </a:r>
            <a:r>
              <a:rPr lang="en-US" sz="2000" dirty="0" smtClean="0">
                <a:solidFill>
                  <a:srgbClr val="FFFFFE"/>
                </a:solidFill>
              </a:rPr>
              <a:t> 10 fm/c</a:t>
            </a:r>
          </a:p>
          <a:p>
            <a:pPr marL="742950" lvl="1" indent="-285750">
              <a:buFont typeface="Arial"/>
              <a:buChar char="•"/>
            </a:pPr>
            <a:r>
              <a:rPr lang="el-GR" sz="2000" dirty="0" smtClean="0">
                <a:solidFill>
                  <a:srgbClr val="FFFFFE"/>
                </a:solidFill>
              </a:rPr>
              <a:t>μ</a:t>
            </a:r>
            <a:r>
              <a:rPr lang="el-GR" sz="2000" baseline="-25000" dirty="0" smtClean="0">
                <a:solidFill>
                  <a:srgbClr val="FFFFFE"/>
                </a:solidFill>
              </a:rPr>
              <a:t>Β</a:t>
            </a:r>
            <a:r>
              <a:rPr lang="el-GR" sz="2000" dirty="0" smtClean="0">
                <a:solidFill>
                  <a:srgbClr val="FFFFFE"/>
                </a:solidFill>
              </a:rPr>
              <a:t> </a:t>
            </a:r>
            <a:r>
              <a:rPr lang="fr-CH" sz="2000" dirty="0" smtClean="0">
                <a:solidFill>
                  <a:srgbClr val="FFFFFE"/>
                </a:solidFill>
              </a:rPr>
              <a:t>= 1 MeV</a:t>
            </a:r>
            <a:endParaRPr lang="en-US" sz="2000" dirty="0" smtClean="0">
              <a:solidFill>
                <a:srgbClr val="FFFFFE"/>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Picture 3" descr="2012-Aug-01-DirectPhotonSpectrumNLOExponential_00-4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600" y="2347200"/>
            <a:ext cx="4654800" cy="3243814"/>
          </a:xfrm>
          <a:prstGeom prst="rect">
            <a:avLst/>
          </a:prstGeom>
        </p:spPr>
      </p:pic>
    </p:spTree>
    <p:extLst>
      <p:ext uri="{BB962C8B-B14F-4D97-AF65-F5344CB8AC3E}">
        <p14:creationId xmlns:p14="http://schemas.microsoft.com/office/powerpoint/2010/main" val="280498811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QGP</a:t>
            </a:r>
            <a:endParaRPr lang="fr-FR" dirty="0"/>
          </a:p>
        </p:txBody>
      </p:sp>
      <p:sp>
        <p:nvSpPr>
          <p:cNvPr id="7" name="Content Placeholder 6"/>
          <p:cNvSpPr>
            <a:spLocks noGrp="1"/>
          </p:cNvSpPr>
          <p:nvPr>
            <p:ph sz="quarter" idx="10"/>
          </p:nvPr>
        </p:nvSpPr>
        <p:spPr/>
        <p:txBody>
          <a:bodyPr/>
          <a:lstStyle/>
          <a:p>
            <a:endParaRPr lang="fr-FR"/>
          </a:p>
        </p:txBody>
      </p:sp>
      <p:sp>
        <p:nvSpPr>
          <p:cNvPr id="18" name="Content Placeholder 9"/>
          <p:cNvSpPr>
            <a:spLocks noGrp="1"/>
          </p:cNvSpPr>
          <p:nvPr>
            <p:ph sz="quarter" idx="11"/>
          </p:nvPr>
        </p:nvSpPr>
        <p:spPr>
          <a:xfrm>
            <a:off x="634257" y="2552161"/>
            <a:ext cx="7794315" cy="2663298"/>
          </a:xfrm>
        </p:spPr>
        <p:txBody>
          <a:bodyPr anchor="ctr">
            <a:normAutofit/>
          </a:bodyPr>
          <a:lstStyle/>
          <a:p>
            <a:pPr algn="ctr"/>
            <a:r>
              <a:rPr lang="en-US" sz="2000" dirty="0" smtClean="0"/>
              <a:t>Learning about the properties of hot QCD matter</a:t>
            </a:r>
          </a:p>
          <a:p>
            <a:pPr algn="ctr"/>
            <a:r>
              <a:rPr lang="fr-FR" sz="2000" dirty="0" smtClean="0"/>
              <a:t>EVERYTHING FLOWS (</a:t>
            </a:r>
            <a:r>
              <a:rPr lang="en-US" sz="2000" dirty="0" smtClean="0"/>
              <a:t>dynamics</a:t>
            </a:r>
            <a:r>
              <a:rPr lang="fr-FR" sz="2000" dirty="0" smtClean="0"/>
              <a:t>)</a:t>
            </a:r>
          </a:p>
          <a:p>
            <a:pPr algn="ctr"/>
            <a:r>
              <a:rPr lang="fr-FR" sz="2000" dirty="0"/>
              <a:t>EVERYTHING IS </a:t>
            </a:r>
            <a:r>
              <a:rPr lang="fr-FR" sz="2000" dirty="0" smtClean="0"/>
              <a:t>QUENCHED (transport)</a:t>
            </a:r>
            <a:endParaRPr lang="fr-FR" sz="2000"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13" name="Group 12"/>
          <p:cNvGrpSpPr/>
          <p:nvPr/>
        </p:nvGrpSpPr>
        <p:grpSpPr>
          <a:xfrm>
            <a:off x="5001359" y="446562"/>
            <a:ext cx="3125893" cy="1950392"/>
            <a:chOff x="0" y="1175953"/>
            <a:chExt cx="9144000" cy="4943334"/>
          </a:xfrm>
        </p:grpSpPr>
        <p:pic>
          <p:nvPicPr>
            <p:cNvPr id="14" name="Picture 13"/>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5" name="Straight Arrow Connector 14"/>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7" name="Oval 16"/>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4055543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QGP</a:t>
            </a:r>
            <a:endParaRPr lang="fr-FR" dirty="0"/>
          </a:p>
        </p:txBody>
      </p:sp>
      <p:graphicFrame>
        <p:nvGraphicFramePr>
          <p:cNvPr id="2" name="Content Placeholder 1"/>
          <p:cNvGraphicFramePr>
            <a:graphicFrameLocks noGrp="1" noChangeAspect="1"/>
          </p:cNvGraphicFramePr>
          <p:nvPr>
            <p:ph sz="quarter" idx="10"/>
            <p:extLst>
              <p:ext uri="{D42A27DB-BD31-4B8C-83A1-F6EECF244321}">
                <p14:modId xmlns:p14="http://schemas.microsoft.com/office/powerpoint/2010/main" val="1728256028"/>
              </p:ext>
            </p:extLst>
          </p:nvPr>
        </p:nvGraphicFramePr>
        <p:xfrm>
          <a:off x="4183063" y="1322388"/>
          <a:ext cx="114300" cy="165100"/>
        </p:xfrm>
        <a:graphic>
          <a:graphicData uri="http://schemas.openxmlformats.org/presentationml/2006/ole">
            <mc:AlternateContent xmlns:mc="http://schemas.openxmlformats.org/markup-compatibility/2006">
              <mc:Choice xmlns:v="urn:schemas-microsoft-com:vml" Requires="v">
                <p:oleObj spid="_x0000_s44050" name="Equation" r:id="rId4" imgW="114300" imgH="165100" progId="Equation.3">
                  <p:embed/>
                </p:oleObj>
              </mc:Choice>
              <mc:Fallback>
                <p:oleObj name="Equation" r:id="rId4" imgW="114300" imgH="165100" progId="Equation.3">
                  <p:embed/>
                  <p:pic>
                    <p:nvPicPr>
                      <p:cNvPr id="0" name=""/>
                      <p:cNvPicPr/>
                      <p:nvPr/>
                    </p:nvPicPr>
                    <p:blipFill>
                      <a:blip r:embed="rId5"/>
                      <a:stretch>
                        <a:fillRect/>
                      </a:stretch>
                    </p:blipFill>
                    <p:spPr>
                      <a:xfrm>
                        <a:off x="4183063" y="1322388"/>
                        <a:ext cx="114300" cy="165100"/>
                      </a:xfrm>
                      <a:prstGeom prst="rect">
                        <a:avLst/>
                      </a:prstGeom>
                    </p:spPr>
                  </p:pic>
                </p:oleObj>
              </mc:Fallback>
            </mc:AlternateContent>
          </a:graphicData>
        </a:graphic>
      </p:graphicFrame>
      <p:sp>
        <p:nvSpPr>
          <p:cNvPr id="19" name="Content Placeholder 9"/>
          <p:cNvSpPr>
            <a:spLocks noGrp="1"/>
          </p:cNvSpPr>
          <p:nvPr>
            <p:ph sz="quarter" idx="11"/>
          </p:nvPr>
        </p:nvSpPr>
        <p:spPr>
          <a:xfrm>
            <a:off x="634257" y="2552161"/>
            <a:ext cx="7794315" cy="2663298"/>
          </a:xfrm>
        </p:spPr>
        <p:txBody>
          <a:bodyPr anchor="ctr">
            <a:normAutofit/>
          </a:bodyPr>
          <a:lstStyle/>
          <a:p>
            <a:pPr algn="ctr"/>
            <a:r>
              <a:rPr lang="en-US" sz="2000" dirty="0" smtClean="0"/>
              <a:t>Learning about the properties of hot QCD matter</a:t>
            </a:r>
          </a:p>
          <a:p>
            <a:pPr algn="ctr"/>
            <a:r>
              <a:rPr lang="fr-FR" sz="2000" dirty="0" smtClean="0"/>
              <a:t>EVERYTHING FLOWS</a:t>
            </a:r>
          </a:p>
          <a:p>
            <a:pPr algn="ctr"/>
            <a:r>
              <a:rPr lang="fr-FR" sz="2000" dirty="0">
                <a:solidFill>
                  <a:schemeClr val="accent6"/>
                </a:solidFill>
              </a:rPr>
              <a:t>EVERYTHING IS </a:t>
            </a:r>
            <a:r>
              <a:rPr lang="fr-FR" sz="2000" dirty="0" smtClean="0">
                <a:solidFill>
                  <a:schemeClr val="accent6"/>
                </a:solidFill>
              </a:rPr>
              <a:t>QUENCHED</a:t>
            </a:r>
            <a:endParaRPr lang="fr-FR" sz="2000" dirty="0">
              <a:solidFill>
                <a:schemeClr val="accent6"/>
              </a:solidFill>
            </a:endParaRPr>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13" name="Group 12"/>
          <p:cNvGrpSpPr/>
          <p:nvPr/>
        </p:nvGrpSpPr>
        <p:grpSpPr>
          <a:xfrm>
            <a:off x="5001359" y="446562"/>
            <a:ext cx="3125893" cy="1950392"/>
            <a:chOff x="0" y="1175953"/>
            <a:chExt cx="9144000" cy="4943334"/>
          </a:xfrm>
        </p:grpSpPr>
        <p:pic>
          <p:nvPicPr>
            <p:cNvPr id="14" name="Picture 13"/>
            <p:cNvPicPr>
              <a:picLocks noChangeAspect="1"/>
            </p:cNvPicPr>
            <p:nvPr/>
          </p:nvPicPr>
          <p:blipFill>
            <a:blip r:embed="rId6">
              <a:extLst>
                <a:ext uri="{BEBA8EAE-BF5A-486C-A8C5-ECC9F3942E4B}">
                  <a14:imgProps xmlns:a14="http://schemas.microsoft.com/office/drawing/2010/main">
                    <a14:imgLayer r:embed="rId7">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5" name="Straight Arrow Connector 14"/>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7" name="Oval 16"/>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8" name="Object 7"/>
          <p:cNvGraphicFramePr>
            <a:graphicFrameLocks noChangeAspect="1"/>
          </p:cNvGraphicFramePr>
          <p:nvPr>
            <p:extLst>
              <p:ext uri="{D42A27DB-BD31-4B8C-83A1-F6EECF244321}">
                <p14:modId xmlns:p14="http://schemas.microsoft.com/office/powerpoint/2010/main" val="192247048"/>
              </p:ext>
            </p:extLst>
          </p:nvPr>
        </p:nvGraphicFramePr>
        <p:xfrm>
          <a:off x="4451350" y="3340100"/>
          <a:ext cx="241300" cy="177800"/>
        </p:xfrm>
        <a:graphic>
          <a:graphicData uri="http://schemas.openxmlformats.org/presentationml/2006/ole">
            <mc:AlternateContent xmlns:mc="http://schemas.openxmlformats.org/markup-compatibility/2006">
              <mc:Choice xmlns:v="urn:schemas-microsoft-com:vml" Requires="v">
                <p:oleObj spid="_x0000_s44051" name="Equation" r:id="rId8" imgW="241300" imgH="177800" progId="Equation.3">
                  <p:embed/>
                </p:oleObj>
              </mc:Choice>
              <mc:Fallback>
                <p:oleObj name="Equation" r:id="rId8" imgW="241300" imgH="177800" progId="Equation.3">
                  <p:embed/>
                  <p:pic>
                    <p:nvPicPr>
                      <p:cNvPr id="0" name=""/>
                      <p:cNvPicPr/>
                      <p:nvPr/>
                    </p:nvPicPr>
                    <p:blipFill>
                      <a:blip r:embed="rId9"/>
                      <a:stretch>
                        <a:fillRect/>
                      </a:stretch>
                    </p:blipFill>
                    <p:spPr>
                      <a:xfrm>
                        <a:off x="4451350" y="3340100"/>
                        <a:ext cx="241300" cy="177800"/>
                      </a:xfrm>
                      <a:prstGeom prst="rect">
                        <a:avLst/>
                      </a:prstGeom>
                    </p:spPr>
                  </p:pic>
                </p:oleObj>
              </mc:Fallback>
            </mc:AlternateContent>
          </a:graphicData>
        </a:graphic>
      </p:graphicFrame>
      <p:grpSp>
        <p:nvGrpSpPr>
          <p:cNvPr id="12" name="Group 11"/>
          <p:cNvGrpSpPr/>
          <p:nvPr/>
        </p:nvGrpSpPr>
        <p:grpSpPr>
          <a:xfrm>
            <a:off x="778941" y="5303838"/>
            <a:ext cx="7501467" cy="723900"/>
            <a:chOff x="1185333" y="5303838"/>
            <a:chExt cx="7501467" cy="723900"/>
          </a:xfrm>
        </p:grpSpPr>
        <p:sp>
          <p:nvSpPr>
            <p:cNvPr id="11" name="Rectangle 10"/>
            <p:cNvSpPr/>
            <p:nvPr/>
          </p:nvSpPr>
          <p:spPr>
            <a:xfrm>
              <a:off x="1185333" y="5303838"/>
              <a:ext cx="7501467" cy="723900"/>
            </a:xfrm>
            <a:prstGeom prst="rect">
              <a:avLst/>
            </a:prstGeom>
            <a:solidFill>
              <a:schemeClr val="bg1"/>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9" name="Object 8"/>
            <p:cNvGraphicFramePr>
              <a:graphicFrameLocks noChangeAspect="1"/>
            </p:cNvGraphicFramePr>
            <p:nvPr>
              <p:extLst>
                <p:ext uri="{D42A27DB-BD31-4B8C-83A1-F6EECF244321}">
                  <p14:modId xmlns:p14="http://schemas.microsoft.com/office/powerpoint/2010/main" val="1822411672"/>
                </p:ext>
              </p:extLst>
            </p:nvPr>
          </p:nvGraphicFramePr>
          <p:xfrm>
            <a:off x="1312796" y="5303838"/>
            <a:ext cx="7241661" cy="723900"/>
          </p:xfrm>
          <a:graphic>
            <a:graphicData uri="http://schemas.openxmlformats.org/presentationml/2006/ole">
              <mc:AlternateContent xmlns:mc="http://schemas.openxmlformats.org/markup-compatibility/2006">
                <mc:Choice xmlns:v="urn:schemas-microsoft-com:vml" Requires="v">
                  <p:oleObj spid="_x0000_s44052" name="Equation" r:id="rId10" imgW="3390900" imgH="431800" progId="Equation.3">
                    <p:embed/>
                  </p:oleObj>
                </mc:Choice>
                <mc:Fallback>
                  <p:oleObj name="Equation" r:id="rId10" imgW="3390900" imgH="431800" progId="Equation.3">
                    <p:embed/>
                    <p:pic>
                      <p:nvPicPr>
                        <p:cNvPr id="0" name=""/>
                        <p:cNvPicPr/>
                        <p:nvPr/>
                      </p:nvPicPr>
                      <p:blipFill>
                        <a:blip r:embed="rId11"/>
                        <a:stretch>
                          <a:fillRect/>
                        </a:stretch>
                      </p:blipFill>
                      <p:spPr>
                        <a:xfrm>
                          <a:off x="1312796" y="5303838"/>
                          <a:ext cx="7241661" cy="723900"/>
                        </a:xfrm>
                        <a:prstGeom prst="rect">
                          <a:avLst/>
                        </a:prstGeom>
                      </p:spPr>
                    </p:pic>
                  </p:oleObj>
                </mc:Fallback>
              </mc:AlternateContent>
            </a:graphicData>
          </a:graphic>
        </p:graphicFrame>
      </p:grpSp>
      <p:pic>
        <p:nvPicPr>
          <p:cNvPr id="21" name="Picture 20" descr="heavyflavour.eps"/>
          <p:cNvPicPr>
            <a:picLocks noChangeAspect="1"/>
          </p:cNvPicPr>
          <p:nvPr/>
        </p:nvPicPr>
        <p:blipFill rotWithShape="1">
          <a:blip r:embed="rId12">
            <a:extLst>
              <a:ext uri="{BEBA8EAE-BF5A-486C-A8C5-ECC9F3942E4B}">
                <a14:imgProps xmlns:a14="http://schemas.microsoft.com/office/drawing/2010/main">
                  <a14:imgLayer r:embed="rId13">
                    <a14:imgEffect>
                      <a14:backgroundRemoval t="5663" b="97317" l="11441" r="90763"/>
                    </a14:imgEffect>
                  </a14:imgLayer>
                </a14:imgProps>
              </a:ext>
              <a:ext uri="{28A0092B-C50C-407E-A947-70E740481C1C}">
                <a14:useLocalDpi xmlns:a14="http://schemas.microsoft.com/office/drawing/2010/main" val="0"/>
              </a:ext>
            </a:extLst>
          </a:blip>
          <a:srcRect l="9650"/>
          <a:stretch/>
        </p:blipFill>
        <p:spPr>
          <a:xfrm>
            <a:off x="6472621" y="3572388"/>
            <a:ext cx="2746406" cy="1729321"/>
          </a:xfrm>
          <a:prstGeom prst="rect">
            <a:avLst/>
          </a:prstGeom>
        </p:spPr>
      </p:pic>
    </p:spTree>
    <p:extLst>
      <p:ext uri="{BB962C8B-B14F-4D97-AF65-F5344CB8AC3E}">
        <p14:creationId xmlns:p14="http://schemas.microsoft.com/office/powerpoint/2010/main" val="428745017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141313"/>
                </a:solidFill>
              </a:rPr>
              <a:t>444</a:t>
            </a:r>
            <a:endParaRPr lang="fr-FR" dirty="0">
              <a:solidFill>
                <a:srgbClr val="141313"/>
              </a:solidFill>
            </a:endParaRPr>
          </a:p>
        </p:txBody>
      </p:sp>
      <p:sp>
        <p:nvSpPr>
          <p:cNvPr id="2" name="Title 1"/>
          <p:cNvSpPr>
            <a:spLocks noGrp="1"/>
          </p:cNvSpPr>
          <p:nvPr>
            <p:ph type="title"/>
          </p:nvPr>
        </p:nvSpPr>
        <p:spPr/>
        <p:txBody>
          <a:bodyPr/>
          <a:lstStyle/>
          <a:p>
            <a:r>
              <a:rPr lang="fr-CH" dirty="0" smtClean="0"/>
              <a:t>Light flavours flow</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238621" y="3154314"/>
            <a:ext cx="3905379" cy="1938992"/>
          </a:xfrm>
          <a:prstGeom prst="rect">
            <a:avLst/>
          </a:prstGeom>
          <a:noFill/>
        </p:spPr>
        <p:txBody>
          <a:bodyPr wrap="square" rtlCol="0">
            <a:spAutoFit/>
          </a:bodyPr>
          <a:lstStyle/>
          <a:p>
            <a:pPr marL="285750" indent="-285750">
              <a:buFont typeface="Arial"/>
              <a:buChar char="•"/>
            </a:pPr>
            <a:r>
              <a:rPr lang="en-US" sz="2000" dirty="0">
                <a:solidFill>
                  <a:schemeClr val="bg1"/>
                </a:solidFill>
              </a:rPr>
              <a:t>M</a:t>
            </a:r>
            <a:r>
              <a:rPr lang="en-US" sz="2000" dirty="0" smtClean="0">
                <a:solidFill>
                  <a:schemeClr val="bg1"/>
                </a:solidFill>
              </a:rPr>
              <a:t>ass ordering</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&lt; 2.5 GeV/</a:t>
            </a:r>
            <a:r>
              <a:rPr lang="en-US" sz="2000" i="1" dirty="0" smtClean="0">
                <a:solidFill>
                  <a:srgbClr val="FA8823"/>
                </a:solidFill>
              </a:rPr>
              <a:t>c</a:t>
            </a:r>
          </a:p>
          <a:p>
            <a:pPr marL="285750" indent="-285750">
              <a:buFont typeface="Arial"/>
              <a:buChar char="•"/>
            </a:pPr>
            <a:endParaRPr lang="en-US" sz="2000" dirty="0">
              <a:solidFill>
                <a:schemeClr val="bg1"/>
              </a:solidFill>
            </a:endParaRPr>
          </a:p>
          <a:p>
            <a:pPr marL="285750" indent="-285750">
              <a:buFont typeface="Arial"/>
              <a:buChar char="•"/>
            </a:pPr>
            <a:r>
              <a:rPr lang="en-US" sz="2000" dirty="0" smtClean="0">
                <a:solidFill>
                  <a:schemeClr val="bg1"/>
                </a:solidFill>
              </a:rPr>
              <a:t>Baryon/meson ordering</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a:t>
            </a:r>
            <a:r>
              <a:rPr lang="en-US" sz="2000" dirty="0">
                <a:solidFill>
                  <a:srgbClr val="FA8823"/>
                </a:solidFill>
              </a:rPr>
              <a:t>2.5 GeV/</a:t>
            </a:r>
            <a:r>
              <a:rPr lang="en-US" sz="2000" i="1" dirty="0">
                <a:solidFill>
                  <a:srgbClr val="FA8823"/>
                </a:solidFill>
              </a:rPr>
              <a:t>c</a:t>
            </a:r>
          </a:p>
          <a:p>
            <a:pPr marL="285750" indent="-285750">
              <a:buFont typeface="Arial"/>
              <a:buChar char="•"/>
            </a:pPr>
            <a:endParaRPr lang="en-US" sz="2000" dirty="0" smtClean="0">
              <a:solidFill>
                <a:schemeClr val="bg1"/>
              </a:solidFill>
            </a:endParaRPr>
          </a:p>
        </p:txBody>
      </p:sp>
      <p:pic>
        <p:nvPicPr>
          <p:cNvPr id="15" name="Picture 14" descr="2012-Aug-08-prel_all_40_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00" y="2041200"/>
            <a:ext cx="4654800" cy="3554134"/>
          </a:xfrm>
          <a:prstGeom prst="rect">
            <a:avLst/>
          </a:prstGeom>
        </p:spPr>
      </p:pic>
      <p:sp>
        <p:nvSpPr>
          <p:cNvPr id="4" name="TextBox 3"/>
          <p:cNvSpPr txBox="1"/>
          <p:nvPr/>
        </p:nvSpPr>
        <p:spPr>
          <a:xfrm>
            <a:off x="1714703" y="1728801"/>
            <a:ext cx="1968094" cy="369332"/>
          </a:xfrm>
          <a:prstGeom prst="rect">
            <a:avLst/>
          </a:prstGeom>
          <a:noFill/>
        </p:spPr>
        <p:txBody>
          <a:bodyPr wrap="none" rtlCol="0">
            <a:spAutoFit/>
          </a:bodyPr>
          <a:lstStyle/>
          <a:p>
            <a:r>
              <a:rPr lang="fr-FR" dirty="0" smtClean="0">
                <a:solidFill>
                  <a:srgbClr val="FF0000"/>
                </a:solidFill>
              </a:rPr>
              <a:t>40-50% </a:t>
            </a:r>
            <a:r>
              <a:rPr lang="fr-FR" dirty="0" err="1" smtClean="0">
                <a:solidFill>
                  <a:srgbClr val="FF0000"/>
                </a:solidFill>
              </a:rPr>
              <a:t>centrality</a:t>
            </a:r>
            <a:endParaRPr lang="fr-FR" dirty="0">
              <a:solidFill>
                <a:srgbClr val="FF0000"/>
              </a:solidFill>
            </a:endParaRPr>
          </a:p>
        </p:txBody>
      </p:sp>
      <p:grpSp>
        <p:nvGrpSpPr>
          <p:cNvPr id="17" name="Group 16"/>
          <p:cNvGrpSpPr/>
          <p:nvPr/>
        </p:nvGrpSpPr>
        <p:grpSpPr>
          <a:xfrm>
            <a:off x="5001359" y="446562"/>
            <a:ext cx="3125893" cy="1950392"/>
            <a:chOff x="0" y="1175953"/>
            <a:chExt cx="9144000" cy="4943334"/>
          </a:xfrm>
        </p:grpSpPr>
        <p:pic>
          <p:nvPicPr>
            <p:cNvPr id="19" name="Picture 18"/>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20" name="Straight Arrow Connector 1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3" name="Oval 22"/>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430799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quark scaling</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pic>
        <p:nvPicPr>
          <p:cNvPr id="16" name="Picture 15" descr="2012-Aug-08-prel_all_40_50m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00" y="2041200"/>
            <a:ext cx="4654800" cy="3554134"/>
          </a:xfrm>
          <a:prstGeom prst="rect">
            <a:avLst/>
          </a:prstGeom>
        </p:spPr>
      </p:pic>
      <p:grpSp>
        <p:nvGrpSpPr>
          <p:cNvPr id="15" name="Group 14"/>
          <p:cNvGrpSpPr/>
          <p:nvPr/>
        </p:nvGrpSpPr>
        <p:grpSpPr>
          <a:xfrm>
            <a:off x="5001359" y="446562"/>
            <a:ext cx="3125893" cy="1950392"/>
            <a:chOff x="0" y="1175953"/>
            <a:chExt cx="9144000" cy="4943334"/>
          </a:xfrm>
        </p:grpSpPr>
        <p:pic>
          <p:nvPicPr>
            <p:cNvPr id="17" name="Picture 16"/>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9" name="Straight Arrow Connector 18"/>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2" name="Oval 21"/>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TextBox 22"/>
          <p:cNvSpPr txBox="1"/>
          <p:nvPr/>
        </p:nvSpPr>
        <p:spPr>
          <a:xfrm>
            <a:off x="5238621" y="3154314"/>
            <a:ext cx="3905379" cy="1938992"/>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Hydro flow at </a:t>
            </a:r>
            <a:r>
              <a:rPr lang="en-US" sz="2000" dirty="0" err="1" smtClean="0">
                <a:solidFill>
                  <a:schemeClr val="bg1"/>
                </a:solidFill>
              </a:rPr>
              <a:t>partonic</a:t>
            </a:r>
            <a:r>
              <a:rPr lang="en-US" sz="2000" dirty="0" smtClean="0">
                <a:solidFill>
                  <a:schemeClr val="bg1"/>
                </a:solidFill>
              </a:rPr>
              <a:t> level</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&lt; 2.5 GeV/</a:t>
            </a:r>
            <a:r>
              <a:rPr lang="en-US" sz="2000" i="1" dirty="0" smtClean="0">
                <a:solidFill>
                  <a:srgbClr val="FA8823"/>
                </a:solidFill>
              </a:rPr>
              <a:t>c</a:t>
            </a:r>
          </a:p>
          <a:p>
            <a:pPr marL="285750" indent="-285750">
              <a:buFont typeface="Arial"/>
              <a:buChar char="•"/>
            </a:pPr>
            <a:endParaRPr lang="en-US" sz="2000" dirty="0">
              <a:solidFill>
                <a:schemeClr val="bg1"/>
              </a:solidFill>
            </a:endParaRPr>
          </a:p>
          <a:p>
            <a:pPr marL="285750" indent="-285750">
              <a:buFont typeface="Arial"/>
              <a:buChar char="•"/>
            </a:pPr>
            <a:r>
              <a:rPr lang="en-US" sz="2000" dirty="0" smtClean="0">
                <a:solidFill>
                  <a:schemeClr val="bg1"/>
                </a:solidFill>
              </a:rPr>
              <a:t>Quark coalescence</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a:t>
            </a:r>
            <a:r>
              <a:rPr lang="en-US" sz="2000" dirty="0">
                <a:solidFill>
                  <a:srgbClr val="FA8823"/>
                </a:solidFill>
              </a:rPr>
              <a:t>2.5 GeV/</a:t>
            </a:r>
            <a:r>
              <a:rPr lang="en-US" sz="2000" i="1" dirty="0">
                <a:solidFill>
                  <a:srgbClr val="FA8823"/>
                </a:solidFill>
              </a:rPr>
              <a:t>c</a:t>
            </a:r>
          </a:p>
          <a:p>
            <a:pPr marL="285750" indent="-285750">
              <a:buFont typeface="Arial"/>
              <a:buChar char="•"/>
            </a:pPr>
            <a:endParaRPr lang="en-US" sz="2000" dirty="0" smtClean="0">
              <a:solidFill>
                <a:srgbClr val="FA8823"/>
              </a:solidFill>
            </a:endParaRPr>
          </a:p>
        </p:txBody>
      </p:sp>
      <p:sp>
        <p:nvSpPr>
          <p:cNvPr id="14" name="TextBox 13"/>
          <p:cNvSpPr txBox="1"/>
          <p:nvPr/>
        </p:nvSpPr>
        <p:spPr>
          <a:xfrm>
            <a:off x="1714703" y="1728801"/>
            <a:ext cx="1968094" cy="369332"/>
          </a:xfrm>
          <a:prstGeom prst="rect">
            <a:avLst/>
          </a:prstGeom>
          <a:noFill/>
        </p:spPr>
        <p:txBody>
          <a:bodyPr wrap="none" rtlCol="0">
            <a:spAutoFit/>
          </a:bodyPr>
          <a:lstStyle/>
          <a:p>
            <a:r>
              <a:rPr lang="fr-FR" dirty="0" smtClean="0">
                <a:solidFill>
                  <a:srgbClr val="FF0000"/>
                </a:solidFill>
              </a:rPr>
              <a:t>40-50% </a:t>
            </a:r>
            <a:r>
              <a:rPr lang="fr-FR" dirty="0" err="1" smtClean="0">
                <a:solidFill>
                  <a:srgbClr val="FF0000"/>
                </a:solidFill>
              </a:rPr>
              <a:t>centrality</a:t>
            </a:r>
            <a:endParaRPr lang="fr-FR" dirty="0">
              <a:solidFill>
                <a:srgbClr val="FF0000"/>
              </a:solidFill>
            </a:endParaRPr>
          </a:p>
        </p:txBody>
      </p:sp>
      <p:grpSp>
        <p:nvGrpSpPr>
          <p:cNvPr id="9" name="Group 8"/>
          <p:cNvGrpSpPr/>
          <p:nvPr/>
        </p:nvGrpSpPr>
        <p:grpSpPr>
          <a:xfrm>
            <a:off x="7175500" y="5410806"/>
            <a:ext cx="1752926" cy="900088"/>
            <a:chOff x="7175500" y="5410806"/>
            <a:chExt cx="1752926" cy="900088"/>
          </a:xfrm>
        </p:grpSpPr>
        <p:sp>
          <p:nvSpPr>
            <p:cNvPr id="4" name="Snip Single Corner Rectangle 3"/>
            <p:cNvSpPr/>
            <p:nvPr/>
          </p:nvSpPr>
          <p:spPr>
            <a:xfrm>
              <a:off x="7175500" y="5595333"/>
              <a:ext cx="1752599" cy="715561"/>
            </a:xfrm>
            <a:prstGeom prst="snip1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extBox 6"/>
            <p:cNvSpPr txBox="1"/>
            <p:nvPr/>
          </p:nvSpPr>
          <p:spPr>
            <a:xfrm>
              <a:off x="8191500" y="5410806"/>
              <a:ext cx="593707" cy="307777"/>
            </a:xfrm>
            <a:prstGeom prst="rect">
              <a:avLst/>
            </a:prstGeom>
            <a:solidFill>
              <a:schemeClr val="tx1"/>
            </a:solidFill>
          </p:spPr>
          <p:txBody>
            <a:bodyPr wrap="none" rtlCol="0">
              <a:spAutoFit/>
            </a:bodyPr>
            <a:lstStyle/>
            <a:p>
              <a:r>
                <a:rPr lang="fr-FR" sz="1400" dirty="0" smtClean="0">
                  <a:solidFill>
                    <a:schemeClr val="bg1"/>
                  </a:solidFill>
                </a:rPr>
                <a:t>More</a:t>
              </a:r>
              <a:endParaRPr lang="fr-FR" sz="1400" dirty="0">
                <a:solidFill>
                  <a:schemeClr val="bg1"/>
                </a:solidFill>
              </a:endParaRPr>
            </a:p>
          </p:txBody>
        </p:sp>
        <p:sp>
          <p:nvSpPr>
            <p:cNvPr id="8" name="TextBox 7"/>
            <p:cNvSpPr txBox="1"/>
            <p:nvPr/>
          </p:nvSpPr>
          <p:spPr>
            <a:xfrm>
              <a:off x="7254113" y="5759977"/>
              <a:ext cx="1674313" cy="430887"/>
            </a:xfrm>
            <a:prstGeom prst="rect">
              <a:avLst/>
            </a:prstGeom>
            <a:noFill/>
          </p:spPr>
          <p:txBody>
            <a:bodyPr wrap="none" rtlCol="0">
              <a:spAutoFit/>
            </a:bodyPr>
            <a:lstStyle/>
            <a:p>
              <a:r>
                <a:rPr lang="fr-FR" sz="1100" dirty="0" err="1" smtClean="0">
                  <a:solidFill>
                    <a:srgbClr val="FFFFFE"/>
                  </a:solidFill>
                </a:rPr>
                <a:t>Minwoo</a:t>
              </a:r>
              <a:r>
                <a:rPr lang="fr-FR" sz="1100" dirty="0" smtClean="0">
                  <a:solidFill>
                    <a:srgbClr val="FFFFFE"/>
                  </a:solidFill>
                </a:rPr>
                <a:t> Kim (id flow)</a:t>
              </a:r>
            </a:p>
            <a:p>
              <a:r>
                <a:rPr lang="fr-FR" sz="1100" dirty="0" err="1" smtClean="0">
                  <a:solidFill>
                    <a:srgbClr val="FFFFFE"/>
                  </a:solidFill>
                </a:rPr>
                <a:t>Zhong</a:t>
              </a:r>
              <a:r>
                <a:rPr lang="fr-FR" sz="1100" dirty="0" smtClean="0">
                  <a:solidFill>
                    <a:srgbClr val="FFFFFE"/>
                  </a:solidFill>
                </a:rPr>
                <a:t> Bao Yin (s &amp; ms)</a:t>
              </a:r>
              <a:endParaRPr lang="fr-FR" sz="1100" dirty="0">
                <a:solidFill>
                  <a:srgbClr val="FFFFFE"/>
                </a:solidFill>
              </a:endParaRPr>
            </a:p>
          </p:txBody>
        </p:sp>
      </p:grpSp>
    </p:spTree>
    <p:extLst>
      <p:ext uri="{BB962C8B-B14F-4D97-AF65-F5344CB8AC3E}">
        <p14:creationId xmlns:p14="http://schemas.microsoft.com/office/powerpoint/2010/main" val="5239876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Charm flow</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 name="Group 3"/>
          <p:cNvGrpSpPr/>
          <p:nvPr/>
        </p:nvGrpSpPr>
        <p:grpSpPr>
          <a:xfrm>
            <a:off x="220133" y="1540934"/>
            <a:ext cx="4961466" cy="4769961"/>
            <a:chOff x="220133" y="1540934"/>
            <a:chExt cx="4961466" cy="4769961"/>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p:cNvPicPr>
              <a:picLocks/>
            </p:cNvPicPr>
            <p:nvPr/>
          </p:nvPicPr>
          <p:blipFill rotWithShape="1">
            <a:blip r:embed="rId5" cstate="print">
              <a:extLst>
                <a:ext uri="{28A0092B-C50C-407E-A947-70E740481C1C}">
                  <a14:useLocalDpi xmlns:a14="http://schemas.microsoft.com/office/drawing/2010/main" val="0"/>
                </a:ext>
              </a:extLst>
            </a:blip>
            <a:srcRect r="8479"/>
            <a:stretch/>
          </p:blipFill>
          <p:spPr>
            <a:xfrm>
              <a:off x="378928" y="1659465"/>
              <a:ext cx="4654800" cy="4489200"/>
            </a:xfrm>
            <a:prstGeom prst="rect">
              <a:avLst/>
            </a:prstGeom>
            <a:ln>
              <a:noFill/>
            </a:ln>
            <a:effectLst>
              <a:softEdge rad="112500"/>
            </a:effectLst>
          </p:spPr>
        </p:pic>
      </p:grpSp>
      <p:sp>
        <p:nvSpPr>
          <p:cNvPr id="15" name="TextBox 14"/>
          <p:cNvSpPr txBox="1"/>
          <p:nvPr/>
        </p:nvSpPr>
        <p:spPr>
          <a:xfrm>
            <a:off x="5238621" y="3154314"/>
            <a:ext cx="3905379" cy="1631216"/>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c quarks produced in early stage of collision</a:t>
            </a:r>
          </a:p>
          <a:p>
            <a:pPr marL="285750" indent="-285750">
              <a:buFont typeface="Arial"/>
              <a:buChar char="•"/>
            </a:pPr>
            <a:endParaRPr lang="en-US" sz="2000" i="1" dirty="0">
              <a:solidFill>
                <a:schemeClr val="bg1"/>
              </a:solidFill>
            </a:endParaRPr>
          </a:p>
          <a:p>
            <a:pPr marL="285750" indent="-285750">
              <a:buFont typeface="Arial"/>
              <a:buChar char="•"/>
            </a:pPr>
            <a:r>
              <a:rPr lang="en-US" sz="2000" dirty="0" smtClean="0">
                <a:solidFill>
                  <a:schemeClr val="bg1"/>
                </a:solidFill>
              </a:rPr>
              <a:t>thermalize in the medium and </a:t>
            </a:r>
            <a:r>
              <a:rPr lang="en-US" sz="2000" dirty="0" err="1" smtClean="0">
                <a:solidFill>
                  <a:schemeClr val="bg1"/>
                </a:solidFill>
              </a:rPr>
              <a:t>hadronize</a:t>
            </a:r>
            <a:r>
              <a:rPr lang="en-US" sz="2000" dirty="0" smtClean="0">
                <a:solidFill>
                  <a:schemeClr val="bg1"/>
                </a:solidFill>
              </a:rPr>
              <a:t> via recombination ?</a:t>
            </a:r>
            <a:endParaRPr lang="en-US" sz="2000" dirty="0" smtClean="0">
              <a:solidFill>
                <a:srgbClr val="FA8823"/>
              </a:solidFill>
            </a:endParaRPr>
          </a:p>
        </p:txBody>
      </p:sp>
      <p:cxnSp>
        <p:nvCxnSpPr>
          <p:cNvPr id="17" name="Straight Arrow Connector 16"/>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9" name="TextBox 8"/>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3" name="Oval 22"/>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4" name="TextBox 23"/>
          <p:cNvSpPr txBox="1"/>
          <p:nvPr/>
        </p:nvSpPr>
        <p:spPr>
          <a:xfrm>
            <a:off x="6390332" y="1475011"/>
            <a:ext cx="241723" cy="215444"/>
          </a:xfrm>
          <a:prstGeom prst="rect">
            <a:avLst/>
          </a:prstGeom>
          <a:noFill/>
        </p:spPr>
        <p:txBody>
          <a:bodyPr wrap="none" rtlCol="0">
            <a:spAutoFit/>
          </a:bodyPr>
          <a:lstStyle/>
          <a:p>
            <a:r>
              <a:rPr lang="fr-FR" sz="800" dirty="0" smtClean="0"/>
              <a:t>u</a:t>
            </a:r>
            <a:endParaRPr lang="fr-FR" sz="800" dirty="0"/>
          </a:p>
        </p:txBody>
      </p:sp>
    </p:spTree>
    <p:extLst>
      <p:ext uri="{BB962C8B-B14F-4D97-AF65-F5344CB8AC3E}">
        <p14:creationId xmlns:p14="http://schemas.microsoft.com/office/powerpoint/2010/main" val="26046644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8" grpId="0" animBg="1"/>
      <p:bldP spid="9" grpId="0"/>
      <p:bldP spid="23" grpId="0" animBg="1"/>
      <p:bldP spid="2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Hidden Charm (J/</a:t>
            </a:r>
            <a:r>
              <a:rPr lang="el-GR" dirty="0" smtClean="0"/>
              <a:t>ψ</a:t>
            </a:r>
            <a:r>
              <a:rPr lang="fr-CH" dirty="0" smtClean="0"/>
              <a:t>) flow</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Aug-08-prel_v2vspt_cent3_include_6Dphi_theory_addRapp.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492" y="2174835"/>
            <a:ext cx="4654800" cy="3374730"/>
          </a:xfrm>
          <a:prstGeom prst="rect">
            <a:avLst/>
          </a:prstGeom>
        </p:spPr>
      </p:pic>
      <p:sp>
        <p:nvSpPr>
          <p:cNvPr id="15" name="TextBox 14"/>
          <p:cNvSpPr txBox="1"/>
          <p:nvPr/>
        </p:nvSpPr>
        <p:spPr>
          <a:xfrm>
            <a:off x="5238621" y="3374443"/>
            <a:ext cx="3905379" cy="1015663"/>
          </a:xfrm>
          <a:prstGeom prst="rect">
            <a:avLst/>
          </a:prstGeom>
          <a:noFill/>
        </p:spPr>
        <p:txBody>
          <a:bodyPr wrap="square" rtlCol="0">
            <a:spAutoFit/>
          </a:bodyPr>
          <a:lstStyle/>
          <a:p>
            <a:pPr marL="285750" indent="-285750">
              <a:buFont typeface="Arial"/>
              <a:buChar char="•"/>
            </a:pPr>
            <a:r>
              <a:rPr lang="en-US" sz="2000" smtClean="0">
                <a:solidFill>
                  <a:schemeClr val="bg1"/>
                </a:solidFill>
              </a:rPr>
              <a:t>Hint </a:t>
            </a:r>
            <a:r>
              <a:rPr lang="en-US" sz="2000" dirty="0" smtClean="0">
                <a:solidFill>
                  <a:schemeClr val="bg1"/>
                </a:solidFill>
              </a:rPr>
              <a:t>for finite flow, an additional indication for charm recombination  </a:t>
            </a:r>
          </a:p>
        </p:txBody>
      </p:sp>
      <p:cxnSp>
        <p:nvCxnSpPr>
          <p:cNvPr id="14" name="Straight Arrow Connector 13"/>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19" name="TextBox 18"/>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0" name="Oval 19"/>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2" name="TextBox 21"/>
          <p:cNvSpPr txBox="1"/>
          <p:nvPr/>
        </p:nvSpPr>
        <p:spPr>
          <a:xfrm>
            <a:off x="6390332" y="1475011"/>
            <a:ext cx="235962" cy="215444"/>
          </a:xfrm>
          <a:prstGeom prst="rect">
            <a:avLst/>
          </a:prstGeom>
          <a:noFill/>
        </p:spPr>
        <p:txBody>
          <a:bodyPr wrap="none" rtlCol="0">
            <a:spAutoFit/>
          </a:bodyPr>
          <a:lstStyle/>
          <a:p>
            <a:r>
              <a:rPr lang="fr-FR" sz="800" dirty="0"/>
              <a:t>c</a:t>
            </a:r>
          </a:p>
        </p:txBody>
      </p:sp>
    </p:spTree>
    <p:extLst>
      <p:ext uri="{BB962C8B-B14F-4D97-AF65-F5344CB8AC3E}">
        <p14:creationId xmlns:p14="http://schemas.microsoft.com/office/powerpoint/2010/main" val="161925754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Hadronization</a:t>
            </a:r>
            <a:endParaRPr lang="en-US"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TextBox 14"/>
          <p:cNvSpPr txBox="1"/>
          <p:nvPr/>
        </p:nvSpPr>
        <p:spPr>
          <a:xfrm>
            <a:off x="5238621" y="2798721"/>
            <a:ext cx="3905379" cy="2862322"/>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hydrodynamic flow </a:t>
            </a:r>
          </a:p>
          <a:p>
            <a:pPr algn="ctr"/>
            <a:r>
              <a:rPr lang="en-US" sz="2000" i="1" dirty="0">
                <a:solidFill>
                  <a:srgbClr val="FA8823"/>
                </a:solidFill>
              </a:rPr>
              <a:t>p</a:t>
            </a:r>
            <a:r>
              <a:rPr lang="en-US" sz="2000" baseline="-25000" dirty="0">
                <a:solidFill>
                  <a:srgbClr val="FA8823"/>
                </a:solidFill>
              </a:rPr>
              <a:t>T</a:t>
            </a:r>
            <a:r>
              <a:rPr lang="en-US" sz="2000" dirty="0">
                <a:solidFill>
                  <a:srgbClr val="FA8823"/>
                </a:solidFill>
              </a:rPr>
              <a:t> &lt; 2.5 GeV/</a:t>
            </a:r>
            <a:r>
              <a:rPr lang="en-US" sz="2000" i="1" dirty="0">
                <a:solidFill>
                  <a:srgbClr val="FA8823"/>
                </a:solidFill>
              </a:rPr>
              <a:t>c</a:t>
            </a:r>
          </a:p>
          <a:p>
            <a:endParaRPr lang="en-US" sz="2000" dirty="0">
              <a:solidFill>
                <a:schemeClr val="bg1"/>
              </a:solidFill>
            </a:endParaRPr>
          </a:p>
          <a:p>
            <a:pPr marL="285750" indent="-285750">
              <a:buFont typeface="Arial"/>
              <a:buChar char="•"/>
            </a:pPr>
            <a:r>
              <a:rPr lang="en-US" sz="2000" dirty="0" smtClean="0">
                <a:solidFill>
                  <a:schemeClr val="bg1"/>
                </a:solidFill>
              </a:rPr>
              <a:t>recombination</a:t>
            </a:r>
          </a:p>
          <a:p>
            <a:pPr algn="ctr"/>
            <a:r>
              <a:rPr lang="en-US" sz="2000" i="1" dirty="0" smtClean="0">
                <a:solidFill>
                  <a:srgbClr val="FA8823"/>
                </a:solidFill>
              </a:rPr>
              <a:t>2.5 &lt; p</a:t>
            </a:r>
            <a:r>
              <a:rPr lang="en-US" sz="2000" baseline="-25000" dirty="0" smtClean="0">
                <a:solidFill>
                  <a:srgbClr val="FA8823"/>
                </a:solidFill>
              </a:rPr>
              <a:t>T</a:t>
            </a:r>
            <a:r>
              <a:rPr lang="en-US" sz="2000" dirty="0" smtClean="0">
                <a:solidFill>
                  <a:srgbClr val="FA8823"/>
                </a:solidFill>
              </a:rPr>
              <a:t> </a:t>
            </a:r>
            <a:r>
              <a:rPr lang="en-US" sz="2000" dirty="0">
                <a:solidFill>
                  <a:srgbClr val="FA8823"/>
                </a:solidFill>
              </a:rPr>
              <a:t>&lt; </a:t>
            </a:r>
            <a:r>
              <a:rPr lang="en-US" sz="2000" dirty="0" smtClean="0">
                <a:solidFill>
                  <a:srgbClr val="FA8823"/>
                </a:solidFill>
              </a:rPr>
              <a:t>10 </a:t>
            </a:r>
            <a:r>
              <a:rPr lang="en-US" sz="2000" dirty="0">
                <a:solidFill>
                  <a:srgbClr val="FA8823"/>
                </a:solidFill>
              </a:rPr>
              <a:t>GeV/</a:t>
            </a:r>
            <a:r>
              <a:rPr lang="en-US" sz="2000" i="1" dirty="0">
                <a:solidFill>
                  <a:srgbClr val="FA8823"/>
                </a:solidFill>
              </a:rPr>
              <a:t>c</a:t>
            </a:r>
          </a:p>
          <a:p>
            <a:endParaRPr lang="en-US" sz="2000" dirty="0">
              <a:solidFill>
                <a:schemeClr val="bg1"/>
              </a:solidFill>
            </a:endParaRPr>
          </a:p>
          <a:p>
            <a:pPr marL="285750" indent="-285750">
              <a:buFont typeface="Arial"/>
              <a:buChar char="•"/>
            </a:pPr>
            <a:r>
              <a:rPr lang="en-US" sz="2000" dirty="0" smtClean="0">
                <a:solidFill>
                  <a:schemeClr val="bg1"/>
                </a:solidFill>
              </a:rPr>
              <a:t>parton fragmentation</a:t>
            </a:r>
          </a:p>
          <a:p>
            <a:pPr algn="ctr"/>
            <a:r>
              <a:rPr lang="en-US" sz="2000" i="1" dirty="0">
                <a:solidFill>
                  <a:srgbClr val="FA8823"/>
                </a:solidFill>
              </a:rPr>
              <a:t>p</a:t>
            </a:r>
            <a:r>
              <a:rPr lang="en-US" sz="2000" baseline="-25000" dirty="0">
                <a:solidFill>
                  <a:srgbClr val="FA8823"/>
                </a:solidFill>
              </a:rPr>
              <a:t>T</a:t>
            </a:r>
            <a:r>
              <a:rPr lang="en-US" sz="2000" dirty="0">
                <a:solidFill>
                  <a:srgbClr val="FA8823"/>
                </a:solidFill>
              </a:rPr>
              <a:t> </a:t>
            </a:r>
            <a:r>
              <a:rPr lang="en-US" sz="2000" dirty="0" smtClean="0">
                <a:solidFill>
                  <a:srgbClr val="FA8823"/>
                </a:solidFill>
              </a:rPr>
              <a:t>&gt;10 </a:t>
            </a:r>
            <a:r>
              <a:rPr lang="en-US" sz="2000" dirty="0">
                <a:solidFill>
                  <a:srgbClr val="FA8823"/>
                </a:solidFill>
              </a:rPr>
              <a:t>GeV/</a:t>
            </a:r>
            <a:r>
              <a:rPr lang="en-US" sz="2000" i="1" dirty="0">
                <a:solidFill>
                  <a:srgbClr val="FA8823"/>
                </a:solidFill>
              </a:rPr>
              <a:t>c</a:t>
            </a:r>
          </a:p>
          <a:p>
            <a:endParaRPr lang="en-US" sz="2000" dirty="0" smtClean="0">
              <a:solidFill>
                <a:schemeClr val="bg1"/>
              </a:solidFill>
            </a:endParaRPr>
          </a:p>
        </p:txBody>
      </p:sp>
      <p:pic>
        <p:nvPicPr>
          <p:cNvPr id="14" name="Picture 13" descr="2012-Aug-14-Proton_To_Pion_PbPbvspp7000.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533" y="2052127"/>
            <a:ext cx="4654800" cy="3702496"/>
          </a:xfrm>
          <a:prstGeom prst="rect">
            <a:avLst/>
          </a:prstGeom>
        </p:spPr>
      </p:pic>
    </p:spTree>
    <p:extLst>
      <p:ext uri="{BB962C8B-B14F-4D97-AF65-F5344CB8AC3E}">
        <p14:creationId xmlns:p14="http://schemas.microsoft.com/office/powerpoint/2010/main" val="42762859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high </a:t>
            </a:r>
            <a:r>
              <a:rPr lang="fr-CH" i="1" cap="none" dirty="0" smtClean="0"/>
              <a:t>p</a:t>
            </a:r>
            <a:r>
              <a:rPr lang="fr-CH" baseline="-25000" dirty="0" smtClean="0"/>
              <a:t>T</a:t>
            </a:r>
            <a:r>
              <a:rPr lang="fr-CH" dirty="0" smtClean="0"/>
              <a:t> anisotropy</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2109660" cy="369332"/>
          </a:xfrm>
          <a:prstGeom prst="rect">
            <a:avLst/>
          </a:prstGeom>
        </p:spPr>
        <p:txBody>
          <a:bodyPr wrap="none">
            <a:spAutoFit/>
          </a:bodyPr>
          <a:lstStyle/>
          <a:p>
            <a:r>
              <a:rPr lang="fr-FR" dirty="0" smtClean="0">
                <a:solidFill>
                  <a:schemeClr val="bg1"/>
                </a:solidFill>
              </a:rPr>
              <a:t>arXiv:1205.5761v1</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015663"/>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Anisotropy from jet quenching </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10 GeV/</a:t>
            </a:r>
            <a:r>
              <a:rPr lang="en-US" sz="2000" i="1" dirty="0" smtClean="0">
                <a:solidFill>
                  <a:srgbClr val="FA8823"/>
                </a:solidFill>
              </a:rPr>
              <a:t>c</a:t>
            </a:r>
          </a:p>
          <a:p>
            <a:endParaRPr lang="en-US" sz="2000" dirty="0" smtClean="0">
              <a:solidFill>
                <a:schemeClr val="bg1"/>
              </a:solidFill>
            </a:endParaRPr>
          </a:p>
        </p:txBody>
      </p:sp>
      <p:grpSp>
        <p:nvGrpSpPr>
          <p:cNvPr id="11" name="Group 10"/>
          <p:cNvGrpSpPr/>
          <p:nvPr/>
        </p:nvGrpSpPr>
        <p:grpSpPr>
          <a:xfrm>
            <a:off x="356400" y="1932931"/>
            <a:ext cx="4654800" cy="3918537"/>
            <a:chOff x="1390063" y="446562"/>
            <a:chExt cx="5471155" cy="3918537"/>
          </a:xfrm>
        </p:grpSpPr>
        <p:pic>
          <p:nvPicPr>
            <p:cNvPr id="7" name="Picture 6" descr="fig5_vn_pid.pdf"/>
            <p:cNvPicPr>
              <a:picLocks noChangeAspect="1"/>
            </p:cNvPicPr>
            <p:nvPr/>
          </p:nvPicPr>
          <p:blipFill rotWithShape="1">
            <a:blip r:embed="rId5">
              <a:extLst>
                <a:ext uri="{28A0092B-C50C-407E-A947-70E740481C1C}">
                  <a14:useLocalDpi xmlns:a14="http://schemas.microsoft.com/office/drawing/2010/main" val="0"/>
                </a:ext>
              </a:extLst>
            </a:blip>
            <a:srcRect t="91228" b="115"/>
            <a:stretch/>
          </p:blipFill>
          <p:spPr>
            <a:xfrm>
              <a:off x="1390063" y="3771373"/>
              <a:ext cx="5469038" cy="593726"/>
            </a:xfrm>
            <a:prstGeom prst="rect">
              <a:avLst/>
            </a:prstGeom>
          </p:spPr>
        </p:pic>
        <p:pic>
          <p:nvPicPr>
            <p:cNvPr id="17" name="Picture 16" descr="fig5_vn_pid.pdf"/>
            <p:cNvPicPr>
              <a:picLocks noChangeAspect="1"/>
            </p:cNvPicPr>
            <p:nvPr/>
          </p:nvPicPr>
          <p:blipFill rotWithShape="1">
            <a:blip r:embed="rId5">
              <a:extLst>
                <a:ext uri="{28A0092B-C50C-407E-A947-70E740481C1C}">
                  <a14:useLocalDpi xmlns:a14="http://schemas.microsoft.com/office/drawing/2010/main" val="0"/>
                </a:ext>
              </a:extLst>
            </a:blip>
            <a:srcRect b="49729"/>
            <a:stretch/>
          </p:blipFill>
          <p:spPr>
            <a:xfrm>
              <a:off x="1392180" y="446562"/>
              <a:ext cx="5469038" cy="3447576"/>
            </a:xfrm>
            <a:prstGeom prst="rect">
              <a:avLst/>
            </a:prstGeom>
          </p:spPr>
        </p:pic>
        <p:sp>
          <p:nvSpPr>
            <p:cNvPr id="9" name="Rectangle 8"/>
            <p:cNvSpPr/>
            <p:nvPr/>
          </p:nvSpPr>
          <p:spPr>
            <a:xfrm>
              <a:off x="1392180" y="3581400"/>
              <a:ext cx="506470" cy="533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9319625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2">
            <a:extLst>
              <a:ext uri="{28A0092B-C50C-407E-A947-70E740481C1C}">
                <a14:useLocalDpi xmlns:a14="http://schemas.microsoft.com/office/drawing/2010/main" val="0"/>
              </a:ext>
            </a:extLst>
          </a:blip>
          <a:srcRect l="6647" t="9251" r="7875"/>
          <a:stretch>
            <a:fillRect/>
          </a:stretch>
        </p:blipFill>
        <p:spPr bwMode="auto">
          <a:xfrm>
            <a:off x="898525" y="1550629"/>
            <a:ext cx="6985000" cy="495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14338" name="Rectangle 2"/>
          <p:cNvSpPr>
            <a:spLocks/>
          </p:cNvSpPr>
          <p:nvPr/>
        </p:nvSpPr>
        <p:spPr bwMode="auto">
          <a:xfrm>
            <a:off x="0" y="349250"/>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ja-JP" altLang="en-US" sz="4000" dirty="0">
                <a:solidFill>
                  <a:schemeClr val="tx1"/>
                </a:solidFill>
                <a:latin typeface="Arial"/>
                <a:ea typeface="ＭＳ Ｐゴシック" charset="0"/>
                <a:cs typeface="Calibri Bold" charset="0"/>
                <a:sym typeface="Calibri Bold" charset="0"/>
              </a:rPr>
              <a:t>“</a:t>
            </a:r>
            <a:r>
              <a:rPr lang="en-US" sz="4000" dirty="0">
                <a:solidFill>
                  <a:schemeClr val="tx1"/>
                </a:solidFill>
                <a:latin typeface="Calibri Bold" charset="0"/>
                <a:ea typeface="ＭＳ Ｐゴシック" charset="0"/>
                <a:cs typeface="Calibri Bold" charset="0"/>
                <a:sym typeface="Calibri Bold" charset="0"/>
              </a:rPr>
              <a:t>Re-discovery</a:t>
            </a:r>
            <a:r>
              <a:rPr lang="ja-JP" altLang="en-US" sz="4000" dirty="0">
                <a:solidFill>
                  <a:schemeClr val="tx1"/>
                </a:solidFill>
                <a:latin typeface="Arial"/>
                <a:ea typeface="ＭＳ Ｐゴシック" charset="0"/>
                <a:cs typeface="Calibri Bold" charset="0"/>
                <a:sym typeface="Calibri Bold" charset="0"/>
              </a:rPr>
              <a:t>”</a:t>
            </a:r>
            <a:r>
              <a:rPr lang="en-US" sz="4000" dirty="0">
                <a:solidFill>
                  <a:schemeClr val="tx1"/>
                </a:solidFill>
                <a:latin typeface="Calibri Bold" charset="0"/>
                <a:ea typeface="ＭＳ Ｐゴシック" charset="0"/>
                <a:cs typeface="Calibri Bold" charset="0"/>
                <a:sym typeface="Calibri Bold" charset="0"/>
              </a:rPr>
              <a:t> of suppression </a:t>
            </a:r>
          </a:p>
        </p:txBody>
      </p:sp>
      <p:pic>
        <p:nvPicPr>
          <p:cNvPr id="14339" name="Picture 3"/>
          <p:cNvPicPr>
            <a:picLocks noChangeArrowheads="1"/>
          </p:cNvPicPr>
          <p:nvPr/>
        </p:nvPicPr>
        <p:blipFill>
          <a:blip r:embed="rId3">
            <a:extLst>
              <a:ext uri="{28A0092B-C50C-407E-A947-70E740481C1C}">
                <a14:useLocalDpi xmlns:a14="http://schemas.microsoft.com/office/drawing/2010/main" val="0"/>
              </a:ext>
            </a:extLst>
          </a:blip>
          <a:srcRect l="13934" r="12903"/>
          <a:stretch>
            <a:fillRect/>
          </a:stretch>
        </p:blipFill>
        <p:spPr bwMode="auto">
          <a:xfrm>
            <a:off x="3995738" y="1123950"/>
            <a:ext cx="15113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405936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7063544" y="4141551"/>
            <a:ext cx="1953757" cy="1992687"/>
          </a:xfrm>
          <a:prstGeom prst="ellipse">
            <a:avLst/>
          </a:prstGeom>
          <a:solidFill>
            <a:schemeClr val="accent5"/>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Title 3"/>
          <p:cNvSpPr>
            <a:spLocks noGrp="1"/>
          </p:cNvSpPr>
          <p:nvPr>
            <p:ph type="title"/>
          </p:nvPr>
        </p:nvSpPr>
        <p:spPr/>
        <p:txBody>
          <a:bodyPr/>
          <a:lstStyle/>
          <a:p>
            <a:r>
              <a:rPr lang="fr-FR" dirty="0" smtClean="0"/>
              <a:t>QGP</a:t>
            </a:r>
            <a:endParaRPr lang="fr-FR"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7" name="Group 6"/>
          <p:cNvGrpSpPr/>
          <p:nvPr/>
        </p:nvGrpSpPr>
        <p:grpSpPr>
          <a:xfrm>
            <a:off x="2675465" y="4588938"/>
            <a:ext cx="3731247" cy="1744132"/>
            <a:chOff x="2624666" y="4775201"/>
            <a:chExt cx="3731247" cy="1744132"/>
          </a:xfrm>
        </p:grpSpPr>
        <p:sp>
          <p:nvSpPr>
            <p:cNvPr id="14" name="Rectangle 13"/>
            <p:cNvSpPr/>
            <p:nvPr/>
          </p:nvSpPr>
          <p:spPr>
            <a:xfrm>
              <a:off x="2624666" y="4775201"/>
              <a:ext cx="3731247" cy="1744132"/>
            </a:xfrm>
            <a:prstGeom prst="rect">
              <a:avLst/>
            </a:prstGeom>
            <a:solidFill>
              <a:schemeClr val="bg1"/>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15" name="Object 14"/>
            <p:cNvGraphicFramePr>
              <a:graphicFrameLocks noChangeAspect="1"/>
            </p:cNvGraphicFramePr>
            <p:nvPr>
              <p:extLst>
                <p:ext uri="{D42A27DB-BD31-4B8C-83A1-F6EECF244321}">
                  <p14:modId xmlns:p14="http://schemas.microsoft.com/office/powerpoint/2010/main" val="2346284441"/>
                </p:ext>
              </p:extLst>
            </p:nvPr>
          </p:nvGraphicFramePr>
          <p:xfrm>
            <a:off x="3198813" y="4930775"/>
            <a:ext cx="2657475" cy="1470025"/>
          </p:xfrm>
          <a:graphic>
            <a:graphicData uri="http://schemas.openxmlformats.org/presentationml/2006/ole">
              <mc:AlternateContent xmlns:mc="http://schemas.openxmlformats.org/markup-compatibility/2006">
                <mc:Choice xmlns:v="urn:schemas-microsoft-com:vml" Requires="v">
                  <p:oleObj spid="_x0000_s45064" name="Equation" r:id="rId4" imgW="1244600" imgH="876300" progId="Equation.3">
                    <p:embed/>
                  </p:oleObj>
                </mc:Choice>
                <mc:Fallback>
                  <p:oleObj name="Equation" r:id="rId4" imgW="1244600" imgH="876300" progId="Equation.3">
                    <p:embed/>
                    <p:pic>
                      <p:nvPicPr>
                        <p:cNvPr id="0" name=""/>
                        <p:cNvPicPr/>
                        <p:nvPr/>
                      </p:nvPicPr>
                      <p:blipFill>
                        <a:blip r:embed="rId5"/>
                        <a:stretch>
                          <a:fillRect/>
                        </a:stretch>
                      </p:blipFill>
                      <p:spPr>
                        <a:xfrm>
                          <a:off x="3198813" y="4930775"/>
                          <a:ext cx="2657475" cy="1470025"/>
                        </a:xfrm>
                        <a:prstGeom prst="rect">
                          <a:avLst/>
                        </a:prstGeom>
                      </p:spPr>
                    </p:pic>
                  </p:oleObj>
                </mc:Fallback>
              </mc:AlternateContent>
            </a:graphicData>
          </a:graphic>
        </p:graphicFrame>
      </p:grpSp>
      <p:grpSp>
        <p:nvGrpSpPr>
          <p:cNvPr id="18" name="Group 17"/>
          <p:cNvGrpSpPr/>
          <p:nvPr/>
        </p:nvGrpSpPr>
        <p:grpSpPr>
          <a:xfrm>
            <a:off x="5001359" y="446562"/>
            <a:ext cx="3125893" cy="1950392"/>
            <a:chOff x="0" y="1175953"/>
            <a:chExt cx="9144000" cy="4943334"/>
          </a:xfrm>
        </p:grpSpPr>
        <p:pic>
          <p:nvPicPr>
            <p:cNvPr id="19" name="Picture 18"/>
            <p:cNvPicPr>
              <a:picLocks noChangeAspect="1"/>
            </p:cNvPicPr>
            <p:nvPr/>
          </p:nvPicPr>
          <p:blipFill>
            <a:blip r:embed="rId6">
              <a:extLst>
                <a:ext uri="{BEBA8EAE-BF5A-486C-A8C5-ECC9F3942E4B}">
                  <a14:imgProps xmlns:a14="http://schemas.microsoft.com/office/drawing/2010/main">
                    <a14:imgLayer r:embed="rId7">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20" name="Straight Arrow Connector 1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3" name="Oval 22"/>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 name="Straight Arrow Connector 23"/>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7" name="Content Placeholder 9"/>
          <p:cNvSpPr txBox="1">
            <a:spLocks/>
          </p:cNvSpPr>
          <p:nvPr/>
        </p:nvSpPr>
        <p:spPr bwMode="auto">
          <a:xfrm>
            <a:off x="634257" y="2298166"/>
            <a:ext cx="7794315" cy="266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000" tIns="0" rIns="108000" bIns="0" numCol="1" anchor="ctr" anchorCtr="0" compatLnSpc="1">
            <a:prstTxWarp prst="textNoShape">
              <a:avLst/>
            </a:prstTxWarp>
            <a:normAutofit/>
          </a:bodyPr>
          <a:lstStyle>
            <a:lvl1pPr marL="0" indent="0" algn="l" defTabSz="457200" rtl="0" eaLnBrk="1" fontAlgn="base" hangingPunct="1">
              <a:lnSpc>
                <a:spcPct val="150000"/>
              </a:lnSpc>
              <a:spcBef>
                <a:spcPct val="20000"/>
              </a:spcBef>
              <a:spcAft>
                <a:spcPct val="0"/>
              </a:spcAft>
              <a:buFont typeface="Arial" charset="0"/>
              <a:buNone/>
              <a:defRPr sz="1800" kern="1200" baseline="0">
                <a:solidFill>
                  <a:schemeClr val="bg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t>Learning about the properties of hot QCD matter</a:t>
            </a:r>
          </a:p>
          <a:p>
            <a:pPr algn="ctr"/>
            <a:r>
              <a:rPr lang="fr-FR" sz="2000" dirty="0" smtClean="0">
                <a:solidFill>
                  <a:srgbClr val="777877"/>
                </a:solidFill>
              </a:rPr>
              <a:t>EVERYTHING FLOWS</a:t>
            </a:r>
          </a:p>
          <a:p>
            <a:pPr algn="ctr"/>
            <a:r>
              <a:rPr lang="fr-FR" sz="2000" dirty="0" smtClean="0"/>
              <a:t>EVERYTHING IS QUENCHED</a:t>
            </a:r>
            <a:endParaRPr lang="fr-FR" sz="2000" dirty="0"/>
          </a:p>
        </p:txBody>
      </p:sp>
      <p:pic>
        <p:nvPicPr>
          <p:cNvPr id="12" name="Picture 11"/>
          <p:cNvPicPr>
            <a:picLocks noChangeAspect="1"/>
          </p:cNvPicPr>
          <p:nvPr/>
        </p:nvPicPr>
        <p:blipFill rotWithShape="1">
          <a:blip r:embed="rId8"/>
          <a:srcRect l="4950" t="3772" r="3961"/>
          <a:stretch/>
        </p:blipFill>
        <p:spPr>
          <a:xfrm>
            <a:off x="7063544" y="4097866"/>
            <a:ext cx="1852506" cy="2036372"/>
          </a:xfrm>
          <a:prstGeom prst="ellipse">
            <a:avLst/>
          </a:prstGeom>
          <a:ln>
            <a:noFill/>
          </a:ln>
        </p:spPr>
      </p:pic>
    </p:spTree>
    <p:extLst>
      <p:ext uri="{BB962C8B-B14F-4D97-AF65-F5344CB8AC3E}">
        <p14:creationId xmlns:p14="http://schemas.microsoft.com/office/powerpoint/2010/main" val="171420979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Charged hadrons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Energy loss in medium</a:t>
            </a:r>
          </a:p>
        </p:txBody>
      </p:sp>
      <p:pic>
        <p:nvPicPr>
          <p:cNvPr id="7" name="Picture 6" descr="2012-Jun-22-raa_alice_only.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425" y="1669772"/>
            <a:ext cx="4654800" cy="4448731"/>
          </a:xfrm>
          <a:prstGeom prst="rect">
            <a:avLst/>
          </a:prstGeom>
        </p:spPr>
      </p:pic>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203200" y="6400802"/>
            <a:ext cx="3375518" cy="369332"/>
          </a:xfrm>
          <a:prstGeom prst="rect">
            <a:avLst/>
          </a:prstGeom>
          <a:noFill/>
        </p:spPr>
        <p:txBody>
          <a:bodyPr wrap="none" rtlCol="0">
            <a:spAutoFit/>
          </a:bodyPr>
          <a:lstStyle/>
          <a:p>
            <a:r>
              <a:rPr lang="hu-HU" dirty="0">
                <a:solidFill>
                  <a:schemeClr val="bg1"/>
                </a:solidFill>
              </a:rPr>
              <a:t>Phys. Lett. B 696 (2011) 30-39</a:t>
            </a:r>
            <a:r>
              <a:rPr lang="hu-HU" dirty="0" smtClean="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1931139025"/>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Identified hadrons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938992"/>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Identical quenching magnitude for baryons </a:t>
            </a:r>
            <a:r>
              <a:rPr lang="en-US" sz="2000" dirty="0">
                <a:solidFill>
                  <a:schemeClr val="bg1"/>
                </a:solidFill>
              </a:rPr>
              <a:t>and mesons at </a:t>
            </a:r>
            <a:r>
              <a:rPr lang="en-US" sz="2000" dirty="0" smtClean="0">
                <a:solidFill>
                  <a:schemeClr val="bg1"/>
                </a:solidFill>
              </a:rPr>
              <a:t>high </a:t>
            </a:r>
            <a:r>
              <a:rPr lang="en-US" sz="2000" i="1" dirty="0">
                <a:solidFill>
                  <a:schemeClr val="bg1"/>
                </a:solidFill>
              </a:rPr>
              <a:t>p</a:t>
            </a:r>
            <a:r>
              <a:rPr lang="en-US" sz="2000" baseline="-25000" dirty="0">
                <a:solidFill>
                  <a:schemeClr val="bg1"/>
                </a:solidFill>
              </a:rPr>
              <a:t>T</a:t>
            </a:r>
            <a:endParaRPr lang="en-US" sz="2000" dirty="0" smtClean="0">
              <a:solidFill>
                <a:schemeClr val="bg1"/>
              </a:solidFill>
            </a:endParaRP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Baryon to meson anomaly at low </a:t>
            </a:r>
            <a:r>
              <a:rPr lang="en-US" sz="2000" i="1" dirty="0" smtClean="0">
                <a:solidFill>
                  <a:schemeClr val="bg1"/>
                </a:solidFill>
              </a:rPr>
              <a:t>p</a:t>
            </a:r>
            <a:r>
              <a:rPr lang="en-US" sz="2000" baseline="-25000" dirty="0" smtClean="0">
                <a:solidFill>
                  <a:schemeClr val="bg1"/>
                </a:solidFill>
              </a:rPr>
              <a:t>T</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Aug-14-PiPK_RAA_0_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2051462"/>
            <a:ext cx="4654800" cy="3702021"/>
          </a:xfrm>
          <a:prstGeom prst="rect">
            <a:avLst/>
          </a:prstGeom>
        </p:spPr>
      </p:pic>
    </p:spTree>
    <p:extLst>
      <p:ext uri="{BB962C8B-B14F-4D97-AF65-F5344CB8AC3E}">
        <p14:creationId xmlns:p14="http://schemas.microsoft.com/office/powerpoint/2010/main" val="195219974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pA</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3465462" cy="369332"/>
          </a:xfrm>
          <a:prstGeom prst="rect">
            <a:avLst/>
          </a:prstGeom>
        </p:spPr>
        <p:txBody>
          <a:bodyPr wrap="none">
            <a:spAutoFit/>
          </a:bodyPr>
          <a:lstStyle/>
          <a:p>
            <a:r>
              <a:rPr lang="fr-FR" dirty="0">
                <a:solidFill>
                  <a:schemeClr val="bg1"/>
                </a:solidFill>
              </a:rPr>
              <a:t>http://</a:t>
            </a:r>
            <a:r>
              <a:rPr lang="fr-FR" dirty="0" err="1">
                <a:solidFill>
                  <a:schemeClr val="bg1"/>
                </a:solidFill>
              </a:rPr>
              <a:t>arxiv.org</a:t>
            </a:r>
            <a:r>
              <a:rPr lang="fr-FR" dirty="0">
                <a:solidFill>
                  <a:schemeClr val="bg1"/>
                </a:solidFill>
              </a:rPr>
              <a:t>/abs/1210.4520v1</a:t>
            </a: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015663"/>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The quenching effect is definitively a final state effect due to QGP !</a:t>
            </a:r>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descr="2012-Oct-18-RAA_pPb_PbPb_Alice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62652"/>
          </a:xfrm>
          <a:prstGeom prst="rect">
            <a:avLst/>
          </a:prstGeom>
        </p:spPr>
      </p:pic>
    </p:spTree>
    <p:extLst>
      <p:ext uri="{BB962C8B-B14F-4D97-AF65-F5344CB8AC3E}">
        <p14:creationId xmlns:p14="http://schemas.microsoft.com/office/powerpoint/2010/main" val="234400097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Jul-28-RaaPromptD0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597" y="1813862"/>
            <a:ext cx="4654800" cy="4186895"/>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326691840"/>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91307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2012-Jul-28-RaaPromptDplus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96"/>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42528948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endParaRPr lang="en-US" sz="2000" baseline="30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Jul-28-RaaPromptDstar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96"/>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68718026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endParaRPr lang="en-US" sz="2000" baseline="30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2012-Aug-05-RaaPromptD0DplusDstar_preliminary_050812.png"/>
          <p:cNvPicPr>
            <a:picLocks/>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00"/>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573150551"/>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g</a:t>
            </a:r>
            <a:r>
              <a:rPr lang="fr-CH" dirty="0" smtClean="0"/>
              <a:t>, </a:t>
            </a:r>
            <a:r>
              <a:rPr lang="fr-CH" cap="none" dirty="0" smtClean="0"/>
              <a:t>q</a:t>
            </a:r>
            <a:r>
              <a:rPr lang="fr-CH" dirty="0" smtClean="0"/>
              <a:t>, q transPort</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2041585"/>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Heavy quarks suppressed as light quark and gluons !</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Color charge and mass dependence of parton transport ?</a:t>
            </a:r>
            <a:endParaRPr lang="en-US" sz="2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pic>
        <p:nvPicPr>
          <p:cNvPr id="16" name="Picture 7"/>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355068" y="2068521"/>
            <a:ext cx="4654800" cy="367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Snip Single Corner Rectangle 21"/>
          <p:cNvSpPr/>
          <p:nvPr/>
        </p:nvSpPr>
        <p:spPr>
          <a:xfrm>
            <a:off x="7175500" y="5595333"/>
            <a:ext cx="1752599" cy="845185"/>
          </a:xfrm>
          <a:prstGeom prst="snip1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TextBox 22"/>
          <p:cNvSpPr txBox="1"/>
          <p:nvPr/>
        </p:nvSpPr>
        <p:spPr>
          <a:xfrm>
            <a:off x="8191500" y="5410806"/>
            <a:ext cx="593707" cy="307777"/>
          </a:xfrm>
          <a:prstGeom prst="rect">
            <a:avLst/>
          </a:prstGeom>
          <a:solidFill>
            <a:schemeClr val="tx1"/>
          </a:solidFill>
        </p:spPr>
        <p:txBody>
          <a:bodyPr wrap="none" rtlCol="0">
            <a:spAutoFit/>
          </a:bodyPr>
          <a:lstStyle/>
          <a:p>
            <a:r>
              <a:rPr lang="fr-FR" sz="1400" dirty="0" smtClean="0">
                <a:solidFill>
                  <a:schemeClr val="bg1"/>
                </a:solidFill>
              </a:rPr>
              <a:t>More</a:t>
            </a:r>
            <a:endParaRPr lang="fr-FR" sz="1400" dirty="0">
              <a:solidFill>
                <a:schemeClr val="bg1"/>
              </a:solidFill>
            </a:endParaRPr>
          </a:p>
        </p:txBody>
      </p:sp>
      <p:sp>
        <p:nvSpPr>
          <p:cNvPr id="24" name="TextBox 23"/>
          <p:cNvSpPr txBox="1"/>
          <p:nvPr/>
        </p:nvSpPr>
        <p:spPr>
          <a:xfrm>
            <a:off x="7254113" y="5671077"/>
            <a:ext cx="1536141" cy="769441"/>
          </a:xfrm>
          <a:prstGeom prst="rect">
            <a:avLst/>
          </a:prstGeom>
          <a:noFill/>
        </p:spPr>
        <p:txBody>
          <a:bodyPr wrap="none" rtlCol="0">
            <a:spAutoFit/>
          </a:bodyPr>
          <a:lstStyle/>
          <a:p>
            <a:r>
              <a:rPr lang="fr-FR" sz="1100" dirty="0" err="1" smtClean="0">
                <a:solidFill>
                  <a:srgbClr val="FFFFFE"/>
                </a:solidFill>
              </a:rPr>
              <a:t>Renu</a:t>
            </a:r>
            <a:r>
              <a:rPr lang="fr-FR" sz="1100" dirty="0" smtClean="0">
                <a:solidFill>
                  <a:srgbClr val="FFFFFE"/>
                </a:solidFill>
              </a:rPr>
              <a:t> Bala (HF)</a:t>
            </a:r>
          </a:p>
          <a:p>
            <a:r>
              <a:rPr lang="fr-FR" sz="1100" dirty="0" err="1" smtClean="0">
                <a:solidFill>
                  <a:srgbClr val="FFFFFE"/>
                </a:solidFill>
              </a:rPr>
              <a:t>Jianhui</a:t>
            </a:r>
            <a:r>
              <a:rPr lang="fr-FR" sz="1100" dirty="0" smtClean="0">
                <a:solidFill>
                  <a:srgbClr val="FFFFFE"/>
                </a:solidFill>
              </a:rPr>
              <a:t> Zhu (single </a:t>
            </a:r>
            <a:r>
              <a:rPr lang="el-GR" sz="1100" dirty="0" smtClean="0">
                <a:solidFill>
                  <a:srgbClr val="FFFFFE"/>
                </a:solidFill>
              </a:rPr>
              <a:t>μ</a:t>
            </a:r>
            <a:r>
              <a:rPr lang="fr-FR" sz="1100" dirty="0" smtClean="0">
                <a:solidFill>
                  <a:srgbClr val="FFFFFE"/>
                </a:solidFill>
              </a:rPr>
              <a:t>)</a:t>
            </a:r>
          </a:p>
          <a:p>
            <a:r>
              <a:rPr lang="fr-FR" sz="1100" dirty="0" err="1" smtClean="0">
                <a:solidFill>
                  <a:srgbClr val="FFFFFE"/>
                </a:solidFill>
              </a:rPr>
              <a:t>Shingo</a:t>
            </a:r>
            <a:r>
              <a:rPr lang="fr-FR" sz="1100" dirty="0" smtClean="0">
                <a:solidFill>
                  <a:srgbClr val="FFFFFE"/>
                </a:solidFill>
              </a:rPr>
              <a:t> Sakai (HF e)</a:t>
            </a:r>
          </a:p>
          <a:p>
            <a:r>
              <a:rPr lang="fr-FR" sz="1100" dirty="0" err="1" smtClean="0">
                <a:solidFill>
                  <a:srgbClr val="FFFFFE"/>
                </a:solidFill>
              </a:rPr>
              <a:t>Tomoya</a:t>
            </a:r>
            <a:r>
              <a:rPr lang="fr-FR" sz="1100" dirty="0" smtClean="0">
                <a:solidFill>
                  <a:srgbClr val="FFFFFE"/>
                </a:solidFill>
              </a:rPr>
              <a:t> </a:t>
            </a:r>
            <a:r>
              <a:rPr lang="fr-FR" sz="1100" dirty="0" err="1" smtClean="0">
                <a:solidFill>
                  <a:srgbClr val="FFFFFE"/>
                </a:solidFill>
              </a:rPr>
              <a:t>Tsuji</a:t>
            </a:r>
            <a:r>
              <a:rPr lang="fr-FR" sz="1100" dirty="0" smtClean="0">
                <a:solidFill>
                  <a:srgbClr val="FFFFFE"/>
                </a:solidFill>
              </a:rPr>
              <a:t> (</a:t>
            </a:r>
            <a:r>
              <a:rPr lang="el-GR" sz="1100" dirty="0" smtClean="0">
                <a:solidFill>
                  <a:srgbClr val="FFFFFE"/>
                </a:solidFill>
              </a:rPr>
              <a:t>π</a:t>
            </a:r>
            <a:r>
              <a:rPr lang="el-GR" sz="1100" baseline="30000" dirty="0" smtClean="0">
                <a:solidFill>
                  <a:srgbClr val="FFFFFE"/>
                </a:solidFill>
              </a:rPr>
              <a:t>0</a:t>
            </a:r>
            <a:r>
              <a:rPr lang="fr-CH" sz="1100" dirty="0" smtClean="0">
                <a:solidFill>
                  <a:srgbClr val="FFFFFE"/>
                </a:solidFill>
              </a:rPr>
              <a:t>)</a:t>
            </a:r>
            <a:endParaRPr lang="fr-FR" sz="1100" dirty="0">
              <a:solidFill>
                <a:srgbClr val="FFFFFE"/>
              </a:solidFill>
            </a:endParaRPr>
          </a:p>
        </p:txBody>
      </p:sp>
    </p:spTree>
    <p:extLst>
      <p:ext uri="{BB962C8B-B14F-4D97-AF65-F5344CB8AC3E}">
        <p14:creationId xmlns:p14="http://schemas.microsoft.com/office/powerpoint/2010/main" val="160038655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c, s RECOMBINATION</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220847"/>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c quarks from hard processes </a:t>
            </a:r>
            <a:r>
              <a:rPr lang="en-US" sz="2000" dirty="0" err="1" smtClean="0">
                <a:solidFill>
                  <a:schemeClr val="bg1"/>
                </a:solidFill>
              </a:rPr>
              <a:t>hadronize</a:t>
            </a:r>
            <a:r>
              <a:rPr lang="en-US" sz="2000" dirty="0" smtClean="0">
                <a:solidFill>
                  <a:schemeClr val="bg1"/>
                </a:solidFill>
              </a:rPr>
              <a:t> with s quarks from the QGP ?</a:t>
            </a:r>
          </a:p>
          <a:p>
            <a:endParaRPr lang="en-US" sz="2000" baseline="30000" dirty="0" smtClean="0">
              <a:solidFill>
                <a:schemeClr val="bg1"/>
              </a:solidFill>
            </a:endParaRPr>
          </a:p>
        </p:txBody>
      </p:sp>
      <p:pic>
        <p:nvPicPr>
          <p:cNvPr id="16" name="Picture 15" descr="2012-Aug-05-RaaPromptD0DplusDstarDs_preliminary_050812.png"/>
          <p:cNvPicPr>
            <a:picLocks/>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00"/>
          </a:xfrm>
          <a:prstGeom prst="rect">
            <a:avLst/>
          </a:prstGeom>
        </p:spPr>
      </p:pic>
      <p:cxnSp>
        <p:nvCxnSpPr>
          <p:cNvPr id="15" name="Straight Arrow Connector 14"/>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2" name="TextBox 21"/>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3" name="Oval 22"/>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4" name="TextBox 23"/>
          <p:cNvSpPr txBox="1"/>
          <p:nvPr/>
        </p:nvSpPr>
        <p:spPr>
          <a:xfrm>
            <a:off x="6390332" y="1475011"/>
            <a:ext cx="241723" cy="215444"/>
          </a:xfrm>
          <a:prstGeom prst="rect">
            <a:avLst/>
          </a:prstGeom>
          <a:noFill/>
        </p:spPr>
        <p:txBody>
          <a:bodyPr wrap="none" rtlCol="0">
            <a:spAutoFit/>
          </a:bodyPr>
          <a:lstStyle/>
          <a:p>
            <a:r>
              <a:rPr lang="fr-FR" sz="800" dirty="0" smtClean="0"/>
              <a:t>s</a:t>
            </a:r>
            <a:endParaRPr lang="fr-FR" sz="800" dirty="0"/>
          </a:p>
        </p:txBody>
      </p:sp>
    </p:spTree>
    <p:extLst>
      <p:ext uri="{BB962C8B-B14F-4D97-AF65-F5344CB8AC3E}">
        <p14:creationId xmlns:p14="http://schemas.microsoft.com/office/powerpoint/2010/main" val="6557101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3" name="Group 3"/>
          <p:cNvGrpSpPr>
            <a:grpSpLocks/>
          </p:cNvGrpSpPr>
          <p:nvPr/>
        </p:nvGrpSpPr>
        <p:grpSpPr bwMode="auto">
          <a:xfrm>
            <a:off x="741363" y="838200"/>
            <a:ext cx="7727950" cy="2879725"/>
            <a:chOff x="0" y="0"/>
            <a:chExt cx="4867" cy="1814"/>
          </a:xfrm>
        </p:grpSpPr>
        <p:pic>
          <p:nvPicPr>
            <p:cNvPr id="1536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5" y="0"/>
              <a:ext cx="2282" cy="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82" cy="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sp>
        <p:nvSpPr>
          <p:cNvPr id="15364" name="Rectangle 4"/>
          <p:cNvSpPr>
            <a:spLocks/>
          </p:cNvSpPr>
          <p:nvPr/>
        </p:nvSpPr>
        <p:spPr bwMode="auto">
          <a:xfrm>
            <a:off x="0" y="0"/>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Suppression at RHIC and LHC</a:t>
            </a:r>
          </a:p>
        </p:txBody>
      </p:sp>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3288" y="3862388"/>
            <a:ext cx="3430587"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3475" y="3836988"/>
            <a:ext cx="3432175"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15369" name="Group 9"/>
          <p:cNvGrpSpPr>
            <a:grpSpLocks/>
          </p:cNvGrpSpPr>
          <p:nvPr/>
        </p:nvGrpSpPr>
        <p:grpSpPr bwMode="auto">
          <a:xfrm>
            <a:off x="7370763" y="5591175"/>
            <a:ext cx="749300" cy="531813"/>
            <a:chOff x="0" y="0"/>
            <a:chExt cx="471" cy="334"/>
          </a:xfrm>
        </p:grpSpPr>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l="5298" t="5142" r="50821" b="12572"/>
            <a:stretch>
              <a:fillRect/>
            </a:stretch>
          </p:blipFill>
          <p:spPr bwMode="auto">
            <a:xfrm>
              <a:off x="0" y="0"/>
              <a:ext cx="25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5368" name="Picture 8"/>
            <p:cNvPicPr>
              <a:picLocks noChangeAspect="1" noChangeArrowheads="1"/>
            </p:cNvPicPr>
            <p:nvPr/>
          </p:nvPicPr>
          <p:blipFill>
            <a:blip r:embed="rId6">
              <a:extLst>
                <a:ext uri="{28A0092B-C50C-407E-A947-70E740481C1C}">
                  <a14:useLocalDpi xmlns:a14="http://schemas.microsoft.com/office/drawing/2010/main" val="0"/>
                </a:ext>
              </a:extLst>
            </a:blip>
            <a:srcRect l="5298" t="5142" r="53371" b="12572"/>
            <a:stretch>
              <a:fillRect/>
            </a:stretch>
          </p:blipFill>
          <p:spPr bwMode="auto">
            <a:xfrm>
              <a:off x="226" y="0"/>
              <a:ext cx="245"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sp>
        <p:nvSpPr>
          <p:cNvPr id="15370" name="Rectangle 10"/>
          <p:cNvSpPr>
            <a:spLocks/>
          </p:cNvSpPr>
          <p:nvPr/>
        </p:nvSpPr>
        <p:spPr bwMode="auto">
          <a:xfrm>
            <a:off x="4429126" y="1367076"/>
            <a:ext cx="13954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wrap="none" lIns="38100" tIns="38100" rIns="38100" bIns="38100">
            <a:spAutoFit/>
          </a:bodyPr>
          <a:lstStyle/>
          <a:p>
            <a:pPr algn="r"/>
            <a:r>
              <a:rPr lang="en-US" sz="1800" dirty="0" err="1">
                <a:solidFill>
                  <a:schemeClr val="tx1"/>
                </a:solidFill>
                <a:latin typeface="Calibri" charset="0"/>
                <a:ea typeface="ＭＳ Ｐゴシック" charset="0"/>
                <a:cs typeface="Calibri" charset="0"/>
                <a:sym typeface="Calibri" charset="0"/>
              </a:rPr>
              <a:t>p+p</a:t>
            </a:r>
            <a:r>
              <a:rPr lang="en-US" sz="1800" dirty="0">
                <a:solidFill>
                  <a:schemeClr val="tx1"/>
                </a:solidFill>
                <a:latin typeface="Calibri" charset="0"/>
                <a:ea typeface="ＭＳ Ｐゴシック" charset="0"/>
                <a:cs typeface="Calibri" charset="0"/>
                <a:sym typeface="Calibri" charset="0"/>
              </a:rPr>
              <a:t> reference</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3107639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5"/>
          <a:stretch>
            <a:fillRect/>
          </a:stretch>
        </p:blipFill>
        <p:spPr>
          <a:xfrm>
            <a:off x="356400" y="2203859"/>
            <a:ext cx="4654800" cy="3370976"/>
          </a:xfrm>
          <a:prstGeom prst="rect">
            <a:avLst/>
          </a:prstGeom>
        </p:spPr>
      </p:pic>
      <p:grpSp>
        <p:nvGrpSpPr>
          <p:cNvPr id="9" name="Group 8"/>
          <p:cNvGrpSpPr/>
          <p:nvPr/>
        </p:nvGrpSpPr>
        <p:grpSpPr>
          <a:xfrm>
            <a:off x="5238621" y="3374443"/>
            <a:ext cx="3905379" cy="2554545"/>
            <a:chOff x="5238621" y="3374443"/>
            <a:chExt cx="3905379" cy="2554545"/>
          </a:xfrm>
        </p:grpSpPr>
        <p:sp>
          <p:nvSpPr>
            <p:cNvPr id="19" name="TextBox 18"/>
            <p:cNvSpPr txBox="1"/>
            <p:nvPr/>
          </p:nvSpPr>
          <p:spPr>
            <a:xfrm>
              <a:off x="5238621" y="3374443"/>
              <a:ext cx="3905379" cy="2554545"/>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Less suppression at LHC than at RHIC !</a:t>
              </a:r>
            </a:p>
            <a:p>
              <a:pPr marL="342900" indent="-342900">
                <a:buFont typeface="Arial"/>
                <a:buChar char="•"/>
              </a:pPr>
              <a:endParaRPr lang="en-US" sz="2000" dirty="0" smtClean="0">
                <a:solidFill>
                  <a:schemeClr val="bg1"/>
                </a:solidFill>
              </a:endParaRPr>
            </a:p>
            <a:p>
              <a:pPr marL="800100" lvl="1" indent="-342900">
                <a:buFont typeface="Wingdings" charset="2"/>
                <a:buChar char="Ø"/>
              </a:pPr>
              <a:r>
                <a:rPr lang="en-US" sz="2000" dirty="0" smtClean="0">
                  <a:solidFill>
                    <a:srgbClr val="FF6600"/>
                  </a:solidFill>
                </a:rPr>
                <a:t>Suppression via Debye screening</a:t>
              </a:r>
            </a:p>
            <a:p>
              <a:pPr marL="342900" indent="-342900">
                <a:buFont typeface="Wingdings" charset="2"/>
                <a:buChar char="Ø"/>
              </a:pPr>
              <a:endParaRPr lang="en-US" sz="2000" dirty="0">
                <a:solidFill>
                  <a:srgbClr val="FF6600"/>
                </a:solidFill>
              </a:endParaRPr>
            </a:p>
            <a:p>
              <a:pPr marL="800100" lvl="1" indent="-342900">
                <a:buFont typeface="Wingdings" charset="2"/>
                <a:buChar char="Ø"/>
              </a:pPr>
              <a:r>
                <a:rPr lang="en-US" sz="2000" dirty="0" smtClean="0">
                  <a:solidFill>
                    <a:srgbClr val="FF6600"/>
                  </a:solidFill>
                </a:rPr>
                <a:t>Regeneration via cc recombination</a:t>
              </a:r>
            </a:p>
          </p:txBody>
        </p:sp>
        <p:cxnSp>
          <p:nvCxnSpPr>
            <p:cNvPr id="7" name="Straight Connector 6"/>
            <p:cNvCxnSpPr/>
            <p:nvPr/>
          </p:nvCxnSpPr>
          <p:spPr>
            <a:xfrm>
              <a:off x="8258565" y="5325515"/>
              <a:ext cx="95250" cy="0"/>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692371828"/>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69"/>
            <a:ext cx="3905379" cy="1323439"/>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At low </a:t>
            </a:r>
            <a:r>
              <a:rPr lang="en-US" sz="2000" i="1" dirty="0" smtClean="0">
                <a:solidFill>
                  <a:schemeClr val="bg1"/>
                </a:solidFill>
              </a:rPr>
              <a:t>p</a:t>
            </a:r>
            <a:r>
              <a:rPr lang="en-US" sz="2000" baseline="-25000" dirty="0" smtClean="0">
                <a:solidFill>
                  <a:schemeClr val="bg1"/>
                </a:solidFill>
              </a:rPr>
              <a:t>T</a:t>
            </a:r>
            <a:r>
              <a:rPr lang="en-US" sz="2000" dirty="0" smtClean="0">
                <a:solidFill>
                  <a:schemeClr val="bg1"/>
                </a:solidFill>
              </a:rPr>
              <a:t> suppression compensated by regeneration</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Remember finite v</a:t>
            </a:r>
            <a:r>
              <a:rPr lang="en-US" sz="2000" baseline="-25000" dirty="0" smtClean="0">
                <a:solidFill>
                  <a:schemeClr val="bg1"/>
                </a:solidFill>
              </a:rPr>
              <a:t>2</a:t>
            </a:r>
          </a:p>
        </p:txBody>
      </p:sp>
      <p:pic>
        <p:nvPicPr>
          <p:cNvPr id="20" name="Picture 19" descr="2012-Aug-09-RAA_vs_Centrality_0pt2_RappNe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492" y="2232531"/>
            <a:ext cx="4654800" cy="3374730"/>
          </a:xfrm>
          <a:prstGeom prst="rect">
            <a:avLst/>
          </a:prstGeom>
        </p:spPr>
      </p:pic>
    </p:spTree>
    <p:extLst>
      <p:ext uri="{BB962C8B-B14F-4D97-AF65-F5344CB8AC3E}">
        <p14:creationId xmlns:p14="http://schemas.microsoft.com/office/powerpoint/2010/main" val="390719882"/>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71"/>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At high </a:t>
            </a:r>
            <a:r>
              <a:rPr lang="en-US" sz="2000" i="1" dirty="0" smtClean="0">
                <a:solidFill>
                  <a:schemeClr val="bg1"/>
                </a:solidFill>
              </a:rPr>
              <a:t>p</a:t>
            </a:r>
            <a:r>
              <a:rPr lang="en-US" sz="2000" baseline="-25000" dirty="0" smtClean="0">
                <a:solidFill>
                  <a:schemeClr val="bg1"/>
                </a:solidFill>
              </a:rPr>
              <a:t>T</a:t>
            </a:r>
            <a:r>
              <a:rPr lang="en-US" sz="2000" dirty="0" smtClean="0">
                <a:solidFill>
                  <a:schemeClr val="bg1"/>
                </a:solidFill>
              </a:rPr>
              <a:t> regeneration vanishes</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Debye screening, thermometer ? </a:t>
            </a:r>
          </a:p>
        </p:txBody>
      </p:sp>
      <p:pic>
        <p:nvPicPr>
          <p:cNvPr id="20" name="Picture 19" descr="2012-Aug-09-RAA_vs_Centrality_5pt8_RappNe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600" y="2232000"/>
            <a:ext cx="4654800" cy="3374730"/>
          </a:xfrm>
          <a:prstGeom prst="rect">
            <a:avLst/>
          </a:prstGeom>
        </p:spPr>
      </p:pic>
    </p:spTree>
    <p:extLst>
      <p:ext uri="{BB962C8B-B14F-4D97-AF65-F5344CB8AC3E}">
        <p14:creationId xmlns:p14="http://schemas.microsoft.com/office/powerpoint/2010/main" val="820089107"/>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8195922" y="2525799"/>
            <a:ext cx="761812" cy="3434733"/>
          </a:xfrm>
          <a:prstGeom prst="round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l-GR" cap="none" dirty="0" smtClean="0"/>
              <a:t>ψ</a:t>
            </a:r>
            <a:r>
              <a:rPr lang="fr-CH" cap="none" dirty="0" smtClean="0"/>
              <a:t>’</a:t>
            </a:r>
            <a:r>
              <a:rPr lang="el-GR" cap="none" dirty="0" smtClean="0"/>
              <a:t> </a:t>
            </a:r>
            <a:r>
              <a:rPr lang="fr-CH" cap="none" dirty="0" smtClean="0"/>
              <a:t>different from J/</a:t>
            </a:r>
            <a:r>
              <a:rPr lang="el-GR" cap="none" dirty="0" smtClean="0"/>
              <a:t>ψ </a:t>
            </a:r>
            <a:r>
              <a:rPr lang="fr-CH" cap="none" dirty="0" smtClean="0"/>
              <a:t>?</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6354248" y="1652588"/>
            <a:ext cx="166402" cy="548745"/>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descr="2012-Aug-09-DoubleRati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664" y="1687455"/>
            <a:ext cx="4654800" cy="4465699"/>
          </a:xfrm>
          <a:prstGeom prst="rect">
            <a:avLst/>
          </a:prstGeom>
        </p:spPr>
      </p:pic>
      <p:grpSp>
        <p:nvGrpSpPr>
          <p:cNvPr id="14" name="Group 13"/>
          <p:cNvGrpSpPr/>
          <p:nvPr/>
        </p:nvGrpSpPr>
        <p:grpSpPr>
          <a:xfrm>
            <a:off x="4591618" y="2599277"/>
            <a:ext cx="4272977" cy="3201698"/>
            <a:chOff x="4337623" y="3124200"/>
            <a:chExt cx="4272977" cy="3201698"/>
          </a:xfrm>
        </p:grpSpPr>
        <p:grpSp>
          <p:nvGrpSpPr>
            <p:cNvPr id="15" name="Group 14"/>
            <p:cNvGrpSpPr/>
            <p:nvPr/>
          </p:nvGrpSpPr>
          <p:grpSpPr>
            <a:xfrm>
              <a:off x="4337623" y="4143376"/>
              <a:ext cx="2775076" cy="1005840"/>
              <a:chOff x="990606" y="2028824"/>
              <a:chExt cx="2775076" cy="1005840"/>
            </a:xfrm>
          </p:grpSpPr>
          <p:grpSp>
            <p:nvGrpSpPr>
              <p:cNvPr id="41" name="Group 40"/>
              <p:cNvGrpSpPr/>
              <p:nvPr/>
            </p:nvGrpSpPr>
            <p:grpSpPr>
              <a:xfrm>
                <a:off x="990606" y="2028824"/>
                <a:ext cx="1005840" cy="1005840"/>
                <a:chOff x="990606" y="2057400"/>
                <a:chExt cx="1005840" cy="1005840"/>
              </a:xfrm>
            </p:grpSpPr>
            <p:sp>
              <p:nvSpPr>
                <p:cNvPr id="48" name="Oval 47"/>
                <p:cNvSpPr>
                  <a:spLocks noChangeAspect="1"/>
                </p:cNvSpPr>
                <p:nvPr/>
              </p:nvSpPr>
              <p:spPr bwMode="auto">
                <a:xfrm>
                  <a:off x="990606" y="2057400"/>
                  <a:ext cx="1005840" cy="1005840"/>
                </a:xfrm>
                <a:prstGeom prst="ellipse">
                  <a:avLst/>
                </a:prstGeom>
                <a:gradFill flip="none" rotWithShape="1">
                  <a:gsLst>
                    <a:gs pos="93000">
                      <a:srgbClr val="33CC33"/>
                    </a:gs>
                    <a:gs pos="29000">
                      <a:srgbClr val="66FF33"/>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9" name="TextBox 48"/>
                <p:cNvSpPr txBox="1"/>
                <p:nvPr/>
              </p:nvSpPr>
              <p:spPr>
                <a:xfrm>
                  <a:off x="1065363" y="2361366"/>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grpSp>
            <p:nvGrpSpPr>
              <p:cNvPr id="42" name="Group 41"/>
              <p:cNvGrpSpPr/>
              <p:nvPr/>
            </p:nvGrpSpPr>
            <p:grpSpPr>
              <a:xfrm>
                <a:off x="3124200" y="2245995"/>
                <a:ext cx="641482" cy="628650"/>
                <a:chOff x="3810000" y="2245995"/>
                <a:chExt cx="641482" cy="628650"/>
              </a:xfrm>
            </p:grpSpPr>
            <p:sp>
              <p:nvSpPr>
                <p:cNvPr id="46" name="Oval 45"/>
                <p:cNvSpPr>
                  <a:spLocks noChangeAspect="1"/>
                </p:cNvSpPr>
                <p:nvPr/>
              </p:nvSpPr>
              <p:spPr bwMode="auto">
                <a:xfrm>
                  <a:off x="3810000"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7" name="TextBox 46"/>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grpSp>
            <p:nvGrpSpPr>
              <p:cNvPr id="43" name="Group 42"/>
              <p:cNvGrpSpPr/>
              <p:nvPr/>
            </p:nvGrpSpPr>
            <p:grpSpPr>
              <a:xfrm>
                <a:off x="2133600" y="2141220"/>
                <a:ext cx="838200" cy="838200"/>
                <a:chOff x="2470288" y="2141220"/>
                <a:chExt cx="838200" cy="838200"/>
              </a:xfrm>
            </p:grpSpPr>
            <p:sp>
              <p:nvSpPr>
                <p:cNvPr id="44" name="Oval 43"/>
                <p:cNvSpPr/>
                <p:nvPr/>
              </p:nvSpPr>
              <p:spPr bwMode="auto">
                <a:xfrm>
                  <a:off x="2470288" y="2141220"/>
                  <a:ext cx="838200" cy="838200"/>
                </a:xfrm>
                <a:prstGeom prst="ellipse">
                  <a:avLst/>
                </a:prstGeom>
                <a:gradFill flip="none" rotWithShape="1">
                  <a:gsLst>
                    <a:gs pos="93000">
                      <a:srgbClr val="C00000"/>
                    </a:gs>
                    <a:gs pos="29000">
                      <a:srgbClr val="FF0000"/>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5" name="TextBox 44"/>
                <p:cNvSpPr txBox="1"/>
                <p:nvPr/>
              </p:nvSpPr>
              <p:spPr>
                <a:xfrm>
                  <a:off x="2688852"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grpSp>
        <p:sp>
          <p:nvSpPr>
            <p:cNvPr id="16" name="TextBox 15"/>
            <p:cNvSpPr txBox="1"/>
            <p:nvPr/>
          </p:nvSpPr>
          <p:spPr>
            <a:xfrm>
              <a:off x="6820684" y="5357273"/>
              <a:ext cx="840295"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T&lt;</a:t>
              </a:r>
              <a:r>
                <a:rPr lang="en-US" sz="2000" b="1" dirty="0" err="1" smtClean="0">
                  <a:solidFill>
                    <a:srgbClr val="FFFFFF"/>
                  </a:solidFill>
                  <a:cs typeface="Arial" pitchFamily="34" charset="0"/>
                </a:rPr>
                <a: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19" name="Group 18"/>
            <p:cNvGrpSpPr/>
            <p:nvPr/>
          </p:nvGrpSpPr>
          <p:grpSpPr>
            <a:xfrm>
              <a:off x="7465430" y="3124200"/>
              <a:ext cx="1145170" cy="3201698"/>
              <a:chOff x="7465430" y="3124200"/>
              <a:chExt cx="1145170" cy="3201698"/>
            </a:xfrm>
          </p:grpSpPr>
          <p:sp>
            <p:nvSpPr>
              <p:cNvPr id="20"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2"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3" name="Rectangle 11"/>
              <p:cNvSpPr>
                <a:spLocks noChangeArrowheads="1"/>
              </p:cNvSpPr>
              <p:nvPr/>
            </p:nvSpPr>
            <p:spPr bwMode="auto">
              <a:xfrm>
                <a:off x="8219738" y="4913710"/>
                <a:ext cx="183436" cy="821633"/>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24" name="Group 12"/>
              <p:cNvGrpSpPr>
                <a:grpSpLocks/>
              </p:cNvGrpSpPr>
              <p:nvPr/>
            </p:nvGrpSpPr>
            <p:grpSpPr bwMode="auto">
              <a:xfrm rot="10800000">
                <a:off x="8194622" y="3236986"/>
                <a:ext cx="91718" cy="2370277"/>
                <a:chOff x="768" y="1296"/>
                <a:chExt cx="96" cy="1200"/>
              </a:xfrm>
            </p:grpSpPr>
            <p:sp>
              <p:nvSpPr>
                <p:cNvPr id="35"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6"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7"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8"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9"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40"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25" name="Group 19"/>
              <p:cNvGrpSpPr>
                <a:grpSpLocks/>
              </p:cNvGrpSpPr>
              <p:nvPr/>
            </p:nvGrpSpPr>
            <p:grpSpPr bwMode="auto">
              <a:xfrm rot="10800000" flipH="1">
                <a:off x="8194622" y="3515167"/>
                <a:ext cx="103182" cy="2370277"/>
                <a:chOff x="768" y="1296"/>
                <a:chExt cx="96" cy="1200"/>
              </a:xfrm>
            </p:grpSpPr>
            <p:sp>
              <p:nvSpPr>
                <p:cNvPr id="29"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0"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1"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2"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3"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4"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26"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7" name="TextBox 26"/>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28" name="Straight Connector 27"/>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0" name="Group 49"/>
          <p:cNvGrpSpPr/>
          <p:nvPr/>
        </p:nvGrpSpPr>
        <p:grpSpPr>
          <a:xfrm>
            <a:off x="4666375" y="2597979"/>
            <a:ext cx="4198220" cy="3201698"/>
            <a:chOff x="760557" y="990600"/>
            <a:chExt cx="4198220" cy="3201698"/>
          </a:xfrm>
        </p:grpSpPr>
        <p:grpSp>
          <p:nvGrpSpPr>
            <p:cNvPr id="51" name="Group 50"/>
            <p:cNvGrpSpPr/>
            <p:nvPr/>
          </p:nvGrpSpPr>
          <p:grpSpPr>
            <a:xfrm>
              <a:off x="760557" y="2122172"/>
              <a:ext cx="2700319" cy="838200"/>
              <a:chOff x="1065363" y="2141220"/>
              <a:chExt cx="2700319" cy="838200"/>
            </a:xfrm>
          </p:grpSpPr>
          <p:sp>
            <p:nvSpPr>
              <p:cNvPr id="74" name="TextBox 73"/>
              <p:cNvSpPr txBox="1"/>
              <p:nvPr/>
            </p:nvSpPr>
            <p:spPr>
              <a:xfrm>
                <a:off x="1065363" y="2332790"/>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nvGrpSpPr>
              <p:cNvPr id="75" name="Group 74"/>
              <p:cNvGrpSpPr/>
              <p:nvPr/>
            </p:nvGrpSpPr>
            <p:grpSpPr>
              <a:xfrm>
                <a:off x="3124200" y="2245995"/>
                <a:ext cx="641482" cy="628650"/>
                <a:chOff x="3810000" y="2245995"/>
                <a:chExt cx="641482" cy="628650"/>
              </a:xfrm>
            </p:grpSpPr>
            <p:sp>
              <p:nvSpPr>
                <p:cNvPr id="79" name="Oval 78"/>
                <p:cNvSpPr>
                  <a:spLocks noChangeAspect="1"/>
                </p:cNvSpPr>
                <p:nvPr/>
              </p:nvSpPr>
              <p:spPr bwMode="auto">
                <a:xfrm>
                  <a:off x="3810000"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80" name="TextBox 79"/>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grpSp>
            <p:nvGrpSpPr>
              <p:cNvPr id="76" name="Group 75"/>
              <p:cNvGrpSpPr/>
              <p:nvPr/>
            </p:nvGrpSpPr>
            <p:grpSpPr>
              <a:xfrm>
                <a:off x="2133600" y="2141220"/>
                <a:ext cx="838200" cy="838200"/>
                <a:chOff x="2470288" y="2141220"/>
                <a:chExt cx="838200" cy="838200"/>
              </a:xfrm>
            </p:grpSpPr>
            <p:sp>
              <p:nvSpPr>
                <p:cNvPr id="77" name="Oval 76"/>
                <p:cNvSpPr/>
                <p:nvPr/>
              </p:nvSpPr>
              <p:spPr bwMode="auto">
                <a:xfrm>
                  <a:off x="2470288" y="2141220"/>
                  <a:ext cx="838200" cy="838200"/>
                </a:xfrm>
                <a:prstGeom prst="ellipse">
                  <a:avLst/>
                </a:prstGeom>
                <a:gradFill flip="none" rotWithShape="1">
                  <a:gsLst>
                    <a:gs pos="93000">
                      <a:srgbClr val="C00000"/>
                    </a:gs>
                    <a:gs pos="29000">
                      <a:srgbClr val="FF0000"/>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78" name="TextBox 77"/>
                <p:cNvSpPr txBox="1"/>
                <p:nvPr/>
              </p:nvSpPr>
              <p:spPr>
                <a:xfrm>
                  <a:off x="2688852"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grpSp>
        <p:sp>
          <p:nvSpPr>
            <p:cNvPr id="52" name="TextBox 51"/>
            <p:cNvSpPr txBox="1"/>
            <p:nvPr/>
          </p:nvSpPr>
          <p:spPr>
            <a:xfrm>
              <a:off x="3168861" y="3223673"/>
              <a:ext cx="840295" cy="379591"/>
            </a:xfrm>
            <a:prstGeom prst="rect">
              <a:avLst/>
            </a:prstGeom>
            <a:noFill/>
          </p:spPr>
          <p:txBody>
            <a:bodyPr wrap="none" rtlCol="0">
              <a:spAutoFit/>
            </a:bodyPr>
            <a:lstStyle/>
            <a:p>
              <a:pPr fontAlgn="base">
                <a:spcBef>
                  <a:spcPct val="0"/>
                </a:spcBef>
                <a:spcAft>
                  <a:spcPct val="0"/>
                </a:spcAft>
              </a:pPr>
              <a:r>
                <a:rPr lang="en-US" sz="2000" b="1" dirty="0" err="1" smtClean="0">
                  <a:solidFill>
                    <a:srgbClr val="FFFFFF"/>
                  </a:solidFill>
                  <a:cs typeface="Arial" pitchFamily="34" charset="0"/>
                </a:rPr>
                <a:t>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53" name="Group 52"/>
            <p:cNvGrpSpPr/>
            <p:nvPr/>
          </p:nvGrpSpPr>
          <p:grpSpPr>
            <a:xfrm>
              <a:off x="3813607" y="990600"/>
              <a:ext cx="1145170" cy="3201698"/>
              <a:chOff x="7465430" y="3124200"/>
              <a:chExt cx="1145170" cy="3201698"/>
            </a:xfrm>
          </p:grpSpPr>
          <p:sp>
            <p:nvSpPr>
              <p:cNvPr id="54"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55"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56" name="Rectangle 11"/>
              <p:cNvSpPr>
                <a:spLocks noChangeArrowheads="1"/>
              </p:cNvSpPr>
              <p:nvPr/>
            </p:nvSpPr>
            <p:spPr bwMode="auto">
              <a:xfrm>
                <a:off x="8219738" y="4326824"/>
                <a:ext cx="180000" cy="1512000"/>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57" name="Group 12"/>
              <p:cNvGrpSpPr>
                <a:grpSpLocks/>
              </p:cNvGrpSpPr>
              <p:nvPr/>
            </p:nvGrpSpPr>
            <p:grpSpPr bwMode="auto">
              <a:xfrm rot="10800000">
                <a:off x="8194622" y="3236986"/>
                <a:ext cx="91718" cy="2370277"/>
                <a:chOff x="768" y="1296"/>
                <a:chExt cx="96" cy="1200"/>
              </a:xfrm>
            </p:grpSpPr>
            <p:sp>
              <p:nvSpPr>
                <p:cNvPr id="68"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9"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0"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1"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2"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3"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58" name="Group 19"/>
              <p:cNvGrpSpPr>
                <a:grpSpLocks/>
              </p:cNvGrpSpPr>
              <p:nvPr/>
            </p:nvGrpSpPr>
            <p:grpSpPr bwMode="auto">
              <a:xfrm rot="10800000" flipH="1">
                <a:off x="8194622" y="3515167"/>
                <a:ext cx="103182" cy="2370277"/>
                <a:chOff x="768" y="1296"/>
                <a:chExt cx="96" cy="1200"/>
              </a:xfrm>
            </p:grpSpPr>
            <p:sp>
              <p:nvSpPr>
                <p:cNvPr id="62"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3"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4"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5"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6"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7"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59"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0" name="TextBox 59"/>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61" name="Straight Connector 60"/>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81" name="Group 80"/>
          <p:cNvGrpSpPr/>
          <p:nvPr/>
        </p:nvGrpSpPr>
        <p:grpSpPr>
          <a:xfrm>
            <a:off x="4666375" y="2597979"/>
            <a:ext cx="4198220" cy="3201698"/>
            <a:chOff x="760557" y="990600"/>
            <a:chExt cx="4198220" cy="3201698"/>
          </a:xfrm>
        </p:grpSpPr>
        <p:grpSp>
          <p:nvGrpSpPr>
            <p:cNvPr id="82" name="Group 81"/>
            <p:cNvGrpSpPr/>
            <p:nvPr/>
          </p:nvGrpSpPr>
          <p:grpSpPr>
            <a:xfrm>
              <a:off x="760557" y="2226947"/>
              <a:ext cx="2691138" cy="628650"/>
              <a:chOff x="1065363" y="2245995"/>
              <a:chExt cx="2691138" cy="628650"/>
            </a:xfrm>
          </p:grpSpPr>
          <p:sp>
            <p:nvSpPr>
              <p:cNvPr id="109" name="TextBox 108"/>
              <p:cNvSpPr txBox="1"/>
              <p:nvPr/>
            </p:nvSpPr>
            <p:spPr>
              <a:xfrm>
                <a:off x="1065363" y="2332790"/>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nvGrpSpPr>
              <p:cNvPr id="110" name="Group 109"/>
              <p:cNvGrpSpPr/>
              <p:nvPr/>
            </p:nvGrpSpPr>
            <p:grpSpPr>
              <a:xfrm>
                <a:off x="3107267" y="2245995"/>
                <a:ext cx="649234" cy="628650"/>
                <a:chOff x="3793067" y="2245995"/>
                <a:chExt cx="649234" cy="628650"/>
              </a:xfrm>
            </p:grpSpPr>
            <p:sp>
              <p:nvSpPr>
                <p:cNvPr id="112" name="Oval 111"/>
                <p:cNvSpPr>
                  <a:spLocks noChangeAspect="1"/>
                </p:cNvSpPr>
                <p:nvPr/>
              </p:nvSpPr>
              <p:spPr bwMode="auto">
                <a:xfrm>
                  <a:off x="3793067"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113" name="TextBox 112"/>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sp>
            <p:nvSpPr>
              <p:cNvPr id="111" name="TextBox 110"/>
              <p:cNvSpPr txBox="1"/>
              <p:nvPr/>
            </p:nvSpPr>
            <p:spPr>
              <a:xfrm>
                <a:off x="2352164"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sp>
          <p:nvSpPr>
            <p:cNvPr id="83" name="TextBox 82"/>
            <p:cNvSpPr txBox="1"/>
            <p:nvPr/>
          </p:nvSpPr>
          <p:spPr>
            <a:xfrm>
              <a:off x="3168861" y="3223673"/>
              <a:ext cx="1250663"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T~1.1T</a:t>
              </a:r>
              <a:r>
                <a:rPr lang="en-US" sz="2800" b="1" baseline="-25000" dirty="0"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84" name="Group 83"/>
            <p:cNvGrpSpPr/>
            <p:nvPr/>
          </p:nvGrpSpPr>
          <p:grpSpPr>
            <a:xfrm>
              <a:off x="3813607" y="990600"/>
              <a:ext cx="1145170" cy="3201698"/>
              <a:chOff x="7465430" y="3124200"/>
              <a:chExt cx="1145170" cy="3201698"/>
            </a:xfrm>
          </p:grpSpPr>
          <p:sp>
            <p:nvSpPr>
              <p:cNvPr id="89"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0"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1" name="Rectangle 11"/>
              <p:cNvSpPr>
                <a:spLocks noChangeArrowheads="1"/>
              </p:cNvSpPr>
              <p:nvPr/>
            </p:nvSpPr>
            <p:spPr bwMode="auto">
              <a:xfrm>
                <a:off x="8240480" y="4088482"/>
                <a:ext cx="159257" cy="1750342"/>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92" name="Group 12"/>
              <p:cNvGrpSpPr>
                <a:grpSpLocks/>
              </p:cNvGrpSpPr>
              <p:nvPr/>
            </p:nvGrpSpPr>
            <p:grpSpPr bwMode="auto">
              <a:xfrm rot="10800000">
                <a:off x="8194622" y="3236986"/>
                <a:ext cx="91718" cy="2370277"/>
                <a:chOff x="768" y="1296"/>
                <a:chExt cx="96" cy="1200"/>
              </a:xfrm>
            </p:grpSpPr>
            <p:sp>
              <p:nvSpPr>
                <p:cNvPr id="103"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4"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5"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6"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7"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8"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93" name="Group 19"/>
              <p:cNvGrpSpPr>
                <a:grpSpLocks/>
              </p:cNvGrpSpPr>
              <p:nvPr/>
            </p:nvGrpSpPr>
            <p:grpSpPr bwMode="auto">
              <a:xfrm rot="10800000" flipH="1">
                <a:off x="8194622" y="3515167"/>
                <a:ext cx="103182" cy="2370277"/>
                <a:chOff x="768" y="1296"/>
                <a:chExt cx="96" cy="1200"/>
              </a:xfrm>
            </p:grpSpPr>
            <p:sp>
              <p:nvSpPr>
                <p:cNvPr id="97"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8"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9"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0"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1"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2"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94"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5" name="TextBox 94"/>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96" name="Straight Connector 95"/>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114" name="Group 113"/>
          <p:cNvGrpSpPr/>
          <p:nvPr/>
        </p:nvGrpSpPr>
        <p:grpSpPr>
          <a:xfrm>
            <a:off x="4673595" y="2599277"/>
            <a:ext cx="4198220" cy="3201698"/>
            <a:chOff x="760557" y="990600"/>
            <a:chExt cx="4198220" cy="3201698"/>
          </a:xfrm>
        </p:grpSpPr>
        <p:grpSp>
          <p:nvGrpSpPr>
            <p:cNvPr id="115" name="Group 114"/>
            <p:cNvGrpSpPr/>
            <p:nvPr/>
          </p:nvGrpSpPr>
          <p:grpSpPr>
            <a:xfrm>
              <a:off x="760557" y="2313742"/>
              <a:ext cx="2691138" cy="397908"/>
              <a:chOff x="1065363" y="2332790"/>
              <a:chExt cx="2691138" cy="397908"/>
            </a:xfrm>
          </p:grpSpPr>
          <p:sp>
            <p:nvSpPr>
              <p:cNvPr id="138" name="TextBox 137"/>
              <p:cNvSpPr txBox="1"/>
              <p:nvPr/>
            </p:nvSpPr>
            <p:spPr>
              <a:xfrm>
                <a:off x="1065363" y="2332790"/>
                <a:ext cx="856325" cy="369332"/>
              </a:xfrm>
              <a:prstGeom prst="rect">
                <a:avLst/>
              </a:prstGeom>
              <a:noFill/>
            </p:spPr>
            <p:txBody>
              <a:bodyPr wrap="none" rtlCol="0">
                <a:spAutoFit/>
              </a:bodyPr>
              <a:lstStyle/>
              <a:p>
                <a:pPr fontAlgn="base">
                  <a:spcBef>
                    <a:spcPct val="0"/>
                  </a:spcBef>
                  <a:spcAft>
                    <a:spcPct val="0"/>
                  </a:spcAft>
                </a:pPr>
                <a:r>
                  <a:rPr lang="it-IT" sz="2000" dirty="0" smtClean="0">
                    <a:solidFill>
                      <a:srgbClr val="FFFFFF"/>
                    </a:solidFill>
                    <a:cs typeface="Arial" pitchFamily="34" charset="0"/>
                    <a:sym typeface="Symbol"/>
                  </a:rPr>
                  <a:t>(2S)</a:t>
                </a:r>
                <a:endParaRPr lang="it-IT" sz="2000" dirty="0">
                  <a:solidFill>
                    <a:srgbClr val="FFFFFF"/>
                  </a:solidFill>
                  <a:cs typeface="Arial" pitchFamily="34" charset="0"/>
                </a:endParaRPr>
              </a:p>
            </p:txBody>
          </p:sp>
          <p:sp>
            <p:nvSpPr>
              <p:cNvPr id="139" name="TextBox 138"/>
              <p:cNvSpPr txBox="1"/>
              <p:nvPr/>
            </p:nvSpPr>
            <p:spPr>
              <a:xfrm>
                <a:off x="31262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sp>
            <p:nvSpPr>
              <p:cNvPr id="140" name="TextBox 139"/>
              <p:cNvSpPr txBox="1"/>
              <p:nvPr/>
            </p:nvSpPr>
            <p:spPr>
              <a:xfrm>
                <a:off x="2352164"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sp>
          <p:nvSpPr>
            <p:cNvPr id="116" name="TextBox 115"/>
            <p:cNvSpPr txBox="1"/>
            <p:nvPr/>
          </p:nvSpPr>
          <p:spPr>
            <a:xfrm>
              <a:off x="3168861" y="3223673"/>
              <a:ext cx="1040670"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T&gt;&gt;</a:t>
              </a:r>
              <a:r>
                <a:rPr lang="en-US" sz="2000" b="1" dirty="0" err="1" smtClean="0">
                  <a:solidFill>
                    <a:srgbClr val="FFFFFF"/>
                  </a:solidFill>
                  <a:cs typeface="Arial" pitchFamily="34" charset="0"/>
                </a:rPr>
                <a: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117" name="Group 116"/>
            <p:cNvGrpSpPr/>
            <p:nvPr/>
          </p:nvGrpSpPr>
          <p:grpSpPr>
            <a:xfrm>
              <a:off x="3813607" y="990600"/>
              <a:ext cx="1145170" cy="3201698"/>
              <a:chOff x="7465430" y="3124200"/>
              <a:chExt cx="1145170" cy="3201698"/>
            </a:xfrm>
          </p:grpSpPr>
          <p:sp>
            <p:nvSpPr>
              <p:cNvPr id="118"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19"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0" name="Rectangle 11"/>
              <p:cNvSpPr>
                <a:spLocks noChangeArrowheads="1"/>
              </p:cNvSpPr>
              <p:nvPr/>
            </p:nvSpPr>
            <p:spPr bwMode="auto">
              <a:xfrm>
                <a:off x="8226191" y="3676648"/>
                <a:ext cx="180000" cy="2160000"/>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121" name="Group 12"/>
              <p:cNvGrpSpPr>
                <a:grpSpLocks/>
              </p:cNvGrpSpPr>
              <p:nvPr/>
            </p:nvGrpSpPr>
            <p:grpSpPr bwMode="auto">
              <a:xfrm rot="10800000">
                <a:off x="8194622" y="3236986"/>
                <a:ext cx="91718" cy="2370277"/>
                <a:chOff x="768" y="1296"/>
                <a:chExt cx="96" cy="1200"/>
              </a:xfrm>
            </p:grpSpPr>
            <p:sp>
              <p:nvSpPr>
                <p:cNvPr id="132"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3"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4"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5"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6"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7"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122" name="Group 19"/>
              <p:cNvGrpSpPr>
                <a:grpSpLocks/>
              </p:cNvGrpSpPr>
              <p:nvPr/>
            </p:nvGrpSpPr>
            <p:grpSpPr bwMode="auto">
              <a:xfrm rot="10800000" flipH="1">
                <a:off x="8194622" y="3515167"/>
                <a:ext cx="103182" cy="2370277"/>
                <a:chOff x="768" y="1296"/>
                <a:chExt cx="96" cy="1200"/>
              </a:xfrm>
            </p:grpSpPr>
            <p:sp>
              <p:nvSpPr>
                <p:cNvPr id="126"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7"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8"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9"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0"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1"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123"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4" name="TextBox 123"/>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125" name="Straight Connector 124"/>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11220464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par>
                                <p:cTn id="15" presetID="10" presetClass="exit" presetSubtype="0" fill="hold" nodeType="with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500"/>
                                        <p:tgtEl>
                                          <p:spTgt spid="81"/>
                                        </p:tgtEl>
                                      </p:cBhvr>
                                    </p:animEffect>
                                  </p:childTnLst>
                                </p:cTn>
                              </p:par>
                              <p:par>
                                <p:cTn id="23" presetID="10" presetClass="exit" presetSubtype="0" fill="hold" nodeType="withEffect">
                                  <p:stCondLst>
                                    <p:cond delay="0"/>
                                  </p:stCondLst>
                                  <p:childTnLst>
                                    <p:animEffect transition="out" filter="fade">
                                      <p:cBhvr>
                                        <p:cTn id="24" dur="600"/>
                                        <p:tgtEl>
                                          <p:spTgt spid="50"/>
                                        </p:tgtEl>
                                      </p:cBhvr>
                                    </p:animEffect>
                                    <p:set>
                                      <p:cBhvr>
                                        <p:cTn id="25" dur="1" fill="hold">
                                          <p:stCondLst>
                                            <p:cond delay="599"/>
                                          </p:stCondLst>
                                        </p:cTn>
                                        <p:tgtEl>
                                          <p:spTgt spid="5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4"/>
                                        </p:tgtEl>
                                        <p:attrNameLst>
                                          <p:attrName>style.visibility</p:attrName>
                                        </p:attrNameLst>
                                      </p:cBhvr>
                                      <p:to>
                                        <p:strVal val="visible"/>
                                      </p:to>
                                    </p:set>
                                    <p:animEffect transition="in" filter="fade">
                                      <p:cBhvr>
                                        <p:cTn id="30" dur="500"/>
                                        <p:tgtEl>
                                          <p:spTgt spid="114"/>
                                        </p:tgtEl>
                                      </p:cBhvr>
                                    </p:animEffect>
                                  </p:childTnLst>
                                </p:cTn>
                              </p:par>
                              <p:par>
                                <p:cTn id="31" presetID="10" presetClass="exit" presetSubtype="0" fill="hold" nodeType="withEffect">
                                  <p:stCondLst>
                                    <p:cond delay="0"/>
                                  </p:stCondLst>
                                  <p:childTnLst>
                                    <p:animEffect transition="out" filter="fade">
                                      <p:cBhvr>
                                        <p:cTn id="32" dur="500"/>
                                        <p:tgtEl>
                                          <p:spTgt spid="81"/>
                                        </p:tgtEl>
                                      </p:cBhvr>
                                    </p:animEffect>
                                    <p:set>
                                      <p:cBhvr>
                                        <p:cTn id="33" dur="1" fill="hold">
                                          <p:stCondLst>
                                            <p:cond delay="499"/>
                                          </p:stCondLst>
                                        </p:cTn>
                                        <p:tgtEl>
                                          <p:spTgt spid="81"/>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JETS ARE QUENCHED AS WELL</a:t>
            </a:r>
            <a:endParaRPr lang="en-US" cap="none"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71"/>
            <a:ext cx="3905379" cy="1323439"/>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But this is a different story</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How is energy inside jet redistributed ?</a:t>
            </a:r>
          </a:p>
        </p:txBody>
      </p:sp>
      <p:pic>
        <p:nvPicPr>
          <p:cNvPr id="15" name="Picture 14" descr="2012-Jul-31-RAAwrtPythia_R02_lo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463" y="1601559"/>
            <a:ext cx="4138190" cy="4590805"/>
          </a:xfrm>
          <a:prstGeom prst="rect">
            <a:avLst/>
          </a:prstGeom>
        </p:spPr>
      </p:pic>
    </p:spTree>
    <p:extLst>
      <p:ext uri="{BB962C8B-B14F-4D97-AF65-F5344CB8AC3E}">
        <p14:creationId xmlns:p14="http://schemas.microsoft.com/office/powerpoint/2010/main" val="68827615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5517488" y="2980268"/>
            <a:ext cx="3321709" cy="3330627"/>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JET ANATOMY</a:t>
            </a:r>
            <a:endParaRPr lang="en-US" cap="none"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HIM2012-12</a:t>
            </a:r>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50520" y="2396954"/>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Baryon/meson content</a:t>
            </a:r>
          </a:p>
        </p:txBody>
      </p:sp>
      <p:pic>
        <p:nvPicPr>
          <p:cNvPr id="16" name="Picture 15" descr="2012-Jun-06-TotalRati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425" y="1688156"/>
            <a:ext cx="4654800" cy="4434182"/>
          </a:xfrm>
          <a:prstGeom prst="rect">
            <a:avLst/>
          </a:prstGeom>
        </p:spPr>
      </p:pic>
      <p:pic>
        <p:nvPicPr>
          <p:cNvPr id="20"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668" t="20234" r="16928"/>
          <a:stretch/>
        </p:blipFill>
        <p:spPr bwMode="auto">
          <a:xfrm>
            <a:off x="5618832" y="3198885"/>
            <a:ext cx="3087892" cy="3112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H="1">
            <a:off x="4250267" y="4622800"/>
            <a:ext cx="2441390" cy="4233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4208104" y="3894138"/>
            <a:ext cx="2441390" cy="423333"/>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3700633"/>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fr-FR" dirty="0" err="1" smtClean="0"/>
              <a:t>Many</a:t>
            </a:r>
            <a:r>
              <a:rPr lang="fr-FR" dirty="0" smtClean="0"/>
              <a:t> more </a:t>
            </a:r>
            <a:r>
              <a:rPr lang="fr-FR" dirty="0" err="1" smtClean="0"/>
              <a:t>results</a:t>
            </a:r>
            <a:r>
              <a:rPr lang="fr-FR" dirty="0"/>
              <a:t> </a:t>
            </a:r>
            <a:r>
              <a:rPr lang="fr-FR" dirty="0" smtClean="0"/>
              <a:t>…</a:t>
            </a:r>
            <a:endParaRPr lang="fr-FR" dirty="0"/>
          </a:p>
        </p:txBody>
      </p:sp>
      <p:sp>
        <p:nvSpPr>
          <p:cNvPr id="8" name="Content Placeholder 7"/>
          <p:cNvSpPr>
            <a:spLocks noGrp="1"/>
          </p:cNvSpPr>
          <p:nvPr>
            <p:ph sz="quarter" idx="10"/>
          </p:nvPr>
        </p:nvSpPr>
        <p:spPr/>
        <p:txBody>
          <a:bodyPr/>
          <a:lstStyle/>
          <a:p>
            <a:r>
              <a:rPr lang="fr-FR" dirty="0" smtClean="0"/>
              <a:t>LHC: </a:t>
            </a:r>
            <a:r>
              <a:rPr lang="fr-FR" cap="none" dirty="0" smtClean="0"/>
              <a:t>pp</a:t>
            </a:r>
            <a:r>
              <a:rPr lang="fr-FR" dirty="0" smtClean="0"/>
              <a:t>, </a:t>
            </a:r>
            <a:r>
              <a:rPr lang="fr-FR" cap="none" dirty="0" err="1" smtClean="0"/>
              <a:t>p</a:t>
            </a:r>
            <a:r>
              <a:rPr lang="fr-FR" dirty="0" err="1" smtClean="0"/>
              <a:t>A</a:t>
            </a:r>
            <a:r>
              <a:rPr lang="fr-FR" dirty="0" smtClean="0"/>
              <a:t>, AA, </a:t>
            </a:r>
            <a:r>
              <a:rPr lang="el-GR" cap="none" dirty="0" smtClean="0"/>
              <a:t>γ</a:t>
            </a:r>
            <a:r>
              <a:rPr lang="el-GR" dirty="0" smtClean="0"/>
              <a:t>Α</a:t>
            </a:r>
            <a:endParaRPr lang="fr-FR" dirty="0"/>
          </a:p>
        </p:txBody>
      </p:sp>
      <p:sp>
        <p:nvSpPr>
          <p:cNvPr id="5" name="Footer Placeholder 4"/>
          <p:cNvSpPr>
            <a:spLocks noGrp="1"/>
          </p:cNvSpPr>
          <p:nvPr>
            <p:ph type="ftr" sz="quarter" idx="12"/>
          </p:nvPr>
        </p:nvSpPr>
        <p:spPr/>
        <p:txBody>
          <a:bodyPr/>
          <a:lstStyle/>
          <a:p>
            <a:pPr>
              <a:defRPr/>
            </a:pPr>
            <a:r>
              <a:rPr lang="de-DE" smtClean="0"/>
              <a:t>HIM2012-12</a:t>
            </a:r>
            <a:endParaRPr lang="en-US" dirty="0"/>
          </a:p>
        </p:txBody>
      </p:sp>
      <p:grpSp>
        <p:nvGrpSpPr>
          <p:cNvPr id="13" name="Group 6"/>
          <p:cNvGrpSpPr>
            <a:grpSpLocks/>
          </p:cNvGrpSpPr>
          <p:nvPr/>
        </p:nvGrpSpPr>
        <p:grpSpPr bwMode="auto">
          <a:xfrm>
            <a:off x="5383494" y="1232043"/>
            <a:ext cx="1440765" cy="1269743"/>
            <a:chOff x="4374573" y="2832465"/>
            <a:chExt cx="2664944" cy="2404552"/>
          </a:xfrm>
        </p:grpSpPr>
        <p:pic>
          <p:nvPicPr>
            <p:cNvPr id="2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4573" y="2832465"/>
              <a:ext cx="2664944" cy="240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8"/>
            <p:cNvSpPr>
              <a:spLocks noChangeArrowheads="1"/>
            </p:cNvSpPr>
            <p:nvPr/>
          </p:nvSpPr>
          <p:spPr bwMode="auto">
            <a:xfrm>
              <a:off x="4807528" y="2916382"/>
              <a:ext cx="904009" cy="238991"/>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grpSp>
      <p:grpSp>
        <p:nvGrpSpPr>
          <p:cNvPr id="14" name="Group 9"/>
          <p:cNvGrpSpPr>
            <a:grpSpLocks/>
          </p:cNvGrpSpPr>
          <p:nvPr/>
        </p:nvGrpSpPr>
        <p:grpSpPr bwMode="auto">
          <a:xfrm>
            <a:off x="4108295" y="1232118"/>
            <a:ext cx="1314623" cy="1269668"/>
            <a:chOff x="322119" y="2801007"/>
            <a:chExt cx="2431472" cy="2372618"/>
          </a:xfrm>
        </p:grpSpPr>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119" y="2801007"/>
              <a:ext cx="2431472" cy="237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1"/>
            <p:cNvSpPr>
              <a:spLocks noChangeArrowheads="1"/>
            </p:cNvSpPr>
            <p:nvPr/>
          </p:nvSpPr>
          <p:spPr bwMode="auto">
            <a:xfrm>
              <a:off x="706582" y="3054927"/>
              <a:ext cx="904009" cy="238991"/>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grpSp>
      <p:sp>
        <p:nvSpPr>
          <p:cNvPr id="15" name="Oval 13"/>
          <p:cNvSpPr>
            <a:spLocks noChangeArrowheads="1"/>
          </p:cNvSpPr>
          <p:nvPr/>
        </p:nvSpPr>
        <p:spPr bwMode="auto">
          <a:xfrm>
            <a:off x="4724094" y="1518959"/>
            <a:ext cx="169738" cy="487794"/>
          </a:xfrm>
          <a:prstGeom prst="ellipse">
            <a:avLst/>
          </a:prstGeom>
          <a:solidFill>
            <a:srgbClr val="FFFF99"/>
          </a:solidFill>
          <a:ln w="3175" cmpd="sng">
            <a:solidFill>
              <a:schemeClr val="tx1"/>
            </a:solidFill>
            <a:round/>
            <a:headEnd/>
            <a:tailEnd/>
          </a:ln>
        </p:spPr>
        <p:txBody>
          <a:bodyPr wrap="square"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ln w="3175" cmpd="sng">
                <a:solidFill>
                  <a:schemeClr val="tx1"/>
                </a:solidFill>
              </a:ln>
              <a:solidFill>
                <a:srgbClr val="0000FF"/>
              </a:solidFill>
            </a:endParaRPr>
          </a:p>
        </p:txBody>
      </p:sp>
      <p:sp>
        <p:nvSpPr>
          <p:cNvPr id="17" name="Isosceles Triangle 16"/>
          <p:cNvSpPr>
            <a:spLocks noChangeArrowheads="1"/>
          </p:cNvSpPr>
          <p:nvPr/>
        </p:nvSpPr>
        <p:spPr bwMode="auto">
          <a:xfrm>
            <a:off x="5942349" y="1475026"/>
            <a:ext cx="327912" cy="318479"/>
          </a:xfrm>
          <a:prstGeom prst="triangle">
            <a:avLst>
              <a:gd name="adj" fmla="val 50000"/>
            </a:avLst>
          </a:prstGeom>
          <a:solidFill>
            <a:srgbClr val="FFFF99"/>
          </a:solidFill>
          <a:ln w="3175" cmpd="sng">
            <a:solidFill>
              <a:schemeClr val="tx1"/>
            </a:solidFill>
            <a:round/>
            <a:headEnd/>
            <a:tailEnd/>
          </a:ln>
        </p:spPr>
        <p:txBody>
          <a:bodyPr wrap="square"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cxnSp>
        <p:nvCxnSpPr>
          <p:cNvPr id="18" name="Straight Arrow Connector 17"/>
          <p:cNvCxnSpPr>
            <a:cxnSpLocks noChangeShapeType="1"/>
          </p:cNvCxnSpPr>
          <p:nvPr/>
        </p:nvCxnSpPr>
        <p:spPr bwMode="auto">
          <a:xfrm flipV="1">
            <a:off x="7179615" y="1847102"/>
            <a:ext cx="168189" cy="5096"/>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pic>
        <p:nvPicPr>
          <p:cNvPr id="23" name="Picture 15"/>
          <p:cNvPicPr>
            <a:picLocks noChangeAspect="1" noChangeArrowheads="1"/>
          </p:cNvPicPr>
          <p:nvPr/>
        </p:nvPicPr>
        <p:blipFill>
          <a:blip r:embed="rId4"/>
          <a:srcRect/>
          <a:stretch>
            <a:fillRect/>
          </a:stretch>
        </p:blipFill>
        <p:spPr bwMode="auto">
          <a:xfrm>
            <a:off x="241449" y="1748056"/>
            <a:ext cx="2084387" cy="2441575"/>
          </a:xfrm>
          <a:prstGeom prst="rect">
            <a:avLst/>
          </a:prstGeom>
          <a:noFill/>
          <a:ln w="9525">
            <a:solidFill>
              <a:schemeClr val="tx1"/>
            </a:solidFill>
            <a:miter lim="800000"/>
            <a:headEnd/>
            <a:tailEnd/>
          </a:ln>
          <a:effectLst>
            <a:prstShdw prst="shdw17" dist="17961" dir="2700000">
              <a:schemeClr val="accent1">
                <a:gamma/>
                <a:shade val="60000"/>
                <a:invGamma/>
              </a:schemeClr>
            </a:prstShdw>
          </a:effectLst>
          <a:extLst/>
        </p:spPr>
      </p:pic>
      <p:pic>
        <p:nvPicPr>
          <p:cNvPr id="24" name="Picture 2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0380" y="4449667"/>
            <a:ext cx="1995456" cy="1906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descr="2012-Aug-03-HFERaaFlow_compModel.pdf"/>
          <p:cNvPicPr>
            <a:picLocks noChangeAspect="1"/>
          </p:cNvPicPr>
          <p:nvPr/>
        </p:nvPicPr>
        <p:blipFill>
          <a:blip r:embed="rId6">
            <a:extLst>
              <a:ext uri="{28A0092B-C50C-407E-A947-70E740481C1C}">
                <a14:useLocalDpi xmlns:a14="http://schemas.microsoft.com/office/drawing/2010/main" val="0"/>
              </a:ext>
            </a:extLst>
          </a:blip>
          <a:srcRect l="50516"/>
          <a:stretch>
            <a:fillRect/>
          </a:stretch>
        </p:blipFill>
        <p:spPr bwMode="auto">
          <a:xfrm>
            <a:off x="6798663" y="3048218"/>
            <a:ext cx="2039049" cy="1983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2012-Aug-01-D0RaavsEP_3050_310712.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10892" y="3075855"/>
            <a:ext cx="1865037" cy="145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
          <p:cNvPicPr>
            <a:picLocks noChangeAspect="1" noChangeArrowheads="1"/>
          </p:cNvPicPr>
          <p:nvPr/>
        </p:nvPicPr>
        <p:blipFill>
          <a:blip r:embed="rId8">
            <a:extLst>
              <a:ext uri="{28A0092B-C50C-407E-A947-70E740481C1C}">
                <a14:useLocalDpi xmlns:a14="http://schemas.microsoft.com/office/drawing/2010/main" val="0"/>
              </a:ext>
            </a:extLst>
          </a:blip>
          <a:srcRect t="6927" r="2759" b="3070"/>
          <a:stretch>
            <a:fillRect/>
          </a:stretch>
        </p:blipFill>
        <p:spPr bwMode="auto">
          <a:xfrm>
            <a:off x="2510892" y="4616133"/>
            <a:ext cx="2035433" cy="174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8" name="Picture 4" descr="2012-Aug-14-HFeHFmD_RaaVsPt_central_070812.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637381" y="2836333"/>
            <a:ext cx="1905275" cy="182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6" descr="C:\Users\Enrico\Documents\Work\QM2012\finalgif\pt2_ptpp_versus_centrality_slides.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03480" y="4793455"/>
            <a:ext cx="1629204" cy="156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73539" y="5072487"/>
            <a:ext cx="1991692" cy="128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10892" y="1618819"/>
            <a:ext cx="1527486" cy="1327799"/>
          </a:xfrm>
          <a:prstGeom prst="rect">
            <a:avLst/>
          </a:prstGeom>
        </p:spPr>
      </p:pic>
      <p:pic>
        <p:nvPicPr>
          <p:cNvPr id="2" name="Picture 1" descr="alice_jpsi_central.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059913" y="1097157"/>
            <a:ext cx="2058687" cy="1110862"/>
          </a:xfrm>
          <a:prstGeom prst="rect">
            <a:avLst/>
          </a:prstGeom>
        </p:spPr>
      </p:pic>
      <p:pic>
        <p:nvPicPr>
          <p:cNvPr id="3" name="Picture 2" descr="alice_jpsi_upc.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049358" y="2073007"/>
            <a:ext cx="2084781" cy="957603"/>
          </a:xfrm>
          <a:prstGeom prst="rect">
            <a:avLst/>
          </a:prstGeom>
        </p:spPr>
      </p:pic>
    </p:spTree>
    <p:extLst>
      <p:ext uri="{BB962C8B-B14F-4D97-AF65-F5344CB8AC3E}">
        <p14:creationId xmlns:p14="http://schemas.microsoft.com/office/powerpoint/2010/main" val="35092249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7" name="Group 3"/>
          <p:cNvGrpSpPr>
            <a:grpSpLocks/>
          </p:cNvGrpSpPr>
          <p:nvPr/>
        </p:nvGrpSpPr>
        <p:grpSpPr bwMode="auto">
          <a:xfrm>
            <a:off x="0" y="1195388"/>
            <a:ext cx="4498975" cy="4105275"/>
            <a:chOff x="0" y="0"/>
            <a:chExt cx="2834" cy="2585"/>
          </a:xfrm>
        </p:grpSpPr>
        <p:pic>
          <p:nvPicPr>
            <p:cNvPr id="16385" name="Picture 1"/>
            <p:cNvPicPr>
              <a:picLocks noChangeAspect="1" noChangeArrowheads="1"/>
            </p:cNvPicPr>
            <p:nvPr/>
          </p:nvPicPr>
          <p:blipFill>
            <a:blip r:embed="rId2">
              <a:extLst>
                <a:ext uri="{28A0092B-C50C-407E-A947-70E740481C1C}">
                  <a14:useLocalDpi xmlns:a14="http://schemas.microsoft.com/office/drawing/2010/main" val="0"/>
                </a:ext>
              </a:extLst>
            </a:blip>
            <a:srcRect l="53792" t="50728" r="2068" b="2513"/>
            <a:stretch>
              <a:fillRect/>
            </a:stretch>
          </p:blipFill>
          <p:spPr bwMode="auto">
            <a:xfrm>
              <a:off x="285" y="0"/>
              <a:ext cx="2549" cy="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l="6525" t="50728" r="89304" b="1648"/>
            <a:stretch>
              <a:fillRect/>
            </a:stretch>
          </p:blipFill>
          <p:spPr bwMode="auto">
            <a:xfrm>
              <a:off x="0" y="0"/>
              <a:ext cx="263" cy="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6588" y="1268413"/>
            <a:ext cx="468947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l="4074" b="40637"/>
          <a:stretch>
            <a:fillRect/>
          </a:stretch>
        </p:blipFill>
        <p:spPr bwMode="auto">
          <a:xfrm>
            <a:off x="4421188" y="1268413"/>
            <a:ext cx="4722812"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16390" name="Picture 6"/>
          <p:cNvPicPr>
            <a:picLocks noChangeAspect="1" noChangeArrowheads="1"/>
          </p:cNvPicPr>
          <p:nvPr/>
        </p:nvPicPr>
        <p:blipFill>
          <a:blip r:embed="rId5">
            <a:extLst>
              <a:ext uri="{28A0092B-C50C-407E-A947-70E740481C1C}">
                <a14:useLocalDpi xmlns:a14="http://schemas.microsoft.com/office/drawing/2010/main" val="0"/>
              </a:ext>
            </a:extLst>
          </a:blip>
          <a:srcRect l="5298" t="5142" r="4617" b="12572"/>
          <a:stretch>
            <a:fillRect/>
          </a:stretch>
        </p:blipFill>
        <p:spPr bwMode="auto">
          <a:xfrm>
            <a:off x="250825" y="5227638"/>
            <a:ext cx="846138"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16391" name="Rectangle 7"/>
          <p:cNvSpPr>
            <a:spLocks/>
          </p:cNvSpPr>
          <p:nvPr/>
        </p:nvSpPr>
        <p:spPr bwMode="auto">
          <a:xfrm>
            <a:off x="0" y="0"/>
            <a:ext cx="91567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Suppression at high-p</a:t>
            </a:r>
            <a:r>
              <a:rPr lang="en-US" sz="4000" baseline="-25000">
                <a:solidFill>
                  <a:schemeClr val="tx1"/>
                </a:solidFill>
                <a:latin typeface="Calibri Bold" charset="0"/>
                <a:ea typeface="ＭＳ Ｐゴシック" charset="0"/>
                <a:cs typeface="Calibri Bold" charset="0"/>
                <a:sym typeface="Calibri Bold" charset="0"/>
              </a:rPr>
              <a:t>T</a:t>
            </a:r>
          </a:p>
        </p:txBody>
      </p:sp>
      <p:sp>
        <p:nvSpPr>
          <p:cNvPr id="16392" name="Rectangle 8"/>
          <p:cNvSpPr>
            <a:spLocks/>
          </p:cNvSpPr>
          <p:nvPr/>
        </p:nvSpPr>
        <p:spPr bwMode="auto">
          <a:xfrm>
            <a:off x="1114425" y="5362575"/>
            <a:ext cx="72898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pPr algn="l"/>
            <a:r>
              <a:rPr lang="en-US" sz="1800">
                <a:solidFill>
                  <a:schemeClr val="tx1"/>
                </a:solidFill>
                <a:latin typeface="Calibri Bold" charset="0"/>
                <a:ea typeface="ＭＳ Ｐゴシック" charset="0"/>
                <a:cs typeface="Calibri Bold" charset="0"/>
                <a:sym typeface="Calibri Bold" charset="0"/>
              </a:rPr>
              <a:t>Different peripheral bins        ATLAS: 60-80% CMS: 50-90%</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2153117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8" presetClass="entr" presetSubtype="0" fill="hold" nodeType="clickEffect">
                                  <p:stCondLst>
                                    <p:cond delay="0"/>
                                  </p:stCondLst>
                                  <p:childTnLst>
                                    <p:set>
                                      <p:cBhvr>
                                        <p:cTn id="6" dur="1" fill="hold">
                                          <p:stCondLst>
                                            <p:cond delay="499"/>
                                          </p:stCondLst>
                                        </p:cTn>
                                        <p:tgtEl>
                                          <p:spTgt spid="16389"/>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ntr" presetSubtype="0" fill="hold" nodeType="afterEffect">
                                  <p:stCondLst>
                                    <p:cond delay="0"/>
                                  </p:stCondLst>
                                  <p:childTnLst>
                                    <p:set>
                                      <p:cBhvr>
                                        <p:cTn id="9" dur="1" fill="hold">
                                          <p:stCondLst>
                                            <p:cond delay="499"/>
                                          </p:stCondLst>
                                        </p:cTn>
                                        <p:tgtEl>
                                          <p:spTgt spid="16390"/>
                                        </p:tgtEl>
                                        <p:attrNameLst>
                                          <p:attrName>style.visibility</p:attrName>
                                        </p:attrNameLst>
                                      </p:cBhvr>
                                      <p:to>
                                        <p:strVal val="visible"/>
                                      </p:to>
                                    </p:set>
                                  </p:childTnLst>
                                </p:cTn>
                              </p:par>
                            </p:childTnLst>
                          </p:cTn>
                        </p:par>
                        <p:par>
                          <p:cTn id="10" fill="hold" nodeType="afterGroup">
                            <p:stCondLst>
                              <p:cond delay="1000"/>
                            </p:stCondLst>
                            <p:childTnLst>
                              <p:par>
                                <p:cTn id="11" presetID="22" presetClass="entr" presetSubtype="8" fill="hold" grpId="0" nodeType="afterEffect">
                                  <p:stCondLst>
                                    <p:cond delay="500"/>
                                  </p:stCondLst>
                                  <p:childTnLst>
                                    <p:set>
                                      <p:cBhvr>
                                        <p:cTn id="12" dur="1" fill="hold">
                                          <p:stCondLst>
                                            <p:cond delay="0"/>
                                          </p:stCondLst>
                                        </p:cTn>
                                        <p:tgtEl>
                                          <p:spTgt spid="16392"/>
                                        </p:tgtEl>
                                        <p:attrNameLst>
                                          <p:attrName>style.visibility</p:attrName>
                                        </p:attrNameLst>
                                      </p:cBhvr>
                                      <p:to>
                                        <p:strVal val="visible"/>
                                      </p:to>
                                    </p:set>
                                    <p:animEffect transition="in" filter="wipe(left)">
                                      <p:cBhvr>
                                        <p:cTn id="13" dur="5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p:cNvSpPr>
          <p:nvPr/>
        </p:nvSpPr>
        <p:spPr bwMode="auto">
          <a:xfrm>
            <a:off x="0" y="0"/>
            <a:ext cx="91567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Summary of hadron R</a:t>
            </a:r>
            <a:r>
              <a:rPr lang="en-US" sz="4000" baseline="-25000">
                <a:solidFill>
                  <a:schemeClr val="tx1"/>
                </a:solidFill>
                <a:latin typeface="Calibri Bold" charset="0"/>
                <a:ea typeface="ＭＳ Ｐゴシック" charset="0"/>
                <a:cs typeface="Calibri Bold" charset="0"/>
                <a:sym typeface="Calibri Bold" charset="0"/>
              </a:rPr>
              <a:t>AA</a:t>
            </a:r>
          </a:p>
        </p:txBody>
      </p:sp>
      <p:sp>
        <p:nvSpPr>
          <p:cNvPr id="19458" name="Rectangle 2"/>
          <p:cNvSpPr>
            <a:spLocks/>
          </p:cNvSpPr>
          <p:nvPr/>
        </p:nvSpPr>
        <p:spPr bwMode="auto">
          <a:xfrm>
            <a:off x="106363" y="908050"/>
            <a:ext cx="4406900" cy="5727700"/>
          </a:xfrm>
          <a:prstGeom prst="rect">
            <a:avLst/>
          </a:prstGeom>
          <a:solidFill>
            <a:srgbClr val="FFFF00"/>
          </a:solidFill>
          <a:ln>
            <a:noFill/>
          </a:ln>
          <a:extLs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pPr algn="l"/>
            <a:r>
              <a:rPr lang="en-US" sz="2400">
                <a:solidFill>
                  <a:schemeClr val="tx1"/>
                </a:solidFill>
                <a:latin typeface="Calibri Bold" charset="0"/>
                <a:ea typeface="ＭＳ Ｐゴシック" charset="0"/>
                <a:cs typeface="Calibri Bold" charset="0"/>
                <a:sym typeface="Calibri Bold" charset="0"/>
              </a:rPr>
              <a:t>Suppression turns on at around √s</a:t>
            </a:r>
            <a:r>
              <a:rPr lang="en-US" sz="2400" baseline="-25000">
                <a:solidFill>
                  <a:schemeClr val="tx1"/>
                </a:solidFill>
                <a:latin typeface="Calibri Bold" charset="0"/>
                <a:ea typeface="ＭＳ Ｐゴシック" charset="0"/>
                <a:cs typeface="Calibri Bold" charset="0"/>
                <a:sym typeface="Calibri Bold" charset="0"/>
              </a:rPr>
              <a:t>NN</a:t>
            </a:r>
            <a:r>
              <a:rPr lang="en-US" sz="2400">
                <a:solidFill>
                  <a:schemeClr val="tx1"/>
                </a:solidFill>
                <a:latin typeface="Calibri Bold" charset="0"/>
                <a:ea typeface="ＭＳ Ｐゴシック" charset="0"/>
                <a:cs typeface="Calibri Bold" charset="0"/>
                <a:sym typeface="Calibri Bold" charset="0"/>
              </a:rPr>
              <a:t> = 30 GeV</a:t>
            </a:r>
            <a:endParaRPr lang="en-US" sz="1800">
              <a:solidFill>
                <a:schemeClr val="tx1"/>
              </a:solidFill>
              <a:latin typeface="Calibri" charset="0"/>
              <a:ea typeface="ＭＳ Ｐゴシック" charset="0"/>
              <a:cs typeface="Calibri" charset="0"/>
              <a:sym typeface="Calibri" charset="0"/>
            </a:endParaRPr>
          </a:p>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At high √s</a:t>
            </a:r>
            <a:r>
              <a:rPr lang="en-US" sz="2400" baseline="-25000">
                <a:solidFill>
                  <a:schemeClr val="tx1"/>
                </a:solidFill>
                <a:latin typeface="Calibri Bold" charset="0"/>
                <a:ea typeface="ＭＳ Ｐゴシック" charset="0"/>
                <a:cs typeface="Calibri Bold" charset="0"/>
                <a:sym typeface="Calibri Bold" charset="0"/>
              </a:rPr>
              <a:t>NN</a:t>
            </a:r>
            <a:r>
              <a:rPr lang="en-US" sz="2400">
                <a:solidFill>
                  <a:schemeClr val="tx1"/>
                </a:solidFill>
                <a:latin typeface="Calibri Bold" charset="0"/>
                <a:ea typeface="ＭＳ Ｐゴシック" charset="0"/>
                <a:cs typeface="Calibri Bold" charset="0"/>
                <a:sym typeface="Calibri Bold" charset="0"/>
              </a:rPr>
              <a:t> for p</a:t>
            </a:r>
            <a:r>
              <a:rPr lang="en-US" sz="2400" baseline="-25000">
                <a:solidFill>
                  <a:schemeClr val="tx1"/>
                </a:solidFill>
                <a:latin typeface="Calibri Bold" charset="0"/>
                <a:ea typeface="ＭＳ Ｐゴシック" charset="0"/>
                <a:cs typeface="Calibri Bold" charset="0"/>
                <a:sym typeface="Calibri Bold" charset="0"/>
              </a:rPr>
              <a:t>T</a:t>
            </a:r>
            <a:r>
              <a:rPr lang="en-US" sz="2400">
                <a:solidFill>
                  <a:schemeClr val="tx1"/>
                </a:solidFill>
                <a:latin typeface="Calibri Bold" charset="0"/>
                <a:ea typeface="ＭＳ Ｐゴシック" charset="0"/>
                <a:cs typeface="Calibri Bold" charset="0"/>
                <a:sym typeface="Calibri Bold" charset="0"/>
              </a:rPr>
              <a:t>&gt;10 GeV/c all particle species are equally suppressed</a:t>
            </a:r>
            <a:endParaRPr lang="en-US" sz="1800">
              <a:solidFill>
                <a:schemeClr val="tx1"/>
              </a:solidFill>
              <a:latin typeface="Calibri" charset="0"/>
              <a:ea typeface="ＭＳ Ｐゴシック" charset="0"/>
              <a:cs typeface="Calibri" charset="0"/>
              <a:sym typeface="Calibri" charset="0"/>
            </a:endParaRPr>
          </a:p>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Suppression reaches minimum at ~ 7GeV/c</a:t>
            </a:r>
            <a:endParaRPr lang="en-US" sz="1800">
              <a:solidFill>
                <a:schemeClr val="tx1"/>
              </a:solidFill>
              <a:latin typeface="Calibri" charset="0"/>
              <a:ea typeface="ＭＳ Ｐゴシック" charset="0"/>
              <a:cs typeface="Calibri" charset="0"/>
              <a:sym typeface="Calibri" charset="0"/>
            </a:endParaRPr>
          </a:p>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LHC results are consistent between experiments</a:t>
            </a:r>
            <a:endParaRPr lang="en-US" sz="1800">
              <a:solidFill>
                <a:schemeClr val="tx1"/>
              </a:solidFill>
              <a:latin typeface="Calibri" charset="0"/>
              <a:ea typeface="ＭＳ Ｐゴシック" charset="0"/>
              <a:cs typeface="Calibri" charset="0"/>
              <a:sym typeface="Calibri" charset="0"/>
            </a:endParaRPr>
          </a:p>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At minimum, suppression at LHC is ~50% larger than at RHIC</a:t>
            </a:r>
          </a:p>
        </p:txBody>
      </p:sp>
      <p:sp>
        <p:nvSpPr>
          <p:cNvPr id="19459" name="Rectangle 3"/>
          <p:cNvSpPr>
            <a:spLocks/>
          </p:cNvSpPr>
          <p:nvPr/>
        </p:nvSpPr>
        <p:spPr bwMode="auto">
          <a:xfrm>
            <a:off x="4643438" y="908050"/>
            <a:ext cx="4406900" cy="2654300"/>
          </a:xfrm>
          <a:prstGeom prst="rect">
            <a:avLst/>
          </a:prstGeom>
          <a:solidFill>
            <a:srgbClr val="00B0F0"/>
          </a:solidFill>
          <a:ln>
            <a:noFill/>
          </a:ln>
          <a:extLs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A combination of elastic and inelastic processes can provide a consistent picture for RHIC to LHC</a:t>
            </a:r>
          </a:p>
          <a:p>
            <a:pPr algn="l"/>
            <a:endParaRPr lang="en-US" sz="2400">
              <a:solidFill>
                <a:schemeClr val="tx1"/>
              </a:solidFill>
              <a:latin typeface="Calibri Bold" charset="0"/>
              <a:ea typeface="ＭＳ Ｐゴシック" charset="0"/>
              <a:cs typeface="Calibri Bold" charset="0"/>
              <a:sym typeface="Calibri Bold" charset="0"/>
            </a:endParaRPr>
          </a:p>
          <a:p>
            <a:pPr algn="l"/>
            <a:r>
              <a:rPr lang="en-US" sz="2400">
                <a:solidFill>
                  <a:schemeClr val="tx1"/>
                </a:solidFill>
                <a:latin typeface="Calibri Bold" charset="0"/>
                <a:ea typeface="ＭＳ Ｐゴシック" charset="0"/>
                <a:cs typeface="Calibri Bold" charset="0"/>
                <a:sym typeface="Calibri Bold" charset="0"/>
              </a:rPr>
              <a:t>Many uncertainties in medium models still remain.</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569521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0" y="2708275"/>
            <a:ext cx="9156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type="none" w="med" len="med"/>
                <a:tailEnd type="none" w="med" len="med"/>
              </a14:hiddenLine>
            </a:ext>
          </a:extLst>
        </p:spPr>
        <p:txBody>
          <a:bodyPr lIns="38100" tIns="38100" rIns="38100" bIns="38100"/>
          <a:lstStyle/>
          <a:p>
            <a:r>
              <a:rPr lang="en-US" sz="4000">
                <a:solidFill>
                  <a:schemeClr val="tx1"/>
                </a:solidFill>
                <a:latin typeface="Calibri Bold" charset="0"/>
                <a:ea typeface="ＭＳ Ｐゴシック" charset="0"/>
                <a:cs typeface="Calibri Bold" charset="0"/>
                <a:sym typeface="Calibri Bold" charset="0"/>
              </a:rPr>
              <a:t>2. Jet suppression</a:t>
            </a:r>
          </a:p>
        </p:txBody>
      </p:sp>
      <p:sp>
        <p:nvSpPr>
          <p:cNvPr id="2" name="Footer Placeholder 1"/>
          <p:cNvSpPr>
            <a:spLocks noGrp="1"/>
          </p:cNvSpPr>
          <p:nvPr>
            <p:ph type="ftr" sz="quarter" idx="11"/>
          </p:nvPr>
        </p:nvSpPr>
        <p:spPr/>
        <p:txBody>
          <a:bodyPr/>
          <a:lstStyle/>
          <a:p>
            <a:r>
              <a:rPr kumimoji="0" lang="en-US" smtClean="0"/>
              <a:t>HIM2012-12</a:t>
            </a:r>
            <a:endParaRPr kumimoji="0" lang="en-US"/>
          </a:p>
        </p:txBody>
      </p:sp>
    </p:spTree>
    <p:extLst>
      <p:ext uri="{BB962C8B-B14F-4D97-AF65-F5344CB8AC3E}">
        <p14:creationId xmlns:p14="http://schemas.microsoft.com/office/powerpoint/2010/main" val="3829666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NU">
  <a:themeElements>
    <a:clrScheme name="Custom 1">
      <a:dk1>
        <a:sysClr val="windowText" lastClr="000000"/>
      </a:dk1>
      <a:lt1>
        <a:sysClr val="window" lastClr="FFFFFF"/>
      </a:lt1>
      <a:dk2>
        <a:srgbClr val="2F2F26"/>
      </a:dk2>
      <a:lt2>
        <a:srgbClr val="9FA795"/>
      </a:lt2>
      <a:accent1>
        <a:srgbClr val="2F3498"/>
      </a:accent1>
      <a:accent2>
        <a:srgbClr val="559544"/>
      </a:accent2>
      <a:accent3>
        <a:srgbClr val="6E9EC2"/>
      </a:accent3>
      <a:accent4>
        <a:srgbClr val="2046A5"/>
      </a:accent4>
      <a:accent5>
        <a:srgbClr val="5039C6"/>
      </a:accent5>
      <a:accent6>
        <a:srgbClr val="7411D0"/>
      </a:accent6>
      <a:hlink>
        <a:srgbClr val="FFC000"/>
      </a:hlink>
      <a:folHlink>
        <a:srgbClr val="C0C000"/>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ALICE">
  <a:themeElements>
    <a:clrScheme name="ALICE COLORS 1">
      <a:dk1>
        <a:srgbClr val="141313"/>
      </a:dk1>
      <a:lt1>
        <a:srgbClr val="FFFFFE"/>
      </a:lt1>
      <a:dk2>
        <a:srgbClr val="141313"/>
      </a:dk2>
      <a:lt2>
        <a:srgbClr val="FFFFFE"/>
      </a:lt2>
      <a:accent1>
        <a:srgbClr val="CD0920"/>
      </a:accent1>
      <a:accent2>
        <a:srgbClr val="DE6224"/>
      </a:accent2>
      <a:accent3>
        <a:srgbClr val="AA3639"/>
      </a:accent3>
      <a:accent4>
        <a:srgbClr val="1D262B"/>
      </a:accent4>
      <a:accent5>
        <a:srgbClr val="777877"/>
      </a:accent5>
      <a:accent6>
        <a:srgbClr val="777877"/>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PNU.potx</Template>
  <TotalTime>465</TotalTime>
  <Words>4904</Words>
  <Application>Microsoft Macintosh PowerPoint</Application>
  <PresentationFormat>On-screen Show (4:3)</PresentationFormat>
  <Paragraphs>620</Paragraphs>
  <Slides>66</Slides>
  <Notes>43</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66</vt:i4>
      </vt:variant>
    </vt:vector>
  </HeadingPairs>
  <TitlesOfParts>
    <vt:vector size="70" baseType="lpstr">
      <vt:lpstr>PNU</vt:lpstr>
      <vt:lpstr>Office Theme</vt:lpstr>
      <vt:lpstr>ALICE</vt:lpstr>
      <vt:lpstr>Equation</vt:lpstr>
      <vt:lpstr>QM2012 Experimental Review II  + some more from ALICE  @ HIM2012-12</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experimental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Direct photon spectra and elliptic flow v2</vt:lpstr>
      <vt:lpstr>PowerPoint Presentation</vt:lpstr>
      <vt:lpstr>Objectives</vt:lpstr>
      <vt:lpstr>Objectives</vt:lpstr>
      <vt:lpstr>Objectives</vt:lpstr>
      <vt:lpstr>The standarD model of heavy-ion collisions: SMHIC</vt:lpstr>
      <vt:lpstr>SMHIC</vt:lpstr>
      <vt:lpstr>Where do we start from and where to we end aT ?</vt:lpstr>
      <vt:lpstr>Test the initial state</vt:lpstr>
      <vt:lpstr>Temperature: chemical FO</vt:lpstr>
      <vt:lpstr>Temperature: kinetic FO</vt:lpstr>
      <vt:lpstr>FSI: proton–ANTI-proton</vt:lpstr>
      <vt:lpstr>FSI: Λ–ANTI-Λ</vt:lpstr>
      <vt:lpstr>Direct photons </vt:lpstr>
      <vt:lpstr>DIRECT photons</vt:lpstr>
      <vt:lpstr>INITIAL temperature</vt:lpstr>
      <vt:lpstr>QGP</vt:lpstr>
      <vt:lpstr>QGP</vt:lpstr>
      <vt:lpstr>Light flavours flow</vt:lpstr>
      <vt:lpstr>quark scaling</vt:lpstr>
      <vt:lpstr>Charm flow</vt:lpstr>
      <vt:lpstr>Hidden Charm (J/ψ) flow</vt:lpstr>
      <vt:lpstr>Hadronization</vt:lpstr>
      <vt:lpstr>high pT anisotropy</vt:lpstr>
      <vt:lpstr>QGP</vt:lpstr>
      <vt:lpstr>Charged hadrons</vt:lpstr>
      <vt:lpstr>Identified hadrons</vt:lpstr>
      <vt:lpstr>pA</vt:lpstr>
      <vt:lpstr>CHARMED MESONS</vt:lpstr>
      <vt:lpstr>CHARMED MESONS</vt:lpstr>
      <vt:lpstr>CHARMED MESONS</vt:lpstr>
      <vt:lpstr>CHARMED MESONS</vt:lpstr>
      <vt:lpstr>g, q, q transPort</vt:lpstr>
      <vt:lpstr>c, s RECOMBINATION</vt:lpstr>
      <vt:lpstr>J/ψ transport in QGP</vt:lpstr>
      <vt:lpstr>J/ψ transport in QGP</vt:lpstr>
      <vt:lpstr>J/ψ transport in QGP</vt:lpstr>
      <vt:lpstr>ψ’ different from J/ψ ?</vt:lpstr>
      <vt:lpstr>JETS ARE QUENCHED AS WELL</vt:lpstr>
      <vt:lpstr>JET ANATOMY</vt:lpstr>
      <vt:lpstr>Many more results …</vt:lpstr>
    </vt:vector>
  </TitlesOfParts>
  <Company>Dep. of Physics, Pusan National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In-Kwon Yoo</dc:creator>
  <cp:lastModifiedBy>In-Kwon Yoo</cp:lastModifiedBy>
  <cp:revision>18</cp:revision>
  <dcterms:created xsi:type="dcterms:W3CDTF">2011-08-01T05:00:11Z</dcterms:created>
  <dcterms:modified xsi:type="dcterms:W3CDTF">2012-12-07T03:54:55Z</dcterms:modified>
</cp:coreProperties>
</file>