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6" r:id="rId3"/>
    <p:sldId id="277" r:id="rId4"/>
    <p:sldId id="278" r:id="rId5"/>
    <p:sldId id="283" r:id="rId6"/>
    <p:sldId id="258" r:id="rId7"/>
    <p:sldId id="259" r:id="rId8"/>
    <p:sldId id="257" r:id="rId9"/>
    <p:sldId id="282" r:id="rId10"/>
    <p:sldId id="280" r:id="rId11"/>
    <p:sldId id="279" r:id="rId12"/>
    <p:sldId id="261" r:id="rId13"/>
    <p:sldId id="262" r:id="rId14"/>
    <p:sldId id="263" r:id="rId15"/>
    <p:sldId id="264" r:id="rId16"/>
    <p:sldId id="284" r:id="rId17"/>
    <p:sldId id="272" r:id="rId18"/>
    <p:sldId id="286" r:id="rId19"/>
    <p:sldId id="273" r:id="rId20"/>
    <p:sldId id="285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2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9792C2-63D7-4683-9E8C-B10DE4DBB483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0A3A8-5D8F-4597-A539-85C74E96E9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0124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 smtClean="0"/>
              <a:t>large because carriers in no bias </a:t>
            </a:r>
            <a:r>
              <a:rPr lang="en-US" altLang="ko-KR" dirty="0" err="1" smtClean="0"/>
              <a:t>guardring</a:t>
            </a:r>
            <a:r>
              <a:rPr lang="en-US" altLang="ko-KR" dirty="0" smtClean="0"/>
              <a:t> doping region  drift to Active region through depletion region by potential difference. </a:t>
            </a:r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0A3A8-5D8F-4597-A539-85C74E96E972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93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0A3A8-5D8F-4597-A539-85C74E96E972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516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B34099B-BD24-4E0E-889B-1834808470E2}" type="datetimeFigureOut">
              <a:rPr lang="ko-KR" altLang="en-US" smtClean="0"/>
              <a:t>2012-02-22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C7A04C3E-3E61-4E65-9C50-48CAA72B4B4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Relationship Id="rId9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tiff"/><Relationship Id="rId4" Type="http://schemas.openxmlformats.org/officeDocument/2006/relationships/image" Target="../media/image33.t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sz="2800" dirty="0" err="1" smtClean="0"/>
              <a:t>Jiman</a:t>
            </a:r>
            <a:r>
              <a:rPr lang="en-US" altLang="ko-KR" sz="2800" dirty="0" smtClean="0"/>
              <a:t> Ha</a:t>
            </a:r>
          </a:p>
          <a:p>
            <a:r>
              <a:rPr lang="en-US" altLang="ko-KR" sz="2000" dirty="0" smtClean="0"/>
              <a:t>(Yonsei Univ.)</a:t>
            </a:r>
          </a:p>
          <a:p>
            <a:r>
              <a:rPr lang="en-US" altLang="ko-KR" sz="2000" dirty="0" smtClean="0"/>
              <a:t>For PHENIX MPC-EX collaboration </a:t>
            </a:r>
            <a:endParaRPr lang="en-US" altLang="ko-KR" sz="2000" dirty="0"/>
          </a:p>
          <a:p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Design &amp; production of silicon  sensors for </a:t>
            </a:r>
            <a:r>
              <a:rPr lang="en-US" altLang="ko-KR" dirty="0" err="1" smtClean="0"/>
              <a:t>phenix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mpc</a:t>
            </a:r>
            <a:r>
              <a:rPr lang="en-US" altLang="ko-KR" dirty="0" smtClean="0"/>
              <a:t>-ex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336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How do we make it? </a:t>
            </a:r>
            <a:br>
              <a:rPr lang="en-US" altLang="ko-KR" dirty="0" smtClean="0"/>
            </a:br>
            <a:r>
              <a:rPr lang="en-US" altLang="ko-KR" dirty="0" smtClean="0"/>
              <a:t>(CMOS process)</a:t>
            </a:r>
            <a:endParaRPr lang="ko-KR" altLang="en-US" dirty="0"/>
          </a:p>
        </p:txBody>
      </p:sp>
      <p:grpSp>
        <p:nvGrpSpPr>
          <p:cNvPr id="5" name="그룹 4"/>
          <p:cNvGrpSpPr/>
          <p:nvPr/>
        </p:nvGrpSpPr>
        <p:grpSpPr>
          <a:xfrm>
            <a:off x="1475656" y="1772816"/>
            <a:ext cx="6192688" cy="4644516"/>
            <a:chOff x="1475656" y="1556792"/>
            <a:chExt cx="6192688" cy="4644516"/>
          </a:xfrm>
        </p:grpSpPr>
        <p:pic>
          <p:nvPicPr>
            <p:cNvPr id="3" name="내용 개체 틀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556792"/>
              <a:ext cx="6192688" cy="464451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699792" y="2204864"/>
              <a:ext cx="29787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High purity Si wafer</a:t>
              </a:r>
              <a:endParaRPr lang="ko-KR" altLang="en-US" sz="2400" dirty="0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475656" y="1772816"/>
            <a:ext cx="6192688" cy="4644516"/>
            <a:chOff x="1475656" y="1556792"/>
            <a:chExt cx="6192688" cy="4644516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556792"/>
              <a:ext cx="6192688" cy="464451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759641" y="2204864"/>
              <a:ext cx="1531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Oxidation</a:t>
              </a:r>
              <a:endParaRPr lang="ko-KR" altLang="en-US" sz="2400" dirty="0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475656" y="1772816"/>
            <a:ext cx="6192688" cy="4644516"/>
            <a:chOff x="1475656" y="1772816"/>
            <a:chExt cx="6192688" cy="4644516"/>
          </a:xfrm>
        </p:grpSpPr>
        <p:pic>
          <p:nvPicPr>
            <p:cNvPr id="12" name="그림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56" y="1772816"/>
              <a:ext cx="6192688" cy="46445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782728" y="2463279"/>
              <a:ext cx="17892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Ion implant</a:t>
              </a:r>
              <a:endParaRPr lang="ko-KR" altLang="en-US" sz="2400" dirty="0"/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475656" y="1772815"/>
            <a:ext cx="6167501" cy="4625625"/>
            <a:chOff x="1500843" y="1772815"/>
            <a:chExt cx="6167501" cy="4625625"/>
          </a:xfrm>
        </p:grpSpPr>
        <p:pic>
          <p:nvPicPr>
            <p:cNvPr id="16" name="내용 개체 틀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0843" y="1772815"/>
              <a:ext cx="6167501" cy="462562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627784" y="2348880"/>
              <a:ext cx="3342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Oxide layer deposition</a:t>
              </a:r>
              <a:endParaRPr lang="ko-KR" altLang="en-US" sz="2400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1472195" y="1772814"/>
            <a:ext cx="6167500" cy="4625625"/>
            <a:chOff x="1472195" y="1772814"/>
            <a:chExt cx="6167500" cy="4625625"/>
          </a:xfrm>
        </p:grpSpPr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195" y="1772814"/>
              <a:ext cx="6167500" cy="462562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627784" y="2348880"/>
              <a:ext cx="27516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/>
                <a:t>Etch for contact</a:t>
              </a:r>
              <a:endParaRPr lang="ko-KR" altLang="en-US" sz="2400" dirty="0"/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1446843" y="1772693"/>
            <a:ext cx="6192852" cy="4644639"/>
            <a:chOff x="1470677" y="1753799"/>
            <a:chExt cx="6192852" cy="4644639"/>
          </a:xfrm>
        </p:grpSpPr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0677" y="1753799"/>
              <a:ext cx="6192852" cy="4644639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2483768" y="2204864"/>
              <a:ext cx="332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Metal layer deposition</a:t>
              </a:r>
              <a:endParaRPr lang="ko-KR" altLang="en-US" sz="2400" dirty="0"/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1475656" y="1767583"/>
            <a:ext cx="6167500" cy="4625625"/>
            <a:chOff x="1472195" y="1767583"/>
            <a:chExt cx="6167500" cy="4625625"/>
          </a:xfrm>
        </p:grpSpPr>
        <p:pic>
          <p:nvPicPr>
            <p:cNvPr id="30" name="내용 개체 틀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2195" y="1767583"/>
              <a:ext cx="6167500" cy="4625625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2483768" y="2247255"/>
              <a:ext cx="17004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Passivation</a:t>
              </a:r>
              <a:endParaRPr lang="ko-KR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4570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1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823664" y="2104256"/>
            <a:ext cx="7924800" cy="2908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6500" b="1" i="1" dirty="0" smtClean="0"/>
              <a:t>      </a:t>
            </a:r>
            <a:r>
              <a:rPr lang="en-US" altLang="ko-KR" sz="6500" b="1" i="1" dirty="0" smtClean="0"/>
              <a:t>        </a:t>
            </a:r>
            <a:r>
              <a:rPr lang="en-US" altLang="ko-KR" sz="3600" b="1" i="1" dirty="0" smtClean="0"/>
              <a:t>Simulations</a:t>
            </a:r>
            <a:endParaRPr lang="en-US" altLang="ko-KR" sz="3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0060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6067325" cy="4550494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9728" y="-99392"/>
            <a:ext cx="7204720" cy="1143000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Capacitance–voltage Relation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251520" y="1172418"/>
            <a:ext cx="8640960" cy="4114800"/>
          </a:xfrm>
        </p:spPr>
        <p:txBody>
          <a:bodyPr/>
          <a:lstStyle/>
          <a:p>
            <a:r>
              <a:rPr lang="en-US" altLang="ko-KR" dirty="0" smtClean="0"/>
              <a:t>Wafer</a:t>
            </a:r>
            <a:r>
              <a:rPr lang="en-US" altLang="ko-KR" dirty="0" smtClean="0"/>
              <a:t> </a:t>
            </a:r>
            <a:r>
              <a:rPr lang="en-US" altLang="ko-KR" dirty="0" smtClean="0"/>
              <a:t>– Resistivity = 6, 9, </a:t>
            </a:r>
            <a:r>
              <a:rPr lang="en-US" altLang="ko-KR" dirty="0" smtClean="0"/>
              <a:t>12, 18k</a:t>
            </a:r>
            <a:r>
              <a:rPr lang="el-GR" altLang="ko-KR" dirty="0" smtClean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 / </a:t>
            </a:r>
            <a:r>
              <a:rPr lang="en-US" altLang="ko-KR" dirty="0" smtClean="0">
                <a:latin typeface="+mj-lt"/>
                <a:ea typeface="HY궁서"/>
              </a:rPr>
              <a:t>Thickness = 405</a:t>
            </a:r>
            <a:r>
              <a:rPr lang="el-GR" altLang="ko-KR" dirty="0" smtClean="0">
                <a:latin typeface="HY궁서"/>
                <a:ea typeface="HY궁서"/>
              </a:rPr>
              <a:t>μ</a:t>
            </a:r>
            <a:r>
              <a:rPr lang="en-US" altLang="ko-KR" dirty="0" smtClean="0">
                <a:latin typeface="HY궁서"/>
                <a:ea typeface="HY궁서"/>
              </a:rPr>
              <a:t>m, </a:t>
            </a:r>
            <a:r>
              <a:rPr lang="en-US" altLang="ko-KR" dirty="0" smtClean="0">
                <a:latin typeface="+mj-lt"/>
                <a:ea typeface="HY궁서"/>
              </a:rPr>
              <a:t>Orientation </a:t>
            </a:r>
            <a:r>
              <a:rPr lang="en-US" altLang="ko-KR" dirty="0" smtClean="0">
                <a:latin typeface="+mj-lt"/>
                <a:ea typeface="HY궁서"/>
              </a:rPr>
              <a:t>= &lt;100&gt; </a:t>
            </a:r>
            <a:endParaRPr lang="en-US" altLang="ko-KR" dirty="0" smtClean="0">
              <a:latin typeface="+mj-lt"/>
            </a:endParaRPr>
          </a:p>
          <a:p>
            <a:r>
              <a:rPr lang="en-US" altLang="ko-KR" dirty="0" smtClean="0"/>
              <a:t>Full Depletion Voltage = </a:t>
            </a:r>
            <a:r>
              <a:rPr lang="en-US" altLang="ko-KR" dirty="0" smtClean="0">
                <a:latin typeface="HY궁서" pitchFamily="18" charset="-127"/>
                <a:ea typeface="HY궁서" pitchFamily="18" charset="-127"/>
              </a:rPr>
              <a:t>90V</a:t>
            </a:r>
            <a:r>
              <a:rPr lang="en-US" altLang="ko-KR" dirty="0" smtClean="0"/>
              <a:t>(6k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</a:t>
            </a:r>
            <a:r>
              <a:rPr lang="en-US" altLang="ko-KR" dirty="0" smtClean="0">
                <a:latin typeface="HY궁서"/>
                <a:ea typeface="HY궁서"/>
              </a:rPr>
              <a:t>),60V(</a:t>
            </a:r>
            <a:r>
              <a:rPr lang="en-US" altLang="ko-KR" dirty="0" smtClean="0"/>
              <a:t>9k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</a:t>
            </a:r>
            <a:r>
              <a:rPr lang="en-US" altLang="ko-KR" dirty="0" smtClean="0">
                <a:latin typeface="HY궁서"/>
                <a:ea typeface="HY궁서"/>
              </a:rPr>
              <a:t>),45V(</a:t>
            </a:r>
            <a:r>
              <a:rPr lang="en-US" altLang="ko-KR" dirty="0" smtClean="0"/>
              <a:t>12k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 smtClean="0">
                <a:latin typeface="HY궁서"/>
                <a:ea typeface="HY궁서"/>
              </a:rPr>
              <a:t>∙cm</a:t>
            </a:r>
            <a:r>
              <a:rPr lang="en-US" altLang="ko-KR" dirty="0" smtClean="0">
                <a:latin typeface="HY궁서"/>
                <a:ea typeface="HY궁서"/>
              </a:rPr>
              <a:t>),30V(</a:t>
            </a:r>
            <a:r>
              <a:rPr lang="en-US" altLang="ko-KR" dirty="0" smtClean="0"/>
              <a:t>18k</a:t>
            </a:r>
            <a:r>
              <a:rPr lang="el-GR" altLang="ko-KR" dirty="0">
                <a:latin typeface="HY궁서"/>
                <a:ea typeface="HY궁서"/>
              </a:rPr>
              <a:t>Ω</a:t>
            </a:r>
            <a:r>
              <a:rPr lang="en-US" altLang="ko-KR" dirty="0">
                <a:latin typeface="HY궁서"/>
                <a:ea typeface="HY궁서"/>
              </a:rPr>
              <a:t>∙cm )   </a:t>
            </a:r>
            <a:endParaRPr lang="ko-KR" altLang="en-US" dirty="0"/>
          </a:p>
        </p:txBody>
      </p:sp>
      <p:cxnSp>
        <p:nvCxnSpPr>
          <p:cNvPr id="16" name="직선 화살표 연결선 15"/>
          <p:cNvCxnSpPr/>
          <p:nvPr/>
        </p:nvCxnSpPr>
        <p:spPr>
          <a:xfrm flipH="1" flipV="1">
            <a:off x="2771800" y="2996953"/>
            <a:ext cx="304800" cy="22746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27784" y="5271591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</a:rPr>
              <a:t>Full Depletion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flipV="1">
            <a:off x="3419909" y="2996952"/>
            <a:ext cx="720043" cy="227464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/>
          <p:nvPr/>
        </p:nvCxnSpPr>
        <p:spPr>
          <a:xfrm flipV="1">
            <a:off x="3754690" y="2996952"/>
            <a:ext cx="1033334" cy="227464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flipV="1">
            <a:off x="4008512" y="2996952"/>
            <a:ext cx="1427584" cy="227464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508104" y="6237312"/>
            <a:ext cx="1544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Bias Voltage (V)</a:t>
            </a:r>
            <a:endParaRPr lang="ko-KR" alt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4148108" y="3235627"/>
                <a:ext cx="862774" cy="274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 smtClean="0">
                          <a:latin typeface="Cambria Math"/>
                        </a:rPr>
                        <m:t>𝐴</m:t>
                      </m:r>
                      <m:r>
                        <a:rPr lang="en-US" altLang="ko-KR" i="1" smtClean="0">
                          <a:latin typeface="Cambria Math"/>
                        </a:rPr>
                        <m:t>=</m:t>
                      </m:r>
                      <m:r>
                        <a:rPr lang="el-GR" altLang="ko-KR" i="1" smtClean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altLang="ko-KR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i="1" smtClean="0"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altLang="ko-KR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108" y="3235627"/>
                <a:ext cx="862774" cy="274320"/>
              </a:xfrm>
              <a:prstGeom prst="rect">
                <a:avLst/>
              </a:prstGeom>
              <a:blipFill rotWithShape="1">
                <a:blip r:embed="rId4"/>
                <a:stretch>
                  <a:fillRect r="-10563" b="-2888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6" name="개체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2280908"/>
              </p:ext>
            </p:extLst>
          </p:nvPr>
        </p:nvGraphicFramePr>
        <p:xfrm>
          <a:off x="1619672" y="2910136"/>
          <a:ext cx="617397" cy="374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수식" r:id="rId5" imgW="355320" imgH="215640" progId="Equation.3">
                  <p:embed/>
                </p:oleObj>
              </mc:Choice>
              <mc:Fallback>
                <p:oleObj name="수식" r:id="rId5" imgW="3553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9672" y="2910136"/>
                        <a:ext cx="617397" cy="374848"/>
                      </a:xfrm>
                      <a:prstGeom prst="rect">
                        <a:avLst/>
                      </a:prstGeom>
                      <a:solidFill>
                        <a:schemeClr val="tx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52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254655" cy="1143000"/>
          </a:xfrm>
        </p:spPr>
        <p:txBody>
          <a:bodyPr/>
          <a:lstStyle/>
          <a:p>
            <a:r>
              <a:rPr lang="en-US" altLang="ko-KR" dirty="0" smtClean="0"/>
              <a:t>       Current</a:t>
            </a:r>
            <a:r>
              <a:rPr lang="en-US" altLang="ko-KR" dirty="0" smtClean="0"/>
              <a:t>-Voltage relation</a:t>
            </a:r>
            <a:br>
              <a:rPr lang="en-US" altLang="ko-KR" dirty="0" smtClean="0"/>
            </a:br>
            <a:r>
              <a:rPr lang="en-US" altLang="ko-KR" dirty="0" smtClean="0"/>
              <a:t>                </a:t>
            </a:r>
            <a:r>
              <a:rPr lang="en-US" altLang="ko-KR" dirty="0" smtClean="0"/>
              <a:t>(ongoing work)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92896"/>
            <a:ext cx="4104456" cy="3078342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92896"/>
            <a:ext cx="4128459" cy="3096344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3419872" y="4005064"/>
            <a:ext cx="576064" cy="57606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960604" y="3159240"/>
            <a:ext cx="576064" cy="57606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6876256" y="2823805"/>
            <a:ext cx="312035" cy="31716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/>
          <p:cNvCxnSpPr/>
          <p:nvPr/>
        </p:nvCxnSpPr>
        <p:spPr>
          <a:xfrm flipH="1" flipV="1">
            <a:off x="3635896" y="3573016"/>
            <a:ext cx="72008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699792" y="2926685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Leakage current  abruptly rise!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1248636" y="3717032"/>
            <a:ext cx="155012" cy="2520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48636" y="4005064"/>
            <a:ext cx="1235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No Breakdown !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6216" y="3356992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Leakage current flows from no bias </a:t>
            </a:r>
            <a:r>
              <a:rPr lang="en-US" altLang="ko-KR" dirty="0" err="1" smtClean="0">
                <a:solidFill>
                  <a:schemeClr val="bg1"/>
                </a:solidFill>
              </a:rPr>
              <a:t>guardring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18" name="직선 화살표 연결선 17"/>
          <p:cNvCxnSpPr/>
          <p:nvPr/>
        </p:nvCxnSpPr>
        <p:spPr>
          <a:xfrm flipV="1">
            <a:off x="6780245" y="3159240"/>
            <a:ext cx="168019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타원 19"/>
          <p:cNvSpPr/>
          <p:nvPr/>
        </p:nvSpPr>
        <p:spPr>
          <a:xfrm>
            <a:off x="3311860" y="3717032"/>
            <a:ext cx="252028" cy="2520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/>
          <p:cNvCxnSpPr>
            <a:stCxn id="20" idx="3"/>
          </p:cNvCxnSpPr>
          <p:nvPr/>
        </p:nvCxnSpPr>
        <p:spPr>
          <a:xfrm flipH="1">
            <a:off x="3059832" y="3932151"/>
            <a:ext cx="288937" cy="64897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11760" y="458112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Full Depletion</a:t>
            </a:r>
            <a:endParaRPr lang="en-US" altLang="ko-KR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48478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2400" dirty="0" smtClean="0"/>
              <a:t>No </a:t>
            </a:r>
            <a:r>
              <a:rPr lang="en-US" altLang="ko-KR" sz="2400" dirty="0" smtClean="0"/>
              <a:t>breakdown </a:t>
            </a:r>
            <a:r>
              <a:rPr lang="en-US" altLang="ko-KR" sz="2400" dirty="0" err="1" smtClean="0"/>
              <a:t>upto</a:t>
            </a:r>
            <a:r>
              <a:rPr lang="en-US" altLang="ko-KR" sz="2400" dirty="0" smtClean="0"/>
              <a:t> </a:t>
            </a:r>
            <a:r>
              <a:rPr lang="en-US" altLang="ko-KR" sz="2400" dirty="0" smtClean="0"/>
              <a:t>200V </a:t>
            </a:r>
            <a:r>
              <a:rPr lang="en-US" altLang="ko-KR" sz="2400" dirty="0" smtClean="0"/>
              <a:t>but </a:t>
            </a:r>
            <a:r>
              <a:rPr lang="en-US" altLang="ko-KR" sz="2400" dirty="0"/>
              <a:t>s</a:t>
            </a:r>
            <a:r>
              <a:rPr lang="en-US" altLang="ko-KR" sz="2400" dirty="0" smtClean="0"/>
              <a:t>omewhat large leakage current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9903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89720" y="274638"/>
            <a:ext cx="5618584" cy="1143000"/>
          </a:xfrm>
        </p:spPr>
        <p:txBody>
          <a:bodyPr/>
          <a:lstStyle/>
          <a:p>
            <a:r>
              <a:rPr lang="en-US" altLang="ko-KR" dirty="0" smtClean="0"/>
              <a:t>     Current-Voltage </a:t>
            </a:r>
            <a:r>
              <a:rPr lang="en-US" altLang="ko-KR" dirty="0"/>
              <a:t>relation</a:t>
            </a:r>
            <a:br>
              <a:rPr lang="en-US" altLang="ko-KR" dirty="0"/>
            </a:br>
            <a:r>
              <a:rPr lang="en-US" altLang="ko-KR" dirty="0"/>
              <a:t>                (ongoing work)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64904"/>
            <a:ext cx="4128458" cy="309634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46648"/>
            <a:ext cx="4128459" cy="3096344"/>
          </a:xfrm>
          <a:prstGeom prst="rect">
            <a:avLst/>
          </a:prstGeom>
        </p:spPr>
      </p:pic>
      <p:sp>
        <p:nvSpPr>
          <p:cNvPr id="6" name="타원 5"/>
          <p:cNvSpPr/>
          <p:nvPr/>
        </p:nvSpPr>
        <p:spPr>
          <a:xfrm>
            <a:off x="3203848" y="4099047"/>
            <a:ext cx="288032" cy="2520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 flipH="1" flipV="1">
            <a:off x="3203848" y="3594991"/>
            <a:ext cx="144016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11760" y="3162943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Full Depletion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타원 9"/>
          <p:cNvSpPr/>
          <p:nvPr/>
        </p:nvSpPr>
        <p:spPr>
          <a:xfrm>
            <a:off x="971600" y="4063043"/>
            <a:ext cx="288032" cy="2520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/>
          <p:nvPr/>
        </p:nvCxnSpPr>
        <p:spPr>
          <a:xfrm flipV="1">
            <a:off x="1187624" y="3603515"/>
            <a:ext cx="288032" cy="48700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15615" y="3040360"/>
            <a:ext cx="1272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No Breakdown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!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" name="내용 개체 틀 14"/>
          <p:cNvSpPr>
            <a:spLocks noGrp="1"/>
          </p:cNvSpPr>
          <p:nvPr>
            <p:ph sz="quarter" idx="13"/>
          </p:nvPr>
        </p:nvSpPr>
        <p:spPr>
          <a:xfrm>
            <a:off x="609600" y="1340768"/>
            <a:ext cx="7924800" cy="4114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148478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ko-KR" sz="2400" dirty="0" smtClean="0"/>
              <a:t>No </a:t>
            </a:r>
            <a:r>
              <a:rPr lang="en-US" altLang="ko-KR" sz="2400" dirty="0" smtClean="0"/>
              <a:t>breakdown </a:t>
            </a:r>
            <a:r>
              <a:rPr lang="en-US" altLang="ko-KR" sz="2400" dirty="0" err="1" smtClean="0"/>
              <a:t>upto</a:t>
            </a:r>
            <a:r>
              <a:rPr lang="en-US" altLang="ko-KR" sz="2400" dirty="0" smtClean="0"/>
              <a:t> </a:t>
            </a:r>
            <a:r>
              <a:rPr lang="en-US" altLang="ko-KR" sz="2400" dirty="0" smtClean="0"/>
              <a:t>200V </a:t>
            </a:r>
            <a:r>
              <a:rPr lang="en-US" altLang="ko-KR" sz="2400" dirty="0" smtClean="0"/>
              <a:t>and reduced</a:t>
            </a:r>
            <a:r>
              <a:rPr lang="en-US" altLang="ko-KR" sz="2400" dirty="0" smtClean="0"/>
              <a:t> leakage current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2599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823664" y="2104256"/>
            <a:ext cx="7924800" cy="2908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6500" b="1" i="1" dirty="0" smtClean="0"/>
              <a:t>   </a:t>
            </a:r>
            <a:r>
              <a:rPr lang="en-US" altLang="ko-KR" sz="6500" b="1" i="1" dirty="0"/>
              <a:t> </a:t>
            </a:r>
            <a:r>
              <a:rPr lang="en-US" altLang="ko-KR" sz="6500" b="1" i="1" dirty="0" smtClean="0"/>
              <a:t>     </a:t>
            </a:r>
            <a:r>
              <a:rPr lang="en-US" altLang="ko-KR" sz="3600" b="1" i="1" dirty="0" smtClean="0"/>
              <a:t>Fabrication Monitoring</a:t>
            </a:r>
            <a:endParaRPr lang="en-US" altLang="ko-KR" sz="3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5655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53752"/>
            <a:ext cx="7924800" cy="1143000"/>
          </a:xfrm>
        </p:spPr>
        <p:txBody>
          <a:bodyPr/>
          <a:lstStyle/>
          <a:p>
            <a:r>
              <a:rPr lang="en-US" altLang="ko-KR" dirty="0" err="1" smtClean="0"/>
              <a:t>AlignMENT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8" y="1284288"/>
            <a:ext cx="3201988" cy="2401887"/>
          </a:xfr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425" y="1279182"/>
            <a:ext cx="3250469" cy="243785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425" y="3871468"/>
            <a:ext cx="3250469" cy="2437852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72" y="3871468"/>
            <a:ext cx="3235035" cy="242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53752"/>
            <a:ext cx="7924800" cy="1143000"/>
          </a:xfrm>
        </p:spPr>
        <p:txBody>
          <a:bodyPr/>
          <a:lstStyle/>
          <a:p>
            <a:r>
              <a:rPr lang="en-US" altLang="ko-KR" dirty="0" err="1" smtClean="0"/>
              <a:t>AlignMENT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3816085" cy="286206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41597"/>
            <a:ext cx="3600400" cy="27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8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완성된 </a:t>
            </a:r>
            <a:r>
              <a:rPr lang="en-US" altLang="ko-KR" dirty="0" smtClean="0"/>
              <a:t>Wafer </a:t>
            </a:r>
            <a:r>
              <a:rPr lang="ko-KR" altLang="en-US" dirty="0" smtClean="0"/>
              <a:t>사진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844824"/>
            <a:ext cx="5486400" cy="4114800"/>
          </a:xfrm>
        </p:spPr>
      </p:pic>
    </p:spTree>
    <p:extLst>
      <p:ext uri="{BB962C8B-B14F-4D97-AF65-F5344CB8AC3E}">
        <p14:creationId xmlns:p14="http://schemas.microsoft.com/office/powerpoint/2010/main" val="103608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MPC-EX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ko-KR" altLang="en-US" dirty="0" smtClean="0"/>
              <a:t>참여그룹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국외 </a:t>
            </a:r>
            <a:r>
              <a:rPr lang="en-US" altLang="ko-KR" dirty="0" smtClean="0"/>
              <a:t>: Brookhaven Nation Laboratory, Iowa State University, University of California-Riverside, Los Alamos National Laboratory</a:t>
            </a:r>
          </a:p>
          <a:p>
            <a:pPr lvl="1"/>
            <a:r>
              <a:rPr lang="ko-KR" altLang="en-US" dirty="0" smtClean="0"/>
              <a:t>국</a:t>
            </a:r>
            <a:r>
              <a:rPr lang="ko-KR" altLang="en-US" dirty="0"/>
              <a:t>내</a:t>
            </a:r>
            <a:r>
              <a:rPr lang="ko-KR" altLang="en-US" dirty="0" smtClean="0"/>
              <a:t> </a:t>
            </a:r>
            <a:r>
              <a:rPr lang="en-US" altLang="ko-KR" dirty="0" smtClean="0"/>
              <a:t>: Yonsei University, ETRI, </a:t>
            </a:r>
            <a:r>
              <a:rPr lang="en-US" altLang="ko-KR" dirty="0" err="1" smtClean="0"/>
              <a:t>Ewha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Womens</a:t>
            </a:r>
            <a:r>
              <a:rPr lang="en-US" altLang="ko-KR" dirty="0" smtClean="0"/>
              <a:t> University, </a:t>
            </a:r>
            <a:r>
              <a:rPr lang="en-US" altLang="ko-KR" dirty="0" err="1" smtClean="0"/>
              <a:t>Hanyang</a:t>
            </a:r>
            <a:r>
              <a:rPr lang="en-US" altLang="ko-KR" dirty="0" smtClean="0"/>
              <a:t> University, </a:t>
            </a:r>
            <a:r>
              <a:rPr lang="en-US" altLang="ko-KR" dirty="0" err="1" smtClean="0"/>
              <a:t>Chonbuk</a:t>
            </a:r>
            <a:r>
              <a:rPr lang="en-US" altLang="ko-KR" dirty="0" smtClean="0"/>
              <a:t> National University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발표관련 기여</a:t>
            </a:r>
            <a:endParaRPr lang="en-US" altLang="ko-KR" dirty="0"/>
          </a:p>
          <a:p>
            <a:pPr lvl="1"/>
            <a:r>
              <a:rPr lang="en-US" altLang="ko-KR" dirty="0" smtClean="0"/>
              <a:t>Sensor design : BNL, Yonsei  &amp; ETRI</a:t>
            </a:r>
          </a:p>
          <a:p>
            <a:pPr lvl="1"/>
            <a:r>
              <a:rPr lang="en-US" altLang="ko-KR" dirty="0" smtClean="0"/>
              <a:t>Sensor production : Yonsei &amp; ETRI</a:t>
            </a:r>
          </a:p>
          <a:p>
            <a:pPr lvl="1"/>
            <a:r>
              <a:rPr lang="en-US" altLang="ko-KR" dirty="0" smtClean="0"/>
              <a:t>Sensor test : Yonsei, </a:t>
            </a:r>
            <a:r>
              <a:rPr lang="en-US" altLang="ko-KR" dirty="0" err="1" smtClean="0"/>
              <a:t>Ewha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Womens</a:t>
            </a:r>
            <a:r>
              <a:rPr lang="en-US" altLang="ko-KR" dirty="0" smtClean="0"/>
              <a:t> University  </a:t>
            </a:r>
          </a:p>
        </p:txBody>
      </p:sp>
    </p:spTree>
    <p:extLst>
      <p:ext uri="{BB962C8B-B14F-4D97-AF65-F5344CB8AC3E}">
        <p14:creationId xmlns:p14="http://schemas.microsoft.com/office/powerpoint/2010/main" val="244585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 smtClean="0"/>
              <a:t>MPC-EX is a pre-shower detector in Si/W sandwich structure. </a:t>
            </a:r>
          </a:p>
          <a:p>
            <a:r>
              <a:rPr lang="en-US" altLang="ko-KR" sz="2800" dirty="0" smtClean="0"/>
              <a:t>We designed and fabricated a prototype of the relevant Si sensor.  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093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MPC-EX for PHENIX</a:t>
            </a:r>
            <a:endParaRPr lang="ko-KR" altLang="en-US" dirty="0"/>
          </a:p>
        </p:txBody>
      </p:sp>
      <p:sp>
        <p:nvSpPr>
          <p:cNvPr id="23" name="내용 개체 틀 22"/>
          <p:cNvSpPr>
            <a:spLocks noGrp="1"/>
          </p:cNvSpPr>
          <p:nvPr>
            <p:ph idx="4294967295"/>
          </p:nvPr>
        </p:nvSpPr>
        <p:spPr>
          <a:xfrm>
            <a:off x="518864" y="1412776"/>
            <a:ext cx="8229600" cy="4525963"/>
          </a:xfrm>
          <a:prstGeom prst="rect">
            <a:avLst/>
          </a:prstGeom>
        </p:spPr>
        <p:txBody>
          <a:bodyPr/>
          <a:lstStyle/>
          <a:p>
            <a:r>
              <a:rPr lang="en-US" altLang="ko-KR" sz="2400" dirty="0" smtClean="0"/>
              <a:t>Application as a pre-shower for EMCal (Electromagnetic calorimeter) </a:t>
            </a:r>
            <a:endParaRPr lang="ko-KR" alt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20888"/>
            <a:ext cx="470069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05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4"/>
          <p:cNvGrpSpPr>
            <a:grpSpLocks/>
          </p:cNvGrpSpPr>
          <p:nvPr/>
        </p:nvGrpSpPr>
        <p:grpSpPr bwMode="auto">
          <a:xfrm>
            <a:off x="714375" y="1547813"/>
            <a:ext cx="7500938" cy="5381625"/>
            <a:chOff x="714348" y="1345156"/>
            <a:chExt cx="7500990" cy="5382134"/>
          </a:xfrm>
        </p:grpSpPr>
        <p:grpSp>
          <p:nvGrpSpPr>
            <p:cNvPr id="5" name="그룹 18"/>
            <p:cNvGrpSpPr>
              <a:grpSpLocks/>
            </p:cNvGrpSpPr>
            <p:nvPr/>
          </p:nvGrpSpPr>
          <p:grpSpPr bwMode="auto">
            <a:xfrm>
              <a:off x="714348" y="1714488"/>
              <a:ext cx="7500990" cy="5012802"/>
              <a:chOff x="714348" y="1714488"/>
              <a:chExt cx="7500990" cy="5012802"/>
            </a:xfrm>
          </p:grpSpPr>
          <p:grpSp>
            <p:nvGrpSpPr>
              <p:cNvPr id="6" name="그룹 10"/>
              <p:cNvGrpSpPr>
                <a:grpSpLocks/>
              </p:cNvGrpSpPr>
              <p:nvPr/>
            </p:nvGrpSpPr>
            <p:grpSpPr bwMode="auto">
              <a:xfrm>
                <a:off x="1428728" y="1714488"/>
                <a:ext cx="6786610" cy="4298422"/>
                <a:chOff x="1428728" y="1559470"/>
                <a:chExt cx="6786610" cy="4298422"/>
              </a:xfrm>
            </p:grpSpPr>
            <p:grpSp>
              <p:nvGrpSpPr>
                <p:cNvPr id="7" name="그룹 6"/>
                <p:cNvGrpSpPr>
                  <a:grpSpLocks/>
                </p:cNvGrpSpPr>
                <p:nvPr/>
              </p:nvGrpSpPr>
              <p:grpSpPr bwMode="auto">
                <a:xfrm>
                  <a:off x="1428728" y="1928802"/>
                  <a:ext cx="6786610" cy="3929090"/>
                  <a:chOff x="357158" y="1309711"/>
                  <a:chExt cx="8715436" cy="5476875"/>
                </a:xfrm>
              </p:grpSpPr>
              <p:pic>
                <p:nvPicPr>
                  <p:cNvPr id="30776" name="그림 3" descr="FOCAL_S1.bmp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452826" y="1319236"/>
                    <a:ext cx="3048000" cy="54673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777" name="그림 2" descr="FOCAL_S0.bmp"/>
                  <p:cNvPicPr>
                    <a:picLocks noChangeAspect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 rot="10800000">
                    <a:off x="357158" y="1309711"/>
                    <a:ext cx="3181351" cy="54768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30778" name="그림 5" descr="FOCAL_S1.bmp"/>
                  <p:cNvPicPr>
                    <a:picLocks noChangeAspect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024594" y="1319236"/>
                    <a:ext cx="3048000" cy="54673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30773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2285984" y="1559470"/>
                  <a:ext cx="71686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SEG0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30774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4643438" y="1559470"/>
                  <a:ext cx="71686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SEG1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30775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6572264" y="1571612"/>
                  <a:ext cx="716863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SEG2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  <p:grpSp>
            <p:nvGrpSpPr>
              <p:cNvPr id="8" name="그룹 17"/>
              <p:cNvGrpSpPr>
                <a:grpSpLocks/>
              </p:cNvGrpSpPr>
              <p:nvPr/>
            </p:nvGrpSpPr>
            <p:grpSpPr bwMode="auto">
              <a:xfrm>
                <a:off x="714348" y="4501364"/>
                <a:ext cx="2500330" cy="2225926"/>
                <a:chOff x="714348" y="4501364"/>
                <a:chExt cx="2500330" cy="2225926"/>
              </a:xfrm>
            </p:grpSpPr>
            <p:cxnSp>
              <p:nvCxnSpPr>
                <p:cNvPr id="13" name="직선 화살표 연결선 12"/>
                <p:cNvCxnSpPr/>
                <p:nvPr/>
              </p:nvCxnSpPr>
              <p:spPr>
                <a:xfrm>
                  <a:off x="1071538" y="6357367"/>
                  <a:ext cx="2143140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직선 화살표 연결선 14"/>
                <p:cNvCxnSpPr/>
                <p:nvPr/>
              </p:nvCxnSpPr>
              <p:spPr>
                <a:xfrm rot="5400000" flipH="1" flipV="1">
                  <a:off x="142763" y="5428593"/>
                  <a:ext cx="1857550" cy="317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770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714348" y="4572008"/>
                  <a:ext cx="298480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y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30771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2714612" y="6357958"/>
                  <a:ext cx="292068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0" lang="en-US" altLang="ko-KR">
                      <a:latin typeface="맑은 고딕" pitchFamily="50" charset="-127"/>
                      <a:ea typeface="맑은 고딕" pitchFamily="50" charset="-127"/>
                    </a:rPr>
                    <a:t>z</a:t>
                  </a:r>
                  <a:endParaRPr kumimoji="0" lang="ko-KR" altLang="en-US"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30763" name="TextBox 21"/>
            <p:cNvSpPr txBox="1">
              <a:spLocks noChangeArrowheads="1"/>
            </p:cNvSpPr>
            <p:nvPr/>
          </p:nvSpPr>
          <p:spPr bwMode="auto">
            <a:xfrm>
              <a:off x="1142976" y="1345156"/>
              <a:ext cx="859472" cy="369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 dirty="0" smtClean="0">
                  <a:solidFill>
                    <a:srgbClr val="FF0000"/>
                  </a:solidFill>
                  <a:latin typeface="맑은 고딕" pitchFamily="50" charset="-127"/>
                  <a:ea typeface="맑은 고딕" pitchFamily="50" charset="-127"/>
                </a:rPr>
                <a:t>   PAD</a:t>
              </a:r>
              <a:endParaRPr kumimoji="0" lang="ko-KR" altLang="en-US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764" name="TextBox 22"/>
            <p:cNvSpPr txBox="1">
              <a:spLocks noChangeArrowheads="1"/>
            </p:cNvSpPr>
            <p:nvPr/>
          </p:nvSpPr>
          <p:spPr bwMode="auto">
            <a:xfrm>
              <a:off x="2232205" y="1345156"/>
              <a:ext cx="76815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>
                  <a:solidFill>
                    <a:srgbClr val="92D050"/>
                  </a:solidFill>
                  <a:latin typeface="맑은 고딕" pitchFamily="50" charset="-127"/>
                  <a:ea typeface="맑은 고딕" pitchFamily="50" charset="-127"/>
                </a:rPr>
                <a:t>STRIP</a:t>
              </a:r>
              <a:endParaRPr kumimoji="0" lang="ko-KR" altLang="en-US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765" name="TextBox 23"/>
            <p:cNvSpPr txBox="1">
              <a:spLocks noChangeArrowheads="1"/>
            </p:cNvSpPr>
            <p:nvPr/>
          </p:nvSpPr>
          <p:spPr bwMode="auto">
            <a:xfrm>
              <a:off x="4739226" y="1345156"/>
              <a:ext cx="40427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0" lang="en-US" altLang="ko-KR">
                  <a:solidFill>
                    <a:srgbClr val="0070C0"/>
                  </a:solidFill>
                  <a:latin typeface="맑은 고딕" pitchFamily="50" charset="-127"/>
                  <a:ea typeface="맑은 고딕" pitchFamily="50" charset="-127"/>
                </a:rPr>
                <a:t>W</a:t>
              </a:r>
              <a:endParaRPr kumimoji="0" lang="ko-KR" altLang="en-US">
                <a:solidFill>
                  <a:srgbClr val="0070C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67" name="그룹 66"/>
          <p:cNvGrpSpPr/>
          <p:nvPr/>
        </p:nvGrpSpPr>
        <p:grpSpPr>
          <a:xfrm>
            <a:off x="2071670" y="3071810"/>
            <a:ext cx="7143800" cy="2357454"/>
            <a:chOff x="2071670" y="2786058"/>
            <a:chExt cx="7143800" cy="2357454"/>
          </a:xfrm>
        </p:grpSpPr>
        <p:cxnSp>
          <p:nvCxnSpPr>
            <p:cNvPr id="60" name="직선 연결선 59"/>
            <p:cNvCxnSpPr/>
            <p:nvPr/>
          </p:nvCxnSpPr>
          <p:spPr>
            <a:xfrm rot="10800000">
              <a:off x="2071670" y="5143512"/>
              <a:ext cx="707233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rot="10800000">
              <a:off x="2071670" y="2786058"/>
              <a:ext cx="707233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화살표 연결선 62"/>
            <p:cNvCxnSpPr/>
            <p:nvPr/>
          </p:nvCxnSpPr>
          <p:spPr>
            <a:xfrm rot="5400000">
              <a:off x="7466033" y="3964785"/>
              <a:ext cx="2214578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661472" y="3217623"/>
              <a:ext cx="553998" cy="156869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ko-KR" sz="2400" dirty="0" smtClean="0">
                  <a:latin typeface="+mj-lt"/>
                </a:rPr>
                <a:t>-R</a:t>
              </a:r>
              <a:r>
                <a:rPr lang="en-US" altLang="ko-KR" sz="2400" baseline="-25000" dirty="0" smtClean="0">
                  <a:latin typeface="+mj-lt"/>
                </a:rPr>
                <a:t>M</a:t>
              </a:r>
              <a:r>
                <a:rPr lang="en-US" altLang="ko-KR" sz="2400" dirty="0" smtClean="0">
                  <a:latin typeface="+mj-lt"/>
                </a:rPr>
                <a:t>&lt;y&lt;R</a:t>
              </a:r>
              <a:r>
                <a:rPr lang="en-US" altLang="ko-KR" sz="2400" baseline="-25000" dirty="0" smtClean="0">
                  <a:latin typeface="+mj-lt"/>
                </a:rPr>
                <a:t>M</a:t>
              </a:r>
              <a:endParaRPr lang="ko-KR" altLang="en-US" sz="2400" baseline="-25000" dirty="0">
                <a:latin typeface="+mj-lt"/>
              </a:endParaRPr>
            </a:p>
          </p:txBody>
        </p:sp>
      </p:grpSp>
      <p:sp>
        <p:nvSpPr>
          <p:cNvPr id="68" name="제목 1"/>
          <p:cNvSpPr txBox="1">
            <a:spLocks/>
          </p:cNvSpPr>
          <p:nvPr/>
        </p:nvSpPr>
        <p:spPr>
          <a:xfrm>
            <a:off x="285720" y="274638"/>
            <a:ext cx="8472487" cy="1143000"/>
          </a:xfrm>
          <a:prstGeom prst="rect">
            <a:avLst/>
          </a:prstGeom>
          <a:noFill/>
        </p:spPr>
        <p:txBody>
          <a:bodyPr vert="horz" rtlCol="0" anchor="ctr">
            <a:normAutofit fontScale="92500" lnSpcReduction="100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400" b="0" i="0" u="none" strike="noStrike" kern="1200" cap="none" spc="100" normalizeH="0" baseline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US" altLang="ko-KR" sz="4400" b="0" i="0" u="none" strike="noStrike" kern="1200" cap="none" spc="100" normalizeH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</a:t>
            </a:r>
            <a:r>
              <a:rPr kumimoji="0" lang="en-US" altLang="ko-KR" sz="3200" b="0" i="0" u="none" strike="noStrike" kern="1200" cap="none" spc="100" normalizeH="0" baseline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Electromagnetic</a:t>
            </a:r>
            <a:r>
              <a:rPr kumimoji="0" lang="en-US" altLang="ko-KR" sz="3200" b="0" i="0" u="none" strike="noStrike" kern="1200" cap="none" spc="100" normalizeH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Shower</a:t>
            </a:r>
            <a:r>
              <a:rPr kumimoji="0" lang="en-US" altLang="ko-KR" sz="3200" b="0" i="0" u="none" strike="noStrike" kern="1200" cap="none" spc="100" normalizeH="0" baseline="0" noProof="0" dirty="0" smtClean="0">
                <a:ln w="18000">
                  <a:noFill/>
                  <a:prstDash val="solid"/>
                </a:ln>
                <a:solidFill>
                  <a:schemeClr val="tx1"/>
                </a:solidFill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spc="100" dirty="0" smtClean="0">
                <a:ln w="18000">
                  <a:noFill/>
                  <a:prstDash val="solid"/>
                </a:ln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  <a:latin typeface="+mj-lt"/>
                <a:ea typeface="+mj-ea"/>
                <a:cs typeface="+mj-cs"/>
              </a:rPr>
              <a:t>	                   (A schematic view)</a:t>
            </a:r>
            <a:endParaRPr kumimoji="0" lang="ko-KR" altLang="en-US" sz="3200" b="0" i="0" u="none" strike="noStrike" kern="1200" cap="none" spc="100" normalizeH="0" baseline="0" noProof="0" dirty="0">
              <a:ln w="18000">
                <a:noFill/>
                <a:prstDash val="solid"/>
              </a:ln>
              <a:solidFill>
                <a:schemeClr val="tx1"/>
              </a:solidFill>
              <a:effectLst>
                <a:outerShdw blurRad="44450" dist="25400" dir="2700000" algn="tl" rotWithShape="0">
                  <a:schemeClr val="bg1">
                    <a:alpha val="51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4" name="그룹 73"/>
          <p:cNvGrpSpPr/>
          <p:nvPr/>
        </p:nvGrpSpPr>
        <p:grpSpPr>
          <a:xfrm>
            <a:off x="571472" y="3214686"/>
            <a:ext cx="6357938" cy="2000250"/>
            <a:chOff x="571472" y="3214686"/>
            <a:chExt cx="6357938" cy="2000250"/>
          </a:xfrm>
        </p:grpSpPr>
        <p:grpSp>
          <p:nvGrpSpPr>
            <p:cNvPr id="64" name="그룹 63"/>
            <p:cNvGrpSpPr/>
            <p:nvPr/>
          </p:nvGrpSpPr>
          <p:grpSpPr>
            <a:xfrm>
              <a:off x="642910" y="3214686"/>
              <a:ext cx="6286500" cy="2000250"/>
              <a:chOff x="714375" y="2928938"/>
              <a:chExt cx="6286500" cy="2000250"/>
            </a:xfrm>
          </p:grpSpPr>
          <p:cxnSp>
            <p:nvCxnSpPr>
              <p:cNvPr id="25" name="직선 연결선 24"/>
              <p:cNvCxnSpPr/>
              <p:nvPr/>
            </p:nvCxnSpPr>
            <p:spPr bwMode="auto">
              <a:xfrm flipV="1">
                <a:off x="1571625" y="3714750"/>
                <a:ext cx="928688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26"/>
              <p:cNvCxnSpPr/>
              <p:nvPr/>
            </p:nvCxnSpPr>
            <p:spPr bwMode="auto">
              <a:xfrm>
                <a:off x="714375" y="3857625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/>
              <p:cNvCxnSpPr/>
              <p:nvPr/>
            </p:nvCxnSpPr>
            <p:spPr bwMode="auto">
              <a:xfrm>
                <a:off x="1571625" y="3929063"/>
                <a:ext cx="857250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연결선 28"/>
              <p:cNvCxnSpPr/>
              <p:nvPr/>
            </p:nvCxnSpPr>
            <p:spPr bwMode="auto">
              <a:xfrm flipV="1">
                <a:off x="2500313" y="3571875"/>
                <a:ext cx="785812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직선 연결선 29"/>
              <p:cNvCxnSpPr/>
              <p:nvPr/>
            </p:nvCxnSpPr>
            <p:spPr bwMode="auto">
              <a:xfrm>
                <a:off x="2500313" y="3714750"/>
                <a:ext cx="1000125" cy="28575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 bwMode="auto">
              <a:xfrm>
                <a:off x="5643563" y="4286250"/>
                <a:ext cx="428625" cy="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 bwMode="auto">
              <a:xfrm>
                <a:off x="3286125" y="3571875"/>
                <a:ext cx="928688" cy="1555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직선 연결선 32"/>
              <p:cNvCxnSpPr/>
              <p:nvPr/>
            </p:nvCxnSpPr>
            <p:spPr bwMode="auto">
              <a:xfrm flipV="1">
                <a:off x="4143375" y="3214688"/>
                <a:ext cx="714375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/>
              <p:cNvCxnSpPr/>
              <p:nvPr/>
            </p:nvCxnSpPr>
            <p:spPr bwMode="auto">
              <a:xfrm>
                <a:off x="5214938" y="3429000"/>
                <a:ext cx="64293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직선 연결선 34"/>
              <p:cNvCxnSpPr/>
              <p:nvPr/>
            </p:nvCxnSpPr>
            <p:spPr bwMode="auto">
              <a:xfrm flipV="1">
                <a:off x="5214938" y="3357563"/>
                <a:ext cx="714375" cy="71437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연결선 35"/>
              <p:cNvCxnSpPr/>
              <p:nvPr/>
            </p:nvCxnSpPr>
            <p:spPr bwMode="auto">
              <a:xfrm>
                <a:off x="6500813" y="3429000"/>
                <a:ext cx="428625" cy="7143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6"/>
              <p:cNvCxnSpPr/>
              <p:nvPr/>
            </p:nvCxnSpPr>
            <p:spPr bwMode="auto">
              <a:xfrm flipV="1">
                <a:off x="6500813" y="3357563"/>
                <a:ext cx="500062" cy="71437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연결선 37"/>
              <p:cNvCxnSpPr/>
              <p:nvPr/>
            </p:nvCxnSpPr>
            <p:spPr bwMode="auto">
              <a:xfrm flipV="1">
                <a:off x="4929188" y="4071938"/>
                <a:ext cx="64293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직선 연결선 38"/>
              <p:cNvCxnSpPr/>
              <p:nvPr/>
            </p:nvCxnSpPr>
            <p:spPr bwMode="auto">
              <a:xfrm>
                <a:off x="4929188" y="4214813"/>
                <a:ext cx="64293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직선 연결선 39"/>
              <p:cNvCxnSpPr/>
              <p:nvPr/>
            </p:nvCxnSpPr>
            <p:spPr bwMode="auto">
              <a:xfrm>
                <a:off x="3286125" y="4286250"/>
                <a:ext cx="1143000" cy="28575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40"/>
              <p:cNvCxnSpPr/>
              <p:nvPr/>
            </p:nvCxnSpPr>
            <p:spPr bwMode="auto">
              <a:xfrm>
                <a:off x="3286125" y="4286250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직선 연결선 41"/>
              <p:cNvCxnSpPr/>
              <p:nvPr/>
            </p:nvCxnSpPr>
            <p:spPr bwMode="auto">
              <a:xfrm>
                <a:off x="2428875" y="4071938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연결선 42"/>
              <p:cNvCxnSpPr/>
              <p:nvPr/>
            </p:nvCxnSpPr>
            <p:spPr bwMode="auto">
              <a:xfrm>
                <a:off x="2428875" y="4071938"/>
                <a:ext cx="857250" cy="214312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/>
              <p:cNvCxnSpPr/>
              <p:nvPr/>
            </p:nvCxnSpPr>
            <p:spPr bwMode="auto">
              <a:xfrm>
                <a:off x="3429000" y="4000500"/>
                <a:ext cx="857250" cy="12700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직선 연결선 44"/>
              <p:cNvCxnSpPr/>
              <p:nvPr/>
            </p:nvCxnSpPr>
            <p:spPr bwMode="auto">
              <a:xfrm flipV="1">
                <a:off x="3357563" y="3357563"/>
                <a:ext cx="857250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직선 연결선 52"/>
              <p:cNvCxnSpPr/>
              <p:nvPr/>
            </p:nvCxnSpPr>
            <p:spPr bwMode="auto">
              <a:xfrm flipV="1">
                <a:off x="4071938" y="4214813"/>
                <a:ext cx="857250" cy="71437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직선 연결선 53"/>
              <p:cNvCxnSpPr/>
              <p:nvPr/>
            </p:nvCxnSpPr>
            <p:spPr bwMode="auto">
              <a:xfrm>
                <a:off x="4429125" y="4572000"/>
                <a:ext cx="428625" cy="214313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직선 연결선 54"/>
              <p:cNvCxnSpPr/>
              <p:nvPr/>
            </p:nvCxnSpPr>
            <p:spPr bwMode="auto">
              <a:xfrm>
                <a:off x="4214813" y="3357563"/>
                <a:ext cx="1000125" cy="71437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직선 연결선 55"/>
              <p:cNvCxnSpPr/>
              <p:nvPr/>
            </p:nvCxnSpPr>
            <p:spPr bwMode="auto">
              <a:xfrm>
                <a:off x="5786438" y="3357563"/>
                <a:ext cx="714375" cy="71437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직선 연결선 56"/>
              <p:cNvCxnSpPr/>
              <p:nvPr/>
            </p:nvCxnSpPr>
            <p:spPr bwMode="auto">
              <a:xfrm>
                <a:off x="5500688" y="4071938"/>
                <a:ext cx="857250" cy="12700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직선 연결선 57"/>
              <p:cNvCxnSpPr/>
              <p:nvPr/>
            </p:nvCxnSpPr>
            <p:spPr bwMode="auto">
              <a:xfrm flipV="1">
                <a:off x="4857750" y="3071813"/>
                <a:ext cx="642938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직선 연결선 69"/>
              <p:cNvCxnSpPr/>
              <p:nvPr/>
            </p:nvCxnSpPr>
            <p:spPr bwMode="auto">
              <a:xfrm flipV="1">
                <a:off x="4786313" y="4714875"/>
                <a:ext cx="642937" cy="7143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직선 연결선 70"/>
              <p:cNvCxnSpPr/>
              <p:nvPr/>
            </p:nvCxnSpPr>
            <p:spPr bwMode="auto">
              <a:xfrm>
                <a:off x="4857750" y="4786313"/>
                <a:ext cx="785813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직선 연결선 71"/>
              <p:cNvCxnSpPr/>
              <p:nvPr/>
            </p:nvCxnSpPr>
            <p:spPr bwMode="auto">
              <a:xfrm flipV="1">
                <a:off x="6357938" y="4000500"/>
                <a:ext cx="357187" cy="71438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직선 연결선 72"/>
              <p:cNvCxnSpPr/>
              <p:nvPr/>
            </p:nvCxnSpPr>
            <p:spPr bwMode="auto">
              <a:xfrm flipV="1">
                <a:off x="5500688" y="2928938"/>
                <a:ext cx="357187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직선 연결선 80"/>
              <p:cNvCxnSpPr/>
              <p:nvPr/>
            </p:nvCxnSpPr>
            <p:spPr bwMode="auto">
              <a:xfrm>
                <a:off x="5643563" y="4286250"/>
                <a:ext cx="928687" cy="28575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직선 연결선 81"/>
              <p:cNvCxnSpPr/>
              <p:nvPr/>
            </p:nvCxnSpPr>
            <p:spPr bwMode="auto">
              <a:xfrm>
                <a:off x="5429250" y="3071813"/>
                <a:ext cx="500063" cy="71437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직선 연결선 82"/>
              <p:cNvCxnSpPr/>
              <p:nvPr/>
            </p:nvCxnSpPr>
            <p:spPr bwMode="auto">
              <a:xfrm>
                <a:off x="4286250" y="4000500"/>
                <a:ext cx="857250" cy="127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직선 연결선 83"/>
              <p:cNvCxnSpPr/>
              <p:nvPr/>
            </p:nvCxnSpPr>
            <p:spPr bwMode="auto">
              <a:xfrm flipV="1">
                <a:off x="4286250" y="3857625"/>
                <a:ext cx="714375" cy="142875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직선 연결선 85"/>
              <p:cNvCxnSpPr/>
              <p:nvPr/>
            </p:nvCxnSpPr>
            <p:spPr bwMode="auto">
              <a:xfrm flipV="1">
                <a:off x="5000625" y="3714750"/>
                <a:ext cx="642938" cy="142875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직선 연결선 86"/>
              <p:cNvCxnSpPr/>
              <p:nvPr/>
            </p:nvCxnSpPr>
            <p:spPr bwMode="auto">
              <a:xfrm>
                <a:off x="5143500" y="4000500"/>
                <a:ext cx="500063" cy="285750"/>
              </a:xfrm>
              <a:prstGeom prst="line">
                <a:avLst/>
              </a:prstGeom>
              <a:ln>
                <a:solidFill>
                  <a:srgbClr val="FFFF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직사각형 68"/>
            <p:cNvSpPr/>
            <p:nvPr/>
          </p:nvSpPr>
          <p:spPr>
            <a:xfrm>
              <a:off x="571472" y="4774180"/>
              <a:ext cx="266771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ko-KR" dirty="0" smtClean="0">
                  <a:latin typeface="+mj-lt"/>
                  <a:sym typeface="Symbol"/>
                </a:rPr>
                <a:t>(EM Shower by single e)</a:t>
              </a:r>
              <a:endParaRPr lang="ko-KR" altLang="en-US" dirty="0">
                <a:latin typeface="+mj-lt"/>
              </a:endParaRPr>
            </a:p>
          </p:txBody>
        </p:sp>
      </p:grpSp>
      <p:grpSp>
        <p:nvGrpSpPr>
          <p:cNvPr id="89" name="그룹 88"/>
          <p:cNvGrpSpPr/>
          <p:nvPr/>
        </p:nvGrpSpPr>
        <p:grpSpPr>
          <a:xfrm>
            <a:off x="0" y="1630908"/>
            <a:ext cx="1523174" cy="869398"/>
            <a:chOff x="0" y="1630908"/>
            <a:chExt cx="1523174" cy="869398"/>
          </a:xfrm>
        </p:grpSpPr>
        <p:cxnSp>
          <p:nvCxnSpPr>
            <p:cNvPr id="76" name="직선 화살표 연결선 75"/>
            <p:cNvCxnSpPr/>
            <p:nvPr/>
          </p:nvCxnSpPr>
          <p:spPr>
            <a:xfrm>
              <a:off x="857224" y="2143116"/>
              <a:ext cx="500066" cy="357190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0" y="1630908"/>
              <a:ext cx="15231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solidFill>
                    <a:srgbClr val="0070C0"/>
                  </a:solidFill>
                  <a:latin typeface="+mj-lt"/>
                </a:rPr>
                <a:t>~1X</a:t>
              </a:r>
              <a:r>
                <a:rPr lang="en-US" altLang="ko-KR" sz="2400" baseline="-25000" dirty="0" smtClean="0">
                  <a:solidFill>
                    <a:srgbClr val="0070C0"/>
                  </a:solidFill>
                  <a:latin typeface="+mj-lt"/>
                </a:rPr>
                <a:t>0</a:t>
              </a:r>
              <a:r>
                <a:rPr lang="en-US" altLang="ko-KR" sz="2400" dirty="0" smtClean="0">
                  <a:solidFill>
                    <a:srgbClr val="0070C0"/>
                  </a:solidFill>
                  <a:latin typeface="+mj-lt"/>
                </a:rPr>
                <a:t> x </a:t>
              </a:r>
              <a:r>
                <a:rPr lang="en-US" altLang="ko-KR" sz="2400" dirty="0" smtClean="0">
                  <a:solidFill>
                    <a:srgbClr val="FF0000"/>
                  </a:solidFill>
                  <a:latin typeface="+mj-lt"/>
                </a:rPr>
                <a:t>20</a:t>
              </a:r>
              <a:endParaRPr lang="ko-KR" altLang="en-US" sz="2400" dirty="0">
                <a:solidFill>
                  <a:srgbClr val="FF0000"/>
                </a:solidFill>
                <a:latin typeface="+mj-lt"/>
              </a:endParaRPr>
            </a:p>
          </p:txBody>
        </p:sp>
      </p:grpSp>
      <p:cxnSp>
        <p:nvCxnSpPr>
          <p:cNvPr id="77" name="직선 연결선 76"/>
          <p:cNvCxnSpPr/>
          <p:nvPr/>
        </p:nvCxnSpPr>
        <p:spPr>
          <a:xfrm>
            <a:off x="1285852" y="2714620"/>
            <a:ext cx="7072362" cy="0"/>
          </a:xfrm>
          <a:prstGeom prst="line">
            <a:avLst/>
          </a:prstGeom>
          <a:ln w="38100">
            <a:solidFill>
              <a:schemeClr val="accent3">
                <a:lumMod val="20000"/>
                <a:lumOff val="8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01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823664" y="2104256"/>
            <a:ext cx="7924800" cy="2908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6500" b="1" i="1" dirty="0" smtClean="0"/>
              <a:t>      </a:t>
            </a:r>
            <a:r>
              <a:rPr lang="en-US" altLang="ko-KR" sz="6500" b="1" i="1" dirty="0" smtClean="0"/>
              <a:t>       </a:t>
            </a:r>
            <a:r>
              <a:rPr lang="en-US" altLang="ko-KR" sz="3600" b="1" i="1" dirty="0" smtClean="0"/>
              <a:t>Sensor</a:t>
            </a:r>
            <a:r>
              <a:rPr lang="en-US" altLang="ko-KR" sz="3600" b="1" i="1" dirty="0" smtClean="0"/>
              <a:t> Design</a:t>
            </a:r>
            <a:endParaRPr lang="en-US" altLang="ko-KR" sz="3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09081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066856" cy="1143000"/>
          </a:xfrm>
        </p:spPr>
        <p:txBody>
          <a:bodyPr/>
          <a:lstStyle/>
          <a:p>
            <a:r>
              <a:rPr lang="en-US" altLang="ko-KR" dirty="0" smtClean="0"/>
              <a:t>                        Sensor Geometry 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192" y="1963041"/>
            <a:ext cx="4121612" cy="4114800"/>
          </a:xfrm>
        </p:spPr>
      </p:pic>
      <p:sp>
        <p:nvSpPr>
          <p:cNvPr id="6" name="직사각형 5"/>
          <p:cNvSpPr/>
          <p:nvPr/>
        </p:nvSpPr>
        <p:spPr>
          <a:xfrm>
            <a:off x="3689902" y="2999753"/>
            <a:ext cx="216024" cy="10801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2609782" y="3539813"/>
            <a:ext cx="424847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30262" y="3287785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# of </a:t>
            </a:r>
            <a:r>
              <a:rPr lang="en-US" altLang="ko-KR" dirty="0" smtClean="0"/>
              <a:t>PAD column </a:t>
            </a:r>
            <a:r>
              <a:rPr lang="en-US" altLang="ko-KR" dirty="0" smtClean="0"/>
              <a:t>=32</a:t>
            </a:r>
            <a:endParaRPr lang="ko-KR" altLang="en-US" dirty="0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3797914" y="2063649"/>
            <a:ext cx="0" cy="41044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77934" y="544802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# of </a:t>
            </a:r>
            <a:r>
              <a:rPr lang="en-US" altLang="ko-KR" dirty="0" smtClean="0"/>
              <a:t>PAD row </a:t>
            </a:r>
            <a:r>
              <a:rPr lang="en-US" altLang="ko-KR" dirty="0" smtClean="0"/>
              <a:t>=4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77934" y="2999753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Total # of PADs = 128 </a:t>
            </a:r>
            <a:endParaRPr lang="ko-KR" altLang="en-US" dirty="0"/>
          </a:p>
        </p:txBody>
      </p:sp>
      <p:cxnSp>
        <p:nvCxnSpPr>
          <p:cNvPr id="5" name="직선 화살표 연결선 4"/>
          <p:cNvCxnSpPr/>
          <p:nvPr/>
        </p:nvCxnSpPr>
        <p:spPr>
          <a:xfrm>
            <a:off x="2465766" y="1847625"/>
            <a:ext cx="41044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>
            <a:off x="2393758" y="1919633"/>
            <a:ext cx="0" cy="41764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21950" y="1694317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6.2 cm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795046" y="3697185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6.2 cm</a:t>
            </a:r>
            <a:endParaRPr lang="ko-KR" altLang="en-US" dirty="0"/>
          </a:p>
        </p:txBody>
      </p:sp>
      <p:sp>
        <p:nvSpPr>
          <p:cNvPr id="17" name="모서리가 둥근 직사각형 16"/>
          <p:cNvSpPr/>
          <p:nvPr/>
        </p:nvSpPr>
        <p:spPr>
          <a:xfrm>
            <a:off x="4311312" y="3787451"/>
            <a:ext cx="28803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/>
          <p:cNvCxnSpPr/>
          <p:nvPr/>
        </p:nvCxnSpPr>
        <p:spPr>
          <a:xfrm>
            <a:off x="4671352" y="3787451"/>
            <a:ext cx="0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화살표 연결선 30"/>
          <p:cNvCxnSpPr/>
          <p:nvPr/>
        </p:nvCxnSpPr>
        <p:spPr>
          <a:xfrm>
            <a:off x="4265966" y="3719833"/>
            <a:ext cx="3600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121950" y="3431801"/>
            <a:ext cx="9094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/>
              <a:t>0.18cm</a:t>
            </a:r>
            <a:endParaRPr lang="ko-KR" altLang="en-US" sz="1500" dirty="0"/>
          </a:p>
        </p:txBody>
      </p:sp>
      <p:sp>
        <p:nvSpPr>
          <p:cNvPr id="33" name="TextBox 32"/>
          <p:cNvSpPr txBox="1"/>
          <p:nvPr/>
        </p:nvSpPr>
        <p:spPr>
          <a:xfrm rot="5400000">
            <a:off x="4464423" y="4134315"/>
            <a:ext cx="7200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/>
              <a:t>1.5cm</a:t>
            </a:r>
            <a:endParaRPr lang="ko-KR" altLang="en-US" sz="1500" dirty="0"/>
          </a:p>
        </p:txBody>
      </p:sp>
      <p:cxnSp>
        <p:nvCxnSpPr>
          <p:cNvPr id="35" name="직선 화살표 연결선 34"/>
          <p:cNvCxnSpPr/>
          <p:nvPr/>
        </p:nvCxnSpPr>
        <p:spPr>
          <a:xfrm>
            <a:off x="3905926" y="4007865"/>
            <a:ext cx="36004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14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6072" y="274638"/>
            <a:ext cx="8534400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                         SOME DESIGN DETAILS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27412"/>
            <a:ext cx="7924800" cy="3965884"/>
          </a:xfrm>
          <a:prstGeom prst="rect">
            <a:avLst/>
          </a:prstGeom>
        </p:spPr>
      </p:pic>
      <p:cxnSp>
        <p:nvCxnSpPr>
          <p:cNvPr id="5" name="직선 화살표 연결선 4"/>
          <p:cNvCxnSpPr/>
          <p:nvPr/>
        </p:nvCxnSpPr>
        <p:spPr>
          <a:xfrm flipV="1">
            <a:off x="2555776" y="3881754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H="1" flipV="1">
            <a:off x="4067944" y="3881754"/>
            <a:ext cx="4320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 flipH="1" flipV="1">
            <a:off x="4283968" y="3737738"/>
            <a:ext cx="165618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/>
          <p:cNvCxnSpPr/>
          <p:nvPr/>
        </p:nvCxnSpPr>
        <p:spPr>
          <a:xfrm flipH="1" flipV="1">
            <a:off x="4283968" y="3593722"/>
            <a:ext cx="288032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91880" y="3217470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PADs of Sensor</a:t>
            </a:r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331640" y="2729626"/>
            <a:ext cx="7200800" cy="36004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164288" y="3217470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Bonding PADs</a:t>
            </a:r>
            <a:endParaRPr lang="ko-KR" altLang="en-US" dirty="0"/>
          </a:p>
        </p:txBody>
      </p:sp>
      <p:cxnSp>
        <p:nvCxnSpPr>
          <p:cNvPr id="16" name="직선 화살표 연결선 15"/>
          <p:cNvCxnSpPr/>
          <p:nvPr/>
        </p:nvCxnSpPr>
        <p:spPr>
          <a:xfrm>
            <a:off x="6588224" y="3089666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971600" y="3540635"/>
            <a:ext cx="432048" cy="4131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/>
          <p:cNvCxnSpPr>
            <a:stCxn id="17" idx="6"/>
          </p:cNvCxnSpPr>
          <p:nvPr/>
        </p:nvCxnSpPr>
        <p:spPr>
          <a:xfrm flipV="1">
            <a:off x="1403648" y="3747198"/>
            <a:ext cx="57606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79712" y="3540635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Biased/Floating Guardring</a:t>
            </a:r>
            <a:endParaRPr lang="ko-KR" altLang="en-US" dirty="0"/>
          </a:p>
        </p:txBody>
      </p:sp>
      <p:sp>
        <p:nvSpPr>
          <p:cNvPr id="21" name="타원 20"/>
          <p:cNvSpPr/>
          <p:nvPr/>
        </p:nvSpPr>
        <p:spPr>
          <a:xfrm>
            <a:off x="683568" y="5033882"/>
            <a:ext cx="432048" cy="432048"/>
          </a:xfrm>
          <a:prstGeom prst="ellipse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화살표 연결선 22"/>
          <p:cNvCxnSpPr>
            <a:stCxn id="21" idx="6"/>
          </p:cNvCxnSpPr>
          <p:nvPr/>
        </p:nvCxnSpPr>
        <p:spPr>
          <a:xfrm flipV="1">
            <a:off x="1115616" y="5033882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979712" y="4675583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Floating </a:t>
            </a:r>
            <a:r>
              <a:rPr lang="en-US" altLang="ko-KR" dirty="0" err="1" smtClean="0"/>
              <a:t>Guardring</a:t>
            </a:r>
            <a:endParaRPr lang="en-US" altLang="ko-KR" dirty="0" smtClean="0"/>
          </a:p>
          <a:p>
            <a:r>
              <a:rPr lang="en-US" altLang="ko-KR" dirty="0" smtClean="0"/>
              <a:t>(3 layer structure)</a:t>
            </a:r>
            <a:endParaRPr lang="ko-KR" altLang="en-US" dirty="0"/>
          </a:p>
        </p:txBody>
      </p:sp>
      <p:sp>
        <p:nvSpPr>
          <p:cNvPr id="18" name="타원 17"/>
          <p:cNvSpPr/>
          <p:nvPr/>
        </p:nvSpPr>
        <p:spPr>
          <a:xfrm>
            <a:off x="1259632" y="2820555"/>
            <a:ext cx="432048" cy="4131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/>
          <p:cNvCxnSpPr/>
          <p:nvPr/>
        </p:nvCxnSpPr>
        <p:spPr>
          <a:xfrm>
            <a:off x="1691680" y="3145462"/>
            <a:ext cx="432048" cy="1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23728" y="302711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Edge Rounding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916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           Mask design of silicon sensor</a:t>
            </a:r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564" y="1600200"/>
            <a:ext cx="5372872" cy="4114800"/>
          </a:xfrm>
        </p:spPr>
      </p:pic>
      <p:sp>
        <p:nvSpPr>
          <p:cNvPr id="3" name="직사각형 2"/>
          <p:cNvSpPr/>
          <p:nvPr/>
        </p:nvSpPr>
        <p:spPr>
          <a:xfrm>
            <a:off x="2555776" y="2708920"/>
            <a:ext cx="4032448" cy="20882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20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3"/>
          </p:nvPr>
        </p:nvSpPr>
        <p:spPr>
          <a:xfrm>
            <a:off x="823664" y="2104256"/>
            <a:ext cx="7924800" cy="2908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6500" b="1" i="1" dirty="0" smtClean="0"/>
              <a:t>      </a:t>
            </a:r>
            <a:r>
              <a:rPr lang="en-US" altLang="ko-KR" sz="6500" b="1" i="1" dirty="0" smtClean="0"/>
              <a:t>      </a:t>
            </a:r>
            <a:r>
              <a:rPr lang="en-US" altLang="ko-KR" sz="3600" b="1" i="1" dirty="0" smtClean="0"/>
              <a:t>Production Mask</a:t>
            </a:r>
            <a:endParaRPr lang="en-US" altLang="ko-KR" sz="3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28120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수평선">
  <a:themeElements>
    <a:clrScheme name="수평선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수평선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수평선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954</TotalTime>
  <Words>366</Words>
  <Application>Microsoft Office PowerPoint</Application>
  <PresentationFormat>화면 슬라이드 쇼(4:3)</PresentationFormat>
  <Paragraphs>94</Paragraphs>
  <Slides>20</Slides>
  <Notes>2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2" baseType="lpstr">
      <vt:lpstr>수평선</vt:lpstr>
      <vt:lpstr>Microsoft Equation 3.0</vt:lpstr>
      <vt:lpstr>Design &amp; production of silicon  sensors for phenix mpc-ex</vt:lpstr>
      <vt:lpstr>MPC-EX </vt:lpstr>
      <vt:lpstr>MPC-EX for PHENIX</vt:lpstr>
      <vt:lpstr>PowerPoint 프레젠테이션</vt:lpstr>
      <vt:lpstr>PowerPoint 프레젠테이션</vt:lpstr>
      <vt:lpstr>                        Sensor Geometry </vt:lpstr>
      <vt:lpstr>                         SOME DESIGN DETAILS</vt:lpstr>
      <vt:lpstr>           Mask design of silicon sensor</vt:lpstr>
      <vt:lpstr>PowerPoint 프레젠테이션</vt:lpstr>
      <vt:lpstr>How do we make it?  (CMOS process)</vt:lpstr>
      <vt:lpstr>PowerPoint 프레젠테이션</vt:lpstr>
      <vt:lpstr>PowerPoint 프레젠테이션</vt:lpstr>
      <vt:lpstr>Capacitance–voltage Relation</vt:lpstr>
      <vt:lpstr>       Current-Voltage relation                 (ongoing work)</vt:lpstr>
      <vt:lpstr>     Current-Voltage relation                 (ongoing work)</vt:lpstr>
      <vt:lpstr>PowerPoint 프레젠테이션</vt:lpstr>
      <vt:lpstr>AlignMENT</vt:lpstr>
      <vt:lpstr>AlignMENT</vt:lpstr>
      <vt:lpstr>완성된 Wafer 사진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표지</dc:title>
  <dc:creator>JIMAN</dc:creator>
  <cp:lastModifiedBy>hp</cp:lastModifiedBy>
  <cp:revision>77</cp:revision>
  <dcterms:created xsi:type="dcterms:W3CDTF">2012-02-04T08:13:46Z</dcterms:created>
  <dcterms:modified xsi:type="dcterms:W3CDTF">2012-02-21T21:58:02Z</dcterms:modified>
</cp:coreProperties>
</file>