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344" r:id="rId3"/>
    <p:sldId id="345" r:id="rId4"/>
    <p:sldId id="346" r:id="rId5"/>
    <p:sldId id="347" r:id="rId6"/>
    <p:sldId id="355" r:id="rId7"/>
    <p:sldId id="348" r:id="rId8"/>
    <p:sldId id="349" r:id="rId9"/>
    <p:sldId id="340" r:id="rId10"/>
    <p:sldId id="341" r:id="rId11"/>
    <p:sldId id="342" r:id="rId12"/>
    <p:sldId id="343" r:id="rId13"/>
    <p:sldId id="294" r:id="rId14"/>
    <p:sldId id="356" r:id="rId15"/>
  </p:sldIdLst>
  <p:sldSz cx="9144000" cy="6858000" type="screen4x3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B5CEE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2556" y="-90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60.wmf"/><Relationship Id="rId1" Type="http://schemas.openxmlformats.org/officeDocument/2006/relationships/image" Target="../media/image59.wmf"/><Relationship Id="rId6" Type="http://schemas.openxmlformats.org/officeDocument/2006/relationships/image" Target="../media/image63.wmf"/><Relationship Id="rId5" Type="http://schemas.openxmlformats.org/officeDocument/2006/relationships/image" Target="../media/image62.wmf"/><Relationship Id="rId4" Type="http://schemas.openxmlformats.org/officeDocument/2006/relationships/image" Target="../media/image61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68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64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Relationship Id="rId9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2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2.png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3.wmf"/><Relationship Id="rId7" Type="http://schemas.openxmlformats.org/officeDocument/2006/relationships/image" Target="../media/image27.wmf"/><Relationship Id="rId2" Type="http://schemas.openxmlformats.org/officeDocument/2006/relationships/image" Target="../media/image22.wmf"/><Relationship Id="rId1" Type="http://schemas.openxmlformats.org/officeDocument/2006/relationships/image" Target="../media/image2.png"/><Relationship Id="rId6" Type="http://schemas.openxmlformats.org/officeDocument/2006/relationships/image" Target="../media/image26.wmf"/><Relationship Id="rId11" Type="http://schemas.openxmlformats.org/officeDocument/2006/relationships/image" Target="../media/image31.wmf"/><Relationship Id="rId5" Type="http://schemas.openxmlformats.org/officeDocument/2006/relationships/image" Target="../media/image25.wmf"/><Relationship Id="rId10" Type="http://schemas.openxmlformats.org/officeDocument/2006/relationships/image" Target="../media/image30.wmf"/><Relationship Id="rId4" Type="http://schemas.openxmlformats.org/officeDocument/2006/relationships/image" Target="../media/image24.wmf"/><Relationship Id="rId9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image" Target="../media/image33.wmf"/><Relationship Id="rId7" Type="http://schemas.openxmlformats.org/officeDocument/2006/relationships/image" Target="../media/image37.wmf"/><Relationship Id="rId2" Type="http://schemas.openxmlformats.org/officeDocument/2006/relationships/image" Target="../media/image32.wmf"/><Relationship Id="rId1" Type="http://schemas.openxmlformats.org/officeDocument/2006/relationships/image" Target="../media/image2.png"/><Relationship Id="rId6" Type="http://schemas.openxmlformats.org/officeDocument/2006/relationships/image" Target="../media/image36.wmf"/><Relationship Id="rId11" Type="http://schemas.openxmlformats.org/officeDocument/2006/relationships/image" Target="../media/image41.wmf"/><Relationship Id="rId5" Type="http://schemas.openxmlformats.org/officeDocument/2006/relationships/image" Target="../media/image35.wmf"/><Relationship Id="rId10" Type="http://schemas.openxmlformats.org/officeDocument/2006/relationships/image" Target="../media/image40.wmf"/><Relationship Id="rId4" Type="http://schemas.openxmlformats.org/officeDocument/2006/relationships/image" Target="../media/image34.wmf"/><Relationship Id="rId9" Type="http://schemas.openxmlformats.org/officeDocument/2006/relationships/image" Target="../media/image3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image" Target="../media/image42.wmf"/><Relationship Id="rId1" Type="http://schemas.openxmlformats.org/officeDocument/2006/relationships/image" Target="../media/image2.png"/><Relationship Id="rId5" Type="http://schemas.openxmlformats.org/officeDocument/2006/relationships/image" Target="../media/image45.wmf"/><Relationship Id="rId4" Type="http://schemas.openxmlformats.org/officeDocument/2006/relationships/image" Target="../media/image4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7" Type="http://schemas.openxmlformats.org/officeDocument/2006/relationships/image" Target="../media/image51.wmf"/><Relationship Id="rId2" Type="http://schemas.openxmlformats.org/officeDocument/2006/relationships/image" Target="../media/image46.wmf"/><Relationship Id="rId1" Type="http://schemas.openxmlformats.org/officeDocument/2006/relationships/image" Target="../media/image2.png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39AE88-6047-4512-B5CD-C15E45C41877}" type="datetimeFigureOut">
              <a:rPr lang="ko-KR" altLang="en-US" smtClean="0"/>
              <a:pPr/>
              <a:t>2011-12-10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6FCF354-AC2B-490C-8C73-420731BBDDE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CF354-AC2B-490C-8C73-420731BBDDE2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93E3C-3146-4674-8AAD-867E48845855}" type="datetime1">
              <a:rPr lang="ko-KR" altLang="en-US" smtClean="0"/>
              <a:pPr/>
              <a:t>2011-12-10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796118" y="6356350"/>
            <a:ext cx="2133600" cy="365125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B8203-58E7-41E8-8B0B-0A860B0DA16C}" type="datetime1">
              <a:rPr lang="ko-KR" altLang="en-US" smtClean="0"/>
              <a:pPr/>
              <a:t>2011-12-10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DD84E-25D4-4983-8AA1-2863C96F08D9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5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2.png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7.bin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6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oleObject" Target="../embeddings/oleObject59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2.bin"/><Relationship Id="rId5" Type="http://schemas.openxmlformats.org/officeDocument/2006/relationships/oleObject" Target="../embeddings/oleObject61.bin"/><Relationship Id="rId4" Type="http://schemas.openxmlformats.org/officeDocument/2006/relationships/oleObject" Target="../embeddings/oleObject60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0.bin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8.bin"/><Relationship Id="rId5" Type="http://schemas.openxmlformats.org/officeDocument/2006/relationships/oleObject" Target="../embeddings/oleObject67.bin"/><Relationship Id="rId4" Type="http://schemas.openxmlformats.org/officeDocument/2006/relationships/oleObject" Target="../embeddings/oleObject6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oleObject" Target="../embeddings/oleObject71.bin"/><Relationship Id="rId7" Type="http://schemas.openxmlformats.org/officeDocument/2006/relationships/oleObject" Target="../embeddings/oleObject7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74.bin"/><Relationship Id="rId11" Type="http://schemas.openxmlformats.org/officeDocument/2006/relationships/oleObject" Target="../embeddings/oleObject79.bin"/><Relationship Id="rId5" Type="http://schemas.openxmlformats.org/officeDocument/2006/relationships/oleObject" Target="../embeddings/oleObject73.bin"/><Relationship Id="rId10" Type="http://schemas.openxmlformats.org/officeDocument/2006/relationships/oleObject" Target="../embeddings/oleObject78.bin"/><Relationship Id="rId4" Type="http://schemas.openxmlformats.org/officeDocument/2006/relationships/oleObject" Target="../embeddings/oleObject72.bin"/><Relationship Id="rId9" Type="http://schemas.openxmlformats.org/officeDocument/2006/relationships/oleObject" Target="../embeddings/oleObject7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7.bin"/><Relationship Id="rId4" Type="http://schemas.openxmlformats.org/officeDocument/2006/relationships/image" Target="../media/image10.png"/><Relationship Id="rId9" Type="http://schemas.openxmlformats.org/officeDocument/2006/relationships/oleObject" Target="../embeddings/oleObject6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oleObject" Target="../embeddings/oleObject21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3.bin"/><Relationship Id="rId10" Type="http://schemas.openxmlformats.org/officeDocument/2006/relationships/oleObject" Target="../embeddings/oleObject18.bin"/><Relationship Id="rId4" Type="http://schemas.openxmlformats.org/officeDocument/2006/relationships/oleObject" Target="../embeddings/oleObject12.bin"/><Relationship Id="rId9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13" Type="http://schemas.openxmlformats.org/officeDocument/2006/relationships/oleObject" Target="../embeddings/oleObject32.bin"/><Relationship Id="rId3" Type="http://schemas.openxmlformats.org/officeDocument/2006/relationships/oleObject" Target="../embeddings/oleObject22.bin"/><Relationship Id="rId7" Type="http://schemas.openxmlformats.org/officeDocument/2006/relationships/oleObject" Target="../embeddings/oleObject26.bin"/><Relationship Id="rId12" Type="http://schemas.openxmlformats.org/officeDocument/2006/relationships/oleObject" Target="../embeddings/oleObject3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5.bin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8.bin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7.bin"/><Relationship Id="rId12" Type="http://schemas.openxmlformats.org/officeDocument/2006/relationships/oleObject" Target="../embeddings/oleObject4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6.bin"/><Relationship Id="rId11" Type="http://schemas.openxmlformats.org/officeDocument/2006/relationships/oleObject" Target="../embeddings/oleObject41.bin"/><Relationship Id="rId5" Type="http://schemas.openxmlformats.org/officeDocument/2006/relationships/oleObject" Target="../embeddings/oleObject35.bin"/><Relationship Id="rId15" Type="http://schemas.openxmlformats.org/officeDocument/2006/relationships/oleObject" Target="../embeddings/oleObject45.bin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4.bin"/><Relationship Id="rId9" Type="http://schemas.openxmlformats.org/officeDocument/2006/relationships/oleObject" Target="../embeddings/oleObject39.bin"/><Relationship Id="rId14" Type="http://schemas.openxmlformats.org/officeDocument/2006/relationships/oleObject" Target="../embeddings/oleObject4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7" Type="http://schemas.openxmlformats.org/officeDocument/2006/relationships/oleObject" Target="../embeddings/oleObject5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9.bin"/><Relationship Id="rId5" Type="http://schemas.openxmlformats.org/officeDocument/2006/relationships/oleObject" Target="../embeddings/oleObject48.bin"/><Relationship Id="rId4" Type="http://schemas.openxmlformats.org/officeDocument/2006/relationships/oleObject" Target="../embeddings/oleObject4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500166" y="2214554"/>
            <a:ext cx="61436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2000" b="1" dirty="0">
                <a:latin typeface="Verdana" pitchFamily="34" charset="0"/>
              </a:rPr>
              <a:t>Su Houng </a:t>
            </a:r>
            <a:r>
              <a:rPr lang="en-US" altLang="ko-KR" sz="2000" b="1" dirty="0" smtClean="0">
                <a:latin typeface="Verdana" pitchFamily="34" charset="0"/>
              </a:rPr>
              <a:t>Lee</a:t>
            </a:r>
            <a:endParaRPr lang="en-US" altLang="ko-KR" sz="2000" b="1" dirty="0"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>
                <a:solidFill>
                  <a:schemeClr val="bg1"/>
                </a:solidFill>
                <a:latin typeface="Verdana" pitchFamily="34" charset="0"/>
              </a:rPr>
              <a:t>           </a:t>
            </a:r>
            <a:endParaRPr lang="en-US" altLang="ko-KR" dirty="0" smtClean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 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dirty="0" smtClean="0">
                <a:solidFill>
                  <a:schemeClr val="bg1"/>
                </a:solidFill>
                <a:latin typeface="Verdana" pitchFamily="34" charset="0"/>
              </a:rPr>
              <a:t>   </a:t>
            </a:r>
            <a:endParaRPr lang="en-US" altLang="ko-KR" dirty="0">
              <a:solidFill>
                <a:schemeClr val="bg1"/>
              </a:solidFill>
              <a:latin typeface="Verdana" pitchFamily="34" charset="0"/>
            </a:endParaRP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  </a:t>
            </a:r>
            <a:r>
              <a:rPr lang="en-US" altLang="ko-KR" sz="1600" dirty="0" smtClean="0">
                <a:latin typeface="Verdana" pitchFamily="34" charset="0"/>
              </a:rPr>
              <a:t>Quark </a:t>
            </a:r>
            <a:r>
              <a:rPr lang="en-US" altLang="ko-KR" sz="1600" dirty="0" smtClean="0">
                <a:latin typeface="Verdana" pitchFamily="34" charset="0"/>
              </a:rPr>
              <a:t>condensate and the  </a:t>
            </a:r>
            <a:r>
              <a:rPr lang="en-US" altLang="ko-KR" sz="1600" dirty="0" smtClean="0">
                <a:latin typeface="Symbol" pitchFamily="18" charset="2"/>
              </a:rPr>
              <a:t>h</a:t>
            </a:r>
            <a:r>
              <a:rPr lang="en-US" altLang="ko-KR" sz="1600" dirty="0" smtClean="0">
                <a:latin typeface="Verdana" pitchFamily="34" charset="0"/>
              </a:rPr>
              <a:t>’ mass</a:t>
            </a:r>
          </a:p>
          <a:p>
            <a:pPr>
              <a:lnSpc>
                <a:spcPct val="130000"/>
              </a:lnSpc>
              <a:spcBef>
                <a:spcPct val="2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altLang="ko-KR" sz="1600" dirty="0" smtClean="0">
                <a:latin typeface="Verdana" pitchFamily="34" charset="0"/>
              </a:rPr>
              <a:t>  </a:t>
            </a: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4213" y="417502"/>
            <a:ext cx="7634287" cy="1511300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tIns="118800" bIns="118800" anchor="ctr" anchorCtr="1"/>
          <a:lstStyle/>
          <a:p>
            <a:pPr algn="ctr"/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altLang="ko-KR" sz="3600" b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3600" b="1" dirty="0" smtClean="0">
                <a:solidFill>
                  <a:schemeClr val="bg1"/>
                </a:solidFill>
                <a:latin typeface="Times New Roman" pitchFamily="18" charset="0"/>
              </a:rPr>
              <a:t>‘ at finite temperature</a:t>
            </a:r>
            <a:endParaRPr lang="en-US" altLang="ko-KR" sz="3600" b="1" baseline="-25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6" name="Picture 20" descr="영문_좌우_백색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2928934"/>
            <a:ext cx="1714512" cy="47942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10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925479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Large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counting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46434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4" y="115888"/>
            <a:ext cx="88931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in medium </a:t>
            </a:r>
            <a:r>
              <a:rPr lang="en-US" altLang="ko-KR" sz="1400" dirty="0" smtClean="0">
                <a:solidFill>
                  <a:schemeClr val="bg1"/>
                </a:solidFill>
                <a:latin typeface="Verdana" pitchFamily="34" charset="0"/>
              </a:rPr>
              <a:t>(Kwon, Morita, Wolf, Lee in prep )</a:t>
            </a:r>
            <a:endParaRPr lang="en-US" altLang="ko-KR" sz="1400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2703513" y="857250"/>
          <a:ext cx="2919412" cy="469900"/>
        </p:xfrm>
        <a:graphic>
          <a:graphicData uri="http://schemas.openxmlformats.org/presentationml/2006/ole">
            <p:oleObj spid="_x0000_s146435" name="수식" r:id="rId4" imgW="1968480" imgH="317160" progId="Equation.3">
              <p:embed/>
            </p:oleObj>
          </a:graphicData>
        </a:graphic>
      </p:graphicFrame>
      <p:graphicFrame>
        <p:nvGraphicFramePr>
          <p:cNvPr id="114701" name="Object 13"/>
          <p:cNvGraphicFramePr>
            <a:graphicFrameLocks noChangeAspect="1"/>
          </p:cNvGraphicFramePr>
          <p:nvPr/>
        </p:nvGraphicFramePr>
        <p:xfrm>
          <a:off x="2519351" y="2724129"/>
          <a:ext cx="338137" cy="357188"/>
        </p:xfrm>
        <a:graphic>
          <a:graphicData uri="http://schemas.openxmlformats.org/presentationml/2006/ole">
            <p:oleObj spid="_x0000_s146436" name="수식" r:id="rId5" imgW="228600" imgH="241200" progId="Equation.3">
              <p:embed/>
            </p:oleObj>
          </a:graphicData>
        </a:graphic>
      </p:graphicFrame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1406" y="3429000"/>
            <a:ext cx="882107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LET  (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Novikov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Shifman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latin typeface="Arial" charset="0"/>
              </a:rPr>
              <a:t>Vainshtein</a:t>
            </a:r>
            <a:r>
              <a:rPr kumimoji="1" lang="en-US" altLang="ko-KR" sz="1400" i="1" dirty="0" smtClean="0">
                <a:latin typeface="Arial" charset="0"/>
              </a:rPr>
              <a:t>, </a:t>
            </a:r>
            <a:r>
              <a:rPr kumimoji="1" lang="en-US" altLang="ko-KR" sz="1400" i="1" dirty="0" err="1" smtClean="0">
                <a:latin typeface="Arial" charset="0"/>
              </a:rPr>
              <a:t>Zhakarov</a:t>
            </a:r>
            <a:r>
              <a:rPr kumimoji="1" lang="en-US" altLang="ko-KR" sz="1400" i="1" dirty="0" smtClean="0">
                <a:latin typeface="Arial" charset="0"/>
              </a:rPr>
              <a:t>)  at finite temperature for S(k): Ellis, </a:t>
            </a:r>
            <a:r>
              <a:rPr kumimoji="1" lang="en-US" altLang="ko-KR" sz="1400" i="1" dirty="0" err="1" smtClean="0">
                <a:latin typeface="Arial" charset="0"/>
              </a:rPr>
              <a:t>Kapusta</a:t>
            </a:r>
            <a:r>
              <a:rPr kumimoji="1" lang="en-US" altLang="ko-KR" sz="1400" i="1" dirty="0" smtClean="0">
                <a:latin typeface="Arial" charset="0"/>
              </a:rPr>
              <a:t>, Tang (98)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1572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1581121"/>
            <a:ext cx="41814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4071934" y="2724131"/>
          <a:ext cx="338137" cy="357188"/>
        </p:xfrm>
        <a:graphic>
          <a:graphicData uri="http://schemas.openxmlformats.org/presentationml/2006/ole">
            <p:oleObj spid="_x0000_s146437" name="수식" r:id="rId7" imgW="228600" imgH="241200" progId="Equation.3">
              <p:embed/>
            </p:oleObj>
          </a:graphicData>
        </a:graphic>
      </p:graphicFrame>
      <p:graphicFrame>
        <p:nvGraphicFramePr>
          <p:cNvPr id="115724" name="Object 8"/>
          <p:cNvGraphicFramePr>
            <a:graphicFrameLocks noChangeAspect="1"/>
          </p:cNvGraphicFramePr>
          <p:nvPr/>
        </p:nvGraphicFramePr>
        <p:xfrm>
          <a:off x="5643570" y="2733657"/>
          <a:ext cx="300037" cy="338138"/>
        </p:xfrm>
        <a:graphic>
          <a:graphicData uri="http://schemas.openxmlformats.org/presentationml/2006/ole">
            <p:oleObj spid="_x0000_s146438" name="수식" r:id="rId8" imgW="203040" imgH="228600" progId="Equation.3">
              <p:embed/>
            </p:oleObj>
          </a:graphicData>
        </a:graphic>
      </p:graphicFrame>
      <p:graphicFrame>
        <p:nvGraphicFramePr>
          <p:cNvPr id="115725" name="Object 13"/>
          <p:cNvGraphicFramePr>
            <a:graphicFrameLocks noChangeAspect="1"/>
          </p:cNvGraphicFramePr>
          <p:nvPr/>
        </p:nvGraphicFramePr>
        <p:xfrm>
          <a:off x="1142976" y="3932245"/>
          <a:ext cx="4179888" cy="639763"/>
        </p:xfrm>
        <a:graphic>
          <a:graphicData uri="http://schemas.openxmlformats.org/presentationml/2006/ole">
            <p:oleObj spid="_x0000_s146439" name="수식" r:id="rId9" imgW="2819160" imgH="431640" progId="Equation.3">
              <p:embed/>
            </p:oleObj>
          </a:graphicData>
        </a:graphic>
      </p:graphicFrame>
      <p:graphicFrame>
        <p:nvGraphicFramePr>
          <p:cNvPr id="115726" name="Object 14"/>
          <p:cNvGraphicFramePr>
            <a:graphicFrameLocks noChangeAspect="1"/>
          </p:cNvGraphicFramePr>
          <p:nvPr/>
        </p:nvGraphicFramePr>
        <p:xfrm>
          <a:off x="2143108" y="4643438"/>
          <a:ext cx="5138738" cy="788987"/>
        </p:xfrm>
        <a:graphic>
          <a:graphicData uri="http://schemas.openxmlformats.org/presentationml/2006/ole">
            <p:oleObj spid="_x0000_s146440" name="수식" r:id="rId10" imgW="3466800" imgH="533160" progId="Equation.3">
              <p:embed/>
            </p:oleObj>
          </a:graphicData>
        </a:graphic>
      </p:graphicFrame>
      <p:graphicFrame>
        <p:nvGraphicFramePr>
          <p:cNvPr id="115728" name="Object 16"/>
          <p:cNvGraphicFramePr>
            <a:graphicFrameLocks noChangeAspect="1"/>
          </p:cNvGraphicFramePr>
          <p:nvPr/>
        </p:nvGraphicFramePr>
        <p:xfrm>
          <a:off x="1142976" y="5627688"/>
          <a:ext cx="6364287" cy="677862"/>
        </p:xfrm>
        <a:graphic>
          <a:graphicData uri="http://schemas.openxmlformats.org/presentationml/2006/ole">
            <p:oleObj spid="_x0000_s146441" name="수식" r:id="rId11" imgW="429228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11</a:t>
            </a:fld>
            <a:endParaRPr lang="ko-KR" altLang="en-US" dirty="0"/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71406" y="806195"/>
            <a:ext cx="750099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LET </a:t>
            </a:r>
            <a:r>
              <a:rPr kumimoji="1" lang="en-US" altLang="ko-KR" sz="1400" i="1" dirty="0" smtClean="0">
                <a:latin typeface="Arial" charset="0"/>
              </a:rPr>
              <a:t>at finite temperature for P(k)  : Lee, </a:t>
            </a:r>
            <a:r>
              <a:rPr kumimoji="1" lang="en-US" altLang="ko-KR" sz="1400" i="1" dirty="0" err="1" smtClean="0">
                <a:latin typeface="Arial" charset="0"/>
              </a:rPr>
              <a:t>Zahed</a:t>
            </a:r>
            <a:r>
              <a:rPr kumimoji="1" lang="en-US" altLang="ko-KR" sz="1400" i="1" dirty="0" smtClean="0">
                <a:latin typeface="Arial" charset="0"/>
              </a:rPr>
              <a:t> (01)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1406" y="2265165"/>
            <a:ext cx="7500990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latin typeface="Arial" charset="0"/>
              </a:rPr>
              <a:t>  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6747" name="Object 11"/>
          <p:cNvGraphicFramePr>
            <a:graphicFrameLocks noChangeAspect="1"/>
          </p:cNvGraphicFramePr>
          <p:nvPr/>
        </p:nvGraphicFramePr>
        <p:xfrm>
          <a:off x="2360613" y="1220788"/>
          <a:ext cx="3613150" cy="695325"/>
        </p:xfrm>
        <a:graphic>
          <a:graphicData uri="http://schemas.openxmlformats.org/presentationml/2006/ole">
            <p:oleObj spid="_x0000_s147458" name="수식" r:id="rId3" imgW="2438280" imgH="469800" progId="Equation.3">
              <p:embed/>
            </p:oleObj>
          </a:graphicData>
        </a:graphic>
      </p:graphicFrame>
      <p:graphicFrame>
        <p:nvGraphicFramePr>
          <p:cNvPr id="116748" name="Object 12"/>
          <p:cNvGraphicFramePr>
            <a:graphicFrameLocks noChangeAspect="1"/>
          </p:cNvGraphicFramePr>
          <p:nvPr/>
        </p:nvGraphicFramePr>
        <p:xfrm>
          <a:off x="599480" y="2204864"/>
          <a:ext cx="1092200" cy="449262"/>
        </p:xfrm>
        <a:graphic>
          <a:graphicData uri="http://schemas.openxmlformats.org/presentationml/2006/ole">
            <p:oleObj spid="_x0000_s147459" name="수식" r:id="rId4" imgW="736560" imgH="304560" progId="Equation.3">
              <p:embed/>
            </p:oleObj>
          </a:graphicData>
        </a:graphic>
      </p:graphicFrame>
      <p:graphicFrame>
        <p:nvGraphicFramePr>
          <p:cNvPr id="116753" name="Object 17"/>
          <p:cNvGraphicFramePr>
            <a:graphicFrameLocks noChangeAspect="1"/>
          </p:cNvGraphicFramePr>
          <p:nvPr/>
        </p:nvGraphicFramePr>
        <p:xfrm>
          <a:off x="1002927" y="3284538"/>
          <a:ext cx="7529513" cy="750887"/>
        </p:xfrm>
        <a:graphic>
          <a:graphicData uri="http://schemas.openxmlformats.org/presentationml/2006/ole">
            <p:oleObj spid="_x0000_s147460" name="수식" r:id="rId5" imgW="5079960" imgH="507960" progId="Equation.3">
              <p:embed/>
            </p:oleObj>
          </a:graphicData>
        </a:graphic>
      </p:graphicFrame>
      <p:graphicFrame>
        <p:nvGraphicFramePr>
          <p:cNvPr id="116755" name="Object 19"/>
          <p:cNvGraphicFramePr>
            <a:graphicFrameLocks noChangeAspect="1"/>
          </p:cNvGraphicFramePr>
          <p:nvPr/>
        </p:nvGraphicFramePr>
        <p:xfrm>
          <a:off x="1043608" y="4077072"/>
          <a:ext cx="2220913" cy="300037"/>
        </p:xfrm>
        <a:graphic>
          <a:graphicData uri="http://schemas.openxmlformats.org/presentationml/2006/ole">
            <p:oleObj spid="_x0000_s147461" name="수식" r:id="rId6" imgW="1498320" imgH="203040" progId="Equation.3">
              <p:embed/>
            </p:oleObj>
          </a:graphicData>
        </a:graphic>
      </p:graphicFrame>
      <p:graphicFrame>
        <p:nvGraphicFramePr>
          <p:cNvPr id="16" name="Object 17"/>
          <p:cNvGraphicFramePr>
            <a:graphicFrameLocks noChangeAspect="1"/>
          </p:cNvGraphicFramePr>
          <p:nvPr/>
        </p:nvGraphicFramePr>
        <p:xfrm>
          <a:off x="539552" y="2647950"/>
          <a:ext cx="5121275" cy="823913"/>
        </p:xfrm>
        <a:graphic>
          <a:graphicData uri="http://schemas.openxmlformats.org/presentationml/2006/ole">
            <p:oleObj spid="_x0000_s147462" name="수식" r:id="rId7" imgW="3454200" imgH="558720" progId="Equation.3">
              <p:embed/>
            </p:oleObj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959442" y="4622619"/>
            <a:ext cx="7500990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Therefore,  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47463" name="Object 7"/>
          <p:cNvGraphicFramePr>
            <a:graphicFrameLocks noChangeAspect="1"/>
          </p:cNvGraphicFramePr>
          <p:nvPr/>
        </p:nvGraphicFramePr>
        <p:xfrm>
          <a:off x="1966293" y="4564063"/>
          <a:ext cx="1525587" cy="449262"/>
        </p:xfrm>
        <a:graphic>
          <a:graphicData uri="http://schemas.openxmlformats.org/presentationml/2006/ole">
            <p:oleObj spid="_x0000_s147463" name="수식" r:id="rId8" imgW="102852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12</a:t>
            </a:fld>
            <a:endParaRPr lang="ko-KR" altLang="en-US" dirty="0"/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500990" cy="3028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W-V formula at finite temperature: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6745" name="Object 9"/>
          <p:cNvGraphicFramePr>
            <a:graphicFrameLocks noChangeAspect="1"/>
          </p:cNvGraphicFramePr>
          <p:nvPr/>
        </p:nvGraphicFramePr>
        <p:xfrm>
          <a:off x="3779912" y="1152674"/>
          <a:ext cx="2673350" cy="692150"/>
        </p:xfrm>
        <a:graphic>
          <a:graphicData uri="http://schemas.openxmlformats.org/presentationml/2006/ole">
            <p:oleObj spid="_x0000_s148482" name="수식" r:id="rId3" imgW="1803240" imgH="469800" progId="Equation.3">
              <p:embed/>
            </p:oleObj>
          </a:graphicData>
        </a:graphic>
      </p:graphicFrame>
      <p:graphicFrame>
        <p:nvGraphicFramePr>
          <p:cNvPr id="116746" name="Object 2"/>
          <p:cNvGraphicFramePr>
            <a:graphicFrameLocks noChangeAspect="1"/>
          </p:cNvGraphicFramePr>
          <p:nvPr/>
        </p:nvGraphicFramePr>
        <p:xfrm>
          <a:off x="4940448" y="2564904"/>
          <a:ext cx="2655888" cy="657225"/>
        </p:xfrm>
        <a:graphic>
          <a:graphicData uri="http://schemas.openxmlformats.org/presentationml/2006/ole">
            <p:oleObj spid="_x0000_s148483" name="수식" r:id="rId4" imgW="1790640" imgH="444240" progId="Equation.3">
              <p:embed/>
            </p:oleObj>
          </a:graphicData>
        </a:graphic>
      </p:graphicFrame>
      <p:graphicFrame>
        <p:nvGraphicFramePr>
          <p:cNvPr id="116748" name="Object 12"/>
          <p:cNvGraphicFramePr>
            <a:graphicFrameLocks noChangeAspect="1"/>
          </p:cNvGraphicFramePr>
          <p:nvPr/>
        </p:nvGraphicFramePr>
        <p:xfrm>
          <a:off x="1043608" y="1092920"/>
          <a:ext cx="1901825" cy="823912"/>
        </p:xfrm>
        <a:graphic>
          <a:graphicData uri="http://schemas.openxmlformats.org/presentationml/2006/ole">
            <p:oleObj spid="_x0000_s148484" name="수식" r:id="rId5" imgW="1282680" imgH="558720" progId="Equation.3">
              <p:embed/>
            </p:oleObj>
          </a:graphicData>
        </a:graphic>
      </p:graphicFrame>
      <p:graphicFrame>
        <p:nvGraphicFramePr>
          <p:cNvPr id="135176" name="Object 8"/>
          <p:cNvGraphicFramePr>
            <a:graphicFrameLocks noChangeAspect="1"/>
          </p:cNvGraphicFramePr>
          <p:nvPr/>
        </p:nvGraphicFramePr>
        <p:xfrm>
          <a:off x="1350963" y="2970213"/>
          <a:ext cx="604837" cy="747712"/>
        </p:xfrm>
        <a:graphic>
          <a:graphicData uri="http://schemas.openxmlformats.org/presentationml/2006/ole">
            <p:oleObj spid="_x0000_s148485" name="수식" r:id="rId6" imgW="406080" imgH="507960" progId="Equation.3">
              <p:embed/>
            </p:oleObj>
          </a:graphicData>
        </a:graphic>
      </p:graphicFrame>
      <p:cxnSp>
        <p:nvCxnSpPr>
          <p:cNvPr id="13" name="직선 화살표 연결선 12"/>
          <p:cNvCxnSpPr/>
          <p:nvPr/>
        </p:nvCxnSpPr>
        <p:spPr>
          <a:xfrm>
            <a:off x="3059832" y="1556792"/>
            <a:ext cx="504056" cy="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8486" name="Object 6"/>
          <p:cNvGraphicFramePr>
            <a:graphicFrameLocks noChangeAspect="1"/>
          </p:cNvGraphicFramePr>
          <p:nvPr/>
        </p:nvGraphicFramePr>
        <p:xfrm>
          <a:off x="3640782" y="3568700"/>
          <a:ext cx="4819650" cy="712788"/>
        </p:xfrm>
        <a:graphic>
          <a:graphicData uri="http://schemas.openxmlformats.org/presentationml/2006/ole">
            <p:oleObj spid="_x0000_s148486" name="수식" r:id="rId7" imgW="3251160" imgH="482400" progId="Equation.3">
              <p:embed/>
            </p:oleObj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3707904" y="2046040"/>
            <a:ext cx="432048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solidFill>
                  <a:srgbClr val="002060"/>
                </a:solidFill>
                <a:latin typeface="Arial" charset="0"/>
              </a:rPr>
              <a:t>Smoothes out temperature change because  if  </a:t>
            </a:r>
            <a:endParaRPr kumimoji="1" lang="en-US" altLang="ko-KR" sz="1400" i="1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5076056" y="1916832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/>
          <p:cNvCxnSpPr/>
          <p:nvPr/>
        </p:nvCxnSpPr>
        <p:spPr>
          <a:xfrm>
            <a:off x="1619672" y="2132856"/>
            <a:ext cx="0" cy="648072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1103458" y="5166768"/>
            <a:ext cx="7500990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Therefore ,  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:                               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  <a:sym typeface="Wingdings" pitchFamily="2" charset="2"/>
              </a:rPr>
              <a:t>  Observable consequences ?</a:t>
            </a:r>
            <a:endParaRPr kumimoji="1" lang="en-US" altLang="ko-KR" sz="1400" i="1" dirty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148487" name="Object 7"/>
          <p:cNvGraphicFramePr>
            <a:graphicFrameLocks noChangeAspect="1"/>
          </p:cNvGraphicFramePr>
          <p:nvPr/>
        </p:nvGraphicFramePr>
        <p:xfrm>
          <a:off x="2344245" y="5144170"/>
          <a:ext cx="1019175" cy="373062"/>
        </p:xfrm>
        <a:graphic>
          <a:graphicData uri="http://schemas.openxmlformats.org/presentationml/2006/ole">
            <p:oleObj spid="_x0000_s148487" name="수식" r:id="rId8" imgW="6858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13</a:t>
            </a:fld>
            <a:endParaRPr lang="ko-KR" alt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850" y="1497002"/>
            <a:ext cx="83518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ct val="20000"/>
              </a:spcBef>
              <a:buFontTx/>
              <a:buAutoNum type="arabicPeriod"/>
            </a:pPr>
            <a:r>
              <a:rPr lang="en-US" altLang="ko-KR" sz="2000" dirty="0" smtClean="0">
                <a:latin typeface="Symbol" pitchFamily="18" charset="2"/>
              </a:rPr>
              <a:t> h</a:t>
            </a:r>
            <a:r>
              <a:rPr lang="en-US" altLang="ko-KR" sz="2000" dirty="0" smtClean="0">
                <a:latin typeface="Times New Roman" pitchFamily="18" charset="0"/>
              </a:rPr>
              <a:t>’ mass is related to quark condensate and thus should reduce in medium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</a:rPr>
              <a:t>         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 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a) Could serve as signature of </a:t>
            </a:r>
            <a:r>
              <a:rPr lang="en-US" altLang="ko-KR" sz="2000" dirty="0" err="1" smtClean="0">
                <a:latin typeface="Times New Roman" pitchFamily="18" charset="0"/>
                <a:sym typeface="Wingdings" pitchFamily="2" charset="2"/>
              </a:rPr>
              <a:t>chiral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symmetry restoration 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b) </a:t>
            </a:r>
            <a:r>
              <a:rPr lang="en-US" altLang="ko-KR" sz="2000" dirty="0" err="1" smtClean="0">
                <a:latin typeface="Times New Roman" pitchFamily="18" charset="0"/>
                <a:sym typeface="Wingdings" pitchFamily="2" charset="2"/>
              </a:rPr>
              <a:t>Dilepton</a:t>
            </a: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in Heavy Ion collision</a:t>
            </a:r>
          </a:p>
          <a:p>
            <a:pPr marL="533400" indent="-533400">
              <a:spcBef>
                <a:spcPct val="20000"/>
              </a:spcBef>
            </a:pPr>
            <a:r>
              <a:rPr lang="en-US" altLang="ko-KR" sz="2000" dirty="0" smtClean="0">
                <a:latin typeface="Times New Roman" pitchFamily="18" charset="0"/>
                <a:sym typeface="Wingdings" pitchFamily="2" charset="2"/>
              </a:rPr>
              <a:t>         c) Measurements from nuclear targets</a:t>
            </a:r>
            <a:endParaRPr lang="en-US" altLang="ko-KR" sz="2000" dirty="0" smtClean="0">
              <a:latin typeface="Times New Roman" pitchFamily="18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268694" y="142852"/>
            <a:ext cx="2232000" cy="64912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Summary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14</a:t>
            </a:fld>
            <a:endParaRPr lang="ko-KR" altLang="en-US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236898" cy="362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Other order parameters: </a:t>
            </a:r>
            <a:r>
              <a:rPr kumimoji="1" lang="en-US" altLang="ko-KR" i="1" dirty="0" smtClean="0">
                <a:solidFill>
                  <a:schemeClr val="tx2"/>
                </a:solidFill>
                <a:latin typeface="Symbol" pitchFamily="18" charset="2"/>
              </a:rPr>
              <a:t>s - p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kumimoji="1" lang="en-US" altLang="ko-KR" i="1" dirty="0" err="1" smtClean="0">
                <a:solidFill>
                  <a:schemeClr val="tx2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1043608" y="1988840"/>
          <a:ext cx="3295650" cy="676275"/>
        </p:xfrm>
        <a:graphic>
          <a:graphicData uri="http://schemas.openxmlformats.org/presentationml/2006/ole">
            <p:oleObj spid="_x0000_s159746" name="수식" r:id="rId3" imgW="2222280" imgH="45720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2172619" y="3140968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순서도: 가산 접합 19"/>
          <p:cNvSpPr/>
          <p:nvPr/>
        </p:nvSpPr>
        <p:spPr>
          <a:xfrm>
            <a:off x="2100611" y="328498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순서도: 가산 접합 22"/>
          <p:cNvSpPr/>
          <p:nvPr/>
        </p:nvSpPr>
        <p:spPr>
          <a:xfrm>
            <a:off x="3324747" y="328498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8010" name="Object 10"/>
          <p:cNvGraphicFramePr>
            <a:graphicFrameLocks noChangeAspect="1"/>
          </p:cNvGraphicFramePr>
          <p:nvPr/>
        </p:nvGraphicFramePr>
        <p:xfrm>
          <a:off x="539552" y="1052513"/>
          <a:ext cx="6061075" cy="581025"/>
        </p:xfrm>
        <a:graphic>
          <a:graphicData uri="http://schemas.openxmlformats.org/presentationml/2006/ole">
            <p:oleObj spid="_x0000_s159747" name="수식" r:id="rId4" imgW="4089240" imgH="393480" progId="Equation.3">
              <p:embed/>
            </p:oleObj>
          </a:graphicData>
        </a:graphic>
      </p:graphicFrame>
      <p:graphicFrame>
        <p:nvGraphicFramePr>
          <p:cNvPr id="128011" name="Object 11"/>
          <p:cNvGraphicFramePr>
            <a:graphicFrameLocks noChangeAspect="1"/>
          </p:cNvGraphicFramePr>
          <p:nvPr/>
        </p:nvGraphicFramePr>
        <p:xfrm>
          <a:off x="1045394" y="6169744"/>
          <a:ext cx="4030662" cy="355600"/>
        </p:xfrm>
        <a:graphic>
          <a:graphicData uri="http://schemas.openxmlformats.org/presentationml/2006/ole">
            <p:oleObj spid="_x0000_s159748" name="수식" r:id="rId5" imgW="2717640" imgH="241200" progId="Equation.3">
              <p:embed/>
            </p:oleObj>
          </a:graphicData>
        </a:graphic>
      </p:graphicFrame>
      <p:graphicFrame>
        <p:nvGraphicFramePr>
          <p:cNvPr id="128012" name="Object 12"/>
          <p:cNvGraphicFramePr>
            <a:graphicFrameLocks noChangeAspect="1"/>
          </p:cNvGraphicFramePr>
          <p:nvPr/>
        </p:nvGraphicFramePr>
        <p:xfrm>
          <a:off x="1827059" y="3164395"/>
          <a:ext cx="263525" cy="300037"/>
        </p:xfrm>
        <a:graphic>
          <a:graphicData uri="http://schemas.openxmlformats.org/presentationml/2006/ole">
            <p:oleObj spid="_x0000_s159749" name="수식" r:id="rId6" imgW="177480" imgH="203040" progId="Equation.3">
              <p:embed/>
            </p:oleObj>
          </a:graphicData>
        </a:graphic>
      </p:graphicFrame>
      <p:graphicFrame>
        <p:nvGraphicFramePr>
          <p:cNvPr id="128013" name="Object 13"/>
          <p:cNvGraphicFramePr>
            <a:graphicFrameLocks noChangeAspect="1"/>
          </p:cNvGraphicFramePr>
          <p:nvPr/>
        </p:nvGraphicFramePr>
        <p:xfrm>
          <a:off x="3516387" y="3153160"/>
          <a:ext cx="263525" cy="300038"/>
        </p:xfrm>
        <a:graphic>
          <a:graphicData uri="http://schemas.openxmlformats.org/presentationml/2006/ole">
            <p:oleObj spid="_x0000_s159750" name="수식" r:id="rId7" imgW="177480" imgH="20304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2181256" y="5164807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가산 접합 36"/>
          <p:cNvSpPr/>
          <p:nvPr/>
        </p:nvSpPr>
        <p:spPr>
          <a:xfrm>
            <a:off x="2109248" y="5308823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순서도: 가산 접합 37"/>
          <p:cNvSpPr/>
          <p:nvPr/>
        </p:nvSpPr>
        <p:spPr>
          <a:xfrm>
            <a:off x="3333384" y="5308823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619672" y="5169892"/>
          <a:ext cx="471487" cy="338138"/>
        </p:xfrm>
        <a:graphic>
          <a:graphicData uri="http://schemas.openxmlformats.org/presentationml/2006/ole">
            <p:oleObj spid="_x0000_s159751" name="수식" r:id="rId8" imgW="317160" imgH="228600" progId="Equation.3">
              <p:embed/>
            </p:oleObj>
          </a:graphicData>
        </a:graphic>
      </p:graphicFrame>
      <p:graphicFrame>
        <p:nvGraphicFramePr>
          <p:cNvPr id="40" name="Object 13"/>
          <p:cNvGraphicFramePr>
            <a:graphicFrameLocks noChangeAspect="1"/>
          </p:cNvGraphicFramePr>
          <p:nvPr/>
        </p:nvGraphicFramePr>
        <p:xfrm>
          <a:off x="3524449" y="5157192"/>
          <a:ext cx="471487" cy="338138"/>
        </p:xfrm>
        <a:graphic>
          <a:graphicData uri="http://schemas.openxmlformats.org/presentationml/2006/ole">
            <p:oleObj spid="_x0000_s159752" name="수식" r:id="rId9" imgW="317160" imgH="228600" progId="Equation.3">
              <p:embed/>
            </p:oleObj>
          </a:graphicData>
        </a:graphic>
      </p:graphicFrame>
      <p:graphicFrame>
        <p:nvGraphicFramePr>
          <p:cNvPr id="151563" name="Object 11"/>
          <p:cNvGraphicFramePr>
            <a:graphicFrameLocks noChangeAspect="1"/>
          </p:cNvGraphicFramePr>
          <p:nvPr/>
        </p:nvGraphicFramePr>
        <p:xfrm>
          <a:off x="4572000" y="1988840"/>
          <a:ext cx="3952875" cy="712787"/>
        </p:xfrm>
        <a:graphic>
          <a:graphicData uri="http://schemas.openxmlformats.org/presentationml/2006/ole">
            <p:oleObj spid="_x0000_s159753" name="수식" r:id="rId10" imgW="2666880" imgH="482400" progId="Equation.3">
              <p:embed/>
            </p:oleObj>
          </a:graphicData>
        </a:graphic>
      </p:graphicFrame>
      <p:sp>
        <p:nvSpPr>
          <p:cNvPr id="24" name="타원 23"/>
          <p:cNvSpPr/>
          <p:nvPr/>
        </p:nvSpPr>
        <p:spPr>
          <a:xfrm>
            <a:off x="5507663" y="314096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순서도: 가산 접합 24"/>
          <p:cNvSpPr/>
          <p:nvPr/>
        </p:nvSpPr>
        <p:spPr>
          <a:xfrm>
            <a:off x="5448288" y="328498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456400" y="314096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6793200" y="328498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직선 연결선 30"/>
          <p:cNvCxnSpPr>
            <a:stCxn id="24" idx="7"/>
            <a:endCxn id="26" idx="1"/>
          </p:cNvCxnSpPr>
          <p:nvPr/>
        </p:nvCxnSpPr>
        <p:spPr>
          <a:xfrm>
            <a:off x="5876439" y="3204240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5880336" y="3501008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1187624" y="4076700"/>
          <a:ext cx="4197350" cy="676275"/>
        </p:xfrm>
        <a:graphic>
          <a:graphicData uri="http://schemas.openxmlformats.org/presentationml/2006/ole">
            <p:oleObj spid="_x0000_s159754" name="수식" r:id="rId11" imgW="283176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85786" y="928670"/>
            <a:ext cx="7678761" cy="898521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200" noProof="0" dirty="0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1</a:t>
            </a:r>
            <a:r>
              <a:rPr kumimoji="0" lang="en-US" altLang="ko-KR" sz="32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. Quark condensate and the</a:t>
            </a:r>
            <a:r>
              <a:rPr lang="en-US" altLang="ko-KR" sz="3200" dirty="0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 </a:t>
            </a:r>
            <a:r>
              <a:rPr lang="en-US" altLang="ko-KR" sz="3200" dirty="0" smtClean="0">
                <a:solidFill>
                  <a:schemeClr val="bg1"/>
                </a:solidFill>
                <a:latin typeface="Symbol" pitchFamily="18" charset="2"/>
                <a:ea typeface="HY헤드라인M" pitchFamily="18" charset="-127"/>
                <a:cs typeface="+mj-cs"/>
              </a:rPr>
              <a:t>h</a:t>
            </a:r>
            <a:r>
              <a:rPr lang="en-US" altLang="ko-KR" sz="3200" dirty="0" smtClean="0">
                <a:solidFill>
                  <a:schemeClr val="bg1"/>
                </a:solidFill>
                <a:latin typeface="Arial" pitchFamily="34" charset="0"/>
                <a:ea typeface="HY헤드라인M" pitchFamily="18" charset="-127"/>
                <a:cs typeface="+mj-cs"/>
              </a:rPr>
              <a:t>’ meson</a:t>
            </a:r>
            <a:endParaRPr kumimoji="0" lang="ko-KR" altLang="en-US" sz="3200" b="0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2</a:t>
            </a:fld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325884" y="2276872"/>
            <a:ext cx="41183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Some introduction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Casher Banks formula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Lee-Hatsuda formula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Witten – </a:t>
            </a:r>
            <a:r>
              <a:rPr lang="en-US" altLang="ko-KR" dirty="0" err="1" smtClean="0"/>
              <a:t>Veneziano</a:t>
            </a:r>
            <a:r>
              <a:rPr lang="en-US" altLang="ko-KR" dirty="0" smtClean="0"/>
              <a:t> formula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en-US" altLang="ko-KR" dirty="0" smtClean="0"/>
              <a:t>At finite temperature and density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3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1814308"/>
            <a:ext cx="8677058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err="1" smtClean="0">
                <a:solidFill>
                  <a:schemeClr val="tx2"/>
                </a:solidFill>
                <a:latin typeface="Arial" charset="0"/>
              </a:rPr>
              <a:t>Kapusta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chemeClr val="tx2"/>
                </a:solidFill>
                <a:latin typeface="Arial" charset="0"/>
              </a:rPr>
              <a:t>Kharzeev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chemeClr val="tx2"/>
                </a:solidFill>
                <a:latin typeface="Arial" charset="0"/>
              </a:rPr>
              <a:t>McLerran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PRD 96 :   Effective U(1)</a:t>
            </a:r>
            <a:r>
              <a:rPr kumimoji="1" lang="en-US" altLang="ko-KR" sz="1400" i="1" baseline="-25000" dirty="0" smtClean="0">
                <a:solidFill>
                  <a:schemeClr val="tx2"/>
                </a:solidFill>
                <a:latin typeface="Arial" charset="0"/>
              </a:rPr>
              <a:t>A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restoration in medium in SPS data  </a:t>
            </a:r>
            <a:endParaRPr kumimoji="1" lang="en-US" altLang="ko-KR" sz="1400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49506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Some introduction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2318363"/>
            <a:ext cx="5508706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Rapp,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Wambach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, van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Hees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:  SPS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dilepton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 data </a:t>
            </a:r>
            <a:endParaRPr kumimoji="1" lang="en-US" altLang="ko-KR" sz="14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1406" y="2822419"/>
            <a:ext cx="702087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RHIC </a:t>
            </a:r>
            <a:r>
              <a:rPr kumimoji="1" lang="en-US" altLang="ko-KR" sz="1400" i="1" dirty="0" err="1" smtClean="0">
                <a:solidFill>
                  <a:schemeClr val="tx2"/>
                </a:solidFill>
                <a:latin typeface="Arial" charset="0"/>
              </a:rPr>
              <a:t>dilepton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puzzle   </a:t>
            </a:r>
            <a:endParaRPr kumimoji="1" lang="en-US" altLang="ko-KR" sz="1400" i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71406" y="5461383"/>
            <a:ext cx="6876858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Csorgo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Vertesi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,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Sziklai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 : Additional contribution from 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’ mass reduction</a:t>
            </a:r>
            <a:endParaRPr kumimoji="1" lang="en-US" altLang="ko-KR" sz="1400" i="1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13620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8562" y="2786608"/>
            <a:ext cx="2571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71406" y="5934922"/>
            <a:ext cx="7020874" cy="3023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Experimental and theoretical works on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‘ in nuclear medium </a:t>
            </a:r>
            <a:endParaRPr kumimoji="1" lang="en-US" altLang="ko-KR" sz="1400" i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1406" y="1052736"/>
            <a:ext cx="8677058" cy="6524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QCD symmetry:  SU(N)</a:t>
            </a:r>
            <a:r>
              <a:rPr kumimoji="1" lang="en-US" altLang="ko-KR" sz="1400" i="1" baseline="-25000" dirty="0" smtClean="0">
                <a:solidFill>
                  <a:schemeClr val="tx2"/>
                </a:solidFill>
                <a:latin typeface="Arial" charset="0"/>
              </a:rPr>
              <a:t>L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x SU(N)</a:t>
            </a:r>
            <a:r>
              <a:rPr kumimoji="1" lang="en-US" altLang="ko-KR" sz="1400" i="1" baseline="-25000" dirty="0" smtClean="0">
                <a:solidFill>
                  <a:schemeClr val="tx2"/>
                </a:solidFill>
                <a:latin typeface="Arial" charset="0"/>
              </a:rPr>
              <a:t>R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 SU(N)</a:t>
            </a:r>
            <a:r>
              <a:rPr kumimoji="1" lang="en-US" altLang="ko-KR" sz="1400" i="1" baseline="-25000" dirty="0" smtClean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V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   and   U(1)</a:t>
            </a:r>
            <a:r>
              <a:rPr kumimoji="1" lang="en-US" altLang="ko-KR" sz="1400" i="1" baseline="-25000" dirty="0" smtClean="0">
                <a:solidFill>
                  <a:schemeClr val="tx2"/>
                </a:solidFill>
                <a:latin typeface="Arial" charset="0"/>
              </a:rPr>
              <a:t>A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is always broken by Anomaly</a:t>
            </a:r>
          </a:p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         QCD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  <a:sym typeface="Wingdings" pitchFamily="2" charset="2"/>
              </a:rPr>
              <a:t>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 confinement   </a:t>
            </a:r>
            <a:endParaRPr kumimoji="1" lang="en-US" altLang="ko-KR" sz="1400" i="1" dirty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4</a:t>
            </a:fld>
            <a:endParaRPr lang="ko-KR" altLang="en-US" dirty="0"/>
          </a:p>
        </p:txBody>
      </p:sp>
      <p:sp>
        <p:nvSpPr>
          <p:cNvPr id="113" name="Rectangle 2"/>
          <p:cNvSpPr txBox="1">
            <a:spLocks noChangeArrowheads="1"/>
          </p:cNvSpPr>
          <p:nvPr/>
        </p:nvSpPr>
        <p:spPr>
          <a:xfrm>
            <a:off x="71406" y="642918"/>
            <a:ext cx="2714644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Finite temperature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pic>
        <p:nvPicPr>
          <p:cNvPr id="104" name="Picture 27"/>
          <p:cNvPicPr>
            <a:picLocks noChangeAspect="1" noChangeArrowheads="1"/>
          </p:cNvPicPr>
          <p:nvPr/>
        </p:nvPicPr>
        <p:blipFill>
          <a:blip r:embed="rId3" cstate="print">
            <a:lum bright="-40000" contrast="60000"/>
          </a:blip>
          <a:srcRect/>
          <a:stretch>
            <a:fillRect/>
          </a:stretch>
        </p:blipFill>
        <p:spPr bwMode="auto">
          <a:xfrm>
            <a:off x="3443148" y="1000108"/>
            <a:ext cx="2514600" cy="226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3000364" y="4229121"/>
            <a:ext cx="3276600" cy="2200275"/>
            <a:chOff x="3129" y="729"/>
            <a:chExt cx="2064" cy="1386"/>
          </a:xfrm>
        </p:grpSpPr>
        <p:pic>
          <p:nvPicPr>
            <p:cNvPr id="108" name="Picture 5"/>
            <p:cNvPicPr>
              <a:picLocks noChangeAspect="1" noChangeArrowheads="1"/>
            </p:cNvPicPr>
            <p:nvPr/>
          </p:nvPicPr>
          <p:blipFill>
            <a:blip r:embed="rId4" cstate="print"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3129" y="729"/>
              <a:ext cx="2064" cy="13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109" name="Object 6"/>
            <p:cNvGraphicFramePr>
              <a:graphicFrameLocks noChangeAspect="1"/>
            </p:cNvGraphicFramePr>
            <p:nvPr/>
          </p:nvGraphicFramePr>
          <p:xfrm>
            <a:off x="4344" y="747"/>
            <a:ext cx="668" cy="318"/>
          </p:xfrm>
          <a:graphic>
            <a:graphicData uri="http://schemas.openxmlformats.org/presentationml/2006/ole">
              <p:oleObj spid="_x0000_s150530" name="Equation" r:id="rId5" imgW="507960" imgH="241200" progId="">
                <p:embed/>
              </p:oleObj>
            </a:graphicData>
          </a:graphic>
        </p:graphicFrame>
      </p:grpSp>
      <p:cxnSp>
        <p:nvCxnSpPr>
          <p:cNvPr id="110" name="직선 화살표 연결선 109"/>
          <p:cNvCxnSpPr/>
          <p:nvPr/>
        </p:nvCxnSpPr>
        <p:spPr>
          <a:xfrm rot="5400000" flipH="1" flipV="1">
            <a:off x="4218953" y="5477974"/>
            <a:ext cx="104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자유형 110"/>
          <p:cNvSpPr/>
          <p:nvPr/>
        </p:nvSpPr>
        <p:spPr>
          <a:xfrm>
            <a:off x="3715730" y="1798187"/>
            <a:ext cx="1330037" cy="1235033"/>
          </a:xfrm>
          <a:custGeom>
            <a:avLst/>
            <a:gdLst>
              <a:gd name="connsiteX0" fmla="*/ 0 w 1330037"/>
              <a:gd name="connsiteY0" fmla="*/ 11875 h 1235033"/>
              <a:gd name="connsiteX1" fmla="*/ 653143 w 1330037"/>
              <a:gd name="connsiteY1" fmla="*/ 23750 h 1235033"/>
              <a:gd name="connsiteX2" fmla="*/ 890650 w 1330037"/>
              <a:gd name="connsiteY2" fmla="*/ 11875 h 1235033"/>
              <a:gd name="connsiteX3" fmla="*/ 950026 w 1330037"/>
              <a:gd name="connsiteY3" fmla="*/ 95002 h 1235033"/>
              <a:gd name="connsiteX4" fmla="*/ 985652 w 1330037"/>
              <a:gd name="connsiteY4" fmla="*/ 344384 h 1235033"/>
              <a:gd name="connsiteX5" fmla="*/ 985652 w 1330037"/>
              <a:gd name="connsiteY5" fmla="*/ 760020 h 1235033"/>
              <a:gd name="connsiteX6" fmla="*/ 1021278 w 1330037"/>
              <a:gd name="connsiteY6" fmla="*/ 1151906 h 1235033"/>
              <a:gd name="connsiteX7" fmla="*/ 1330037 w 1330037"/>
              <a:gd name="connsiteY7" fmla="*/ 1235033 h 1235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30037" h="1235033">
                <a:moveTo>
                  <a:pt x="0" y="11875"/>
                </a:moveTo>
                <a:lnTo>
                  <a:pt x="653143" y="23750"/>
                </a:lnTo>
                <a:cubicBezTo>
                  <a:pt x="801585" y="23750"/>
                  <a:pt x="841170" y="0"/>
                  <a:pt x="890650" y="11875"/>
                </a:cubicBezTo>
                <a:cubicBezTo>
                  <a:pt x="940130" y="23750"/>
                  <a:pt x="934192" y="39584"/>
                  <a:pt x="950026" y="95002"/>
                </a:cubicBezTo>
                <a:cubicBezTo>
                  <a:pt x="965860" y="150420"/>
                  <a:pt x="979714" y="233548"/>
                  <a:pt x="985652" y="344384"/>
                </a:cubicBezTo>
                <a:cubicBezTo>
                  <a:pt x="991590" y="455220"/>
                  <a:pt x="979714" y="625433"/>
                  <a:pt x="985652" y="760020"/>
                </a:cubicBezTo>
                <a:cubicBezTo>
                  <a:pt x="991590" y="894607"/>
                  <a:pt x="963881" y="1072737"/>
                  <a:pt x="1021278" y="1151906"/>
                </a:cubicBezTo>
                <a:cubicBezTo>
                  <a:pt x="1078675" y="1231075"/>
                  <a:pt x="1330037" y="1235033"/>
                  <a:pt x="1330037" y="1235033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5314806" y="3059668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T/</a:t>
            </a:r>
            <a:r>
              <a:rPr lang="en-US" altLang="ko-KR" dirty="0" err="1" smtClean="0"/>
              <a:t>Tc</a:t>
            </a:r>
            <a:endParaRPr lang="ko-KR" altLang="en-US" dirty="0"/>
          </a:p>
        </p:txBody>
      </p:sp>
      <p:sp>
        <p:nvSpPr>
          <p:cNvPr id="114" name="TextBox 113"/>
          <p:cNvSpPr txBox="1"/>
          <p:nvPr/>
        </p:nvSpPr>
        <p:spPr>
          <a:xfrm>
            <a:off x="6062650" y="5872195"/>
            <a:ext cx="64294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latin typeface="Symbol" pitchFamily="18" charset="2"/>
              </a:rPr>
              <a:t>r/</a:t>
            </a:r>
            <a:r>
              <a:rPr lang="en-US" altLang="ko-KR" dirty="0" err="1" smtClean="0">
                <a:latin typeface="Symbol" pitchFamily="18" charset="2"/>
              </a:rPr>
              <a:t>r</a:t>
            </a:r>
            <a:r>
              <a:rPr lang="en-US" altLang="ko-KR" baseline="-25000" dirty="0" err="1" smtClean="0"/>
              <a:t>n</a:t>
            </a:r>
            <a:endParaRPr lang="ko-KR" altLang="en-US" baseline="-25000" dirty="0"/>
          </a:p>
        </p:txBody>
      </p:sp>
      <p:graphicFrame>
        <p:nvGraphicFramePr>
          <p:cNvPr id="115" name="개체 114"/>
          <p:cNvGraphicFramePr>
            <a:graphicFrameLocks noChangeAspect="1"/>
          </p:cNvGraphicFramePr>
          <p:nvPr/>
        </p:nvGraphicFramePr>
        <p:xfrm>
          <a:off x="3755884" y="1225838"/>
          <a:ext cx="1987550" cy="427037"/>
        </p:xfrm>
        <a:graphic>
          <a:graphicData uri="http://schemas.openxmlformats.org/presentationml/2006/ole">
            <p:oleObj spid="_x0000_s150531" name="수식" r:id="rId6" imgW="1180800" imgH="253800" progId="Equation.3">
              <p:embed/>
            </p:oleObj>
          </a:graphicData>
        </a:graphic>
      </p:graphicFrame>
      <p:sp>
        <p:nvSpPr>
          <p:cNvPr id="116" name="TextBox 115"/>
          <p:cNvSpPr txBox="1"/>
          <p:nvPr/>
        </p:nvSpPr>
        <p:spPr>
          <a:xfrm>
            <a:off x="3445543" y="1629125"/>
            <a:ext cx="2143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grpSp>
        <p:nvGrpSpPr>
          <p:cNvPr id="4" name="그룹 29"/>
          <p:cNvGrpSpPr/>
          <p:nvPr/>
        </p:nvGrpSpPr>
        <p:grpSpPr>
          <a:xfrm>
            <a:off x="571472" y="1857367"/>
            <a:ext cx="8197725" cy="1143008"/>
            <a:chOff x="571472" y="1857367"/>
            <a:chExt cx="8197725" cy="1143008"/>
          </a:xfrm>
        </p:grpSpPr>
        <p:graphicFrame>
          <p:nvGraphicFramePr>
            <p:cNvPr id="15364" name="Object 4"/>
            <p:cNvGraphicFramePr>
              <a:graphicFrameLocks noChangeAspect="1"/>
            </p:cNvGraphicFramePr>
            <p:nvPr/>
          </p:nvGraphicFramePr>
          <p:xfrm>
            <a:off x="571472" y="1857367"/>
            <a:ext cx="2479675" cy="428625"/>
          </p:xfrm>
          <a:graphic>
            <a:graphicData uri="http://schemas.openxmlformats.org/presentationml/2006/ole">
              <p:oleObj spid="_x0000_s150532" name="수식" r:id="rId7" imgW="1473120" imgH="253800" progId="Equation.3">
                <p:embed/>
              </p:oleObj>
            </a:graphicData>
          </a:graphic>
        </p:graphicFrame>
        <p:cxnSp>
          <p:nvCxnSpPr>
            <p:cNvPr id="16" name="직선 화살표 연결선 15"/>
            <p:cNvCxnSpPr/>
            <p:nvPr/>
          </p:nvCxnSpPr>
          <p:spPr>
            <a:xfrm>
              <a:off x="3100228" y="2095428"/>
              <a:ext cx="571504" cy="1588"/>
            </a:xfrm>
            <a:prstGeom prst="straightConnector1">
              <a:avLst/>
            </a:prstGeom>
            <a:ln w="19050">
              <a:solidFill>
                <a:schemeClr val="tx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꺾인 연결선 19"/>
            <p:cNvCxnSpPr/>
            <p:nvPr/>
          </p:nvCxnSpPr>
          <p:spPr>
            <a:xfrm>
              <a:off x="3715559" y="2107491"/>
              <a:ext cx="2016000" cy="500066"/>
            </a:xfrm>
            <a:prstGeom prst="bentConnector3">
              <a:avLst>
                <a:gd name="adj1" fmla="val 50000"/>
              </a:avLst>
            </a:prstGeom>
            <a:ln w="2540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오른쪽 중괄호 20"/>
            <p:cNvSpPr/>
            <p:nvPr/>
          </p:nvSpPr>
          <p:spPr>
            <a:xfrm>
              <a:off x="5862560" y="2619432"/>
              <a:ext cx="214314" cy="357190"/>
            </a:xfrm>
            <a:prstGeom prst="rightBrace">
              <a:avLst/>
            </a:prstGeom>
            <a:ln w="19050">
              <a:solidFill>
                <a:schemeClr val="tx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aphicFrame>
          <p:nvGraphicFramePr>
            <p:cNvPr id="15366" name="Object 6"/>
            <p:cNvGraphicFramePr>
              <a:graphicFrameLocks noChangeAspect="1"/>
            </p:cNvGraphicFramePr>
            <p:nvPr/>
          </p:nvGraphicFramePr>
          <p:xfrm>
            <a:off x="6097435" y="2571750"/>
            <a:ext cx="2671762" cy="428625"/>
          </p:xfrm>
          <a:graphic>
            <a:graphicData uri="http://schemas.openxmlformats.org/presentationml/2006/ole">
              <p:oleObj spid="_x0000_s150534" name="수식" r:id="rId8" imgW="1587240" imgH="253800" progId="Equation.3">
                <p:embed/>
              </p:oleObj>
            </a:graphicData>
          </a:graphic>
        </p:graphicFrame>
      </p:grpSp>
      <p:cxnSp>
        <p:nvCxnSpPr>
          <p:cNvPr id="24" name="직선 연결선 23"/>
          <p:cNvCxnSpPr/>
          <p:nvPr/>
        </p:nvCxnSpPr>
        <p:spPr>
          <a:xfrm>
            <a:off x="3607493" y="4762572"/>
            <a:ext cx="2286016" cy="214314"/>
          </a:xfrm>
          <a:prstGeom prst="line">
            <a:avLst/>
          </a:prstGeom>
          <a:ln w="19050"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0535" name="Image" r:id="rId9" imgW="8857143" imgH="2409524" progId="">
              <p:embed/>
            </p:oleObj>
          </a:graphicData>
        </a:graphic>
      </p:graphicFrame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Quark condensate –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Chiral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order parameter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7" name="Rectangle 2"/>
          <p:cNvSpPr txBox="1">
            <a:spLocks noChangeArrowheads="1"/>
          </p:cNvSpPr>
          <p:nvPr/>
        </p:nvSpPr>
        <p:spPr>
          <a:xfrm>
            <a:off x="71406" y="3929066"/>
            <a:ext cx="2714644" cy="50006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Finite density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>
          <a:xfrm>
            <a:off x="3440867" y="678543"/>
            <a:ext cx="2520000" cy="428628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Lattice gauge theory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sp>
        <p:nvSpPr>
          <p:cNvPr id="29" name="Rectangle 2"/>
          <p:cNvSpPr txBox="1">
            <a:spLocks noChangeArrowheads="1"/>
          </p:cNvSpPr>
          <p:nvPr/>
        </p:nvSpPr>
        <p:spPr>
          <a:xfrm>
            <a:off x="3000364" y="3857628"/>
            <a:ext cx="3286148" cy="428628"/>
          </a:xfrm>
          <a:prstGeom prst="rect">
            <a:avLst/>
          </a:prstGeom>
          <a:solidFill>
            <a:schemeClr val="bg1"/>
          </a:solidFill>
          <a:ln/>
        </p:spPr>
        <p:txBody>
          <a:bodyPr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Linear density</a:t>
            </a:r>
            <a:r>
              <a:rPr kumimoji="0" lang="en-US" altLang="ko-KR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HY헤드라인M" pitchFamily="18" charset="-127"/>
                <a:cs typeface="+mj-cs"/>
              </a:rPr>
              <a:t> approximation</a:t>
            </a: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+mj-cs"/>
            </a:endParaRPr>
          </a:p>
        </p:txBody>
      </p:sp>
      <p:grpSp>
        <p:nvGrpSpPr>
          <p:cNvPr id="5" name="그룹 32"/>
          <p:cNvGrpSpPr/>
          <p:nvPr/>
        </p:nvGrpSpPr>
        <p:grpSpPr>
          <a:xfrm>
            <a:off x="571488" y="2535237"/>
            <a:ext cx="3125126" cy="750887"/>
            <a:chOff x="571488" y="2535237"/>
            <a:chExt cx="3125126" cy="750887"/>
          </a:xfrm>
        </p:grpSpPr>
        <p:graphicFrame>
          <p:nvGraphicFramePr>
            <p:cNvPr id="15365" name="Object 5"/>
            <p:cNvGraphicFramePr>
              <a:graphicFrameLocks noChangeAspect="1"/>
            </p:cNvGraphicFramePr>
            <p:nvPr/>
          </p:nvGraphicFramePr>
          <p:xfrm>
            <a:off x="571488" y="2535237"/>
            <a:ext cx="2286000" cy="750887"/>
          </p:xfrm>
          <a:graphic>
            <a:graphicData uri="http://schemas.openxmlformats.org/presentationml/2006/ole">
              <p:oleObj spid="_x0000_s150533" name="수식" r:id="rId10" imgW="1358640" imgH="444240" progId="Equation.3">
                <p:embed/>
              </p:oleObj>
            </a:graphicData>
          </a:graphic>
        </p:graphicFrame>
        <p:cxnSp>
          <p:nvCxnSpPr>
            <p:cNvPr id="32" name="직선 화살표 연결선 31"/>
            <p:cNvCxnSpPr/>
            <p:nvPr/>
          </p:nvCxnSpPr>
          <p:spPr>
            <a:xfrm>
              <a:off x="2976614" y="2928934"/>
              <a:ext cx="720000" cy="1588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5</a:t>
            </a:fld>
            <a:endParaRPr lang="ko-KR" altLang="en-US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1124744"/>
            <a:ext cx="2889242" cy="3630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Quark condensate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1554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Casher Banks formula  - </a:t>
            </a:r>
            <a:r>
              <a:rPr lang="ko-KR" altLang="en-US" sz="2000" b="1" i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Chiral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symmetry breaking (m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  <a:sym typeface="Wingdings" pitchFamily="2" charset="2"/>
              </a:rPr>
              <a:t>0)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899592" y="1744663"/>
          <a:ext cx="5383212" cy="676275"/>
        </p:xfrm>
        <a:graphic>
          <a:graphicData uri="http://schemas.openxmlformats.org/presentationml/2006/ole">
            <p:oleObj spid="_x0000_s151555" name="수식" r:id="rId4" imgW="3632040" imgH="457200" progId="Equation.3">
              <p:embed/>
            </p:oleObj>
          </a:graphicData>
        </a:graphic>
      </p:graphicFrame>
      <p:sp>
        <p:nvSpPr>
          <p:cNvPr id="34" name="타원 33"/>
          <p:cNvSpPr/>
          <p:nvPr/>
        </p:nvSpPr>
        <p:spPr>
          <a:xfrm>
            <a:off x="3347864" y="112474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순서도: 가산 접합 34"/>
          <p:cNvSpPr/>
          <p:nvPr/>
        </p:nvSpPr>
        <p:spPr>
          <a:xfrm>
            <a:off x="3288489" y="126876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1564" name="Object 12"/>
          <p:cNvGraphicFramePr>
            <a:graphicFrameLocks noChangeAspect="1"/>
          </p:cNvGraphicFramePr>
          <p:nvPr/>
        </p:nvGraphicFramePr>
        <p:xfrm>
          <a:off x="1044575" y="4076700"/>
          <a:ext cx="7246938" cy="676275"/>
        </p:xfrm>
        <a:graphic>
          <a:graphicData uri="http://schemas.openxmlformats.org/presentationml/2006/ole">
            <p:oleObj spid="_x0000_s151564" name="수식" r:id="rId5" imgW="4889160" imgH="457200" progId="Equation.3">
              <p:embed/>
            </p:oleObj>
          </a:graphicData>
        </a:graphic>
      </p:graphicFrame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746654" y="2951944"/>
            <a:ext cx="5841570" cy="33304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r>
              <a:rPr kumimoji="1" lang="en-US" altLang="ko-KR" sz="1600" dirty="0" err="1" smtClean="0">
                <a:latin typeface="Arial" charset="0"/>
              </a:rPr>
              <a:t>Phenomenologically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need constituent quark mass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755576" y="3383992"/>
            <a:ext cx="584157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Casher Banks formula in the </a:t>
            </a:r>
            <a:r>
              <a:rPr kumimoji="1" lang="en-US" altLang="ko-KR" sz="1600" dirty="0" err="1" smtClean="0">
                <a:latin typeface="Arial" charset="0"/>
              </a:rPr>
              <a:t>chiral</a:t>
            </a:r>
            <a:r>
              <a:rPr kumimoji="1" lang="en-US" altLang="ko-KR" sz="1600" dirty="0" smtClean="0">
                <a:latin typeface="Arial" charset="0"/>
              </a:rPr>
              <a:t> limit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85344" y="1089312"/>
            <a:ext cx="2627784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6</a:t>
            </a:fld>
            <a:endParaRPr lang="ko-KR" altLang="en-US" dirty="0"/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404664"/>
            <a:ext cx="7236898" cy="3625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Other order parameters: </a:t>
            </a:r>
            <a:r>
              <a:rPr kumimoji="1" lang="en-US" altLang="ko-KR" i="1" dirty="0" smtClean="0">
                <a:solidFill>
                  <a:schemeClr val="tx2"/>
                </a:solidFill>
                <a:latin typeface="Symbol" pitchFamily="18" charset="2"/>
              </a:rPr>
              <a:t>s - p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  </a:t>
            </a:r>
            <a:r>
              <a:rPr kumimoji="1" lang="en-US" altLang="ko-KR" i="1" dirty="0" err="1" smtClean="0">
                <a:solidFill>
                  <a:schemeClr val="tx2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2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1266825" y="1966913"/>
          <a:ext cx="2411413" cy="319087"/>
        </p:xfrm>
        <a:graphic>
          <a:graphicData uri="http://schemas.openxmlformats.org/presentationml/2006/ole">
            <p:oleObj spid="_x0000_s157700" name="수식" r:id="rId3" imgW="1625400" imgH="21564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2172619" y="2564904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순서도: 가산 접합 19"/>
          <p:cNvSpPr/>
          <p:nvPr/>
        </p:nvSpPr>
        <p:spPr>
          <a:xfrm>
            <a:off x="2100611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순서도: 가산 접합 22"/>
          <p:cNvSpPr/>
          <p:nvPr/>
        </p:nvSpPr>
        <p:spPr>
          <a:xfrm>
            <a:off x="3324747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8010" name="Object 10"/>
          <p:cNvGraphicFramePr>
            <a:graphicFrameLocks noChangeAspect="1"/>
          </p:cNvGraphicFramePr>
          <p:nvPr/>
        </p:nvGraphicFramePr>
        <p:xfrm>
          <a:off x="539552" y="1052513"/>
          <a:ext cx="6061075" cy="581025"/>
        </p:xfrm>
        <a:graphic>
          <a:graphicData uri="http://schemas.openxmlformats.org/presentationml/2006/ole">
            <p:oleObj spid="_x0000_s157701" name="수식" r:id="rId4" imgW="4089240" imgH="393480" progId="Equation.3">
              <p:embed/>
            </p:oleObj>
          </a:graphicData>
        </a:graphic>
      </p:graphicFrame>
      <p:graphicFrame>
        <p:nvGraphicFramePr>
          <p:cNvPr id="128011" name="Object 11"/>
          <p:cNvGraphicFramePr>
            <a:graphicFrameLocks noChangeAspect="1"/>
          </p:cNvGraphicFramePr>
          <p:nvPr/>
        </p:nvGraphicFramePr>
        <p:xfrm>
          <a:off x="1333426" y="6021288"/>
          <a:ext cx="4030662" cy="355600"/>
        </p:xfrm>
        <a:graphic>
          <a:graphicData uri="http://schemas.openxmlformats.org/presentationml/2006/ole">
            <p:oleObj spid="_x0000_s157702" name="수식" r:id="rId5" imgW="2717640" imgH="241200" progId="Equation.3">
              <p:embed/>
            </p:oleObj>
          </a:graphicData>
        </a:graphic>
      </p:graphicFrame>
      <p:graphicFrame>
        <p:nvGraphicFramePr>
          <p:cNvPr id="128012" name="Object 12"/>
          <p:cNvGraphicFramePr>
            <a:graphicFrameLocks noChangeAspect="1"/>
          </p:cNvGraphicFramePr>
          <p:nvPr/>
        </p:nvGraphicFramePr>
        <p:xfrm>
          <a:off x="1892300" y="2614811"/>
          <a:ext cx="131763" cy="244475"/>
        </p:xfrm>
        <a:graphic>
          <a:graphicData uri="http://schemas.openxmlformats.org/presentationml/2006/ole">
            <p:oleObj spid="_x0000_s157703" name="수식" r:id="rId6" imgW="88560" imgH="164880" progId="Equation.3">
              <p:embed/>
            </p:oleObj>
          </a:graphicData>
        </a:graphic>
      </p:graphicFrame>
      <p:graphicFrame>
        <p:nvGraphicFramePr>
          <p:cNvPr id="128013" name="Object 13"/>
          <p:cNvGraphicFramePr>
            <a:graphicFrameLocks noChangeAspect="1"/>
          </p:cNvGraphicFramePr>
          <p:nvPr/>
        </p:nvGraphicFramePr>
        <p:xfrm>
          <a:off x="3581400" y="2617478"/>
          <a:ext cx="131763" cy="242888"/>
        </p:xfrm>
        <a:graphic>
          <a:graphicData uri="http://schemas.openxmlformats.org/presentationml/2006/ole">
            <p:oleObj spid="_x0000_s157704" name="수식" r:id="rId7" imgW="88560" imgH="16488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2181256" y="4300711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가산 접합 36"/>
          <p:cNvSpPr/>
          <p:nvPr/>
        </p:nvSpPr>
        <p:spPr>
          <a:xfrm>
            <a:off x="2109248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순서도: 가산 접합 37"/>
          <p:cNvSpPr/>
          <p:nvPr/>
        </p:nvSpPr>
        <p:spPr>
          <a:xfrm>
            <a:off x="3333384" y="4444727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619672" y="4305796"/>
          <a:ext cx="471487" cy="338138"/>
        </p:xfrm>
        <a:graphic>
          <a:graphicData uri="http://schemas.openxmlformats.org/presentationml/2006/ole">
            <p:oleObj spid="_x0000_s157705" name="수식" r:id="rId8" imgW="317160" imgH="228600" progId="Equation.3">
              <p:embed/>
            </p:oleObj>
          </a:graphicData>
        </a:graphic>
      </p:graphicFrame>
      <p:graphicFrame>
        <p:nvGraphicFramePr>
          <p:cNvPr id="40" name="Object 13"/>
          <p:cNvGraphicFramePr>
            <a:graphicFrameLocks noChangeAspect="1"/>
          </p:cNvGraphicFramePr>
          <p:nvPr/>
        </p:nvGraphicFramePr>
        <p:xfrm>
          <a:off x="3524449" y="4293096"/>
          <a:ext cx="471487" cy="338138"/>
        </p:xfrm>
        <a:graphic>
          <a:graphicData uri="http://schemas.openxmlformats.org/presentationml/2006/ole">
            <p:oleObj spid="_x0000_s157706" name="수식" r:id="rId9" imgW="317160" imgH="228600" progId="Equation.3">
              <p:embed/>
            </p:oleObj>
          </a:graphicData>
        </a:graphic>
      </p:graphicFrame>
      <p:graphicFrame>
        <p:nvGraphicFramePr>
          <p:cNvPr id="151563" name="Object 11"/>
          <p:cNvGraphicFramePr>
            <a:graphicFrameLocks noChangeAspect="1"/>
          </p:cNvGraphicFramePr>
          <p:nvPr/>
        </p:nvGraphicFramePr>
        <p:xfrm>
          <a:off x="4355976" y="1916113"/>
          <a:ext cx="2822575" cy="376237"/>
        </p:xfrm>
        <a:graphic>
          <a:graphicData uri="http://schemas.openxmlformats.org/presentationml/2006/ole">
            <p:oleObj spid="_x0000_s157707" name="수식" r:id="rId10" imgW="1904760" imgH="253800" progId="Equation.3">
              <p:embed/>
            </p:oleObj>
          </a:graphicData>
        </a:graphic>
      </p:graphicFrame>
      <p:sp>
        <p:nvSpPr>
          <p:cNvPr id="24" name="타원 23"/>
          <p:cNvSpPr/>
          <p:nvPr/>
        </p:nvSpPr>
        <p:spPr>
          <a:xfrm>
            <a:off x="5507663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순서도: 가산 접합 24"/>
          <p:cNvSpPr/>
          <p:nvPr/>
        </p:nvSpPr>
        <p:spPr>
          <a:xfrm>
            <a:off x="5448288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타원 25"/>
          <p:cNvSpPr/>
          <p:nvPr/>
        </p:nvSpPr>
        <p:spPr>
          <a:xfrm>
            <a:off x="6456400" y="2564904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6793200" y="2708920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1" name="직선 연결선 30"/>
          <p:cNvCxnSpPr>
            <a:stCxn id="24" idx="7"/>
            <a:endCxn id="26" idx="1"/>
          </p:cNvCxnSpPr>
          <p:nvPr/>
        </p:nvCxnSpPr>
        <p:spPr>
          <a:xfrm>
            <a:off x="5876439" y="2628176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직선 연결선 31"/>
          <p:cNvCxnSpPr/>
          <p:nvPr/>
        </p:nvCxnSpPr>
        <p:spPr>
          <a:xfrm>
            <a:off x="5880336" y="2924944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7708" name="Object 12"/>
          <p:cNvGraphicFramePr>
            <a:graphicFrameLocks noChangeAspect="1"/>
          </p:cNvGraphicFramePr>
          <p:nvPr/>
        </p:nvGraphicFramePr>
        <p:xfrm>
          <a:off x="1475656" y="3573016"/>
          <a:ext cx="3067050" cy="338137"/>
        </p:xfrm>
        <a:graphic>
          <a:graphicData uri="http://schemas.openxmlformats.org/presentationml/2006/ole">
            <p:oleObj spid="_x0000_s157708" name="수식" r:id="rId11" imgW="2070000" imgH="228600" progId="Equation.3">
              <p:embed/>
            </p:oleObj>
          </a:graphicData>
        </a:graphic>
      </p:graphicFrame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962678" y="5112184"/>
            <a:ext cx="584157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r>
              <a:rPr kumimoji="1" lang="en-US" altLang="ko-KR" sz="1600" dirty="0" err="1" smtClean="0">
                <a:latin typeface="Arial" charset="0"/>
              </a:rPr>
              <a:t>Phenomenologically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 constituent quark mass terms survives</a:t>
            </a:r>
            <a:r>
              <a:rPr kumimoji="1" lang="en-US" altLang="ko-KR" sz="1600" dirty="0" smtClean="0">
                <a:latin typeface="Arial" charset="0"/>
              </a:rPr>
              <a:t>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41" name="Text Box 7"/>
          <p:cNvSpPr txBox="1">
            <a:spLocks noChangeArrowheads="1"/>
          </p:cNvSpPr>
          <p:nvPr/>
        </p:nvSpPr>
        <p:spPr bwMode="auto">
          <a:xfrm>
            <a:off x="962678" y="5526407"/>
            <a:ext cx="5841570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Generalized Casher Banks formula in the </a:t>
            </a:r>
            <a:r>
              <a:rPr kumimoji="1" lang="en-US" altLang="ko-KR" sz="1600" dirty="0" err="1" smtClean="0">
                <a:latin typeface="Arial" charset="0"/>
              </a:rPr>
              <a:t>chiral</a:t>
            </a:r>
            <a:r>
              <a:rPr kumimoji="1" lang="en-US" altLang="ko-KR" sz="1600" dirty="0" smtClean="0">
                <a:latin typeface="Arial" charset="0"/>
              </a:rPr>
              <a:t> limit </a:t>
            </a:r>
            <a:endParaRPr kumimoji="1" lang="en-US" altLang="ko-KR" sz="1600" dirty="0">
              <a:latin typeface="Arial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85344" y="368088"/>
            <a:ext cx="6646896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7709" name="Object 13"/>
          <p:cNvGraphicFramePr>
            <a:graphicFrameLocks noChangeAspect="1"/>
          </p:cNvGraphicFramePr>
          <p:nvPr/>
        </p:nvGraphicFramePr>
        <p:xfrm>
          <a:off x="5267696" y="2636912"/>
          <a:ext cx="131763" cy="244475"/>
        </p:xfrm>
        <a:graphic>
          <a:graphicData uri="http://schemas.openxmlformats.org/presentationml/2006/ole">
            <p:oleObj spid="_x0000_s157709" name="수식" r:id="rId12" imgW="88560" imgH="164880" progId="Equation.3">
              <p:embed/>
            </p:oleObj>
          </a:graphicData>
        </a:graphic>
      </p:graphicFrame>
      <p:graphicFrame>
        <p:nvGraphicFramePr>
          <p:cNvPr id="157710" name="Object 14"/>
          <p:cNvGraphicFramePr>
            <a:graphicFrameLocks noChangeAspect="1"/>
          </p:cNvGraphicFramePr>
          <p:nvPr/>
        </p:nvGraphicFramePr>
        <p:xfrm>
          <a:off x="7032525" y="2656085"/>
          <a:ext cx="131763" cy="244475"/>
        </p:xfrm>
        <a:graphic>
          <a:graphicData uri="http://schemas.openxmlformats.org/presentationml/2006/ole">
            <p:oleObj spid="_x0000_s157710" name="수식" r:id="rId13" imgW="8856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타원 34"/>
          <p:cNvSpPr/>
          <p:nvPr/>
        </p:nvSpPr>
        <p:spPr>
          <a:xfrm>
            <a:off x="7752034" y="4400536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7</a:t>
            </a:fld>
            <a:endParaRPr lang="ko-KR" altLang="en-US" dirty="0"/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2578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Correlation function for </a:t>
            </a:r>
            <a:r>
              <a:rPr lang="en-US" altLang="ko-KR" sz="2000" b="1" i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‘  </a:t>
            </a:r>
            <a:r>
              <a:rPr lang="en-US" altLang="ko-KR" sz="1600" dirty="0" smtClean="0">
                <a:solidFill>
                  <a:schemeClr val="bg1"/>
                </a:solidFill>
                <a:latin typeface="Verdana" pitchFamily="34" charset="0"/>
              </a:rPr>
              <a:t>(Lee, Hatsuda 96)     </a:t>
            </a:r>
            <a:endParaRPr lang="en-US" altLang="ko-KR" sz="1600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906225"/>
            <a:ext cx="4932642" cy="3831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h 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‘</a:t>
            </a:r>
            <a:r>
              <a:rPr kumimoji="1" lang="en-US" altLang="ko-KR" i="1" dirty="0" smtClean="0">
                <a:solidFill>
                  <a:schemeClr val="tx1"/>
                </a:solidFill>
                <a:latin typeface="Symbol" pitchFamily="18" charset="2"/>
              </a:rPr>
              <a:t>- p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 </a:t>
            </a:r>
            <a:r>
              <a:rPr kumimoji="1" lang="en-US" altLang="ko-KR" i="1" dirty="0" err="1" smtClean="0">
                <a:solidFill>
                  <a:schemeClr val="tx1"/>
                </a:solidFill>
                <a:latin typeface="Arial" charset="0"/>
              </a:rPr>
              <a:t>correlator</a:t>
            </a:r>
            <a:r>
              <a:rPr kumimoji="1" lang="en-US" altLang="ko-KR" i="1" dirty="0" smtClean="0">
                <a:solidFill>
                  <a:schemeClr val="tx1"/>
                </a:solidFill>
                <a:latin typeface="Arial" charset="0"/>
              </a:rPr>
              <a:t> (mass difference)</a:t>
            </a:r>
            <a:endParaRPr kumimoji="1" lang="en-US" altLang="ko-KR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28009" name="Object 9"/>
          <p:cNvGraphicFramePr>
            <a:graphicFrameLocks noChangeAspect="1"/>
          </p:cNvGraphicFramePr>
          <p:nvPr/>
        </p:nvGraphicFramePr>
        <p:xfrm>
          <a:off x="398463" y="1412875"/>
          <a:ext cx="6345237" cy="581025"/>
        </p:xfrm>
        <a:graphic>
          <a:graphicData uri="http://schemas.openxmlformats.org/presentationml/2006/ole">
            <p:oleObj spid="_x0000_s152579" name="수식" r:id="rId4" imgW="4279680" imgH="393480" progId="Equation.3">
              <p:embed/>
            </p:oleObj>
          </a:graphicData>
        </a:graphic>
      </p:graphicFrame>
      <p:sp>
        <p:nvSpPr>
          <p:cNvPr id="10" name="타원 9"/>
          <p:cNvSpPr/>
          <p:nvPr/>
        </p:nvSpPr>
        <p:spPr>
          <a:xfrm>
            <a:off x="7343929" y="396848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타원 10"/>
          <p:cNvSpPr/>
          <p:nvPr/>
        </p:nvSpPr>
        <p:spPr>
          <a:xfrm>
            <a:off x="8148650" y="396848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순서도: 가산 접합 13"/>
          <p:cNvSpPr/>
          <p:nvPr/>
        </p:nvSpPr>
        <p:spPr>
          <a:xfrm>
            <a:off x="7284554" y="411250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순서도: 가산 접합 14"/>
          <p:cNvSpPr/>
          <p:nvPr/>
        </p:nvSpPr>
        <p:spPr>
          <a:xfrm>
            <a:off x="8532440" y="411250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8" name="Object 9"/>
          <p:cNvGraphicFramePr>
            <a:graphicFrameLocks noChangeAspect="1"/>
          </p:cNvGraphicFramePr>
          <p:nvPr/>
        </p:nvGraphicFramePr>
        <p:xfrm>
          <a:off x="1165225" y="2228850"/>
          <a:ext cx="2617788" cy="336550"/>
        </p:xfrm>
        <a:graphic>
          <a:graphicData uri="http://schemas.openxmlformats.org/presentationml/2006/ole">
            <p:oleObj spid="_x0000_s152580" name="수식" r:id="rId5" imgW="1765080" imgH="228600" progId="Equation.3">
              <p:embed/>
            </p:oleObj>
          </a:graphicData>
        </a:graphic>
      </p:graphicFrame>
      <p:graphicFrame>
        <p:nvGraphicFramePr>
          <p:cNvPr id="130054" name="Object 4"/>
          <p:cNvGraphicFramePr>
            <a:graphicFrameLocks noChangeAspect="1"/>
          </p:cNvGraphicFramePr>
          <p:nvPr/>
        </p:nvGraphicFramePr>
        <p:xfrm>
          <a:off x="2547987" y="4860925"/>
          <a:ext cx="3032125" cy="541338"/>
        </p:xfrm>
        <a:graphic>
          <a:graphicData uri="http://schemas.openxmlformats.org/presentationml/2006/ole">
            <p:oleObj spid="_x0000_s152581" name="수식" r:id="rId6" imgW="2044440" imgH="368280" progId="Equation.3">
              <p:embed/>
            </p:oleObj>
          </a:graphicData>
        </a:graphic>
      </p:graphicFrame>
      <p:graphicFrame>
        <p:nvGraphicFramePr>
          <p:cNvPr id="34" name="Object 4"/>
          <p:cNvGraphicFramePr>
            <a:graphicFrameLocks noChangeAspect="1"/>
          </p:cNvGraphicFramePr>
          <p:nvPr/>
        </p:nvGraphicFramePr>
        <p:xfrm>
          <a:off x="611560" y="3861048"/>
          <a:ext cx="6380162" cy="579438"/>
        </p:xfrm>
        <a:graphic>
          <a:graphicData uri="http://schemas.openxmlformats.org/presentationml/2006/ole">
            <p:oleObj spid="_x0000_s152586" name="수식" r:id="rId7" imgW="4305240" imgH="393480" progId="Equation.3">
              <p:embed/>
            </p:oleObj>
          </a:graphicData>
        </a:graphic>
      </p:graphicFrame>
      <p:sp>
        <p:nvSpPr>
          <p:cNvPr id="36" name="타원 35"/>
          <p:cNvSpPr/>
          <p:nvPr/>
        </p:nvSpPr>
        <p:spPr>
          <a:xfrm>
            <a:off x="7644594" y="3861048"/>
            <a:ext cx="648072" cy="648072"/>
          </a:xfrm>
          <a:prstGeom prst="ellipse">
            <a:avLst/>
          </a:prstGeom>
          <a:solidFill>
            <a:srgbClr val="FF0000">
              <a:alpha val="7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200" dirty="0" smtClean="0">
                <a:latin typeface="Symbol" pitchFamily="18" charset="2"/>
              </a:rPr>
              <a:t>n</a:t>
            </a:r>
            <a:r>
              <a:rPr lang="en-US" altLang="ko-KR" sz="1200" dirty="0" smtClean="0"/>
              <a:t>=1</a:t>
            </a:r>
            <a:endParaRPr lang="ko-KR" altLang="en-US" sz="1200" dirty="0"/>
          </a:p>
        </p:txBody>
      </p:sp>
      <p:graphicFrame>
        <p:nvGraphicFramePr>
          <p:cNvPr id="152589" name="Object 13"/>
          <p:cNvGraphicFramePr>
            <a:graphicFrameLocks noChangeAspect="1"/>
          </p:cNvGraphicFramePr>
          <p:nvPr/>
        </p:nvGraphicFramePr>
        <p:xfrm>
          <a:off x="4723333" y="2206625"/>
          <a:ext cx="3521075" cy="412750"/>
        </p:xfrm>
        <a:graphic>
          <a:graphicData uri="http://schemas.openxmlformats.org/presentationml/2006/ole">
            <p:oleObj spid="_x0000_s152589" name="수식" r:id="rId8" imgW="2374560" imgH="279360" progId="Equation.3">
              <p:embed/>
            </p:oleObj>
          </a:graphicData>
        </a:graphic>
      </p:graphicFrame>
      <p:sp>
        <p:nvSpPr>
          <p:cNvPr id="37" name="타원 36"/>
          <p:cNvSpPr/>
          <p:nvPr/>
        </p:nvSpPr>
        <p:spPr>
          <a:xfrm>
            <a:off x="6166783" y="278092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순서도: 가산 접합 38"/>
          <p:cNvSpPr/>
          <p:nvPr/>
        </p:nvSpPr>
        <p:spPr>
          <a:xfrm>
            <a:off x="6107408" y="292494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/>
          <p:cNvSpPr/>
          <p:nvPr/>
        </p:nvSpPr>
        <p:spPr>
          <a:xfrm>
            <a:off x="7115520" y="2780928"/>
            <a:ext cx="432048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순서도: 가산 접합 40"/>
          <p:cNvSpPr/>
          <p:nvPr/>
        </p:nvSpPr>
        <p:spPr>
          <a:xfrm>
            <a:off x="7452320" y="2924944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42" name="직선 연결선 41"/>
          <p:cNvCxnSpPr>
            <a:stCxn id="37" idx="7"/>
            <a:endCxn id="40" idx="1"/>
          </p:cNvCxnSpPr>
          <p:nvPr/>
        </p:nvCxnSpPr>
        <p:spPr>
          <a:xfrm>
            <a:off x="6535559" y="2844200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/>
          <p:cNvCxnSpPr/>
          <p:nvPr/>
        </p:nvCxnSpPr>
        <p:spPr>
          <a:xfrm>
            <a:off x="6539456" y="3140968"/>
            <a:ext cx="643233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2590" name="Object 14"/>
          <p:cNvGraphicFramePr>
            <a:graphicFrameLocks noChangeAspect="1"/>
          </p:cNvGraphicFramePr>
          <p:nvPr/>
        </p:nvGraphicFramePr>
        <p:xfrm>
          <a:off x="6682655" y="2827884"/>
          <a:ext cx="395287" cy="317500"/>
        </p:xfrm>
        <a:graphic>
          <a:graphicData uri="http://schemas.openxmlformats.org/presentationml/2006/ole">
            <p:oleObj spid="_x0000_s152590" name="수식" r:id="rId9" imgW="266400" imgH="215640" progId="Equation.3">
              <p:embed/>
            </p:oleObj>
          </a:graphicData>
        </a:graphic>
      </p:graphicFrame>
      <p:sp>
        <p:nvSpPr>
          <p:cNvPr id="44" name="직사각형 43"/>
          <p:cNvSpPr/>
          <p:nvPr/>
        </p:nvSpPr>
        <p:spPr>
          <a:xfrm>
            <a:off x="85344" y="872144"/>
            <a:ext cx="4198624" cy="43204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52591" name="Object 4"/>
          <p:cNvGraphicFramePr>
            <a:graphicFrameLocks noChangeAspect="1"/>
          </p:cNvGraphicFramePr>
          <p:nvPr/>
        </p:nvGraphicFramePr>
        <p:xfrm>
          <a:off x="1409452" y="3068960"/>
          <a:ext cx="2730500" cy="336550"/>
        </p:xfrm>
        <a:graphic>
          <a:graphicData uri="http://schemas.openxmlformats.org/presentationml/2006/ole">
            <p:oleObj spid="_x0000_s152591" name="수식" r:id="rId10" imgW="1841400" imgH="228600" progId="Equation.3">
              <p:embed/>
            </p:oleObj>
          </a:graphicData>
        </a:graphic>
      </p:graphicFrame>
      <p:graphicFrame>
        <p:nvGraphicFramePr>
          <p:cNvPr id="152592" name="Object 16"/>
          <p:cNvGraphicFramePr>
            <a:graphicFrameLocks noChangeAspect="1"/>
          </p:cNvGraphicFramePr>
          <p:nvPr/>
        </p:nvGraphicFramePr>
        <p:xfrm>
          <a:off x="5744443" y="2803525"/>
          <a:ext cx="339725" cy="338138"/>
        </p:xfrm>
        <a:graphic>
          <a:graphicData uri="http://schemas.openxmlformats.org/presentationml/2006/ole">
            <p:oleObj spid="_x0000_s152592" name="수식" r:id="rId11" imgW="228600" imgH="228600" progId="Equation.3">
              <p:embed/>
            </p:oleObj>
          </a:graphicData>
        </a:graphic>
      </p:graphicFrame>
      <p:graphicFrame>
        <p:nvGraphicFramePr>
          <p:cNvPr id="152593" name="Object 17"/>
          <p:cNvGraphicFramePr>
            <a:graphicFrameLocks noChangeAspect="1"/>
          </p:cNvGraphicFramePr>
          <p:nvPr/>
        </p:nvGraphicFramePr>
        <p:xfrm>
          <a:off x="7643960" y="2816360"/>
          <a:ext cx="339725" cy="338138"/>
        </p:xfrm>
        <a:graphic>
          <a:graphicData uri="http://schemas.openxmlformats.org/presentationml/2006/ole">
            <p:oleObj spid="_x0000_s152593" name="수식" r:id="rId12" imgW="228600" imgH="228600" progId="Equation.3">
              <p:embed/>
            </p:oleObj>
          </a:graphicData>
        </a:graphic>
      </p:graphicFrame>
      <p:sp>
        <p:nvSpPr>
          <p:cNvPr id="45" name="Text Box 7"/>
          <p:cNvSpPr txBox="1">
            <a:spLocks noChangeArrowheads="1"/>
          </p:cNvSpPr>
          <p:nvPr/>
        </p:nvSpPr>
        <p:spPr bwMode="auto">
          <a:xfrm>
            <a:off x="683568" y="6093296"/>
            <a:ext cx="7776864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 </a:t>
            </a:r>
            <a:r>
              <a:rPr kumimoji="1" lang="en-US" altLang="ko-KR" sz="1600" dirty="0" smtClean="0">
                <a:latin typeface="Arial" charset="0"/>
              </a:rPr>
              <a:t> U(1) </a:t>
            </a:r>
            <a:r>
              <a:rPr kumimoji="1" lang="en-US" altLang="ko-KR" sz="1600" baseline="-25000" dirty="0" smtClean="0">
                <a:latin typeface="Arial" charset="0"/>
              </a:rPr>
              <a:t>A</a:t>
            </a:r>
            <a:r>
              <a:rPr kumimoji="1" lang="en-US" altLang="ko-KR" sz="1600" dirty="0" smtClean="0">
                <a:latin typeface="Arial" charset="0"/>
              </a:rPr>
              <a:t>  symmetry will effectively be restored up to </a:t>
            </a:r>
            <a:r>
              <a:rPr kumimoji="1" lang="en-US" altLang="ko-KR" sz="1600" dirty="0" smtClean="0">
                <a:latin typeface="Arial" charset="0"/>
                <a:sym typeface="Wingdings" pitchFamily="2" charset="2"/>
              </a:rPr>
              <a:t>quark mass terms in SU(3) </a:t>
            </a:r>
            <a:endParaRPr kumimoji="1" lang="en-US" altLang="ko-KR" sz="1600" dirty="0">
              <a:latin typeface="Arial" charset="0"/>
            </a:endParaRP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/>
        </p:nvGraphicFramePr>
        <p:xfrm>
          <a:off x="683568" y="4869160"/>
          <a:ext cx="1411287" cy="355600"/>
        </p:xfrm>
        <a:graphic>
          <a:graphicData uri="http://schemas.openxmlformats.org/presentationml/2006/ole">
            <p:oleObj spid="_x0000_s152594" name="수식" r:id="rId13" imgW="952200" imgH="241200" progId="Equation.3">
              <p:embed/>
            </p:oleObj>
          </a:graphicData>
        </a:graphic>
      </p:graphicFrame>
      <p:cxnSp>
        <p:nvCxnSpPr>
          <p:cNvPr id="33" name="직선 연결선 32"/>
          <p:cNvCxnSpPr/>
          <p:nvPr/>
        </p:nvCxnSpPr>
        <p:spPr>
          <a:xfrm>
            <a:off x="755576" y="5373216"/>
            <a:ext cx="1224136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755576" y="5454399"/>
            <a:ext cx="1368152" cy="332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T. Cohen (96)</a:t>
            </a:r>
            <a:endParaRPr kumimoji="1" lang="en-US" altLang="ko-KR" sz="1600" dirty="0">
              <a:solidFill>
                <a:srgbClr val="002060"/>
              </a:solidFill>
              <a:latin typeface="Arial" charset="0"/>
            </a:endParaRPr>
          </a:p>
        </p:txBody>
      </p:sp>
      <p:cxnSp>
        <p:nvCxnSpPr>
          <p:cNvPr id="47" name="직선 연결선 46"/>
          <p:cNvCxnSpPr/>
          <p:nvPr/>
        </p:nvCxnSpPr>
        <p:spPr>
          <a:xfrm>
            <a:off x="2771800" y="5373216"/>
            <a:ext cx="2808000" cy="0"/>
          </a:xfrm>
          <a:prstGeom prst="line">
            <a:avLst/>
          </a:prstGeom>
          <a:ln w="158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 Box 7"/>
          <p:cNvSpPr txBox="1">
            <a:spLocks noChangeArrowheads="1"/>
          </p:cNvSpPr>
          <p:nvPr/>
        </p:nvSpPr>
        <p:spPr bwMode="auto">
          <a:xfrm>
            <a:off x="3059832" y="5454399"/>
            <a:ext cx="2088232" cy="3508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600" dirty="0" smtClean="0">
                <a:solidFill>
                  <a:srgbClr val="002060"/>
                </a:solidFill>
                <a:latin typeface="Arial" charset="0"/>
                <a:sym typeface="Wingdings" pitchFamily="2" charset="2"/>
              </a:rPr>
              <a:t>Lee, Hatsuda (96)</a:t>
            </a:r>
            <a:endParaRPr kumimoji="1" lang="en-US" altLang="ko-KR" sz="1600" dirty="0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8</a:t>
            </a:fld>
            <a:endParaRPr lang="ko-KR" altLang="en-US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406" y="1750302"/>
            <a:ext cx="7175522" cy="98642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Contributions from  glue only                                             </a:t>
            </a:r>
            <a:r>
              <a:rPr kumimoji="1" lang="en-US" altLang="ko-KR" sz="1400" i="1" dirty="0" smtClean="0">
                <a:solidFill>
                  <a:schemeClr val="tx2"/>
                </a:solidFill>
                <a:latin typeface="Arial" charset="0"/>
              </a:rPr>
              <a:t>from low energy theorem                                    </a:t>
            </a:r>
          </a:p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endParaRPr kumimoji="1" lang="en-US" altLang="ko-KR" sz="1400" i="1" dirty="0" smtClean="0">
              <a:solidFill>
                <a:srgbClr val="FF0000"/>
              </a:solidFill>
              <a:latin typeface="Arial" charset="0"/>
            </a:endParaRPr>
          </a:p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When </a:t>
            </a:r>
            <a:r>
              <a:rPr kumimoji="1" lang="en-US" altLang="ko-KR" sz="1400" i="1" dirty="0" err="1" smtClean="0">
                <a:solidFill>
                  <a:srgbClr val="FF0000"/>
                </a:solidFill>
                <a:latin typeface="Arial" charset="0"/>
              </a:rPr>
              <a:t>massless</a:t>
            </a:r>
            <a:r>
              <a:rPr kumimoji="1" lang="en-US" altLang="ko-KR" sz="1400" i="1" dirty="0" smtClean="0">
                <a:solidFill>
                  <a:srgbClr val="FF0000"/>
                </a:solidFill>
                <a:latin typeface="Arial" charset="0"/>
              </a:rPr>
              <a:t> quarks are added</a:t>
            </a:r>
            <a:endParaRPr kumimoji="1" lang="en-US" altLang="ko-KR" sz="1400" i="1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71406" y="967442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Correlation function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53602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</a:t>
            </a:r>
            <a:r>
              <a:rPr lang="en-US" altLang="ko-KR" sz="2000" b="1" i="1" dirty="0" smtClean="0">
                <a:solidFill>
                  <a:schemeClr val="bg1"/>
                </a:solidFill>
                <a:latin typeface="Symbol" pitchFamily="18" charset="2"/>
              </a:rPr>
              <a:t>h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’ mass?     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 - I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2749550" y="908720"/>
          <a:ext cx="2955925" cy="450850"/>
        </p:xfrm>
        <a:graphic>
          <a:graphicData uri="http://schemas.openxmlformats.org/presentationml/2006/ole">
            <p:oleObj spid="_x0000_s153603" name="수식" r:id="rId4" imgW="1993680" imgH="304560" progId="Equation.3">
              <p:embed/>
            </p:oleObj>
          </a:graphicData>
        </a:graphic>
      </p:graphicFrame>
      <p:graphicFrame>
        <p:nvGraphicFramePr>
          <p:cNvPr id="114697" name="Object 9"/>
          <p:cNvGraphicFramePr>
            <a:graphicFrameLocks noChangeAspect="1"/>
          </p:cNvGraphicFramePr>
          <p:nvPr/>
        </p:nvGraphicFramePr>
        <p:xfrm>
          <a:off x="3511104" y="1748731"/>
          <a:ext cx="1204912" cy="338137"/>
        </p:xfrm>
        <a:graphic>
          <a:graphicData uri="http://schemas.openxmlformats.org/presentationml/2006/ole">
            <p:oleObj spid="_x0000_s153604" name="수식" r:id="rId5" imgW="812520" imgH="228600" progId="Equation.3">
              <p:embed/>
            </p:oleObj>
          </a:graphicData>
        </a:graphic>
      </p:graphicFrame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1406" y="3279790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Large </a:t>
            </a:r>
            <a:r>
              <a:rPr kumimoji="1" lang="en-US" altLang="ko-KR" sz="1400" i="1" dirty="0" err="1" smtClean="0">
                <a:solidFill>
                  <a:schemeClr val="tx1"/>
                </a:solidFill>
                <a:latin typeface="Arial" charset="0"/>
              </a:rPr>
              <a:t>Nc</a:t>
            </a: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 argument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22" name="Object 9"/>
          <p:cNvGraphicFramePr>
            <a:graphicFrameLocks noChangeAspect="1"/>
          </p:cNvGraphicFramePr>
          <p:nvPr/>
        </p:nvGraphicFramePr>
        <p:xfrm>
          <a:off x="2606675" y="2997200"/>
          <a:ext cx="5594350" cy="808038"/>
        </p:xfrm>
        <a:graphic>
          <a:graphicData uri="http://schemas.openxmlformats.org/presentationml/2006/ole">
            <p:oleObj spid="_x0000_s153605" name="수식" r:id="rId6" imgW="3771720" imgH="545760" progId="Equation.3">
              <p:embed/>
            </p:oleObj>
          </a:graphicData>
        </a:graphic>
      </p:graphicFrame>
      <p:graphicFrame>
        <p:nvGraphicFramePr>
          <p:cNvPr id="114702" name="Object 14"/>
          <p:cNvGraphicFramePr>
            <a:graphicFrameLocks noChangeAspect="1"/>
          </p:cNvGraphicFramePr>
          <p:nvPr/>
        </p:nvGraphicFramePr>
        <p:xfrm>
          <a:off x="3595885" y="2368550"/>
          <a:ext cx="5008563" cy="412750"/>
        </p:xfrm>
        <a:graphic>
          <a:graphicData uri="http://schemas.openxmlformats.org/presentationml/2006/ole">
            <p:oleObj spid="_x0000_s153606" name="수식" r:id="rId7" imgW="3377880" imgH="279360" progId="Equation.3">
              <p:embed/>
            </p:oleObj>
          </a:graphicData>
        </a:graphic>
      </p:graphicFrame>
      <p:sp>
        <p:nvSpPr>
          <p:cNvPr id="16" name="타원 15"/>
          <p:cNvSpPr/>
          <p:nvPr/>
        </p:nvSpPr>
        <p:spPr>
          <a:xfrm>
            <a:off x="4053464" y="4149080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순서도: 가산 접합 16"/>
          <p:cNvSpPr/>
          <p:nvPr/>
        </p:nvSpPr>
        <p:spPr>
          <a:xfrm>
            <a:off x="3981456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순서도: 가산 접합 17"/>
          <p:cNvSpPr/>
          <p:nvPr/>
        </p:nvSpPr>
        <p:spPr>
          <a:xfrm>
            <a:off x="5205592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9" name="Object 12"/>
          <p:cNvGraphicFramePr>
            <a:graphicFrameLocks noChangeAspect="1"/>
          </p:cNvGraphicFramePr>
          <p:nvPr/>
        </p:nvGraphicFramePr>
        <p:xfrm>
          <a:off x="3491880" y="4163517"/>
          <a:ext cx="395287" cy="319087"/>
        </p:xfrm>
        <a:graphic>
          <a:graphicData uri="http://schemas.openxmlformats.org/presentationml/2006/ole">
            <p:oleObj spid="_x0000_s153607" name="수식" r:id="rId8" imgW="266400" imgH="215640" progId="Equation.3">
              <p:embed/>
            </p:oleObj>
          </a:graphicData>
        </a:graphic>
      </p:graphicFrame>
      <p:graphicFrame>
        <p:nvGraphicFramePr>
          <p:cNvPr id="114705" name="Object 17"/>
          <p:cNvGraphicFramePr>
            <a:graphicFrameLocks noChangeAspect="1"/>
          </p:cNvGraphicFramePr>
          <p:nvPr/>
        </p:nvGraphicFramePr>
        <p:xfrm>
          <a:off x="5422760" y="4177841"/>
          <a:ext cx="395288" cy="319087"/>
        </p:xfrm>
        <a:graphic>
          <a:graphicData uri="http://schemas.openxmlformats.org/presentationml/2006/ole">
            <p:oleObj spid="_x0000_s153608" name="수식" r:id="rId9" imgW="266400" imgH="215640" progId="Equation.3">
              <p:embed/>
            </p:oleObj>
          </a:graphicData>
        </a:graphic>
      </p:graphicFrame>
      <p:sp>
        <p:nvSpPr>
          <p:cNvPr id="23" name="타원 22"/>
          <p:cNvSpPr/>
          <p:nvPr/>
        </p:nvSpPr>
        <p:spPr>
          <a:xfrm>
            <a:off x="4157096" y="4221128"/>
            <a:ext cx="100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타원 23"/>
          <p:cNvSpPr/>
          <p:nvPr/>
        </p:nvSpPr>
        <p:spPr>
          <a:xfrm>
            <a:off x="6695848" y="4149080"/>
            <a:ext cx="1224136" cy="43204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순서도: 가산 접합 25"/>
          <p:cNvSpPr/>
          <p:nvPr/>
        </p:nvSpPr>
        <p:spPr>
          <a:xfrm>
            <a:off x="6623840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/>
          <p:cNvSpPr/>
          <p:nvPr/>
        </p:nvSpPr>
        <p:spPr>
          <a:xfrm>
            <a:off x="7847976" y="4293096"/>
            <a:ext cx="144016" cy="144016"/>
          </a:xfrm>
          <a:prstGeom prst="flowChartSummingJunctio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6134264" y="4163517"/>
          <a:ext cx="395287" cy="319087"/>
        </p:xfrm>
        <a:graphic>
          <a:graphicData uri="http://schemas.openxmlformats.org/presentationml/2006/ole">
            <p:oleObj spid="_x0000_s153609" name="수식" r:id="rId10" imgW="266400" imgH="215640" progId="Equation.3">
              <p:embed/>
            </p:oleObj>
          </a:graphicData>
        </a:graphic>
      </p:graphicFrame>
      <p:graphicFrame>
        <p:nvGraphicFramePr>
          <p:cNvPr id="31" name="Object 17"/>
          <p:cNvGraphicFramePr>
            <a:graphicFrameLocks noChangeAspect="1"/>
          </p:cNvGraphicFramePr>
          <p:nvPr/>
        </p:nvGraphicFramePr>
        <p:xfrm>
          <a:off x="8065144" y="4177841"/>
          <a:ext cx="395288" cy="319087"/>
        </p:xfrm>
        <a:graphic>
          <a:graphicData uri="http://schemas.openxmlformats.org/presentationml/2006/ole">
            <p:oleObj spid="_x0000_s153610" name="수식" r:id="rId11" imgW="266400" imgH="215640" progId="Equation.3">
              <p:embed/>
            </p:oleObj>
          </a:graphicData>
        </a:graphic>
      </p:graphicFrame>
      <p:graphicFrame>
        <p:nvGraphicFramePr>
          <p:cNvPr id="33" name="Object 4"/>
          <p:cNvGraphicFramePr>
            <a:graphicFrameLocks noChangeAspect="1"/>
          </p:cNvGraphicFramePr>
          <p:nvPr/>
        </p:nvGraphicFramePr>
        <p:xfrm>
          <a:off x="2462634" y="5085184"/>
          <a:ext cx="3765550" cy="825500"/>
        </p:xfrm>
        <a:graphic>
          <a:graphicData uri="http://schemas.openxmlformats.org/presentationml/2006/ole">
            <p:oleObj spid="_x0000_s153611" name="수식" r:id="rId12" imgW="2539800" imgH="558720" progId="Equation.3">
              <p:embed/>
            </p:oleObj>
          </a:graphicData>
        </a:graphic>
      </p:graphicFrame>
      <p:graphicFrame>
        <p:nvGraphicFramePr>
          <p:cNvPr id="114709" name="Object 21"/>
          <p:cNvGraphicFramePr>
            <a:graphicFrameLocks noChangeAspect="1"/>
          </p:cNvGraphicFramePr>
          <p:nvPr/>
        </p:nvGraphicFramePr>
        <p:xfrm>
          <a:off x="4565650" y="4675064"/>
          <a:ext cx="338138" cy="357187"/>
        </p:xfrm>
        <a:graphic>
          <a:graphicData uri="http://schemas.openxmlformats.org/presentationml/2006/ole">
            <p:oleObj spid="_x0000_s153612" name="수식" r:id="rId13" imgW="228600" imgH="241200" progId="Equation.3">
              <p:embed/>
            </p:oleObj>
          </a:graphicData>
        </a:graphic>
      </p:graphicFrame>
      <p:graphicFrame>
        <p:nvGraphicFramePr>
          <p:cNvPr id="114710" name="Object 22"/>
          <p:cNvGraphicFramePr>
            <a:graphicFrameLocks noChangeAspect="1"/>
          </p:cNvGraphicFramePr>
          <p:nvPr/>
        </p:nvGraphicFramePr>
        <p:xfrm>
          <a:off x="7205663" y="4662364"/>
          <a:ext cx="300037" cy="338137"/>
        </p:xfrm>
        <a:graphic>
          <a:graphicData uri="http://schemas.openxmlformats.org/presentationml/2006/ole">
            <p:oleObj spid="_x0000_s153613" name="수식" r:id="rId14" imgW="203040" imgH="228600" progId="Equation.3">
              <p:embed/>
            </p:oleObj>
          </a:graphicData>
        </a:graphic>
      </p:graphicFrame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2006" y="5376111"/>
            <a:ext cx="2889242" cy="30239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solidFill>
                  <a:schemeClr val="tx1"/>
                </a:solidFill>
                <a:latin typeface="Arial" charset="0"/>
              </a:rPr>
              <a:t>Need  </a:t>
            </a:r>
            <a:r>
              <a:rPr kumimoji="1" lang="en-US" altLang="ko-KR" sz="1400" i="1" dirty="0" smtClean="0">
                <a:latin typeface="Arial" charset="0"/>
              </a:rPr>
              <a:t> </a:t>
            </a:r>
            <a:r>
              <a:rPr kumimoji="1" lang="en-US" altLang="ko-KR" sz="1400" i="1" dirty="0" smtClean="0"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latin typeface="Arial" charset="0"/>
              </a:rPr>
              <a:t>‘ meson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114711" name="Object 23"/>
          <p:cNvGraphicFramePr>
            <a:graphicFrameLocks noChangeAspect="1"/>
          </p:cNvGraphicFramePr>
          <p:nvPr/>
        </p:nvGraphicFramePr>
        <p:xfrm>
          <a:off x="1220788" y="5873750"/>
          <a:ext cx="3408362" cy="842963"/>
        </p:xfrm>
        <a:graphic>
          <a:graphicData uri="http://schemas.openxmlformats.org/presentationml/2006/ole">
            <p:oleObj spid="_x0000_s153614" name="수식" r:id="rId15" imgW="2298600" imgH="571320" progId="Equation.3">
              <p:embed/>
            </p:oleObj>
          </a:graphicData>
        </a:graphic>
      </p:graphicFrame>
      <p:grpSp>
        <p:nvGrpSpPr>
          <p:cNvPr id="3" name="그룹 37"/>
          <p:cNvGrpSpPr/>
          <p:nvPr/>
        </p:nvGrpSpPr>
        <p:grpSpPr>
          <a:xfrm>
            <a:off x="467544" y="3212976"/>
            <a:ext cx="4176464" cy="3312368"/>
            <a:chOff x="467544" y="3212976"/>
            <a:chExt cx="4176464" cy="3312368"/>
          </a:xfrm>
        </p:grpSpPr>
        <p:sp>
          <p:nvSpPr>
            <p:cNvPr id="35" name="직사각형 34"/>
            <p:cNvSpPr/>
            <p:nvPr/>
          </p:nvSpPr>
          <p:spPr>
            <a:xfrm>
              <a:off x="467544" y="3212976"/>
              <a:ext cx="1800200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2708176" y="6173688"/>
              <a:ext cx="567680" cy="35165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3419872" y="5912704"/>
              <a:ext cx="1224136" cy="4320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DD84E-25D4-4983-8AA1-2863C96F08D9}" type="slidenum">
              <a:rPr lang="ko-KR" altLang="en-US" smtClean="0"/>
              <a:pPr/>
              <a:t>9</a:t>
            </a:fld>
            <a:endParaRPr lang="ko-KR" altLang="en-US" dirty="0"/>
          </a:p>
        </p:txBody>
      </p:sp>
      <p:graphicFrame>
        <p:nvGraphicFramePr>
          <p:cNvPr id="29" name="Object 11"/>
          <p:cNvGraphicFramePr>
            <a:graphicFrameLocks noChangeAspect="1"/>
          </p:cNvGraphicFramePr>
          <p:nvPr/>
        </p:nvGraphicFramePr>
        <p:xfrm>
          <a:off x="0" y="0"/>
          <a:ext cx="9144000" cy="620713"/>
        </p:xfrm>
        <a:graphic>
          <a:graphicData uri="http://schemas.openxmlformats.org/presentationml/2006/ole">
            <p:oleObj spid="_x0000_s145410" name="Image" r:id="rId3" imgW="8857143" imgH="2409524" progId="">
              <p:embed/>
            </p:oleObj>
          </a:graphicData>
        </a:graphic>
      </p:graphicFrame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250825" y="115888"/>
            <a:ext cx="86423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Witten-</a:t>
            </a:r>
            <a:r>
              <a:rPr lang="en-US" altLang="ko-KR" sz="2000" b="1" i="1" dirty="0" err="1" smtClean="0">
                <a:solidFill>
                  <a:schemeClr val="bg1"/>
                </a:solidFill>
                <a:latin typeface="Verdana" pitchFamily="34" charset="0"/>
              </a:rPr>
              <a:t>Veneziano</a:t>
            </a:r>
            <a:r>
              <a:rPr lang="en-US" altLang="ko-KR" sz="2000" b="1" i="1" dirty="0" smtClean="0">
                <a:solidFill>
                  <a:schemeClr val="bg1"/>
                </a:solidFill>
                <a:latin typeface="Verdana" pitchFamily="34" charset="0"/>
              </a:rPr>
              <a:t> formula – II </a:t>
            </a:r>
            <a:endParaRPr lang="en-US" altLang="ko-KR" sz="2000" b="1" i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34" name="Text Box 7"/>
          <p:cNvSpPr txBox="1">
            <a:spLocks noChangeArrowheads="1"/>
          </p:cNvSpPr>
          <p:nvPr/>
        </p:nvSpPr>
        <p:spPr bwMode="auto">
          <a:xfrm>
            <a:off x="62006" y="1052736"/>
            <a:ext cx="2889242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kumimoji="1" lang="en-US" altLang="ko-KR" sz="1400" i="1" dirty="0" smtClean="0">
                <a:latin typeface="Symbol" pitchFamily="18" charset="2"/>
              </a:rPr>
              <a:t>h</a:t>
            </a:r>
            <a:r>
              <a:rPr kumimoji="1" lang="en-US" altLang="ko-KR" sz="1400" i="1" dirty="0" smtClean="0">
                <a:latin typeface="Arial" charset="0"/>
              </a:rPr>
              <a:t>‘ meson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  <p:graphicFrame>
        <p:nvGraphicFramePr>
          <p:cNvPr id="38" name="Object 12"/>
          <p:cNvGraphicFramePr>
            <a:graphicFrameLocks noChangeAspect="1"/>
          </p:cNvGraphicFramePr>
          <p:nvPr/>
        </p:nvGraphicFramePr>
        <p:xfrm>
          <a:off x="2699792" y="980728"/>
          <a:ext cx="1901825" cy="823912"/>
        </p:xfrm>
        <a:graphic>
          <a:graphicData uri="http://schemas.openxmlformats.org/presentationml/2006/ole">
            <p:oleObj spid="_x0000_s145411" name="수식" r:id="rId4" imgW="1282680" imgH="558720" progId="Equation.3">
              <p:embed/>
            </p:oleObj>
          </a:graphicData>
        </a:graphic>
      </p:graphicFrame>
      <p:graphicFrame>
        <p:nvGraphicFramePr>
          <p:cNvPr id="39" name="Object 12"/>
          <p:cNvGraphicFramePr>
            <a:graphicFrameLocks noChangeAspect="1"/>
          </p:cNvGraphicFramePr>
          <p:nvPr/>
        </p:nvGraphicFramePr>
        <p:xfrm>
          <a:off x="1547664" y="2060848"/>
          <a:ext cx="4311650" cy="1084262"/>
        </p:xfrm>
        <a:graphic>
          <a:graphicData uri="http://schemas.openxmlformats.org/presentationml/2006/ole">
            <p:oleObj spid="_x0000_s145412" name="수식" r:id="rId5" imgW="2908080" imgH="736560" progId="Equation.3">
              <p:embed/>
            </p:oleObj>
          </a:graphicData>
        </a:graphic>
      </p:graphicFrame>
      <p:graphicFrame>
        <p:nvGraphicFramePr>
          <p:cNvPr id="40" name="Object 12"/>
          <p:cNvGraphicFramePr>
            <a:graphicFrameLocks noChangeAspect="1"/>
          </p:cNvGraphicFramePr>
          <p:nvPr/>
        </p:nvGraphicFramePr>
        <p:xfrm>
          <a:off x="1691680" y="4177010"/>
          <a:ext cx="4819650" cy="692150"/>
        </p:xfrm>
        <a:graphic>
          <a:graphicData uri="http://schemas.openxmlformats.org/presentationml/2006/ole">
            <p:oleObj spid="_x0000_s145413" name="수식" r:id="rId6" imgW="3251160" imgH="469800" progId="Equation.3">
              <p:embed/>
            </p:oleObj>
          </a:graphicData>
        </a:graphic>
      </p:graphicFrame>
      <p:graphicFrame>
        <p:nvGraphicFramePr>
          <p:cNvPr id="145414" name="Object 6"/>
          <p:cNvGraphicFramePr>
            <a:graphicFrameLocks noChangeAspect="1"/>
          </p:cNvGraphicFramePr>
          <p:nvPr/>
        </p:nvGraphicFramePr>
        <p:xfrm>
          <a:off x="2843808" y="5214590"/>
          <a:ext cx="2860675" cy="374650"/>
        </p:xfrm>
        <a:graphic>
          <a:graphicData uri="http://schemas.openxmlformats.org/presentationml/2006/ole">
            <p:oleObj spid="_x0000_s145414" name="수식" r:id="rId7" imgW="1930320" imgH="253800" progId="Equation.3">
              <p:embed/>
            </p:oleObj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275046" y="3182459"/>
            <a:ext cx="1737114" cy="31854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latinLnBrk="1">
              <a:lnSpc>
                <a:spcPct val="105000"/>
              </a:lnSpc>
              <a:spcBef>
                <a:spcPct val="50000"/>
              </a:spcBef>
            </a:pPr>
            <a:r>
              <a:rPr kumimoji="1" lang="en-US" altLang="ko-KR" sz="1400" i="1" dirty="0" smtClean="0">
                <a:latin typeface="Arial" charset="0"/>
              </a:rPr>
              <a:t>Lee, </a:t>
            </a:r>
            <a:r>
              <a:rPr kumimoji="1" lang="en-US" altLang="ko-KR" sz="1400" i="1" dirty="0" err="1" smtClean="0">
                <a:latin typeface="Arial" charset="0"/>
              </a:rPr>
              <a:t>Zahed</a:t>
            </a:r>
            <a:r>
              <a:rPr kumimoji="1" lang="en-US" altLang="ko-KR" sz="1400" i="1" dirty="0" smtClean="0">
                <a:latin typeface="Arial" charset="0"/>
              </a:rPr>
              <a:t> (01) </a:t>
            </a:r>
            <a:endParaRPr kumimoji="1" lang="en-US" altLang="ko-KR" sz="1400" i="1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10169</TotalTime>
  <Words>435</Words>
  <Application>Microsoft Office PowerPoint</Application>
  <PresentationFormat>화면 슬라이드 쇼(4:3)</PresentationFormat>
  <Paragraphs>83</Paragraphs>
  <Slides>14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3</vt:i4>
      </vt:variant>
      <vt:variant>
        <vt:lpstr>슬라이드 제목</vt:lpstr>
      </vt:variant>
      <vt:variant>
        <vt:i4>14</vt:i4>
      </vt:variant>
    </vt:vector>
  </HeadingPairs>
  <TitlesOfParts>
    <vt:vector size="18" baseType="lpstr">
      <vt:lpstr>Office 테마</vt:lpstr>
      <vt:lpstr>Image</vt:lpstr>
      <vt:lpstr>Equation</vt:lpstr>
      <vt:lpstr>수식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</vt:vector>
  </TitlesOfParts>
  <Company>R&amp;D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Microsoft Corporation</dc:creator>
  <cp:lastModifiedBy>Su Houng Lee</cp:lastModifiedBy>
  <cp:revision>618</cp:revision>
  <dcterms:created xsi:type="dcterms:W3CDTF">2006-10-05T04:04:58Z</dcterms:created>
  <dcterms:modified xsi:type="dcterms:W3CDTF">2011-12-10T06:01:37Z</dcterms:modified>
</cp:coreProperties>
</file>