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7" r:id="rId5"/>
    <p:sldId id="259" r:id="rId6"/>
    <p:sldId id="278" r:id="rId7"/>
    <p:sldId id="260" r:id="rId8"/>
    <p:sldId id="261" r:id="rId9"/>
    <p:sldId id="262" r:id="rId10"/>
    <p:sldId id="268" r:id="rId11"/>
    <p:sldId id="265" r:id="rId12"/>
    <p:sldId id="263" r:id="rId13"/>
    <p:sldId id="279" r:id="rId14"/>
    <p:sldId id="270" r:id="rId15"/>
    <p:sldId id="269" r:id="rId16"/>
    <p:sldId id="264" r:id="rId17"/>
    <p:sldId id="271" r:id="rId18"/>
    <p:sldId id="275" r:id="rId19"/>
    <p:sldId id="272" r:id="rId20"/>
    <p:sldId id="276" r:id="rId21"/>
    <p:sldId id="274" r:id="rId22"/>
    <p:sldId id="273" r:id="rId23"/>
    <p:sldId id="266" r:id="rId24"/>
    <p:sldId id="267" r:id="rId2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69624-4BCD-4854-9B17-9DC6B31C0824}" type="datetimeFigureOut">
              <a:rPr lang="ko-KR" altLang="en-US" smtClean="0"/>
              <a:pPr/>
              <a:t>2011-06-09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A0522-57D0-4357-A132-8F80E55F6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latin typeface="Elephant" pitchFamily="18" charset="0"/>
              </a:rPr>
              <a:t>Parton Cascade Simulation – Heavy Ion Collisions</a:t>
            </a:r>
            <a:endParaRPr lang="ko-KR" altLang="en-US" dirty="0">
              <a:latin typeface="Elephant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altLang="ko-KR" dirty="0" smtClean="0"/>
          </a:p>
          <a:p>
            <a:r>
              <a:rPr lang="en-US" altLang="ko-KR" sz="2800" dirty="0" smtClean="0">
                <a:latin typeface="HY수평선B" pitchFamily="18" charset="-127"/>
                <a:ea typeface="HY수평선B" pitchFamily="18" charset="-127"/>
              </a:rPr>
              <a:t>Shin, </a:t>
            </a:r>
            <a:r>
              <a:rPr lang="en-US" altLang="ko-KR" sz="2800" dirty="0" err="1" smtClean="0">
                <a:latin typeface="HY수평선B" pitchFamily="18" charset="-127"/>
                <a:ea typeface="HY수평선B" pitchFamily="18" charset="-127"/>
              </a:rPr>
              <a:t>Ghi</a:t>
            </a:r>
            <a:r>
              <a:rPr lang="en-US" altLang="ko-KR" sz="2800" dirty="0" smtClean="0">
                <a:latin typeface="HY수평선B" pitchFamily="18" charset="-127"/>
                <a:ea typeface="HY수평선B" pitchFamily="18" charset="-127"/>
              </a:rPr>
              <a:t> </a:t>
            </a:r>
            <a:r>
              <a:rPr lang="en-US" altLang="ko-KR" sz="2800" dirty="0" err="1" smtClean="0">
                <a:latin typeface="HY수평선B" pitchFamily="18" charset="-127"/>
                <a:ea typeface="HY수평선B" pitchFamily="18" charset="-127"/>
              </a:rPr>
              <a:t>Ryang</a:t>
            </a:r>
            <a:r>
              <a:rPr lang="en-US" altLang="ko-KR" sz="2800" dirty="0" smtClean="0">
                <a:latin typeface="HY수평선B" pitchFamily="18" charset="-127"/>
                <a:ea typeface="HY수평선B" pitchFamily="18" charset="-127"/>
              </a:rPr>
              <a:t>(</a:t>
            </a:r>
            <a:r>
              <a:rPr lang="ko-KR" altLang="en-US" sz="2800" dirty="0" err="1" smtClean="0">
                <a:latin typeface="HY수평선B" pitchFamily="18" charset="-127"/>
                <a:ea typeface="HY수평선B" pitchFamily="18" charset="-127"/>
              </a:rPr>
              <a:t>신기량</a:t>
            </a:r>
            <a:r>
              <a:rPr lang="en-US" altLang="ko-KR" sz="2800" dirty="0" smtClean="0">
                <a:latin typeface="HY수평선B" pitchFamily="18" charset="-127"/>
                <a:ea typeface="HY수평선B" pitchFamily="18" charset="-127"/>
              </a:rPr>
              <a:t>)</a:t>
            </a:r>
          </a:p>
          <a:p>
            <a:r>
              <a:rPr lang="ko-KR" altLang="en-US" sz="2800" dirty="0" smtClean="0">
                <a:latin typeface="HY수평선B" pitchFamily="18" charset="-127"/>
                <a:ea typeface="HY수평선B" pitchFamily="18" charset="-127"/>
              </a:rPr>
              <a:t>안동대학교</a:t>
            </a:r>
            <a:endParaRPr lang="en-US" altLang="ko-KR" sz="2800" dirty="0" smtClean="0">
              <a:latin typeface="HY수평선B" pitchFamily="18" charset="-127"/>
              <a:ea typeface="HY수평선B" pitchFamily="18" charset="-127"/>
            </a:endParaRPr>
          </a:p>
          <a:p>
            <a:r>
              <a:rPr lang="en-US" altLang="ko-KR" sz="2800" dirty="0" smtClean="0">
                <a:latin typeface="HY수평선B" pitchFamily="18" charset="-127"/>
                <a:ea typeface="HY수평선B" pitchFamily="18" charset="-127"/>
              </a:rPr>
              <a:t>June 10, 2011</a:t>
            </a:r>
            <a:endParaRPr lang="ko-KR" altLang="en-US" sz="28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44824"/>
            <a:ext cx="51435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96751"/>
            <a:ext cx="5112568" cy="486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3600" dirty="0" smtClean="0">
                <a:latin typeface="Elephant" pitchFamily="18" charset="0"/>
              </a:rPr>
              <a:t>Stage 3: Secondary Collisions &amp; QGP</a:t>
            </a:r>
            <a:endParaRPr lang="ko-KR" altLang="en-US" sz="3600" dirty="0">
              <a:latin typeface="Elephant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92896"/>
            <a:ext cx="343281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64904"/>
            <a:ext cx="341982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내용 개체 틀 7"/>
          <p:cNvSpPr txBox="1">
            <a:spLocks noGrp="1"/>
          </p:cNvSpPr>
          <p:nvPr>
            <p:ph idx="1"/>
          </p:nvPr>
        </p:nvSpPr>
        <p:spPr>
          <a:xfrm>
            <a:off x="755650" y="1628775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Picture 1: Assume ON-SHELL particles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Gluon radiation included (based on </a:t>
            </a:r>
            <a:r>
              <a:rPr lang="en-US" altLang="ko-KR" sz="2800" dirty="0" err="1" smtClean="0"/>
              <a:t>pQCD</a:t>
            </a:r>
            <a:r>
              <a:rPr lang="en-US" altLang="ko-KR" sz="2800" dirty="0" smtClean="0"/>
              <a:t>):</a:t>
            </a:r>
            <a:endParaRPr lang="ko-KR" alt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492896"/>
            <a:ext cx="5225562" cy="146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Picture 2: </a:t>
            </a:r>
            <a:r>
              <a:rPr lang="en-US" altLang="ko-KR" dirty="0" err="1" smtClean="0"/>
              <a:t>Bremsstrahlung</a:t>
            </a:r>
            <a:r>
              <a:rPr lang="en-US" altLang="ko-KR" dirty="0" smtClean="0"/>
              <a:t>  </a:t>
            </a:r>
          </a:p>
          <a:p>
            <a:pPr lvl="1"/>
            <a:r>
              <a:rPr lang="en-US" altLang="ko-KR" dirty="0" smtClean="0"/>
              <a:t>Primary </a:t>
            </a:r>
            <a:r>
              <a:rPr lang="en-US" altLang="ko-KR" dirty="0" err="1" smtClean="0"/>
              <a:t>partons</a:t>
            </a:r>
            <a:r>
              <a:rPr lang="en-US" altLang="ko-KR" dirty="0" smtClean="0"/>
              <a:t> have high </a:t>
            </a:r>
            <a:r>
              <a:rPr lang="en-US" altLang="ko-KR" dirty="0" err="1" smtClean="0"/>
              <a:t>virtuality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The branching reduce the </a:t>
            </a:r>
            <a:r>
              <a:rPr lang="en-US" altLang="ko-KR" dirty="0" err="1" smtClean="0"/>
              <a:t>virtuality</a:t>
            </a:r>
            <a:r>
              <a:rPr lang="en-US" altLang="ko-KR" dirty="0" smtClean="0"/>
              <a:t> until the limited mass via </a:t>
            </a:r>
            <a:r>
              <a:rPr lang="en-US" altLang="ko-KR" dirty="0" err="1" smtClean="0"/>
              <a:t>pQCD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Cons: elliptic flow cannot explained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>
              <a:buNone/>
            </a:pPr>
            <a:r>
              <a:rPr lang="en-US" altLang="ko-KR" dirty="0" smtClean="0">
                <a:solidFill>
                  <a:srgbClr val="00B0F0"/>
                </a:solidFill>
              </a:rPr>
              <a:t>Real world: Off-shell </a:t>
            </a:r>
            <a:r>
              <a:rPr lang="en-US" altLang="ko-KR" dirty="0" err="1" smtClean="0">
                <a:solidFill>
                  <a:srgbClr val="00B0F0"/>
                </a:solidFill>
              </a:rPr>
              <a:t>partons</a:t>
            </a:r>
            <a:r>
              <a:rPr lang="en-US" altLang="ko-KR" dirty="0" smtClean="0">
                <a:solidFill>
                  <a:srgbClr val="00B0F0"/>
                </a:solidFill>
              </a:rPr>
              <a:t> will make collisions as well as </a:t>
            </a:r>
            <a:r>
              <a:rPr lang="en-US" altLang="ko-KR" dirty="0" err="1" smtClean="0">
                <a:solidFill>
                  <a:srgbClr val="00B0F0"/>
                </a:solidFill>
              </a:rPr>
              <a:t>branchings</a:t>
            </a:r>
            <a:endParaRPr lang="en-US" altLang="ko-KR" dirty="0" smtClean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Once </a:t>
            </a:r>
            <a:r>
              <a:rPr lang="en-US" altLang="ko-KR" dirty="0" err="1" smtClean="0"/>
              <a:t>thermalized</a:t>
            </a:r>
            <a:r>
              <a:rPr lang="en-US" altLang="ko-KR" dirty="0" smtClean="0"/>
              <a:t>, we can follow the evolution using: </a:t>
            </a:r>
          </a:p>
          <a:p>
            <a:endParaRPr lang="en-US" altLang="ko-KR" dirty="0"/>
          </a:p>
          <a:p>
            <a:pPr lvl="1"/>
            <a:r>
              <a:rPr lang="en-US" altLang="ko-KR" dirty="0" smtClean="0"/>
              <a:t>Hydrodynamic Expansion: </a:t>
            </a:r>
          </a:p>
          <a:p>
            <a:pPr lvl="2"/>
            <a:r>
              <a:rPr lang="en-US" altLang="ko-KR" dirty="0" smtClean="0"/>
              <a:t>3+1 D Hydro developed by </a:t>
            </a:r>
            <a:r>
              <a:rPr lang="en-US" altLang="ko-KR" dirty="0" err="1" smtClean="0"/>
              <a:t>Jeon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Schenke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Nonaka</a:t>
            </a:r>
            <a:r>
              <a:rPr lang="en-US" altLang="ko-KR" dirty="0" smtClean="0"/>
              <a:t> et al </a:t>
            </a:r>
          </a:p>
          <a:p>
            <a:pPr lvl="1"/>
            <a:r>
              <a:rPr lang="en-US" altLang="ko-KR" dirty="0" smtClean="0"/>
              <a:t>Boltzmann-like expansion:</a:t>
            </a:r>
          </a:p>
          <a:p>
            <a:pPr lvl="2"/>
            <a:r>
              <a:rPr lang="en-US" altLang="ko-KR" dirty="0" smtClean="0"/>
              <a:t>Many groups working on: ZPC, VNI, …</a:t>
            </a:r>
            <a:endParaRPr lang="ko-KR" altLang="en-US" dirty="0" smtClean="0"/>
          </a:p>
          <a:p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3600" dirty="0" smtClean="0">
                <a:latin typeface="Elephant" pitchFamily="18" charset="0"/>
              </a:rPr>
              <a:t>Stage 4: </a:t>
            </a:r>
            <a:r>
              <a:rPr lang="en-US" altLang="ko-KR" sz="3600" dirty="0" err="1" smtClean="0">
                <a:latin typeface="Elephant" pitchFamily="18" charset="0"/>
              </a:rPr>
              <a:t>Hadronization</a:t>
            </a:r>
            <a:r>
              <a:rPr lang="en-US" altLang="ko-KR" sz="3600" dirty="0" smtClean="0">
                <a:latin typeface="Elephant" pitchFamily="18" charset="0"/>
              </a:rPr>
              <a:t>:</a:t>
            </a:r>
            <a:endParaRPr lang="ko-KR" altLang="en-US" sz="3600" dirty="0">
              <a:latin typeface="Elephant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sz="2800" dirty="0" smtClean="0"/>
              <a:t>Model 1: Independent Fragmentation Model (Field-Feynman Model) </a:t>
            </a:r>
          </a:p>
          <a:p>
            <a:pPr lvl="1"/>
            <a:r>
              <a:rPr lang="en-US" altLang="ko-KR" dirty="0" smtClean="0">
                <a:latin typeface="Arial Narrow" pitchFamily="34" charset="0"/>
              </a:rPr>
              <a:t>Consider e+ e- 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→ </a:t>
            </a:r>
            <a:r>
              <a:rPr lang="el-GR" altLang="ko-KR" dirty="0" smtClean="0">
                <a:latin typeface="Arial Narrow" pitchFamily="34" charset="0"/>
                <a:ea typeface="바탕"/>
              </a:rPr>
              <a:t>γ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* → </a:t>
            </a:r>
            <a:r>
              <a:rPr lang="en-US" altLang="ko-KR" dirty="0" err="1" smtClean="0">
                <a:latin typeface="Arial Narrow" pitchFamily="34" charset="0"/>
                <a:ea typeface="바탕"/>
              </a:rPr>
              <a:t>hX</a:t>
            </a:r>
            <a:endParaRPr lang="en-US" altLang="ko-KR" dirty="0" smtClean="0">
              <a:latin typeface="Arial Narrow" pitchFamily="34" charset="0"/>
              <a:ea typeface="바탕"/>
            </a:endParaRPr>
          </a:p>
          <a:p>
            <a:pPr lvl="1"/>
            <a:r>
              <a:rPr lang="el-GR" altLang="ko-KR" dirty="0" smtClean="0">
                <a:latin typeface="Arial Narrow" pitchFamily="34" charset="0"/>
                <a:ea typeface="바탕"/>
              </a:rPr>
              <a:t>γ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* → q </a:t>
            </a:r>
            <a:r>
              <a:rPr lang="en-US" altLang="ko-KR" dirty="0" err="1" smtClean="0">
                <a:latin typeface="Arial Narrow" pitchFamily="34" charset="0"/>
                <a:ea typeface="바탕"/>
              </a:rPr>
              <a:t>q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-bar</a:t>
            </a:r>
          </a:p>
          <a:p>
            <a:pPr lvl="2"/>
            <a:r>
              <a:rPr lang="en-US" altLang="ko-KR" dirty="0">
                <a:latin typeface="Arial Narrow" pitchFamily="34" charset="0"/>
                <a:ea typeface="바탕"/>
              </a:rPr>
              <a:t> 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q → q’ + 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M(q </a:t>
            </a:r>
            <a:r>
              <a:rPr lang="en-US" altLang="ko-KR" dirty="0" err="1" smtClean="0">
                <a:latin typeface="Arial Narrow" pitchFamily="34" charset="0"/>
                <a:ea typeface="바탕"/>
              </a:rPr>
              <a:t>q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’-bar), 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where M is a meson</a:t>
            </a:r>
          </a:p>
          <a:p>
            <a:pPr lvl="2"/>
            <a:r>
              <a:rPr lang="en-US" altLang="ko-KR" dirty="0" smtClean="0">
                <a:latin typeface="Arial Narrow" pitchFamily="34" charset="0"/>
                <a:ea typeface="바탕"/>
              </a:rPr>
              <a:t> q-bar →q-bar’ + 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M(q’ q-bar)</a:t>
            </a:r>
            <a:endParaRPr lang="en-US" altLang="ko-KR" dirty="0" smtClean="0">
              <a:latin typeface="Arial Narrow" pitchFamily="34" charset="0"/>
              <a:ea typeface="바탕"/>
            </a:endParaRPr>
          </a:p>
          <a:p>
            <a:pPr lvl="1"/>
            <a:r>
              <a:rPr lang="en-US" altLang="ko-KR" dirty="0" err="1" smtClean="0">
                <a:latin typeface="Arial Narrow" pitchFamily="34" charset="0"/>
                <a:ea typeface="바탕"/>
              </a:rPr>
              <a:t>g→q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 </a:t>
            </a:r>
            <a:r>
              <a:rPr lang="en-US" altLang="ko-KR" dirty="0" err="1" smtClean="0">
                <a:latin typeface="Arial Narrow" pitchFamily="34" charset="0"/>
                <a:ea typeface="바탕"/>
              </a:rPr>
              <a:t>q_bar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 and one of them has all the energy and </a:t>
            </a:r>
            <a:r>
              <a:rPr lang="en-US" altLang="ko-KR" dirty="0" err="1" smtClean="0">
                <a:latin typeface="Arial Narrow" pitchFamily="34" charset="0"/>
                <a:ea typeface="바탕"/>
              </a:rPr>
              <a:t>monentum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  </a:t>
            </a:r>
          </a:p>
          <a:p>
            <a:pPr lvl="1"/>
            <a:r>
              <a:rPr lang="en-US" altLang="ko-KR" dirty="0" smtClean="0">
                <a:latin typeface="Arial Narrow" pitchFamily="34" charset="0"/>
                <a:ea typeface="바탕"/>
              </a:rPr>
              <a:t>further </a:t>
            </a:r>
            <a:r>
              <a:rPr lang="en-US" altLang="ko-KR" dirty="0" err="1" smtClean="0">
                <a:latin typeface="Arial Narrow" pitchFamily="34" charset="0"/>
                <a:ea typeface="바탕"/>
              </a:rPr>
              <a:t>hadron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 production</a:t>
            </a:r>
          </a:p>
          <a:p>
            <a:pPr lvl="1"/>
            <a:r>
              <a:rPr lang="en-US" altLang="ko-KR" dirty="0" smtClean="0">
                <a:latin typeface="Arial Narrow" pitchFamily="34" charset="0"/>
                <a:ea typeface="바탕"/>
              </a:rPr>
              <a:t>Pros: explains reasonably the </a:t>
            </a:r>
            <a:r>
              <a:rPr lang="en-US" altLang="ko-KR" dirty="0" smtClean="0">
                <a:latin typeface="Arial Narrow" pitchFamily="34" charset="0"/>
                <a:ea typeface="바탕"/>
              </a:rPr>
              <a:t>experiments</a:t>
            </a:r>
            <a:endParaRPr lang="en-US" altLang="ko-KR" dirty="0" smtClean="0">
              <a:latin typeface="Arial Narrow" pitchFamily="34" charset="0"/>
              <a:ea typeface="바탕"/>
            </a:endParaRPr>
          </a:p>
          <a:p>
            <a:pPr lvl="1"/>
            <a:r>
              <a:rPr lang="en-US" altLang="ko-KR" dirty="0" smtClean="0">
                <a:latin typeface="Arial Narrow" pitchFamily="34" charset="0"/>
                <a:ea typeface="바탕"/>
              </a:rPr>
              <a:t>Cons: energy &amp; momentum non-conservation; need color &amp; flavor neutralization;  Distinguishable with collinear jets</a:t>
            </a:r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sz="2800" dirty="0" smtClean="0"/>
              <a:t>Model 2: String Model (PYTHIA,..)</a:t>
            </a:r>
          </a:p>
          <a:p>
            <a:pPr lvl="1"/>
            <a:r>
              <a:rPr lang="en-US" altLang="ko-KR" sz="2400" dirty="0" smtClean="0"/>
              <a:t>LUND model</a:t>
            </a:r>
          </a:p>
          <a:p>
            <a:pPr lvl="1"/>
            <a:r>
              <a:rPr lang="en-US" altLang="ko-KR" sz="2400" dirty="0" smtClean="0"/>
              <a:t>UCLA model</a:t>
            </a:r>
          </a:p>
          <a:p>
            <a:pPr lvl="1"/>
            <a:endParaRPr lang="en-US" altLang="ko-KR" sz="2400" dirty="0" smtClean="0"/>
          </a:p>
          <a:p>
            <a:pPr lvl="1"/>
            <a:r>
              <a:rPr lang="en-US" altLang="ko-KR" sz="2400" dirty="0" smtClean="0"/>
              <a:t>String breaks up into </a:t>
            </a:r>
            <a:r>
              <a:rPr lang="en-US" altLang="ko-KR" sz="2400" dirty="0" err="1" smtClean="0"/>
              <a:t>hadron</a:t>
            </a:r>
            <a:r>
              <a:rPr lang="en-US" altLang="ko-KR" sz="2400" dirty="0" smtClean="0"/>
              <a:t>-sized piece through spontaneous q </a:t>
            </a:r>
            <a:r>
              <a:rPr lang="en-US" altLang="ko-KR" sz="2400" dirty="0" err="1" smtClean="0"/>
              <a:t>q</a:t>
            </a:r>
            <a:r>
              <a:rPr lang="en-US" altLang="ko-KR" sz="2400" dirty="0" smtClean="0"/>
              <a:t>-bar pair production</a:t>
            </a:r>
          </a:p>
          <a:p>
            <a:pPr lvl="1"/>
            <a:r>
              <a:rPr lang="en-US" altLang="ko-KR" sz="2400" dirty="0" smtClean="0"/>
              <a:t>If there is a gluon, = kink on the string to produce angular distribution</a:t>
            </a:r>
          </a:p>
          <a:p>
            <a:pPr lvl="1"/>
            <a:r>
              <a:rPr lang="en-US" altLang="ko-KR" sz="2400" dirty="0" smtClean="0"/>
              <a:t>Pros</a:t>
            </a:r>
            <a:r>
              <a:rPr lang="en-US" altLang="ko-KR" sz="2400" dirty="0" smtClean="0"/>
              <a:t>: more consistent and covariant picture</a:t>
            </a:r>
          </a:p>
          <a:p>
            <a:pPr lvl="1"/>
            <a:r>
              <a:rPr lang="en-US" altLang="ko-KR" sz="2400" dirty="0" smtClean="0"/>
              <a:t>Cons: for multi-</a:t>
            </a:r>
            <a:r>
              <a:rPr lang="en-US" altLang="ko-KR" sz="2400" dirty="0" err="1" smtClean="0"/>
              <a:t>parton</a:t>
            </a:r>
            <a:r>
              <a:rPr lang="en-US" altLang="ko-KR" sz="2400" dirty="0" smtClean="0"/>
              <a:t> system, there is ambiguity to connect string among them and kinks</a:t>
            </a:r>
            <a:endParaRPr lang="ko-KR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780928"/>
            <a:ext cx="38862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206084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One example of string model:</a:t>
            </a:r>
            <a:endParaRPr lang="ko-KR" alt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800" dirty="0" smtClean="0"/>
              <a:t>Model 3: Cluster Model(HERWIG, …)</a:t>
            </a:r>
          </a:p>
          <a:p>
            <a:pPr lvl="1"/>
            <a:r>
              <a:rPr lang="en-US" altLang="ko-KR" sz="2000" dirty="0" smtClean="0"/>
              <a:t>Field-Wolfram, Weber-</a:t>
            </a:r>
            <a:r>
              <a:rPr lang="en-US" altLang="ko-KR" sz="2000" dirty="0" err="1" smtClean="0"/>
              <a:t>Marchesini</a:t>
            </a:r>
            <a:r>
              <a:rPr lang="en-US" altLang="ko-KR" sz="2000" dirty="0" smtClean="0"/>
              <a:t>, Gottschalk</a:t>
            </a:r>
          </a:p>
          <a:p>
            <a:pPr lvl="1"/>
            <a:r>
              <a:rPr lang="en-US" altLang="ko-KR" sz="2000" dirty="0" smtClean="0"/>
              <a:t>Initial </a:t>
            </a:r>
            <a:r>
              <a:rPr lang="en-US" altLang="ko-KR" sz="2000" dirty="0" err="1" smtClean="0"/>
              <a:t>partons</a:t>
            </a:r>
            <a:r>
              <a:rPr lang="en-US" altLang="ko-KR" sz="2000" dirty="0" smtClean="0"/>
              <a:t> will </a:t>
            </a:r>
            <a:r>
              <a:rPr lang="en-US" altLang="ko-KR" sz="2000" dirty="0" err="1" smtClean="0"/>
              <a:t>Bremsstrahlung</a:t>
            </a:r>
            <a:r>
              <a:rPr lang="en-US" altLang="ko-KR" sz="2000" dirty="0" smtClean="0"/>
              <a:t> or branching until some </a:t>
            </a:r>
            <a:r>
              <a:rPr lang="en-US" altLang="ko-KR" sz="2000" dirty="0" err="1" smtClean="0"/>
              <a:t>perturbative</a:t>
            </a:r>
            <a:r>
              <a:rPr lang="en-US" altLang="ko-KR" sz="2000" dirty="0" smtClean="0"/>
              <a:t> cutoff Q_0( ~ 1 </a:t>
            </a:r>
            <a:r>
              <a:rPr lang="en-US" altLang="ko-KR" sz="2000" dirty="0" err="1" smtClean="0"/>
              <a:t>GeV</a:t>
            </a:r>
            <a:r>
              <a:rPr lang="en-US" altLang="ko-KR" sz="2000" dirty="0" smtClean="0"/>
              <a:t>)</a:t>
            </a:r>
          </a:p>
          <a:p>
            <a:pPr lvl="1"/>
            <a:r>
              <a:rPr lang="en-US" altLang="ko-KR" sz="2000" dirty="0" smtClean="0"/>
              <a:t>All the gluon will split into q </a:t>
            </a:r>
            <a:r>
              <a:rPr lang="en-US" altLang="ko-KR" sz="2000" dirty="0" err="1" smtClean="0"/>
              <a:t>q_bar</a:t>
            </a:r>
            <a:r>
              <a:rPr lang="en-US" altLang="ko-KR" sz="2000" dirty="0" smtClean="0"/>
              <a:t> by force</a:t>
            </a:r>
            <a:endParaRPr lang="en-US" altLang="ko-KR" sz="2000" dirty="0" smtClean="0"/>
          </a:p>
          <a:p>
            <a:pPr lvl="1"/>
            <a:endParaRPr lang="en-US" altLang="ko-KR" sz="2000" dirty="0" smtClean="0"/>
          </a:p>
          <a:p>
            <a:pPr lvl="1"/>
            <a:r>
              <a:rPr lang="en-US" altLang="ko-KR" sz="2000" dirty="0" smtClean="0"/>
              <a:t>Non-</a:t>
            </a:r>
            <a:r>
              <a:rPr lang="en-US" altLang="ko-KR" sz="2000" dirty="0" err="1" smtClean="0"/>
              <a:t>perturbative</a:t>
            </a:r>
            <a:r>
              <a:rPr lang="en-US" altLang="ko-KR" sz="2000" dirty="0" smtClean="0"/>
              <a:t> set in, and combine neighboring quarks and </a:t>
            </a:r>
            <a:r>
              <a:rPr lang="en-US" altLang="ko-KR" sz="2000" dirty="0" err="1" smtClean="0"/>
              <a:t>antiquarks</a:t>
            </a:r>
            <a:r>
              <a:rPr lang="en-US" altLang="ko-KR" sz="2000" dirty="0" smtClean="0"/>
              <a:t> to produce colorless </a:t>
            </a:r>
            <a:r>
              <a:rPr lang="en-US" altLang="ko-KR" sz="2000" dirty="0" err="1" smtClean="0"/>
              <a:t>preconfinement</a:t>
            </a:r>
            <a:r>
              <a:rPr lang="en-US" altLang="ko-KR" sz="2000" dirty="0" smtClean="0"/>
              <a:t> </a:t>
            </a:r>
            <a:r>
              <a:rPr lang="en-US" altLang="ko-KR" sz="2000" dirty="0" smtClean="0"/>
              <a:t>clusters </a:t>
            </a:r>
            <a:endParaRPr lang="en-US" altLang="ko-KR" sz="2000" dirty="0" smtClean="0"/>
          </a:p>
          <a:p>
            <a:pPr lvl="1"/>
            <a:r>
              <a:rPr lang="en-US" altLang="ko-KR" sz="2000" dirty="0" smtClean="0"/>
              <a:t>Each cluster </a:t>
            </a:r>
            <a:r>
              <a:rPr lang="en-US" altLang="ko-KR" sz="2000" dirty="0" smtClean="0"/>
              <a:t>decay into hadrons (usually 2)</a:t>
            </a:r>
            <a:endParaRPr lang="ko-KR" alt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>
                <a:latin typeface="Elephant" pitchFamily="18" charset="0"/>
                <a:ea typeface="Ebrima" pitchFamily="2" charset="0"/>
                <a:cs typeface="Ebrima" pitchFamily="2" charset="0"/>
              </a:rPr>
              <a:t>Congratulation</a:t>
            </a:r>
            <a:r>
              <a:rPr lang="ko-KR" altLang="en-US" sz="2800" dirty="0" smtClean="0">
                <a:latin typeface="Elephant" pitchFamily="18" charset="0"/>
                <a:cs typeface="Ebrima" pitchFamily="2" charset="0"/>
              </a:rPr>
              <a:t> </a:t>
            </a:r>
            <a:r>
              <a:rPr lang="en-US" altLang="ko-KR" sz="2800" dirty="0" smtClean="0">
                <a:latin typeface="Elephant" pitchFamily="18" charset="0"/>
                <a:ea typeface="Ebrima" pitchFamily="2" charset="0"/>
                <a:cs typeface="Ebrima" pitchFamily="2" charset="0"/>
              </a:rPr>
              <a:t>to Prof. Shim</a:t>
            </a:r>
          </a:p>
          <a:p>
            <a:r>
              <a:rPr lang="en-US" altLang="ko-KR" sz="2800" dirty="0" smtClean="0">
                <a:latin typeface="Elephant" pitchFamily="18" charset="0"/>
                <a:ea typeface="Ebrima" pitchFamily="2" charset="0"/>
                <a:cs typeface="Ebrima" pitchFamily="2" charset="0"/>
              </a:rPr>
              <a:t>I remember Prof. Shim is a senior professor who does not ask for to be a senior.</a:t>
            </a:r>
          </a:p>
          <a:p>
            <a:r>
              <a:rPr lang="en-US" altLang="ko-KR" sz="2800" dirty="0" smtClean="0">
                <a:latin typeface="Elephant" pitchFamily="18" charset="0"/>
                <a:ea typeface="Ebrima" pitchFamily="2" charset="0"/>
                <a:cs typeface="Ebrima" pitchFamily="2" charset="0"/>
              </a:rPr>
              <a:t>Wish to come </a:t>
            </a:r>
            <a:r>
              <a:rPr lang="en-US" altLang="ko-KR" sz="2800" dirty="0" smtClean="0">
                <a:latin typeface="Elephant" pitchFamily="18" charset="0"/>
                <a:ea typeface="Ebrima" pitchFamily="2" charset="0"/>
                <a:cs typeface="Ebrima" pitchFamily="2" charset="0"/>
              </a:rPr>
              <a:t>to </a:t>
            </a:r>
            <a:r>
              <a:rPr lang="en-US" altLang="ko-KR" sz="2800" dirty="0" smtClean="0">
                <a:latin typeface="Elephant" pitchFamily="18" charset="0"/>
                <a:ea typeface="Ebrima" pitchFamily="2" charset="0"/>
                <a:cs typeface="Ebrima" pitchFamily="2" charset="0"/>
              </a:rPr>
              <a:t>talk &amp; work together</a:t>
            </a:r>
            <a:endParaRPr lang="ko-KR" altLang="en-US" sz="2800" dirty="0">
              <a:latin typeface="Elephant" pitchFamily="18" charset="0"/>
              <a:cs typeface="Ebrima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72816"/>
            <a:ext cx="4330591" cy="4106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11560" y="1124745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One example of Cluster model:</a:t>
            </a:r>
            <a:endParaRPr lang="ko-KR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3947069" cy="34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780928"/>
            <a:ext cx="4419867" cy="3611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latin typeface="Andalus" pitchFamily="18" charset="-78"/>
                <a:cs typeface="Andalus" pitchFamily="18" charset="-78"/>
              </a:rPr>
              <a:t>Possible Model: in our study</a:t>
            </a:r>
          </a:p>
          <a:p>
            <a:pPr lvl="1"/>
            <a:r>
              <a:rPr lang="en-US" altLang="ko-KR" sz="2400" dirty="0" err="1" smtClean="0">
                <a:latin typeface="Arial Narrow" pitchFamily="34" charset="0"/>
                <a:cs typeface="Andalus" pitchFamily="18" charset="-78"/>
              </a:rPr>
              <a:t>Partons</a:t>
            </a:r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 will make collision and radiation (</a:t>
            </a:r>
            <a:r>
              <a:rPr lang="en-US" altLang="ko-KR" sz="2400" dirty="0" err="1" smtClean="0">
                <a:latin typeface="Arial Narrow" pitchFamily="34" charset="0"/>
                <a:cs typeface="Andalus" pitchFamily="18" charset="-78"/>
              </a:rPr>
              <a:t>gg</a:t>
            </a:r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 </a:t>
            </a:r>
            <a:r>
              <a:rPr lang="en-US" altLang="ko-KR" sz="2400" dirty="0" smtClean="0">
                <a:latin typeface="Arial Narrow" pitchFamily="34" charset="0"/>
                <a:ea typeface="바탕"/>
                <a:cs typeface="Andalus" pitchFamily="18" charset="-78"/>
              </a:rPr>
              <a:t>→</a:t>
            </a:r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 </a:t>
            </a:r>
            <a:r>
              <a:rPr lang="en-US" altLang="ko-KR" sz="2400" dirty="0" err="1" smtClean="0">
                <a:latin typeface="Arial Narrow" pitchFamily="34" charset="0"/>
                <a:cs typeface="Andalus" pitchFamily="18" charset="-78"/>
              </a:rPr>
              <a:t>ggg</a:t>
            </a:r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 )</a:t>
            </a:r>
          </a:p>
          <a:p>
            <a:pPr lvl="1"/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At the end of </a:t>
            </a:r>
            <a:r>
              <a:rPr lang="en-US" altLang="ko-KR" sz="2400" dirty="0" err="1" smtClean="0">
                <a:latin typeface="Arial Narrow" pitchFamily="34" charset="0"/>
                <a:cs typeface="Andalus" pitchFamily="18" charset="-78"/>
              </a:rPr>
              <a:t>pQCD</a:t>
            </a:r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, gluons will split into q </a:t>
            </a:r>
            <a:r>
              <a:rPr lang="en-US" altLang="ko-KR" sz="2400" dirty="0" err="1" smtClean="0">
                <a:latin typeface="Arial Narrow" pitchFamily="34" charset="0"/>
                <a:cs typeface="Andalus" pitchFamily="18" charset="-78"/>
              </a:rPr>
              <a:t>q</a:t>
            </a:r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-bar by force</a:t>
            </a:r>
          </a:p>
          <a:p>
            <a:pPr lvl="1"/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Colorless clusters (q </a:t>
            </a:r>
            <a:r>
              <a:rPr lang="en-US" altLang="ko-KR" sz="2400" dirty="0" err="1" smtClean="0">
                <a:latin typeface="Arial Narrow" pitchFamily="34" charset="0"/>
                <a:cs typeface="Andalus" pitchFamily="18" charset="-78"/>
              </a:rPr>
              <a:t>q</a:t>
            </a:r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-bar, </a:t>
            </a:r>
            <a:r>
              <a:rPr lang="en-US" altLang="ko-KR" sz="2400" dirty="0" err="1" smtClean="0">
                <a:latin typeface="Arial Narrow" pitchFamily="34" charset="0"/>
                <a:cs typeface="Andalus" pitchFamily="18" charset="-78"/>
              </a:rPr>
              <a:t>qqq</a:t>
            </a:r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) will be formed; if the mass (energy) is too large, it can make further cluster </a:t>
            </a:r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decay (Cl1 </a:t>
            </a:r>
            <a:r>
              <a:rPr lang="en-US" altLang="ko-KR" sz="2400" dirty="0" smtClean="0">
                <a:latin typeface="Arial Narrow" pitchFamily="34" charset="0"/>
                <a:ea typeface="바탕"/>
                <a:cs typeface="Andalus" pitchFamily="18" charset="-78"/>
              </a:rPr>
              <a:t>→ Cl2 + Cl3)</a:t>
            </a:r>
            <a:endParaRPr lang="en-US" altLang="ko-KR" sz="2400" dirty="0" smtClean="0">
              <a:latin typeface="Arial Narrow" pitchFamily="34" charset="0"/>
              <a:cs typeface="Andalus" pitchFamily="18" charset="-78"/>
            </a:endParaRPr>
          </a:p>
          <a:p>
            <a:pPr lvl="1"/>
            <a:r>
              <a:rPr lang="en-US" altLang="ko-KR" sz="2400" dirty="0" smtClean="0">
                <a:latin typeface="Arial Narrow" pitchFamily="34" charset="0"/>
                <a:cs typeface="Andalus" pitchFamily="18" charset="-78"/>
              </a:rPr>
              <a:t>Each cluster will decay into two hadrons just like  excited resonance of same quark constituents</a:t>
            </a:r>
            <a:endParaRPr lang="ko-KR" altLang="en-US" sz="2400" dirty="0">
              <a:latin typeface="Arial Narrow" pitchFamily="34" charset="0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3600" dirty="0" smtClean="0">
                <a:latin typeface="Elephant" pitchFamily="18" charset="0"/>
              </a:rPr>
              <a:t>Stage 5: </a:t>
            </a:r>
            <a:r>
              <a:rPr lang="en-US" altLang="ko-KR" sz="3600" dirty="0" err="1" smtClean="0">
                <a:latin typeface="Elephant" pitchFamily="18" charset="0"/>
              </a:rPr>
              <a:t>Hadron</a:t>
            </a:r>
            <a:r>
              <a:rPr lang="en-US" altLang="ko-KR" sz="3600" dirty="0" smtClean="0">
                <a:latin typeface="Elephant" pitchFamily="18" charset="0"/>
              </a:rPr>
              <a:t> Expansion</a:t>
            </a:r>
            <a:endParaRPr lang="ko-KR" altLang="en-US" sz="3600" dirty="0">
              <a:latin typeface="Elephant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UrQMD</a:t>
            </a:r>
            <a:r>
              <a:rPr lang="en-US" altLang="ko-KR" dirty="0" smtClean="0"/>
              <a:t> is </a:t>
            </a:r>
            <a:r>
              <a:rPr lang="en-US" altLang="ko-KR" dirty="0" smtClean="0"/>
              <a:t>good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But the free flow may be enough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Elephant" pitchFamily="18" charset="0"/>
              </a:rPr>
              <a:t>3</a:t>
            </a:r>
            <a:r>
              <a:rPr lang="en-US" altLang="ko-KR" dirty="0" smtClean="0">
                <a:latin typeface="Elephant" pitchFamily="18" charset="0"/>
              </a:rPr>
              <a:t>. Final Comments</a:t>
            </a:r>
            <a:endParaRPr lang="ko-KR" altLang="en-US" dirty="0">
              <a:latin typeface="Elephant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800" dirty="0" smtClean="0">
                <a:latin typeface="Arial Narrow" pitchFamily="34" charset="0"/>
              </a:rPr>
              <a:t>Need systematic studies with all the possible parameters and models</a:t>
            </a:r>
          </a:p>
          <a:p>
            <a:r>
              <a:rPr lang="en-US" altLang="ko-KR" sz="2800" dirty="0" smtClean="0">
                <a:latin typeface="Arial Narrow" pitchFamily="34" charset="0"/>
              </a:rPr>
              <a:t>Compare the experiments to fix parameters and models</a:t>
            </a:r>
          </a:p>
          <a:p>
            <a:r>
              <a:rPr lang="en-US" altLang="ko-KR" sz="2800" dirty="0" err="1" smtClean="0">
                <a:latin typeface="Arial Narrow" pitchFamily="34" charset="0"/>
              </a:rPr>
              <a:t>Hopely</a:t>
            </a:r>
            <a:r>
              <a:rPr lang="en-US" altLang="ko-KR" sz="2800" dirty="0" smtClean="0">
                <a:latin typeface="Arial Narrow" pitchFamily="34" charset="0"/>
              </a:rPr>
              <a:t> </a:t>
            </a:r>
            <a:r>
              <a:rPr lang="en-US" altLang="ko-KR" sz="2800" dirty="0" smtClean="0">
                <a:latin typeface="Arial Narrow" pitchFamily="34" charset="0"/>
              </a:rPr>
              <a:t>understand the non-</a:t>
            </a:r>
            <a:r>
              <a:rPr lang="en-US" altLang="ko-KR" sz="2800" dirty="0" err="1" smtClean="0">
                <a:latin typeface="Arial Narrow" pitchFamily="34" charset="0"/>
              </a:rPr>
              <a:t>perturbative</a:t>
            </a:r>
            <a:r>
              <a:rPr lang="en-US" altLang="ko-KR" sz="2800" dirty="0" smtClean="0">
                <a:latin typeface="Arial Narrow" pitchFamily="34" charset="0"/>
              </a:rPr>
              <a:t> phenomena</a:t>
            </a:r>
          </a:p>
          <a:p>
            <a:r>
              <a:rPr lang="en-US" altLang="ko-KR" sz="2800" dirty="0" smtClean="0">
                <a:latin typeface="Arial Narrow" pitchFamily="34" charset="0"/>
              </a:rPr>
              <a:t>And study the exotic quantum state (QGP)  </a:t>
            </a:r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Elephant" pitchFamily="18" charset="0"/>
              </a:rPr>
              <a:t>1. Introduction</a:t>
            </a:r>
            <a:endParaRPr lang="ko-KR" altLang="en-US" dirty="0">
              <a:latin typeface="Elephant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853136"/>
          </a:xfrm>
        </p:spPr>
        <p:txBody>
          <a:bodyPr>
            <a:normAutofit/>
          </a:bodyPr>
          <a:lstStyle/>
          <a:p>
            <a:r>
              <a:rPr lang="en-US" altLang="ko-KR" dirty="0" err="1" smtClean="0"/>
              <a:t>UrHIC</a:t>
            </a:r>
            <a:r>
              <a:rPr lang="en-US" altLang="ko-KR" dirty="0" smtClean="0"/>
              <a:t> at RHIC and LHC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>
              <a:buNone/>
            </a:pPr>
            <a:r>
              <a:rPr lang="en-US" altLang="ko-KR" sz="2000" dirty="0" smtClean="0"/>
              <a:t>stage 1		stage 2 	stage 3  	stage 4        stage 5</a:t>
            </a:r>
            <a:endParaRPr lang="en-US" altLang="ko-KR" sz="2000" dirty="0"/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r>
              <a:rPr lang="en-US" altLang="ko-KR" i="1" dirty="0" smtClean="0">
                <a:solidFill>
                  <a:srgbClr val="00B0F0"/>
                </a:solidFill>
              </a:rPr>
              <a:t>It is dream to understand </a:t>
            </a:r>
            <a:r>
              <a:rPr lang="en-US" altLang="ko-KR" i="1" dirty="0">
                <a:solidFill>
                  <a:srgbClr val="00B0F0"/>
                </a:solidFill>
              </a:rPr>
              <a:t> </a:t>
            </a:r>
            <a:r>
              <a:rPr lang="en-US" altLang="ko-KR" i="1" dirty="0" smtClean="0">
                <a:solidFill>
                  <a:srgbClr val="00B0F0"/>
                </a:solidFill>
              </a:rPr>
              <a:t>these processes!</a:t>
            </a:r>
            <a:endParaRPr lang="ko-KR" altLang="en-US" i="1" dirty="0">
              <a:solidFill>
                <a:srgbClr val="00B0F0"/>
              </a:solidFill>
            </a:endParaRPr>
          </a:p>
        </p:txBody>
      </p:sp>
      <p:pic>
        <p:nvPicPr>
          <p:cNvPr id="4" name="그림 3" descr="collision-frame-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924944"/>
            <a:ext cx="1368152" cy="1368152"/>
          </a:xfrm>
          <a:prstGeom prst="rect">
            <a:avLst/>
          </a:prstGeom>
        </p:spPr>
      </p:pic>
      <p:pic>
        <p:nvPicPr>
          <p:cNvPr id="5" name="그림 4" descr="collision-frame-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924944"/>
            <a:ext cx="1368152" cy="1368152"/>
          </a:xfrm>
          <a:prstGeom prst="rect">
            <a:avLst/>
          </a:prstGeom>
        </p:spPr>
      </p:pic>
      <p:pic>
        <p:nvPicPr>
          <p:cNvPr id="6" name="그림 5" descr="collision-frame-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2924944"/>
            <a:ext cx="1368152" cy="1368152"/>
          </a:xfrm>
          <a:prstGeom prst="rect">
            <a:avLst/>
          </a:prstGeom>
        </p:spPr>
      </p:pic>
      <p:pic>
        <p:nvPicPr>
          <p:cNvPr id="7" name="그림 6" descr="collision-frame-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2924944"/>
            <a:ext cx="1368152" cy="1368152"/>
          </a:xfrm>
          <a:prstGeom prst="rect">
            <a:avLst/>
          </a:prstGeom>
        </p:spPr>
      </p:pic>
      <p:pic>
        <p:nvPicPr>
          <p:cNvPr id="9" name="그림 8" descr="perfect-liquid-4-140p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52320" y="2924944"/>
            <a:ext cx="1368152" cy="13681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latin typeface="Elephant" pitchFamily="18" charset="0"/>
              </a:rPr>
              <a:t>2. Quick Description of each process</a:t>
            </a:r>
            <a:endParaRPr lang="ko-KR" altLang="en-US" dirty="0">
              <a:latin typeface="Elephant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endParaRPr lang="en-US" altLang="ko-KR" dirty="0" smtClean="0"/>
          </a:p>
          <a:p>
            <a:r>
              <a:rPr lang="en-US" altLang="ko-KR" dirty="0" smtClean="0"/>
              <a:t>Possible dominant physics of each process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38138"/>
          </a:xfrm>
        </p:spPr>
        <p:txBody>
          <a:bodyPr>
            <a:normAutofit/>
          </a:bodyPr>
          <a:lstStyle/>
          <a:p>
            <a:pPr algn="l"/>
            <a:r>
              <a:rPr lang="en-US" altLang="ko-KR" sz="3200" dirty="0" smtClean="0">
                <a:latin typeface="Elephant" pitchFamily="18" charset="0"/>
              </a:rPr>
              <a:t>Stage 1: Parton distributions of nucleus</a:t>
            </a:r>
            <a:endParaRPr lang="ko-KR" altLang="en-US" sz="3200" dirty="0">
              <a:latin typeface="Elephant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sz="2600" dirty="0" smtClean="0"/>
              <a:t>Parton distribution of nucleon(p):</a:t>
            </a:r>
          </a:p>
          <a:p>
            <a:pPr lvl="1"/>
            <a:r>
              <a:rPr lang="en-US" altLang="ko-KR" sz="2600" dirty="0" smtClean="0"/>
              <a:t>CTEQ: only proton</a:t>
            </a:r>
          </a:p>
          <a:p>
            <a:pPr lvl="1"/>
            <a:r>
              <a:rPr lang="en-US" altLang="ko-KR" sz="2600" dirty="0" smtClean="0"/>
              <a:t>GRV : only proton</a:t>
            </a:r>
          </a:p>
          <a:p>
            <a:pPr lvl="2"/>
            <a:r>
              <a:rPr lang="en-US" altLang="ko-KR" sz="2600" dirty="0" smtClean="0"/>
              <a:t>Neutron: u </a:t>
            </a:r>
            <a:r>
              <a:rPr lang="en-US" altLang="ko-KR" sz="2600" dirty="0" smtClean="0">
                <a:latin typeface="바탕"/>
                <a:ea typeface="바탕"/>
              </a:rPr>
              <a:t>↔</a:t>
            </a:r>
            <a:r>
              <a:rPr lang="en-US" altLang="ko-KR" sz="2600" dirty="0" smtClean="0"/>
              <a:t> d of proton</a:t>
            </a:r>
          </a:p>
          <a:p>
            <a:pPr lvl="1"/>
            <a:r>
              <a:rPr lang="en-US" altLang="ko-KR" sz="2600" dirty="0" smtClean="0"/>
              <a:t>EKS(include nucleon shadow effects) </a:t>
            </a:r>
          </a:p>
          <a:p>
            <a:pPr lvl="1"/>
            <a:endParaRPr lang="en-US" altLang="ko-KR" sz="2600" dirty="0" smtClean="0"/>
          </a:p>
          <a:p>
            <a:pPr lvl="1"/>
            <a:r>
              <a:rPr lang="en-US" altLang="ko-KR" sz="2600" dirty="0" smtClean="0"/>
              <a:t>Wood-Saxon or constant density for </a:t>
            </a:r>
            <a:r>
              <a:rPr lang="en-US" altLang="ko-KR" sz="2600" dirty="0" err="1" smtClean="0"/>
              <a:t>spacial</a:t>
            </a:r>
            <a:r>
              <a:rPr lang="en-US" altLang="ko-KR" sz="2600" dirty="0" smtClean="0"/>
              <a:t> distribution</a:t>
            </a:r>
          </a:p>
          <a:p>
            <a:pPr lvl="1"/>
            <a:endParaRPr lang="en-US" altLang="ko-KR" sz="2600" dirty="0" smtClean="0"/>
          </a:p>
          <a:p>
            <a:pPr lvl="1"/>
            <a:r>
              <a:rPr lang="en-US" altLang="ko-KR" sz="2600" dirty="0" smtClean="0"/>
              <a:t>Lorentz Boost and Contraction</a:t>
            </a:r>
          </a:p>
          <a:p>
            <a:pPr lvl="1"/>
            <a:endParaRPr lang="en-US" altLang="ko-KR" sz="2600" dirty="0"/>
          </a:p>
          <a:p>
            <a:r>
              <a:rPr lang="en-US" altLang="ko-KR" sz="2600" dirty="0" smtClean="0"/>
              <a:t>CGC: KNV(</a:t>
            </a:r>
            <a:r>
              <a:rPr lang="en-US" altLang="ko-KR" sz="2600" dirty="0" err="1" smtClean="0"/>
              <a:t>Krasnitz</a:t>
            </a:r>
            <a:r>
              <a:rPr lang="en-US" altLang="ko-KR" sz="2600" dirty="0" smtClean="0"/>
              <a:t>, Nara, </a:t>
            </a:r>
            <a:r>
              <a:rPr lang="en-US" altLang="ko-KR" sz="2600" dirty="0" err="1" smtClean="0"/>
              <a:t>Venugopalan</a:t>
            </a:r>
            <a:r>
              <a:rPr lang="en-US" altLang="ko-KR" sz="2600" dirty="0" smtClean="0"/>
              <a:t>) model</a:t>
            </a:r>
            <a:endParaRPr lang="en-US" altLang="ko-KR" sz="2600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For example, traditional model,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or KNV model, 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204864"/>
            <a:ext cx="4229153" cy="576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221088"/>
            <a:ext cx="4781655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3600" dirty="0" smtClean="0">
                <a:latin typeface="Elephant" pitchFamily="18" charset="0"/>
              </a:rPr>
              <a:t>Stage 2: Primary Collisions</a:t>
            </a:r>
            <a:endParaRPr lang="ko-KR" altLang="en-US" sz="3600" dirty="0">
              <a:latin typeface="Elephant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7894477" cy="792088"/>
          </a:xfrm>
          <a:prstGeom prst="rect">
            <a:avLst/>
          </a:prstGeom>
          <a:solidFill>
            <a:schemeClr val="tx2">
              <a:lumMod val="20000"/>
              <a:lumOff val="80000"/>
              <a:alpha val="73000"/>
            </a:schemeClr>
          </a:solidFill>
          <a:ln w="9525">
            <a:solidFill>
              <a:srgbClr val="92D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12976"/>
            <a:ext cx="40576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140968"/>
            <a:ext cx="39528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36912"/>
            <a:ext cx="40100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636912"/>
            <a:ext cx="40576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43338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714750"/>
            <a:ext cx="42195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988840"/>
            <a:ext cx="38195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2555776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HIM2011-06(</a:t>
            </a:r>
            <a:r>
              <a:rPr lang="ko-KR" altLang="en-US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고려대학교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</TotalTime>
  <Words>692</Words>
  <Application>Microsoft Office PowerPoint</Application>
  <PresentationFormat>화면 슬라이드 쇼(4:3)</PresentationFormat>
  <Paragraphs>120</Paragraphs>
  <Slides>24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25" baseType="lpstr">
      <vt:lpstr>Office 테마</vt:lpstr>
      <vt:lpstr>Parton Cascade Simulation – Heavy Ion Collisions</vt:lpstr>
      <vt:lpstr>슬라이드 2</vt:lpstr>
      <vt:lpstr>1. Introduction</vt:lpstr>
      <vt:lpstr>2. Quick Description of each process</vt:lpstr>
      <vt:lpstr>Stage 1: Parton distributions of nucleus</vt:lpstr>
      <vt:lpstr>슬라이드 6</vt:lpstr>
      <vt:lpstr>Stage 2: Primary Collisions</vt:lpstr>
      <vt:lpstr>슬라이드 8</vt:lpstr>
      <vt:lpstr>슬라이드 9</vt:lpstr>
      <vt:lpstr>슬라이드 10</vt:lpstr>
      <vt:lpstr>슬라이드 11</vt:lpstr>
      <vt:lpstr>Stage 3: Secondary Collisions &amp; QGP</vt:lpstr>
      <vt:lpstr>슬라이드 13</vt:lpstr>
      <vt:lpstr>슬라이드 14</vt:lpstr>
      <vt:lpstr>슬라이드 15</vt:lpstr>
      <vt:lpstr>Stage 4: Hadronization: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Stage 5: Hadron Expansion</vt:lpstr>
      <vt:lpstr>3. Final Comments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Parton Cascade Simulation – Heavy Ion Collisions</dc:title>
  <dc:creator>신기량</dc:creator>
  <cp:lastModifiedBy>신기량</cp:lastModifiedBy>
  <cp:revision>72</cp:revision>
  <dcterms:created xsi:type="dcterms:W3CDTF">2011-06-07T00:16:43Z</dcterms:created>
  <dcterms:modified xsi:type="dcterms:W3CDTF">2011-06-09T08:40:34Z</dcterms:modified>
</cp:coreProperties>
</file>