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7" r:id="rId6"/>
    <p:sldId id="378" r:id="rId7"/>
    <p:sldId id="380" r:id="rId8"/>
    <p:sldId id="397" r:id="rId9"/>
    <p:sldId id="416" r:id="rId10"/>
    <p:sldId id="417" r:id="rId11"/>
    <p:sldId id="418" r:id="rId12"/>
    <p:sldId id="419" r:id="rId13"/>
    <p:sldId id="433" r:id="rId14"/>
    <p:sldId id="390" r:id="rId15"/>
    <p:sldId id="401" r:id="rId16"/>
    <p:sldId id="391" r:id="rId17"/>
    <p:sldId id="386" r:id="rId18"/>
    <p:sldId id="411" r:id="rId19"/>
    <p:sldId id="412" r:id="rId20"/>
    <p:sldId id="438" r:id="rId21"/>
    <p:sldId id="392" r:id="rId22"/>
    <p:sldId id="439" r:id="rId23"/>
    <p:sldId id="402" r:id="rId24"/>
    <p:sldId id="393" r:id="rId25"/>
    <p:sldId id="410" r:id="rId26"/>
    <p:sldId id="395" r:id="rId27"/>
    <p:sldId id="377" r:id="rId28"/>
  </p:sldIdLst>
  <p:sldSz cx="10058400" cy="7772400"/>
  <p:notesSz cx="6858000" cy="9144000"/>
  <p:embeddedFontLst>
    <p:embeddedFont>
      <p:font typeface="ＭＳ Ｐゴシック" pitchFamily="34" charset="-128"/>
      <p:regular r:id="rId31"/>
    </p:embeddedFont>
    <p:embeddedFont>
      <p:font typeface="Helvetica" pitchFamily="34" charset="0"/>
      <p:regular r:id="rId32"/>
      <p:bold r:id="rId33"/>
      <p:italic r:id="rId34"/>
      <p:boldItalic r:id="rId35"/>
    </p:embeddedFont>
    <p:embeddedFont>
      <p:font typeface="Calibri" pitchFamily="34" charset="0"/>
      <p:regular r:id="rId36"/>
      <p:bold r:id="rId37"/>
      <p:italic r:id="rId38"/>
      <p:boldItalic r:id="rId39"/>
    </p:embeddedFont>
    <p:embeddedFont>
      <p:font typeface="Imprint MT Shadow" pitchFamily="82" charset="0"/>
      <p:regular r:id="rId40"/>
    </p:embeddedFont>
    <p:embeddedFont>
      <p:font typeface="HY헤드라인M" pitchFamily="18" charset="-127"/>
      <p:regular r:id="rId41"/>
    </p:embeddedFont>
  </p:embeddedFontLst>
  <p:defaultTextStyle>
    <a:defPPr>
      <a:defRPr lang="en-US"/>
    </a:defPPr>
    <a:lvl1pPr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508000" indent="-50800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1017588" indent="-103188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527175" indent="-155575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2036763" indent="-207963" algn="l" defTabSz="5080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5E2"/>
    <a:srgbClr val="C0FF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8986" autoAdjust="0"/>
  </p:normalViewPr>
  <p:slideViewPr>
    <p:cSldViewPr snapToGrid="0" snapToObjects="1">
      <p:cViewPr>
        <p:scale>
          <a:sx n="60" d="100"/>
          <a:sy n="60" d="100"/>
        </p:scale>
        <p:origin x="-630" y="-72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1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7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4255FFDB-2115-4E41-BAFE-FB8680A15A14}" type="datetime1">
              <a:rPr lang="en-US"/>
              <a:pPr>
                <a:defRPr/>
              </a:pPr>
              <a:t>6/14/2011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02EA0884-66C9-4CFC-92C8-C9C36D30C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A25FBE81-9694-4789-80CE-41331AC1E656}" type="datetime1">
              <a:rPr lang="en-US"/>
              <a:pPr>
                <a:defRPr/>
              </a:pPr>
              <a:t>6/14/2011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509412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FE5D6209-89DA-4A4B-9DC9-CF7020848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508000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1017588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527175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2036763" algn="l" defTabSz="50800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547061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2400" b="1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1027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11263" y="685800"/>
            <a:ext cx="443706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2400" b="1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11263" y="685800"/>
            <a:ext cx="443706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algn="ctr">
              <a:spcBef>
                <a:spcPct val="0"/>
              </a:spcBef>
            </a:pPr>
            <a:endParaRPr lang="en-US" sz="2400" b="1" smtClean="0"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11263" y="685800"/>
            <a:ext cx="443706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ko-KR" altLang="ko-KR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0B1410-2B07-42B4-97A1-B3AB8AC4A6C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EF093A2-C06B-45E3-8758-193C1A45C34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04403" y="7345363"/>
            <a:ext cx="2758966" cy="412750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algn="l" defTabSz="509412"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 smtClean="0"/>
              <a:t>Heavy-Ion Meeting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036E1BB-6C3B-4EAE-81D2-E27B803C7BD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503238" y="7345363"/>
            <a:ext cx="8997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3145222"/>
            <a:ext cx="8549640" cy="1543685"/>
          </a:xfrm>
        </p:spPr>
        <p:txBody>
          <a:bodyPr anchorCtr="1">
            <a:normAutofit/>
          </a:bodyPr>
          <a:lstStyle>
            <a:lvl1pPr algn="ctr">
              <a:defRPr sz="4000" b="0" i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927D6-06BB-489F-813C-D5D4E7215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7345363"/>
            <a:ext cx="7335838" cy="412750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defTabSz="509412"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3"/>
            <a:ext cx="10058400" cy="788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91A4E61-BF04-4486-A021-BA57233CDF8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7345363"/>
            <a:ext cx="7335838" cy="412750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defTabSz="509412"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B2E30-074C-452F-B46E-23EB4DA3B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4350" y="7345363"/>
            <a:ext cx="7335838" cy="412750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defTabSz="509412"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4763"/>
            <a:ext cx="10058400" cy="7889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614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3238" y="1128713"/>
            <a:ext cx="9051925" cy="564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6938" y="7383463"/>
            <a:ext cx="984250" cy="323850"/>
          </a:xfrm>
          <a:prstGeom prst="rect">
            <a:avLst/>
          </a:prstGeom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6F4F6BFB-0233-46C7-990F-114EBA860B1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직선 연결선 7"/>
          <p:cNvCxnSpPr/>
          <p:nvPr userDrawn="1"/>
        </p:nvCxnSpPr>
        <p:spPr>
          <a:xfrm>
            <a:off x="503238" y="7345363"/>
            <a:ext cx="89979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</p:sldLayoutIdLst>
  <p:hf hdr="0"/>
  <p:txStyles>
    <p:titleStyle>
      <a:lvl1pPr algn="ctr" defTabSz="50800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bg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defTabSz="508000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509412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6pPr>
      <a:lvl7pPr marL="1018824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7pPr>
      <a:lvl8pPr marL="1528237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8pPr>
      <a:lvl9pPr marL="2037649" algn="ctr" defTabSz="509412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381000" indent="-381000" algn="l" defTabSz="508000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27088" indent="-317500" algn="l" defTabSz="508000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–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273175" indent="-254000" algn="l" defTabSz="508000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782763" indent="-254000" algn="l" defTabSz="508000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292350" indent="-254000" algn="l" defTabSz="508000" rtl="0" eaLnBrk="0" fontAlgn="base" hangingPunct="0">
        <a:lnSpc>
          <a:spcPts val="4000"/>
        </a:lnSpc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2.png"/><Relationship Id="rId7" Type="http://schemas.openxmlformats.org/officeDocument/2006/relationships/hyperlink" Target="http://arxiv.org/abs/1102.1957" TargetMode="External"/><Relationship Id="rId12" Type="http://schemas.openxmlformats.org/officeDocument/2006/relationships/image" Target="../media/image50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11" Type="http://schemas.openxmlformats.org/officeDocument/2006/relationships/image" Target="../media/image49.jpeg"/><Relationship Id="rId5" Type="http://schemas.openxmlformats.org/officeDocument/2006/relationships/image" Target="../media/image44.png"/><Relationship Id="rId10" Type="http://schemas.openxmlformats.org/officeDocument/2006/relationships/image" Target="../media/image48.jpeg"/><Relationship Id="rId4" Type="http://schemas.openxmlformats.org/officeDocument/2006/relationships/image" Target="../media/image43.png"/><Relationship Id="rId9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10" Type="http://schemas.openxmlformats.org/officeDocument/2006/relationships/hyperlink" Target="http://arxiv.org/abs/1102.1957" TargetMode="External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arxiv.org/abs/1102.5435v1" TargetMode="External"/><Relationship Id="rId4" Type="http://schemas.openxmlformats.org/officeDocument/2006/relationships/image" Target="../media/image6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78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79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CMSPublic/PhysicsResultsHI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gif"/><Relationship Id="rId5" Type="http://schemas.openxmlformats.org/officeDocument/2006/relationships/hyperlink" Target="http://arxiv.org/abs/1105.2438" TargetMode="External"/><Relationship Id="rId10" Type="http://schemas.openxmlformats.org/officeDocument/2006/relationships/image" Target="../media/image15.gif"/><Relationship Id="rId4" Type="http://schemas.openxmlformats.org/officeDocument/2006/relationships/image" Target="../media/image12.png"/><Relationship Id="rId9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hyperlink" Target="http://arxiv.org/abs/1105.2438" TargetMode="External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3.png"/><Relationship Id="rId12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png"/><Relationship Id="rId11" Type="http://schemas.openxmlformats.org/officeDocument/2006/relationships/oleObject" Target="../embeddings/oleObject5.bin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754063" y="1229710"/>
            <a:ext cx="8550275" cy="2298417"/>
          </a:xfrm>
        </p:spPr>
        <p:txBody>
          <a:bodyPr/>
          <a:lstStyle/>
          <a:p>
            <a:pPr eaLnBrk="1" hangingPunct="1"/>
            <a:r>
              <a:rPr lang="en-US" sz="4800" dirty="0" smtClean="0">
                <a:ea typeface="ＭＳ Ｐゴシック" pitchFamily="34" charset="-128"/>
              </a:rPr>
              <a:t>Overview of CMS HI Results</a:t>
            </a:r>
            <a:r>
              <a:rPr lang="en-US" dirty="0" smtClean="0">
                <a:ea typeface="ＭＳ Ｐゴシック" pitchFamily="34" charset="-128"/>
              </a:rPr>
              <a:t/>
            </a:r>
            <a:br>
              <a:rPr lang="en-US" dirty="0" smtClean="0">
                <a:ea typeface="ＭＳ Ｐゴシック" pitchFamily="34" charset="-128"/>
              </a:rPr>
            </a:br>
            <a:r>
              <a:rPr lang="en-US" sz="3600" dirty="0" smtClean="0">
                <a:ea typeface="ＭＳ Ｐゴシック" pitchFamily="34" charset="-128"/>
              </a:rPr>
              <a:t>- Summary of QM 2011 Presentations -</a:t>
            </a: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1508125" y="3987023"/>
            <a:ext cx="7042150" cy="2970213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898989"/>
                </a:solidFill>
                <a:ea typeface="ＭＳ Ｐゴシック" pitchFamily="34" charset="-128"/>
              </a:rPr>
              <a:t>Byungsik Hong</a:t>
            </a:r>
          </a:p>
          <a:p>
            <a:pPr eaLnBrk="1" hangingPunct="1"/>
            <a:r>
              <a:rPr lang="en-US" dirty="0" smtClean="0">
                <a:solidFill>
                  <a:srgbClr val="898989"/>
                </a:solidFill>
                <a:ea typeface="ＭＳ Ｐゴシック" pitchFamily="34" charset="-128"/>
              </a:rPr>
              <a:t>(Korea University)</a:t>
            </a:r>
          </a:p>
          <a:p>
            <a:pPr eaLnBrk="1" hangingPunct="1"/>
            <a:r>
              <a:rPr lang="en-US" sz="2700" dirty="0" smtClean="0">
                <a:solidFill>
                  <a:srgbClr val="898989"/>
                </a:solidFill>
                <a:ea typeface="ＭＳ Ｐゴシック" pitchFamily="34" charset="-128"/>
              </a:rPr>
              <a:t>for the CMS Collaboration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27957" y="7362484"/>
            <a:ext cx="5515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Heavy-Ion Meeting, June 10, 2011, Korea University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6041" y="6857996"/>
            <a:ext cx="89929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 smtClean="0"/>
              <a:t>Disclaimer: The slides are mostly from </a:t>
            </a:r>
            <a:r>
              <a:rPr lang="en-US" altLang="ko-KR" sz="2000" dirty="0" err="1" smtClean="0"/>
              <a:t>Bolek</a:t>
            </a:r>
            <a:r>
              <a:rPr lang="en-US" altLang="ko-KR" sz="2000" dirty="0" smtClean="0"/>
              <a:t> </a:t>
            </a:r>
            <a:r>
              <a:rPr lang="en-US" altLang="ko-KR" sz="2000" dirty="0" err="1" smtClean="0"/>
              <a:t>Wyslouch’s</a:t>
            </a:r>
            <a:r>
              <a:rPr lang="en-US" altLang="ko-KR" sz="2000" dirty="0" smtClean="0"/>
              <a:t> plenary presentation.</a:t>
            </a:r>
            <a:endParaRPr lang="ko-KR" altLang="en-US" sz="2000" dirty="0"/>
          </a:p>
        </p:txBody>
      </p:sp>
      <p:pic>
        <p:nvPicPr>
          <p:cNvPr id="7" name="그림 6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43" y="4081619"/>
            <a:ext cx="1860425" cy="1865147"/>
          </a:xfrm>
          <a:prstGeom prst="rect">
            <a:avLst/>
          </a:prstGeom>
        </p:spPr>
      </p:pic>
      <p:pic>
        <p:nvPicPr>
          <p:cNvPr id="10" name="그림 9" descr="globalsymbol_home_larg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121" y="4047122"/>
            <a:ext cx="1388250" cy="186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7"/>
          <p:cNvGrpSpPr>
            <a:grpSpLocks noChangeAspect="1"/>
          </p:cNvGrpSpPr>
          <p:nvPr/>
        </p:nvGrpSpPr>
        <p:grpSpPr bwMode="auto">
          <a:xfrm>
            <a:off x="1309688" y="2386013"/>
            <a:ext cx="3297237" cy="2301875"/>
            <a:chOff x="315" y="539"/>
            <a:chExt cx="2429" cy="1598"/>
          </a:xfrm>
        </p:grpSpPr>
        <p:grpSp>
          <p:nvGrpSpPr>
            <p:cNvPr id="3" name="Group 98"/>
            <p:cNvGrpSpPr>
              <a:grpSpLocks noChangeAspect="1"/>
            </p:cNvGrpSpPr>
            <p:nvPr/>
          </p:nvGrpSpPr>
          <p:grpSpPr bwMode="auto">
            <a:xfrm>
              <a:off x="315" y="539"/>
              <a:ext cx="2429" cy="1598"/>
              <a:chOff x="315" y="539"/>
              <a:chExt cx="2429" cy="1598"/>
            </a:xfrm>
          </p:grpSpPr>
          <p:sp>
            <p:nvSpPr>
              <p:cNvPr id="57387" name="Text Box 99"/>
              <p:cNvSpPr txBox="1">
                <a:spLocks noChangeAspect="1" noChangeArrowheads="1"/>
              </p:cNvSpPr>
              <p:nvPr/>
            </p:nvSpPr>
            <p:spPr bwMode="auto">
              <a:xfrm>
                <a:off x="357" y="710"/>
                <a:ext cx="862" cy="42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algn="l" defTabSz="506413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804863" algn="l"/>
                  </a:tabLst>
                </a:pPr>
                <a:r>
                  <a:rPr lang="en-GB">
                    <a:solidFill>
                      <a:srgbClr val="FFFFFF"/>
                    </a:solidFill>
                  </a:rPr>
                  <a:t>Reaction </a:t>
                </a:r>
              </a:p>
              <a:p>
                <a:pPr algn="l" defTabSz="506413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804863" algn="l"/>
                  </a:tabLst>
                </a:pPr>
                <a:r>
                  <a:rPr lang="en-GB">
                    <a:solidFill>
                      <a:srgbClr val="FFFFFF"/>
                    </a:solidFill>
                  </a:rPr>
                  <a:t>      plane</a:t>
                </a:r>
              </a:p>
            </p:txBody>
          </p:sp>
          <p:sp>
            <p:nvSpPr>
              <p:cNvPr id="57388" name="Line 100"/>
              <p:cNvSpPr>
                <a:spLocks noChangeAspect="1" noChangeShapeType="1"/>
              </p:cNvSpPr>
              <p:nvPr/>
            </p:nvSpPr>
            <p:spPr bwMode="auto">
              <a:xfrm>
                <a:off x="915" y="992"/>
                <a:ext cx="167" cy="176"/>
              </a:xfrm>
              <a:prstGeom prst="line">
                <a:avLst/>
              </a:prstGeom>
              <a:noFill/>
              <a:ln w="25560">
                <a:solidFill>
                  <a:srgbClr val="0099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89" name="Freeform 101"/>
              <p:cNvSpPr>
                <a:spLocks noChangeAspect="1" noChangeArrowheads="1"/>
              </p:cNvSpPr>
              <p:nvPr/>
            </p:nvSpPr>
            <p:spPr bwMode="auto">
              <a:xfrm rot="10800000">
                <a:off x="2184" y="539"/>
                <a:ext cx="244" cy="207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</a:path>
                </a:pathLst>
              </a:custGeom>
              <a:solidFill>
                <a:srgbClr val="00CC99">
                  <a:alpha val="50195"/>
                </a:srgbClr>
              </a:solidFill>
              <a:ln w="9525">
                <a:miter lim="800000"/>
                <a:headEnd/>
                <a:tailEnd/>
              </a:ln>
              <a:scene3d>
                <a:camera prst="legacyObliqueTopLeft">
                  <a:rot lat="20099981" lon="21299981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99"/>
                </a:extrusionClr>
              </a:sp3d>
            </p:spPr>
            <p:txBody>
              <a:bodyPr rot="10800000" wrap="none" anchor="ctr">
                <a:flatTx/>
              </a:bodyPr>
              <a:lstStyle/>
              <a:p>
                <a:pPr algn="l" defTabSz="1016000" eaLnBrk="0" hangingPunct="0"/>
                <a:endParaRPr lang="ko-KR" altLang="ko-KR" sz="2700" b="0"/>
              </a:p>
            </p:txBody>
          </p:sp>
          <p:sp>
            <p:nvSpPr>
              <p:cNvPr id="57390" name="Line 102"/>
              <p:cNvSpPr>
                <a:spLocks noChangeAspect="1" noChangeShapeType="1"/>
              </p:cNvSpPr>
              <p:nvPr/>
            </p:nvSpPr>
            <p:spPr bwMode="auto">
              <a:xfrm flipH="1">
                <a:off x="928" y="754"/>
                <a:ext cx="425" cy="615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1" name="Line 103"/>
              <p:cNvSpPr>
                <a:spLocks noChangeAspect="1" noChangeShapeType="1"/>
              </p:cNvSpPr>
              <p:nvPr/>
            </p:nvSpPr>
            <p:spPr bwMode="auto">
              <a:xfrm flipH="1">
                <a:off x="1132" y="754"/>
                <a:ext cx="417" cy="606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2" name="Line 104"/>
              <p:cNvSpPr>
                <a:spLocks noChangeAspect="1" noChangeShapeType="1"/>
              </p:cNvSpPr>
              <p:nvPr/>
            </p:nvSpPr>
            <p:spPr bwMode="auto">
              <a:xfrm>
                <a:off x="1264" y="883"/>
                <a:ext cx="1393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3" name="Line 105"/>
              <p:cNvSpPr>
                <a:spLocks noChangeAspect="1" noChangeShapeType="1"/>
              </p:cNvSpPr>
              <p:nvPr/>
            </p:nvSpPr>
            <p:spPr bwMode="auto">
              <a:xfrm>
                <a:off x="1231" y="1527"/>
                <a:ext cx="979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4" name="AutoShape 106"/>
              <p:cNvSpPr>
                <a:spLocks noChangeAspect="1" noChangeArrowheads="1"/>
              </p:cNvSpPr>
              <p:nvPr/>
            </p:nvSpPr>
            <p:spPr bwMode="auto">
              <a:xfrm>
                <a:off x="532" y="752"/>
                <a:ext cx="2212" cy="1193"/>
              </a:xfrm>
              <a:prstGeom prst="parallelogram">
                <a:avLst>
                  <a:gd name="adj" fmla="val 68792"/>
                </a:avLst>
              </a:prstGeom>
              <a:noFill/>
              <a:ln w="2844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 defTabSz="1016000" eaLnBrk="0" hangingPunct="0"/>
                <a:endParaRPr lang="ko-KR" altLang="ko-KR" sz="2700" b="0"/>
              </a:p>
            </p:txBody>
          </p:sp>
          <p:sp>
            <p:nvSpPr>
              <p:cNvPr id="57395" name="Line 107"/>
              <p:cNvSpPr>
                <a:spLocks noChangeAspect="1" noChangeShapeType="1"/>
              </p:cNvSpPr>
              <p:nvPr/>
            </p:nvSpPr>
            <p:spPr bwMode="auto">
              <a:xfrm flipH="1">
                <a:off x="530" y="1688"/>
                <a:ext cx="180" cy="259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6" name="Line 108"/>
              <p:cNvSpPr>
                <a:spLocks noChangeAspect="1" noChangeShapeType="1"/>
              </p:cNvSpPr>
              <p:nvPr/>
            </p:nvSpPr>
            <p:spPr bwMode="auto">
              <a:xfrm flipH="1">
                <a:off x="1230" y="754"/>
                <a:ext cx="516" cy="749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7" name="Freeform 109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1210" y="1431"/>
                <a:ext cx="172" cy="479"/>
              </a:xfrm>
              <a:custGeom>
                <a:avLst/>
                <a:gdLst>
                  <a:gd name="T0" fmla="*/ 1 w 252"/>
                  <a:gd name="T1" fmla="*/ 11 h 715"/>
                  <a:gd name="T2" fmla="*/ 1 w 252"/>
                  <a:gd name="T3" fmla="*/ 9 h 715"/>
                  <a:gd name="T4" fmla="*/ 1 w 252"/>
                  <a:gd name="T5" fmla="*/ 6 h 715"/>
                  <a:gd name="T6" fmla="*/ 1 w 252"/>
                  <a:gd name="T7" fmla="*/ 4 h 715"/>
                  <a:gd name="T8" fmla="*/ 2 w 252"/>
                  <a:gd name="T9" fmla="*/ 1 h 715"/>
                  <a:gd name="T10" fmla="*/ 3 w 252"/>
                  <a:gd name="T11" fmla="*/ 1 h 715"/>
                  <a:gd name="T12" fmla="*/ 5 w 252"/>
                  <a:gd name="T13" fmla="*/ 3 h 715"/>
                  <a:gd name="T14" fmla="*/ 5 w 252"/>
                  <a:gd name="T15" fmla="*/ 6 h 715"/>
                  <a:gd name="T16" fmla="*/ 5 w 252"/>
                  <a:gd name="T17" fmla="*/ 9 h 715"/>
                  <a:gd name="T18" fmla="*/ 5 w 252"/>
                  <a:gd name="T19" fmla="*/ 11 h 715"/>
                  <a:gd name="T20" fmla="*/ 3 w 252"/>
                  <a:gd name="T21" fmla="*/ 13 h 715"/>
                  <a:gd name="T22" fmla="*/ 1 w 252"/>
                  <a:gd name="T23" fmla="*/ 11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 w="38160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1016000" eaLnBrk="0" hangingPunct="0"/>
                <a:endParaRPr lang="ko-KR" altLang="ko-KR" sz="2700" b="0"/>
              </a:p>
            </p:txBody>
          </p:sp>
          <p:sp>
            <p:nvSpPr>
              <p:cNvPr id="57398" name="Line 110"/>
              <p:cNvSpPr>
                <a:spLocks noChangeAspect="1" noChangeShapeType="1"/>
              </p:cNvSpPr>
              <p:nvPr/>
            </p:nvSpPr>
            <p:spPr bwMode="auto">
              <a:xfrm flipH="1">
                <a:off x="1118" y="1392"/>
                <a:ext cx="380" cy="55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99" name="Text Box 111"/>
              <p:cNvSpPr txBox="1">
                <a:spLocks noChangeAspect="1" noChangeArrowheads="1"/>
              </p:cNvSpPr>
              <p:nvPr/>
            </p:nvSpPr>
            <p:spPr bwMode="auto">
              <a:xfrm>
                <a:off x="1783" y="1890"/>
                <a:ext cx="219" cy="24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1016000" eaLnBrk="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b="0">
                    <a:solidFill>
                      <a:srgbClr val="000000"/>
                    </a:solidFill>
                  </a:rPr>
                  <a:t>x</a:t>
                </a:r>
              </a:p>
            </p:txBody>
          </p:sp>
          <p:sp>
            <p:nvSpPr>
              <p:cNvPr id="57400" name="Text Box 112"/>
              <p:cNvSpPr txBox="1">
                <a:spLocks noChangeAspect="1" noChangeArrowheads="1"/>
              </p:cNvSpPr>
              <p:nvPr/>
            </p:nvSpPr>
            <p:spPr bwMode="auto">
              <a:xfrm>
                <a:off x="1131" y="685"/>
                <a:ext cx="219" cy="24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1016000" eaLnBrk="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b="0">
                    <a:solidFill>
                      <a:srgbClr val="000000"/>
                    </a:solidFill>
                  </a:rPr>
                  <a:t>z</a:t>
                </a:r>
              </a:p>
            </p:txBody>
          </p:sp>
          <p:grpSp>
            <p:nvGrpSpPr>
              <p:cNvPr id="4" name="Group 113"/>
              <p:cNvGrpSpPr>
                <a:grpSpLocks noChangeAspect="1"/>
              </p:cNvGrpSpPr>
              <p:nvPr/>
            </p:nvGrpSpPr>
            <p:grpSpPr bwMode="auto">
              <a:xfrm>
                <a:off x="1797" y="641"/>
                <a:ext cx="701" cy="668"/>
                <a:chOff x="1797" y="641"/>
                <a:chExt cx="701" cy="668"/>
              </a:xfrm>
            </p:grpSpPr>
            <p:grpSp>
              <p:nvGrpSpPr>
                <p:cNvPr id="5" name="Group 114"/>
                <p:cNvGrpSpPr>
                  <a:grpSpLocks noChangeAspect="1"/>
                </p:cNvGrpSpPr>
                <p:nvPr/>
              </p:nvGrpSpPr>
              <p:grpSpPr bwMode="auto">
                <a:xfrm>
                  <a:off x="1797" y="641"/>
                  <a:ext cx="701" cy="668"/>
                  <a:chOff x="1797" y="641"/>
                  <a:chExt cx="701" cy="668"/>
                </a:xfrm>
              </p:grpSpPr>
              <p:sp>
                <p:nvSpPr>
                  <p:cNvPr id="57473" name="Oval 11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13" y="642"/>
                    <a:ext cx="671" cy="657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alpha val="50000"/>
                        </a:srgbClr>
                      </a:gs>
                      <a:gs pos="100000">
                        <a:srgbClr val="3333CC"/>
                      </a:gs>
                    </a:gsLst>
                    <a:path path="shape">
                      <a:fillToRect l="50000" t="50000" r="50000" b="50000"/>
                    </a:path>
                  </a:gradFill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defTabSz="1016000" eaLnBrk="0" hangingPunct="0"/>
                    <a:endParaRPr lang="ko-KR" altLang="ko-KR" sz="2700" b="0"/>
                  </a:p>
                </p:txBody>
              </p:sp>
              <p:sp>
                <p:nvSpPr>
                  <p:cNvPr id="57474" name="Oval 1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13" y="641"/>
                    <a:ext cx="671" cy="657"/>
                  </a:xfrm>
                  <a:prstGeom prst="ellips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defTabSz="1016000" eaLnBrk="0" hangingPunct="0"/>
                    <a:endParaRPr lang="ko-KR" altLang="ko-KR" sz="2700" b="0"/>
                  </a:p>
                </p:txBody>
              </p:sp>
              <p:sp>
                <p:nvSpPr>
                  <p:cNvPr id="57475" name="Freeform 11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797" y="908"/>
                    <a:ext cx="702" cy="402"/>
                  </a:xfrm>
                  <a:custGeom>
                    <a:avLst/>
                    <a:gdLst>
                      <a:gd name="T0" fmla="*/ 1 w 1026"/>
                      <a:gd name="T1" fmla="*/ 2 h 600"/>
                      <a:gd name="T2" fmla="*/ 2 w 1026"/>
                      <a:gd name="T3" fmla="*/ 3 h 600"/>
                      <a:gd name="T4" fmla="*/ 5 w 1026"/>
                      <a:gd name="T5" fmla="*/ 5 h 600"/>
                      <a:gd name="T6" fmla="*/ 10 w 1026"/>
                      <a:gd name="T7" fmla="*/ 5 h 600"/>
                      <a:gd name="T8" fmla="*/ 14 w 1026"/>
                      <a:gd name="T9" fmla="*/ 5 h 600"/>
                      <a:gd name="T10" fmla="*/ 18 w 1026"/>
                      <a:gd name="T11" fmla="*/ 3 h 600"/>
                      <a:gd name="T12" fmla="*/ 21 w 1026"/>
                      <a:gd name="T13" fmla="*/ 1 h 600"/>
                      <a:gd name="T14" fmla="*/ 23 w 1026"/>
                      <a:gd name="T15" fmla="*/ 1 h 600"/>
                      <a:gd name="T16" fmla="*/ 23 w 1026"/>
                      <a:gd name="T17" fmla="*/ 3 h 600"/>
                      <a:gd name="T18" fmla="*/ 23 w 1026"/>
                      <a:gd name="T19" fmla="*/ 5 h 600"/>
                      <a:gd name="T20" fmla="*/ 21 w 1026"/>
                      <a:gd name="T21" fmla="*/ 7 h 600"/>
                      <a:gd name="T22" fmla="*/ 19 w 1026"/>
                      <a:gd name="T23" fmla="*/ 9 h 600"/>
                      <a:gd name="T24" fmla="*/ 17 w 1026"/>
                      <a:gd name="T25" fmla="*/ 10 h 600"/>
                      <a:gd name="T26" fmla="*/ 14 w 1026"/>
                      <a:gd name="T27" fmla="*/ 11 h 600"/>
                      <a:gd name="T28" fmla="*/ 10 w 1026"/>
                      <a:gd name="T29" fmla="*/ 11 h 600"/>
                      <a:gd name="T30" fmla="*/ 7 w 1026"/>
                      <a:gd name="T31" fmla="*/ 10 h 600"/>
                      <a:gd name="T32" fmla="*/ 5 w 1026"/>
                      <a:gd name="T33" fmla="*/ 9 h 600"/>
                      <a:gd name="T34" fmla="*/ 2 w 1026"/>
                      <a:gd name="T35" fmla="*/ 7 h 600"/>
                      <a:gd name="T36" fmla="*/ 1 w 1026"/>
                      <a:gd name="T37" fmla="*/ 4 h 600"/>
                      <a:gd name="T38" fmla="*/ 1 w 1026"/>
                      <a:gd name="T39" fmla="*/ 1 h 600"/>
                      <a:gd name="T40" fmla="*/ 1 w 1026"/>
                      <a:gd name="T41" fmla="*/ 2 h 600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1026"/>
                      <a:gd name="T64" fmla="*/ 0 h 600"/>
                      <a:gd name="T65" fmla="*/ 1026 w 1026"/>
                      <a:gd name="T66" fmla="*/ 600 h 600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50195"/>
                    </a:srgbClr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defTabSz="1016000" eaLnBrk="0" hangingPunct="0"/>
                    <a:endParaRPr lang="ko-KR" altLang="ko-KR" sz="2700" b="0"/>
                  </a:p>
                </p:txBody>
              </p:sp>
              <p:sp>
                <p:nvSpPr>
                  <p:cNvPr id="57476" name="Freeform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13" y="925"/>
                    <a:ext cx="670" cy="172"/>
                  </a:xfrm>
                  <a:custGeom>
                    <a:avLst/>
                    <a:gdLst>
                      <a:gd name="T0" fmla="*/ 0 w 979"/>
                      <a:gd name="T1" fmla="*/ 1 h 257"/>
                      <a:gd name="T2" fmla="*/ 2 w 979"/>
                      <a:gd name="T3" fmla="*/ 3 h 257"/>
                      <a:gd name="T4" fmla="*/ 5 w 979"/>
                      <a:gd name="T5" fmla="*/ 4 h 257"/>
                      <a:gd name="T6" fmla="*/ 9 w 979"/>
                      <a:gd name="T7" fmla="*/ 5 h 257"/>
                      <a:gd name="T8" fmla="*/ 14 w 979"/>
                      <a:gd name="T9" fmla="*/ 4 h 257"/>
                      <a:gd name="T10" fmla="*/ 18 w 979"/>
                      <a:gd name="T11" fmla="*/ 3 h 257"/>
                      <a:gd name="T12" fmla="*/ 22 w 979"/>
                      <a:gd name="T13" fmla="*/ 0 h 25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979"/>
                      <a:gd name="T22" fmla="*/ 0 h 257"/>
                      <a:gd name="T23" fmla="*/ 979 w 979"/>
                      <a:gd name="T24" fmla="*/ 257 h 25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36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defTabSz="1016000" eaLnBrk="0" hangingPunct="0"/>
                    <a:endParaRPr lang="ko-KR" altLang="ko-KR" sz="2700" b="0"/>
                  </a:p>
                </p:txBody>
              </p:sp>
            </p:grpSp>
            <p:sp>
              <p:nvSpPr>
                <p:cNvPr id="57472" name="Freeform 119"/>
                <p:cNvSpPr>
                  <a:spLocks noChangeAspect="1" noChangeArrowheads="1"/>
                </p:cNvSpPr>
                <p:nvPr/>
              </p:nvSpPr>
              <p:spPr bwMode="auto">
                <a:xfrm>
                  <a:off x="1809" y="733"/>
                  <a:ext cx="173" cy="479"/>
                </a:xfrm>
                <a:custGeom>
                  <a:avLst/>
                  <a:gdLst>
                    <a:gd name="T0" fmla="*/ 2 w 252"/>
                    <a:gd name="T1" fmla="*/ 11 h 715"/>
                    <a:gd name="T2" fmla="*/ 1 w 252"/>
                    <a:gd name="T3" fmla="*/ 9 h 715"/>
                    <a:gd name="T4" fmla="*/ 1 w 252"/>
                    <a:gd name="T5" fmla="*/ 6 h 715"/>
                    <a:gd name="T6" fmla="*/ 1 w 252"/>
                    <a:gd name="T7" fmla="*/ 4 h 715"/>
                    <a:gd name="T8" fmla="*/ 2 w 252"/>
                    <a:gd name="T9" fmla="*/ 1 h 715"/>
                    <a:gd name="T10" fmla="*/ 3 w 252"/>
                    <a:gd name="T11" fmla="*/ 1 h 715"/>
                    <a:gd name="T12" fmla="*/ 5 w 252"/>
                    <a:gd name="T13" fmla="*/ 3 h 715"/>
                    <a:gd name="T14" fmla="*/ 5 w 252"/>
                    <a:gd name="T15" fmla="*/ 6 h 715"/>
                    <a:gd name="T16" fmla="*/ 5 w 252"/>
                    <a:gd name="T17" fmla="*/ 9 h 715"/>
                    <a:gd name="T18" fmla="*/ 5 w 252"/>
                    <a:gd name="T19" fmla="*/ 11 h 715"/>
                    <a:gd name="T20" fmla="*/ 3 w 252"/>
                    <a:gd name="T21" fmla="*/ 13 h 715"/>
                    <a:gd name="T22" fmla="*/ 2 w 252"/>
                    <a:gd name="T23" fmla="*/ 11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5724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</p:grpSp>
          <p:sp>
            <p:nvSpPr>
              <p:cNvPr id="57402" name="Line 120"/>
              <p:cNvSpPr>
                <a:spLocks noChangeAspect="1" noChangeShapeType="1"/>
              </p:cNvSpPr>
              <p:nvPr/>
            </p:nvSpPr>
            <p:spPr bwMode="auto">
              <a:xfrm>
                <a:off x="1362" y="752"/>
                <a:ext cx="574" cy="1"/>
              </a:xfrm>
              <a:prstGeom prst="line">
                <a:avLst/>
              </a:prstGeom>
              <a:noFill/>
              <a:ln w="2844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03" name="Line 121"/>
              <p:cNvSpPr>
                <a:spLocks noChangeAspect="1" noChangeShapeType="1"/>
              </p:cNvSpPr>
              <p:nvPr/>
            </p:nvSpPr>
            <p:spPr bwMode="auto">
              <a:xfrm>
                <a:off x="1571" y="883"/>
                <a:ext cx="411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04" name="Line 122"/>
              <p:cNvSpPr>
                <a:spLocks noChangeAspect="1" noChangeShapeType="1"/>
              </p:cNvSpPr>
              <p:nvPr/>
            </p:nvSpPr>
            <p:spPr bwMode="auto">
              <a:xfrm>
                <a:off x="1173" y="1012"/>
                <a:ext cx="816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05" name="Line 123"/>
              <p:cNvSpPr>
                <a:spLocks noChangeAspect="1" noChangeShapeType="1"/>
              </p:cNvSpPr>
              <p:nvPr/>
            </p:nvSpPr>
            <p:spPr bwMode="auto">
              <a:xfrm flipH="1">
                <a:off x="1766" y="963"/>
                <a:ext cx="224" cy="324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06" name="Line 124"/>
              <p:cNvSpPr>
                <a:spLocks noChangeAspect="1" noChangeShapeType="1"/>
              </p:cNvSpPr>
              <p:nvPr/>
            </p:nvSpPr>
            <p:spPr bwMode="auto">
              <a:xfrm>
                <a:off x="1085" y="1141"/>
                <a:ext cx="1394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07" name="Line 125"/>
              <p:cNvSpPr>
                <a:spLocks noChangeAspect="1" noChangeShapeType="1"/>
              </p:cNvSpPr>
              <p:nvPr/>
            </p:nvSpPr>
            <p:spPr bwMode="auto">
              <a:xfrm flipH="1">
                <a:off x="1120" y="752"/>
                <a:ext cx="817" cy="1188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08" name="Line 126"/>
              <p:cNvSpPr>
                <a:spLocks noChangeAspect="1" noChangeShapeType="1"/>
              </p:cNvSpPr>
              <p:nvPr/>
            </p:nvSpPr>
            <p:spPr bwMode="auto">
              <a:xfrm>
                <a:off x="996" y="1270"/>
                <a:ext cx="1395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6" name="Group 127"/>
              <p:cNvGrpSpPr>
                <a:grpSpLocks noChangeAspect="1"/>
              </p:cNvGrpSpPr>
              <p:nvPr/>
            </p:nvGrpSpPr>
            <p:grpSpPr bwMode="auto">
              <a:xfrm>
                <a:off x="1435" y="1015"/>
                <a:ext cx="333" cy="659"/>
                <a:chOff x="1435" y="1015"/>
                <a:chExt cx="333" cy="659"/>
              </a:xfrm>
            </p:grpSpPr>
            <p:sp>
              <p:nvSpPr>
                <p:cNvPr id="57467" name="Oval 128"/>
                <p:cNvSpPr>
                  <a:spLocks noChangeAspect="1" noChangeArrowheads="1"/>
                </p:cNvSpPr>
                <p:nvPr/>
              </p:nvSpPr>
              <p:spPr bwMode="auto">
                <a:xfrm>
                  <a:off x="1435" y="1016"/>
                  <a:ext cx="334" cy="65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>
                        <a:alpha val="50000"/>
                      </a:srgbClr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8" name="Freeform 129"/>
                <p:cNvSpPr>
                  <a:spLocks noChangeAspect="1" noChangeArrowheads="1"/>
                </p:cNvSpPr>
                <p:nvPr/>
              </p:nvSpPr>
              <p:spPr bwMode="auto">
                <a:xfrm>
                  <a:off x="1435" y="1330"/>
                  <a:ext cx="334" cy="345"/>
                </a:xfrm>
                <a:custGeom>
                  <a:avLst/>
                  <a:gdLst>
                    <a:gd name="T0" fmla="*/ 1 w 489"/>
                    <a:gd name="T1" fmla="*/ 1 h 515"/>
                    <a:gd name="T2" fmla="*/ 1 w 489"/>
                    <a:gd name="T3" fmla="*/ 1 h 515"/>
                    <a:gd name="T4" fmla="*/ 2 w 489"/>
                    <a:gd name="T5" fmla="*/ 2 h 515"/>
                    <a:gd name="T6" fmla="*/ 3 w 489"/>
                    <a:gd name="T7" fmla="*/ 2 h 515"/>
                    <a:gd name="T8" fmla="*/ 5 w 489"/>
                    <a:gd name="T9" fmla="*/ 2 h 515"/>
                    <a:gd name="T10" fmla="*/ 7 w 489"/>
                    <a:gd name="T11" fmla="*/ 2 h 515"/>
                    <a:gd name="T12" fmla="*/ 8 w 489"/>
                    <a:gd name="T13" fmla="*/ 1 h 515"/>
                    <a:gd name="T14" fmla="*/ 10 w 489"/>
                    <a:gd name="T15" fmla="*/ 1 h 515"/>
                    <a:gd name="T16" fmla="*/ 11 w 489"/>
                    <a:gd name="T17" fmla="*/ 1 h 515"/>
                    <a:gd name="T18" fmla="*/ 11 w 489"/>
                    <a:gd name="T19" fmla="*/ 1 h 515"/>
                    <a:gd name="T20" fmla="*/ 11 w 489"/>
                    <a:gd name="T21" fmla="*/ 3 h 515"/>
                    <a:gd name="T22" fmla="*/ 10 w 489"/>
                    <a:gd name="T23" fmla="*/ 6 h 515"/>
                    <a:gd name="T24" fmla="*/ 10 w 489"/>
                    <a:gd name="T25" fmla="*/ 7 h 515"/>
                    <a:gd name="T26" fmla="*/ 8 w 489"/>
                    <a:gd name="T27" fmla="*/ 9 h 515"/>
                    <a:gd name="T28" fmla="*/ 7 w 489"/>
                    <a:gd name="T29" fmla="*/ 9 h 515"/>
                    <a:gd name="T30" fmla="*/ 5 w 489"/>
                    <a:gd name="T31" fmla="*/ 9 h 515"/>
                    <a:gd name="T32" fmla="*/ 3 w 489"/>
                    <a:gd name="T33" fmla="*/ 9 h 515"/>
                    <a:gd name="T34" fmla="*/ 1 w 489"/>
                    <a:gd name="T35" fmla="*/ 7 h 515"/>
                    <a:gd name="T36" fmla="*/ 1 w 489"/>
                    <a:gd name="T37" fmla="*/ 5 h 515"/>
                    <a:gd name="T38" fmla="*/ 1 w 489"/>
                    <a:gd name="T39" fmla="*/ 3 h 515"/>
                    <a:gd name="T40" fmla="*/ 0 w 489"/>
                    <a:gd name="T41" fmla="*/ 1 h 515"/>
                    <a:gd name="T42" fmla="*/ 1 w 489"/>
                    <a:gd name="T43" fmla="*/ 1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9" name="Freeform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1435" y="1331"/>
                  <a:ext cx="333" cy="74"/>
                </a:xfrm>
                <a:custGeom>
                  <a:avLst/>
                  <a:gdLst>
                    <a:gd name="T0" fmla="*/ 0 w 979"/>
                    <a:gd name="T1" fmla="*/ 0 h 257"/>
                    <a:gd name="T2" fmla="*/ 0 w 979"/>
                    <a:gd name="T3" fmla="*/ 0 h 257"/>
                    <a:gd name="T4" fmla="*/ 0 w 979"/>
                    <a:gd name="T5" fmla="*/ 0 h 257"/>
                    <a:gd name="T6" fmla="*/ 0 w 979"/>
                    <a:gd name="T7" fmla="*/ 0 h 257"/>
                    <a:gd name="T8" fmla="*/ 0 w 979"/>
                    <a:gd name="T9" fmla="*/ 0 h 257"/>
                    <a:gd name="T10" fmla="*/ 0 w 979"/>
                    <a:gd name="T11" fmla="*/ 0 h 257"/>
                    <a:gd name="T12" fmla="*/ 0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70" name="Oval 131"/>
                <p:cNvSpPr>
                  <a:spLocks noChangeAspect="1" noChangeArrowheads="1"/>
                </p:cNvSpPr>
                <p:nvPr/>
              </p:nvSpPr>
              <p:spPr bwMode="auto">
                <a:xfrm>
                  <a:off x="1435" y="1015"/>
                  <a:ext cx="334" cy="658"/>
                </a:xfrm>
                <a:prstGeom prst="ellips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</p:grpSp>
          <p:sp>
            <p:nvSpPr>
              <p:cNvPr id="57410" name="Line 132"/>
              <p:cNvSpPr>
                <a:spLocks noChangeAspect="1" noChangeShapeType="1"/>
              </p:cNvSpPr>
              <p:nvPr/>
            </p:nvSpPr>
            <p:spPr bwMode="auto">
              <a:xfrm flipH="1">
                <a:off x="1718" y="1050"/>
                <a:ext cx="614" cy="893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1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1522" y="1100"/>
                <a:ext cx="579" cy="840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2" name="Line 134"/>
              <p:cNvSpPr>
                <a:spLocks noChangeAspect="1" noChangeShapeType="1"/>
              </p:cNvSpPr>
              <p:nvPr/>
            </p:nvSpPr>
            <p:spPr bwMode="auto">
              <a:xfrm>
                <a:off x="1660" y="1397"/>
                <a:ext cx="641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3" name="Line 135"/>
              <p:cNvSpPr>
                <a:spLocks noChangeAspect="1" noChangeShapeType="1"/>
              </p:cNvSpPr>
              <p:nvPr/>
            </p:nvSpPr>
            <p:spPr bwMode="auto">
              <a:xfrm flipH="1">
                <a:off x="1291" y="683"/>
                <a:ext cx="109" cy="155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miter lim="800000"/>
                <a:headEnd type="triangle" w="med" len="med"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4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1314" y="1382"/>
                <a:ext cx="389" cy="563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5" name="Line 137"/>
              <p:cNvSpPr>
                <a:spLocks noChangeAspect="1" noChangeShapeType="1"/>
              </p:cNvSpPr>
              <p:nvPr/>
            </p:nvSpPr>
            <p:spPr bwMode="auto">
              <a:xfrm flipH="1">
                <a:off x="1402" y="1391"/>
                <a:ext cx="97" cy="138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6" name="Line 138"/>
              <p:cNvSpPr>
                <a:spLocks noChangeAspect="1" noChangeShapeType="1"/>
              </p:cNvSpPr>
              <p:nvPr/>
            </p:nvSpPr>
            <p:spPr bwMode="auto">
              <a:xfrm>
                <a:off x="1189" y="1399"/>
                <a:ext cx="326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7" name="Group 139"/>
              <p:cNvGrpSpPr>
                <a:grpSpLocks noChangeAspect="1"/>
              </p:cNvGrpSpPr>
              <p:nvPr/>
            </p:nvGrpSpPr>
            <p:grpSpPr bwMode="auto">
              <a:xfrm>
                <a:off x="702" y="1345"/>
                <a:ext cx="695" cy="669"/>
                <a:chOff x="702" y="1345"/>
                <a:chExt cx="695" cy="669"/>
              </a:xfrm>
            </p:grpSpPr>
            <p:sp>
              <p:nvSpPr>
                <p:cNvPr id="57461" name="Oval 140"/>
                <p:cNvSpPr>
                  <a:spLocks noChangeAspect="1" noChangeArrowheads="1"/>
                </p:cNvSpPr>
                <p:nvPr/>
              </p:nvSpPr>
              <p:spPr bwMode="auto">
                <a:xfrm>
                  <a:off x="712" y="1345"/>
                  <a:ext cx="671" cy="657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FF">
                        <a:alpha val="50000"/>
                      </a:srgbClr>
                    </a:gs>
                    <a:gs pos="100000">
                      <a:srgbClr val="3333CC"/>
                    </a:gs>
                  </a:gsLst>
                  <a:path path="shape">
                    <a:fillToRect l="50000" t="50000" r="50000" b="50000"/>
                  </a:path>
                </a:gra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2" name="Oval 141"/>
                <p:cNvSpPr>
                  <a:spLocks noChangeAspect="1" noChangeArrowheads="1"/>
                </p:cNvSpPr>
                <p:nvPr/>
              </p:nvSpPr>
              <p:spPr bwMode="auto">
                <a:xfrm>
                  <a:off x="710" y="1345"/>
                  <a:ext cx="671" cy="657"/>
                </a:xfrm>
                <a:prstGeom prst="ellips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3" name="Freeform 142"/>
                <p:cNvSpPr>
                  <a:spLocks noChangeAspect="1" noChangeArrowheads="1"/>
                </p:cNvSpPr>
                <p:nvPr/>
              </p:nvSpPr>
              <p:spPr bwMode="auto">
                <a:xfrm>
                  <a:off x="702" y="1617"/>
                  <a:ext cx="696" cy="397"/>
                </a:xfrm>
                <a:custGeom>
                  <a:avLst/>
                  <a:gdLst>
                    <a:gd name="T0" fmla="*/ 1 w 982"/>
                    <a:gd name="T1" fmla="*/ 3 h 568"/>
                    <a:gd name="T2" fmla="*/ 3 w 982"/>
                    <a:gd name="T3" fmla="*/ 5 h 568"/>
                    <a:gd name="T4" fmla="*/ 8 w 982"/>
                    <a:gd name="T5" fmla="*/ 7 h 568"/>
                    <a:gd name="T6" fmla="*/ 13 w 982"/>
                    <a:gd name="T7" fmla="*/ 7 h 568"/>
                    <a:gd name="T8" fmla="*/ 20 w 982"/>
                    <a:gd name="T9" fmla="*/ 7 h 568"/>
                    <a:gd name="T10" fmla="*/ 25 w 982"/>
                    <a:gd name="T11" fmla="*/ 5 h 568"/>
                    <a:gd name="T12" fmla="*/ 29 w 982"/>
                    <a:gd name="T13" fmla="*/ 2 h 568"/>
                    <a:gd name="T14" fmla="*/ 31 w 982"/>
                    <a:gd name="T15" fmla="*/ 1 h 568"/>
                    <a:gd name="T16" fmla="*/ 31 w 982"/>
                    <a:gd name="T17" fmla="*/ 3 h 568"/>
                    <a:gd name="T18" fmla="*/ 30 w 982"/>
                    <a:gd name="T19" fmla="*/ 7 h 568"/>
                    <a:gd name="T20" fmla="*/ 28 w 982"/>
                    <a:gd name="T21" fmla="*/ 10 h 568"/>
                    <a:gd name="T22" fmla="*/ 26 w 982"/>
                    <a:gd name="T23" fmla="*/ 12 h 568"/>
                    <a:gd name="T24" fmla="*/ 23 w 982"/>
                    <a:gd name="T25" fmla="*/ 14 h 568"/>
                    <a:gd name="T26" fmla="*/ 18 w 982"/>
                    <a:gd name="T27" fmla="*/ 15 h 568"/>
                    <a:gd name="T28" fmla="*/ 14 w 982"/>
                    <a:gd name="T29" fmla="*/ 15 h 568"/>
                    <a:gd name="T30" fmla="*/ 9 w 982"/>
                    <a:gd name="T31" fmla="*/ 15 h 568"/>
                    <a:gd name="T32" fmla="*/ 6 w 982"/>
                    <a:gd name="T33" fmla="*/ 12 h 568"/>
                    <a:gd name="T34" fmla="*/ 3 w 982"/>
                    <a:gd name="T35" fmla="*/ 10 h 568"/>
                    <a:gd name="T36" fmla="*/ 1 w 982"/>
                    <a:gd name="T37" fmla="*/ 6 h 568"/>
                    <a:gd name="T38" fmla="*/ 0 w 982"/>
                    <a:gd name="T39" fmla="*/ 2 h 568"/>
                    <a:gd name="T40" fmla="*/ 1 w 982"/>
                    <a:gd name="T41" fmla="*/ 3 h 568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982"/>
                    <a:gd name="T64" fmla="*/ 0 h 568"/>
                    <a:gd name="T65" fmla="*/ 982 w 982"/>
                    <a:gd name="T66" fmla="*/ 568 h 568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4" name="Freeform 143"/>
                <p:cNvSpPr>
                  <a:spLocks noChangeAspect="1" noChangeArrowheads="1"/>
                </p:cNvSpPr>
                <p:nvPr/>
              </p:nvSpPr>
              <p:spPr bwMode="auto">
                <a:xfrm rot="10800000" flipV="1">
                  <a:off x="1212" y="1426"/>
                  <a:ext cx="173" cy="479"/>
                </a:xfrm>
                <a:custGeom>
                  <a:avLst/>
                  <a:gdLst>
                    <a:gd name="T0" fmla="*/ 2 w 252"/>
                    <a:gd name="T1" fmla="*/ 11 h 715"/>
                    <a:gd name="T2" fmla="*/ 1 w 252"/>
                    <a:gd name="T3" fmla="*/ 9 h 715"/>
                    <a:gd name="T4" fmla="*/ 1 w 252"/>
                    <a:gd name="T5" fmla="*/ 6 h 715"/>
                    <a:gd name="T6" fmla="*/ 1 w 252"/>
                    <a:gd name="T7" fmla="*/ 4 h 715"/>
                    <a:gd name="T8" fmla="*/ 2 w 252"/>
                    <a:gd name="T9" fmla="*/ 1 h 715"/>
                    <a:gd name="T10" fmla="*/ 3 w 252"/>
                    <a:gd name="T11" fmla="*/ 1 h 715"/>
                    <a:gd name="T12" fmla="*/ 5 w 252"/>
                    <a:gd name="T13" fmla="*/ 3 h 715"/>
                    <a:gd name="T14" fmla="*/ 5 w 252"/>
                    <a:gd name="T15" fmla="*/ 6 h 715"/>
                    <a:gd name="T16" fmla="*/ 5 w 252"/>
                    <a:gd name="T17" fmla="*/ 9 h 715"/>
                    <a:gd name="T18" fmla="*/ 5 w 252"/>
                    <a:gd name="T19" fmla="*/ 11 h 715"/>
                    <a:gd name="T20" fmla="*/ 3 w 252"/>
                    <a:gd name="T21" fmla="*/ 13 h 715"/>
                    <a:gd name="T22" fmla="*/ 2 w 252"/>
                    <a:gd name="T23" fmla="*/ 11 h 71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52"/>
                    <a:gd name="T37" fmla="*/ 0 h 715"/>
                    <a:gd name="T38" fmla="*/ 252 w 252"/>
                    <a:gd name="T39" fmla="*/ 715 h 71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rgbClr val="FFFFFF">
                    <a:alpha val="50195"/>
                  </a:srgbClr>
                </a:solidFill>
                <a:ln w="38160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5" name="Freeform 144"/>
                <p:cNvSpPr>
                  <a:spLocks noChangeAspect="1" noChangeArrowheads="1"/>
                </p:cNvSpPr>
                <p:nvPr/>
              </p:nvSpPr>
              <p:spPr bwMode="auto">
                <a:xfrm>
                  <a:off x="1195" y="1422"/>
                  <a:ext cx="78" cy="488"/>
                </a:xfrm>
                <a:custGeom>
                  <a:avLst/>
                  <a:gdLst>
                    <a:gd name="T0" fmla="*/ 2 w 114"/>
                    <a:gd name="T1" fmla="*/ 11 h 728"/>
                    <a:gd name="T2" fmla="*/ 1 w 114"/>
                    <a:gd name="T3" fmla="*/ 10 h 728"/>
                    <a:gd name="T4" fmla="*/ 1 w 114"/>
                    <a:gd name="T5" fmla="*/ 7 h 728"/>
                    <a:gd name="T6" fmla="*/ 1 w 114"/>
                    <a:gd name="T7" fmla="*/ 5 h 728"/>
                    <a:gd name="T8" fmla="*/ 1 w 114"/>
                    <a:gd name="T9" fmla="*/ 3 h 728"/>
                    <a:gd name="T10" fmla="*/ 1 w 114"/>
                    <a:gd name="T11" fmla="*/ 1 h 728"/>
                    <a:gd name="T12" fmla="*/ 1 w 114"/>
                    <a:gd name="T13" fmla="*/ 3 h 728"/>
                    <a:gd name="T14" fmla="*/ 1 w 114"/>
                    <a:gd name="T15" fmla="*/ 6 h 728"/>
                    <a:gd name="T16" fmla="*/ 1 w 114"/>
                    <a:gd name="T17" fmla="*/ 9 h 728"/>
                    <a:gd name="T18" fmla="*/ 1 w 114"/>
                    <a:gd name="T19" fmla="*/ 11 h 728"/>
                    <a:gd name="T20" fmla="*/ 2 w 114"/>
                    <a:gd name="T21" fmla="*/ 13 h 728"/>
                    <a:gd name="T22" fmla="*/ 2 w 114"/>
                    <a:gd name="T23" fmla="*/ 11 h 728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4"/>
                    <a:gd name="T37" fmla="*/ 0 h 728"/>
                    <a:gd name="T38" fmla="*/ 114 w 114"/>
                    <a:gd name="T39" fmla="*/ 728 h 728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rgbClr val="CCCCFF">
                    <a:alpha val="50195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  <p:sp>
              <p:nvSpPr>
                <p:cNvPr id="57466" name="Freeform 145"/>
                <p:cNvSpPr>
                  <a:spLocks noChangeAspect="1" noChangeArrowheads="1"/>
                </p:cNvSpPr>
                <p:nvPr/>
              </p:nvSpPr>
              <p:spPr bwMode="auto">
                <a:xfrm>
                  <a:off x="712" y="1681"/>
                  <a:ext cx="541" cy="120"/>
                </a:xfrm>
                <a:custGeom>
                  <a:avLst/>
                  <a:gdLst>
                    <a:gd name="T0" fmla="*/ 0 w 790"/>
                    <a:gd name="T1" fmla="*/ 0 h 179"/>
                    <a:gd name="T2" fmla="*/ 2 w 790"/>
                    <a:gd name="T3" fmla="*/ 1 h 179"/>
                    <a:gd name="T4" fmla="*/ 5 w 790"/>
                    <a:gd name="T5" fmla="*/ 3 h 179"/>
                    <a:gd name="T6" fmla="*/ 10 w 790"/>
                    <a:gd name="T7" fmla="*/ 3 h 179"/>
                    <a:gd name="T8" fmla="*/ 14 w 790"/>
                    <a:gd name="T9" fmla="*/ 3 h 179"/>
                    <a:gd name="T10" fmla="*/ 16 w 790"/>
                    <a:gd name="T11" fmla="*/ 2 h 179"/>
                    <a:gd name="T12" fmla="*/ 17 w 790"/>
                    <a:gd name="T13" fmla="*/ 1 h 179"/>
                    <a:gd name="T14" fmla="*/ 18 w 790"/>
                    <a:gd name="T15" fmla="*/ 1 h 17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790"/>
                    <a:gd name="T25" fmla="*/ 0 h 179"/>
                    <a:gd name="T26" fmla="*/ 790 w 790"/>
                    <a:gd name="T27" fmla="*/ 179 h 17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defTabSz="1016000" eaLnBrk="0" hangingPunct="0"/>
                  <a:endParaRPr lang="ko-KR" altLang="ko-KR" sz="2700" b="0"/>
                </a:p>
              </p:txBody>
            </p:sp>
          </p:grpSp>
          <p:sp>
            <p:nvSpPr>
              <p:cNvPr id="57418" name="Line 146"/>
              <p:cNvSpPr>
                <a:spLocks noChangeAspect="1" noChangeShapeType="1"/>
              </p:cNvSpPr>
              <p:nvPr/>
            </p:nvSpPr>
            <p:spPr bwMode="auto">
              <a:xfrm flipH="1">
                <a:off x="1236" y="1271"/>
                <a:ext cx="156" cy="224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19" name="Line 147"/>
              <p:cNvSpPr>
                <a:spLocks noChangeAspect="1" noChangeShapeType="1"/>
              </p:cNvSpPr>
              <p:nvPr/>
            </p:nvSpPr>
            <p:spPr bwMode="auto">
              <a:xfrm>
                <a:off x="1230" y="1528"/>
                <a:ext cx="863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20" name="Freeform 148"/>
              <p:cNvSpPr>
                <a:spLocks noChangeAspect="1" noChangeArrowheads="1"/>
              </p:cNvSpPr>
              <p:nvPr/>
            </p:nvSpPr>
            <p:spPr bwMode="auto">
              <a:xfrm>
                <a:off x="1167" y="1783"/>
                <a:ext cx="867" cy="2"/>
              </a:xfrm>
              <a:custGeom>
                <a:avLst/>
                <a:gdLst>
                  <a:gd name="T0" fmla="*/ 0 w 1266"/>
                  <a:gd name="T1" fmla="*/ 1 h 3"/>
                  <a:gd name="T2" fmla="*/ 29 w 1266"/>
                  <a:gd name="T3" fmla="*/ 0 h 3"/>
                  <a:gd name="T4" fmla="*/ 0 60000 65536"/>
                  <a:gd name="T5" fmla="*/ 0 60000 65536"/>
                  <a:gd name="T6" fmla="*/ 0 w 1266"/>
                  <a:gd name="T7" fmla="*/ 0 h 3"/>
                  <a:gd name="T8" fmla="*/ 1266 w 1266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360">
                <a:solidFill>
                  <a:srgbClr val="B2B2B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 defTabSz="1016000" eaLnBrk="0" hangingPunct="0"/>
                <a:endParaRPr lang="ko-KR" altLang="ko-KR" sz="2700" b="0"/>
              </a:p>
            </p:txBody>
          </p:sp>
          <p:sp>
            <p:nvSpPr>
              <p:cNvPr id="57421" name="Line 149"/>
              <p:cNvSpPr>
                <a:spLocks noChangeAspect="1" noChangeShapeType="1"/>
              </p:cNvSpPr>
              <p:nvPr/>
            </p:nvSpPr>
            <p:spPr bwMode="auto">
              <a:xfrm>
                <a:off x="1220" y="1655"/>
                <a:ext cx="914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22" name="Line 150"/>
              <p:cNvSpPr>
                <a:spLocks noChangeAspect="1" noChangeShapeType="1"/>
              </p:cNvSpPr>
              <p:nvPr/>
            </p:nvSpPr>
            <p:spPr bwMode="auto">
              <a:xfrm flipH="1">
                <a:off x="1116" y="1520"/>
                <a:ext cx="294" cy="425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23" name="Line 151"/>
              <p:cNvSpPr>
                <a:spLocks noChangeAspect="1" noChangeShapeType="1"/>
              </p:cNvSpPr>
              <p:nvPr/>
            </p:nvSpPr>
            <p:spPr bwMode="auto">
              <a:xfrm flipH="1">
                <a:off x="928" y="1806"/>
                <a:ext cx="97" cy="139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24" name="Line 152"/>
              <p:cNvSpPr>
                <a:spLocks noChangeAspect="1" noChangeShapeType="1"/>
              </p:cNvSpPr>
              <p:nvPr/>
            </p:nvSpPr>
            <p:spPr bwMode="auto">
              <a:xfrm flipH="1">
                <a:off x="734" y="1775"/>
                <a:ext cx="114" cy="167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25" name="Line 153"/>
              <p:cNvSpPr>
                <a:spLocks noChangeAspect="1" noChangeShapeType="1"/>
              </p:cNvSpPr>
              <p:nvPr/>
            </p:nvSpPr>
            <p:spPr bwMode="auto">
              <a:xfrm>
                <a:off x="559" y="1945"/>
                <a:ext cx="1364" cy="1"/>
              </a:xfrm>
              <a:prstGeom prst="line">
                <a:avLst/>
              </a:prstGeom>
              <a:noFill/>
              <a:ln w="2844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26" name="Freeform 154"/>
              <p:cNvSpPr>
                <a:spLocks noChangeAspect="1" noChangeArrowheads="1"/>
              </p:cNvSpPr>
              <p:nvPr/>
            </p:nvSpPr>
            <p:spPr bwMode="auto">
              <a:xfrm>
                <a:off x="762" y="1810"/>
                <a:ext cx="244" cy="207"/>
              </a:xfrm>
              <a:custGeom>
                <a:avLst/>
                <a:gdLst>
                  <a:gd name="T0" fmla="*/ 0 w 720"/>
                  <a:gd name="T1" fmla="*/ 0 h 622"/>
                  <a:gd name="T2" fmla="*/ 0 w 720"/>
                  <a:gd name="T3" fmla="*/ 0 h 622"/>
                  <a:gd name="T4" fmla="*/ 0 w 720"/>
                  <a:gd name="T5" fmla="*/ 0 h 622"/>
                  <a:gd name="T6" fmla="*/ 0 w 720"/>
                  <a:gd name="T7" fmla="*/ 0 h 622"/>
                  <a:gd name="T8" fmla="*/ 0 w 720"/>
                  <a:gd name="T9" fmla="*/ 0 h 622"/>
                  <a:gd name="T10" fmla="*/ 0 w 720"/>
                  <a:gd name="T11" fmla="*/ 0 h 622"/>
                  <a:gd name="T12" fmla="*/ 0 w 720"/>
                  <a:gd name="T13" fmla="*/ 0 h 622"/>
                  <a:gd name="T14" fmla="*/ 0 w 720"/>
                  <a:gd name="T15" fmla="*/ 0 h 62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0"/>
                  <a:gd name="T25" fmla="*/ 0 h 622"/>
                  <a:gd name="T26" fmla="*/ 720 w 720"/>
                  <a:gd name="T27" fmla="*/ 622 h 62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</a:path>
                </a:pathLst>
              </a:custGeom>
              <a:solidFill>
                <a:srgbClr val="00CC99">
                  <a:alpha val="50195"/>
                </a:srgbClr>
              </a:solidFill>
              <a:ln w="9525">
                <a:miter lim="800000"/>
                <a:headEnd/>
                <a:tailEnd/>
              </a:ln>
              <a:scene3d>
                <a:camera prst="legacyObliqueTopLeft">
                  <a:rot lat="20099981" lon="21299981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99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l" defTabSz="1016000" eaLnBrk="0" hangingPunct="0"/>
                <a:endParaRPr lang="ko-KR" altLang="ko-KR" sz="2700" b="0"/>
              </a:p>
            </p:txBody>
          </p:sp>
          <p:grpSp>
            <p:nvGrpSpPr>
              <p:cNvPr id="8" name="Group 155"/>
              <p:cNvGrpSpPr>
                <a:grpSpLocks noChangeAspect="1"/>
              </p:cNvGrpSpPr>
              <p:nvPr/>
            </p:nvGrpSpPr>
            <p:grpSpPr bwMode="auto">
              <a:xfrm>
                <a:off x="1208" y="1131"/>
                <a:ext cx="800" cy="226"/>
                <a:chOff x="1208" y="1131"/>
                <a:chExt cx="800" cy="226"/>
              </a:xfrm>
            </p:grpSpPr>
            <p:sp>
              <p:nvSpPr>
                <p:cNvPr id="57448" name="Line 15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39" y="1173"/>
                  <a:ext cx="49" cy="70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9" name="Line 15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27" y="1130"/>
                  <a:ext cx="125" cy="105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0" name="Line 15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82" y="1241"/>
                  <a:ext cx="196" cy="53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1" name="Line 15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782" y="1321"/>
                  <a:ext cx="227" cy="17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2" name="Line 16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286" y="1148"/>
                  <a:ext cx="206" cy="85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3" name="Line 161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222" y="1250"/>
                  <a:ext cx="223" cy="53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4" name="Line 162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208" y="1354"/>
                  <a:ext cx="198" cy="5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5" name="Line 163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388" y="1319"/>
                  <a:ext cx="143" cy="17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6" name="Line 164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404" y="1236"/>
                  <a:ext cx="127" cy="38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7" name="Line 165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530" y="1189"/>
                  <a:ext cx="48" cy="55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8" name="Line 166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88" y="1231"/>
                  <a:ext cx="85" cy="31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59" name="Line 167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680" y="1301"/>
                  <a:ext cx="141" cy="11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60" name="Line 168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507" y="1287"/>
                  <a:ext cx="81" cy="25"/>
                </a:xfrm>
                <a:prstGeom prst="line">
                  <a:avLst/>
                </a:prstGeom>
                <a:noFill/>
                <a:ln w="9360">
                  <a:solidFill>
                    <a:srgbClr val="000099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9" name="Group 169"/>
              <p:cNvGrpSpPr>
                <a:grpSpLocks noChangeAspect="1"/>
              </p:cNvGrpSpPr>
              <p:nvPr/>
            </p:nvGrpSpPr>
            <p:grpSpPr bwMode="auto">
              <a:xfrm>
                <a:off x="1221" y="1423"/>
                <a:ext cx="770" cy="228"/>
                <a:chOff x="1221" y="1423"/>
                <a:chExt cx="770" cy="228"/>
              </a:xfrm>
            </p:grpSpPr>
            <p:sp>
              <p:nvSpPr>
                <p:cNvPr id="57435" name="Line 17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505" y="1514"/>
                  <a:ext cx="54" cy="90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36" name="Line 17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347" y="1548"/>
                  <a:ext cx="127" cy="104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37" name="Line 17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220" y="1489"/>
                  <a:ext cx="199" cy="51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38" name="Line 173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267" y="1445"/>
                  <a:ext cx="152" cy="10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39" name="Line 174"/>
                <p:cNvSpPr>
                  <a:spLocks noChangeAspect="1" noChangeShapeType="1"/>
                </p:cNvSpPr>
                <p:nvPr/>
              </p:nvSpPr>
              <p:spPr bwMode="auto">
                <a:xfrm>
                  <a:off x="1710" y="1552"/>
                  <a:ext cx="204" cy="83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0" name="Line 175"/>
                <p:cNvSpPr>
                  <a:spLocks noChangeAspect="1" noChangeShapeType="1"/>
                </p:cNvSpPr>
                <p:nvPr/>
              </p:nvSpPr>
              <p:spPr bwMode="auto">
                <a:xfrm>
                  <a:off x="1755" y="1480"/>
                  <a:ext cx="221" cy="51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1" name="Line 176"/>
                <p:cNvSpPr>
                  <a:spLocks noChangeAspect="1" noChangeShapeType="1"/>
                </p:cNvSpPr>
                <p:nvPr/>
              </p:nvSpPr>
              <p:spPr bwMode="auto">
                <a:xfrm>
                  <a:off x="1796" y="1423"/>
                  <a:ext cx="196" cy="3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2" name="Line 177"/>
                <p:cNvSpPr>
                  <a:spLocks noChangeAspect="1" noChangeShapeType="1"/>
                </p:cNvSpPr>
                <p:nvPr/>
              </p:nvSpPr>
              <p:spPr bwMode="auto">
                <a:xfrm>
                  <a:off x="1670" y="1447"/>
                  <a:ext cx="141" cy="15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3" name="Line 178"/>
                <p:cNvSpPr>
                  <a:spLocks noChangeAspect="1" noChangeShapeType="1"/>
                </p:cNvSpPr>
                <p:nvPr/>
              </p:nvSpPr>
              <p:spPr bwMode="auto">
                <a:xfrm>
                  <a:off x="1670" y="1510"/>
                  <a:ext cx="125" cy="36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4" name="Line 179"/>
                <p:cNvSpPr>
                  <a:spLocks noChangeAspect="1" noChangeShapeType="1"/>
                </p:cNvSpPr>
                <p:nvPr/>
              </p:nvSpPr>
              <p:spPr bwMode="auto">
                <a:xfrm>
                  <a:off x="1624" y="1540"/>
                  <a:ext cx="46" cy="53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5" name="Line 180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426" y="1522"/>
                  <a:ext cx="87" cy="29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6" name="Line 18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379" y="1471"/>
                  <a:ext cx="143" cy="9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7447" name="Line 182"/>
                <p:cNvSpPr>
                  <a:spLocks noChangeAspect="1" noChangeShapeType="1"/>
                </p:cNvSpPr>
                <p:nvPr/>
              </p:nvSpPr>
              <p:spPr bwMode="auto">
                <a:xfrm>
                  <a:off x="1613" y="1471"/>
                  <a:ext cx="79" cy="24"/>
                </a:xfrm>
                <a:prstGeom prst="line">
                  <a:avLst/>
                </a:prstGeom>
                <a:noFill/>
                <a:ln w="9360">
                  <a:solidFill>
                    <a:srgbClr val="99CCFF"/>
                  </a:solidFill>
                  <a:miter lim="800000"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57429" name="Line 183"/>
              <p:cNvSpPr>
                <a:spLocks noChangeAspect="1" noChangeShapeType="1"/>
              </p:cNvSpPr>
              <p:nvPr/>
            </p:nvSpPr>
            <p:spPr bwMode="auto">
              <a:xfrm>
                <a:off x="644" y="1784"/>
                <a:ext cx="227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30" name="Line 184"/>
              <p:cNvSpPr>
                <a:spLocks noChangeAspect="1" noChangeShapeType="1"/>
              </p:cNvSpPr>
              <p:nvPr/>
            </p:nvSpPr>
            <p:spPr bwMode="auto">
              <a:xfrm>
                <a:off x="2394" y="1012"/>
                <a:ext cx="170" cy="1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31" name="Line 185"/>
              <p:cNvSpPr>
                <a:spLocks noChangeAspect="1" noChangeShapeType="1"/>
              </p:cNvSpPr>
              <p:nvPr/>
            </p:nvSpPr>
            <p:spPr bwMode="auto">
              <a:xfrm flipH="1">
                <a:off x="2466" y="751"/>
                <a:ext cx="72" cy="102"/>
              </a:xfrm>
              <a:prstGeom prst="line">
                <a:avLst/>
              </a:prstGeom>
              <a:noFill/>
              <a:ln w="9360">
                <a:solidFill>
                  <a:srgbClr val="B2B2B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32" name="Line 186"/>
              <p:cNvSpPr>
                <a:spLocks noChangeAspect="1" noChangeShapeType="1"/>
              </p:cNvSpPr>
              <p:nvPr/>
            </p:nvSpPr>
            <p:spPr bwMode="auto">
              <a:xfrm>
                <a:off x="1760" y="1948"/>
                <a:ext cx="284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33" name="Text Box 187"/>
              <p:cNvSpPr txBox="1">
                <a:spLocks noChangeAspect="1" noChangeArrowheads="1"/>
              </p:cNvSpPr>
              <p:nvPr/>
            </p:nvSpPr>
            <p:spPr bwMode="auto">
              <a:xfrm>
                <a:off x="315" y="1755"/>
                <a:ext cx="228" cy="24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defTabSz="1016000" eaLnBrk="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b="0">
                    <a:solidFill>
                      <a:srgbClr val="000000"/>
                    </a:solidFill>
                  </a:rPr>
                  <a:t>y</a:t>
                </a:r>
              </a:p>
            </p:txBody>
          </p:sp>
          <p:sp>
            <p:nvSpPr>
              <p:cNvPr id="57434" name="Line 188"/>
              <p:cNvSpPr>
                <a:spLocks noChangeAspect="1" noChangeShapeType="1"/>
              </p:cNvSpPr>
              <p:nvPr/>
            </p:nvSpPr>
            <p:spPr bwMode="auto">
              <a:xfrm flipV="1">
                <a:off x="530" y="1658"/>
                <a:ext cx="1" cy="280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miter lim="800000"/>
                <a:headEnd/>
                <a:tailEnd type="triangle" w="med" len="med"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57386" name="Text Box 189"/>
            <p:cNvSpPr txBox="1">
              <a:spLocks noChangeAspect="1" noChangeArrowheads="1"/>
            </p:cNvSpPr>
            <p:nvPr/>
          </p:nvSpPr>
          <p:spPr bwMode="auto">
            <a:xfrm>
              <a:off x="1973" y="1783"/>
              <a:ext cx="116" cy="2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l" defTabSz="1016000" eaLnBrk="0" hangingPunct="0"/>
              <a:endParaRPr lang="ko-KR" altLang="ko-KR" sz="2700" b="0"/>
            </a:p>
          </p:txBody>
        </p:sp>
      </p:grp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6738" y="2601913"/>
            <a:ext cx="33401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8" name="Title 1"/>
          <p:cNvSpPr>
            <a:spLocks noGrp="1"/>
          </p:cNvSpPr>
          <p:nvPr>
            <p:ph type="title" idx="4294967295"/>
          </p:nvPr>
        </p:nvSpPr>
        <p:spPr>
          <a:xfrm>
            <a:off x="0" y="-11113"/>
            <a:ext cx="10058400" cy="788988"/>
          </a:xfrm>
        </p:spPr>
        <p:txBody>
          <a:bodyPr lIns="92372" tIns="46185" rIns="92372" bIns="46185"/>
          <a:lstStyle/>
          <a:p>
            <a:pPr eaLnBrk="1" hangingPunct="1"/>
            <a:r>
              <a:rPr lang="en-US" altLang="ko-K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Alternative approach: Fourier analysis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796925" y="925513"/>
            <a:ext cx="8486775" cy="855662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lIns="92372" tIns="46185" rIns="92372" bIns="46185">
            <a:spAutoFit/>
          </a:bodyPr>
          <a:lstStyle/>
          <a:p>
            <a:pPr defTabSz="514350">
              <a:lnSpc>
                <a:spcPct val="110000"/>
              </a:lnSpc>
            </a:pPr>
            <a:r>
              <a:rPr lang="en-US" altLang="ko-KR" sz="2200" b="0">
                <a:solidFill>
                  <a:srgbClr val="000000"/>
                </a:solidFill>
                <a:cs typeface="Arial" charset="0"/>
              </a:rPr>
              <a:t>It was recently realized that the ridge may be induced just by higher order flow terms (v</a:t>
            </a:r>
            <a:r>
              <a:rPr lang="en-US" altLang="ko-KR" sz="2200" b="0" baseline="-25000">
                <a:solidFill>
                  <a:srgbClr val="000000"/>
                </a:solidFill>
                <a:cs typeface="Arial" charset="0"/>
              </a:rPr>
              <a:t>2</a:t>
            </a:r>
            <a:r>
              <a:rPr lang="en-US" altLang="ko-KR" sz="2200" b="0">
                <a:solidFill>
                  <a:srgbClr val="000000"/>
                </a:solidFill>
                <a:cs typeface="Arial" charset="0"/>
              </a:rPr>
              <a:t>, v</a:t>
            </a:r>
            <a:r>
              <a:rPr lang="en-US" altLang="ko-KR" sz="2200" b="0" baseline="-25000">
                <a:solidFill>
                  <a:srgbClr val="000000"/>
                </a:solidFill>
                <a:cs typeface="Arial" charset="0"/>
              </a:rPr>
              <a:t>3</a:t>
            </a:r>
            <a:r>
              <a:rPr lang="en-US" altLang="ko-KR" sz="2200" b="0">
                <a:solidFill>
                  <a:srgbClr val="000000"/>
                </a:solidFill>
                <a:cs typeface="Arial" charset="0"/>
              </a:rPr>
              <a:t>, v</a:t>
            </a:r>
            <a:r>
              <a:rPr lang="en-US" altLang="ko-KR" sz="2200" b="0" baseline="-25000">
                <a:solidFill>
                  <a:srgbClr val="000000"/>
                </a:solidFill>
                <a:cs typeface="Arial" charset="0"/>
              </a:rPr>
              <a:t>4</a:t>
            </a:r>
            <a:r>
              <a:rPr lang="en-US" altLang="ko-KR" sz="2200" b="0">
                <a:solidFill>
                  <a:srgbClr val="000000"/>
                </a:solidFill>
                <a:cs typeface="Arial" charset="0"/>
              </a:rPr>
              <a:t>, v</a:t>
            </a:r>
            <a:r>
              <a:rPr lang="en-US" altLang="ko-KR" sz="2200" b="0" baseline="-25000">
                <a:solidFill>
                  <a:srgbClr val="000000"/>
                </a:solidFill>
                <a:cs typeface="Arial" charset="0"/>
              </a:rPr>
              <a:t>5</a:t>
            </a:r>
            <a:r>
              <a:rPr lang="en-US" altLang="ko-KR" sz="2200" b="0">
                <a:solidFill>
                  <a:srgbClr val="000000"/>
                </a:solidFill>
                <a:cs typeface="Arial" charset="0"/>
              </a:rPr>
              <a:t>, …)</a:t>
            </a:r>
          </a:p>
        </p:txBody>
      </p:sp>
      <p:sp>
        <p:nvSpPr>
          <p:cNvPr id="57350" name="Text Box 8"/>
          <p:cNvSpPr txBox="1">
            <a:spLocks noChangeArrowheads="1"/>
          </p:cNvSpPr>
          <p:nvPr/>
        </p:nvSpPr>
        <p:spPr bwMode="auto">
          <a:xfrm>
            <a:off x="2079625" y="2039938"/>
            <a:ext cx="1727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02" tIns="41453" rIns="82902" bIns="41453">
            <a:spAutoFit/>
          </a:bodyPr>
          <a:lstStyle/>
          <a:p>
            <a:pPr algn="l" defTabSz="457200"/>
            <a:r>
              <a:rPr lang="en-US" altLang="ko-KR" b="0"/>
              <a:t>Elliptic flow (v</a:t>
            </a:r>
            <a:r>
              <a:rPr lang="en-US" altLang="ko-KR" b="0" baseline="-25000"/>
              <a:t>2</a:t>
            </a:r>
            <a:r>
              <a:rPr lang="en-US" altLang="ko-KR" b="0"/>
              <a:t>)</a:t>
            </a:r>
          </a:p>
        </p:txBody>
      </p:sp>
      <p:sp>
        <p:nvSpPr>
          <p:cNvPr id="57351" name="Text Box 10"/>
          <p:cNvSpPr txBox="1">
            <a:spLocks noChangeArrowheads="1"/>
          </p:cNvSpPr>
          <p:nvPr/>
        </p:nvSpPr>
        <p:spPr bwMode="auto">
          <a:xfrm>
            <a:off x="5853113" y="2039938"/>
            <a:ext cx="28114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02" tIns="41453" rIns="82902" bIns="41453">
            <a:spAutoFit/>
          </a:bodyPr>
          <a:lstStyle/>
          <a:p>
            <a:pPr defTabSz="457200"/>
            <a:r>
              <a:rPr lang="en-US" altLang="ko-KR" b="0"/>
              <a:t>Triangular flow (v</a:t>
            </a:r>
            <a:r>
              <a:rPr lang="en-US" altLang="ko-KR" b="0" baseline="-25000"/>
              <a:t>3</a:t>
            </a:r>
            <a:r>
              <a:rPr lang="en-US" altLang="ko-KR" b="0"/>
              <a:t>) from </a:t>
            </a:r>
          </a:p>
          <a:p>
            <a:pPr defTabSz="457200"/>
            <a:r>
              <a:rPr lang="en-US" altLang="ko-KR" b="0"/>
              <a:t>event-by-event fluctuation</a:t>
            </a:r>
            <a:endParaRPr lang="en-US" altLang="ko-KR" sz="2200" b="0"/>
          </a:p>
        </p:txBody>
      </p:sp>
      <p:sp>
        <p:nvSpPr>
          <p:cNvPr id="57352" name="Line 22"/>
          <p:cNvSpPr>
            <a:spLocks noChangeShapeType="1"/>
          </p:cNvSpPr>
          <p:nvPr/>
        </p:nvSpPr>
        <p:spPr bwMode="auto">
          <a:xfrm flipV="1">
            <a:off x="7431088" y="3789363"/>
            <a:ext cx="1120775" cy="2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101870" tIns="50935" rIns="101870" bIns="50935" anchor="ctr"/>
          <a:lstStyle/>
          <a:p>
            <a:endParaRPr lang="ko-KR" altLang="en-US"/>
          </a:p>
        </p:txBody>
      </p:sp>
      <p:sp>
        <p:nvSpPr>
          <p:cNvPr id="57353" name="Line 23"/>
          <p:cNvSpPr>
            <a:spLocks noChangeShapeType="1"/>
          </p:cNvSpPr>
          <p:nvPr/>
        </p:nvSpPr>
        <p:spPr bwMode="auto">
          <a:xfrm flipV="1">
            <a:off x="7439025" y="2963863"/>
            <a:ext cx="0" cy="860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101870" tIns="50935" rIns="101870" bIns="50935" anchor="ctr"/>
          <a:lstStyle/>
          <a:p>
            <a:endParaRPr lang="ko-KR" altLang="en-US"/>
          </a:p>
        </p:txBody>
      </p:sp>
      <p:sp>
        <p:nvSpPr>
          <p:cNvPr id="57354" name="Text Box 24"/>
          <p:cNvSpPr txBox="1">
            <a:spLocks noChangeArrowheads="1"/>
          </p:cNvSpPr>
          <p:nvPr/>
        </p:nvSpPr>
        <p:spPr bwMode="auto">
          <a:xfrm>
            <a:off x="8607425" y="3579813"/>
            <a:ext cx="276225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02" tIns="41453" rIns="82902" bIns="41453">
            <a:spAutoFit/>
          </a:bodyPr>
          <a:lstStyle/>
          <a:p>
            <a:pPr algn="l" defTabSz="457200"/>
            <a:r>
              <a:rPr lang="en-US" altLang="ko-KR" sz="1700" b="0"/>
              <a:t>x</a:t>
            </a:r>
          </a:p>
        </p:txBody>
      </p:sp>
      <p:sp>
        <p:nvSpPr>
          <p:cNvPr id="57355" name="Text Box 25"/>
          <p:cNvSpPr txBox="1">
            <a:spLocks noChangeArrowheads="1"/>
          </p:cNvSpPr>
          <p:nvPr/>
        </p:nvSpPr>
        <p:spPr bwMode="auto">
          <a:xfrm>
            <a:off x="7466013" y="2711450"/>
            <a:ext cx="2921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02" tIns="41453" rIns="82902" bIns="41453">
            <a:spAutoFit/>
          </a:bodyPr>
          <a:lstStyle/>
          <a:p>
            <a:pPr algn="l" defTabSz="457200"/>
            <a:r>
              <a:rPr lang="en-US" altLang="ko-KR" sz="1700" b="0"/>
              <a:t>y</a:t>
            </a:r>
          </a:p>
        </p:txBody>
      </p:sp>
      <p:grpSp>
        <p:nvGrpSpPr>
          <p:cNvPr id="10" name="Group 231"/>
          <p:cNvGrpSpPr>
            <a:grpSpLocks/>
          </p:cNvGrpSpPr>
          <p:nvPr/>
        </p:nvGrpSpPr>
        <p:grpSpPr bwMode="auto">
          <a:xfrm>
            <a:off x="1574800" y="4732338"/>
            <a:ext cx="2014538" cy="2227262"/>
            <a:chOff x="938" y="2574"/>
            <a:chExt cx="1153" cy="1238"/>
          </a:xfrm>
        </p:grpSpPr>
        <p:sp>
          <p:nvSpPr>
            <p:cNvPr id="57380" name="TextBox 135"/>
            <p:cNvSpPr txBox="1">
              <a:spLocks noChangeArrowheads="1"/>
            </p:cNvSpPr>
            <p:nvPr/>
          </p:nvSpPr>
          <p:spPr bwMode="auto">
            <a:xfrm>
              <a:off x="1019" y="3616"/>
              <a:ext cx="898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827088" eaLnBrk="0" hangingPunct="0"/>
              <a:r>
                <a:rPr lang="en-US" altLang="ko-KR" b="0">
                  <a:solidFill>
                    <a:srgbClr val="FF0000"/>
                  </a:solidFill>
                </a:rPr>
                <a:t>~ V</a:t>
              </a:r>
              <a:r>
                <a:rPr lang="en-US" altLang="ko-KR" b="0" baseline="-25000">
                  <a:solidFill>
                    <a:srgbClr val="FF0000"/>
                  </a:solidFill>
                </a:rPr>
                <a:t>2</a:t>
              </a:r>
              <a:r>
                <a:rPr lang="en-US" altLang="ko-KR" b="0">
                  <a:solidFill>
                    <a:srgbClr val="FF0000"/>
                  </a:solidFill>
                </a:rPr>
                <a:t> cos(2Δ</a:t>
              </a:r>
              <a:r>
                <a:rPr lang="en-US" altLang="ko-KR" b="0">
                  <a:solidFill>
                    <a:srgbClr val="FF0000"/>
                  </a:solidFill>
                  <a:sym typeface="Symbol" charset="2"/>
                </a:rPr>
                <a:t></a:t>
              </a:r>
              <a:r>
                <a:rPr lang="en-US" altLang="ko-KR" b="0">
                  <a:solidFill>
                    <a:srgbClr val="FF0000"/>
                  </a:solidFill>
                </a:rPr>
                <a:t>)</a:t>
              </a:r>
            </a:p>
          </p:txBody>
        </p:sp>
        <p:pic>
          <p:nvPicPr>
            <p:cNvPr id="57381" name="Picture 11" descr="Fourier_v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38" y="2574"/>
              <a:ext cx="1153" cy="1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382" name="Rectangle 15"/>
            <p:cNvSpPr>
              <a:spLocks noChangeArrowheads="1"/>
            </p:cNvSpPr>
            <p:nvPr/>
          </p:nvSpPr>
          <p:spPr bwMode="auto">
            <a:xfrm>
              <a:off x="1068" y="2580"/>
              <a:ext cx="835" cy="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57383" name="Rectangle 26"/>
            <p:cNvSpPr>
              <a:spLocks noChangeArrowheads="1"/>
            </p:cNvSpPr>
            <p:nvPr/>
          </p:nvSpPr>
          <p:spPr bwMode="auto">
            <a:xfrm>
              <a:off x="1017" y="3326"/>
              <a:ext cx="234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Δ</a:t>
              </a:r>
              <a:r>
                <a:rPr lang="en-US" altLang="ko-KR" sz="1700" b="0">
                  <a:sym typeface="Symbol" charset="2"/>
                </a:rPr>
                <a:t></a:t>
              </a:r>
              <a:endParaRPr lang="en-US" altLang="ko-KR" sz="2200" b="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57384" name="Rectangle 27"/>
            <p:cNvSpPr>
              <a:spLocks noChangeArrowheads="1"/>
            </p:cNvSpPr>
            <p:nvPr/>
          </p:nvSpPr>
          <p:spPr bwMode="auto">
            <a:xfrm>
              <a:off x="1748" y="3452"/>
              <a:ext cx="24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Δ</a:t>
              </a:r>
              <a:r>
                <a:rPr lang="en-US" altLang="ko-KR" sz="1700" b="0">
                  <a:sym typeface="Symbol" charset="2"/>
                </a:rPr>
                <a:t></a:t>
              </a:r>
              <a:endParaRPr lang="en-US" altLang="ko-KR" sz="2200" b="0">
                <a:solidFill>
                  <a:srgbClr val="FF0000"/>
                </a:solidFill>
                <a:sym typeface="Symbol" charset="2"/>
              </a:endParaRPr>
            </a:p>
          </p:txBody>
        </p:sp>
      </p:grpSp>
      <p:grpSp>
        <p:nvGrpSpPr>
          <p:cNvPr id="11" name="Group 230"/>
          <p:cNvGrpSpPr>
            <a:grpSpLocks/>
          </p:cNvGrpSpPr>
          <p:nvPr/>
        </p:nvGrpSpPr>
        <p:grpSpPr bwMode="auto">
          <a:xfrm>
            <a:off x="6297613" y="4746625"/>
            <a:ext cx="2347912" cy="2214563"/>
            <a:chOff x="3570" y="2582"/>
            <a:chExt cx="1345" cy="1231"/>
          </a:xfrm>
        </p:grpSpPr>
        <p:pic>
          <p:nvPicPr>
            <p:cNvPr id="57374" name="Picture 2" descr="Fourier_v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05" y="2582"/>
              <a:ext cx="1231" cy="1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375" name="Rectangle 9"/>
            <p:cNvSpPr>
              <a:spLocks noChangeArrowheads="1"/>
            </p:cNvSpPr>
            <p:nvPr/>
          </p:nvSpPr>
          <p:spPr bwMode="auto">
            <a:xfrm>
              <a:off x="4586" y="2713"/>
              <a:ext cx="8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endParaRPr lang="ko-KR" altLang="ko-KR" sz="1700" b="0"/>
            </a:p>
          </p:txBody>
        </p:sp>
        <p:sp>
          <p:nvSpPr>
            <p:cNvPr id="57376" name="TextBox 135"/>
            <p:cNvSpPr txBox="1">
              <a:spLocks noChangeArrowheads="1"/>
            </p:cNvSpPr>
            <p:nvPr/>
          </p:nvSpPr>
          <p:spPr bwMode="auto">
            <a:xfrm>
              <a:off x="3781" y="3617"/>
              <a:ext cx="1134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4414" tIns="37208" rIns="74414" bIns="37208">
              <a:spAutoFit/>
            </a:bodyPr>
            <a:lstStyle/>
            <a:p>
              <a:pPr algn="l" defTabSz="827088" eaLnBrk="0" hangingPunct="0"/>
              <a:r>
                <a:rPr lang="en-US" altLang="ko-KR" b="0">
                  <a:solidFill>
                    <a:srgbClr val="FF0000"/>
                  </a:solidFill>
                </a:rPr>
                <a:t>~ V</a:t>
              </a:r>
              <a:r>
                <a:rPr lang="en-US" altLang="ko-KR" b="0" baseline="-25000">
                  <a:solidFill>
                    <a:srgbClr val="FF0000"/>
                  </a:solidFill>
                </a:rPr>
                <a:t>3</a:t>
              </a:r>
              <a:r>
                <a:rPr lang="en-US" altLang="ko-KR" b="0">
                  <a:solidFill>
                    <a:srgbClr val="FF0000"/>
                  </a:solidFill>
                </a:rPr>
                <a:t> cos(3Δ</a:t>
              </a:r>
              <a:r>
                <a:rPr lang="en-US" altLang="ko-KR" b="0">
                  <a:solidFill>
                    <a:srgbClr val="FF0000"/>
                  </a:solidFill>
                  <a:sym typeface="Symbol" charset="2"/>
                </a:rPr>
                <a:t></a:t>
              </a:r>
              <a:r>
                <a:rPr lang="en-US" altLang="ko-KR" b="0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57377" name="Rectangle 18"/>
            <p:cNvSpPr>
              <a:spLocks noChangeArrowheads="1"/>
            </p:cNvSpPr>
            <p:nvPr/>
          </p:nvSpPr>
          <p:spPr bwMode="auto">
            <a:xfrm>
              <a:off x="3570" y="2582"/>
              <a:ext cx="834" cy="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57378" name="Rectangle 28"/>
            <p:cNvSpPr>
              <a:spLocks noChangeArrowheads="1"/>
            </p:cNvSpPr>
            <p:nvPr/>
          </p:nvSpPr>
          <p:spPr bwMode="auto">
            <a:xfrm>
              <a:off x="3696" y="3335"/>
              <a:ext cx="23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Δ</a:t>
              </a:r>
              <a:r>
                <a:rPr lang="en-US" altLang="ko-KR" sz="1700" b="0">
                  <a:sym typeface="Symbol" charset="2"/>
                </a:rPr>
                <a:t></a:t>
              </a:r>
              <a:endParaRPr lang="en-US" altLang="ko-KR" sz="2200" b="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57379" name="Rectangle 29"/>
            <p:cNvSpPr>
              <a:spLocks noChangeArrowheads="1"/>
            </p:cNvSpPr>
            <p:nvPr/>
          </p:nvSpPr>
          <p:spPr bwMode="auto">
            <a:xfrm>
              <a:off x="4446" y="3473"/>
              <a:ext cx="24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Δ</a:t>
              </a:r>
              <a:r>
                <a:rPr lang="en-US" altLang="ko-KR" sz="1700" b="0">
                  <a:sym typeface="Symbol" charset="2"/>
                </a:rPr>
                <a:t></a:t>
              </a:r>
              <a:endParaRPr lang="en-US" altLang="ko-KR" sz="2200" b="0">
                <a:solidFill>
                  <a:srgbClr val="FF0000"/>
                </a:solidFill>
                <a:sym typeface="Symbol" charset="2"/>
              </a:endParaRPr>
            </a:p>
          </p:txBody>
        </p:sp>
      </p:grpSp>
      <p:sp>
        <p:nvSpPr>
          <p:cNvPr id="57358" name="Rectangle 191"/>
          <p:cNvSpPr>
            <a:spLocks noChangeArrowheads="1"/>
          </p:cNvSpPr>
          <p:nvPr/>
        </p:nvSpPr>
        <p:spPr bwMode="auto">
          <a:xfrm>
            <a:off x="1290638" y="2625725"/>
            <a:ext cx="9937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18" tIns="45710" rIns="91418" bIns="45710">
            <a:spAutoFit/>
          </a:bodyPr>
          <a:lstStyle/>
          <a:p>
            <a:pPr algn="l" defTabSz="912813" hangingPunct="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GB" sz="1600" b="0"/>
              <a:t>Reaction</a:t>
            </a:r>
          </a:p>
          <a:p>
            <a:pPr algn="l" defTabSz="912813" hangingPunct="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GB" sz="1600" b="0"/>
              <a:t>plane</a:t>
            </a:r>
            <a:endParaRPr lang="en-US" altLang="ko-KR" b="0"/>
          </a:p>
        </p:txBody>
      </p:sp>
      <p:grpSp>
        <p:nvGrpSpPr>
          <p:cNvPr id="12" name="Group 135"/>
          <p:cNvGrpSpPr>
            <a:grpSpLocks/>
          </p:cNvGrpSpPr>
          <p:nvPr/>
        </p:nvGrpSpPr>
        <p:grpSpPr bwMode="auto">
          <a:xfrm>
            <a:off x="3522663" y="4760913"/>
            <a:ext cx="2792412" cy="2482850"/>
            <a:chOff x="2017" y="2646"/>
            <a:chExt cx="1599" cy="1380"/>
          </a:xfrm>
        </p:grpSpPr>
        <p:pic>
          <p:nvPicPr>
            <p:cNvPr id="57364" name="Picture 221" descr="Fourier_v2v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349" y="2904"/>
              <a:ext cx="1267" cy="1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365" name="Rectangle 14"/>
            <p:cNvSpPr>
              <a:spLocks noChangeArrowheads="1"/>
            </p:cNvSpPr>
            <p:nvPr/>
          </p:nvSpPr>
          <p:spPr bwMode="auto">
            <a:xfrm>
              <a:off x="2401" y="2854"/>
              <a:ext cx="834" cy="5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57366" name="Line 16"/>
            <p:cNvSpPr>
              <a:spLocks noChangeShapeType="1"/>
            </p:cNvSpPr>
            <p:nvPr/>
          </p:nvSpPr>
          <p:spPr bwMode="auto">
            <a:xfrm>
              <a:off x="2545" y="3108"/>
              <a:ext cx="263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7367" name="Text Box 19"/>
            <p:cNvSpPr txBox="1">
              <a:spLocks noChangeArrowheads="1"/>
            </p:cNvSpPr>
            <p:nvPr/>
          </p:nvSpPr>
          <p:spPr bwMode="auto">
            <a:xfrm>
              <a:off x="2017" y="3817"/>
              <a:ext cx="56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“Ridge”?</a:t>
              </a:r>
            </a:p>
          </p:txBody>
        </p:sp>
        <p:sp>
          <p:nvSpPr>
            <p:cNvPr id="57368" name="Line 20"/>
            <p:cNvSpPr>
              <a:spLocks noChangeShapeType="1"/>
            </p:cNvSpPr>
            <p:nvPr/>
          </p:nvSpPr>
          <p:spPr bwMode="auto">
            <a:xfrm flipV="1">
              <a:off x="2386" y="3603"/>
              <a:ext cx="527" cy="23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7369" name="Rectangle 30"/>
            <p:cNvSpPr>
              <a:spLocks noChangeArrowheads="1"/>
            </p:cNvSpPr>
            <p:nvPr/>
          </p:nvSpPr>
          <p:spPr bwMode="auto">
            <a:xfrm>
              <a:off x="3226" y="3839"/>
              <a:ext cx="24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Δ</a:t>
              </a:r>
              <a:r>
                <a:rPr lang="en-US" altLang="ko-KR" sz="1700" b="0">
                  <a:sym typeface="Symbol" charset="2"/>
                </a:rPr>
                <a:t></a:t>
              </a:r>
              <a:endParaRPr lang="en-US" altLang="ko-KR" sz="2200" b="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57370" name="Rectangle 31"/>
            <p:cNvSpPr>
              <a:spLocks noChangeArrowheads="1"/>
            </p:cNvSpPr>
            <p:nvPr/>
          </p:nvSpPr>
          <p:spPr bwMode="auto">
            <a:xfrm>
              <a:off x="2510" y="3790"/>
              <a:ext cx="234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algn="l" defTabSz="457200"/>
              <a:r>
                <a:rPr lang="en-US" altLang="ko-KR" sz="1700" b="0"/>
                <a:t>Δ</a:t>
              </a:r>
              <a:r>
                <a:rPr lang="en-US" altLang="ko-KR" sz="1700" b="0">
                  <a:sym typeface="Symbol" charset="2"/>
                </a:rPr>
                <a:t></a:t>
              </a:r>
              <a:endParaRPr lang="en-US" altLang="ko-KR" sz="2200" b="0">
                <a:solidFill>
                  <a:srgbClr val="FF0000"/>
                </a:solidFill>
                <a:sym typeface="Symbol" charset="2"/>
              </a:endParaRPr>
            </a:p>
          </p:txBody>
        </p:sp>
        <p:sp>
          <p:nvSpPr>
            <p:cNvPr id="57371" name="Text Box 222"/>
            <p:cNvSpPr txBox="1">
              <a:spLocks noChangeArrowheads="1"/>
            </p:cNvSpPr>
            <p:nvPr/>
          </p:nvSpPr>
          <p:spPr bwMode="auto">
            <a:xfrm>
              <a:off x="2119" y="2879"/>
              <a:ext cx="778" cy="20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1700" b="0"/>
                <a:t>“Shoulder”?</a:t>
              </a:r>
            </a:p>
          </p:txBody>
        </p:sp>
        <p:sp>
          <p:nvSpPr>
            <p:cNvPr id="57372" name="Rectangle 223"/>
            <p:cNvSpPr>
              <a:spLocks noChangeArrowheads="1"/>
            </p:cNvSpPr>
            <p:nvPr/>
          </p:nvSpPr>
          <p:spPr bwMode="auto">
            <a:xfrm>
              <a:off x="2913" y="2924"/>
              <a:ext cx="384" cy="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ko-KR"/>
            </a:p>
          </p:txBody>
        </p:sp>
        <p:sp>
          <p:nvSpPr>
            <p:cNvPr id="57373" name="Text Box 21"/>
            <p:cNvSpPr txBox="1">
              <a:spLocks noChangeArrowheads="1"/>
            </p:cNvSpPr>
            <p:nvPr/>
          </p:nvSpPr>
          <p:spPr bwMode="auto">
            <a:xfrm>
              <a:off x="2385" y="2646"/>
              <a:ext cx="1070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4414" tIns="37208" rIns="74414" bIns="37208">
              <a:spAutoFit/>
            </a:bodyPr>
            <a:lstStyle/>
            <a:p>
              <a:pPr algn="l" defTabSz="457200"/>
              <a:r>
                <a:rPr lang="en-US" altLang="ko-KR" b="0"/>
                <a:t>Add V</a:t>
              </a:r>
              <a:r>
                <a:rPr lang="en-US" altLang="ko-KR" b="0" baseline="-25000"/>
                <a:t>2</a:t>
              </a:r>
              <a:r>
                <a:rPr lang="en-US" altLang="ko-KR" b="0"/>
                <a:t> and V</a:t>
              </a:r>
              <a:r>
                <a:rPr lang="en-US" altLang="ko-KR" b="0" baseline="-25000"/>
                <a:t>3</a:t>
              </a:r>
              <a:endParaRPr lang="en-US" altLang="ko-KR" b="0"/>
            </a:p>
          </p:txBody>
        </p:sp>
      </p:grpSp>
      <p:sp>
        <p:nvSpPr>
          <p:cNvPr id="57360" name="Rectangle 132"/>
          <p:cNvSpPr>
            <a:spLocks noChangeArrowheads="1"/>
          </p:cNvSpPr>
          <p:nvPr/>
        </p:nvSpPr>
        <p:spPr bwMode="auto">
          <a:xfrm>
            <a:off x="7889875" y="4732338"/>
            <a:ext cx="21082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70" tIns="50935" rIns="101870" bIns="50935">
            <a:spAutoFit/>
          </a:bodyPr>
          <a:lstStyle/>
          <a:p>
            <a:r>
              <a:rPr lang="en-US" altLang="ko-KR" sz="1100" b="0" i="1"/>
              <a:t>Phys. Rev. C81:054905, 2010</a:t>
            </a:r>
          </a:p>
        </p:txBody>
      </p:sp>
      <p:sp>
        <p:nvSpPr>
          <p:cNvPr id="57361" name="Rectangle 136"/>
          <p:cNvSpPr>
            <a:spLocks noChangeArrowheads="1"/>
          </p:cNvSpPr>
          <p:nvPr/>
        </p:nvSpPr>
        <p:spPr bwMode="auto">
          <a:xfrm>
            <a:off x="10037763" y="3590925"/>
            <a:ext cx="2063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70" tIns="50935" rIns="101870" bIns="50935">
            <a:spAutoFit/>
          </a:bodyPr>
          <a:lstStyle/>
          <a:p>
            <a:endParaRPr lang="ko-KR" altLang="ko-KR"/>
          </a:p>
        </p:txBody>
      </p:sp>
      <p:sp>
        <p:nvSpPr>
          <p:cNvPr id="57362" name="Slide Number Placeholder 3"/>
          <p:cNvSpPr txBox="1">
            <a:spLocks noGrp="1"/>
          </p:cNvSpPr>
          <p:nvPr/>
        </p:nvSpPr>
        <p:spPr bwMode="auto">
          <a:xfrm>
            <a:off x="8516938" y="7383463"/>
            <a:ext cx="9842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58" tIns="50929" rIns="101858" bIns="50929" anchor="ctr"/>
          <a:lstStyle/>
          <a:p>
            <a:pPr defTabSz="504825"/>
            <a:fld id="{2F2C5991-F643-41AC-A083-F1EA2DDA687F}" type="slidenum">
              <a:rPr lang="en-US" altLang="ko-KR" sz="1300" b="0"/>
              <a:pPr defTabSz="504825"/>
              <a:t>10</a:t>
            </a:fld>
            <a:endParaRPr lang="en-US" altLang="ko-KR" sz="1300" b="0">
              <a:solidFill>
                <a:srgbClr val="898989"/>
              </a:solidFill>
            </a:endParaRPr>
          </a:p>
        </p:txBody>
      </p:sp>
      <p:sp>
        <p:nvSpPr>
          <p:cNvPr id="57363" name="Footer Placeholder 4"/>
          <p:cNvSpPr>
            <a:spLocks/>
          </p:cNvSpPr>
          <p:nvPr/>
        </p:nvSpPr>
        <p:spPr bwMode="auto">
          <a:xfrm>
            <a:off x="482600" y="7345363"/>
            <a:ext cx="6599238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58" tIns="50929" rIns="101858" bIns="50929" anchor="ctr"/>
          <a:lstStyle/>
          <a:p>
            <a:pPr algn="l" defTabSz="504825"/>
            <a:r>
              <a:rPr lang="en-US" altLang="ko-KR" sz="1600" b="0"/>
              <a:t>Wei Li (MIT)                                       Quark Matter 2011, Annecy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"/>
          <p:cNvGrpSpPr>
            <a:grpSpLocks/>
          </p:cNvGrpSpPr>
          <p:nvPr/>
        </p:nvGrpSpPr>
        <p:grpSpPr bwMode="auto">
          <a:xfrm>
            <a:off x="4313215" y="1908836"/>
            <a:ext cx="5078453" cy="5238927"/>
            <a:chOff x="1877" y="567"/>
            <a:chExt cx="3716" cy="3578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77" y="567"/>
              <a:ext cx="3716" cy="35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4876" y="2653"/>
              <a:ext cx="360" cy="5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40680" bIns="0">
              <a:spAutoFit/>
            </a:bodyPr>
            <a:lstStyle/>
            <a:p>
              <a:pPr marL="39688">
                <a:buClrTx/>
                <a:buFontTx/>
                <a:buNone/>
                <a:tabLst>
                  <a:tab pos="39688" algn="l"/>
                  <a:tab pos="487363" algn="l"/>
                  <a:tab pos="936625" algn="l"/>
                  <a:tab pos="1385888" algn="l"/>
                  <a:tab pos="1835150" algn="l"/>
                  <a:tab pos="2284413" algn="l"/>
                  <a:tab pos="2733675" algn="l"/>
                  <a:tab pos="3182938" algn="l"/>
                  <a:tab pos="3632200" algn="l"/>
                  <a:tab pos="4081463" algn="l"/>
                  <a:tab pos="4530725" algn="l"/>
                  <a:tab pos="4979988" algn="l"/>
                  <a:tab pos="5429250" algn="l"/>
                  <a:tab pos="5878513" algn="l"/>
                  <a:tab pos="6327775" algn="l"/>
                  <a:tab pos="6777038" algn="l"/>
                  <a:tab pos="7226300" algn="l"/>
                  <a:tab pos="7675563" algn="l"/>
                  <a:tab pos="8124825" algn="l"/>
                  <a:tab pos="8574088" algn="l"/>
                  <a:tab pos="9023350" algn="l"/>
                </a:tabLst>
              </a:pPr>
              <a:r>
                <a:rPr lang="en-US" sz="5400">
                  <a:solidFill>
                    <a:srgbClr val="FF0000"/>
                  </a:solidFill>
                </a:rPr>
                <a:t>?</a:t>
              </a: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3606" y="1837"/>
              <a:ext cx="904" cy="134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2150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High p</a:t>
            </a:r>
            <a:r>
              <a:rPr lang="en-US" sz="3200" baseline="-25000" dirty="0" smtClean="0">
                <a:ea typeface="ＭＳ Ｐゴシック" pitchFamily="34" charset="-128"/>
              </a:rPr>
              <a:t>T</a:t>
            </a:r>
            <a:r>
              <a:rPr lang="en-US" sz="3200" dirty="0" smtClean="0">
                <a:ea typeface="ＭＳ Ｐゴシック" pitchFamily="34" charset="-128"/>
              </a:rPr>
              <a:t> charged </a:t>
            </a:r>
            <a:r>
              <a:rPr lang="en-US" sz="3200" dirty="0" err="1" smtClean="0">
                <a:ea typeface="ＭＳ Ｐゴシック" pitchFamily="34" charset="-128"/>
              </a:rPr>
              <a:t>hadron</a:t>
            </a:r>
            <a:r>
              <a:rPr lang="en-US" sz="3200" dirty="0" smtClean="0">
                <a:ea typeface="ＭＳ Ｐゴシック" pitchFamily="34" charset="-128"/>
              </a:rPr>
              <a:t> suppression</a:t>
            </a:r>
          </a:p>
        </p:txBody>
      </p:sp>
      <p:sp>
        <p:nvSpPr>
          <p:cNvPr id="21510" name="Slide Number Placeholder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421585-C2FB-4AE9-B6A0-F64BA73D5009}" type="slidenum">
              <a:rPr lang="en-US" smtClean="0">
                <a:latin typeface="Arial" charset="0"/>
              </a:rPr>
              <a:pPr/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  <p:sp>
        <p:nvSpPr>
          <p:cNvPr id="21513" name="TextBox 13"/>
          <p:cNvSpPr txBox="1">
            <a:spLocks noChangeArrowheads="1"/>
          </p:cNvSpPr>
          <p:nvPr/>
        </p:nvSpPr>
        <p:spPr bwMode="auto">
          <a:xfrm>
            <a:off x="6331545" y="1908837"/>
            <a:ext cx="1762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Centrality 0-5%</a:t>
            </a:r>
          </a:p>
        </p:txBody>
      </p:sp>
      <p:pic>
        <p:nvPicPr>
          <p:cNvPr id="15" name="Picture 14" descr="inv_yield_pbpb_finec_v3_reb_logx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665329"/>
            <a:ext cx="4313196" cy="5472474"/>
          </a:xfrm>
          <a:prstGeom prst="rect">
            <a:avLst/>
          </a:prstGeom>
        </p:spPr>
      </p:pic>
      <p:pic>
        <p:nvPicPr>
          <p:cNvPr id="16" name="Picture 15" descr="raa_compiled_QM11_squar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028" y="1903413"/>
            <a:ext cx="5423895" cy="5222388"/>
          </a:xfrm>
          <a:prstGeom prst="rect">
            <a:avLst/>
          </a:prstGeom>
        </p:spPr>
      </p:pic>
      <p:sp>
        <p:nvSpPr>
          <p:cNvPr id="21509" name="Content Placeholder 11"/>
          <p:cNvSpPr>
            <a:spLocks noGrp="1"/>
          </p:cNvSpPr>
          <p:nvPr>
            <p:ph sz="half" idx="1"/>
          </p:nvPr>
        </p:nvSpPr>
        <p:spPr>
          <a:xfrm>
            <a:off x="241300" y="857250"/>
            <a:ext cx="9509125" cy="10461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Measuring charged tracks up to p</a:t>
            </a:r>
            <a:r>
              <a:rPr lang="en-US" sz="2400" baseline="-25000" dirty="0" smtClean="0">
                <a:ea typeface="ＭＳ Ｐゴシック" pitchFamily="34" charset="-128"/>
              </a:rPr>
              <a:t>T</a:t>
            </a:r>
            <a:r>
              <a:rPr lang="en-US" sz="2400" dirty="0" smtClean="0">
                <a:ea typeface="ＭＳ Ｐゴシック" pitchFamily="34" charset="-128"/>
              </a:rPr>
              <a:t>~100 </a:t>
            </a:r>
            <a:r>
              <a:rPr lang="en-US" sz="2400" dirty="0" err="1" smtClean="0">
                <a:ea typeface="ＭＳ Ｐゴシック" pitchFamily="34" charset="-128"/>
              </a:rPr>
              <a:t>GeV</a:t>
            </a:r>
            <a:r>
              <a:rPr lang="en-US" sz="2400" dirty="0" smtClean="0">
                <a:ea typeface="ＭＳ Ｐゴシック" pitchFamily="34" charset="-128"/>
              </a:rPr>
              <a:t>/c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Using jet triggers to enhance statistics at high p</a:t>
            </a:r>
            <a:r>
              <a:rPr lang="en-US" sz="2400" baseline="-25000" dirty="0" smtClean="0">
                <a:ea typeface="ＭＳ Ｐゴシック" pitchFamily="34" charset="-128"/>
              </a:rPr>
              <a:t>T </a:t>
            </a: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7505700" y="7018338"/>
            <a:ext cx="2552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Y-J Lee (Wed) A. Yoon (Thu)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5310" y="4695378"/>
            <a:ext cx="5139367" cy="2606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ea typeface="ＭＳ Ｐゴシック" pitchFamily="34" charset="-128"/>
              </a:rPr>
              <a:t>Isolated photons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0" y="785813"/>
            <a:ext cx="6605436" cy="385398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 smtClean="0">
                <a:ea typeface="ＭＳ Ｐゴシック" pitchFamily="34" charset="-128"/>
              </a:rPr>
              <a:t>Colorless probes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Check suppression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Nuclear </a:t>
            </a:r>
            <a:r>
              <a:rPr lang="en-US" sz="2400" dirty="0" err="1" smtClean="0">
                <a:ea typeface="ＭＳ Ｐゴシック" pitchFamily="34" charset="-128"/>
              </a:rPr>
              <a:t>parton</a:t>
            </a:r>
            <a:r>
              <a:rPr lang="en-US" sz="2400" dirty="0" smtClean="0">
                <a:ea typeface="ＭＳ Ｐゴシック" pitchFamily="34" charset="-128"/>
              </a:rPr>
              <a:t> distribution function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Initial state</a:t>
            </a:r>
          </a:p>
          <a:p>
            <a:pPr>
              <a:lnSpc>
                <a:spcPct val="100000"/>
              </a:lnSpc>
            </a:pPr>
            <a:r>
              <a:rPr lang="en-US" sz="2800" dirty="0" smtClean="0">
                <a:ea typeface="ＭＳ Ｐゴシック" pitchFamily="34" charset="-128"/>
              </a:rPr>
              <a:t>Photon selection</a:t>
            </a: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Identify isolated electromagnetic clusters</a:t>
            </a:r>
          </a:p>
          <a:p>
            <a:pPr lvl="2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E</a:t>
            </a:r>
            <a:r>
              <a:rPr lang="en-US" sz="2000" baseline="-25000" dirty="0" smtClean="0">
                <a:ea typeface="ＭＳ Ｐゴシック" pitchFamily="34" charset="-128"/>
              </a:rPr>
              <a:t>HCAL</a:t>
            </a:r>
            <a:r>
              <a:rPr lang="en-US" sz="2000" dirty="0" smtClean="0">
                <a:ea typeface="ＭＳ Ｐゴシック" pitchFamily="34" charset="-128"/>
              </a:rPr>
              <a:t>/E</a:t>
            </a:r>
            <a:r>
              <a:rPr lang="en-US" sz="2000" baseline="-25000" dirty="0" smtClean="0">
                <a:ea typeface="ＭＳ Ｐゴシック" pitchFamily="34" charset="-128"/>
              </a:rPr>
              <a:t>ECAL</a:t>
            </a:r>
            <a:r>
              <a:rPr lang="en-US" sz="2000" dirty="0" smtClean="0">
                <a:ea typeface="ＭＳ Ｐゴシック" pitchFamily="34" charset="-128"/>
              </a:rPr>
              <a:t> &lt;0.2</a:t>
            </a:r>
          </a:p>
          <a:p>
            <a:pPr lvl="2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Energy in cone (R&lt;0.4) less than 5 </a:t>
            </a:r>
            <a:r>
              <a:rPr lang="en-US" sz="2000" dirty="0" err="1" smtClean="0">
                <a:ea typeface="ＭＳ Ｐゴシック" pitchFamily="34" charset="-128"/>
              </a:rPr>
              <a:t>GeV</a:t>
            </a:r>
            <a:endParaRPr lang="en-US" sz="2000" dirty="0" smtClean="0">
              <a:ea typeface="ＭＳ Ｐゴシック" pitchFamily="34" charset="-128"/>
            </a:endParaRPr>
          </a:p>
          <a:p>
            <a:pPr lvl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Transverse shower shape</a:t>
            </a:r>
          </a:p>
          <a:p>
            <a:pPr lvl="1">
              <a:lnSpc>
                <a:spcPct val="100000"/>
              </a:lnSpc>
            </a:pP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22533" name="TextBox 8"/>
          <p:cNvSpPr txBox="1">
            <a:spLocks noChangeArrowheads="1"/>
          </p:cNvSpPr>
          <p:nvPr/>
        </p:nvSpPr>
        <p:spPr bwMode="auto">
          <a:xfrm>
            <a:off x="7726768" y="7018338"/>
            <a:ext cx="23066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Y-J Lee (Thu), Y </a:t>
            </a:r>
            <a:r>
              <a:rPr lang="en-US" sz="1400" b="1" dirty="0">
                <a:solidFill>
                  <a:srgbClr val="C00000"/>
                </a:solidFill>
              </a:rPr>
              <a:t>Kim (Fri)</a:t>
            </a:r>
          </a:p>
        </p:txBody>
      </p:sp>
      <p:sp>
        <p:nvSpPr>
          <p:cNvPr id="22534" name="Slide Number Placeholder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44CD53-BDE9-4B68-AFAF-0242055C19A6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grpSp>
        <p:nvGrpSpPr>
          <p:cNvPr id="117" name="Group 116"/>
          <p:cNvGrpSpPr/>
          <p:nvPr/>
        </p:nvGrpSpPr>
        <p:grpSpPr>
          <a:xfrm>
            <a:off x="5101198" y="807443"/>
            <a:ext cx="4881002" cy="6144657"/>
            <a:chOff x="4995863" y="930275"/>
            <a:chExt cx="4986337" cy="6205538"/>
          </a:xfrm>
        </p:grpSpPr>
        <p:grpSp>
          <p:nvGrpSpPr>
            <p:cNvPr id="120" name="Group 6"/>
            <p:cNvGrpSpPr>
              <a:grpSpLocks/>
            </p:cNvGrpSpPr>
            <p:nvPr/>
          </p:nvGrpSpPr>
          <p:grpSpPr bwMode="auto">
            <a:xfrm>
              <a:off x="7946287" y="1989275"/>
              <a:ext cx="376625" cy="365696"/>
              <a:chOff x="4876800" y="4800600"/>
              <a:chExt cx="1143000" cy="1143000"/>
            </a:xfrm>
            <a:solidFill>
              <a:schemeClr val="bg1"/>
            </a:solidFill>
          </p:grpSpPr>
          <p:sp>
            <p:nvSpPr>
              <p:cNvPr id="223" name="Rectangle 222"/>
              <p:cNvSpPr/>
              <p:nvPr/>
            </p:nvSpPr>
            <p:spPr>
              <a:xfrm>
                <a:off x="5106610" y="5259484"/>
                <a:ext cx="227793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5334403" y="5259484"/>
                <a:ext cx="227794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5334403" y="5030041"/>
                <a:ext cx="227794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5334403" y="5484716"/>
                <a:ext cx="227794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5562197" y="5259484"/>
                <a:ext cx="227793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5562197" y="5484716"/>
                <a:ext cx="227793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5334403" y="5484716"/>
                <a:ext cx="227794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5106610" y="5259484"/>
                <a:ext cx="227793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1" name="Rectangle 230"/>
              <p:cNvSpPr/>
              <p:nvPr/>
            </p:nvSpPr>
            <p:spPr>
              <a:xfrm>
                <a:off x="5106610" y="5484716"/>
                <a:ext cx="227793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5106610" y="5030041"/>
                <a:ext cx="227793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5562197" y="5030041"/>
                <a:ext cx="227793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4" name="Rectangle 233"/>
              <p:cNvSpPr/>
              <p:nvPr/>
            </p:nvSpPr>
            <p:spPr>
              <a:xfrm>
                <a:off x="5789990" y="5030041"/>
                <a:ext cx="229810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5" name="Rectangle 234"/>
              <p:cNvSpPr/>
              <p:nvPr/>
            </p:nvSpPr>
            <p:spPr>
              <a:xfrm>
                <a:off x="5789990" y="5259484"/>
                <a:ext cx="229810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6" name="Rectangle 235"/>
              <p:cNvSpPr/>
              <p:nvPr/>
            </p:nvSpPr>
            <p:spPr>
              <a:xfrm>
                <a:off x="5789990" y="5484716"/>
                <a:ext cx="229810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7" name="Rectangle 236"/>
              <p:cNvSpPr/>
              <p:nvPr/>
            </p:nvSpPr>
            <p:spPr>
              <a:xfrm>
                <a:off x="5789990" y="5714159"/>
                <a:ext cx="229810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8" name="Rectangle 237"/>
              <p:cNvSpPr/>
              <p:nvPr/>
            </p:nvSpPr>
            <p:spPr>
              <a:xfrm>
                <a:off x="5562197" y="5714159"/>
                <a:ext cx="227793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39" name="Rectangle 238"/>
              <p:cNvSpPr/>
              <p:nvPr/>
            </p:nvSpPr>
            <p:spPr>
              <a:xfrm>
                <a:off x="5334403" y="5714159"/>
                <a:ext cx="227794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0" name="Rectangle 239"/>
              <p:cNvSpPr/>
              <p:nvPr/>
            </p:nvSpPr>
            <p:spPr>
              <a:xfrm>
                <a:off x="5106610" y="5714159"/>
                <a:ext cx="227793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1" name="Rectangle 240"/>
              <p:cNvSpPr/>
              <p:nvPr/>
            </p:nvSpPr>
            <p:spPr>
              <a:xfrm>
                <a:off x="5334403" y="5714159"/>
                <a:ext cx="227794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2" name="Rectangle 241"/>
              <p:cNvSpPr/>
              <p:nvPr/>
            </p:nvSpPr>
            <p:spPr>
              <a:xfrm>
                <a:off x="5106610" y="5484716"/>
                <a:ext cx="227793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4876800" y="5259484"/>
                <a:ext cx="229810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5106610" y="5030041"/>
                <a:ext cx="227793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5334403" y="4800600"/>
                <a:ext cx="227794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5789990" y="5259484"/>
                <a:ext cx="229810" cy="225232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7" name="Rectangle 246"/>
              <p:cNvSpPr/>
              <p:nvPr/>
            </p:nvSpPr>
            <p:spPr>
              <a:xfrm>
                <a:off x="5789990" y="5484716"/>
                <a:ext cx="229810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8" name="Rectangle 247"/>
              <p:cNvSpPr/>
              <p:nvPr/>
            </p:nvSpPr>
            <p:spPr>
              <a:xfrm>
                <a:off x="5789990" y="5714159"/>
                <a:ext cx="229810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5562197" y="5714159"/>
                <a:ext cx="227793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0" name="Rectangle 249"/>
              <p:cNvSpPr/>
              <p:nvPr/>
            </p:nvSpPr>
            <p:spPr>
              <a:xfrm>
                <a:off x="4876800" y="5714159"/>
                <a:ext cx="229810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1" name="Rectangle 250"/>
              <p:cNvSpPr/>
              <p:nvPr/>
            </p:nvSpPr>
            <p:spPr>
              <a:xfrm>
                <a:off x="4876800" y="5484716"/>
                <a:ext cx="229810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2" name="Rectangle 251"/>
              <p:cNvSpPr/>
              <p:nvPr/>
            </p:nvSpPr>
            <p:spPr>
              <a:xfrm>
                <a:off x="4876800" y="5030041"/>
                <a:ext cx="229810" cy="229443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5789990" y="4800600"/>
                <a:ext cx="229810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5562197" y="4800600"/>
                <a:ext cx="227793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5106610" y="4800600"/>
                <a:ext cx="227793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56" name="Rectangle 255"/>
              <p:cNvSpPr/>
              <p:nvPr/>
            </p:nvSpPr>
            <p:spPr>
              <a:xfrm>
                <a:off x="4876800" y="4800600"/>
                <a:ext cx="229810" cy="229441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22" name="Straight Connector 121"/>
            <p:cNvCxnSpPr>
              <a:cxnSpLocks noChangeShapeType="1"/>
            </p:cNvCxnSpPr>
            <p:nvPr/>
          </p:nvCxnSpPr>
          <p:spPr bwMode="auto">
            <a:xfrm flipH="1" flipV="1">
              <a:off x="8337550" y="1989138"/>
              <a:ext cx="1638300" cy="31527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cxnSp>
          <p:nvCxnSpPr>
            <p:cNvPr id="123" name="Straight Connector 122"/>
            <p:cNvCxnSpPr>
              <a:cxnSpLocks noChangeShapeType="1"/>
            </p:cNvCxnSpPr>
            <p:nvPr/>
          </p:nvCxnSpPr>
          <p:spPr bwMode="auto">
            <a:xfrm flipV="1">
              <a:off x="4995863" y="1989138"/>
              <a:ext cx="2951162" cy="31924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>
              <a:outerShdw dist="20000" dir="5400000" rotWithShape="0">
                <a:srgbClr val="808080">
                  <a:alpha val="37999"/>
                </a:srgbClr>
              </a:outerShdw>
            </a:effectLst>
          </p:spPr>
        </p:cxnSp>
        <p:pic>
          <p:nvPicPr>
            <p:cNvPr id="124" name="Picture 335" descr="Screen shot 2011-05-19 at 12.46.54 A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1348230" flipV="1">
              <a:off x="8158163" y="6213475"/>
              <a:ext cx="8794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4995863" y="5197475"/>
              <a:ext cx="2397125" cy="1938338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7562850" y="5181600"/>
              <a:ext cx="2419350" cy="1941513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27" name="Group 6"/>
            <p:cNvGrpSpPr>
              <a:grpSpLocks/>
            </p:cNvGrpSpPr>
            <p:nvPr/>
          </p:nvGrpSpPr>
          <p:grpSpPr bwMode="auto">
            <a:xfrm>
              <a:off x="6338886" y="5345106"/>
              <a:ext cx="900112" cy="862010"/>
              <a:chOff x="4876800" y="4800600"/>
              <a:chExt cx="1143000" cy="1143000"/>
            </a:xfrm>
          </p:grpSpPr>
          <p:sp>
            <p:nvSpPr>
              <p:cNvPr id="186" name="Rectangle 185"/>
              <p:cNvSpPr>
                <a:spLocks noChangeArrowheads="1"/>
              </p:cNvSpPr>
              <p:nvPr/>
            </p:nvSpPr>
            <p:spPr bwMode="auto">
              <a:xfrm>
                <a:off x="5106610" y="5259484"/>
                <a:ext cx="227793" cy="225232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7" name="Rectangle 186"/>
              <p:cNvSpPr>
                <a:spLocks noChangeArrowheads="1"/>
              </p:cNvSpPr>
              <p:nvPr/>
            </p:nvSpPr>
            <p:spPr bwMode="auto">
              <a:xfrm>
                <a:off x="5334403" y="5259484"/>
                <a:ext cx="227794" cy="225232"/>
              </a:xfrm>
              <a:prstGeom prst="rect">
                <a:avLst/>
              </a:prstGeom>
              <a:solidFill>
                <a:srgbClr val="63252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8" name="Rectangle 187"/>
              <p:cNvSpPr>
                <a:spLocks noChangeArrowheads="1"/>
              </p:cNvSpPr>
              <p:nvPr/>
            </p:nvSpPr>
            <p:spPr bwMode="auto">
              <a:xfrm>
                <a:off x="5334403" y="5030041"/>
                <a:ext cx="227794" cy="229443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9" name="Rectangle 188"/>
              <p:cNvSpPr>
                <a:spLocks noChangeArrowheads="1"/>
              </p:cNvSpPr>
              <p:nvPr/>
            </p:nvSpPr>
            <p:spPr bwMode="auto">
              <a:xfrm>
                <a:off x="5334403" y="5484716"/>
                <a:ext cx="227794" cy="229443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0" name="Rectangle 189"/>
              <p:cNvSpPr>
                <a:spLocks noChangeArrowheads="1"/>
              </p:cNvSpPr>
              <p:nvPr/>
            </p:nvSpPr>
            <p:spPr bwMode="auto">
              <a:xfrm>
                <a:off x="5562197" y="5259484"/>
                <a:ext cx="227793" cy="225232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1" name="Rectangle 190"/>
              <p:cNvSpPr>
                <a:spLocks noChangeArrowheads="1"/>
              </p:cNvSpPr>
              <p:nvPr/>
            </p:nvSpPr>
            <p:spPr bwMode="auto">
              <a:xfrm>
                <a:off x="5562197" y="5484716"/>
                <a:ext cx="227793" cy="229443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2" name="Rectangle 191"/>
              <p:cNvSpPr>
                <a:spLocks noChangeArrowheads="1"/>
              </p:cNvSpPr>
              <p:nvPr/>
            </p:nvSpPr>
            <p:spPr bwMode="auto">
              <a:xfrm>
                <a:off x="5334403" y="5484716"/>
                <a:ext cx="227794" cy="229443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3" name="Rectangle 192"/>
              <p:cNvSpPr>
                <a:spLocks noChangeArrowheads="1"/>
              </p:cNvSpPr>
              <p:nvPr/>
            </p:nvSpPr>
            <p:spPr bwMode="auto">
              <a:xfrm>
                <a:off x="5106610" y="5259484"/>
                <a:ext cx="227793" cy="225232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4" name="Rectangle 193"/>
              <p:cNvSpPr>
                <a:spLocks noChangeArrowheads="1"/>
              </p:cNvSpPr>
              <p:nvPr/>
            </p:nvSpPr>
            <p:spPr bwMode="auto">
              <a:xfrm>
                <a:off x="5334403" y="5030041"/>
                <a:ext cx="227794" cy="229443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5" name="Rectangle 194"/>
              <p:cNvSpPr>
                <a:spLocks noChangeArrowheads="1"/>
              </p:cNvSpPr>
              <p:nvPr/>
            </p:nvSpPr>
            <p:spPr bwMode="auto">
              <a:xfrm>
                <a:off x="5106610" y="5484716"/>
                <a:ext cx="227793" cy="229443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6" name="Rectangle 195"/>
              <p:cNvSpPr>
                <a:spLocks noChangeArrowheads="1"/>
              </p:cNvSpPr>
              <p:nvPr/>
            </p:nvSpPr>
            <p:spPr bwMode="auto">
              <a:xfrm>
                <a:off x="5106610" y="5030041"/>
                <a:ext cx="227793" cy="229443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7" name="Rectangle 196"/>
              <p:cNvSpPr>
                <a:spLocks noChangeArrowheads="1"/>
              </p:cNvSpPr>
              <p:nvPr/>
            </p:nvSpPr>
            <p:spPr bwMode="auto">
              <a:xfrm>
                <a:off x="5562197" y="5030041"/>
                <a:ext cx="227793" cy="229443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8" name="Rectangle 197"/>
              <p:cNvSpPr>
                <a:spLocks noChangeArrowheads="1"/>
              </p:cNvSpPr>
              <p:nvPr/>
            </p:nvSpPr>
            <p:spPr bwMode="auto">
              <a:xfrm>
                <a:off x="5789990" y="5030041"/>
                <a:ext cx="229810" cy="229443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9" name="Rectangle 198"/>
              <p:cNvSpPr>
                <a:spLocks noChangeArrowheads="1"/>
              </p:cNvSpPr>
              <p:nvPr/>
            </p:nvSpPr>
            <p:spPr bwMode="auto">
              <a:xfrm>
                <a:off x="5789990" y="5259484"/>
                <a:ext cx="229810" cy="225232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0" name="Rectangle 199"/>
              <p:cNvSpPr>
                <a:spLocks noChangeArrowheads="1"/>
              </p:cNvSpPr>
              <p:nvPr/>
            </p:nvSpPr>
            <p:spPr bwMode="auto">
              <a:xfrm>
                <a:off x="5789990" y="5484716"/>
                <a:ext cx="229810" cy="229443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1" name="Rectangle 200"/>
              <p:cNvSpPr>
                <a:spLocks noChangeArrowheads="1"/>
              </p:cNvSpPr>
              <p:nvPr/>
            </p:nvSpPr>
            <p:spPr bwMode="auto">
              <a:xfrm>
                <a:off x="5789990" y="5714159"/>
                <a:ext cx="229810" cy="229441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2" name="Rectangle 201"/>
              <p:cNvSpPr>
                <a:spLocks noChangeArrowheads="1"/>
              </p:cNvSpPr>
              <p:nvPr/>
            </p:nvSpPr>
            <p:spPr bwMode="auto">
              <a:xfrm>
                <a:off x="5562197" y="5714159"/>
                <a:ext cx="227793" cy="229441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3" name="Rectangle 202"/>
              <p:cNvSpPr>
                <a:spLocks noChangeArrowheads="1"/>
              </p:cNvSpPr>
              <p:nvPr/>
            </p:nvSpPr>
            <p:spPr bwMode="auto">
              <a:xfrm>
                <a:off x="5334403" y="5714159"/>
                <a:ext cx="227794" cy="229441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4" name="Rectangle 203"/>
              <p:cNvSpPr>
                <a:spLocks noChangeArrowheads="1"/>
              </p:cNvSpPr>
              <p:nvPr/>
            </p:nvSpPr>
            <p:spPr bwMode="auto">
              <a:xfrm>
                <a:off x="5106610" y="5714159"/>
                <a:ext cx="227793" cy="229441"/>
              </a:xfrm>
              <a:prstGeom prst="rect">
                <a:avLst/>
              </a:prstGeom>
              <a:solidFill>
                <a:srgbClr val="FCD5B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5" name="Rectangle 204"/>
              <p:cNvSpPr>
                <a:spLocks noChangeArrowheads="1"/>
              </p:cNvSpPr>
              <p:nvPr/>
            </p:nvSpPr>
            <p:spPr bwMode="auto">
              <a:xfrm>
                <a:off x="5334403" y="5714159"/>
                <a:ext cx="227794" cy="229441"/>
              </a:xfrm>
              <a:prstGeom prst="rect">
                <a:avLst/>
              </a:prstGeom>
              <a:solidFill>
                <a:srgbClr val="D99694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6" name="Rectangle 205"/>
              <p:cNvSpPr>
                <a:spLocks noChangeArrowheads="1"/>
              </p:cNvSpPr>
              <p:nvPr/>
            </p:nvSpPr>
            <p:spPr bwMode="auto">
              <a:xfrm>
                <a:off x="5106610" y="5484716"/>
                <a:ext cx="227793" cy="229443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7" name="Rectangle 206"/>
              <p:cNvSpPr>
                <a:spLocks noChangeArrowheads="1"/>
              </p:cNvSpPr>
              <p:nvPr/>
            </p:nvSpPr>
            <p:spPr bwMode="auto">
              <a:xfrm>
                <a:off x="4876800" y="5259484"/>
                <a:ext cx="229810" cy="225232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8" name="Rectangle 207"/>
              <p:cNvSpPr>
                <a:spLocks noChangeArrowheads="1"/>
              </p:cNvSpPr>
              <p:nvPr/>
            </p:nvSpPr>
            <p:spPr bwMode="auto">
              <a:xfrm>
                <a:off x="5106610" y="5030041"/>
                <a:ext cx="227793" cy="229443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9" name="Rectangle 208"/>
              <p:cNvSpPr>
                <a:spLocks noChangeArrowheads="1"/>
              </p:cNvSpPr>
              <p:nvPr/>
            </p:nvSpPr>
            <p:spPr bwMode="auto">
              <a:xfrm>
                <a:off x="5334403" y="4800600"/>
                <a:ext cx="227794" cy="229441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0" name="Rectangle 209"/>
              <p:cNvSpPr>
                <a:spLocks noChangeArrowheads="1"/>
              </p:cNvSpPr>
              <p:nvPr/>
            </p:nvSpPr>
            <p:spPr bwMode="auto">
              <a:xfrm>
                <a:off x="5562197" y="5030041"/>
                <a:ext cx="227793" cy="229443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1" name="Rectangle 210"/>
              <p:cNvSpPr>
                <a:spLocks noChangeArrowheads="1"/>
              </p:cNvSpPr>
              <p:nvPr/>
            </p:nvSpPr>
            <p:spPr bwMode="auto">
              <a:xfrm>
                <a:off x="5789990" y="5259484"/>
                <a:ext cx="229810" cy="225232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2" name="Rectangle 211"/>
              <p:cNvSpPr>
                <a:spLocks noChangeArrowheads="1"/>
              </p:cNvSpPr>
              <p:nvPr/>
            </p:nvSpPr>
            <p:spPr bwMode="auto">
              <a:xfrm>
                <a:off x="5789990" y="5484716"/>
                <a:ext cx="229810" cy="229443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3" name="Rectangle 212"/>
              <p:cNvSpPr>
                <a:spLocks noChangeArrowheads="1"/>
              </p:cNvSpPr>
              <p:nvPr/>
            </p:nvSpPr>
            <p:spPr bwMode="auto">
              <a:xfrm>
                <a:off x="5789990" y="5259484"/>
                <a:ext cx="229810" cy="225232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4" name="Rectangle 213"/>
              <p:cNvSpPr>
                <a:spLocks noChangeArrowheads="1"/>
              </p:cNvSpPr>
              <p:nvPr/>
            </p:nvSpPr>
            <p:spPr bwMode="auto">
              <a:xfrm>
                <a:off x="5789990" y="5714159"/>
                <a:ext cx="229810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5" name="Rectangle 214"/>
              <p:cNvSpPr>
                <a:spLocks noChangeArrowheads="1"/>
              </p:cNvSpPr>
              <p:nvPr/>
            </p:nvSpPr>
            <p:spPr bwMode="auto">
              <a:xfrm>
                <a:off x="5562197" y="5714159"/>
                <a:ext cx="227793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6" name="Rectangle 215"/>
              <p:cNvSpPr>
                <a:spLocks noChangeArrowheads="1"/>
              </p:cNvSpPr>
              <p:nvPr/>
            </p:nvSpPr>
            <p:spPr bwMode="auto">
              <a:xfrm>
                <a:off x="4876800" y="5714159"/>
                <a:ext cx="229810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7" name="Rectangle 216"/>
              <p:cNvSpPr>
                <a:spLocks noChangeArrowheads="1"/>
              </p:cNvSpPr>
              <p:nvPr/>
            </p:nvSpPr>
            <p:spPr bwMode="auto">
              <a:xfrm>
                <a:off x="4876800" y="5484716"/>
                <a:ext cx="229810" cy="229443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8" name="Rectangle 217"/>
              <p:cNvSpPr>
                <a:spLocks noChangeArrowheads="1"/>
              </p:cNvSpPr>
              <p:nvPr/>
            </p:nvSpPr>
            <p:spPr bwMode="auto">
              <a:xfrm>
                <a:off x="4876800" y="5030041"/>
                <a:ext cx="229810" cy="229443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19" name="Rectangle 218"/>
              <p:cNvSpPr>
                <a:spLocks noChangeArrowheads="1"/>
              </p:cNvSpPr>
              <p:nvPr/>
            </p:nvSpPr>
            <p:spPr bwMode="auto">
              <a:xfrm>
                <a:off x="5789990" y="4800600"/>
                <a:ext cx="229810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0" name="Rectangle 219"/>
              <p:cNvSpPr>
                <a:spLocks noChangeArrowheads="1"/>
              </p:cNvSpPr>
              <p:nvPr/>
            </p:nvSpPr>
            <p:spPr bwMode="auto">
              <a:xfrm>
                <a:off x="5562197" y="4800600"/>
                <a:ext cx="227793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1" name="Rectangle 220"/>
              <p:cNvSpPr>
                <a:spLocks noChangeArrowheads="1"/>
              </p:cNvSpPr>
              <p:nvPr/>
            </p:nvSpPr>
            <p:spPr bwMode="auto">
              <a:xfrm>
                <a:off x="5106610" y="4800600"/>
                <a:ext cx="227793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2" name="Rectangle 221"/>
              <p:cNvSpPr>
                <a:spLocks noChangeArrowheads="1"/>
              </p:cNvSpPr>
              <p:nvPr/>
            </p:nvSpPr>
            <p:spPr bwMode="auto">
              <a:xfrm>
                <a:off x="4876800" y="4800600"/>
                <a:ext cx="229810" cy="229441"/>
              </a:xfrm>
              <a:prstGeom prst="rect">
                <a:avLst/>
              </a:prstGeom>
              <a:solidFill>
                <a:srgbClr val="FDEADA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pic>
          <p:nvPicPr>
            <p:cNvPr id="128" name="Picture 14335" descr="Screen shot 2011-05-19 at 12.46.54 A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0434549" flipV="1">
              <a:off x="5210175" y="6011863"/>
              <a:ext cx="1103313" cy="180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" descr="Screen shot 2011-05-19 at 11.33.01 PM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70475" y="6075363"/>
              <a:ext cx="314325" cy="357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95" descr="Screen shot 2011-05-19 at 11.33.01 PM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424863" y="5299075"/>
              <a:ext cx="300037" cy="339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7" name="Picture 196" descr="Screen shot 2011-05-19 at 11.33.01 PM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636000" y="5881688"/>
              <a:ext cx="30003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8" name="TextBox 6"/>
            <p:cNvSpPr txBox="1">
              <a:spLocks noChangeArrowheads="1"/>
            </p:cNvSpPr>
            <p:nvPr/>
          </p:nvSpPr>
          <p:spPr bwMode="auto">
            <a:xfrm>
              <a:off x="5035550" y="6486525"/>
              <a:ext cx="1924050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FF0000"/>
                  </a:solidFill>
                </a:rPr>
                <a:t>Smaller width</a:t>
              </a:r>
              <a:endParaRPr lang="en-US" sz="2200" baseline="-2500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39" name="TextBox 204"/>
            <p:cNvSpPr txBox="1">
              <a:spLocks noChangeArrowheads="1"/>
            </p:cNvSpPr>
            <p:nvPr/>
          </p:nvSpPr>
          <p:spPr bwMode="auto">
            <a:xfrm>
              <a:off x="7693025" y="6496050"/>
              <a:ext cx="1849438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solidFill>
                    <a:srgbClr val="0000FF"/>
                  </a:solidFill>
                </a:rPr>
                <a:t>Larger width</a:t>
              </a:r>
              <a:endParaRPr lang="en-US" sz="2200" baseline="-25000">
                <a:solidFill>
                  <a:srgbClr val="0000FF"/>
                </a:solidFill>
                <a:latin typeface="Calibri" pitchFamily="34" charset="0"/>
              </a:endParaRPr>
            </a:p>
          </p:txBody>
        </p:sp>
        <p:pic>
          <p:nvPicPr>
            <p:cNvPr id="140" name="Picture 11" descr="afterSub_c1_1.gif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32563" y="930275"/>
              <a:ext cx="3252787" cy="3122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1" name="Group 365"/>
            <p:cNvGrpSpPr>
              <a:grpSpLocks/>
            </p:cNvGrpSpPr>
            <p:nvPr/>
          </p:nvGrpSpPr>
          <p:grpSpPr bwMode="auto">
            <a:xfrm>
              <a:off x="8975725" y="5311798"/>
              <a:ext cx="900113" cy="873131"/>
              <a:chOff x="4229100" y="1057298"/>
              <a:chExt cx="900113" cy="874349"/>
            </a:xfrm>
          </p:grpSpPr>
          <p:grpSp>
            <p:nvGrpSpPr>
              <p:cNvPr id="146" name="Group 14337"/>
              <p:cNvGrpSpPr>
                <a:grpSpLocks/>
              </p:cNvGrpSpPr>
              <p:nvPr/>
            </p:nvGrpSpPr>
            <p:grpSpPr bwMode="auto">
              <a:xfrm>
                <a:off x="4229100" y="1057298"/>
                <a:ext cx="900113" cy="874349"/>
                <a:chOff x="4241293" y="3469213"/>
                <a:chExt cx="899031" cy="875577"/>
              </a:xfrm>
            </p:grpSpPr>
            <p:grpSp>
              <p:nvGrpSpPr>
                <p:cNvPr id="156" name="Group 6"/>
                <p:cNvGrpSpPr>
                  <a:grpSpLocks/>
                </p:cNvGrpSpPr>
                <p:nvPr/>
              </p:nvGrpSpPr>
              <p:grpSpPr bwMode="auto">
                <a:xfrm>
                  <a:off x="4241293" y="3469213"/>
                  <a:ext cx="899031" cy="875577"/>
                  <a:chOff x="4876800" y="4800600"/>
                  <a:chExt cx="1143000" cy="1160155"/>
                </a:xfrm>
              </p:grpSpPr>
              <p:sp>
                <p:nvSpPr>
                  <p:cNvPr id="167" name="Rectangle 166"/>
                  <p:cNvSpPr>
                    <a:spLocks noChangeArrowheads="1"/>
                  </p:cNvSpPr>
                  <p:nvPr/>
                </p:nvSpPr>
                <p:spPr bwMode="auto">
                  <a:xfrm>
                    <a:off x="5562196" y="5260443"/>
                    <a:ext cx="229809" cy="225704"/>
                  </a:xfrm>
                  <a:prstGeom prst="rect">
                    <a:avLst/>
                  </a:prstGeom>
                  <a:solidFill>
                    <a:srgbClr val="632523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8" name="Rectangle 167"/>
                  <p:cNvSpPr>
                    <a:spLocks noChangeArrowheads="1"/>
                  </p:cNvSpPr>
                  <p:nvPr/>
                </p:nvSpPr>
                <p:spPr bwMode="auto">
                  <a:xfrm>
                    <a:off x="5562196" y="5486147"/>
                    <a:ext cx="229809" cy="227812"/>
                  </a:xfrm>
                  <a:prstGeom prst="rect">
                    <a:avLst/>
                  </a:prstGeom>
                  <a:solidFill>
                    <a:srgbClr val="953735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69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5562196" y="5030522"/>
                    <a:ext cx="229809" cy="229921"/>
                  </a:xfrm>
                  <a:prstGeom prst="rect">
                    <a:avLst/>
                  </a:prstGeom>
                  <a:solidFill>
                    <a:srgbClr val="953735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0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030522"/>
                    <a:ext cx="229809" cy="229921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1" name="Rectangle 170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260443"/>
                    <a:ext cx="229809" cy="225704"/>
                  </a:xfrm>
                  <a:prstGeom prst="rect">
                    <a:avLst/>
                  </a:prstGeom>
                  <a:solidFill>
                    <a:srgbClr val="FCD5B5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2" name="Rectangle 171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486147"/>
                    <a:ext cx="229809" cy="227812"/>
                  </a:xfrm>
                  <a:prstGeom prst="rect">
                    <a:avLst/>
                  </a:prstGeom>
                  <a:solidFill>
                    <a:srgbClr val="FCD5B5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3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713959"/>
                    <a:ext cx="229809" cy="229921"/>
                  </a:xfrm>
                  <a:prstGeom prst="rect">
                    <a:avLst/>
                  </a:prstGeom>
                  <a:solidFill>
                    <a:srgbClr val="FCD5B5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4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5562196" y="5713959"/>
                    <a:ext cx="229809" cy="229921"/>
                  </a:xfrm>
                  <a:prstGeom prst="rect">
                    <a:avLst/>
                  </a:prstGeom>
                  <a:solidFill>
                    <a:srgbClr val="D99694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5" name="Rectangle 174"/>
                  <p:cNvSpPr>
                    <a:spLocks noChangeArrowheads="1"/>
                  </p:cNvSpPr>
                  <p:nvPr/>
                </p:nvSpPr>
                <p:spPr bwMode="auto">
                  <a:xfrm>
                    <a:off x="4876800" y="5260443"/>
                    <a:ext cx="229809" cy="225704"/>
                  </a:xfrm>
                  <a:prstGeom prst="rect">
                    <a:avLst/>
                  </a:prstGeom>
                  <a:solidFill>
                    <a:srgbClr val="FAC090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6" name="Rectangle 175"/>
                  <p:cNvSpPr>
                    <a:spLocks noChangeArrowheads="1"/>
                  </p:cNvSpPr>
                  <p:nvPr/>
                </p:nvSpPr>
                <p:spPr bwMode="auto">
                  <a:xfrm>
                    <a:off x="5562196" y="4800600"/>
                    <a:ext cx="229809" cy="229922"/>
                  </a:xfrm>
                  <a:prstGeom prst="rect">
                    <a:avLst/>
                  </a:prstGeom>
                  <a:solidFill>
                    <a:srgbClr val="FAC090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7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260443"/>
                    <a:ext cx="229809" cy="225704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8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486147"/>
                    <a:ext cx="229809" cy="227812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79" name="Rectangle 178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260443"/>
                    <a:ext cx="229809" cy="225704"/>
                  </a:xfrm>
                  <a:prstGeom prst="rect">
                    <a:avLst/>
                  </a:prstGeom>
                  <a:solidFill>
                    <a:srgbClr val="FAC090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0" name="Rectangle 179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5713959"/>
                    <a:ext cx="229809" cy="229921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1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4876800" y="5730834"/>
                    <a:ext cx="229809" cy="229921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2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4876800" y="5486147"/>
                    <a:ext cx="229809" cy="227812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3" name="Rectangle 182"/>
                  <p:cNvSpPr>
                    <a:spLocks noChangeArrowheads="1"/>
                  </p:cNvSpPr>
                  <p:nvPr/>
                </p:nvSpPr>
                <p:spPr bwMode="auto">
                  <a:xfrm>
                    <a:off x="4876800" y="5030522"/>
                    <a:ext cx="229809" cy="229921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4" name="Rectangle 183"/>
                  <p:cNvSpPr>
                    <a:spLocks noChangeArrowheads="1"/>
                  </p:cNvSpPr>
                  <p:nvPr/>
                </p:nvSpPr>
                <p:spPr bwMode="auto">
                  <a:xfrm>
                    <a:off x="5789991" y="4800600"/>
                    <a:ext cx="229809" cy="229922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185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4876800" y="4800600"/>
                    <a:ext cx="229809" cy="229922"/>
                  </a:xfrm>
                  <a:prstGeom prst="rect">
                    <a:avLst/>
                  </a:prstGeom>
                  <a:solidFill>
                    <a:srgbClr val="FDEADA"/>
                  </a:solidFill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>
                      <a:defRPr/>
                    </a:pPr>
                    <a:endParaRPr lang="en-US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  <p:sp>
              <p:nvSpPr>
                <p:cNvPr id="157" name="Rectangle 156"/>
                <p:cNvSpPr>
                  <a:spLocks noChangeArrowheads="1"/>
                </p:cNvSpPr>
                <p:nvPr/>
              </p:nvSpPr>
              <p:spPr bwMode="auto">
                <a:xfrm>
                  <a:off x="4428399" y="3991358"/>
                  <a:ext cx="180758" cy="170339"/>
                </a:xfrm>
                <a:prstGeom prst="rect">
                  <a:avLst/>
                </a:prstGeom>
                <a:solidFill>
                  <a:srgbClr val="953735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8" name="Rectangle 157"/>
                <p:cNvSpPr>
                  <a:spLocks noChangeArrowheads="1"/>
                </p:cNvSpPr>
                <p:nvPr/>
              </p:nvSpPr>
              <p:spPr bwMode="auto">
                <a:xfrm>
                  <a:off x="4428399" y="3645905"/>
                  <a:ext cx="180758" cy="173522"/>
                </a:xfrm>
                <a:prstGeom prst="rect">
                  <a:avLst/>
                </a:prstGeom>
                <a:solidFill>
                  <a:srgbClr val="953735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59" name="Rectangle 158"/>
                <p:cNvSpPr>
                  <a:spLocks noChangeArrowheads="1"/>
                </p:cNvSpPr>
                <p:nvPr/>
              </p:nvSpPr>
              <p:spPr bwMode="auto">
                <a:xfrm>
                  <a:off x="4428399" y="4161697"/>
                  <a:ext cx="180758" cy="173522"/>
                </a:xfrm>
                <a:prstGeom prst="rect">
                  <a:avLst/>
                </a:prstGeom>
                <a:solidFill>
                  <a:srgbClr val="D99694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0" name="Rectangle 159"/>
                <p:cNvSpPr>
                  <a:spLocks noChangeArrowheads="1"/>
                </p:cNvSpPr>
                <p:nvPr/>
              </p:nvSpPr>
              <p:spPr bwMode="auto">
                <a:xfrm>
                  <a:off x="4428399" y="3472382"/>
                  <a:ext cx="180758" cy="173523"/>
                </a:xfrm>
                <a:prstGeom prst="rect">
                  <a:avLst/>
                </a:prstGeom>
                <a:solidFill>
                  <a:srgbClr val="FAC09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1" name="Rectangle 160"/>
                <p:cNvSpPr>
                  <a:spLocks noChangeArrowheads="1"/>
                </p:cNvSpPr>
                <p:nvPr/>
              </p:nvSpPr>
              <p:spPr bwMode="auto">
                <a:xfrm>
                  <a:off x="4428399" y="3819427"/>
                  <a:ext cx="180758" cy="171931"/>
                </a:xfrm>
                <a:prstGeom prst="rect">
                  <a:avLst/>
                </a:prstGeom>
                <a:solidFill>
                  <a:srgbClr val="632523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2" name="Rectangle 161"/>
                <p:cNvSpPr>
                  <a:spLocks noChangeArrowheads="1"/>
                </p:cNvSpPr>
                <p:nvPr/>
              </p:nvSpPr>
              <p:spPr bwMode="auto">
                <a:xfrm>
                  <a:off x="4612328" y="3817836"/>
                  <a:ext cx="179173" cy="170338"/>
                </a:xfrm>
                <a:prstGeom prst="rect">
                  <a:avLst/>
                </a:prstGeom>
                <a:solidFill>
                  <a:srgbClr val="953735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3" name="Rectangle 162"/>
                <p:cNvSpPr>
                  <a:spLocks noChangeArrowheads="1"/>
                </p:cNvSpPr>
                <p:nvPr/>
              </p:nvSpPr>
              <p:spPr bwMode="auto">
                <a:xfrm>
                  <a:off x="4612328" y="3988174"/>
                  <a:ext cx="179173" cy="171931"/>
                </a:xfrm>
                <a:prstGeom prst="rect">
                  <a:avLst/>
                </a:prstGeom>
                <a:solidFill>
                  <a:srgbClr val="FAC09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4" name="Rectangle 163"/>
                <p:cNvSpPr>
                  <a:spLocks noChangeArrowheads="1"/>
                </p:cNvSpPr>
                <p:nvPr/>
              </p:nvSpPr>
              <p:spPr bwMode="auto">
                <a:xfrm>
                  <a:off x="4612328" y="3644313"/>
                  <a:ext cx="179173" cy="173523"/>
                </a:xfrm>
                <a:prstGeom prst="rect">
                  <a:avLst/>
                </a:prstGeom>
                <a:solidFill>
                  <a:srgbClr val="FAC09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5" name="Rectangle 164"/>
                <p:cNvSpPr>
                  <a:spLocks noChangeArrowheads="1"/>
                </p:cNvSpPr>
                <p:nvPr/>
              </p:nvSpPr>
              <p:spPr bwMode="auto">
                <a:xfrm>
                  <a:off x="4612328" y="4160105"/>
                  <a:ext cx="179173" cy="173523"/>
                </a:xfrm>
                <a:prstGeom prst="rect">
                  <a:avLst/>
                </a:prstGeom>
                <a:solidFill>
                  <a:srgbClr val="FDEADA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6" name="Rectangle 165"/>
                <p:cNvSpPr>
                  <a:spLocks noChangeArrowheads="1"/>
                </p:cNvSpPr>
                <p:nvPr/>
              </p:nvSpPr>
              <p:spPr bwMode="auto">
                <a:xfrm>
                  <a:off x="4612328" y="3470790"/>
                  <a:ext cx="179173" cy="173522"/>
                </a:xfrm>
                <a:prstGeom prst="rect">
                  <a:avLst/>
                </a:prstGeom>
                <a:solidFill>
                  <a:srgbClr val="FDEADA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147" name="Rectangle 146"/>
              <p:cNvSpPr>
                <a:spLocks noChangeArrowheads="1"/>
              </p:cNvSpPr>
              <p:nvPr/>
            </p:nvSpPr>
            <p:spPr bwMode="auto">
              <a:xfrm>
                <a:off x="4600575" y="1235323"/>
                <a:ext cx="180975" cy="173279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8" name="Rectangle 147"/>
              <p:cNvSpPr>
                <a:spLocks noChangeArrowheads="1"/>
              </p:cNvSpPr>
              <p:nvPr/>
            </p:nvSpPr>
            <p:spPr bwMode="auto">
              <a:xfrm>
                <a:off x="4592638" y="1572343"/>
                <a:ext cx="180975" cy="171689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9" name="Rectangle 148"/>
              <p:cNvSpPr>
                <a:spLocks noChangeArrowheads="1"/>
              </p:cNvSpPr>
              <p:nvPr/>
            </p:nvSpPr>
            <p:spPr bwMode="auto">
              <a:xfrm>
                <a:off x="4600575" y="1408602"/>
                <a:ext cx="180975" cy="170099"/>
              </a:xfrm>
              <a:prstGeom prst="rect">
                <a:avLst/>
              </a:prstGeom>
              <a:solidFill>
                <a:srgbClr val="63252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0" name="Rectangle 149"/>
              <p:cNvSpPr>
                <a:spLocks noChangeArrowheads="1"/>
              </p:cNvSpPr>
              <p:nvPr/>
            </p:nvSpPr>
            <p:spPr bwMode="auto">
              <a:xfrm>
                <a:off x="4941888" y="1403833"/>
                <a:ext cx="180975" cy="173279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1" name="Rectangle 150"/>
              <p:cNvSpPr>
                <a:spLocks noChangeArrowheads="1"/>
              </p:cNvSpPr>
              <p:nvPr/>
            </p:nvSpPr>
            <p:spPr bwMode="auto">
              <a:xfrm>
                <a:off x="4243388" y="1408602"/>
                <a:ext cx="180975" cy="173278"/>
              </a:xfrm>
              <a:prstGeom prst="rect">
                <a:avLst/>
              </a:prstGeom>
              <a:solidFill>
                <a:srgbClr val="953735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2" name="Rectangle 151"/>
              <p:cNvSpPr>
                <a:spLocks noChangeArrowheads="1"/>
              </p:cNvSpPr>
              <p:nvPr/>
            </p:nvSpPr>
            <p:spPr bwMode="auto">
              <a:xfrm>
                <a:off x="4587875" y="1062045"/>
                <a:ext cx="180975" cy="173278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3" name="Rectangle 152"/>
              <p:cNvSpPr>
                <a:spLocks noChangeArrowheads="1"/>
              </p:cNvSpPr>
              <p:nvPr/>
            </p:nvSpPr>
            <p:spPr bwMode="auto">
              <a:xfrm>
                <a:off x="4579938" y="1745622"/>
                <a:ext cx="180975" cy="171689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Rectangle 153"/>
              <p:cNvSpPr>
                <a:spLocks noChangeArrowheads="1"/>
              </p:cNvSpPr>
              <p:nvPr/>
            </p:nvSpPr>
            <p:spPr bwMode="auto">
              <a:xfrm>
                <a:off x="4757738" y="1748801"/>
                <a:ext cx="180975" cy="173278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5" name="Rectangle 154"/>
              <p:cNvSpPr>
                <a:spLocks noChangeArrowheads="1"/>
              </p:cNvSpPr>
              <p:nvPr/>
            </p:nvSpPr>
            <p:spPr bwMode="auto">
              <a:xfrm>
                <a:off x="4416425" y="1751981"/>
                <a:ext cx="180975" cy="173278"/>
              </a:xfrm>
              <a:prstGeom prst="rect">
                <a:avLst/>
              </a:prstGeom>
              <a:solidFill>
                <a:srgbClr val="FAC09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2" name="Oval 141"/>
            <p:cNvSpPr>
              <a:spLocks noChangeArrowheads="1"/>
            </p:cNvSpPr>
            <p:nvPr/>
          </p:nvSpPr>
          <p:spPr bwMode="auto">
            <a:xfrm>
              <a:off x="7729538" y="5867400"/>
              <a:ext cx="500062" cy="525463"/>
            </a:xfrm>
            <a:prstGeom prst="ellipse">
              <a:avLst/>
            </a:prstGeom>
            <a:gradFill rotWithShape="1">
              <a:gsLst>
                <a:gs pos="0">
                  <a:srgbClr val="9BC1FF"/>
                </a:gs>
                <a:gs pos="100000">
                  <a:srgbClr val="3F80CD"/>
                </a:gs>
              </a:gsLst>
              <a:lin ang="5400000"/>
            </a:gradFill>
            <a:ln w="9525">
              <a:solidFill>
                <a:srgbClr val="4A7EBB"/>
              </a:solidFill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b="1" baseline="30000" dirty="0">
                <a:latin typeface="+mn-lt"/>
                <a:ea typeface="+mn-ea"/>
              </a:endParaRPr>
            </a:p>
          </p:txBody>
        </p:sp>
        <p:sp>
          <p:nvSpPr>
            <p:cNvPr id="143" name="TextBox 3"/>
            <p:cNvSpPr txBox="1">
              <a:spLocks noChangeArrowheads="1"/>
            </p:cNvSpPr>
            <p:nvPr/>
          </p:nvSpPr>
          <p:spPr bwMode="auto">
            <a:xfrm>
              <a:off x="7780338" y="5862638"/>
              <a:ext cx="65405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Imprint MT Shadow" pitchFamily="82" charset="0"/>
                </a:rPr>
                <a:t>π</a:t>
              </a:r>
              <a:r>
                <a:rPr lang="en-US" sz="2400" b="1" baseline="30000">
                  <a:latin typeface="Imprint MT Shadow" pitchFamily="82" charset="0"/>
                </a:rPr>
                <a:t>0</a:t>
              </a:r>
            </a:p>
          </p:txBody>
        </p:sp>
        <p:pic>
          <p:nvPicPr>
            <p:cNvPr id="144" name="Picture 335" descr="Screen shot 2011-05-19 at 12.46.54 AM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20843515" flipV="1">
              <a:off x="8083550" y="5732463"/>
              <a:ext cx="8794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5" name="TextBox 28"/>
            <p:cNvSpPr txBox="1">
              <a:spLocks noChangeArrowheads="1"/>
            </p:cNvSpPr>
            <p:nvPr/>
          </p:nvSpPr>
          <p:spPr bwMode="auto">
            <a:xfrm>
              <a:off x="7007224" y="3876675"/>
              <a:ext cx="2319338" cy="932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dirty="0"/>
                <a:t>Transverse shower </a:t>
              </a:r>
              <a:r>
                <a:rPr lang="en-US" dirty="0" smtClean="0"/>
                <a:t>shape using high ECAL granularity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Unsuppressed isolated high p</a:t>
            </a:r>
            <a:r>
              <a:rPr lang="en-US" sz="3200" baseline="-25000" dirty="0" smtClean="0">
                <a:ea typeface="ＭＳ Ｐゴシック" pitchFamily="34" charset="-128"/>
              </a:rPr>
              <a:t>T</a:t>
            </a:r>
            <a:r>
              <a:rPr lang="en-US" sz="3200" dirty="0" smtClean="0">
                <a:ea typeface="ＭＳ Ｐゴシック" pitchFamily="34" charset="-128"/>
              </a:rPr>
              <a:t> photons</a:t>
            </a:r>
            <a:endParaRPr lang="en-US" sz="3200" baseline="-25000" dirty="0" smtClean="0">
              <a:ea typeface="ＭＳ Ｐゴシック" pitchFamily="34" charset="-128"/>
            </a:endParaRPr>
          </a:p>
        </p:txBody>
      </p:sp>
      <p:sp>
        <p:nvSpPr>
          <p:cNvPr id="4103" name="TextBox 8"/>
          <p:cNvSpPr txBox="1">
            <a:spLocks noChangeArrowheads="1"/>
          </p:cNvSpPr>
          <p:nvPr/>
        </p:nvSpPr>
        <p:spPr bwMode="auto">
          <a:xfrm>
            <a:off x="7732713" y="7007225"/>
            <a:ext cx="2306637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Y-J Lee (Thu), Y Kim (Fri)</a:t>
            </a:r>
          </a:p>
        </p:txBody>
      </p:sp>
      <p:sp>
        <p:nvSpPr>
          <p:cNvPr id="4104" name="Slide Number Placeholder 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BC2A2A1-9B98-4DFD-A89D-D44AA1E1B395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4106" name="Text Box 6"/>
          <p:cNvSpPr txBox="1">
            <a:spLocks noChangeArrowheads="1"/>
          </p:cNvSpPr>
          <p:nvPr/>
        </p:nvSpPr>
        <p:spPr bwMode="auto">
          <a:xfrm>
            <a:off x="761853" y="5800295"/>
            <a:ext cx="8739335" cy="1070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dirty="0" smtClean="0"/>
              <a:t>Confirmation of </a:t>
            </a:r>
            <a:r>
              <a:rPr lang="en-US" sz="2400" dirty="0" err="1" smtClean="0"/>
              <a:t>collisional</a:t>
            </a:r>
            <a:r>
              <a:rPr lang="en-US" sz="2400" dirty="0" smtClean="0"/>
              <a:t> scaling</a:t>
            </a: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dirty="0" smtClean="0">
                <a:solidFill>
                  <a:srgbClr val="000000"/>
                </a:solidFill>
              </a:rPr>
              <a:t>No nuclear modifications seen</a:t>
            </a:r>
            <a:endParaRPr lang="en-US" sz="2400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9" name="Picture 8" descr="TAAScal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510" y="1146143"/>
            <a:ext cx="4898832" cy="4702879"/>
          </a:xfrm>
          <a:prstGeom prst="rect">
            <a:avLst/>
          </a:prstGeom>
        </p:spPr>
      </p:pic>
      <p:pic>
        <p:nvPicPr>
          <p:cNvPr id="14" name="Picture 2" descr="RAACentral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8941" y="1132495"/>
            <a:ext cx="4980409" cy="47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Jet quenching via large </a:t>
            </a:r>
            <a:r>
              <a:rPr lang="en-US" sz="3200" dirty="0" err="1" smtClean="0">
                <a:ea typeface="ＭＳ Ｐゴシック" pitchFamily="34" charset="-128"/>
              </a:rPr>
              <a:t>dijet</a:t>
            </a:r>
            <a:r>
              <a:rPr lang="en-US" sz="3200" dirty="0" smtClean="0">
                <a:ea typeface="ＭＳ Ｐゴシック" pitchFamily="34" charset="-128"/>
              </a:rPr>
              <a:t> energy imbalance</a:t>
            </a:r>
          </a:p>
        </p:txBody>
      </p:sp>
      <p:sp>
        <p:nvSpPr>
          <p:cNvPr id="23555" name="Content Placeholder 27"/>
          <p:cNvSpPr>
            <a:spLocks noGrp="1"/>
          </p:cNvSpPr>
          <p:nvPr>
            <p:ph sz="half" idx="1"/>
          </p:nvPr>
        </p:nvSpPr>
        <p:spPr>
          <a:xfrm>
            <a:off x="88107" y="738147"/>
            <a:ext cx="4657725" cy="127625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err="1" smtClean="0">
                <a:ea typeface="ＭＳ Ｐゴシック" pitchFamily="34" charset="-128"/>
              </a:rPr>
              <a:t>Dijets</a:t>
            </a:r>
            <a:r>
              <a:rPr lang="en-US" sz="2400" dirty="0" smtClean="0">
                <a:ea typeface="ＭＳ Ｐゴシック" pitchFamily="34" charset="-128"/>
              </a:rPr>
              <a:t>, calorimeters only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Leading p</a:t>
            </a:r>
            <a:r>
              <a:rPr lang="en-US" sz="2000" baseline="-25000" dirty="0" smtClean="0">
                <a:ea typeface="ＭＳ Ｐゴシック" pitchFamily="34" charset="-128"/>
              </a:rPr>
              <a:t>T</a:t>
            </a:r>
            <a:r>
              <a:rPr lang="en-US" sz="2000" dirty="0" smtClean="0">
                <a:ea typeface="ＭＳ Ｐゴシック" pitchFamily="34" charset="-128"/>
              </a:rPr>
              <a:t>&gt;120 </a:t>
            </a:r>
            <a:r>
              <a:rPr lang="en-US" sz="2000" dirty="0" err="1" smtClean="0">
                <a:ea typeface="ＭＳ Ｐゴシック" pitchFamily="34" charset="-128"/>
              </a:rPr>
              <a:t>GeV</a:t>
            </a:r>
            <a:r>
              <a:rPr lang="en-US" sz="2000" dirty="0" smtClean="0">
                <a:ea typeface="ＭＳ Ｐゴシック" pitchFamily="34" charset="-128"/>
              </a:rPr>
              <a:t>/c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Sub-leading p</a:t>
            </a:r>
            <a:r>
              <a:rPr lang="en-US" sz="2000" baseline="-25000" dirty="0" smtClean="0">
                <a:ea typeface="ＭＳ Ｐゴシック" pitchFamily="34" charset="-128"/>
              </a:rPr>
              <a:t>T</a:t>
            </a:r>
            <a:r>
              <a:rPr lang="en-US" sz="2000" dirty="0" smtClean="0">
                <a:ea typeface="ＭＳ Ｐゴシック" pitchFamily="34" charset="-128"/>
              </a:rPr>
              <a:t>&gt;50 </a:t>
            </a:r>
            <a:r>
              <a:rPr lang="en-US" sz="2000" dirty="0" err="1" smtClean="0">
                <a:ea typeface="ＭＳ Ｐゴシック" pitchFamily="34" charset="-128"/>
              </a:rPr>
              <a:t>GeV</a:t>
            </a:r>
            <a:r>
              <a:rPr lang="en-US" sz="2000" dirty="0" smtClean="0">
                <a:ea typeface="ＭＳ Ｐゴシック" pitchFamily="34" charset="-128"/>
              </a:rPr>
              <a:t>/c</a:t>
            </a:r>
          </a:p>
        </p:txBody>
      </p:sp>
      <p:sp>
        <p:nvSpPr>
          <p:cNvPr id="23556" name="Slide Number Placeholder 25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5CB20B0-D1B4-4E1E-A203-7C6A546EE80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  <p:sp>
        <p:nvSpPr>
          <p:cNvPr id="23559" name="TextBox 43"/>
          <p:cNvSpPr txBox="1">
            <a:spLocks noChangeArrowheads="1"/>
          </p:cNvSpPr>
          <p:nvPr/>
        </p:nvSpPr>
        <p:spPr bwMode="auto">
          <a:xfrm>
            <a:off x="88107" y="2655017"/>
            <a:ext cx="23923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p</a:t>
            </a:r>
            <a:r>
              <a:rPr lang="en-US" sz="2000" baseline="-25000" dirty="0"/>
              <a:t>T</a:t>
            </a:r>
            <a:r>
              <a:rPr lang="en-US" sz="2000" dirty="0"/>
              <a:t> imbalance, increasing with centrality </a:t>
            </a:r>
          </a:p>
        </p:txBody>
      </p:sp>
      <p:sp>
        <p:nvSpPr>
          <p:cNvPr id="23560" name="TextBox 44"/>
          <p:cNvSpPr txBox="1">
            <a:spLocks noChangeArrowheads="1"/>
          </p:cNvSpPr>
          <p:nvPr/>
        </p:nvSpPr>
        <p:spPr bwMode="auto">
          <a:xfrm>
            <a:off x="149765" y="5228236"/>
            <a:ext cx="23307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/>
              <a:t>Back-to-back </a:t>
            </a:r>
            <a:r>
              <a:rPr lang="en-US" sz="2000" dirty="0" err="1">
                <a:latin typeface="Symbol" pitchFamily="18" charset="2"/>
              </a:rPr>
              <a:t>Df</a:t>
            </a:r>
            <a:r>
              <a:rPr lang="en-US" sz="2000" dirty="0" err="1"/>
              <a:t>~</a:t>
            </a:r>
            <a:r>
              <a:rPr lang="en-US" sz="2000" dirty="0" err="1">
                <a:latin typeface="Symbol" pitchFamily="18" charset="2"/>
              </a:rPr>
              <a:t>p</a:t>
            </a:r>
            <a:r>
              <a:rPr lang="en-US" sz="2000" dirty="0"/>
              <a:t> for all centralities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23572" name="Rectangle 13"/>
          <p:cNvSpPr>
            <a:spLocks/>
          </p:cNvSpPr>
          <p:nvPr/>
        </p:nvSpPr>
        <p:spPr bwMode="auto">
          <a:xfrm>
            <a:off x="4569620" y="3267234"/>
            <a:ext cx="357222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defTabSz="822325"/>
            <a:r>
              <a:rPr lang="en-US" dirty="0">
                <a:solidFill>
                  <a:srgbClr val="002D99"/>
                </a:solidFill>
                <a:latin typeface="Geneva" pitchFamily="28" charset="0"/>
                <a:sym typeface="Geneva" pitchFamily="28" charset="0"/>
              </a:rPr>
              <a:t>pp</a:t>
            </a:r>
          </a:p>
        </p:txBody>
      </p:sp>
      <p:grpSp>
        <p:nvGrpSpPr>
          <p:cNvPr id="74" name="Group 73"/>
          <p:cNvGrpSpPr>
            <a:grpSpLocks noChangeAspect="1"/>
          </p:cNvGrpSpPr>
          <p:nvPr/>
        </p:nvGrpSpPr>
        <p:grpSpPr>
          <a:xfrm rot="3978835">
            <a:off x="556395" y="3114995"/>
            <a:ext cx="2117131" cy="2598297"/>
            <a:chOff x="2514600" y="0"/>
            <a:chExt cx="5867400" cy="7200900"/>
          </a:xfrm>
        </p:grpSpPr>
        <p:pic>
          <p:nvPicPr>
            <p:cNvPr id="75" name="Picture 26" descr="Screen shot 2011-05-21 at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33800" y="0"/>
              <a:ext cx="3216275" cy="7200900"/>
            </a:xfrm>
            <a:prstGeom prst="rect">
              <a:avLst/>
            </a:prstGeom>
            <a:noFill/>
          </p:spPr>
        </p:pic>
        <p:pic>
          <p:nvPicPr>
            <p:cNvPr id="76" name="Picture 28" descr="Pre-comp 1_2_0078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flipV="1">
              <a:off x="2514600" y="2095500"/>
              <a:ext cx="5867400" cy="2151063"/>
            </a:xfrm>
            <a:prstGeom prst="rect">
              <a:avLst/>
            </a:prstGeom>
            <a:noFill/>
          </p:spPr>
        </p:pic>
        <p:grpSp>
          <p:nvGrpSpPr>
            <p:cNvPr id="77" name="Group 30"/>
            <p:cNvGrpSpPr>
              <a:grpSpLocks/>
            </p:cNvGrpSpPr>
            <p:nvPr/>
          </p:nvGrpSpPr>
          <p:grpSpPr bwMode="auto">
            <a:xfrm>
              <a:off x="4953000" y="2705100"/>
              <a:ext cx="914400" cy="1828801"/>
              <a:chOff x="5280" y="1776"/>
              <a:chExt cx="576" cy="1152"/>
            </a:xfrm>
          </p:grpSpPr>
          <p:pic>
            <p:nvPicPr>
              <p:cNvPr id="78" name="Picture 29" descr="Springs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280" y="1872"/>
                <a:ext cx="576" cy="448"/>
              </a:xfrm>
              <a:prstGeom prst="rect">
                <a:avLst/>
              </a:prstGeom>
              <a:noFill/>
            </p:spPr>
          </p:pic>
          <p:grpSp>
            <p:nvGrpSpPr>
              <p:cNvPr id="79" name="Group 27"/>
              <p:cNvGrpSpPr>
                <a:grpSpLocks/>
              </p:cNvGrpSpPr>
              <p:nvPr/>
            </p:nvGrpSpPr>
            <p:grpSpPr bwMode="auto">
              <a:xfrm>
                <a:off x="5404" y="1776"/>
                <a:ext cx="239" cy="1152"/>
                <a:chOff x="5404" y="1776"/>
                <a:chExt cx="239" cy="1152"/>
              </a:xfrm>
            </p:grpSpPr>
            <p:pic>
              <p:nvPicPr>
                <p:cNvPr id="80" name="Picture 9" descr="fragments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5445" y="1776"/>
                  <a:ext cx="167" cy="189"/>
                </a:xfrm>
                <a:prstGeom prst="rect">
                  <a:avLst/>
                </a:prstGeom>
                <a:noFill/>
              </p:spPr>
            </p:pic>
            <p:pic>
              <p:nvPicPr>
                <p:cNvPr id="81" name="Picture 10" descr="ScatterQ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5404" y="1968"/>
                  <a:ext cx="239" cy="579"/>
                </a:xfrm>
                <a:prstGeom prst="rect">
                  <a:avLst/>
                </a:prstGeom>
                <a:noFill/>
              </p:spPr>
            </p:pic>
            <p:pic>
              <p:nvPicPr>
                <p:cNvPr id="82" name="Picture 11" descr="fragments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 flipV="1">
                  <a:off x="5424" y="2552"/>
                  <a:ext cx="188" cy="376"/>
                </a:xfrm>
                <a:prstGeom prst="rect">
                  <a:avLst/>
                </a:prstGeom>
                <a:noFill/>
              </p:spPr>
            </p:pic>
          </p:grpSp>
        </p:grpSp>
      </p:grpSp>
      <p:sp>
        <p:nvSpPr>
          <p:cNvPr id="32" name="TextBox 31">
            <a:hlinkClick r:id="rId7"/>
          </p:cNvPr>
          <p:cNvSpPr txBox="1"/>
          <p:nvPr/>
        </p:nvSpPr>
        <p:spPr>
          <a:xfrm>
            <a:off x="0" y="6956331"/>
            <a:ext cx="171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arXiv:1102.1957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492863" y="4656524"/>
            <a:ext cx="7226415" cy="2540163"/>
            <a:chOff x="2492863" y="4656524"/>
            <a:chExt cx="7226415" cy="2540163"/>
          </a:xfrm>
        </p:grpSpPr>
        <p:pic>
          <p:nvPicPr>
            <p:cNvPr id="42" name="Picture 41" descr="dijet_dphi_all_cent_20101126_v0_A1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92863" y="4656524"/>
              <a:ext cx="4956048" cy="2167128"/>
            </a:xfrm>
            <a:prstGeom prst="rect">
              <a:avLst/>
            </a:prstGeom>
          </p:spPr>
        </p:pic>
        <p:pic>
          <p:nvPicPr>
            <p:cNvPr id="43" name="Picture 42" descr="dijet_dphi_all_cent_20101126_v0_A2.jp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37035" y="4682459"/>
              <a:ext cx="2249424" cy="2148840"/>
            </a:xfrm>
            <a:prstGeom prst="rect">
              <a:avLst/>
            </a:prstGeom>
          </p:spPr>
        </p:pic>
        <p:pic>
          <p:nvPicPr>
            <p:cNvPr id="44" name="Picture 43" descr="dijet_dphi_all_cent_20101126_v0_A3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897854" y="6812639"/>
              <a:ext cx="6821424" cy="384048"/>
            </a:xfrm>
            <a:prstGeom prst="rect">
              <a:avLst/>
            </a:prstGeom>
          </p:spPr>
        </p:pic>
      </p:grpSp>
      <p:sp>
        <p:nvSpPr>
          <p:cNvPr id="46" name="Rectangle 13"/>
          <p:cNvSpPr>
            <a:spLocks/>
          </p:cNvSpPr>
          <p:nvPr/>
        </p:nvSpPr>
        <p:spPr bwMode="auto">
          <a:xfrm>
            <a:off x="3466426" y="5905437"/>
            <a:ext cx="357222" cy="27699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 defTabSz="822325"/>
            <a:r>
              <a:rPr lang="en-US" dirty="0">
                <a:solidFill>
                  <a:srgbClr val="002D99"/>
                </a:solidFill>
                <a:latin typeface="Geneva" pitchFamily="28" charset="0"/>
                <a:sym typeface="Geneva" pitchFamily="28" charset="0"/>
              </a:rPr>
              <a:t>pp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6561794" y="3261658"/>
            <a:ext cx="479425" cy="282575"/>
            <a:chOff x="149764" y="6428581"/>
            <a:chExt cx="479425" cy="282575"/>
          </a:xfrm>
        </p:grpSpPr>
        <p:sp>
          <p:nvSpPr>
            <p:cNvPr id="57" name="Oval 5"/>
            <p:cNvSpPr>
              <a:spLocks noChangeAspect="1"/>
            </p:cNvSpPr>
            <p:nvPr/>
          </p:nvSpPr>
          <p:spPr bwMode="auto">
            <a:xfrm>
              <a:off x="149764" y="6428581"/>
              <a:ext cx="274637" cy="28257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58" name="Oval 6"/>
            <p:cNvSpPr>
              <a:spLocks noChangeAspect="1"/>
            </p:cNvSpPr>
            <p:nvPr/>
          </p:nvSpPr>
          <p:spPr bwMode="auto">
            <a:xfrm>
              <a:off x="354551" y="6428581"/>
              <a:ext cx="274638" cy="28257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446712" y="6041148"/>
            <a:ext cx="479425" cy="282575"/>
            <a:chOff x="149764" y="6428581"/>
            <a:chExt cx="479425" cy="282575"/>
          </a:xfrm>
        </p:grpSpPr>
        <p:sp>
          <p:nvSpPr>
            <p:cNvPr id="49" name="Oval 5"/>
            <p:cNvSpPr>
              <a:spLocks noChangeAspect="1"/>
            </p:cNvSpPr>
            <p:nvPr/>
          </p:nvSpPr>
          <p:spPr bwMode="auto">
            <a:xfrm>
              <a:off x="149764" y="6428581"/>
              <a:ext cx="274637" cy="28257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50" name="Oval 6"/>
            <p:cNvSpPr>
              <a:spLocks noChangeAspect="1"/>
            </p:cNvSpPr>
            <p:nvPr/>
          </p:nvSpPr>
          <p:spPr bwMode="auto">
            <a:xfrm>
              <a:off x="354551" y="6428581"/>
              <a:ext cx="274638" cy="28257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8899517" y="2411249"/>
            <a:ext cx="326893" cy="300594"/>
            <a:chOff x="805218" y="6288881"/>
            <a:chExt cx="326893" cy="300594"/>
          </a:xfrm>
        </p:grpSpPr>
        <p:sp>
          <p:nvSpPr>
            <p:cNvPr id="55" name="Oval 3"/>
            <p:cNvSpPr>
              <a:spLocks noChangeAspect="1"/>
            </p:cNvSpPr>
            <p:nvPr/>
          </p:nvSpPr>
          <p:spPr bwMode="auto">
            <a:xfrm>
              <a:off x="805218" y="6288881"/>
              <a:ext cx="273050" cy="279400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56" name="Oval 4"/>
            <p:cNvSpPr>
              <a:spLocks noChangeAspect="1"/>
            </p:cNvSpPr>
            <p:nvPr/>
          </p:nvSpPr>
          <p:spPr bwMode="auto">
            <a:xfrm>
              <a:off x="860649" y="6310075"/>
              <a:ext cx="271462" cy="279400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850188" y="4912851"/>
            <a:ext cx="326893" cy="300594"/>
            <a:chOff x="805218" y="6288881"/>
            <a:chExt cx="326893" cy="300594"/>
          </a:xfrm>
        </p:grpSpPr>
        <p:sp>
          <p:nvSpPr>
            <p:cNvPr id="53" name="Oval 3"/>
            <p:cNvSpPr>
              <a:spLocks noChangeAspect="1"/>
            </p:cNvSpPr>
            <p:nvPr/>
          </p:nvSpPr>
          <p:spPr bwMode="auto">
            <a:xfrm>
              <a:off x="805218" y="6288881"/>
              <a:ext cx="273050" cy="279400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</a:p>
          </p:txBody>
        </p:sp>
        <p:sp>
          <p:nvSpPr>
            <p:cNvPr id="54" name="Oval 4"/>
            <p:cNvSpPr>
              <a:spLocks noChangeAspect="1"/>
            </p:cNvSpPr>
            <p:nvPr/>
          </p:nvSpPr>
          <p:spPr bwMode="auto">
            <a:xfrm>
              <a:off x="860649" y="6310075"/>
              <a:ext cx="271462" cy="279400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22325">
                <a:defRPr/>
              </a:pPr>
              <a:r>
                <a:rPr lang="en-US" sz="12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23558" name="TextBox 25"/>
          <p:cNvSpPr txBox="1">
            <a:spLocks noChangeArrowheads="1"/>
          </p:cNvSpPr>
          <p:nvPr/>
        </p:nvSpPr>
        <p:spPr bwMode="auto">
          <a:xfrm>
            <a:off x="7078521" y="7007225"/>
            <a:ext cx="2945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M. Tonjes (Tue), C. Roland (</a:t>
            </a:r>
            <a:r>
              <a:rPr lang="en-US" sz="1400" b="1" dirty="0" smtClean="0">
                <a:solidFill>
                  <a:srgbClr val="C00000"/>
                </a:solidFill>
              </a:rPr>
              <a:t>Wed)</a:t>
            </a:r>
            <a:endParaRPr lang="en-US" sz="1400" b="1" dirty="0">
              <a:solidFill>
                <a:srgbClr val="C0000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480465" y="1669915"/>
            <a:ext cx="7201304" cy="2930514"/>
            <a:chOff x="2480465" y="1669915"/>
            <a:chExt cx="7201304" cy="2930514"/>
          </a:xfrm>
        </p:grpSpPr>
        <p:pic>
          <p:nvPicPr>
            <p:cNvPr id="38" name="Picture 37" descr="dijet_imbalance_all_cent_20101126_v0_A1.jpg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480465" y="2014402"/>
              <a:ext cx="4965192" cy="2148840"/>
            </a:xfrm>
            <a:prstGeom prst="rect">
              <a:avLst/>
            </a:prstGeom>
          </p:spPr>
        </p:pic>
        <p:pic>
          <p:nvPicPr>
            <p:cNvPr id="39" name="Picture 38" descr="dijet_imbalance_all_cent_20101126_v0_A3.jpg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958279" y="4115797"/>
              <a:ext cx="6720840" cy="484632"/>
            </a:xfrm>
            <a:prstGeom prst="rect">
              <a:avLst/>
            </a:prstGeom>
          </p:spPr>
        </p:pic>
        <p:pic>
          <p:nvPicPr>
            <p:cNvPr id="40" name="Picture 39" descr="dijet_imbalance_all_cent_20101126_v0_A21.jp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423201" y="2051454"/>
              <a:ext cx="2258568" cy="2075688"/>
            </a:xfrm>
            <a:prstGeom prst="rect">
              <a:avLst/>
            </a:prstGeom>
          </p:spPr>
        </p:pic>
        <p:sp>
          <p:nvSpPr>
            <p:cNvPr id="65" name="Text Box 17"/>
            <p:cNvSpPr txBox="1">
              <a:spLocks noChangeArrowheads="1"/>
            </p:cNvSpPr>
            <p:nvPr/>
          </p:nvSpPr>
          <p:spPr bwMode="auto">
            <a:xfrm>
              <a:off x="3897107" y="1669915"/>
              <a:ext cx="5738813" cy="344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7245" tIns="48623" rIns="97245" bIns="48623">
              <a:spAutoFit/>
            </a:bodyPr>
            <a:lstStyle/>
            <a:p>
              <a:pPr defTabSz="538163"/>
              <a:r>
                <a:rPr lang="en-US" sz="1600" dirty="0"/>
                <a:t>      pp                     </a:t>
              </a:r>
              <a:r>
                <a:rPr lang="en-US" sz="1600" dirty="0" err="1" smtClean="0"/>
                <a:t>PbPb</a:t>
              </a:r>
              <a:r>
                <a:rPr lang="en-US" sz="1600" dirty="0"/>
                <a:t>, </a:t>
              </a:r>
              <a:r>
                <a:rPr lang="en-US" sz="1600" dirty="0" smtClean="0"/>
                <a:t>50 </a:t>
              </a:r>
              <a:r>
                <a:rPr lang="en-US" sz="1600" dirty="0"/>
                <a:t>- 100%         </a:t>
              </a:r>
              <a:r>
                <a:rPr lang="en-US" sz="1600" dirty="0" err="1"/>
                <a:t>PbPb</a:t>
              </a:r>
              <a:r>
                <a:rPr lang="en-US" sz="1600" dirty="0"/>
                <a:t> 0 - </a:t>
              </a:r>
              <a:r>
                <a:rPr lang="en-US" sz="1600" dirty="0" smtClean="0"/>
                <a:t>10</a:t>
              </a:r>
              <a:r>
                <a:rPr lang="en-US" sz="1600" dirty="0"/>
                <a:t>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F7DCD4-EC7C-4594-920C-A79045CD57C5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24579" name="Rectangle 19"/>
          <p:cNvSpPr>
            <a:spLocks noGrp="1"/>
          </p:cNvSpPr>
          <p:nvPr>
            <p:ph type="title" idx="4294967295"/>
          </p:nvPr>
        </p:nvSpPr>
        <p:spPr/>
        <p:txBody>
          <a:bodyPr lIns="101859" tIns="50930" rIns="101859" bIns="50930"/>
          <a:lstStyle/>
          <a:p>
            <a:r>
              <a:rPr lang="en-US" sz="3200" dirty="0" smtClean="0">
                <a:ea typeface="ＭＳ Ｐゴシック" pitchFamily="34" charset="-128"/>
              </a:rPr>
              <a:t>Where is the energy? spread out low p</a:t>
            </a:r>
            <a:r>
              <a:rPr lang="en-US" sz="3200" baseline="-25000" dirty="0" smtClean="0">
                <a:ea typeface="ＭＳ Ｐゴシック" pitchFamily="34" charset="-128"/>
              </a:rPr>
              <a:t>T</a:t>
            </a:r>
            <a:r>
              <a:rPr lang="en-US" sz="3200" dirty="0" smtClean="0">
                <a:ea typeface="ＭＳ Ｐゴシック" pitchFamily="34" charset="-128"/>
              </a:rPr>
              <a:t> particles      </a:t>
            </a:r>
          </a:p>
        </p:txBody>
      </p:sp>
      <p:grpSp>
        <p:nvGrpSpPr>
          <p:cNvPr id="24580" name="Group 4"/>
          <p:cNvGrpSpPr>
            <a:grpSpLocks noChangeAspect="1"/>
          </p:cNvGrpSpPr>
          <p:nvPr/>
        </p:nvGrpSpPr>
        <p:grpSpPr bwMode="auto">
          <a:xfrm>
            <a:off x="481013" y="2038350"/>
            <a:ext cx="9094787" cy="3359150"/>
            <a:chOff x="0" y="702"/>
            <a:chExt cx="7955" cy="2937"/>
          </a:xfrm>
        </p:grpSpPr>
        <p:grpSp>
          <p:nvGrpSpPr>
            <p:cNvPr id="24618" name="Group 5"/>
            <p:cNvGrpSpPr>
              <a:grpSpLocks noChangeAspect="1"/>
            </p:cNvGrpSpPr>
            <p:nvPr/>
          </p:nvGrpSpPr>
          <p:grpSpPr bwMode="auto">
            <a:xfrm>
              <a:off x="0" y="702"/>
              <a:ext cx="7955" cy="2937"/>
              <a:chOff x="0" y="702"/>
              <a:chExt cx="7955" cy="2937"/>
            </a:xfrm>
          </p:grpSpPr>
          <p:grpSp>
            <p:nvGrpSpPr>
              <p:cNvPr id="24623" name="Group 6"/>
              <p:cNvGrpSpPr>
                <a:grpSpLocks noChangeAspect="1"/>
              </p:cNvGrpSpPr>
              <p:nvPr/>
            </p:nvGrpSpPr>
            <p:grpSpPr bwMode="auto">
              <a:xfrm>
                <a:off x="0" y="702"/>
                <a:ext cx="7955" cy="2937"/>
                <a:chOff x="626" y="702"/>
                <a:chExt cx="7955" cy="2937"/>
              </a:xfrm>
            </p:grpSpPr>
            <p:grpSp>
              <p:nvGrpSpPr>
                <p:cNvPr id="24627" name="Group 7"/>
                <p:cNvGrpSpPr>
                  <a:grpSpLocks noChangeAspect="1"/>
                </p:cNvGrpSpPr>
                <p:nvPr/>
              </p:nvGrpSpPr>
              <p:grpSpPr bwMode="auto">
                <a:xfrm>
                  <a:off x="1108" y="702"/>
                  <a:ext cx="7473" cy="2937"/>
                  <a:chOff x="308" y="702"/>
                  <a:chExt cx="7473" cy="2937"/>
                </a:xfrm>
              </p:grpSpPr>
              <p:pic>
                <p:nvPicPr>
                  <p:cNvPr id="24629" name="Picture 8" descr="mpt_cent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308" y="702"/>
                    <a:ext cx="2502" cy="29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4630" name="Picture 9" descr="mpt_cone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2794" y="702"/>
                    <a:ext cx="4987" cy="29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24628" name="Picture 10" descr="mpt_axis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626" y="702"/>
                  <a:ext cx="514" cy="29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24624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589" y="793"/>
                <a:ext cx="213" cy="29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53219" tIns="26609" rIns="53219" bIns="26609">
                <a:spAutoFit/>
              </a:bodyPr>
              <a:lstStyle/>
              <a:p>
                <a:pPr defTabSz="914400"/>
                <a:r>
                  <a:rPr lang="en-US"/>
                  <a:t>  </a:t>
                </a:r>
              </a:p>
            </p:txBody>
          </p:sp>
          <p:sp>
            <p:nvSpPr>
              <p:cNvPr id="24625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3070" y="771"/>
                <a:ext cx="150" cy="16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53219" tIns="26609" rIns="53219" bIns="26609">
                <a:spAutoFit/>
              </a:bodyPr>
              <a:lstStyle/>
              <a:p>
                <a:pPr defTabSz="914400"/>
                <a:r>
                  <a:rPr lang="en-US" sz="900"/>
                  <a:t>  </a:t>
                </a:r>
              </a:p>
            </p:txBody>
          </p:sp>
          <p:sp>
            <p:nvSpPr>
              <p:cNvPr id="24626" name="Text Box 13"/>
              <p:cNvSpPr txBox="1">
                <a:spLocks noChangeAspect="1" noChangeArrowheads="1"/>
              </p:cNvSpPr>
              <p:nvPr/>
            </p:nvSpPr>
            <p:spPr bwMode="auto">
              <a:xfrm>
                <a:off x="5550" y="771"/>
                <a:ext cx="150" cy="16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53219" tIns="26609" rIns="53219" bIns="26609">
                <a:spAutoFit/>
              </a:bodyPr>
              <a:lstStyle/>
              <a:p>
                <a:pPr defTabSz="914400"/>
                <a:r>
                  <a:rPr lang="en-US" sz="900"/>
                  <a:t>  </a:t>
                </a:r>
              </a:p>
            </p:txBody>
          </p:sp>
        </p:grpSp>
        <p:grpSp>
          <p:nvGrpSpPr>
            <p:cNvPr id="24619" name="Group 14"/>
            <p:cNvGrpSpPr>
              <a:grpSpLocks noChangeAspect="1"/>
            </p:cNvGrpSpPr>
            <p:nvPr/>
          </p:nvGrpSpPr>
          <p:grpSpPr bwMode="auto">
            <a:xfrm>
              <a:off x="590" y="795"/>
              <a:ext cx="1163" cy="687"/>
              <a:chOff x="590" y="795"/>
              <a:chExt cx="1163" cy="687"/>
            </a:xfrm>
          </p:grpSpPr>
          <p:pic>
            <p:nvPicPr>
              <p:cNvPr id="24621" name="Picture 15" descr="mpt_leg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90" y="795"/>
                <a:ext cx="1141" cy="5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622" name="Text Box 16"/>
              <p:cNvSpPr txBox="1">
                <a:spLocks noChangeAspect="1" noChangeArrowheads="1"/>
              </p:cNvSpPr>
              <p:nvPr/>
            </p:nvSpPr>
            <p:spPr bwMode="auto">
              <a:xfrm>
                <a:off x="1541" y="1187"/>
                <a:ext cx="212" cy="29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lIns="53219" tIns="26609" rIns="53219" bIns="26609">
                <a:spAutoFit/>
              </a:bodyPr>
              <a:lstStyle/>
              <a:p>
                <a:pPr defTabSz="914400"/>
                <a:r>
                  <a:rPr lang="en-US"/>
                  <a:t>  </a:t>
                </a:r>
              </a:p>
            </p:txBody>
          </p:sp>
        </p:grpSp>
        <p:sp>
          <p:nvSpPr>
            <p:cNvPr id="24620" name="Text Box 17"/>
            <p:cNvSpPr txBox="1">
              <a:spLocks noChangeAspect="1" noChangeArrowheads="1"/>
            </p:cNvSpPr>
            <p:nvPr/>
          </p:nvSpPr>
          <p:spPr bwMode="auto">
            <a:xfrm>
              <a:off x="3094" y="822"/>
              <a:ext cx="150" cy="28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53219" tIns="26609" rIns="53219" bIns="26609">
              <a:spAutoFit/>
            </a:bodyPr>
            <a:lstStyle/>
            <a:p>
              <a:pPr defTabSz="914400"/>
              <a:r>
                <a:rPr lang="en-US"/>
                <a:t> </a:t>
              </a:r>
            </a:p>
          </p:txBody>
        </p:sp>
      </p:grpSp>
      <p:pic>
        <p:nvPicPr>
          <p:cNvPr id="24582" name="Picture 19" descr="mpt_jetse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62050" y="4102100"/>
            <a:ext cx="13716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3" name="Text Box 20"/>
          <p:cNvSpPr txBox="1">
            <a:spLocks noChangeArrowheads="1"/>
          </p:cNvSpPr>
          <p:nvPr/>
        </p:nvSpPr>
        <p:spPr bwMode="auto">
          <a:xfrm>
            <a:off x="1293813" y="1581150"/>
            <a:ext cx="2287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914400"/>
            <a:r>
              <a:rPr lang="en-US"/>
              <a:t>0-30% Central PbPb</a:t>
            </a:r>
          </a:p>
        </p:txBody>
      </p:sp>
      <p:sp>
        <p:nvSpPr>
          <p:cNvPr id="24584" name="Rectangle 42"/>
          <p:cNvSpPr>
            <a:spLocks/>
          </p:cNvSpPr>
          <p:nvPr/>
        </p:nvSpPr>
        <p:spPr bwMode="auto">
          <a:xfrm>
            <a:off x="227013" y="5273675"/>
            <a:ext cx="1208087" cy="247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915988"/>
            <a:r>
              <a:rPr lang="en-US" sz="1600">
                <a:latin typeface="Geneva" pitchFamily="28" charset="0"/>
                <a:sym typeface="Geneva" pitchFamily="28" charset="0"/>
              </a:rPr>
              <a:t>balanced jets</a:t>
            </a:r>
          </a:p>
        </p:txBody>
      </p:sp>
      <p:sp>
        <p:nvSpPr>
          <p:cNvPr id="24585" name="Rectangle 44"/>
          <p:cNvSpPr>
            <a:spLocks/>
          </p:cNvSpPr>
          <p:nvPr/>
        </p:nvSpPr>
        <p:spPr bwMode="auto">
          <a:xfrm>
            <a:off x="2967038" y="5273675"/>
            <a:ext cx="1433512" cy="247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915988"/>
            <a:r>
              <a:rPr lang="en-US" sz="1600">
                <a:latin typeface="Geneva" pitchFamily="28" charset="0"/>
                <a:sym typeface="Geneva" pitchFamily="28" charset="0"/>
              </a:rPr>
              <a:t>unbalanced jets</a:t>
            </a:r>
          </a:p>
        </p:txBody>
      </p:sp>
      <p:pic>
        <p:nvPicPr>
          <p:cNvPr id="24586" name="Picture 47" descr="mpt_leg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22725" y="2228850"/>
            <a:ext cx="1306513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7" name="Group 75"/>
          <p:cNvGrpSpPr>
            <a:grpSpLocks/>
          </p:cNvGrpSpPr>
          <p:nvPr/>
        </p:nvGrpSpPr>
        <p:grpSpPr bwMode="auto">
          <a:xfrm>
            <a:off x="7353300" y="900113"/>
            <a:ext cx="1690688" cy="1065212"/>
            <a:chOff x="4797" y="2448"/>
            <a:chExt cx="1082" cy="662"/>
          </a:xfrm>
        </p:grpSpPr>
        <p:sp>
          <p:nvSpPr>
            <p:cNvPr id="24609" name="Oval 39"/>
            <p:cNvSpPr>
              <a:spLocks/>
            </p:cNvSpPr>
            <p:nvPr/>
          </p:nvSpPr>
          <p:spPr bwMode="auto">
            <a:xfrm>
              <a:off x="4837" y="2450"/>
              <a:ext cx="650" cy="624"/>
            </a:xfrm>
            <a:prstGeom prst="ellipse">
              <a:avLst/>
            </a:prstGeom>
            <a:solidFill>
              <a:srgbClr val="BCD0FE"/>
            </a:solidFill>
            <a:ln w="12700">
              <a:solidFill>
                <a:srgbClr val="9A9A9A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24610" name="Group 40"/>
            <p:cNvGrpSpPr>
              <a:grpSpLocks/>
            </p:cNvGrpSpPr>
            <p:nvPr/>
          </p:nvGrpSpPr>
          <p:grpSpPr bwMode="auto">
            <a:xfrm>
              <a:off x="4816" y="2477"/>
              <a:ext cx="650" cy="590"/>
              <a:chOff x="19" y="31"/>
              <a:chExt cx="654" cy="619"/>
            </a:xfrm>
          </p:grpSpPr>
          <p:grpSp>
            <p:nvGrpSpPr>
              <p:cNvPr id="24612" name="Group 41"/>
              <p:cNvGrpSpPr>
                <a:grpSpLocks/>
              </p:cNvGrpSpPr>
              <p:nvPr/>
            </p:nvGrpSpPr>
            <p:grpSpPr bwMode="auto">
              <a:xfrm>
                <a:off x="367" y="31"/>
                <a:ext cx="306" cy="358"/>
                <a:chOff x="103" y="31"/>
                <a:chExt cx="306" cy="358"/>
              </a:xfrm>
            </p:grpSpPr>
            <p:sp>
              <p:nvSpPr>
                <p:cNvPr id="24616" name="AutoShape 42"/>
                <p:cNvSpPr>
                  <a:spLocks/>
                </p:cNvSpPr>
                <p:nvPr/>
              </p:nvSpPr>
              <p:spPr bwMode="auto">
                <a:xfrm rot="2509210">
                  <a:off x="103" y="31"/>
                  <a:ext cx="180" cy="358"/>
                </a:xfrm>
                <a:custGeom>
                  <a:avLst/>
                  <a:gdLst>
                    <a:gd name="T0" fmla="*/ 0 w 21600"/>
                    <a:gd name="T1" fmla="*/ 0 h 21456"/>
                    <a:gd name="T2" fmla="*/ 0 60000 65536"/>
                    <a:gd name="T3" fmla="*/ 0 w 21600"/>
                    <a:gd name="T4" fmla="*/ 0 h 21456"/>
                    <a:gd name="T5" fmla="*/ 21600 w 21600"/>
                    <a:gd name="T6" fmla="*/ 21456 h 21456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21600" h="21456">
                      <a:moveTo>
                        <a:pt x="0" y="0"/>
                      </a:moveTo>
                      <a:lnTo>
                        <a:pt x="21600" y="-288"/>
                      </a:lnTo>
                      <a:lnTo>
                        <a:pt x="9640" y="21312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7A7A7A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617" name="AutoShape 43"/>
                <p:cNvSpPr>
                  <a:spLocks/>
                </p:cNvSpPr>
                <p:nvPr/>
              </p:nvSpPr>
              <p:spPr bwMode="auto">
                <a:xfrm rot="7672497">
                  <a:off x="293" y="-17"/>
                  <a:ext cx="53" cy="179"/>
                </a:xfrm>
                <a:custGeom>
                  <a:avLst/>
                  <a:gdLst>
                    <a:gd name="T0" fmla="*/ 0 w 19184"/>
                    <a:gd name="T1" fmla="*/ 0 h 19635"/>
                    <a:gd name="T2" fmla="*/ 0 60000 65536"/>
                    <a:gd name="T3" fmla="*/ 0 w 19184"/>
                    <a:gd name="T4" fmla="*/ 0 h 19635"/>
                    <a:gd name="T5" fmla="*/ 19184 w 19184"/>
                    <a:gd name="T6" fmla="*/ 19635 h 19635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19184" h="19635">
                      <a:moveTo>
                        <a:pt x="16626" y="3004"/>
                      </a:moveTo>
                      <a:cubicBezTo>
                        <a:pt x="20707" y="6868"/>
                        <a:pt x="21250" y="13084"/>
                        <a:pt x="17839" y="16888"/>
                      </a:cubicBezTo>
                      <a:cubicBezTo>
                        <a:pt x="14428" y="20693"/>
                        <a:pt x="8354" y="20645"/>
                        <a:pt x="4274" y="16782"/>
                      </a:cubicBezTo>
                      <a:cubicBezTo>
                        <a:pt x="193" y="12918"/>
                        <a:pt x="-350" y="6702"/>
                        <a:pt x="3061" y="2898"/>
                      </a:cubicBezTo>
                      <a:cubicBezTo>
                        <a:pt x="6472" y="-907"/>
                        <a:pt x="12545" y="-859"/>
                        <a:pt x="16626" y="3004"/>
                      </a:cubicBezTo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613" name="Group 44"/>
              <p:cNvGrpSpPr>
                <a:grpSpLocks/>
              </p:cNvGrpSpPr>
              <p:nvPr/>
            </p:nvGrpSpPr>
            <p:grpSpPr bwMode="auto">
              <a:xfrm rot="10420588">
                <a:off x="19" y="291"/>
                <a:ext cx="305" cy="359"/>
                <a:chOff x="103" y="31"/>
                <a:chExt cx="305" cy="358"/>
              </a:xfrm>
            </p:grpSpPr>
            <p:sp>
              <p:nvSpPr>
                <p:cNvPr id="24614" name="AutoShape 45"/>
                <p:cNvSpPr>
                  <a:spLocks/>
                </p:cNvSpPr>
                <p:nvPr/>
              </p:nvSpPr>
              <p:spPr bwMode="auto">
                <a:xfrm rot="2509210">
                  <a:off x="103" y="31"/>
                  <a:ext cx="180" cy="358"/>
                </a:xfrm>
                <a:custGeom>
                  <a:avLst/>
                  <a:gdLst>
                    <a:gd name="T0" fmla="*/ 0 w 21600"/>
                    <a:gd name="T1" fmla="*/ 0 h 21460"/>
                    <a:gd name="T2" fmla="*/ 0 60000 65536"/>
                    <a:gd name="T3" fmla="*/ 0 w 21600"/>
                    <a:gd name="T4" fmla="*/ 0 h 21460"/>
                    <a:gd name="T5" fmla="*/ 21600 w 21600"/>
                    <a:gd name="T6" fmla="*/ 21460 h 21460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21600" h="21460">
                      <a:moveTo>
                        <a:pt x="0" y="0"/>
                      </a:moveTo>
                      <a:lnTo>
                        <a:pt x="21600" y="-280"/>
                      </a:lnTo>
                      <a:lnTo>
                        <a:pt x="9671" y="21320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7B7B7B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615" name="AutoShape 46"/>
                <p:cNvSpPr>
                  <a:spLocks/>
                </p:cNvSpPr>
                <p:nvPr/>
              </p:nvSpPr>
              <p:spPr bwMode="auto">
                <a:xfrm rot="7672497">
                  <a:off x="293" y="-18"/>
                  <a:ext cx="52" cy="179"/>
                </a:xfrm>
                <a:custGeom>
                  <a:avLst/>
                  <a:gdLst>
                    <a:gd name="T0" fmla="*/ 0 w 19197"/>
                    <a:gd name="T1" fmla="*/ 0 h 19636"/>
                    <a:gd name="T2" fmla="*/ 0 60000 65536"/>
                    <a:gd name="T3" fmla="*/ 0 w 19197"/>
                    <a:gd name="T4" fmla="*/ 0 h 19636"/>
                    <a:gd name="T5" fmla="*/ 19197 w 19197"/>
                    <a:gd name="T6" fmla="*/ 19636 h 19636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19197" h="19636">
                      <a:moveTo>
                        <a:pt x="16630" y="3001"/>
                      </a:moveTo>
                      <a:cubicBezTo>
                        <a:pt x="20704" y="6864"/>
                        <a:pt x="21233" y="13081"/>
                        <a:pt x="17811" y="16886"/>
                      </a:cubicBezTo>
                      <a:cubicBezTo>
                        <a:pt x="14388" y="20692"/>
                        <a:pt x="8311" y="20646"/>
                        <a:pt x="4236" y="16783"/>
                      </a:cubicBezTo>
                      <a:cubicBezTo>
                        <a:pt x="162" y="12920"/>
                        <a:pt x="-367" y="6703"/>
                        <a:pt x="3055" y="2898"/>
                      </a:cubicBezTo>
                      <a:cubicBezTo>
                        <a:pt x="6478" y="-908"/>
                        <a:pt x="12555" y="-862"/>
                        <a:pt x="16630" y="3001"/>
                      </a:cubicBezTo>
                    </a:path>
                  </a:pathLst>
                </a:custGeom>
                <a:solidFill>
                  <a:srgbClr val="FFFFFF"/>
                </a:solidFill>
                <a:ln w="25400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4611" name="Rectangle 47"/>
            <p:cNvSpPr>
              <a:spLocks/>
            </p:cNvSpPr>
            <p:nvPr/>
          </p:nvSpPr>
          <p:spPr bwMode="auto">
            <a:xfrm>
              <a:off x="5184" y="2806"/>
              <a:ext cx="695" cy="1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860425"/>
              <a:r>
                <a:rPr lang="en-US" sz="1500">
                  <a:latin typeface="Geneva" pitchFamily="28" charset="0"/>
                  <a:sym typeface="Geneva" pitchFamily="28" charset="0"/>
                </a:rPr>
                <a:t>out-of-cone</a:t>
              </a:r>
            </a:p>
          </p:txBody>
        </p:sp>
      </p:grpSp>
      <p:grpSp>
        <p:nvGrpSpPr>
          <p:cNvPr id="24588" name="Group 74"/>
          <p:cNvGrpSpPr>
            <a:grpSpLocks/>
          </p:cNvGrpSpPr>
          <p:nvPr/>
        </p:nvGrpSpPr>
        <p:grpSpPr bwMode="auto">
          <a:xfrm>
            <a:off x="5022850" y="893763"/>
            <a:ext cx="1092200" cy="1001712"/>
            <a:chOff x="101" y="2458"/>
            <a:chExt cx="698" cy="590"/>
          </a:xfrm>
        </p:grpSpPr>
        <p:grpSp>
          <p:nvGrpSpPr>
            <p:cNvPr id="24600" name="Group 30"/>
            <p:cNvGrpSpPr>
              <a:grpSpLocks/>
            </p:cNvGrpSpPr>
            <p:nvPr/>
          </p:nvGrpSpPr>
          <p:grpSpPr bwMode="auto">
            <a:xfrm>
              <a:off x="151" y="2528"/>
              <a:ext cx="647" cy="482"/>
              <a:chOff x="19" y="29"/>
              <a:chExt cx="654" cy="537"/>
            </a:xfrm>
          </p:grpSpPr>
          <p:grpSp>
            <p:nvGrpSpPr>
              <p:cNvPr id="24603" name="Group 31"/>
              <p:cNvGrpSpPr>
                <a:grpSpLocks/>
              </p:cNvGrpSpPr>
              <p:nvPr/>
            </p:nvGrpSpPr>
            <p:grpSpPr bwMode="auto">
              <a:xfrm>
                <a:off x="376" y="29"/>
                <a:ext cx="297" cy="333"/>
                <a:chOff x="112" y="29"/>
                <a:chExt cx="297" cy="333"/>
              </a:xfrm>
            </p:grpSpPr>
            <p:sp>
              <p:nvSpPr>
                <p:cNvPr id="24607" name="AutoShape 32"/>
                <p:cNvSpPr>
                  <a:spLocks/>
                </p:cNvSpPr>
                <p:nvPr/>
              </p:nvSpPr>
              <p:spPr bwMode="auto">
                <a:xfrm rot="2509210">
                  <a:off x="112" y="29"/>
                  <a:ext cx="171" cy="333"/>
                </a:xfrm>
                <a:custGeom>
                  <a:avLst/>
                  <a:gdLst>
                    <a:gd name="T0" fmla="*/ 0 w 21600"/>
                    <a:gd name="T1" fmla="*/ 0 h 21101"/>
                    <a:gd name="T2" fmla="*/ 0 60000 65536"/>
                    <a:gd name="T3" fmla="*/ 0 w 21600"/>
                    <a:gd name="T4" fmla="*/ 0 h 21101"/>
                    <a:gd name="T5" fmla="*/ 21600 w 21600"/>
                    <a:gd name="T6" fmla="*/ 21101 h 21101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21600" h="21101">
                      <a:moveTo>
                        <a:pt x="0" y="0"/>
                      </a:moveTo>
                      <a:lnTo>
                        <a:pt x="21600" y="-999"/>
                      </a:lnTo>
                      <a:lnTo>
                        <a:pt x="6788" y="20601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98B7FE">
                    <a:alpha val="52156"/>
                  </a:srgbClr>
                </a:solidFill>
                <a:ln w="25400">
                  <a:solidFill>
                    <a:schemeClr val="tx1">
                      <a:alpha val="52156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608" name="AutoShape 33"/>
                <p:cNvSpPr>
                  <a:spLocks/>
                </p:cNvSpPr>
                <p:nvPr/>
              </p:nvSpPr>
              <p:spPr bwMode="auto">
                <a:xfrm rot="7672497">
                  <a:off x="300" y="-27"/>
                  <a:ext cx="48" cy="171"/>
                </a:xfrm>
                <a:custGeom>
                  <a:avLst/>
                  <a:gdLst>
                    <a:gd name="T0" fmla="*/ 0 w 18028"/>
                    <a:gd name="T1" fmla="*/ 0 h 19530"/>
                    <a:gd name="T2" fmla="*/ 0 60000 65536"/>
                    <a:gd name="T3" fmla="*/ 0 w 18028"/>
                    <a:gd name="T4" fmla="*/ 0 h 19530"/>
                    <a:gd name="T5" fmla="*/ 18028 w 18028"/>
                    <a:gd name="T6" fmla="*/ 19530 h 19530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18028" h="19530">
                      <a:moveTo>
                        <a:pt x="16226" y="3299"/>
                      </a:moveTo>
                      <a:cubicBezTo>
                        <a:pt x="20863" y="7213"/>
                        <a:pt x="22675" y="13396"/>
                        <a:pt x="20272" y="17109"/>
                      </a:cubicBezTo>
                      <a:cubicBezTo>
                        <a:pt x="17869" y="20822"/>
                        <a:pt x="12162" y="20659"/>
                        <a:pt x="7524" y="16745"/>
                      </a:cubicBezTo>
                      <a:cubicBezTo>
                        <a:pt x="2887" y="12831"/>
                        <a:pt x="1075" y="6648"/>
                        <a:pt x="3478" y="2935"/>
                      </a:cubicBezTo>
                      <a:cubicBezTo>
                        <a:pt x="5881" y="-778"/>
                        <a:pt x="11588" y="-615"/>
                        <a:pt x="16226" y="3299"/>
                      </a:cubicBezTo>
                    </a:path>
                  </a:pathLst>
                </a:custGeom>
                <a:solidFill>
                  <a:srgbClr val="CADBFE"/>
                </a:solidFill>
                <a:ln w="25400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4604" name="Group 34"/>
              <p:cNvGrpSpPr>
                <a:grpSpLocks/>
              </p:cNvGrpSpPr>
              <p:nvPr/>
            </p:nvGrpSpPr>
            <p:grpSpPr bwMode="auto">
              <a:xfrm rot="10467014">
                <a:off x="19" y="232"/>
                <a:ext cx="296" cy="334"/>
                <a:chOff x="112" y="29"/>
                <a:chExt cx="296" cy="333"/>
              </a:xfrm>
            </p:grpSpPr>
            <p:sp>
              <p:nvSpPr>
                <p:cNvPr id="24605" name="AutoShape 35"/>
                <p:cNvSpPr>
                  <a:spLocks/>
                </p:cNvSpPr>
                <p:nvPr/>
              </p:nvSpPr>
              <p:spPr bwMode="auto">
                <a:xfrm rot="2509210">
                  <a:off x="112" y="29"/>
                  <a:ext cx="170" cy="333"/>
                </a:xfrm>
                <a:custGeom>
                  <a:avLst/>
                  <a:gdLst>
                    <a:gd name="T0" fmla="*/ 0 w 21600"/>
                    <a:gd name="T1" fmla="*/ 0 h 21114"/>
                    <a:gd name="T2" fmla="*/ 0 60000 65536"/>
                    <a:gd name="T3" fmla="*/ 0 w 21600"/>
                    <a:gd name="T4" fmla="*/ 0 h 21114"/>
                    <a:gd name="T5" fmla="*/ 21600 w 21600"/>
                    <a:gd name="T6" fmla="*/ 21114 h 21114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21600" h="21114">
                      <a:moveTo>
                        <a:pt x="0" y="0"/>
                      </a:moveTo>
                      <a:lnTo>
                        <a:pt x="21600" y="-972"/>
                      </a:lnTo>
                      <a:lnTo>
                        <a:pt x="6894" y="20628"/>
                      </a:lnTo>
                      <a:close/>
                      <a:moveTo>
                        <a:pt x="0" y="0"/>
                      </a:moveTo>
                    </a:path>
                  </a:pathLst>
                </a:custGeom>
                <a:solidFill>
                  <a:srgbClr val="98B7FE">
                    <a:alpha val="52156"/>
                  </a:srgbClr>
                </a:solidFill>
                <a:ln w="25400">
                  <a:solidFill>
                    <a:schemeClr val="tx1">
                      <a:alpha val="52156"/>
                    </a:schemeClr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4606" name="AutoShape 36"/>
                <p:cNvSpPr>
                  <a:spLocks/>
                </p:cNvSpPr>
                <p:nvPr/>
              </p:nvSpPr>
              <p:spPr bwMode="auto">
                <a:xfrm rot="7672497">
                  <a:off x="299" y="-26"/>
                  <a:ext cx="48" cy="171"/>
                </a:xfrm>
                <a:custGeom>
                  <a:avLst/>
                  <a:gdLst>
                    <a:gd name="T0" fmla="*/ 0 w 18070"/>
                    <a:gd name="T1" fmla="*/ 0 h 19534"/>
                    <a:gd name="T2" fmla="*/ 0 60000 65536"/>
                    <a:gd name="T3" fmla="*/ 0 w 18070"/>
                    <a:gd name="T4" fmla="*/ 0 h 19534"/>
                    <a:gd name="T5" fmla="*/ 18070 w 18070"/>
                    <a:gd name="T6" fmla="*/ 19534 h 19534"/>
                  </a:gdLst>
                  <a:ahLst/>
                  <a:cxnLst>
                    <a:cxn ang="T2">
                      <a:pos x="T0" y="T1"/>
                    </a:cxn>
                  </a:cxnLst>
                  <a:rect l="T3" t="T4" r="T5" b="T6"/>
                  <a:pathLst>
                    <a:path w="18070" h="19534">
                      <a:moveTo>
                        <a:pt x="16240" y="3289"/>
                      </a:moveTo>
                      <a:cubicBezTo>
                        <a:pt x="20858" y="7201"/>
                        <a:pt x="22624" y="13385"/>
                        <a:pt x="20185" y="17102"/>
                      </a:cubicBezTo>
                      <a:cubicBezTo>
                        <a:pt x="17746" y="20818"/>
                        <a:pt x="12025" y="20659"/>
                        <a:pt x="7408" y="16747"/>
                      </a:cubicBezTo>
                      <a:cubicBezTo>
                        <a:pt x="2790" y="12835"/>
                        <a:pt x="1024" y="6651"/>
                        <a:pt x="3463" y="2934"/>
                      </a:cubicBezTo>
                      <a:cubicBezTo>
                        <a:pt x="5902" y="-782"/>
                        <a:pt x="11623" y="-623"/>
                        <a:pt x="16240" y="3289"/>
                      </a:cubicBezTo>
                    </a:path>
                  </a:pathLst>
                </a:custGeom>
                <a:solidFill>
                  <a:srgbClr val="CADBFE"/>
                </a:solidFill>
                <a:ln w="25400">
                  <a:solidFill>
                    <a:srgbClr val="808080"/>
                  </a:solidFill>
                  <a:miter lim="800000"/>
                  <a:headEnd/>
                  <a:tailEnd/>
                </a:ln>
              </p:spPr>
              <p:txBody>
                <a:bodyPr wrap="none" lIns="0" tIns="0" rIns="0" bIns="0" anchor="ctr">
                  <a:spAutoFit/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4601" name="Oval 37"/>
            <p:cNvSpPr>
              <a:spLocks/>
            </p:cNvSpPr>
            <p:nvPr/>
          </p:nvSpPr>
          <p:spPr bwMode="auto">
            <a:xfrm>
              <a:off x="150" y="2458"/>
              <a:ext cx="649" cy="588"/>
            </a:xfrm>
            <a:prstGeom prst="ellipse">
              <a:avLst/>
            </a:prstGeom>
            <a:noFill/>
            <a:ln w="12700">
              <a:solidFill>
                <a:srgbClr val="9A9A9A"/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4602" name="Rectangle 38"/>
            <p:cNvSpPr>
              <a:spLocks/>
            </p:cNvSpPr>
            <p:nvPr/>
          </p:nvSpPr>
          <p:spPr bwMode="auto">
            <a:xfrm>
              <a:off x="101" y="2473"/>
              <a:ext cx="427" cy="16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ctr" defTabSz="860425"/>
              <a:r>
                <a:rPr lang="en-US" sz="1500">
                  <a:latin typeface="Geneva" pitchFamily="28" charset="0"/>
                  <a:sym typeface="Geneva" pitchFamily="28" charset="0"/>
                </a:rPr>
                <a:t>in-cone</a:t>
              </a:r>
            </a:p>
          </p:txBody>
        </p:sp>
      </p:grpSp>
      <p:sp>
        <p:nvSpPr>
          <p:cNvPr id="24589" name="TextBox 68"/>
          <p:cNvSpPr txBox="1">
            <a:spLocks noChangeArrowheads="1"/>
          </p:cNvSpPr>
          <p:nvPr/>
        </p:nvSpPr>
        <p:spPr bwMode="auto">
          <a:xfrm>
            <a:off x="718566" y="5599767"/>
            <a:ext cx="29049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Low p</a:t>
            </a:r>
            <a:r>
              <a:rPr lang="en-US" sz="2000" baseline="-25000" dirty="0"/>
              <a:t>T</a:t>
            </a:r>
            <a:r>
              <a:rPr lang="en-US" sz="2000" dirty="0"/>
              <a:t>, full acceptance</a:t>
            </a:r>
          </a:p>
          <a:p>
            <a:r>
              <a:rPr lang="en-US" sz="2000" dirty="0"/>
              <a:t>Momentum is balanced </a:t>
            </a:r>
          </a:p>
        </p:txBody>
      </p:sp>
      <p:sp>
        <p:nvSpPr>
          <p:cNvPr id="24590" name="TextBox 69"/>
          <p:cNvSpPr txBox="1">
            <a:spLocks noChangeArrowheads="1"/>
          </p:cNvSpPr>
          <p:nvPr/>
        </p:nvSpPr>
        <p:spPr bwMode="auto">
          <a:xfrm>
            <a:off x="3749675" y="5568017"/>
            <a:ext cx="324800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In-cone large momentum</a:t>
            </a:r>
          </a:p>
          <a:p>
            <a:r>
              <a:rPr lang="en-US" sz="2000" dirty="0"/>
              <a:t>imbalance at high p</a:t>
            </a:r>
            <a:r>
              <a:rPr lang="en-US" sz="2000" baseline="-25000" dirty="0"/>
              <a:t>T</a:t>
            </a:r>
          </a:p>
          <a:p>
            <a:r>
              <a:rPr lang="en-US" sz="2000" dirty="0"/>
              <a:t>Consistent with </a:t>
            </a:r>
            <a:r>
              <a:rPr lang="en-US" sz="2000" dirty="0" err="1"/>
              <a:t>calorimetry</a:t>
            </a:r>
            <a:endParaRPr lang="en-US" sz="2000" dirty="0"/>
          </a:p>
        </p:txBody>
      </p:sp>
      <p:sp>
        <p:nvSpPr>
          <p:cNvPr id="24591" name="TextBox 70"/>
          <p:cNvSpPr txBox="1">
            <a:spLocks noChangeArrowheads="1"/>
          </p:cNvSpPr>
          <p:nvPr/>
        </p:nvSpPr>
        <p:spPr bwMode="auto">
          <a:xfrm>
            <a:off x="6754196" y="5601354"/>
            <a:ext cx="33990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smtClean="0"/>
              <a:t>Out-of-cone </a:t>
            </a:r>
            <a:r>
              <a:rPr lang="en-US" sz="2000" dirty="0"/>
              <a:t>low p</a:t>
            </a:r>
            <a:r>
              <a:rPr lang="en-US" sz="2000" baseline="-25000" dirty="0"/>
              <a:t>T</a:t>
            </a:r>
            <a:r>
              <a:rPr lang="en-US" sz="2000" dirty="0"/>
              <a:t> particles</a:t>
            </a:r>
          </a:p>
          <a:p>
            <a:r>
              <a:rPr lang="en-US" sz="2000" dirty="0"/>
              <a:t>balance the complete event</a:t>
            </a:r>
          </a:p>
        </p:txBody>
      </p:sp>
      <p:pic>
        <p:nvPicPr>
          <p:cNvPr id="24592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8163" y="893763"/>
            <a:ext cx="3990975" cy="7270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598" name="TextBox 25"/>
          <p:cNvSpPr txBox="1">
            <a:spLocks noChangeArrowheads="1"/>
          </p:cNvSpPr>
          <p:nvPr/>
        </p:nvSpPr>
        <p:spPr bwMode="auto">
          <a:xfrm>
            <a:off x="7196138" y="7007225"/>
            <a:ext cx="30448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M. Tonjes (Tue), C. Roland (Wed)</a:t>
            </a:r>
          </a:p>
        </p:txBody>
      </p:sp>
      <p:sp>
        <p:nvSpPr>
          <p:cNvPr id="5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51" name="TextBox 50">
            <a:hlinkClick r:id="rId10"/>
          </p:cNvPr>
          <p:cNvSpPr txBox="1"/>
          <p:nvPr/>
        </p:nvSpPr>
        <p:spPr>
          <a:xfrm>
            <a:off x="0" y="6956331"/>
            <a:ext cx="171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arXiv:1102.1957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65864" y="6546415"/>
            <a:ext cx="8535793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000" b="1" dirty="0" smtClean="0">
                <a:ea typeface="ＭＳ Ｐゴシック" charset="-128"/>
              </a:rPr>
              <a:t>The momentum difference in the </a:t>
            </a:r>
            <a:r>
              <a:rPr lang="en-US" altLang="ko-KR" sz="2000" b="1" dirty="0" err="1" smtClean="0">
                <a:ea typeface="ＭＳ Ｐゴシック" charset="-128"/>
              </a:rPr>
              <a:t>dijet</a:t>
            </a:r>
            <a:r>
              <a:rPr lang="en-US" altLang="ko-KR" sz="2000" b="1" dirty="0" smtClean="0">
                <a:ea typeface="ＭＳ Ｐゴシック" charset="-128"/>
              </a:rPr>
              <a:t> is balanced by low </a:t>
            </a:r>
            <a:r>
              <a:rPr lang="en-US" altLang="ko-KR" sz="2000" b="1" dirty="0" err="1" smtClean="0">
                <a:ea typeface="ＭＳ Ｐゴシック" charset="-128"/>
              </a:rPr>
              <a:t>p</a:t>
            </a:r>
            <a:r>
              <a:rPr lang="en-US" altLang="ko-KR" sz="2000" b="1" baseline="-25000" dirty="0" err="1" smtClean="0">
                <a:ea typeface="ＭＳ Ｐゴシック" charset="-128"/>
              </a:rPr>
              <a:t>T</a:t>
            </a:r>
            <a:r>
              <a:rPr lang="en-US" altLang="ko-KR" sz="2000" b="1" dirty="0" smtClean="0">
                <a:ea typeface="ＭＳ Ｐゴシック" charset="-128"/>
              </a:rPr>
              <a:t> particles at large angles relative to the away side jet axis.</a:t>
            </a:r>
            <a:endParaRPr lang="ko-KR" altLang="en-US" sz="2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3" descr="ppPbPb_xsi_div_both_effv8_l100s40_12to40_dphi20eta20dr3pt4id1_cwt_ppDi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1188" y="2210315"/>
            <a:ext cx="6907211" cy="429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8"/>
          <p:cNvSpPr>
            <a:spLocks noGrp="1"/>
          </p:cNvSpPr>
          <p:nvPr>
            <p:ph type="title"/>
          </p:nvPr>
        </p:nvSpPr>
        <p:spPr/>
        <p:txBody>
          <a:bodyPr lIns="101859" tIns="50930" rIns="101859" bIns="50930"/>
          <a:lstStyle/>
          <a:p>
            <a:r>
              <a:rPr lang="en-US" sz="3200" dirty="0" smtClean="0">
                <a:ea typeface="ＭＳ Ｐゴシック" pitchFamily="34" charset="-128"/>
              </a:rPr>
              <a:t>Jet fragmentation function, </a:t>
            </a:r>
            <a:r>
              <a:rPr lang="en-US" sz="3200" dirty="0" err="1" smtClean="0">
                <a:ea typeface="ＭＳ Ｐゴシック" pitchFamily="34" charset="-128"/>
              </a:rPr>
              <a:t>PbPb</a:t>
            </a:r>
            <a:r>
              <a:rPr lang="en-US" sz="3200" dirty="0" smtClean="0">
                <a:ea typeface="ＭＳ Ｐゴシック" pitchFamily="34" charset="-128"/>
              </a:rPr>
              <a:t> </a:t>
            </a:r>
            <a:r>
              <a:rPr lang="en-US" sz="3200" dirty="0" smtClean="0">
                <a:ea typeface="ＭＳ Ｐゴシック" pitchFamily="34" charset="-128"/>
                <a:sym typeface="Symbol"/>
              </a:rPr>
              <a:t> </a:t>
            </a:r>
            <a:r>
              <a:rPr lang="en-US" sz="3200" dirty="0" smtClean="0">
                <a:ea typeface="ＭＳ Ｐゴシック" pitchFamily="34" charset="-128"/>
              </a:rPr>
              <a:t>pp</a:t>
            </a:r>
          </a:p>
        </p:txBody>
      </p:sp>
      <p:sp>
        <p:nvSpPr>
          <p:cNvPr id="25604" name="Content Placeholder 13"/>
          <p:cNvSpPr>
            <a:spLocks noGrp="1"/>
          </p:cNvSpPr>
          <p:nvPr>
            <p:ph sz="half" idx="1"/>
          </p:nvPr>
        </p:nvSpPr>
        <p:spPr>
          <a:xfrm>
            <a:off x="-1" y="793751"/>
            <a:ext cx="9790113" cy="65214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Updated jet algorithm: Particle Flow, Anti-</a:t>
            </a:r>
            <a:r>
              <a:rPr lang="en-US" sz="2400" dirty="0" err="1" smtClean="0">
                <a:ea typeface="ＭＳ Ｐゴシック" pitchFamily="34" charset="-128"/>
              </a:rPr>
              <a:t>k</a:t>
            </a:r>
            <a:r>
              <a:rPr lang="en-US" sz="2400" baseline="-25000" dirty="0" err="1" smtClean="0">
                <a:ea typeface="ＭＳ Ｐゴシック" pitchFamily="34" charset="-128"/>
              </a:rPr>
              <a:t>T</a:t>
            </a:r>
            <a:r>
              <a:rPr lang="en-US" sz="2400" baseline="-25000" dirty="0" smtClean="0">
                <a:ea typeface="ＭＳ Ｐゴシック" pitchFamily="34" charset="-128"/>
              </a:rPr>
              <a:t> , </a:t>
            </a:r>
            <a:r>
              <a:rPr lang="en-US" sz="2400" dirty="0" smtClean="0">
                <a:ea typeface="ＭＳ Ｐゴシック" pitchFamily="34" charset="-128"/>
              </a:rPr>
              <a:t>R=0.3</a:t>
            </a:r>
            <a:endParaRPr lang="en-US" sz="2400" baseline="-25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Charged tracks,         &gt;4 </a:t>
            </a:r>
            <a:r>
              <a:rPr lang="en-US" sz="2400" dirty="0" err="1" smtClean="0">
                <a:ea typeface="ＭＳ Ｐゴシック" pitchFamily="34" charset="-128"/>
              </a:rPr>
              <a:t>GeV</a:t>
            </a:r>
            <a:r>
              <a:rPr lang="en-US" sz="2400" dirty="0" smtClean="0">
                <a:ea typeface="ＭＳ Ｐゴシック" pitchFamily="34" charset="-128"/>
              </a:rPr>
              <a:t>/c, jets with        =40-300 </a:t>
            </a:r>
            <a:r>
              <a:rPr lang="en-US" sz="2400" dirty="0" err="1" smtClean="0">
                <a:ea typeface="ＭＳ Ｐゴシック" pitchFamily="34" charset="-128"/>
              </a:rPr>
              <a:t>GeV</a:t>
            </a:r>
            <a:r>
              <a:rPr lang="en-US" sz="2400" dirty="0" smtClean="0">
                <a:ea typeface="ＭＳ Ｐゴシック" pitchFamily="34" charset="-128"/>
              </a:rPr>
              <a:t>/c</a:t>
            </a: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  <a:buFont typeface="Arial" charset="0"/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  <a:buFont typeface="Arial" charset="0"/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  <a:buFont typeface="Arial" charset="0"/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  <a:buNone/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  <a:buNone/>
            </a:pPr>
            <a:r>
              <a:rPr lang="en-US" sz="1600" dirty="0" smtClean="0">
                <a:ea typeface="ＭＳ Ｐゴシック" pitchFamily="34" charset="-128"/>
              </a:rPr>
              <a:t> 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Compare </a:t>
            </a:r>
            <a:r>
              <a:rPr lang="en-US" sz="2400" dirty="0" err="1" smtClean="0">
                <a:ea typeface="ＭＳ Ｐゴシック" pitchFamily="34" charset="-128"/>
              </a:rPr>
              <a:t>PbPb</a:t>
            </a:r>
            <a:r>
              <a:rPr lang="en-US" sz="2400" dirty="0" smtClean="0">
                <a:ea typeface="ＭＳ Ｐゴシック" pitchFamily="34" charset="-128"/>
              </a:rPr>
              <a:t> to pp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/>
              <a:t>Fragmentation function similar between </a:t>
            </a:r>
            <a:r>
              <a:rPr lang="en-US" sz="2000" dirty="0" err="1" smtClean="0"/>
              <a:t>PbPb</a:t>
            </a:r>
            <a:r>
              <a:rPr lang="en-US" sz="2000" dirty="0" smtClean="0"/>
              <a:t> and pp</a:t>
            </a:r>
          </a:p>
          <a:p>
            <a:pPr lvl="1">
              <a:lnSpc>
                <a:spcPct val="100000"/>
              </a:lnSpc>
            </a:pPr>
            <a:r>
              <a:rPr lang="en-US" altLang="ko-KR" sz="2000" dirty="0" smtClean="0">
                <a:latin typeface="Arial" charset="0"/>
                <a:ea typeface="굴림" charset="-127"/>
              </a:rPr>
              <a:t>Fragmentation pattern independent of energy lost in medium</a:t>
            </a:r>
            <a:endParaRPr lang="en-US" sz="2000" dirty="0" smtClean="0"/>
          </a:p>
          <a:p>
            <a:pPr>
              <a:lnSpc>
                <a:spcPct val="100000"/>
              </a:lnSpc>
            </a:pPr>
            <a:endParaRPr lang="en-US" sz="2400" dirty="0" smtClean="0"/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 lvl="1">
              <a:lnSpc>
                <a:spcPct val="100000"/>
              </a:lnSpc>
            </a:pP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25605" name="Slide Number Placeholder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C18E83-D252-4A8D-B11D-87181BD3A7FD}" type="slidenum">
              <a:rPr lang="en-US" smtClean="0">
                <a:latin typeface="Arial" charset="0"/>
              </a:rPr>
              <a:pPr/>
              <a:t>16</a:t>
            </a:fld>
            <a:endParaRPr lang="en-US" smtClean="0">
              <a:latin typeface="Arial" charset="0"/>
            </a:endParaRPr>
          </a:p>
        </p:txBody>
      </p:sp>
      <p:sp>
        <p:nvSpPr>
          <p:cNvPr id="25606" name="Text Box 11"/>
          <p:cNvSpPr txBox="1">
            <a:spLocks noChangeArrowheads="1"/>
          </p:cNvSpPr>
          <p:nvPr/>
        </p:nvSpPr>
        <p:spPr bwMode="auto">
          <a:xfrm>
            <a:off x="2755900" y="1770063"/>
            <a:ext cx="1936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45" tIns="48623" rIns="97245" bIns="48623">
            <a:spAutoFit/>
          </a:bodyPr>
          <a:lstStyle/>
          <a:p>
            <a:pPr defTabSz="538163">
              <a:spcBef>
                <a:spcPct val="50000"/>
              </a:spcBef>
            </a:pPr>
            <a:endParaRPr lang="en-US" sz="1900"/>
          </a:p>
        </p:txBody>
      </p:sp>
      <p:grpSp>
        <p:nvGrpSpPr>
          <p:cNvPr id="25607" name="Group 11"/>
          <p:cNvGrpSpPr>
            <a:grpSpLocks noChangeAspect="1"/>
          </p:cNvGrpSpPr>
          <p:nvPr/>
        </p:nvGrpSpPr>
        <p:grpSpPr bwMode="auto">
          <a:xfrm>
            <a:off x="7134225" y="2471738"/>
            <a:ext cx="550863" cy="339725"/>
            <a:chOff x="5750402" y="2365905"/>
            <a:chExt cx="649606" cy="399415"/>
          </a:xfrm>
        </p:grpSpPr>
        <p:sp>
          <p:nvSpPr>
            <p:cNvPr id="102412" name="Oval 12"/>
            <p:cNvSpPr>
              <a:spLocks/>
            </p:cNvSpPr>
            <p:nvPr/>
          </p:nvSpPr>
          <p:spPr bwMode="auto">
            <a:xfrm>
              <a:off x="5750402" y="2365905"/>
              <a:ext cx="426830" cy="39941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914466">
                <a:defRPr/>
              </a:pPr>
              <a:r>
                <a:rPr lang="en-US" sz="13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02413" name="Oval 13"/>
            <p:cNvSpPr>
              <a:spLocks/>
            </p:cNvSpPr>
            <p:nvPr/>
          </p:nvSpPr>
          <p:spPr bwMode="auto">
            <a:xfrm>
              <a:off x="5976922" y="2365905"/>
              <a:ext cx="423086" cy="39941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914466">
                <a:defRPr/>
              </a:pPr>
              <a:r>
                <a:rPr lang="en-US" sz="13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25608" name="Group 12"/>
          <p:cNvGrpSpPr>
            <a:grpSpLocks noChangeAspect="1"/>
          </p:cNvGrpSpPr>
          <p:nvPr/>
        </p:nvGrpSpPr>
        <p:grpSpPr bwMode="auto">
          <a:xfrm>
            <a:off x="9286875" y="2600325"/>
            <a:ext cx="406400" cy="327025"/>
            <a:chOff x="8404702" y="2365905"/>
            <a:chExt cx="495936" cy="399415"/>
          </a:xfrm>
        </p:grpSpPr>
        <p:sp>
          <p:nvSpPr>
            <p:cNvPr id="102414" name="Oval 14"/>
            <p:cNvSpPr>
              <a:spLocks/>
            </p:cNvSpPr>
            <p:nvPr/>
          </p:nvSpPr>
          <p:spPr bwMode="auto">
            <a:xfrm>
              <a:off x="8404702" y="2365905"/>
              <a:ext cx="426195" cy="39941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914466">
                <a:defRPr/>
              </a:pPr>
              <a:r>
                <a:rPr lang="en-US" sz="13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02415" name="Oval 15"/>
            <p:cNvSpPr>
              <a:spLocks/>
            </p:cNvSpPr>
            <p:nvPr/>
          </p:nvSpPr>
          <p:spPr bwMode="auto">
            <a:xfrm>
              <a:off x="8478318" y="2365905"/>
              <a:ext cx="422321" cy="399415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914466">
                <a:defRPr/>
              </a:pPr>
              <a:r>
                <a:rPr lang="en-US" sz="13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Pb</a:t>
              </a:r>
              <a:endParaRPr lang="en-US" sz="1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25609" name="Text Box 17"/>
          <p:cNvSpPr txBox="1">
            <a:spLocks noChangeArrowheads="1"/>
          </p:cNvSpPr>
          <p:nvPr/>
        </p:nvSpPr>
        <p:spPr bwMode="auto">
          <a:xfrm>
            <a:off x="3997325" y="1865599"/>
            <a:ext cx="5738813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7245" tIns="48623" rIns="97245" bIns="48623">
            <a:spAutoFit/>
          </a:bodyPr>
          <a:lstStyle/>
          <a:p>
            <a:pPr defTabSz="538163"/>
            <a:r>
              <a:rPr lang="en-US" sz="1600" dirty="0"/>
              <a:t>      pp                         </a:t>
            </a:r>
            <a:r>
              <a:rPr lang="en-US" sz="1600" dirty="0" err="1"/>
              <a:t>PbPb</a:t>
            </a:r>
            <a:r>
              <a:rPr lang="en-US" sz="1600" dirty="0"/>
              <a:t>, 30 - 100%         </a:t>
            </a:r>
            <a:r>
              <a:rPr lang="en-US" sz="1600" dirty="0" err="1"/>
              <a:t>PbPb</a:t>
            </a:r>
            <a:r>
              <a:rPr lang="en-US" sz="1600" dirty="0"/>
              <a:t> 0 - 30%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Heavy-Ion Meeting</a:t>
            </a:r>
            <a:endParaRPr lang="en-US" dirty="0"/>
          </a:p>
        </p:txBody>
      </p:sp>
      <p:sp>
        <p:nvSpPr>
          <p:cNvPr id="25611" name="TextBox 25"/>
          <p:cNvSpPr txBox="1">
            <a:spLocks noChangeArrowheads="1"/>
          </p:cNvSpPr>
          <p:nvPr/>
        </p:nvSpPr>
        <p:spPr bwMode="auto">
          <a:xfrm>
            <a:off x="5724072" y="7007225"/>
            <a:ext cx="42200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Y. </a:t>
            </a:r>
            <a:r>
              <a:rPr lang="en-US" sz="1400" b="1" dirty="0" err="1" smtClean="0">
                <a:solidFill>
                  <a:srgbClr val="C00000"/>
                </a:solidFill>
              </a:rPr>
              <a:t>Yilmaz</a:t>
            </a:r>
            <a:r>
              <a:rPr lang="en-US" sz="1400" b="1" dirty="0" smtClean="0">
                <a:solidFill>
                  <a:srgbClr val="C00000"/>
                </a:solidFill>
              </a:rPr>
              <a:t> (Fri), C</a:t>
            </a:r>
            <a:r>
              <a:rPr lang="en-US" sz="1400" b="1" dirty="0">
                <a:solidFill>
                  <a:srgbClr val="C00000"/>
                </a:solidFill>
              </a:rPr>
              <a:t>. Roland (</a:t>
            </a:r>
            <a:r>
              <a:rPr lang="en-US" sz="1400" b="1" dirty="0" smtClean="0">
                <a:solidFill>
                  <a:srgbClr val="C00000"/>
                </a:solidFill>
              </a:rPr>
              <a:t>Wed), M. Nguyen (Fri)</a:t>
            </a:r>
            <a:endParaRPr lang="en-US" sz="1400" b="1" dirty="0">
              <a:solidFill>
                <a:srgbClr val="C0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62723" y="2043954"/>
            <a:ext cx="1730449" cy="1435450"/>
            <a:chOff x="662723" y="2043954"/>
            <a:chExt cx="1730449" cy="1435450"/>
          </a:xfrm>
        </p:grpSpPr>
        <p:grpSp>
          <p:nvGrpSpPr>
            <p:cNvPr id="21" name="Group 20"/>
            <p:cNvGrpSpPr/>
            <p:nvPr/>
          </p:nvGrpSpPr>
          <p:grpSpPr>
            <a:xfrm>
              <a:off x="662723" y="2043954"/>
              <a:ext cx="1730449" cy="1435450"/>
              <a:chOff x="662723" y="2043954"/>
              <a:chExt cx="1730449" cy="1435450"/>
            </a:xfrm>
          </p:grpSpPr>
          <p:sp>
            <p:nvSpPr>
              <p:cNvPr id="19" name="Isosceles Triangle 18"/>
              <p:cNvSpPr/>
              <p:nvPr/>
            </p:nvSpPr>
            <p:spPr>
              <a:xfrm rot="14608300">
                <a:off x="965145" y="2129217"/>
                <a:ext cx="1047765" cy="1652609"/>
              </a:xfrm>
              <a:prstGeom prst="triangl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Oval 19"/>
              <p:cNvSpPr/>
              <p:nvPr/>
            </p:nvSpPr>
            <p:spPr>
              <a:xfrm rot="20008300">
                <a:off x="2046515" y="2043954"/>
                <a:ext cx="346657" cy="108773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3" name="Straight Arrow Connector 22"/>
            <p:cNvCxnSpPr>
              <a:stCxn id="19" idx="0"/>
            </p:cNvCxnSpPr>
            <p:nvPr/>
          </p:nvCxnSpPr>
          <p:spPr>
            <a:xfrm rot="10800000" flipH="1">
              <a:off x="749720" y="2811464"/>
              <a:ext cx="1311091" cy="51311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477838" y="3958798"/>
          <a:ext cx="2673350" cy="1409700"/>
        </p:xfrm>
        <a:graphic>
          <a:graphicData uri="http://schemas.openxmlformats.org/presentationml/2006/ole">
            <p:oleObj spid="_x0000_s27649" name="Equation" r:id="rId5" imgW="914400" imgH="482400" progId="Equation.3">
              <p:embed/>
            </p:oleObj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2612449" y="1242917"/>
          <a:ext cx="717360" cy="445258"/>
        </p:xfrm>
        <a:graphic>
          <a:graphicData uri="http://schemas.openxmlformats.org/presentationml/2006/ole">
            <p:oleObj spid="_x0000_s27650" name="Equation" r:id="rId6" imgW="368280" imgH="228600" progId="Equation.3">
              <p:embed/>
            </p:oleObj>
          </a:graphicData>
        </a:graphic>
      </p:graphicFrame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6030913" y="1234699"/>
          <a:ext cx="519112" cy="444500"/>
        </p:xfrm>
        <a:graphic>
          <a:graphicData uri="http://schemas.openxmlformats.org/presentationml/2006/ole">
            <p:oleObj spid="_x0000_s27651" name="Equation" r:id="rId7" imgW="2664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Compact </a:t>
            </a:r>
            <a:r>
              <a:rPr lang="en-US" altLang="ko-K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Muon</a:t>
            </a:r>
            <a:r>
              <a:rPr lang="en-US" altLang="ko-K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 Solenoid: </a:t>
            </a:r>
            <a:r>
              <a:rPr lang="en-US" altLang="ko-K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altLang="ko-KR" sz="3200" baseline="30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+</a:t>
            </a:r>
            <a:r>
              <a:rPr lang="en-US" altLang="ko-K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altLang="ko-KR" sz="3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- </a:t>
            </a:r>
            <a:r>
              <a:rPr lang="en-US" altLang="ko-K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invariant mass in pp </a:t>
            </a:r>
            <a:endParaRPr lang="ko-KR" alt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A4E61-BF04-4486-A021-BA57233CDF8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rcRect t="827" b="827"/>
          <a:stretch>
            <a:fillRect/>
          </a:stretch>
        </p:blipFill>
        <p:spPr bwMode="auto">
          <a:xfrm>
            <a:off x="570472" y="1022893"/>
            <a:ext cx="8936146" cy="5959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157545" y="2049517"/>
            <a:ext cx="748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b="1" dirty="0" smtClean="0"/>
              <a:t>pp</a:t>
            </a:r>
            <a:endParaRPr lang="ko-KR" alt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muonMassPbP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14" y="752806"/>
            <a:ext cx="9259778" cy="6279619"/>
          </a:xfrm>
          <a:prstGeom prst="rect">
            <a:avLst/>
          </a:prstGeom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Compact Muon Solenoid: </a:t>
            </a:r>
            <a:r>
              <a:rPr lang="en-US" sz="32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3200" baseline="30000" dirty="0" err="1" smtClean="0">
                <a:ea typeface="ＭＳ Ｐゴシック" pitchFamily="34" charset="-128"/>
              </a:rPr>
              <a:t>+</a:t>
            </a:r>
            <a:r>
              <a:rPr lang="en-US" sz="32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3200" baseline="30000" dirty="0" smtClean="0">
                <a:ea typeface="ＭＳ Ｐゴシック" pitchFamily="34" charset="-128"/>
              </a:rPr>
              <a:t>- </a:t>
            </a:r>
            <a:r>
              <a:rPr lang="en-US" sz="3200" dirty="0" smtClean="0">
                <a:ea typeface="ＭＳ Ｐゴシック" pitchFamily="34" charset="-128"/>
              </a:rPr>
              <a:t>invariant mass in </a:t>
            </a:r>
            <a:r>
              <a:rPr lang="en-US" sz="3200" dirty="0" err="1" smtClean="0">
                <a:ea typeface="ＭＳ Ｐゴシック" pitchFamily="34" charset="-128"/>
              </a:rPr>
              <a:t>PbPb</a:t>
            </a:r>
            <a:r>
              <a:rPr lang="en-US" sz="32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Slide Number Placeholder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87786B-4F77-4BAC-8F4D-CB9AC0C9D189}" type="slidenum">
              <a:rPr lang="en-US" smtClean="0">
                <a:latin typeface="Arial" charset="0"/>
              </a:rPr>
              <a:pPr/>
              <a:t>18</a:t>
            </a:fld>
            <a:endParaRPr lang="en-US" smtClean="0"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0" y="7007225"/>
            <a:ext cx="101509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Z.  </a:t>
            </a:r>
            <a:r>
              <a:rPr lang="en-US" sz="1400" b="1" dirty="0" err="1" smtClean="0">
                <a:solidFill>
                  <a:srgbClr val="C00000"/>
                </a:solidFill>
              </a:rPr>
              <a:t>Hu</a:t>
            </a:r>
            <a:r>
              <a:rPr lang="en-US" sz="1400" b="1" dirty="0" smtClean="0">
                <a:solidFill>
                  <a:srgbClr val="C00000"/>
                </a:solidFill>
              </a:rPr>
              <a:t> (TODAY), T. </a:t>
            </a:r>
            <a:r>
              <a:rPr lang="en-US" sz="1400" b="1" dirty="0" err="1" smtClean="0">
                <a:solidFill>
                  <a:srgbClr val="C00000"/>
                </a:solidFill>
              </a:rPr>
              <a:t>Dahms</a:t>
            </a:r>
            <a:r>
              <a:rPr lang="en-US" sz="1400" b="1" dirty="0" smtClean="0">
                <a:solidFill>
                  <a:srgbClr val="C00000"/>
                </a:solidFill>
              </a:rPr>
              <a:t> (Tue), C. Silvestre (Fri), J. Robles (Fri), M. Jo (Poster), </a:t>
            </a:r>
            <a:r>
              <a:rPr lang="en-US" sz="1400" b="1" dirty="0" err="1" smtClean="0">
                <a:solidFill>
                  <a:srgbClr val="C00000"/>
                </a:solidFill>
              </a:rPr>
              <a:t>D.H.Moon</a:t>
            </a:r>
            <a:r>
              <a:rPr lang="en-US" sz="1400" b="1" dirty="0" smtClean="0">
                <a:solidFill>
                  <a:srgbClr val="C00000"/>
                </a:solidFill>
              </a:rPr>
              <a:t> (Poster), H. Kim (Poster)</a:t>
            </a:r>
            <a:endParaRPr lang="en-US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ZPT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913" y="3362662"/>
            <a:ext cx="3447345" cy="3280537"/>
          </a:xfrm>
          <a:prstGeom prst="rect">
            <a:avLst/>
          </a:prstGeom>
        </p:spPr>
      </p:pic>
      <p:pic>
        <p:nvPicPr>
          <p:cNvPr id="16" name="Picture 15" descr="RaaZ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995" y="3309497"/>
            <a:ext cx="3458551" cy="3291202"/>
          </a:xfrm>
          <a:prstGeom prst="rect">
            <a:avLst/>
          </a:prstGeom>
        </p:spPr>
      </p:pic>
      <p:pic>
        <p:nvPicPr>
          <p:cNvPr id="13" name="Picture 12" descr="Fig_ZMas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3731" y="774440"/>
            <a:ext cx="4131208" cy="2578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Z</a:t>
            </a:r>
            <a:r>
              <a:rPr lang="en-US" sz="3200" baseline="30000" dirty="0" smtClean="0"/>
              <a:t>  </a:t>
            </a:r>
            <a:r>
              <a:rPr lang="en-US" sz="3200" dirty="0" smtClean="0"/>
              <a:t>bosons show </a:t>
            </a:r>
            <a:r>
              <a:rPr lang="en-US" sz="3200" dirty="0" err="1" smtClean="0"/>
              <a:t>collisional</a:t>
            </a:r>
            <a:r>
              <a:rPr lang="en-US" sz="3200" dirty="0" smtClean="0"/>
              <a:t> scaling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A4E61-BF04-4486-A021-BA57233CDF8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81185" y="6491966"/>
            <a:ext cx="46602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 significant dependence on centrality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31607" y="6534147"/>
            <a:ext cx="4070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dependence consistent with pp</a:t>
            </a:r>
            <a:endParaRPr lang="en-US" sz="20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044388" y="2016591"/>
            <a:ext cx="13192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/>
              <a:t>Z</a:t>
            </a:r>
            <a:r>
              <a:rPr lang="en-US" sz="2400" b="1" dirty="0">
                <a:sym typeface="Symbol" pitchFamily="18" charset="2"/>
              </a:rPr>
              <a:t></a:t>
            </a:r>
            <a:r>
              <a:rPr lang="en-US" sz="2400" b="1" baseline="30000" dirty="0">
                <a:sym typeface="Symbol" pitchFamily="18" charset="2"/>
              </a:rPr>
              <a:t>+</a:t>
            </a:r>
            <a:r>
              <a:rPr lang="en-US" sz="2400" b="1" dirty="0">
                <a:sym typeface="Symbol" pitchFamily="18" charset="2"/>
              </a:rPr>
              <a:t></a:t>
            </a:r>
            <a:r>
              <a:rPr lang="en-US" sz="2400" b="1" baseline="30000" dirty="0">
                <a:sym typeface="Symbol" pitchFamily="18" charset="2"/>
              </a:rPr>
              <a:t>-</a:t>
            </a:r>
            <a:endParaRPr lang="en-US" sz="2400" b="1" baseline="30000" dirty="0"/>
          </a:p>
        </p:txBody>
      </p:sp>
      <p:sp>
        <p:nvSpPr>
          <p:cNvPr id="14" name="TextBox 13">
            <a:hlinkClick r:id="rId5"/>
          </p:cNvPr>
          <p:cNvSpPr txBox="1"/>
          <p:nvPr/>
        </p:nvSpPr>
        <p:spPr>
          <a:xfrm>
            <a:off x="0" y="6956331"/>
            <a:ext cx="171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arXiv:1102.5435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8647129" y="7007225"/>
            <a:ext cx="14253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J Robles (Thu)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89368" y="6938985"/>
            <a:ext cx="1835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</a:rPr>
              <a:t>accepted by PRL</a:t>
            </a:r>
            <a:endParaRPr 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 smtClean="0">
                <a:ea typeface="ＭＳ Ｐゴシック" pitchFamily="34" charset="-128"/>
              </a:rPr>
              <a:t>CMS Detector System</a:t>
            </a:r>
          </a:p>
        </p:txBody>
      </p:sp>
      <p:grpSp>
        <p:nvGrpSpPr>
          <p:cNvPr id="13316" name="Group 29"/>
          <p:cNvGrpSpPr>
            <a:grpSpLocks/>
          </p:cNvGrpSpPr>
          <p:nvPr/>
        </p:nvGrpSpPr>
        <p:grpSpPr bwMode="auto">
          <a:xfrm>
            <a:off x="301647" y="1575225"/>
            <a:ext cx="9521825" cy="4910590"/>
            <a:chOff x="536003" y="2038479"/>
            <a:chExt cx="9522397" cy="4909828"/>
          </a:xfrm>
        </p:grpSpPr>
        <p:pic>
          <p:nvPicPr>
            <p:cNvPr id="13319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2700" y="2495679"/>
              <a:ext cx="6684963" cy="42164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3320" name="Oval 11"/>
            <p:cNvSpPr>
              <a:spLocks noChangeArrowheads="1"/>
            </p:cNvSpPr>
            <p:nvPr/>
          </p:nvSpPr>
          <p:spPr bwMode="auto">
            <a:xfrm>
              <a:off x="5688013" y="5418266"/>
              <a:ext cx="93662" cy="87313"/>
            </a:xfrm>
            <a:prstGeom prst="ellips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1" name="Oval 12"/>
            <p:cNvSpPr>
              <a:spLocks noChangeArrowheads="1"/>
            </p:cNvSpPr>
            <p:nvPr/>
          </p:nvSpPr>
          <p:spPr bwMode="auto">
            <a:xfrm>
              <a:off x="4824413" y="5162679"/>
              <a:ext cx="93662" cy="88900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2" name="Rectangle 13"/>
            <p:cNvSpPr>
              <a:spLocks noChangeArrowheads="1"/>
            </p:cNvSpPr>
            <p:nvPr/>
          </p:nvSpPr>
          <p:spPr bwMode="auto">
            <a:xfrm>
              <a:off x="2735318" y="6566723"/>
              <a:ext cx="1566228" cy="3815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1C1C1C"/>
                  </a:solidFill>
                  <a:latin typeface="Helvetica" pitchFamily="28" charset="0"/>
                </a:rPr>
                <a:t>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Muon</a:t>
              </a: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Barrel</a:t>
              </a:r>
              <a:endParaRPr lang="en-GB" sz="2000" b="1" dirty="0">
                <a:solidFill>
                  <a:srgbClr val="FF0000"/>
                </a:solidFill>
                <a:latin typeface="Helvetica" pitchFamily="28" charset="0"/>
              </a:endParaRPr>
            </a:p>
          </p:txBody>
        </p:sp>
        <p:sp>
          <p:nvSpPr>
            <p:cNvPr id="13323" name="Line 14"/>
            <p:cNvSpPr>
              <a:spLocks noChangeShapeType="1"/>
            </p:cNvSpPr>
            <p:nvPr/>
          </p:nvSpPr>
          <p:spPr bwMode="auto">
            <a:xfrm flipH="1" flipV="1">
              <a:off x="5732463" y="5459541"/>
              <a:ext cx="220662" cy="139065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Line 15"/>
            <p:cNvSpPr>
              <a:spLocks noChangeShapeType="1"/>
            </p:cNvSpPr>
            <p:nvPr/>
          </p:nvSpPr>
          <p:spPr bwMode="auto">
            <a:xfrm flipV="1">
              <a:off x="3851275" y="5238879"/>
              <a:ext cx="973138" cy="13477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Oval 22"/>
            <p:cNvSpPr>
              <a:spLocks noChangeArrowheads="1"/>
            </p:cNvSpPr>
            <p:nvPr/>
          </p:nvSpPr>
          <p:spPr bwMode="auto">
            <a:xfrm>
              <a:off x="4367213" y="4095879"/>
              <a:ext cx="93662" cy="87312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6" name="Oval 26"/>
            <p:cNvSpPr>
              <a:spLocks noChangeArrowheads="1"/>
            </p:cNvSpPr>
            <p:nvPr/>
          </p:nvSpPr>
          <p:spPr bwMode="auto">
            <a:xfrm>
              <a:off x="3987800" y="4083179"/>
              <a:ext cx="92075" cy="88900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27" name="Line 29"/>
            <p:cNvSpPr>
              <a:spLocks noChangeShapeType="1"/>
            </p:cNvSpPr>
            <p:nvPr/>
          </p:nvSpPr>
          <p:spPr bwMode="auto">
            <a:xfrm flipV="1">
              <a:off x="1717675" y="4172079"/>
              <a:ext cx="2306638" cy="116205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8" name="Rectangle 30"/>
            <p:cNvSpPr>
              <a:spLocks noChangeArrowheads="1"/>
            </p:cNvSpPr>
            <p:nvPr/>
          </p:nvSpPr>
          <p:spPr bwMode="auto">
            <a:xfrm>
              <a:off x="536003" y="5317351"/>
              <a:ext cx="2234720" cy="7631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Tracker </a:t>
              </a:r>
              <a:endParaRPr lang="en-GB" sz="2000" b="1" dirty="0">
                <a:solidFill>
                  <a:srgbClr val="FF0000"/>
                </a:solidFill>
                <a:latin typeface="Helvetica" pitchFamily="28" charset="0"/>
              </a:endParaRPr>
            </a:p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(Pixels and Strips)</a:t>
              </a:r>
            </a:p>
          </p:txBody>
        </p:sp>
        <p:sp>
          <p:nvSpPr>
            <p:cNvPr id="13329" name="Oval 31"/>
            <p:cNvSpPr>
              <a:spLocks noChangeArrowheads="1"/>
            </p:cNvSpPr>
            <p:nvPr/>
          </p:nvSpPr>
          <p:spPr bwMode="auto">
            <a:xfrm>
              <a:off x="6348413" y="5619879"/>
              <a:ext cx="93662" cy="87312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0" name="Oval 33"/>
            <p:cNvSpPr>
              <a:spLocks noChangeArrowheads="1"/>
            </p:cNvSpPr>
            <p:nvPr/>
          </p:nvSpPr>
          <p:spPr bwMode="auto">
            <a:xfrm>
              <a:off x="4079875" y="4019679"/>
              <a:ext cx="92075" cy="87312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31" name="Line 34"/>
            <p:cNvSpPr>
              <a:spLocks noChangeShapeType="1"/>
            </p:cNvSpPr>
            <p:nvPr/>
          </p:nvSpPr>
          <p:spPr bwMode="auto">
            <a:xfrm>
              <a:off x="2098675" y="2495679"/>
              <a:ext cx="2033588" cy="153987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2" name="Rectangle 35"/>
            <p:cNvSpPr>
              <a:spLocks noChangeArrowheads="1"/>
            </p:cNvSpPr>
            <p:nvPr/>
          </p:nvSpPr>
          <p:spPr bwMode="auto">
            <a:xfrm>
              <a:off x="657225" y="2114679"/>
              <a:ext cx="2019905" cy="3815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 EM Calorimeter </a:t>
              </a:r>
            </a:p>
          </p:txBody>
        </p:sp>
        <p:sp>
          <p:nvSpPr>
            <p:cNvPr id="13333" name="Line 37"/>
            <p:cNvSpPr>
              <a:spLocks noChangeShapeType="1"/>
            </p:cNvSpPr>
            <p:nvPr/>
          </p:nvSpPr>
          <p:spPr bwMode="auto">
            <a:xfrm flipH="1">
              <a:off x="4460875" y="2495679"/>
              <a:ext cx="990600" cy="1639887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4" name="Rectangle 38"/>
            <p:cNvSpPr>
              <a:spLocks noChangeArrowheads="1"/>
            </p:cNvSpPr>
            <p:nvPr/>
          </p:nvSpPr>
          <p:spPr bwMode="auto">
            <a:xfrm>
              <a:off x="4613275" y="2038479"/>
              <a:ext cx="2463964" cy="3815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Hadron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Calorimeter </a:t>
              </a:r>
              <a:endParaRPr lang="en-GB" sz="2000" b="1" dirty="0">
                <a:solidFill>
                  <a:srgbClr val="FF0000"/>
                </a:solidFill>
                <a:latin typeface="Helvetica" pitchFamily="28" charset="0"/>
              </a:endParaRPr>
            </a:p>
          </p:txBody>
        </p:sp>
        <p:sp>
          <p:nvSpPr>
            <p:cNvPr id="13335" name="Line 41"/>
            <p:cNvSpPr>
              <a:spLocks noChangeShapeType="1"/>
            </p:cNvSpPr>
            <p:nvPr/>
          </p:nvSpPr>
          <p:spPr bwMode="auto">
            <a:xfrm>
              <a:off x="6213475" y="2952879"/>
              <a:ext cx="685800" cy="205740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6" name="Line 47"/>
            <p:cNvSpPr>
              <a:spLocks noChangeShapeType="1"/>
            </p:cNvSpPr>
            <p:nvPr/>
          </p:nvSpPr>
          <p:spPr bwMode="auto">
            <a:xfrm flipH="1" flipV="1">
              <a:off x="6365875" y="5619879"/>
              <a:ext cx="1295400" cy="114300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7" name="Rectangle 50"/>
            <p:cNvSpPr>
              <a:spLocks noChangeArrowheads="1"/>
            </p:cNvSpPr>
            <p:nvPr/>
          </p:nvSpPr>
          <p:spPr bwMode="auto">
            <a:xfrm>
              <a:off x="7620000" y="6362035"/>
              <a:ext cx="2438400" cy="4578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400" b="1" dirty="0">
                  <a:solidFill>
                    <a:srgbClr val="1C1C1C"/>
                  </a:solidFill>
                  <a:latin typeface="Helvetica" pitchFamily="28" charset="0"/>
                </a:rPr>
                <a:t>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Muon </a:t>
              </a:r>
              <a:r>
                <a:rPr lang="en-GB" sz="2000" b="1" dirty="0" err="1" smtClean="0">
                  <a:solidFill>
                    <a:srgbClr val="FF0000"/>
                  </a:solidFill>
                  <a:latin typeface="Helvetica" pitchFamily="28" charset="0"/>
                </a:rPr>
                <a:t>Endcaps</a:t>
              </a:r>
              <a:endParaRPr lang="en-GB" sz="2000" b="1" dirty="0">
                <a:solidFill>
                  <a:srgbClr val="FF0000"/>
                </a:solidFill>
                <a:latin typeface="Helvetica" pitchFamily="28" charset="0"/>
              </a:endParaRPr>
            </a:p>
          </p:txBody>
        </p:sp>
        <p:sp>
          <p:nvSpPr>
            <p:cNvPr id="13338" name="Rectangle 38"/>
            <p:cNvSpPr>
              <a:spLocks noChangeArrowheads="1"/>
            </p:cNvSpPr>
            <p:nvPr/>
          </p:nvSpPr>
          <p:spPr bwMode="auto">
            <a:xfrm>
              <a:off x="7051675" y="3105279"/>
              <a:ext cx="2505645" cy="3445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Forward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Calorimeter</a:t>
              </a:r>
              <a:endParaRPr lang="en-GB" sz="2000" b="1" dirty="0">
                <a:solidFill>
                  <a:srgbClr val="FF0000"/>
                </a:solidFill>
                <a:latin typeface="Helvetica" pitchFamily="28" charset="0"/>
              </a:endParaRPr>
            </a:p>
          </p:txBody>
        </p:sp>
        <p:sp>
          <p:nvSpPr>
            <p:cNvPr id="13339" name="Oval 22"/>
            <p:cNvSpPr>
              <a:spLocks noChangeArrowheads="1"/>
            </p:cNvSpPr>
            <p:nvPr/>
          </p:nvSpPr>
          <p:spPr bwMode="auto">
            <a:xfrm>
              <a:off x="7204075" y="4934079"/>
              <a:ext cx="93663" cy="87312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0" name="Rectangle 38"/>
            <p:cNvSpPr>
              <a:spLocks noChangeArrowheads="1"/>
            </p:cNvSpPr>
            <p:nvPr/>
          </p:nvSpPr>
          <p:spPr bwMode="auto">
            <a:xfrm>
              <a:off x="5451475" y="2571879"/>
              <a:ext cx="3289560" cy="381584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57200">
                <a:lnSpc>
                  <a:spcPct val="124000"/>
                </a:lnSpc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Beam </a:t>
              </a:r>
              <a:r>
                <a:rPr lang="en-GB" sz="2000" b="1" dirty="0" err="1">
                  <a:solidFill>
                    <a:srgbClr val="FF0000"/>
                  </a:solidFill>
                  <a:latin typeface="Helvetica" pitchFamily="28" charset="0"/>
                </a:rPr>
                <a:t>Scintillator</a:t>
              </a:r>
              <a:r>
                <a:rPr lang="en-GB" sz="2000" b="1" dirty="0">
                  <a:solidFill>
                    <a:srgbClr val="FF0000"/>
                  </a:solidFill>
                  <a:latin typeface="Helvetica" pitchFamily="28" charset="0"/>
                </a:rPr>
                <a:t> </a:t>
              </a:r>
              <a:r>
                <a:rPr lang="en-GB" sz="2000" b="1" dirty="0" smtClean="0">
                  <a:solidFill>
                    <a:srgbClr val="FF0000"/>
                  </a:solidFill>
                  <a:latin typeface="Helvetica" pitchFamily="28" charset="0"/>
                </a:rPr>
                <a:t>Counters</a:t>
              </a:r>
              <a:endParaRPr lang="en-GB" sz="2000" b="1" dirty="0">
                <a:solidFill>
                  <a:srgbClr val="FF0000"/>
                </a:solidFill>
                <a:latin typeface="Helvetica" pitchFamily="28" charset="0"/>
              </a:endParaRPr>
            </a:p>
          </p:txBody>
        </p:sp>
        <p:sp>
          <p:nvSpPr>
            <p:cNvPr id="13341" name="Line 41"/>
            <p:cNvSpPr>
              <a:spLocks noChangeShapeType="1"/>
            </p:cNvSpPr>
            <p:nvPr/>
          </p:nvSpPr>
          <p:spPr bwMode="auto">
            <a:xfrm flipH="1">
              <a:off x="7204075" y="3867279"/>
              <a:ext cx="685800" cy="114300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42" name="Oval 22"/>
            <p:cNvSpPr>
              <a:spLocks noChangeArrowheads="1"/>
            </p:cNvSpPr>
            <p:nvPr/>
          </p:nvSpPr>
          <p:spPr bwMode="auto">
            <a:xfrm>
              <a:off x="6823075" y="4934079"/>
              <a:ext cx="93663" cy="87312"/>
            </a:xfrm>
            <a:prstGeom prst="ellipse">
              <a:avLst/>
            </a:prstGeom>
            <a:solidFill>
              <a:srgbClr val="FFFFFF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17" name="Slide Number Placeholder 2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49D1BC5-712D-435C-85E4-738C56F3A087}" type="slidenum">
              <a:rPr lang="en-US" smtClean="0">
                <a:latin typeface="Arial" charset="0"/>
              </a:rPr>
              <a:pPr/>
              <a:t>2</a:t>
            </a:fld>
            <a:endParaRPr lang="en-US" smtClean="0">
              <a:latin typeface="Arial" charset="0"/>
            </a:endParaRP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30" name="Rectangle 38"/>
          <p:cNvSpPr>
            <a:spLocks noChangeArrowheads="1"/>
          </p:cNvSpPr>
          <p:nvPr/>
        </p:nvSpPr>
        <p:spPr bwMode="auto">
          <a:xfrm>
            <a:off x="7732860" y="3881479"/>
            <a:ext cx="1080617" cy="344646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457200">
              <a:lnSpc>
                <a:spcPct val="124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Helvetica" pitchFamily="28" charset="0"/>
              </a:rPr>
              <a:t>CASTOR</a:t>
            </a:r>
            <a:endParaRPr lang="en-GB" sz="2000" b="1" dirty="0">
              <a:solidFill>
                <a:srgbClr val="FF0000"/>
              </a:solidFill>
              <a:latin typeface="Helvetica" pitchFamily="28" charset="0"/>
            </a:endParaRPr>
          </a:p>
        </p:txBody>
      </p:sp>
      <p:sp>
        <p:nvSpPr>
          <p:cNvPr id="32" name="Line 41"/>
          <p:cNvSpPr>
            <a:spLocks noChangeShapeType="1"/>
          </p:cNvSpPr>
          <p:nvPr/>
        </p:nvSpPr>
        <p:spPr bwMode="auto">
          <a:xfrm flipH="1">
            <a:off x="7426491" y="4226125"/>
            <a:ext cx="734868" cy="562699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Rectangle 38"/>
          <p:cNvSpPr>
            <a:spLocks noChangeArrowheads="1"/>
          </p:cNvSpPr>
          <p:nvPr/>
        </p:nvSpPr>
        <p:spPr bwMode="auto">
          <a:xfrm>
            <a:off x="8802066" y="5023783"/>
            <a:ext cx="528991" cy="344646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457200">
              <a:lnSpc>
                <a:spcPct val="124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dirty="0" smtClean="0">
                <a:solidFill>
                  <a:srgbClr val="FF0000"/>
                </a:solidFill>
                <a:latin typeface="Helvetica" pitchFamily="28" charset="0"/>
              </a:rPr>
              <a:t>ZDC</a:t>
            </a:r>
            <a:endParaRPr lang="en-GB" sz="2000" b="1" dirty="0">
              <a:solidFill>
                <a:srgbClr val="FF0000"/>
              </a:solidFill>
              <a:latin typeface="Helvetica" pitchFamily="28" charset="0"/>
            </a:endParaRPr>
          </a:p>
        </p:txBody>
      </p:sp>
      <p:sp>
        <p:nvSpPr>
          <p:cNvPr id="35" name="Oval 22"/>
          <p:cNvSpPr>
            <a:spLocks noChangeArrowheads="1"/>
          </p:cNvSpPr>
          <p:nvPr/>
        </p:nvSpPr>
        <p:spPr bwMode="auto">
          <a:xfrm>
            <a:off x="7332834" y="4767280"/>
            <a:ext cx="93657" cy="87326"/>
          </a:xfrm>
          <a:prstGeom prst="ellipse">
            <a:avLst/>
          </a:prstGeom>
          <a:solidFill>
            <a:srgbClr val="FFFFFF"/>
          </a:solidFill>
          <a:ln w="126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8161359" y="5244507"/>
            <a:ext cx="1662113" cy="3733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J/</a:t>
            </a:r>
            <a:r>
              <a:rPr lang="en-US" sz="3200" dirty="0" smtClean="0">
                <a:ea typeface="ＭＳ Ｐゴシック" pitchFamily="34" charset="-128"/>
                <a:sym typeface="Symbol" pitchFamily="18" charset="2"/>
              </a:rPr>
              <a:t></a:t>
            </a:r>
            <a:r>
              <a:rPr lang="en-US" sz="3200" dirty="0" smtClean="0">
                <a:ea typeface="ＭＳ Ｐゴシック" pitchFamily="34" charset="-128"/>
              </a:rPr>
              <a:t> </a:t>
            </a:r>
            <a:r>
              <a:rPr lang="en-US" sz="3200" smtClean="0">
                <a:ea typeface="ＭＳ Ｐゴシック" pitchFamily="34" charset="-128"/>
              </a:rPr>
              <a:t>and </a:t>
            </a:r>
            <a:r>
              <a:rPr lang="en-US" sz="3200" smtClean="0">
                <a:ea typeface="ＭＳ Ｐゴシック" pitchFamily="34" charset="-128"/>
                <a:sym typeface="Symbol" pitchFamily="18" charset="2"/>
              </a:rPr>
              <a:t>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28677" name="Content Placeholder 2"/>
          <p:cNvSpPr>
            <a:spLocks noGrp="1"/>
          </p:cNvSpPr>
          <p:nvPr>
            <p:ph idx="1"/>
          </p:nvPr>
        </p:nvSpPr>
        <p:spPr>
          <a:xfrm>
            <a:off x="0" y="864261"/>
            <a:ext cx="10028238" cy="257958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J/</a:t>
            </a:r>
            <a:r>
              <a:rPr lang="en-US" sz="2400" dirty="0" smtClean="0">
                <a:ea typeface="ＭＳ Ｐゴシック" pitchFamily="34" charset="-128"/>
                <a:sym typeface="Symbol" pitchFamily="18" charset="2"/>
              </a:rPr>
              <a:t></a:t>
            </a:r>
            <a:r>
              <a:rPr lang="en-US" sz="2400" dirty="0" smtClean="0">
                <a:ea typeface="ＭＳ Ｐゴシック" pitchFamily="34" charset="-128"/>
              </a:rPr>
              <a:t> and </a:t>
            </a:r>
            <a:r>
              <a:rPr lang="en-US" sz="2400" dirty="0" smtClean="0">
                <a:ea typeface="ＭＳ Ｐゴシック" pitchFamily="34" charset="-128"/>
                <a:sym typeface="Symbol" pitchFamily="18" charset="2"/>
              </a:rPr>
              <a:t></a:t>
            </a:r>
            <a:r>
              <a:rPr lang="en-US" sz="2400" dirty="0" smtClean="0">
                <a:ea typeface="ＭＳ Ｐゴシック" pitchFamily="34" charset="-128"/>
              </a:rPr>
              <a:t> observed in </a:t>
            </a:r>
            <a:r>
              <a:rPr lang="en-US" sz="24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2400" baseline="30000" dirty="0" err="1" smtClean="0">
                <a:ea typeface="ＭＳ Ｐゴシック" pitchFamily="34" charset="-128"/>
              </a:rPr>
              <a:t>+</a:t>
            </a:r>
            <a:r>
              <a:rPr lang="en-US" sz="24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2400" baseline="30000" dirty="0" smtClean="0">
                <a:ea typeface="ＭＳ Ｐゴシック" pitchFamily="34" charset="-128"/>
              </a:rPr>
              <a:t>-</a:t>
            </a:r>
            <a:r>
              <a:rPr lang="en-US" sz="2400" dirty="0" smtClean="0">
                <a:ea typeface="ＭＳ Ｐゴシック" pitchFamily="34" charset="-128"/>
              </a:rPr>
              <a:t> channel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CMS muon acceptance |</a:t>
            </a:r>
            <a:r>
              <a:rPr lang="en-US" sz="2400" dirty="0" smtClean="0">
                <a:latin typeface="Symbol" pitchFamily="18" charset="2"/>
                <a:ea typeface="ＭＳ Ｐゴシック" pitchFamily="34" charset="-128"/>
              </a:rPr>
              <a:t>h</a:t>
            </a:r>
            <a:r>
              <a:rPr lang="en-US" sz="2400" dirty="0" smtClean="0">
                <a:ea typeface="ＭＳ Ｐゴシック" pitchFamily="34" charset="-128"/>
              </a:rPr>
              <a:t>|&lt;2.4, </a:t>
            </a:r>
            <a:r>
              <a:rPr lang="en-US" sz="2400" dirty="0" err="1" smtClean="0">
                <a:ea typeface="ＭＳ Ｐゴシック" pitchFamily="34" charset="-128"/>
              </a:rPr>
              <a:t>p</a:t>
            </a:r>
            <a:r>
              <a:rPr lang="en-US" sz="2400" baseline="-25000" dirty="0" err="1" smtClean="0">
                <a:ea typeface="ＭＳ Ｐゴシック" pitchFamily="34" charset="-128"/>
              </a:rPr>
              <a:t>T</a:t>
            </a:r>
            <a:r>
              <a:rPr lang="en-US" sz="2400" baseline="-250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2400" dirty="0" smtClean="0">
                <a:ea typeface="ＭＳ Ｐゴシック" pitchFamily="34" charset="-128"/>
              </a:rPr>
              <a:t>&gt;2-4 </a:t>
            </a:r>
            <a:r>
              <a:rPr lang="en-US" sz="2400" dirty="0" err="1" smtClean="0">
                <a:ea typeface="ＭＳ Ｐゴシック" pitchFamily="34" charset="-128"/>
              </a:rPr>
              <a:t>GeV</a:t>
            </a:r>
            <a:r>
              <a:rPr lang="en-US" sz="2400" dirty="0" smtClean="0">
                <a:ea typeface="ＭＳ Ｐゴシック" pitchFamily="34" charset="-128"/>
              </a:rPr>
              <a:t>/c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Excellent mass resolution </a:t>
            </a:r>
            <a:r>
              <a:rPr lang="en-US" sz="2400" dirty="0" smtClean="0"/>
              <a:t>~1%</a:t>
            </a:r>
            <a:r>
              <a:rPr lang="en-US" sz="2400" dirty="0" smtClean="0">
                <a:ea typeface="ＭＳ Ｐゴシック" pitchFamily="34" charset="-128"/>
              </a:rPr>
              <a:t>, comparable to pp </a:t>
            </a:r>
            <a:endParaRPr lang="en-US" sz="2400" baseline="-25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  <a:buFont typeface="Arial" charset="0"/>
              <a:buNone/>
            </a:pP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5739693" y="7007225"/>
            <a:ext cx="42995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Z. </a:t>
            </a:r>
            <a:r>
              <a:rPr lang="en-US" sz="1400" b="1" dirty="0" err="1">
                <a:solidFill>
                  <a:srgbClr val="C00000"/>
                </a:solidFill>
              </a:rPr>
              <a:t>Hu</a:t>
            </a:r>
            <a:r>
              <a:rPr lang="en-US" sz="1400" b="1" dirty="0">
                <a:solidFill>
                  <a:srgbClr val="C00000"/>
                </a:solidFill>
              </a:rPr>
              <a:t> (TODAY), T. </a:t>
            </a:r>
            <a:r>
              <a:rPr lang="en-US" sz="1400" b="1" dirty="0" err="1">
                <a:solidFill>
                  <a:srgbClr val="C00000"/>
                </a:solidFill>
              </a:rPr>
              <a:t>Dahms</a:t>
            </a:r>
            <a:r>
              <a:rPr lang="en-US" sz="1400" b="1" dirty="0">
                <a:solidFill>
                  <a:srgbClr val="C00000"/>
                </a:solidFill>
              </a:rPr>
              <a:t> (Tue), C. Silvestre (Fri)</a:t>
            </a:r>
          </a:p>
        </p:txBody>
      </p:sp>
      <p:sp>
        <p:nvSpPr>
          <p:cNvPr id="28679" name="Slide Number Placeholder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3D1504-A6BE-463A-BDC0-995B9226FCCB}" type="slidenum">
              <a:rPr lang="en-US" sz="1400" smtClean="0">
                <a:latin typeface="Arial" charset="0"/>
                <a:ea typeface="ＭＳ Ｐゴシック" charset="0"/>
                <a:cs typeface="ＭＳ Ｐゴシック" charset="0"/>
              </a:rPr>
              <a:pPr/>
              <a:t>20</a:t>
            </a:fld>
            <a:endParaRPr lang="en-US" sz="1400" dirty="0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pic>
        <p:nvPicPr>
          <p:cNvPr id="11" name="Picture 10" descr="masspeak_H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105" y="2853677"/>
            <a:ext cx="4263913" cy="409335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658679" y="4681133"/>
            <a:ext cx="635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J/</a:t>
            </a:r>
            <a:r>
              <a:rPr lang="en-US" sz="2400" dirty="0">
                <a:solidFill>
                  <a:srgbClr val="FF0000"/>
                </a:solidFill>
                <a:sym typeface="Symbol" pitchFamily="18" charset="2"/>
              </a:rPr>
              <a:t>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43600" y="4645329"/>
            <a:ext cx="375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sym typeface="Symbol" pitchFamily="18" charset="2"/>
              </a:rPr>
              <a:t>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93141" y="2429753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r>
              <a:rPr lang="en-US" b="1" baseline="-25000" dirty="0" smtClean="0"/>
              <a:t>J</a:t>
            </a:r>
            <a:r>
              <a:rPr lang="en-US" b="1" baseline="-25000" dirty="0"/>
              <a:t>/</a:t>
            </a:r>
            <a:r>
              <a:rPr lang="en-US" b="1" baseline="-25000" dirty="0">
                <a:sym typeface="Symbol" pitchFamily="18" charset="2"/>
              </a:rPr>
              <a:t></a:t>
            </a:r>
            <a:r>
              <a:rPr lang="en-US" b="1" dirty="0" smtClean="0"/>
              <a:t> </a:t>
            </a:r>
            <a:r>
              <a:rPr lang="en-US" b="1" dirty="0" smtClean="0">
                <a:sym typeface="Symbol"/>
              </a:rPr>
              <a:t>=</a:t>
            </a:r>
            <a:r>
              <a:rPr lang="en-US" b="1" dirty="0" smtClean="0"/>
              <a:t>734±54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460064" y="2470697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r>
              <a:rPr lang="en-US" b="1" baseline="-25000" dirty="0">
                <a:sym typeface="Symbol" pitchFamily="18" charset="2"/>
              </a:rPr>
              <a:t></a:t>
            </a:r>
            <a:r>
              <a:rPr lang="en-US" b="1" dirty="0" smtClean="0"/>
              <a:t> </a:t>
            </a:r>
            <a:r>
              <a:rPr lang="en-US" b="1" dirty="0" smtClean="0">
                <a:sym typeface="Symbol"/>
              </a:rPr>
              <a:t>=</a:t>
            </a:r>
            <a:r>
              <a:rPr lang="en-US" b="1" dirty="0" smtClean="0"/>
              <a:t>86±12</a:t>
            </a:r>
            <a:endParaRPr lang="en-US" b="1" dirty="0"/>
          </a:p>
        </p:txBody>
      </p:sp>
      <p:pic>
        <p:nvPicPr>
          <p:cNvPr id="14" name="Picture 13" descr="2D_GGmassfit_wo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" y="2768163"/>
            <a:ext cx="4310341" cy="41379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2D_GGmassfi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903" y="2694012"/>
            <a:ext cx="4581137" cy="4395101"/>
          </a:xfrm>
          <a:prstGeom prst="rect">
            <a:avLst/>
          </a:prstGeom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J/</a:t>
            </a:r>
            <a:r>
              <a:rPr lang="en-US" sz="3200" dirty="0" smtClean="0">
                <a:ea typeface="ＭＳ Ｐゴシック" pitchFamily="34" charset="-128"/>
                <a:sym typeface="Symbol" pitchFamily="18" charset="2"/>
              </a:rPr>
              <a:t></a:t>
            </a:r>
            <a:r>
              <a:rPr lang="en-US" sz="3200" dirty="0" smtClean="0">
                <a:ea typeface="ＭＳ Ｐゴシック" pitchFamily="34" charset="-128"/>
              </a:rPr>
              <a:t>: prompt and from B decays</a:t>
            </a:r>
          </a:p>
        </p:txBody>
      </p:sp>
      <p:sp>
        <p:nvSpPr>
          <p:cNvPr id="29700" name="Content Placeholder 9"/>
          <p:cNvSpPr>
            <a:spLocks noGrp="1"/>
          </p:cNvSpPr>
          <p:nvPr>
            <p:ph sz="half" idx="1"/>
          </p:nvPr>
        </p:nvSpPr>
        <p:spPr>
          <a:xfrm>
            <a:off x="95538" y="793751"/>
            <a:ext cx="6209731" cy="19002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Use separation of primary and </a:t>
            </a:r>
            <a:r>
              <a:rPr lang="en-US" sz="24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2400" baseline="30000" dirty="0" err="1" smtClean="0">
                <a:ea typeface="ＭＳ Ｐゴシック" pitchFamily="34" charset="-128"/>
              </a:rPr>
              <a:t>+</a:t>
            </a:r>
            <a:r>
              <a:rPr lang="en-US" sz="2400" dirty="0" err="1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2400" baseline="30000" dirty="0" smtClean="0">
                <a:ea typeface="ＭＳ Ｐゴシック" pitchFamily="34" charset="-128"/>
              </a:rPr>
              <a:t>-</a:t>
            </a:r>
            <a:r>
              <a:rPr lang="en-US" sz="2400" dirty="0" smtClean="0">
                <a:ea typeface="ＭＳ Ｐゴシック" pitchFamily="34" charset="-128"/>
              </a:rPr>
              <a:t> vertices in plane transverse to beam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Long B decay times lead to displaced vertices</a:t>
            </a:r>
          </a:p>
        </p:txBody>
      </p:sp>
      <p:sp>
        <p:nvSpPr>
          <p:cNvPr id="29701" name="Slide Number Placeholder 7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FDC2B5-4E5D-498F-9168-EB56911347F2}" type="slidenum">
              <a:rPr lang="en-US" smtClean="0">
                <a:latin typeface="Arial" charset="0"/>
              </a:rPr>
              <a:pPr/>
              <a:t>21</a:t>
            </a:fld>
            <a:endParaRPr lang="en-US" smtClean="0">
              <a:latin typeface="Arial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  <p:sp>
        <p:nvSpPr>
          <p:cNvPr id="29703" name="TextBox 6"/>
          <p:cNvSpPr txBox="1">
            <a:spLocks noChangeArrowheads="1"/>
          </p:cNvSpPr>
          <p:nvPr/>
        </p:nvSpPr>
        <p:spPr bwMode="auto">
          <a:xfrm>
            <a:off x="7123113" y="7007225"/>
            <a:ext cx="29178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T. Dahms (Tue), C. Silvestre (Fri)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half" idx="1"/>
          </p:nvPr>
        </p:nvSpPr>
        <p:spPr>
          <a:xfrm>
            <a:off x="5491957" y="825649"/>
            <a:ext cx="4406956" cy="151351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Separate: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Prompt J/</a:t>
            </a:r>
            <a:r>
              <a:rPr lang="en-US" sz="2000" dirty="0" smtClean="0">
                <a:ea typeface="ＭＳ Ｐゴシック" pitchFamily="34" charset="-128"/>
                <a:sym typeface="Symbol" pitchFamily="18" charset="2"/>
              </a:rPr>
              <a:t></a:t>
            </a:r>
            <a:r>
              <a:rPr lang="en-US" sz="2000" dirty="0" smtClean="0">
                <a:ea typeface="ＭＳ Ｐゴシック" pitchFamily="34" charset="-128"/>
              </a:rPr>
              <a:t> production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Non-prompt J/</a:t>
            </a:r>
            <a:r>
              <a:rPr lang="en-US" sz="2000" dirty="0" smtClean="0">
                <a:ea typeface="ＭＳ Ｐゴシック" pitchFamily="34" charset="-128"/>
                <a:sym typeface="Symbol" pitchFamily="18" charset="2"/>
              </a:rPr>
              <a:t> from</a:t>
            </a:r>
            <a:r>
              <a:rPr lang="en-US" sz="2000" dirty="0" smtClean="0">
                <a:ea typeface="ＭＳ Ｐゴシック" pitchFamily="34" charset="-128"/>
              </a:rPr>
              <a:t> B decays</a:t>
            </a:r>
          </a:p>
        </p:txBody>
      </p:sp>
      <p:pic>
        <p:nvPicPr>
          <p:cNvPr id="14" name="Picture 13" descr="2D_GGtimefit_Log_wopu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054" y="2705466"/>
            <a:ext cx="4452434" cy="43017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0227" y="2324680"/>
            <a:ext cx="284885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조미희</a:t>
            </a:r>
            <a:r>
              <a:rPr lang="en-US" altLang="ko-KR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: Flash Talk</a:t>
            </a:r>
            <a:r>
              <a:rPr lang="ko-KR" altLang="en-US" dirty="0" smtClean="0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rPr>
              <a:t>에 선정</a:t>
            </a:r>
            <a:endParaRPr lang="ko-KR" altLang="en-US" dirty="0">
              <a:solidFill>
                <a:schemeClr val="bg1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11" name="그림 10" descr="Fig_LJpsi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316" y="1982080"/>
            <a:ext cx="3504641" cy="808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All quarkonia suppressed: R</a:t>
            </a:r>
            <a:r>
              <a:rPr lang="en-US" sz="3200" baseline="-25000" dirty="0" smtClean="0">
                <a:ea typeface="ＭＳ Ｐゴシック" pitchFamily="34" charset="-128"/>
              </a:rPr>
              <a:t>AA</a:t>
            </a:r>
            <a:r>
              <a:rPr lang="en-US" sz="3200" dirty="0" smtClean="0">
                <a:ea typeface="ＭＳ Ｐゴシック" pitchFamily="34" charset="-128"/>
              </a:rPr>
              <a:t>  vs. centrality</a:t>
            </a:r>
          </a:p>
        </p:txBody>
      </p:sp>
      <p:sp>
        <p:nvSpPr>
          <p:cNvPr id="30725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1DAE4B-E601-4BB1-9AE8-CE67D71DB8B6}" type="slidenum">
              <a:rPr lang="en-US" smtClean="0">
                <a:latin typeface="Arial" charset="0"/>
              </a:rPr>
              <a:pPr/>
              <a:t>22</a:t>
            </a:fld>
            <a:endParaRPr lang="en-US" smtClean="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/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auto">
          <a:xfrm>
            <a:off x="0" y="805214"/>
            <a:ext cx="9771797" cy="1541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Non-prompt J/</a:t>
            </a:r>
            <a:r>
              <a:rPr lang="en-US" sz="2400" dirty="0" smtClean="0">
                <a:sym typeface="Symbol"/>
              </a:rPr>
              <a:t></a:t>
            </a:r>
            <a:r>
              <a:rPr lang="en-US" sz="2400" dirty="0" smtClean="0"/>
              <a:t> suppression is a measure of b-quark quenching</a:t>
            </a:r>
            <a:endParaRPr lang="en-US" sz="2400" dirty="0" smtClean="0">
              <a:latin typeface="+mn-lt"/>
            </a:endParaRPr>
          </a:p>
          <a:p>
            <a:pPr marL="381000" marR="0" lvl="0" indent="-381000" algn="l" defTabSz="5080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n-lt"/>
              </a:rPr>
              <a:t>High p</a:t>
            </a:r>
            <a:r>
              <a:rPr lang="en-US" sz="2400" baseline="-25000" dirty="0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 J/</a:t>
            </a:r>
            <a:r>
              <a:rPr lang="en-US" sz="2400" dirty="0" smtClean="0">
                <a:latin typeface="+mn-lt"/>
                <a:sym typeface="Symbol"/>
              </a:rPr>
              <a:t></a:t>
            </a:r>
            <a:r>
              <a:rPr lang="en-US" sz="2400" dirty="0" smtClean="0">
                <a:latin typeface="+mn-lt"/>
              </a:rPr>
              <a:t> is strongly suppressed at the LHC</a:t>
            </a:r>
          </a:p>
          <a:p>
            <a:pPr marL="381000" marR="0" lvl="0" indent="-381000" algn="l" defTabSz="508000" rtl="0" eaLnBrk="0" fontAlgn="base" latinLnBrk="0" hangingPunct="0"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latin typeface="+mn-lt"/>
                <a:sym typeface="Symbol"/>
              </a:rPr>
              <a:t>Inclusive </a:t>
            </a:r>
            <a:r>
              <a:rPr lang="en-US" sz="2400" dirty="0" smtClean="0">
                <a:latin typeface="+mn-lt"/>
              </a:rPr>
              <a:t>(1S) is suppressed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5736660" y="7007225"/>
            <a:ext cx="42995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Z. </a:t>
            </a:r>
            <a:r>
              <a:rPr lang="en-US" sz="1400" b="1" dirty="0" err="1">
                <a:solidFill>
                  <a:srgbClr val="C00000"/>
                </a:solidFill>
              </a:rPr>
              <a:t>Hu</a:t>
            </a:r>
            <a:r>
              <a:rPr lang="en-US" sz="1400" b="1" dirty="0">
                <a:solidFill>
                  <a:srgbClr val="C00000"/>
                </a:solidFill>
              </a:rPr>
              <a:t> (TODAY), </a:t>
            </a:r>
            <a:r>
              <a:rPr lang="en-US" sz="1400" b="1" dirty="0" smtClean="0">
                <a:solidFill>
                  <a:srgbClr val="C00000"/>
                </a:solidFill>
              </a:rPr>
              <a:t>T. </a:t>
            </a:r>
            <a:r>
              <a:rPr lang="en-US" sz="1400" b="1" dirty="0" err="1" smtClean="0">
                <a:solidFill>
                  <a:srgbClr val="C00000"/>
                </a:solidFill>
              </a:rPr>
              <a:t>Dahms</a:t>
            </a:r>
            <a:r>
              <a:rPr lang="en-US" sz="1400" b="1" dirty="0" smtClean="0">
                <a:solidFill>
                  <a:srgbClr val="C00000"/>
                </a:solidFill>
              </a:rPr>
              <a:t> (Tue), C</a:t>
            </a:r>
            <a:r>
              <a:rPr lang="en-US" sz="1400" b="1" dirty="0">
                <a:solidFill>
                  <a:srgbClr val="C00000"/>
                </a:solidFill>
              </a:rPr>
              <a:t>. Silvestre (Fri)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36660" y="394976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0-20%</a:t>
            </a:r>
            <a:endParaRPr lang="en-US" dirty="0"/>
          </a:p>
        </p:txBody>
      </p:sp>
      <p:pic>
        <p:nvPicPr>
          <p:cNvPr id="12" name="Picture 11" descr="PromptNonPromptJpsi_Ups_RAA2_ne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006" y="2173657"/>
            <a:ext cx="4971314" cy="47694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9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0900" y="951529"/>
            <a:ext cx="3884613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overlay2_masspeak_Hi-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350" y="1012456"/>
            <a:ext cx="3884076" cy="3728713"/>
          </a:xfrm>
          <a:prstGeom prst="rect">
            <a:avLst/>
          </a:prstGeom>
        </p:spPr>
      </p:pic>
      <p:sp>
        <p:nvSpPr>
          <p:cNvPr id="51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Suppression of excited </a:t>
            </a:r>
            <a:r>
              <a:rPr lang="en-US" sz="3200" dirty="0" smtClean="0">
                <a:ea typeface="ＭＳ Ｐゴシック" pitchFamily="34" charset="-128"/>
                <a:sym typeface="Symbol" pitchFamily="18" charset="2"/>
              </a:rPr>
              <a:t> states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5125" name="Content Placeholder 8"/>
          <p:cNvSpPr>
            <a:spLocks noGrp="1"/>
          </p:cNvSpPr>
          <p:nvPr>
            <p:ph sz="half" idx="1"/>
          </p:nvPr>
        </p:nvSpPr>
        <p:spPr>
          <a:xfrm>
            <a:off x="95464" y="6144382"/>
            <a:ext cx="10045700" cy="114869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Excited states </a:t>
            </a:r>
            <a:r>
              <a:rPr lang="en-US" sz="2000" dirty="0" smtClean="0">
                <a:ea typeface="ＭＳ Ｐゴシック" pitchFamily="34" charset="-128"/>
                <a:sym typeface="Symbol" pitchFamily="18" charset="2"/>
              </a:rPr>
              <a:t></a:t>
            </a:r>
            <a:r>
              <a:rPr lang="en-US" sz="2000" dirty="0" smtClean="0">
                <a:ea typeface="ＭＳ Ｐゴシック" pitchFamily="34" charset="-128"/>
              </a:rPr>
              <a:t>(2S,3S) relative to </a:t>
            </a:r>
            <a:r>
              <a:rPr lang="en-US" sz="2000" dirty="0" smtClean="0">
                <a:ea typeface="ＭＳ Ｐゴシック" pitchFamily="34" charset="-128"/>
                <a:sym typeface="Symbol" pitchFamily="18" charset="2"/>
              </a:rPr>
              <a:t></a:t>
            </a:r>
            <a:r>
              <a:rPr lang="en-US" sz="2000" dirty="0" smtClean="0">
                <a:ea typeface="ＭＳ Ｐゴシック" pitchFamily="34" charset="-128"/>
              </a:rPr>
              <a:t>(1S) are suppressed                                                                      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Probability to obtain measured value, or lower, if the real double ratio is unity, has been calculated to be less than 1% </a:t>
            </a:r>
            <a:endParaRPr lang="en-US" sz="2000" b="1" dirty="0" smtClean="0"/>
          </a:p>
          <a:p>
            <a:pPr marL="381000" lvl="1" indent="-381000">
              <a:lnSpc>
                <a:spcPct val="100000"/>
              </a:lnSpc>
              <a:buFont typeface="Arial" charset="0"/>
              <a:buChar char="•"/>
            </a:pPr>
            <a:endParaRPr lang="en-US" sz="2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000" dirty="0" smtClean="0">
              <a:ea typeface="ＭＳ Ｐゴシック" pitchFamily="34" charset="-128"/>
            </a:endParaRPr>
          </a:p>
        </p:txBody>
      </p:sp>
      <p:sp>
        <p:nvSpPr>
          <p:cNvPr id="5126" name="Slide Number Placeholder 8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9FB6C6-17C8-4A8D-A862-2788E8F25FCA}" type="slidenum">
              <a:rPr lang="en-US" smtClean="0">
                <a:latin typeface="Arial" charset="0"/>
              </a:rPr>
              <a:pPr/>
              <a:t>23</a:t>
            </a:fld>
            <a:endParaRPr lang="en-US" smtClean="0">
              <a:latin typeface="Arial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7155871" y="6985305"/>
            <a:ext cx="29413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Z. </a:t>
            </a:r>
            <a:r>
              <a:rPr lang="en-US" sz="1400" b="1" dirty="0" err="1">
                <a:solidFill>
                  <a:srgbClr val="C00000"/>
                </a:solidFill>
              </a:rPr>
              <a:t>Hu</a:t>
            </a:r>
            <a:r>
              <a:rPr lang="en-US" sz="1400" b="1" dirty="0">
                <a:solidFill>
                  <a:srgbClr val="C00000"/>
                </a:solidFill>
              </a:rPr>
              <a:t> (TODAY), C. Silvestre (Fri)</a:t>
            </a:r>
          </a:p>
        </p:txBody>
      </p:sp>
      <p:graphicFrame>
        <p:nvGraphicFramePr>
          <p:cNvPr id="5122" name="Object 9"/>
          <p:cNvGraphicFramePr>
            <a:graphicFrameLocks noChangeAspect="1"/>
          </p:cNvGraphicFramePr>
          <p:nvPr/>
        </p:nvGraphicFramePr>
        <p:xfrm>
          <a:off x="732718" y="4755533"/>
          <a:ext cx="3732212" cy="441325"/>
        </p:xfrm>
        <a:graphic>
          <a:graphicData uri="http://schemas.openxmlformats.org/presentationml/2006/ole">
            <p:oleObj spid="_x0000_s5122" name="Equation" r:id="rId5" imgW="2361960" imgH="279360" progId="Equation.3">
              <p:embed/>
            </p:oleObj>
          </a:graphicData>
        </a:graphic>
      </p:graphicFrame>
      <p:graphicFrame>
        <p:nvGraphicFramePr>
          <p:cNvPr id="5123" name="Object 10"/>
          <p:cNvGraphicFramePr>
            <a:graphicFrameLocks noChangeAspect="1"/>
          </p:cNvGraphicFramePr>
          <p:nvPr/>
        </p:nvGraphicFramePr>
        <p:xfrm>
          <a:off x="5029200" y="4765961"/>
          <a:ext cx="4251325" cy="438150"/>
        </p:xfrm>
        <a:graphic>
          <a:graphicData uri="http://schemas.openxmlformats.org/presentationml/2006/ole">
            <p:oleObj spid="_x0000_s5123" name="Equation" r:id="rId6" imgW="2463480" imgH="253800" progId="Equation.3">
              <p:embed/>
            </p:oleObj>
          </a:graphicData>
        </a:graphic>
      </p:graphicFrame>
      <p:sp>
        <p:nvSpPr>
          <p:cNvPr id="5131" name="TextBox 14"/>
          <p:cNvSpPr txBox="1">
            <a:spLocks noChangeArrowheads="1"/>
          </p:cNvSpPr>
          <p:nvPr/>
        </p:nvSpPr>
        <p:spPr bwMode="auto">
          <a:xfrm>
            <a:off x="1555750" y="2212998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pp</a:t>
            </a:r>
          </a:p>
        </p:txBody>
      </p:sp>
      <p:sp>
        <p:nvSpPr>
          <p:cNvPr id="5132" name="TextBox 15"/>
          <p:cNvSpPr txBox="1">
            <a:spLocks noChangeArrowheads="1"/>
          </p:cNvSpPr>
          <p:nvPr/>
        </p:nvSpPr>
        <p:spPr bwMode="auto">
          <a:xfrm>
            <a:off x="7580313" y="2840796"/>
            <a:ext cx="936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/>
              <a:t>PbPb</a:t>
            </a:r>
            <a:endParaRPr lang="en-US" sz="2400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972050" y="3805546"/>
          <a:ext cx="114300" cy="215900"/>
        </p:xfrm>
        <a:graphic>
          <a:graphicData uri="http://schemas.openxmlformats.org/presentationml/2006/ole">
            <p:oleObj spid="_x0000_s5124" name="Equation" r:id="rId7" imgW="114120" imgH="215640" progId="Equation.3">
              <p:embed/>
            </p:oleObj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2873375" y="5270786"/>
          <a:ext cx="4487863" cy="901700"/>
        </p:xfrm>
        <a:graphic>
          <a:graphicData uri="http://schemas.openxmlformats.org/presentationml/2006/ole">
            <p:oleObj spid="_x0000_s5125" name="Equation" r:id="rId8" imgW="2463480" imgH="495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ea typeface="ＭＳ Ｐゴシック" pitchFamily="34" charset="-128"/>
              </a:rPr>
              <a:t>Summary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315913" y="989013"/>
            <a:ext cx="9444037" cy="59023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CMS experiment performed flawlessly during the 2010 heavy ion run period at LHC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CMS has obtained significant statistics of hard probes</a:t>
            </a:r>
            <a:endParaRPr lang="en-US" sz="2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CMS conducted detailed measurements of global properties of medium in </a:t>
            </a:r>
            <a:r>
              <a:rPr lang="en-US" sz="2400" dirty="0" err="1" smtClean="0">
                <a:ea typeface="ＭＳ Ｐゴシック" pitchFamily="34" charset="-128"/>
              </a:rPr>
              <a:t>PbPb</a:t>
            </a:r>
            <a:r>
              <a:rPr lang="en-US" sz="2400" dirty="0" smtClean="0">
                <a:ea typeface="ＭＳ Ｐゴシック" pitchFamily="34" charset="-128"/>
              </a:rPr>
              <a:t> and pp collisions</a:t>
            </a:r>
            <a:endParaRPr lang="en-US" sz="2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Our measurements indicate consistent view of the hot and dense medium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Strong collective effects in the medium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No quenching of weakly and electromagnetically interacting probes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Strong quenching of partons, including b-quarks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Suppression of quarkonia, including excited states of the </a:t>
            </a:r>
            <a:r>
              <a:rPr lang="en-US" sz="2000" dirty="0" smtClean="0">
                <a:ea typeface="ＭＳ Ｐゴシック" pitchFamily="34" charset="-128"/>
                <a:sym typeface="Symbol"/>
              </a:rPr>
              <a:t></a:t>
            </a:r>
            <a:endParaRPr lang="en-US" sz="20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Thanks to CERN for fantastic LHC performance!</a:t>
            </a:r>
          </a:p>
          <a:p>
            <a:pPr>
              <a:lnSpc>
                <a:spcPct val="100000"/>
              </a:lnSpc>
            </a:pPr>
            <a:endParaRPr lang="en-US" sz="2400" dirty="0" smtClean="0">
              <a:ea typeface="ＭＳ Ｐゴシック" pitchFamily="34" charset="-128"/>
            </a:endParaRPr>
          </a:p>
        </p:txBody>
      </p:sp>
      <p:sp>
        <p:nvSpPr>
          <p:cNvPr id="33796" name="Slide Number Placeholder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95D9DF-8905-4254-98CC-6553A5D5CAD8}" type="slidenum">
              <a:rPr lang="en-US" smtClean="0">
                <a:latin typeface="Arial" charset="0"/>
              </a:rPr>
              <a:pPr/>
              <a:t>24</a:t>
            </a:fld>
            <a:endParaRPr lang="en-US" smtClean="0"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089254" y="6897744"/>
            <a:ext cx="3095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dirty="0" smtClean="0">
                <a:hlinkClick r:id="rId2"/>
              </a:rPr>
              <a:t>CMS Heavy Ion Results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5657" y="6912228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more info click here: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luminosity_cms_for_qm_actual_date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6489" y="1464542"/>
            <a:ext cx="5150726" cy="494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ea typeface="ＭＳ Ｐゴシック" pitchFamily="34" charset="-128"/>
              </a:rPr>
              <a:t>Data taking during PbPb run</a:t>
            </a:r>
          </a:p>
        </p:txBody>
      </p:sp>
      <p:sp>
        <p:nvSpPr>
          <p:cNvPr id="14340" name="Content Placeholder 2"/>
          <p:cNvSpPr>
            <a:spLocks noGrp="1"/>
          </p:cNvSpPr>
          <p:nvPr>
            <p:ph idx="1"/>
          </p:nvPr>
        </p:nvSpPr>
        <p:spPr>
          <a:xfrm>
            <a:off x="0" y="1529880"/>
            <a:ext cx="5551844" cy="5109073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CMS configured in a dedicated mode for heavy ions</a:t>
            </a:r>
          </a:p>
          <a:p>
            <a:pPr lvl="1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Turn off zero suppression</a:t>
            </a:r>
          </a:p>
          <a:p>
            <a:pPr lvl="1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Taking data at up to 220 Hz</a:t>
            </a:r>
          </a:p>
          <a:p>
            <a:pPr lvl="1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12 MB event size</a:t>
            </a:r>
            <a:endParaRPr lang="en-US" sz="32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Triggering on minimum bias, jets, </a:t>
            </a:r>
            <a:r>
              <a:rPr lang="en-US" sz="2400" dirty="0" err="1" smtClean="0">
                <a:ea typeface="ＭＳ Ｐゴシック" pitchFamily="34" charset="-128"/>
              </a:rPr>
              <a:t>muons</a:t>
            </a:r>
            <a:r>
              <a:rPr lang="en-US" sz="2400" dirty="0" smtClean="0">
                <a:ea typeface="ＭＳ Ｐゴシック" pitchFamily="34" charset="-128"/>
              </a:rPr>
              <a:t> and photons</a:t>
            </a:r>
          </a:p>
          <a:p>
            <a:pPr lvl="1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ALL rare probes written to tape</a:t>
            </a:r>
          </a:p>
          <a:p>
            <a:pPr lvl="1"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~half of minimum bias written</a:t>
            </a:r>
          </a:p>
          <a:p>
            <a:pPr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Recorded luminosity </a:t>
            </a:r>
            <a:r>
              <a:rPr lang="en-US" sz="2000" dirty="0" err="1" smtClean="0">
                <a:ea typeface="ＭＳ Ｐゴシック" pitchFamily="34" charset="-128"/>
              </a:rPr>
              <a:t>PbPb</a:t>
            </a:r>
            <a:r>
              <a:rPr lang="en-US" sz="2000" dirty="0" smtClean="0">
                <a:ea typeface="ＭＳ Ｐゴシック" pitchFamily="34" charset="-128"/>
              </a:rPr>
              <a:t> 8.7 </a:t>
            </a:r>
            <a:r>
              <a:rPr lang="en-US" sz="2000" dirty="0" smtClean="0">
                <a:latin typeface="Symbol" pitchFamily="18" charset="2"/>
                <a:ea typeface="ＭＳ Ｐゴシック" pitchFamily="34" charset="-128"/>
              </a:rPr>
              <a:t>m</a:t>
            </a:r>
            <a:r>
              <a:rPr lang="en-US" sz="2000" dirty="0" smtClean="0">
                <a:ea typeface="ＭＳ Ｐゴシック" pitchFamily="34" charset="-128"/>
              </a:rPr>
              <a:t>b</a:t>
            </a:r>
            <a:r>
              <a:rPr lang="en-US" sz="2000" baseline="30000" dirty="0" smtClean="0">
                <a:ea typeface="ＭＳ Ｐゴシック" pitchFamily="34" charset="-128"/>
              </a:rPr>
              <a:t>-1</a:t>
            </a:r>
          </a:p>
          <a:p>
            <a:pPr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Recorded luminosity pp@2.76 </a:t>
            </a:r>
            <a:r>
              <a:rPr lang="en-US" sz="2000" dirty="0" err="1" smtClean="0">
                <a:ea typeface="ＭＳ Ｐゴシック" pitchFamily="34" charset="-128"/>
              </a:rPr>
              <a:t>TeV</a:t>
            </a:r>
            <a:r>
              <a:rPr lang="en-US" sz="2000" dirty="0" smtClean="0">
                <a:ea typeface="ＭＳ Ｐゴシック" pitchFamily="34" charset="-128"/>
              </a:rPr>
              <a:t> 241 nb</a:t>
            </a:r>
            <a:r>
              <a:rPr lang="en-US" sz="2000" baseline="30000" dirty="0" smtClean="0">
                <a:ea typeface="ＭＳ Ｐゴシック" pitchFamily="34" charset="-128"/>
              </a:rPr>
              <a:t>-1</a:t>
            </a:r>
            <a:endParaRPr lang="en-US" sz="2000" dirty="0" smtClean="0">
              <a:ea typeface="ＭＳ Ｐゴシック" pitchFamily="34" charset="-128"/>
            </a:endParaRPr>
          </a:p>
          <a:p>
            <a:pPr eaLnBrk="1" hangingPunct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Total </a:t>
            </a:r>
            <a:r>
              <a:rPr lang="en-US" sz="2000" dirty="0" err="1" smtClean="0">
                <a:ea typeface="ＭＳ Ｐゴシック" pitchFamily="34" charset="-128"/>
              </a:rPr>
              <a:t>PbPb</a:t>
            </a:r>
            <a:r>
              <a:rPr lang="en-US" sz="2000" dirty="0" smtClean="0">
                <a:ea typeface="ＭＳ Ｐゴシック" pitchFamily="34" charset="-128"/>
              </a:rPr>
              <a:t> data volume ~0.89 </a:t>
            </a:r>
            <a:r>
              <a:rPr lang="en-US" sz="2000" dirty="0" err="1" smtClean="0">
                <a:ea typeface="ＭＳ Ｐゴシック" pitchFamily="34" charset="-128"/>
              </a:rPr>
              <a:t>PetaByte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</a:p>
        </p:txBody>
      </p:sp>
      <p:sp>
        <p:nvSpPr>
          <p:cNvPr id="14343" name="TextBox 33"/>
          <p:cNvSpPr txBox="1">
            <a:spLocks noChangeArrowheads="1"/>
          </p:cNvSpPr>
          <p:nvPr/>
        </p:nvSpPr>
        <p:spPr bwMode="auto">
          <a:xfrm>
            <a:off x="6621816" y="5882185"/>
            <a:ext cx="2453943" cy="3385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Days since Nov 1, 2010</a:t>
            </a:r>
          </a:p>
        </p:txBody>
      </p:sp>
      <p:sp>
        <p:nvSpPr>
          <p:cNvPr id="14344" name="Slide Number Placeholder 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28B1DC0-90F4-4476-BFF9-8DE282F6C7CD}" type="slidenum">
              <a:rPr lang="en-US" smtClean="0">
                <a:latin typeface="Arial" charset="0"/>
              </a:rPr>
              <a:pPr/>
              <a:t>3</a:t>
            </a:fld>
            <a:endParaRPr lang="en-US" smtClean="0">
              <a:latin typeface="Arial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645" y="6963746"/>
            <a:ext cx="7317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Note: luminosities will be rescaled by few% after complete analysis of Van </a:t>
            </a:r>
            <a:r>
              <a:rPr lang="en-US" sz="1400" dirty="0" err="1" smtClean="0"/>
              <a:t>der</a:t>
            </a:r>
            <a:r>
              <a:rPr lang="en-US" sz="1400" dirty="0" smtClean="0"/>
              <a:t> Meer scans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9" name="Picture 4" descr="hf_centrality_distribution_mb_jet50_20101126_v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70" y="1962164"/>
            <a:ext cx="5800296" cy="533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12"/>
          <p:cNvSpPr>
            <a:spLocks/>
          </p:cNvSpPr>
          <p:nvPr/>
        </p:nvSpPr>
        <p:spPr bwMode="auto">
          <a:xfrm>
            <a:off x="1369968" y="5693790"/>
            <a:ext cx="366723" cy="352676"/>
          </a:xfrm>
          <a:prstGeom prst="ellipse">
            <a:avLst/>
          </a:prstGeom>
          <a:solidFill>
            <a:schemeClr val="accent1">
              <a:alpha val="51764"/>
            </a:schemeClr>
          </a:solidFill>
          <a:ln w="12700">
            <a:solidFill>
              <a:srgbClr val="9C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0425">
              <a:defRPr/>
            </a:pPr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rPr>
              <a:t>Pb</a:t>
            </a:r>
          </a:p>
        </p:txBody>
      </p:sp>
      <p:sp>
        <p:nvSpPr>
          <p:cNvPr id="9" name="Oval 13"/>
          <p:cNvSpPr>
            <a:spLocks/>
          </p:cNvSpPr>
          <p:nvPr/>
        </p:nvSpPr>
        <p:spPr bwMode="auto">
          <a:xfrm>
            <a:off x="1565092" y="5693790"/>
            <a:ext cx="363957" cy="352676"/>
          </a:xfrm>
          <a:prstGeom prst="ellipse">
            <a:avLst/>
          </a:prstGeom>
          <a:solidFill>
            <a:schemeClr val="accent1">
              <a:alpha val="51764"/>
            </a:schemeClr>
          </a:solidFill>
          <a:ln w="12700">
            <a:solidFill>
              <a:srgbClr val="9C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0425">
              <a:defRPr/>
            </a:pP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rPr>
              <a:t>Pb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" name="Oval 14"/>
          <p:cNvSpPr>
            <a:spLocks/>
          </p:cNvSpPr>
          <p:nvPr/>
        </p:nvSpPr>
        <p:spPr bwMode="auto">
          <a:xfrm>
            <a:off x="8049736" y="5785272"/>
            <a:ext cx="366723" cy="351093"/>
          </a:xfrm>
          <a:prstGeom prst="ellipse">
            <a:avLst/>
          </a:prstGeom>
          <a:solidFill>
            <a:schemeClr val="accent1">
              <a:alpha val="51764"/>
            </a:schemeClr>
          </a:solidFill>
          <a:ln w="12700">
            <a:solidFill>
              <a:srgbClr val="9C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0425">
              <a:defRPr/>
            </a:pPr>
            <a:r>
              <a:rPr lang="en-US"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rPr>
              <a:t>Pb</a:t>
            </a:r>
          </a:p>
        </p:txBody>
      </p:sp>
      <p:sp>
        <p:nvSpPr>
          <p:cNvPr id="11" name="Oval 15"/>
          <p:cNvSpPr>
            <a:spLocks/>
          </p:cNvSpPr>
          <p:nvPr/>
        </p:nvSpPr>
        <p:spPr bwMode="auto">
          <a:xfrm>
            <a:off x="8112010" y="5785272"/>
            <a:ext cx="363957" cy="351093"/>
          </a:xfrm>
          <a:prstGeom prst="ellipse">
            <a:avLst/>
          </a:prstGeom>
          <a:solidFill>
            <a:schemeClr val="accent1">
              <a:alpha val="51764"/>
            </a:schemeClr>
          </a:solidFill>
          <a:ln w="12700">
            <a:solidFill>
              <a:srgbClr val="9C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860425">
              <a:defRPr/>
            </a:pPr>
            <a:r>
              <a:rPr lang="en-US" sz="12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Gill Sans" charset="0"/>
                <a:cs typeface="Gill Sans" charset="0"/>
                <a:sym typeface="Gill Sans" charset="0"/>
              </a:rPr>
              <a:t>Pb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ea typeface="ＭＳ Ｐゴシック" pitchFamily="34" charset="-128"/>
              </a:rPr>
              <a:t>Centrality</a:t>
            </a:r>
          </a:p>
        </p:txBody>
      </p:sp>
      <p:sp>
        <p:nvSpPr>
          <p:cNvPr id="16388" name="Content Placeholder 14"/>
          <p:cNvSpPr>
            <a:spLocks noGrp="1"/>
          </p:cNvSpPr>
          <p:nvPr>
            <p:ph idx="1"/>
          </p:nvPr>
        </p:nvSpPr>
        <p:spPr>
          <a:xfrm>
            <a:off x="0" y="967176"/>
            <a:ext cx="10058400" cy="121308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Hadron-Forward (HF) calorimeter energy deposits in 3&lt;|</a:t>
            </a:r>
            <a:r>
              <a:rPr lang="en-US" sz="2400" dirty="0" smtClean="0">
                <a:latin typeface="Symbol" pitchFamily="18" charset="2"/>
                <a:ea typeface="ＭＳ Ｐゴシック" pitchFamily="34" charset="-128"/>
              </a:rPr>
              <a:t>h</a:t>
            </a:r>
            <a:r>
              <a:rPr lang="en-US" sz="2400" dirty="0" smtClean="0">
                <a:ea typeface="ＭＳ Ｐゴシック" pitchFamily="34" charset="-128"/>
              </a:rPr>
              <a:t>|&lt;5</a:t>
            </a:r>
          </a:p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Notice the increase of the fraction of high-p</a:t>
            </a:r>
            <a:r>
              <a:rPr lang="en-US" sz="2400" baseline="-25000" dirty="0" smtClean="0">
                <a:ea typeface="ＭＳ Ｐゴシック" pitchFamily="34" charset="-128"/>
              </a:rPr>
              <a:t>T</a:t>
            </a:r>
            <a:r>
              <a:rPr lang="en-US" sz="2400" dirty="0" smtClean="0">
                <a:ea typeface="ＭＳ Ｐゴシック" pitchFamily="34" charset="-128"/>
              </a:rPr>
              <a:t> triggers with centrality </a:t>
            </a:r>
          </a:p>
        </p:txBody>
      </p:sp>
      <p:sp>
        <p:nvSpPr>
          <p:cNvPr id="16389" name="Slide Number Placeholder 1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BC4D9D-A298-46B8-9A9F-593ACC4BB2E6}" type="slidenum">
              <a:rPr lang="en-US" smtClean="0">
                <a:latin typeface="Arial" charset="0"/>
              </a:rPr>
              <a:pPr/>
              <a:t>4</a:t>
            </a:fld>
            <a:endParaRPr lang="en-US" smtClean="0">
              <a:latin typeface="Arial" charset="0"/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a typeface="ＭＳ Ｐゴシック" pitchFamily="34" charset="-128"/>
              </a:rPr>
              <a:t>Azimuthal</a:t>
            </a:r>
            <a:r>
              <a:rPr lang="en-US" sz="3200" dirty="0" smtClean="0">
                <a:ea typeface="ＭＳ Ｐゴシック" pitchFamily="34" charset="-128"/>
              </a:rPr>
              <a:t> anisotropy: Elliptic flow</a:t>
            </a:r>
          </a:p>
        </p:txBody>
      </p:sp>
      <p:sp>
        <p:nvSpPr>
          <p:cNvPr id="19462" name="Slide Number Placeholder 7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1C8B84B-E8DE-456E-9C15-596BFD83A422}" type="slidenum">
              <a:rPr lang="en-US" smtClean="0">
                <a:latin typeface="Arial" charset="0"/>
              </a:rPr>
              <a:pPr/>
              <a:t>5</a:t>
            </a:fld>
            <a:endParaRPr lang="en-US" smtClean="0">
              <a:latin typeface="Arial" charset="0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19464" name="Content Placeholder 11"/>
          <p:cNvSpPr>
            <a:spLocks noGrp="1"/>
          </p:cNvSpPr>
          <p:nvPr>
            <p:ph sz="half" idx="2"/>
          </p:nvPr>
        </p:nvSpPr>
        <p:spPr>
          <a:xfrm>
            <a:off x="285253" y="1027004"/>
            <a:ext cx="4389437" cy="151288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Energy Dependence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CMS: 20-30%, v</a:t>
            </a:r>
            <a:r>
              <a:rPr lang="en-US" sz="2000" baseline="-25000" dirty="0" smtClean="0">
                <a:ea typeface="ＭＳ Ｐゴシック" pitchFamily="34" charset="-128"/>
              </a:rPr>
              <a:t>2</a:t>
            </a:r>
            <a:r>
              <a:rPr lang="en-US" sz="2000" dirty="0" smtClean="0">
                <a:ea typeface="ＭＳ Ｐゴシック" pitchFamily="34" charset="-128"/>
              </a:rPr>
              <a:t>{LYZ}</a:t>
            </a:r>
          </a:p>
          <a:p>
            <a:pPr lvl="1">
              <a:lnSpc>
                <a:spcPct val="100000"/>
              </a:lnSpc>
            </a:pPr>
            <a:r>
              <a:rPr lang="en-US" sz="2000" dirty="0" smtClean="0">
                <a:ea typeface="ＭＳ Ｐゴシック" pitchFamily="34" charset="-128"/>
              </a:rPr>
              <a:t>Extrapolated to p</a:t>
            </a:r>
            <a:r>
              <a:rPr lang="en-US" sz="2000" baseline="-25000" dirty="0" smtClean="0">
                <a:ea typeface="ＭＳ Ｐゴシック" pitchFamily="34" charset="-128"/>
              </a:rPr>
              <a:t>T</a:t>
            </a:r>
            <a:r>
              <a:rPr lang="en-US" sz="2000" dirty="0" smtClean="0">
                <a:ea typeface="ＭＳ Ｐゴシック" pitchFamily="34" charset="-128"/>
              </a:rPr>
              <a:t>=0</a:t>
            </a:r>
          </a:p>
        </p:txBody>
      </p:sp>
      <p:sp>
        <p:nvSpPr>
          <p:cNvPr id="19465" name="Content Placeholder 11"/>
          <p:cNvSpPr>
            <a:spLocks noGrp="1"/>
          </p:cNvSpPr>
          <p:nvPr>
            <p:ph sz="half" idx="2"/>
          </p:nvPr>
        </p:nvSpPr>
        <p:spPr>
          <a:xfrm>
            <a:off x="5173942" y="983978"/>
            <a:ext cx="4389438" cy="151288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a typeface="ＭＳ Ｐゴシック" pitchFamily="34" charset="-128"/>
              </a:rPr>
              <a:t>Participant eccentricity scaling vs. transverse density</a:t>
            </a:r>
            <a:endParaRPr lang="en-US" sz="2000" dirty="0" smtClean="0">
              <a:ea typeface="ＭＳ Ｐゴシック" pitchFamily="34" charset="-128"/>
            </a:endParaRPr>
          </a:p>
        </p:txBody>
      </p:sp>
      <p:pic>
        <p:nvPicPr>
          <p:cNvPr id="10" name="Picture 9" descr="v2eps_S12dNdEta_4methods_08-1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663" y="2243395"/>
            <a:ext cx="4832350" cy="4639056"/>
          </a:xfrm>
          <a:prstGeom prst="rect">
            <a:avLst/>
          </a:prstGeom>
        </p:spPr>
      </p:pic>
      <p:pic>
        <p:nvPicPr>
          <p:cNvPr id="12" name="Picture 11" descr="ExcitationFun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43395"/>
            <a:ext cx="4832350" cy="4639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Ridge in high multiplicity pp</a:t>
            </a:r>
            <a:endParaRPr lang="en-US" sz="3200" dirty="0" smtClean="0">
              <a:ea typeface="ＭＳ Ｐゴシック" pitchFamily="34" charset="-128"/>
            </a:endParaRPr>
          </a:p>
        </p:txBody>
      </p:sp>
      <p:pic>
        <p:nvPicPr>
          <p:cNvPr id="20483" name="Picture 9" descr="compare_corr_2D_PPData_Minbias_7TeV_pad3_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3013" y="1552537"/>
            <a:ext cx="4448175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11"/>
          <p:cNvSpPr>
            <a:spLocks noChangeArrowheads="1"/>
          </p:cNvSpPr>
          <p:nvPr/>
        </p:nvSpPr>
        <p:spPr bwMode="auto">
          <a:xfrm>
            <a:off x="5233988" y="1613694"/>
            <a:ext cx="4267200" cy="4616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defTabSz="914400"/>
            <a:r>
              <a:rPr lang="en-US" sz="2400" dirty="0"/>
              <a:t>High multiplicity pp (N</a:t>
            </a:r>
            <a:r>
              <a:rPr lang="en-US" sz="2400" dirty="0">
                <a:sym typeface="Symbol" pitchFamily="18" charset="2"/>
              </a:rPr>
              <a:t></a:t>
            </a:r>
            <a:r>
              <a:rPr lang="en-US" sz="2400" dirty="0"/>
              <a:t>110)</a:t>
            </a:r>
          </a:p>
        </p:txBody>
      </p:sp>
      <p:pic>
        <p:nvPicPr>
          <p:cNvPr id="20486" name="Picture 2" descr="Figure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5113" y="1100932"/>
            <a:ext cx="4313238" cy="35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 Box 23"/>
          <p:cNvSpPr txBox="1">
            <a:spLocks noChangeArrowheads="1"/>
          </p:cNvSpPr>
          <p:nvPr/>
        </p:nvSpPr>
        <p:spPr bwMode="auto">
          <a:xfrm>
            <a:off x="5222081" y="964452"/>
            <a:ext cx="4072262" cy="51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r>
              <a:rPr lang="en-US" sz="2400" dirty="0"/>
              <a:t>Intermediate</a:t>
            </a:r>
            <a:r>
              <a:rPr lang="en-US" sz="2700" dirty="0"/>
              <a:t> p</a:t>
            </a:r>
            <a:r>
              <a:rPr lang="en-US" sz="2700" baseline="-25000" dirty="0"/>
              <a:t>T</a:t>
            </a:r>
            <a:r>
              <a:rPr lang="en-US" sz="2700" dirty="0"/>
              <a:t>: 1-3 </a:t>
            </a:r>
            <a:r>
              <a:rPr lang="en-US" sz="2700" dirty="0" err="1"/>
              <a:t>GeV</a:t>
            </a:r>
            <a:r>
              <a:rPr lang="en-US" sz="2700" dirty="0"/>
              <a:t>/c</a:t>
            </a:r>
          </a:p>
        </p:txBody>
      </p:sp>
      <p:sp>
        <p:nvSpPr>
          <p:cNvPr id="20488" name="Slide Number Placeholder 1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B8BDF2A-8F96-42D3-9099-2D80F337EF17}" type="slidenum">
              <a:rPr lang="en-US" smtClean="0">
                <a:latin typeface="Arial" charset="0"/>
              </a:rPr>
              <a:pPr/>
              <a:t>6</a:t>
            </a:fld>
            <a:endParaRPr lang="en-US" smtClean="0">
              <a:latin typeface="Arial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20490" name="TextBox 6"/>
          <p:cNvSpPr txBox="1">
            <a:spLocks noChangeArrowheads="1"/>
          </p:cNvSpPr>
          <p:nvPr/>
        </p:nvSpPr>
        <p:spPr bwMode="auto">
          <a:xfrm>
            <a:off x="5521325" y="7018338"/>
            <a:ext cx="4525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D. Velicanu (TODAY), J. Callner (Tue), Wei Li (Thu)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65113" y="5331757"/>
            <a:ext cx="900079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914400">
              <a:buFont typeface="Arial" pitchFamily="34" charset="0"/>
              <a:buChar char="•"/>
            </a:pPr>
            <a:r>
              <a:rPr lang="en-US" sz="2400" b="0" dirty="0" smtClean="0"/>
              <a:t> ~350k </a:t>
            </a:r>
            <a:r>
              <a:rPr lang="en-US" sz="2400" b="0" dirty="0"/>
              <a:t>top multiplicity events (N&gt;110) out of 50 billion collisions</a:t>
            </a:r>
            <a:r>
              <a:rPr lang="en-US" sz="2400" b="0" dirty="0" smtClean="0"/>
              <a:t>!</a:t>
            </a:r>
          </a:p>
          <a:p>
            <a:pPr algn="l" defTabSz="914400">
              <a:buFont typeface="Arial" pitchFamily="34" charset="0"/>
              <a:buChar char="•"/>
            </a:pPr>
            <a:r>
              <a:rPr lang="en-US" sz="2400" dirty="0" smtClean="0"/>
              <a:t> Real-time tracking in High Level Trigger, CPU intensive</a:t>
            </a:r>
            <a:endParaRPr lang="en-US" sz="2400" dirty="0"/>
          </a:p>
          <a:p>
            <a:pPr algn="l" defTabSz="914400">
              <a:buFont typeface="Arial" pitchFamily="34" charset="0"/>
              <a:buChar char="•"/>
            </a:pPr>
            <a:r>
              <a:rPr lang="en-US" sz="2400" dirty="0" smtClean="0"/>
              <a:t> Heavy-ion like effect in pp collisions</a:t>
            </a: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0" y="6989763"/>
            <a:ext cx="2025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0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JHEP 09 (2010) 091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41"/>
          <p:cNvGrpSpPr>
            <a:grpSpLocks/>
          </p:cNvGrpSpPr>
          <p:nvPr/>
        </p:nvGrpSpPr>
        <p:grpSpPr bwMode="auto">
          <a:xfrm>
            <a:off x="1419421" y="3382861"/>
            <a:ext cx="7585075" cy="3675063"/>
            <a:chOff x="491" y="968"/>
            <a:chExt cx="4778" cy="2315"/>
          </a:xfrm>
        </p:grpSpPr>
        <p:pic>
          <p:nvPicPr>
            <p:cNvPr id="39" name="Picture 39" descr="Figure5_new_5panels_separate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1" y="968"/>
              <a:ext cx="4778" cy="2315"/>
            </a:xfrm>
            <a:prstGeom prst="rect">
              <a:avLst/>
            </a:prstGeom>
            <a:noFill/>
          </p:spPr>
        </p:pic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520" y="1271"/>
              <a:ext cx="2258" cy="19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4" name="Rectangle 57"/>
          <p:cNvSpPr>
            <a:spLocks noChangeArrowheads="1"/>
          </p:cNvSpPr>
          <p:nvPr/>
        </p:nvSpPr>
        <p:spPr bwMode="auto">
          <a:xfrm>
            <a:off x="2579636" y="4889012"/>
            <a:ext cx="1458913" cy="311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1035" name="Rectangle 58"/>
          <p:cNvSpPr>
            <a:spLocks noChangeArrowheads="1"/>
          </p:cNvSpPr>
          <p:nvPr/>
        </p:nvSpPr>
        <p:spPr bwMode="auto">
          <a:xfrm>
            <a:off x="2017886" y="4146550"/>
            <a:ext cx="1087438" cy="311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1037" name="Rectangle 67"/>
          <p:cNvSpPr>
            <a:spLocks noChangeArrowheads="1"/>
          </p:cNvSpPr>
          <p:nvPr/>
        </p:nvSpPr>
        <p:spPr bwMode="auto">
          <a:xfrm>
            <a:off x="2594521" y="6097411"/>
            <a:ext cx="1649413" cy="258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126978" name="Title 1"/>
          <p:cNvSpPr>
            <a:spLocks noGrp="1"/>
          </p:cNvSpPr>
          <p:nvPr>
            <p:ph type="title" idx="4294967295"/>
          </p:nvPr>
        </p:nvSpPr>
        <p:spPr>
          <a:xfrm>
            <a:off x="0" y="-11113"/>
            <a:ext cx="10058400" cy="788988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Ridge in pp and </a:t>
            </a:r>
            <a:r>
              <a:rPr lang="en-US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PbPb</a:t>
            </a:r>
            <a:endParaRPr lang="en-US" sz="3200" dirty="0" smtClean="0">
              <a:ea typeface="ＭＳ Ｐゴシック" pitchFamily="34" charset="-128"/>
            </a:endParaRPr>
          </a:p>
        </p:txBody>
      </p:sp>
      <p:sp>
        <p:nvSpPr>
          <p:cNvPr id="1039" name="Rectangle 8"/>
          <p:cNvSpPr>
            <a:spLocks noChangeArrowheads="1"/>
          </p:cNvSpPr>
          <p:nvPr/>
        </p:nvSpPr>
        <p:spPr bwMode="auto">
          <a:xfrm>
            <a:off x="6845300" y="7802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pPr defTabSz="506413"/>
            <a:endParaRPr lang="en-US"/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1344786" y="906463"/>
            <a:ext cx="3138488" cy="427037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82912" tIns="41457" rIns="82912" bIns="41457" anchor="ctr">
            <a:spAutoFit/>
          </a:bodyPr>
          <a:lstStyle/>
          <a:p>
            <a:pPr defTabSz="459886">
              <a:defRPr/>
            </a:pPr>
            <a:r>
              <a:rPr lang="en-US" sz="2200" dirty="0">
                <a:solidFill>
                  <a:srgbClr val="000000"/>
                </a:solidFill>
                <a:cs typeface="Arial" charset="0"/>
              </a:rPr>
              <a:t>CMS pp 7 </a:t>
            </a:r>
            <a:r>
              <a:rPr lang="en-US" sz="2200" dirty="0" err="1">
                <a:solidFill>
                  <a:srgbClr val="000000"/>
                </a:solidFill>
                <a:cs typeface="Arial" charset="0"/>
              </a:rPr>
              <a:t>TeV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, N ≥ 110</a:t>
            </a: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5130032" y="906463"/>
            <a:ext cx="3575050" cy="427037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wrap="none" lIns="82912" tIns="41457" rIns="82912" bIns="41457" anchor="ctr">
            <a:spAutoFit/>
          </a:bodyPr>
          <a:lstStyle/>
          <a:p>
            <a:pPr defTabSz="459886">
              <a:defRPr/>
            </a:pPr>
            <a:r>
              <a:rPr lang="en-US" sz="2200" dirty="0">
                <a:solidFill>
                  <a:srgbClr val="000000"/>
                </a:solidFill>
                <a:cs typeface="Arial" charset="0"/>
              </a:rPr>
              <a:t>CMS </a:t>
            </a:r>
            <a:r>
              <a:rPr lang="en-US" sz="2200" dirty="0" err="1">
                <a:solidFill>
                  <a:srgbClr val="000000"/>
                </a:solidFill>
                <a:cs typeface="Arial" charset="0"/>
              </a:rPr>
              <a:t>PbPb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 2.76 </a:t>
            </a:r>
            <a:r>
              <a:rPr lang="en-US" sz="2200" dirty="0" err="1">
                <a:solidFill>
                  <a:srgbClr val="000000"/>
                </a:solidFill>
                <a:cs typeface="Arial" charset="0"/>
              </a:rPr>
              <a:t>TeV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, 0-5%</a:t>
            </a:r>
          </a:p>
        </p:txBody>
      </p:sp>
      <p:sp>
        <p:nvSpPr>
          <p:cNvPr id="1045" name="Rectangle 46"/>
          <p:cNvSpPr>
            <a:spLocks noChangeArrowheads="1"/>
          </p:cNvSpPr>
          <p:nvPr/>
        </p:nvSpPr>
        <p:spPr bwMode="auto">
          <a:xfrm>
            <a:off x="7040563" y="7853363"/>
            <a:ext cx="2032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endParaRPr lang="en-US"/>
          </a:p>
        </p:txBody>
      </p:sp>
      <p:sp>
        <p:nvSpPr>
          <p:cNvPr id="1050" name="Slide Number Placeholder 2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AE00703-F471-4982-BD50-C7ECC6B233E1}" type="slidenum">
              <a:rPr lang="en-US" smtClean="0">
                <a:latin typeface="Arial" charset="0"/>
              </a:rPr>
              <a:pPr/>
              <a:t>7</a:t>
            </a:fld>
            <a:endParaRPr lang="en-US" smtClean="0">
              <a:latin typeface="Arial" charset="0"/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1052" name="TextBox 6"/>
          <p:cNvSpPr txBox="1">
            <a:spLocks noChangeArrowheads="1"/>
          </p:cNvSpPr>
          <p:nvPr/>
        </p:nvSpPr>
        <p:spPr bwMode="auto">
          <a:xfrm>
            <a:off x="5521325" y="7018338"/>
            <a:ext cx="45259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D. </a:t>
            </a:r>
            <a:r>
              <a:rPr lang="en-US" sz="1400" b="1" dirty="0" err="1">
                <a:solidFill>
                  <a:srgbClr val="C00000"/>
                </a:solidFill>
              </a:rPr>
              <a:t>Velicanu</a:t>
            </a:r>
            <a:r>
              <a:rPr lang="en-US" sz="1400" b="1" dirty="0">
                <a:solidFill>
                  <a:srgbClr val="C00000"/>
                </a:solidFill>
              </a:rPr>
              <a:t> (TODAY), J. </a:t>
            </a:r>
            <a:r>
              <a:rPr lang="en-US" sz="1400" b="1" dirty="0" err="1">
                <a:solidFill>
                  <a:srgbClr val="C00000"/>
                </a:solidFill>
              </a:rPr>
              <a:t>Callner</a:t>
            </a:r>
            <a:r>
              <a:rPr lang="en-US" sz="1400" b="1" dirty="0">
                <a:solidFill>
                  <a:srgbClr val="C00000"/>
                </a:solidFill>
              </a:rPr>
              <a:t> (Tue), Wei Li (Thu)</a:t>
            </a:r>
          </a:p>
        </p:txBody>
      </p:sp>
      <p:sp>
        <p:nvSpPr>
          <p:cNvPr id="31" name="TextBox 30">
            <a:hlinkClick r:id="rId5"/>
          </p:cNvPr>
          <p:cNvSpPr txBox="1"/>
          <p:nvPr/>
        </p:nvSpPr>
        <p:spPr>
          <a:xfrm>
            <a:off x="0" y="6956331"/>
            <a:ext cx="171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arXiv:1105.2438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4" name="Picture 33" descr="Corr_pp_eta24_phi01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2555" y="1400053"/>
            <a:ext cx="2794895" cy="2507967"/>
          </a:xfrm>
          <a:prstGeom prst="rect">
            <a:avLst/>
          </a:prstGeom>
        </p:spPr>
      </p:pic>
      <p:sp>
        <p:nvSpPr>
          <p:cNvPr id="37" name="Rectangle 67"/>
          <p:cNvSpPr>
            <a:spLocks noChangeArrowheads="1"/>
          </p:cNvSpPr>
          <p:nvPr/>
        </p:nvSpPr>
        <p:spPr bwMode="auto">
          <a:xfrm rot="5400000">
            <a:off x="7495735" y="2053308"/>
            <a:ext cx="2162016" cy="8555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grpSp>
        <p:nvGrpSpPr>
          <p:cNvPr id="41" name="Group 43"/>
          <p:cNvGrpSpPr>
            <a:grpSpLocks/>
          </p:cNvGrpSpPr>
          <p:nvPr/>
        </p:nvGrpSpPr>
        <p:grpSpPr bwMode="auto">
          <a:xfrm>
            <a:off x="1043447" y="3778044"/>
            <a:ext cx="3492500" cy="3254376"/>
            <a:chOff x="322" y="1997"/>
            <a:chExt cx="2200" cy="2050"/>
          </a:xfrm>
        </p:grpSpPr>
        <p:pic>
          <p:nvPicPr>
            <p:cNvPr id="42" name="Picture 32" descr="yieldvspt_pp_ass1_eta2-4_single_widept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2" y="2153"/>
              <a:ext cx="2200" cy="1894"/>
            </a:xfrm>
            <a:prstGeom prst="rect">
              <a:avLst/>
            </a:prstGeom>
            <a:noFill/>
          </p:spPr>
        </p:pic>
        <p:sp>
          <p:nvSpPr>
            <p:cNvPr id="43" name="Rectangle 57"/>
            <p:cNvSpPr>
              <a:spLocks noChangeArrowheads="1"/>
            </p:cNvSpPr>
            <p:nvPr/>
          </p:nvSpPr>
          <p:spPr bwMode="auto">
            <a:xfrm>
              <a:off x="836" y="2429"/>
              <a:ext cx="836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Rectangle 58"/>
            <p:cNvSpPr>
              <a:spLocks noChangeArrowheads="1"/>
            </p:cNvSpPr>
            <p:nvPr/>
          </p:nvSpPr>
          <p:spPr bwMode="auto">
            <a:xfrm>
              <a:off x="905" y="2305"/>
              <a:ext cx="623" cy="17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Text Box 59"/>
            <p:cNvSpPr txBox="1">
              <a:spLocks noChangeArrowheads="1"/>
            </p:cNvSpPr>
            <p:nvPr/>
          </p:nvSpPr>
          <p:spPr bwMode="auto">
            <a:xfrm>
              <a:off x="829" y="2241"/>
              <a:ext cx="79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US" sz="1400" b="0"/>
                <a:t>Ridge Region</a:t>
              </a:r>
            </a:p>
          </p:txBody>
        </p:sp>
        <p:graphicFrame>
          <p:nvGraphicFramePr>
            <p:cNvPr id="46" name="Object 3"/>
            <p:cNvGraphicFramePr>
              <a:graphicFrameLocks noChangeAspect="1"/>
            </p:cNvGraphicFramePr>
            <p:nvPr/>
          </p:nvGraphicFramePr>
          <p:xfrm>
            <a:off x="948" y="2452"/>
            <a:ext cx="752" cy="144"/>
          </p:xfrm>
          <a:graphic>
            <a:graphicData uri="http://schemas.openxmlformats.org/presentationml/2006/ole">
              <p:oleObj spid="_x0000_s1029" name="Equation" r:id="rId8" imgW="1193760" imgH="228600" progId="Equation.3">
                <p:embed/>
              </p:oleObj>
            </a:graphicData>
          </a:graphic>
        </p:graphicFrame>
        <p:sp>
          <p:nvSpPr>
            <p:cNvPr id="47" name="Rectangle 31"/>
            <p:cNvSpPr>
              <a:spLocks noChangeArrowheads="1"/>
            </p:cNvSpPr>
            <p:nvPr/>
          </p:nvSpPr>
          <p:spPr bwMode="auto">
            <a:xfrm>
              <a:off x="821" y="2251"/>
              <a:ext cx="67" cy="1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Text Box 33"/>
            <p:cNvSpPr txBox="1">
              <a:spLocks noChangeArrowheads="1"/>
            </p:cNvSpPr>
            <p:nvPr/>
          </p:nvSpPr>
          <p:spPr bwMode="auto">
            <a:xfrm>
              <a:off x="1632" y="2746"/>
              <a:ext cx="54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 b="0" dirty="0"/>
                <a:t>x10</a:t>
              </a:r>
            </a:p>
          </p:txBody>
        </p:sp>
        <p:sp>
          <p:nvSpPr>
            <p:cNvPr id="49" name="Text Box 42"/>
            <p:cNvSpPr txBox="1">
              <a:spLocks noChangeArrowheads="1"/>
            </p:cNvSpPr>
            <p:nvPr/>
          </p:nvSpPr>
          <p:spPr bwMode="auto">
            <a:xfrm rot="16200000">
              <a:off x="226" y="2154"/>
              <a:ext cx="5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b="0" dirty="0"/>
                <a:t>x10</a:t>
              </a:r>
            </a:p>
          </p:txBody>
        </p:sp>
      </p:grpSp>
      <p:sp>
        <p:nvSpPr>
          <p:cNvPr id="50" name="Text Box 60"/>
          <p:cNvSpPr txBox="1">
            <a:spLocks noChangeArrowheads="1"/>
          </p:cNvSpPr>
          <p:nvPr/>
        </p:nvSpPr>
        <p:spPr bwMode="auto">
          <a:xfrm>
            <a:off x="6219427" y="4010199"/>
            <a:ext cx="1262062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400" b="0" dirty="0"/>
              <a:t>Ridge Region</a:t>
            </a:r>
          </a:p>
        </p:txBody>
      </p:sp>
      <p:graphicFrame>
        <p:nvGraphicFramePr>
          <p:cNvPr id="51" name="Object 2"/>
          <p:cNvGraphicFramePr>
            <a:graphicFrameLocks noChangeAspect="1"/>
          </p:cNvGraphicFramePr>
          <p:nvPr/>
        </p:nvGraphicFramePr>
        <p:xfrm>
          <a:off x="6281339" y="4356582"/>
          <a:ext cx="1397000" cy="228600"/>
        </p:xfrm>
        <a:graphic>
          <a:graphicData uri="http://schemas.openxmlformats.org/presentationml/2006/ole">
            <p:oleObj spid="_x0000_s1030" name="Equation" r:id="rId9" imgW="1397000" imgH="228600" progId="Equation.3">
              <p:embed/>
            </p:oleObj>
          </a:graphicData>
        </a:graphic>
      </p:graphicFrame>
      <p:pic>
        <p:nvPicPr>
          <p:cNvPr id="33" name="Picture 32" descr="Corr_PbPb_eta24_phi01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69603" y="1452090"/>
            <a:ext cx="2847335" cy="2507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0" y="-11113"/>
            <a:ext cx="10058400" cy="7905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92382" tIns="46190" rIns="92382" bIns="46190" anchor="ctr"/>
          <a:lstStyle/>
          <a:p>
            <a:pPr algn="ctr" defTabSz="374984"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Triggered </a:t>
            </a:r>
            <a:r>
              <a:rPr lang="en-US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dihadron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centrality dependence in </a:t>
            </a:r>
            <a:r>
              <a:rPr lang="en-US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PbPb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53" name="Picture 4" descr="Corr2D_T1Min4T1Max6_A1Min2A1Max4_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9148" y="808986"/>
            <a:ext cx="828675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250825" y="6867525"/>
            <a:ext cx="1058863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12" tIns="41457" rIns="82912" bIns="41457">
            <a:spAutoFit/>
          </a:bodyPr>
          <a:lstStyle/>
          <a:p>
            <a:pPr defTabSz="458788"/>
            <a:r>
              <a:rPr lang="en-US"/>
              <a:t>cos(2</a:t>
            </a:r>
            <a:r>
              <a:rPr lang="en-US">
                <a:sym typeface="Symbol" pitchFamily="18" charset="2"/>
              </a:rPr>
              <a:t></a:t>
            </a:r>
            <a:r>
              <a:rPr lang="en-US"/>
              <a:t>)</a:t>
            </a:r>
          </a:p>
        </p:txBody>
      </p:sp>
      <p:sp>
        <p:nvSpPr>
          <p:cNvPr id="2055" name="Rectangle 9"/>
          <p:cNvSpPr>
            <a:spLocks noChangeArrowheads="1"/>
          </p:cNvSpPr>
          <p:nvPr/>
        </p:nvSpPr>
        <p:spPr bwMode="auto">
          <a:xfrm>
            <a:off x="3598863" y="831850"/>
            <a:ext cx="1163637" cy="438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43017" name="Text Box 10"/>
          <p:cNvSpPr txBox="1">
            <a:spLocks noChangeArrowheads="1"/>
          </p:cNvSpPr>
          <p:nvPr/>
        </p:nvSpPr>
        <p:spPr bwMode="auto">
          <a:xfrm>
            <a:off x="3924300" y="841375"/>
            <a:ext cx="2182813" cy="427038"/>
          </a:xfrm>
          <a:prstGeom prst="rect">
            <a:avLst/>
          </a:prstGeom>
          <a:gradFill rotWithShape="1">
            <a:gsLst>
              <a:gs pos="0">
                <a:srgbClr val="E5EEFF"/>
              </a:gs>
              <a:gs pos="64999">
                <a:srgbClr val="BFD5FF"/>
              </a:gs>
              <a:gs pos="100000">
                <a:srgbClr val="A3C4FF"/>
              </a:gs>
            </a:gsLst>
            <a:lin ang="5400000" scaled="1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 lIns="82912" tIns="41457" rIns="82912" bIns="41457">
            <a:spAutoFit/>
          </a:bodyPr>
          <a:lstStyle/>
          <a:p>
            <a:pPr defTabSz="459886">
              <a:defRPr/>
            </a:pPr>
            <a:r>
              <a:rPr lang="en-US" sz="2200" dirty="0" err="1">
                <a:solidFill>
                  <a:srgbClr val="000000"/>
                </a:solidFill>
                <a:cs typeface="Arial" charset="0"/>
              </a:rPr>
              <a:t>PbPb</a:t>
            </a:r>
            <a:r>
              <a:rPr lang="en-US" sz="2200" dirty="0">
                <a:solidFill>
                  <a:srgbClr val="000000"/>
                </a:solidFill>
                <a:cs typeface="Arial" charset="0"/>
              </a:rPr>
              <a:t> 2.76 </a:t>
            </a:r>
            <a:r>
              <a:rPr lang="en-US" sz="2200" dirty="0" err="1">
                <a:solidFill>
                  <a:srgbClr val="000000"/>
                </a:solidFill>
                <a:cs typeface="Arial" charset="0"/>
              </a:rPr>
              <a:t>TeV</a:t>
            </a:r>
            <a:endParaRPr lang="en-US" sz="22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2057" name="Group 11"/>
          <p:cNvGrpSpPr>
            <a:grpSpLocks/>
          </p:cNvGrpSpPr>
          <p:nvPr/>
        </p:nvGrpSpPr>
        <p:grpSpPr bwMode="auto">
          <a:xfrm>
            <a:off x="668338" y="2640013"/>
            <a:ext cx="697174" cy="566737"/>
            <a:chOff x="4863" y="2963"/>
            <a:chExt cx="265" cy="241"/>
          </a:xfrm>
        </p:grpSpPr>
        <p:sp>
          <p:nvSpPr>
            <p:cNvPr id="3" name="Oval 3"/>
            <p:cNvSpPr>
              <a:spLocks/>
            </p:cNvSpPr>
            <p:nvPr/>
          </p:nvSpPr>
          <p:spPr bwMode="auto">
            <a:xfrm>
              <a:off x="4863" y="2963"/>
              <a:ext cx="237" cy="241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746430">
                <a:defRPr/>
              </a:pPr>
              <a:r>
                <a:rPr lang="en-US" sz="11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rPr>
                <a:t>Pb</a:t>
              </a:r>
              <a:endParaRPr lang="en-US" sz="11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" name="Oval 4"/>
            <p:cNvSpPr>
              <a:spLocks/>
            </p:cNvSpPr>
            <p:nvPr/>
          </p:nvSpPr>
          <p:spPr bwMode="auto">
            <a:xfrm>
              <a:off x="4891" y="2963"/>
              <a:ext cx="237" cy="241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746430">
                <a:defRPr/>
              </a:pPr>
              <a:r>
                <a:rPr lang="en-US" sz="1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2058" name="Freeform 29"/>
          <p:cNvSpPr>
            <a:spLocks/>
          </p:cNvSpPr>
          <p:nvPr/>
        </p:nvSpPr>
        <p:spPr bwMode="auto">
          <a:xfrm rot="-8100000">
            <a:off x="1270794" y="6576219"/>
            <a:ext cx="911225" cy="109537"/>
          </a:xfrm>
          <a:custGeom>
            <a:avLst/>
            <a:gdLst>
              <a:gd name="T0" fmla="*/ 0 w 1920"/>
              <a:gd name="T1" fmla="*/ 0 h 432"/>
              <a:gd name="T2" fmla="*/ 2147483647 w 1920"/>
              <a:gd name="T3" fmla="*/ 2147483647 h 432"/>
              <a:gd name="T4" fmla="*/ 2147483647 w 1920"/>
              <a:gd name="T5" fmla="*/ 0 h 432"/>
              <a:gd name="T6" fmla="*/ 2147483647 w 1920"/>
              <a:gd name="T7" fmla="*/ 2147483647 h 432"/>
              <a:gd name="T8" fmla="*/ 2147483647 w 1920"/>
              <a:gd name="T9" fmla="*/ 0 h 4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920"/>
              <a:gd name="T16" fmla="*/ 0 h 432"/>
              <a:gd name="T17" fmla="*/ 1920 w 1920"/>
              <a:gd name="T18" fmla="*/ 432 h 4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920" h="432">
                <a:moveTo>
                  <a:pt x="0" y="0"/>
                </a:moveTo>
                <a:cubicBezTo>
                  <a:pt x="160" y="216"/>
                  <a:pt x="320" y="432"/>
                  <a:pt x="480" y="432"/>
                </a:cubicBezTo>
                <a:cubicBezTo>
                  <a:pt x="640" y="432"/>
                  <a:pt x="800" y="0"/>
                  <a:pt x="960" y="0"/>
                </a:cubicBezTo>
                <a:cubicBezTo>
                  <a:pt x="1120" y="0"/>
                  <a:pt x="1280" y="432"/>
                  <a:pt x="1440" y="432"/>
                </a:cubicBezTo>
                <a:cubicBezTo>
                  <a:pt x="1600" y="432"/>
                  <a:pt x="1760" y="216"/>
                  <a:pt x="1920" y="0"/>
                </a:cubicBezTo>
              </a:path>
            </a:pathLst>
          </a:custGeom>
          <a:noFill/>
          <a:ln w="57150">
            <a:solidFill>
              <a:srgbClr val="FF33CC"/>
            </a:solidFill>
            <a:round/>
            <a:headEnd/>
            <a:tailEnd/>
          </a:ln>
        </p:spPr>
        <p:txBody>
          <a:bodyPr rot="10800000" lIns="82912" tIns="41457" rIns="82912" bIns="41457"/>
          <a:lstStyle/>
          <a:p>
            <a:endParaRPr lang="en-US"/>
          </a:p>
        </p:txBody>
      </p:sp>
      <p:sp>
        <p:nvSpPr>
          <p:cNvPr id="2059" name="Line 18"/>
          <p:cNvSpPr>
            <a:spLocks noChangeShapeType="1"/>
          </p:cNvSpPr>
          <p:nvPr/>
        </p:nvSpPr>
        <p:spPr bwMode="auto">
          <a:xfrm flipV="1">
            <a:off x="1000125" y="6589713"/>
            <a:ext cx="511175" cy="306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0" name="Rectangle 19"/>
          <p:cNvSpPr>
            <a:spLocks noChangeArrowheads="1"/>
          </p:cNvSpPr>
          <p:nvPr/>
        </p:nvSpPr>
        <p:spPr bwMode="auto">
          <a:xfrm>
            <a:off x="9117013" y="822325"/>
            <a:ext cx="1841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382" tIns="46190" rIns="92382" bIns="46190">
            <a:spAutoFit/>
          </a:bodyPr>
          <a:lstStyle/>
          <a:p>
            <a:pPr defTabSz="514350"/>
            <a:endParaRPr lang="en-US" sz="2500"/>
          </a:p>
        </p:txBody>
      </p:sp>
      <p:sp>
        <p:nvSpPr>
          <p:cNvPr id="2061" name="Rectangle 21"/>
          <p:cNvSpPr>
            <a:spLocks noChangeArrowheads="1"/>
          </p:cNvSpPr>
          <p:nvPr/>
        </p:nvSpPr>
        <p:spPr bwMode="auto">
          <a:xfrm>
            <a:off x="1593850" y="841375"/>
            <a:ext cx="914400" cy="498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2" name="Rectangle 25"/>
          <p:cNvSpPr>
            <a:spLocks noChangeArrowheads="1"/>
          </p:cNvSpPr>
          <p:nvPr/>
        </p:nvSpPr>
        <p:spPr bwMode="auto">
          <a:xfrm>
            <a:off x="2570163" y="1541463"/>
            <a:ext cx="695325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3" name="Rectangle 26"/>
          <p:cNvSpPr>
            <a:spLocks noChangeArrowheads="1"/>
          </p:cNvSpPr>
          <p:nvPr/>
        </p:nvSpPr>
        <p:spPr bwMode="auto">
          <a:xfrm>
            <a:off x="4575175" y="1557338"/>
            <a:ext cx="695325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4" name="Rectangle 27"/>
          <p:cNvSpPr>
            <a:spLocks noChangeArrowheads="1"/>
          </p:cNvSpPr>
          <p:nvPr/>
        </p:nvSpPr>
        <p:spPr bwMode="auto">
          <a:xfrm>
            <a:off x="6550025" y="1557338"/>
            <a:ext cx="695325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5" name="Rectangle 29"/>
          <p:cNvSpPr>
            <a:spLocks noChangeArrowheads="1"/>
          </p:cNvSpPr>
          <p:nvPr/>
        </p:nvSpPr>
        <p:spPr bwMode="auto">
          <a:xfrm>
            <a:off x="8534400" y="1574800"/>
            <a:ext cx="695325" cy="155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6" name="Rectangle 30"/>
          <p:cNvSpPr>
            <a:spLocks noChangeArrowheads="1"/>
          </p:cNvSpPr>
          <p:nvPr/>
        </p:nvSpPr>
        <p:spPr bwMode="auto">
          <a:xfrm>
            <a:off x="2578100" y="3605213"/>
            <a:ext cx="693738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7" name="Rectangle 31"/>
          <p:cNvSpPr>
            <a:spLocks noChangeArrowheads="1"/>
          </p:cNvSpPr>
          <p:nvPr/>
        </p:nvSpPr>
        <p:spPr bwMode="auto">
          <a:xfrm>
            <a:off x="4573588" y="3617913"/>
            <a:ext cx="695325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8" name="Rectangle 33"/>
          <p:cNvSpPr>
            <a:spLocks noChangeArrowheads="1"/>
          </p:cNvSpPr>
          <p:nvPr/>
        </p:nvSpPr>
        <p:spPr bwMode="auto">
          <a:xfrm>
            <a:off x="6545263" y="3602038"/>
            <a:ext cx="695325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69" name="Rectangle 34"/>
          <p:cNvSpPr>
            <a:spLocks noChangeArrowheads="1"/>
          </p:cNvSpPr>
          <p:nvPr/>
        </p:nvSpPr>
        <p:spPr bwMode="auto">
          <a:xfrm>
            <a:off x="8540750" y="3617913"/>
            <a:ext cx="695325" cy="1571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70" name="Rectangle 36"/>
          <p:cNvSpPr>
            <a:spLocks noChangeArrowheads="1"/>
          </p:cNvSpPr>
          <p:nvPr/>
        </p:nvSpPr>
        <p:spPr bwMode="auto">
          <a:xfrm>
            <a:off x="2578100" y="5588000"/>
            <a:ext cx="693738" cy="157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71" name="Rectangle 37"/>
          <p:cNvSpPr>
            <a:spLocks noChangeArrowheads="1"/>
          </p:cNvSpPr>
          <p:nvPr/>
        </p:nvSpPr>
        <p:spPr bwMode="auto">
          <a:xfrm>
            <a:off x="6711950" y="3775075"/>
            <a:ext cx="695325" cy="1555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72" name="Rectangle 38"/>
          <p:cNvSpPr>
            <a:spLocks noChangeArrowheads="1"/>
          </p:cNvSpPr>
          <p:nvPr/>
        </p:nvSpPr>
        <p:spPr bwMode="auto">
          <a:xfrm>
            <a:off x="4559300" y="5588000"/>
            <a:ext cx="695325" cy="157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sp>
        <p:nvSpPr>
          <p:cNvPr id="2073" name="Rectangle 39"/>
          <p:cNvSpPr>
            <a:spLocks noChangeArrowheads="1"/>
          </p:cNvSpPr>
          <p:nvPr/>
        </p:nvSpPr>
        <p:spPr bwMode="auto">
          <a:xfrm>
            <a:off x="6545263" y="5588000"/>
            <a:ext cx="695325" cy="157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grpSp>
        <p:nvGrpSpPr>
          <p:cNvPr id="2074" name="Group 14"/>
          <p:cNvGrpSpPr>
            <a:grpSpLocks/>
          </p:cNvGrpSpPr>
          <p:nvPr/>
        </p:nvGrpSpPr>
        <p:grpSpPr bwMode="auto">
          <a:xfrm>
            <a:off x="7181850" y="5226050"/>
            <a:ext cx="1015852" cy="566738"/>
            <a:chOff x="4594" y="3233"/>
            <a:chExt cx="735" cy="356"/>
          </a:xfrm>
        </p:grpSpPr>
        <p:sp>
          <p:nvSpPr>
            <p:cNvPr id="397315" name="Oval 3"/>
            <p:cNvSpPr>
              <a:spLocks/>
            </p:cNvSpPr>
            <p:nvPr/>
          </p:nvSpPr>
          <p:spPr bwMode="auto">
            <a:xfrm>
              <a:off x="4594" y="3233"/>
              <a:ext cx="403" cy="356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746430">
                <a:defRPr/>
              </a:pPr>
              <a:r>
                <a:rPr lang="en-US" sz="1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7316" name="Oval 4"/>
            <p:cNvSpPr>
              <a:spLocks/>
            </p:cNvSpPr>
            <p:nvPr/>
          </p:nvSpPr>
          <p:spPr bwMode="auto">
            <a:xfrm>
              <a:off x="4926" y="3233"/>
              <a:ext cx="403" cy="356"/>
            </a:xfrm>
            <a:prstGeom prst="ellipse">
              <a:avLst/>
            </a:prstGeom>
            <a:solidFill>
              <a:schemeClr val="accent1">
                <a:alpha val="51764"/>
              </a:schemeClr>
            </a:solidFill>
            <a:ln w="12700">
              <a:solidFill>
                <a:srgbClr val="9C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746430">
                <a:defRPr/>
              </a:pPr>
              <a:r>
                <a:rPr lang="en-US" sz="1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2075" name="Rectangle 40"/>
          <p:cNvSpPr>
            <a:spLocks noChangeArrowheads="1"/>
          </p:cNvSpPr>
          <p:nvPr/>
        </p:nvSpPr>
        <p:spPr bwMode="auto">
          <a:xfrm>
            <a:off x="8543925" y="5588000"/>
            <a:ext cx="695325" cy="157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1882" tIns="50941" rIns="101882" bIns="50941" anchor="ctr"/>
          <a:lstStyle/>
          <a:p>
            <a:endParaRPr lang="en-US"/>
          </a:p>
        </p:txBody>
      </p:sp>
      <p:grpSp>
        <p:nvGrpSpPr>
          <p:cNvPr id="2076" name="Group 44"/>
          <p:cNvGrpSpPr>
            <a:grpSpLocks/>
          </p:cNvGrpSpPr>
          <p:nvPr/>
        </p:nvGrpSpPr>
        <p:grpSpPr bwMode="auto">
          <a:xfrm>
            <a:off x="190500" y="868363"/>
            <a:ext cx="1766888" cy="639762"/>
            <a:chOff x="109" y="502"/>
            <a:chExt cx="1012" cy="355"/>
          </a:xfrm>
        </p:grpSpPr>
        <p:grpSp>
          <p:nvGrpSpPr>
            <p:cNvPr id="2080" name="Group 6"/>
            <p:cNvGrpSpPr>
              <a:grpSpLocks/>
            </p:cNvGrpSpPr>
            <p:nvPr/>
          </p:nvGrpSpPr>
          <p:grpSpPr bwMode="auto">
            <a:xfrm>
              <a:off x="109" y="502"/>
              <a:ext cx="1012" cy="355"/>
              <a:chOff x="116" y="1880"/>
              <a:chExt cx="1302" cy="400"/>
            </a:xfrm>
          </p:grpSpPr>
          <p:sp>
            <p:nvSpPr>
              <p:cNvPr id="43040" name="AutoShape 1030"/>
              <p:cNvSpPr>
                <a:spLocks noChangeArrowheads="1"/>
              </p:cNvSpPr>
              <p:nvPr/>
            </p:nvSpPr>
            <p:spPr bwMode="auto">
              <a:xfrm>
                <a:off x="116" y="1880"/>
                <a:ext cx="1302" cy="400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E5EEFF"/>
                  </a:gs>
                  <a:gs pos="64999">
                    <a:srgbClr val="BFD5FF"/>
                  </a:gs>
                  <a:gs pos="100000">
                    <a:srgbClr val="A3C4FF"/>
                  </a:gs>
                </a:gsLst>
                <a:lin ang="5400000" scaled="1"/>
              </a:gradFill>
              <a:ln w="9525">
                <a:solidFill>
                  <a:srgbClr val="4A7EBB"/>
                </a:solidFill>
                <a:round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wrap="none" lIns="60558" tIns="30280" rIns="60558" bIns="30280" anchor="b"/>
              <a:lstStyle/>
              <a:p>
                <a:pPr defTabSz="829564">
                  <a:defRPr/>
                </a:pPr>
                <a:endParaRPr lang="en-US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43041" name="Rectangle 23"/>
              <p:cNvSpPr>
                <a:spLocks noChangeArrowheads="1"/>
              </p:cNvSpPr>
              <p:nvPr/>
            </p:nvSpPr>
            <p:spPr bwMode="auto">
              <a:xfrm>
                <a:off x="116" y="1884"/>
                <a:ext cx="1302" cy="396"/>
              </a:xfrm>
              <a:prstGeom prst="rect">
                <a:avLst/>
              </a:prstGeom>
              <a:gradFill rotWithShape="1">
                <a:gsLst>
                  <a:gs pos="0">
                    <a:srgbClr val="F5FFE6"/>
                  </a:gs>
                  <a:gs pos="64999">
                    <a:srgbClr val="E4FDC2"/>
                  </a:gs>
                  <a:gs pos="100000">
                    <a:srgbClr val="DAFDA7"/>
                  </a:gs>
                </a:gsLst>
                <a:lin ang="5400000" scaled="1"/>
              </a:gradFill>
              <a:ln w="9525">
                <a:solidFill>
                  <a:srgbClr val="98B954"/>
                </a:solidFill>
                <a:miter lim="800000"/>
                <a:headEnd/>
                <a:tailEnd/>
              </a:ln>
              <a:effectLst>
                <a:outerShdw dist="20000" dir="5400000" rotWithShape="0">
                  <a:srgbClr val="808080">
                    <a:alpha val="37999"/>
                  </a:srgbClr>
                </a:outerShdw>
              </a:effectLst>
            </p:spPr>
            <p:txBody>
              <a:bodyPr wrap="none" lIns="60558" tIns="30280" rIns="60558" bIns="30280" anchor="b"/>
              <a:lstStyle/>
              <a:p>
                <a:pPr defTabSz="829564">
                  <a:lnSpc>
                    <a:spcPct val="110000"/>
                  </a:lnSpc>
                  <a:defRPr/>
                </a:pPr>
                <a:r>
                  <a:rPr lang="en-US" sz="1400" dirty="0">
                    <a:solidFill>
                      <a:srgbClr val="000000"/>
                    </a:solidFill>
                    <a:cs typeface="Arial" charset="0"/>
                  </a:rPr>
                  <a:t>       : 4 - 6 </a:t>
                </a:r>
                <a:r>
                  <a:rPr lang="en-US" sz="1400" dirty="0" err="1">
                    <a:solidFill>
                      <a:srgbClr val="000000"/>
                    </a:solidFill>
                    <a:cs typeface="Arial" charset="0"/>
                  </a:rPr>
                  <a:t>GeV</a:t>
                </a:r>
                <a:r>
                  <a:rPr lang="en-US" sz="1400" dirty="0">
                    <a:solidFill>
                      <a:srgbClr val="000000"/>
                    </a:solidFill>
                    <a:cs typeface="Arial" charset="0"/>
                  </a:rPr>
                  <a:t>/c</a:t>
                </a:r>
              </a:p>
              <a:p>
                <a:pPr defTabSz="829564">
                  <a:lnSpc>
                    <a:spcPct val="110000"/>
                  </a:lnSpc>
                  <a:defRPr/>
                </a:pPr>
                <a:r>
                  <a:rPr lang="en-US" sz="1400" dirty="0">
                    <a:solidFill>
                      <a:srgbClr val="000000"/>
                    </a:solidFill>
                    <a:cs typeface="Arial" charset="0"/>
                  </a:rPr>
                  <a:t>        : 2 - 4 </a:t>
                </a:r>
                <a:r>
                  <a:rPr lang="en-US" sz="1400" dirty="0" err="1">
                    <a:solidFill>
                      <a:srgbClr val="000000"/>
                    </a:solidFill>
                    <a:cs typeface="Arial" charset="0"/>
                  </a:rPr>
                  <a:t>GeV</a:t>
                </a:r>
                <a:r>
                  <a:rPr lang="en-US" sz="1400" dirty="0">
                    <a:solidFill>
                      <a:srgbClr val="000000"/>
                    </a:solidFill>
                    <a:cs typeface="Arial" charset="0"/>
                  </a:rPr>
                  <a:t>/c</a:t>
                </a:r>
                <a:r>
                  <a:rPr lang="en-US" dirty="0">
                    <a:solidFill>
                      <a:srgbClr val="000000"/>
                    </a:solidFill>
                    <a:cs typeface="Arial" charset="0"/>
                  </a:rPr>
                  <a:t> </a:t>
                </a:r>
              </a:p>
            </p:txBody>
          </p:sp>
        </p:grpSp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175" y="661"/>
            <a:ext cx="247" cy="173"/>
          </p:xfrm>
          <a:graphic>
            <a:graphicData uri="http://schemas.openxmlformats.org/presentationml/2006/ole">
              <p:oleObj spid="_x0000_s2050" name="Equation" r:id="rId5" imgW="330200" imgH="228600" progId="Equation.3">
                <p:embed/>
              </p:oleObj>
            </a:graphicData>
          </a:graphic>
        </p:graphicFrame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184" y="516"/>
            <a:ext cx="200" cy="173"/>
          </p:xfrm>
          <a:graphic>
            <a:graphicData uri="http://schemas.openxmlformats.org/presentationml/2006/ole">
              <p:oleObj spid="_x0000_s2051" name="Equation" r:id="rId6" imgW="266700" imgH="228600" progId="Equation.3">
                <p:embed/>
              </p:oleObj>
            </a:graphicData>
          </a:graphic>
        </p:graphicFrame>
      </p:grpSp>
      <p:sp>
        <p:nvSpPr>
          <p:cNvPr id="2077" name="Slide Number Placeholder 3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9DBE0C-B19E-4E00-A223-6969AD9DB96E}" type="slidenum">
              <a:rPr lang="en-US" smtClean="0">
                <a:latin typeface="Arial" charset="0"/>
              </a:rPr>
              <a:pPr/>
              <a:t>8</a:t>
            </a:fld>
            <a:endParaRPr lang="en-US" smtClean="0">
              <a:latin typeface="Arial" charset="0"/>
            </a:endParaRPr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2079" name="TextBox 6"/>
          <p:cNvSpPr txBox="1">
            <a:spLocks noChangeArrowheads="1"/>
          </p:cNvSpPr>
          <p:nvPr/>
        </p:nvSpPr>
        <p:spPr bwMode="auto">
          <a:xfrm>
            <a:off x="7407275" y="7018338"/>
            <a:ext cx="264001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J. Callner (Tue), Wei Li (Thu)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4" descr="vn_npart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5750" y="904875"/>
            <a:ext cx="415925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2" name="Title 1"/>
          <p:cNvSpPr>
            <a:spLocks noGrp="1"/>
          </p:cNvSpPr>
          <p:nvPr>
            <p:ph type="title" idx="4294967295"/>
          </p:nvPr>
        </p:nvSpPr>
        <p:spPr>
          <a:xfrm>
            <a:off x="0" y="-11113"/>
            <a:ext cx="10058400" cy="788988"/>
          </a:xfrm>
        </p:spPr>
        <p:txBody>
          <a:bodyPr lIns="92382" tIns="46190" rIns="92382" bIns="46190"/>
          <a:lstStyle/>
          <a:p>
            <a:pPr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Fourier decomposition of </a:t>
            </a:r>
            <a:r>
              <a:rPr lang="en-US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34" charset="-128"/>
              </a:rPr>
              <a:t>Df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34" charset="-128"/>
              </a:rPr>
              <a:t> correlations</a:t>
            </a:r>
          </a:p>
        </p:txBody>
      </p:sp>
      <p:grpSp>
        <p:nvGrpSpPr>
          <p:cNvPr id="3077" name="Group 19"/>
          <p:cNvGrpSpPr>
            <a:grpSpLocks/>
          </p:cNvGrpSpPr>
          <p:nvPr/>
        </p:nvGrpSpPr>
        <p:grpSpPr bwMode="auto">
          <a:xfrm>
            <a:off x="266700" y="4378701"/>
            <a:ext cx="9593263" cy="2647950"/>
            <a:chOff x="153" y="2532"/>
            <a:chExt cx="5493" cy="1472"/>
          </a:xfrm>
        </p:grpSpPr>
        <p:grpSp>
          <p:nvGrpSpPr>
            <p:cNvPr id="3097" name="Group 20"/>
            <p:cNvGrpSpPr>
              <a:grpSpLocks/>
            </p:cNvGrpSpPr>
            <p:nvPr/>
          </p:nvGrpSpPr>
          <p:grpSpPr bwMode="auto">
            <a:xfrm>
              <a:off x="153" y="2532"/>
              <a:ext cx="5493" cy="1472"/>
              <a:chOff x="144" y="2541"/>
              <a:chExt cx="5493" cy="1472"/>
            </a:xfrm>
          </p:grpSpPr>
          <p:pic>
            <p:nvPicPr>
              <p:cNvPr id="3099" name="Picture 37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44" y="2576"/>
                <a:ext cx="5493" cy="1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0" name="Picture 28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894" y="3320"/>
                <a:ext cx="235" cy="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1" name="Picture 30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3980" y="3319"/>
                <a:ext cx="335" cy="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102" name="Picture 29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935" y="3319"/>
                <a:ext cx="309" cy="3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03" name="Text Box 42"/>
              <p:cNvSpPr txBox="1">
                <a:spLocks noChangeArrowheads="1"/>
              </p:cNvSpPr>
              <p:nvPr/>
            </p:nvSpPr>
            <p:spPr bwMode="auto">
              <a:xfrm>
                <a:off x="1614" y="3508"/>
                <a:ext cx="303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n=2</a:t>
                </a:r>
                <a:endParaRPr lang="en-US"/>
              </a:p>
            </p:txBody>
          </p:sp>
          <p:sp>
            <p:nvSpPr>
              <p:cNvPr id="3104" name="Text Box 43"/>
              <p:cNvSpPr txBox="1">
                <a:spLocks noChangeArrowheads="1"/>
              </p:cNvSpPr>
              <p:nvPr/>
            </p:nvSpPr>
            <p:spPr bwMode="auto">
              <a:xfrm>
                <a:off x="2642" y="3508"/>
                <a:ext cx="303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n=3</a:t>
                </a:r>
                <a:endParaRPr lang="en-US"/>
              </a:p>
            </p:txBody>
          </p:sp>
          <p:sp>
            <p:nvSpPr>
              <p:cNvPr id="3105" name="Text Box 44"/>
              <p:cNvSpPr txBox="1">
                <a:spLocks noChangeArrowheads="1"/>
              </p:cNvSpPr>
              <p:nvPr/>
            </p:nvSpPr>
            <p:spPr bwMode="auto">
              <a:xfrm>
                <a:off x="3749" y="3508"/>
                <a:ext cx="303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/>
                  <a:t>n=4</a:t>
                </a:r>
                <a:endParaRPr lang="en-US" dirty="0"/>
              </a:p>
            </p:txBody>
          </p:sp>
          <p:sp>
            <p:nvSpPr>
              <p:cNvPr id="55324" name="Rectangle 51"/>
              <p:cNvSpPr>
                <a:spLocks noChangeArrowheads="1"/>
              </p:cNvSpPr>
              <p:nvPr/>
            </p:nvSpPr>
            <p:spPr bwMode="auto">
              <a:xfrm>
                <a:off x="4602" y="2541"/>
                <a:ext cx="1006" cy="1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700" i="1" dirty="0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arXiv:1105.2438</a:t>
                </a:r>
              </a:p>
            </p:txBody>
          </p:sp>
        </p:grpSp>
        <p:sp>
          <p:nvSpPr>
            <p:cNvPr id="3098" name="Text Box 29"/>
            <p:cNvSpPr txBox="1">
              <a:spLocks noChangeArrowheads="1"/>
            </p:cNvSpPr>
            <p:nvPr/>
          </p:nvSpPr>
          <p:spPr bwMode="auto">
            <a:xfrm>
              <a:off x="3067" y="2532"/>
              <a:ext cx="1160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0-5% most central</a:t>
              </a:r>
            </a:p>
          </p:txBody>
        </p:sp>
      </p:grpSp>
      <p:grpSp>
        <p:nvGrpSpPr>
          <p:cNvPr id="3078" name="Group 30"/>
          <p:cNvGrpSpPr>
            <a:grpSpLocks/>
          </p:cNvGrpSpPr>
          <p:nvPr/>
        </p:nvGrpSpPr>
        <p:grpSpPr bwMode="auto">
          <a:xfrm>
            <a:off x="727075" y="1135063"/>
            <a:ext cx="3749675" cy="3222625"/>
            <a:chOff x="1716" y="820"/>
            <a:chExt cx="2147" cy="1791"/>
          </a:xfrm>
        </p:grpSpPr>
        <p:sp>
          <p:nvSpPr>
            <p:cNvPr id="3083" name="Rectangle 22"/>
            <p:cNvSpPr>
              <a:spLocks noChangeArrowheads="1"/>
            </p:cNvSpPr>
            <p:nvPr/>
          </p:nvSpPr>
          <p:spPr bwMode="auto">
            <a:xfrm>
              <a:off x="1716" y="820"/>
              <a:ext cx="95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058" tIns="41029" rIns="82058" bIns="41029">
              <a:spAutoFit/>
            </a:bodyPr>
            <a:lstStyle/>
            <a:p>
              <a:pPr defTabSz="506413"/>
              <a:endParaRPr lang="en-US"/>
            </a:p>
          </p:txBody>
        </p:sp>
        <p:sp>
          <p:nvSpPr>
            <p:cNvPr id="3084" name="Rectangle 32"/>
            <p:cNvSpPr>
              <a:spLocks noChangeArrowheads="1"/>
            </p:cNvSpPr>
            <p:nvPr/>
          </p:nvSpPr>
          <p:spPr bwMode="auto">
            <a:xfrm>
              <a:off x="1768" y="1233"/>
              <a:ext cx="250" cy="10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Rectangle 36"/>
            <p:cNvSpPr>
              <a:spLocks noChangeArrowheads="1"/>
            </p:cNvSpPr>
            <p:nvPr/>
          </p:nvSpPr>
          <p:spPr bwMode="auto">
            <a:xfrm>
              <a:off x="1808" y="1233"/>
              <a:ext cx="85" cy="19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74406" tIns="37203" rIns="74406" bIns="37203">
              <a:spAutoFit/>
            </a:bodyPr>
            <a:lstStyle/>
            <a:p>
              <a:endParaRPr lang="en-US"/>
            </a:p>
          </p:txBody>
        </p:sp>
        <p:sp>
          <p:nvSpPr>
            <p:cNvPr id="3086" name="Rectangle 37"/>
            <p:cNvSpPr>
              <a:spLocks noChangeArrowheads="1"/>
            </p:cNvSpPr>
            <p:nvPr/>
          </p:nvSpPr>
          <p:spPr bwMode="auto">
            <a:xfrm>
              <a:off x="1906" y="2096"/>
              <a:ext cx="85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06" tIns="37203" rIns="74406" bIns="37203">
              <a:spAutoFit/>
            </a:bodyPr>
            <a:lstStyle/>
            <a:p>
              <a:pPr defTabSz="506413"/>
              <a:endParaRPr lang="en-US"/>
            </a:p>
          </p:txBody>
        </p:sp>
        <p:grpSp>
          <p:nvGrpSpPr>
            <p:cNvPr id="3087" name="Group 8"/>
            <p:cNvGrpSpPr>
              <a:grpSpLocks/>
            </p:cNvGrpSpPr>
            <p:nvPr/>
          </p:nvGrpSpPr>
          <p:grpSpPr bwMode="auto">
            <a:xfrm>
              <a:off x="3648" y="1620"/>
              <a:ext cx="215" cy="629"/>
              <a:chOff x="4369" y="3188"/>
              <a:chExt cx="256" cy="769"/>
            </a:xfrm>
          </p:grpSpPr>
          <p:sp>
            <p:nvSpPr>
              <p:cNvPr id="3092" name="Text Box 10"/>
              <p:cNvSpPr txBox="1">
                <a:spLocks noChangeArrowheads="1"/>
              </p:cNvSpPr>
              <p:nvPr/>
            </p:nvSpPr>
            <p:spPr bwMode="auto">
              <a:xfrm>
                <a:off x="4369" y="3732"/>
                <a:ext cx="237" cy="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56047" tIns="28024" rIns="56047" bIns="28024">
                <a:spAutoFit/>
              </a:bodyPr>
              <a:lstStyle/>
              <a:p>
                <a:pPr defTabSz="514350"/>
                <a:r>
                  <a:rPr lang="en-US">
                    <a:solidFill>
                      <a:srgbClr val="FF8000"/>
                    </a:solidFill>
                  </a:rPr>
                  <a:t>V</a:t>
                </a:r>
                <a:r>
                  <a:rPr lang="en-US" baseline="-25000">
                    <a:solidFill>
                      <a:srgbClr val="FF8000"/>
                    </a:solidFill>
                  </a:rPr>
                  <a:t>3</a:t>
                </a:r>
                <a:endParaRPr lang="en-US">
                  <a:solidFill>
                    <a:srgbClr val="0000FF"/>
                  </a:solidFill>
                </a:endParaRPr>
              </a:p>
            </p:txBody>
          </p:sp>
          <p:sp>
            <p:nvSpPr>
              <p:cNvPr id="3093" name="Text Box 11"/>
              <p:cNvSpPr txBox="1">
                <a:spLocks noChangeArrowheads="1"/>
              </p:cNvSpPr>
              <p:nvPr/>
            </p:nvSpPr>
            <p:spPr bwMode="auto">
              <a:xfrm>
                <a:off x="4369" y="3571"/>
                <a:ext cx="237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56047" tIns="28024" rIns="56047" bIns="28024">
                <a:spAutoFit/>
              </a:bodyPr>
              <a:lstStyle/>
              <a:p>
                <a:pPr defTabSz="514350"/>
                <a:r>
                  <a:rPr lang="en-US">
                    <a:solidFill>
                      <a:srgbClr val="FF0000"/>
                    </a:solidFill>
                  </a:rPr>
                  <a:t>V</a:t>
                </a:r>
                <a:r>
                  <a:rPr lang="en-US" baseline="-25000">
                    <a:solidFill>
                      <a:srgbClr val="FF0000"/>
                    </a:solidFill>
                  </a:rPr>
                  <a:t>1</a:t>
                </a:r>
                <a:endParaRPr lang="en-US"/>
              </a:p>
            </p:txBody>
          </p:sp>
          <p:sp>
            <p:nvSpPr>
              <p:cNvPr id="3094" name="Text Box 12"/>
              <p:cNvSpPr txBox="1">
                <a:spLocks noChangeArrowheads="1"/>
              </p:cNvSpPr>
              <p:nvPr/>
            </p:nvSpPr>
            <p:spPr bwMode="auto">
              <a:xfrm>
                <a:off x="4369" y="3188"/>
                <a:ext cx="237" cy="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56047" tIns="28024" rIns="56047" bIns="28024">
                <a:spAutoFit/>
              </a:bodyPr>
              <a:lstStyle/>
              <a:p>
                <a:pPr defTabSz="514350"/>
                <a:r>
                  <a:rPr lang="en-US">
                    <a:solidFill>
                      <a:schemeClr val="hlink"/>
                    </a:solidFill>
                  </a:rPr>
                  <a:t>V</a:t>
                </a:r>
                <a:r>
                  <a:rPr lang="en-US" baseline="-25000">
                    <a:solidFill>
                      <a:schemeClr val="hlink"/>
                    </a:solidFill>
                  </a:rPr>
                  <a:t>2</a:t>
                </a:r>
                <a:endParaRPr lang="en-US"/>
              </a:p>
            </p:txBody>
          </p:sp>
          <p:sp>
            <p:nvSpPr>
              <p:cNvPr id="3095" name="Text Box 13"/>
              <p:cNvSpPr txBox="1">
                <a:spLocks noChangeArrowheads="1"/>
              </p:cNvSpPr>
              <p:nvPr/>
            </p:nvSpPr>
            <p:spPr bwMode="auto">
              <a:xfrm>
                <a:off x="4369" y="3305"/>
                <a:ext cx="237" cy="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56047" tIns="28024" rIns="56047" bIns="28024">
                <a:spAutoFit/>
              </a:bodyPr>
              <a:lstStyle/>
              <a:p>
                <a:pPr defTabSz="514350"/>
                <a:r>
                  <a:rPr lang="en-US">
                    <a:solidFill>
                      <a:srgbClr val="FF00FF"/>
                    </a:solidFill>
                  </a:rPr>
                  <a:t>V</a:t>
                </a:r>
                <a:r>
                  <a:rPr lang="en-US" baseline="-25000">
                    <a:solidFill>
                      <a:srgbClr val="FF00FF"/>
                    </a:solidFill>
                  </a:rPr>
                  <a:t>4</a:t>
                </a:r>
                <a:endParaRPr lang="en-US" sz="2500">
                  <a:solidFill>
                    <a:srgbClr val="FF00FF"/>
                  </a:solidFill>
                </a:endParaRPr>
              </a:p>
            </p:txBody>
          </p:sp>
          <p:sp>
            <p:nvSpPr>
              <p:cNvPr id="3096" name="Text Box 14"/>
              <p:cNvSpPr txBox="1">
                <a:spLocks noChangeArrowheads="1"/>
              </p:cNvSpPr>
              <p:nvPr/>
            </p:nvSpPr>
            <p:spPr bwMode="auto">
              <a:xfrm>
                <a:off x="4388" y="3456"/>
                <a:ext cx="237" cy="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56047" tIns="28024" rIns="56047" bIns="28024">
                <a:spAutoFit/>
              </a:bodyPr>
              <a:lstStyle/>
              <a:p>
                <a:pPr defTabSz="514350"/>
                <a:r>
                  <a:rPr lang="en-US">
                    <a:solidFill>
                      <a:srgbClr val="00FFFF"/>
                    </a:solidFill>
                  </a:rPr>
                  <a:t>V</a:t>
                </a:r>
                <a:r>
                  <a:rPr lang="en-US" baseline="-25000">
                    <a:solidFill>
                      <a:srgbClr val="00FFFF"/>
                    </a:solidFill>
                  </a:rPr>
                  <a:t>5</a:t>
                </a:r>
                <a:endParaRPr lang="en-US" sz="2500">
                  <a:solidFill>
                    <a:srgbClr val="00FFFF"/>
                  </a:solidFill>
                </a:endParaRPr>
              </a:p>
            </p:txBody>
          </p:sp>
        </p:grpSp>
        <p:sp>
          <p:nvSpPr>
            <p:cNvPr id="3088" name="Text Box 20"/>
            <p:cNvSpPr txBox="1">
              <a:spLocks noChangeArrowheads="1"/>
            </p:cNvSpPr>
            <p:nvPr/>
          </p:nvSpPr>
          <p:spPr bwMode="auto">
            <a:xfrm>
              <a:off x="2996" y="1227"/>
              <a:ext cx="582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4414" tIns="37208" rIns="74414" bIns="37208">
              <a:spAutoFit/>
            </a:bodyPr>
            <a:lstStyle/>
            <a:p>
              <a:pPr defTabSz="458788"/>
              <a:r>
                <a:rPr lang="en-US" sz="1700"/>
                <a:t>2&lt;|</a:t>
              </a:r>
              <a:r>
                <a:rPr lang="en-US" sz="1700">
                  <a:sym typeface="Symbol" pitchFamily="18" charset="2"/>
                </a:rPr>
                <a:t></a:t>
              </a:r>
              <a:r>
                <a:rPr lang="en-US" sz="1700"/>
                <a:t>|&lt;4</a:t>
              </a:r>
            </a:p>
          </p:txBody>
        </p:sp>
        <p:grpSp>
          <p:nvGrpSpPr>
            <p:cNvPr id="3089" name="Group 42"/>
            <p:cNvGrpSpPr>
              <a:grpSpLocks noChangeAspect="1"/>
            </p:cNvGrpSpPr>
            <p:nvPr/>
          </p:nvGrpSpPr>
          <p:grpSpPr bwMode="auto">
            <a:xfrm>
              <a:off x="1881" y="1111"/>
              <a:ext cx="1785" cy="1500"/>
              <a:chOff x="1881" y="1138"/>
              <a:chExt cx="1868" cy="1569"/>
            </a:xfrm>
          </p:grpSpPr>
          <p:pic>
            <p:nvPicPr>
              <p:cNvPr id="3090" name="Picture 38"/>
              <p:cNvPicPr>
                <a:picLocks noChangeAspect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2125" y="1138"/>
                <a:ext cx="1624" cy="15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091" name="Picture 39"/>
              <p:cNvPicPr>
                <a:picLocks noChangeAspect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1881" y="1611"/>
                <a:ext cx="24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079" name="Rectangle 45"/>
          <p:cNvSpPr>
            <a:spLocks noChangeArrowheads="1"/>
          </p:cNvSpPr>
          <p:nvPr/>
        </p:nvSpPr>
        <p:spPr bwMode="auto">
          <a:xfrm>
            <a:off x="2755900" y="1809750"/>
            <a:ext cx="1120775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1882" tIns="50941" rIns="101882" bIns="50941">
            <a:spAutoFit/>
          </a:bodyPr>
          <a:lstStyle/>
          <a:p>
            <a:r>
              <a:rPr lang="en-US">
                <a:solidFill>
                  <a:srgbClr val="000000"/>
                </a:solidFill>
                <a:cs typeface="Arial" charset="0"/>
              </a:rPr>
              <a:t>2&lt;|</a:t>
            </a:r>
            <a:r>
              <a:rPr lang="en-US">
                <a:solidFill>
                  <a:srgbClr val="000000"/>
                </a:solidFill>
                <a:cs typeface="Arial" charset="0"/>
                <a:sym typeface="Symbol" pitchFamily="18" charset="2"/>
              </a:rPr>
              <a:t>|&lt;4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066800" y="939800"/>
          <a:ext cx="3732213" cy="1020763"/>
        </p:xfrm>
        <a:graphic>
          <a:graphicData uri="http://schemas.openxmlformats.org/presentationml/2006/ole">
            <p:oleObj spid="_x0000_s3074" name="Equation" r:id="rId11" imgW="2819400" imgH="749300" progId="Equation.3">
              <p:embed/>
            </p:oleObj>
          </a:graphicData>
        </a:graphic>
      </p:graphicFrame>
      <p:sp>
        <p:nvSpPr>
          <p:cNvPr id="3080" name="Slide Number Placeholder 3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FAC8A8-A2E3-49FD-8451-5C333BE29101}" type="slidenum">
              <a:rPr lang="en-US" smtClean="0">
                <a:latin typeface="Arial" charset="0"/>
              </a:rPr>
              <a:pPr/>
              <a:t>9</a:t>
            </a:fld>
            <a:endParaRPr lang="en-US" smtClean="0">
              <a:latin typeface="Arial" charset="0"/>
            </a:endParaRPr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Heavy-Ion Meeting</a:t>
            </a:r>
            <a:endParaRPr lang="en-US" dirty="0"/>
          </a:p>
        </p:txBody>
      </p:sp>
      <p:sp>
        <p:nvSpPr>
          <p:cNvPr id="3082" name="TextBox 6"/>
          <p:cNvSpPr txBox="1">
            <a:spLocks noChangeArrowheads="1"/>
          </p:cNvSpPr>
          <p:nvPr/>
        </p:nvSpPr>
        <p:spPr bwMode="auto">
          <a:xfrm>
            <a:off x="7407275" y="7018338"/>
            <a:ext cx="264001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>
                <a:solidFill>
                  <a:srgbClr val="C00000"/>
                </a:solidFill>
              </a:rPr>
              <a:t>J. Callner (Tue), Wei Li (Thu)</a:t>
            </a: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2"/>
          <a:srcRect l="35683" t="46930" r="35612" b="11015"/>
          <a:stretch>
            <a:fillRect/>
          </a:stretch>
        </p:blipFill>
        <p:spPr bwMode="auto">
          <a:xfrm>
            <a:off x="8776251" y="5698140"/>
            <a:ext cx="804996" cy="71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Text Box 44"/>
          <p:cNvSpPr txBox="1">
            <a:spLocks noChangeArrowheads="1"/>
          </p:cNvSpPr>
          <p:nvPr/>
        </p:nvSpPr>
        <p:spPr bwMode="auto">
          <a:xfrm>
            <a:off x="8052385" y="6304636"/>
            <a:ext cx="5325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n=5</a:t>
            </a:r>
            <a:endParaRPr lang="en-US" dirty="0"/>
          </a:p>
        </p:txBody>
      </p:sp>
      <p:sp>
        <p:nvSpPr>
          <p:cNvPr id="38" name="TextBox 37">
            <a:hlinkClick r:id="rId13"/>
          </p:cNvPr>
          <p:cNvSpPr txBox="1"/>
          <p:nvPr/>
        </p:nvSpPr>
        <p:spPr>
          <a:xfrm>
            <a:off x="0" y="6956331"/>
            <a:ext cx="1712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arXiv:1105.2438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7a63ae98c9331042c85a0ce3caf3b722">
  <xsd:schema xmlns:xsd="http://www.w3.org/2001/XMLSchema" xmlns:p="http://schemas.microsoft.com/office/2006/metadata/properties" targetNamespace="http://schemas.microsoft.com/office/2006/metadata/properties" ma:root="true" ma:fieldsID="643ad641ad674e858ec36190b61f65c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B079C36-45E0-416E-B67C-D042697253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CEC5775-DBE9-4CD0-BE0B-620D4E91FE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B23ADA-078D-4E13-AFF7-139B2C6B7CC1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4864</TotalTime>
  <Words>1353</Words>
  <Application>Microsoft Office PowerPoint</Application>
  <PresentationFormat>사용자 지정</PresentationFormat>
  <Paragraphs>301</Paragraphs>
  <Slides>24</Slides>
  <Notes>7</Notes>
  <HiddenSlides>0</HiddenSlides>
  <MMClips>0</MMClips>
  <ScaleCrop>false</ScaleCrop>
  <HeadingPairs>
    <vt:vector size="8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6" baseType="lpstr">
      <vt:lpstr>굴림</vt:lpstr>
      <vt:lpstr>Arial</vt:lpstr>
      <vt:lpstr>ＭＳ Ｐゴシック</vt:lpstr>
      <vt:lpstr>Helvetica</vt:lpstr>
      <vt:lpstr>Symbol</vt:lpstr>
      <vt:lpstr>Gill Sans</vt:lpstr>
      <vt:lpstr>Calibri</vt:lpstr>
      <vt:lpstr>Imprint MT Shadow</vt:lpstr>
      <vt:lpstr>Geneva</vt:lpstr>
      <vt:lpstr>HY헤드라인M</vt:lpstr>
      <vt:lpstr>Office Theme</vt:lpstr>
      <vt:lpstr>Equation</vt:lpstr>
      <vt:lpstr>Overview of CMS HI Results - Summary of QM 2011 Presentations -</vt:lpstr>
      <vt:lpstr>CMS Detector System</vt:lpstr>
      <vt:lpstr>Data taking during PbPb run</vt:lpstr>
      <vt:lpstr>Centrality</vt:lpstr>
      <vt:lpstr>Azimuthal anisotropy: Elliptic flow</vt:lpstr>
      <vt:lpstr>Ridge in high multiplicity pp</vt:lpstr>
      <vt:lpstr>Ridge in pp and PbPb</vt:lpstr>
      <vt:lpstr>슬라이드 8</vt:lpstr>
      <vt:lpstr>Fourier decomposition of Df correlations</vt:lpstr>
      <vt:lpstr>Alternative approach: Fourier analysis</vt:lpstr>
      <vt:lpstr>High pT charged hadron suppression</vt:lpstr>
      <vt:lpstr>Isolated photons</vt:lpstr>
      <vt:lpstr>Unsuppressed isolated high pT photons</vt:lpstr>
      <vt:lpstr>Jet quenching via large dijet energy imbalance</vt:lpstr>
      <vt:lpstr>Where is the energy? spread out low pT particles      </vt:lpstr>
      <vt:lpstr>Jet fragmentation function, PbPb  pp</vt:lpstr>
      <vt:lpstr>Compact Muon Solenoid: m+m- invariant mass in pp </vt:lpstr>
      <vt:lpstr>Compact Muon Solenoid: m+m- invariant mass in PbPb </vt:lpstr>
      <vt:lpstr>Z  bosons show collisional scaling</vt:lpstr>
      <vt:lpstr>J/ and </vt:lpstr>
      <vt:lpstr>J/: prompt and from B decays</vt:lpstr>
      <vt:lpstr>All quarkonia suppressed: RAA  vs. centrality</vt:lpstr>
      <vt:lpstr>Suppression of excited  states</vt:lpstr>
      <vt:lpstr>Summary</vt:lpstr>
    </vt:vector>
  </TitlesOfParts>
  <Company>MIT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Gunther Roland</dc:creator>
  <cp:lastModifiedBy>hong</cp:lastModifiedBy>
  <cp:revision>618</cp:revision>
  <cp:lastPrinted>2011-05-08T11:03:11Z</cp:lastPrinted>
  <dcterms:created xsi:type="dcterms:W3CDTF">2011-05-07T15:08:09Z</dcterms:created>
  <dcterms:modified xsi:type="dcterms:W3CDTF">2011-06-14T06:42:05Z</dcterms:modified>
</cp:coreProperties>
</file>