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Default Extension="pdf" ContentType="application/pdf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97" r:id="rId3"/>
    <p:sldId id="258" r:id="rId4"/>
    <p:sldId id="279" r:id="rId5"/>
    <p:sldId id="276" r:id="rId6"/>
    <p:sldId id="278" r:id="rId7"/>
    <p:sldId id="277" r:id="rId8"/>
    <p:sldId id="286" r:id="rId9"/>
    <p:sldId id="283" r:id="rId10"/>
    <p:sldId id="284" r:id="rId11"/>
    <p:sldId id="285" r:id="rId12"/>
    <p:sldId id="261" r:id="rId13"/>
    <p:sldId id="264" r:id="rId14"/>
    <p:sldId id="262" r:id="rId15"/>
    <p:sldId id="263" r:id="rId16"/>
    <p:sldId id="271" r:id="rId17"/>
    <p:sldId id="272" r:id="rId18"/>
    <p:sldId id="282" r:id="rId19"/>
    <p:sldId id="280" r:id="rId20"/>
    <p:sldId id="281" r:id="rId21"/>
    <p:sldId id="287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65" r:id="rId30"/>
    <p:sldId id="273" r:id="rId31"/>
    <p:sldId id="267" r:id="rId3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79734-6D96-44B4-B356-2646644D08F3}" type="datetimeFigureOut">
              <a:rPr lang="ko-KR" altLang="en-US" smtClean="0"/>
              <a:pPr/>
              <a:t>2011-04-17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843701-F6DE-4171-B078-EDE6588DBC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843701-F6DE-4171-B078-EDE6588DBC59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843701-F6DE-4171-B078-EDE6588DBC59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843701-F6DE-4171-B078-EDE6588DBC59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제목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22" name="부제목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70AB-BDFE-4EF2-94F5-B4605B0DCC2A}" type="datetimeFigureOut">
              <a:rPr lang="ko-KR" altLang="en-US" smtClean="0"/>
              <a:pPr/>
              <a:t>2011-04-17</a:t>
            </a:fld>
            <a:endParaRPr lang="ko-KR" altLang="en-US"/>
          </a:p>
        </p:txBody>
      </p:sp>
      <p:sp>
        <p:nvSpPr>
          <p:cNvPr id="20" name="바닥글 개체 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62F5-C437-4795-89AF-5F4C281289D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타원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70AB-BDFE-4EF2-94F5-B4605B0DCC2A}" type="datetimeFigureOut">
              <a:rPr lang="ko-KR" altLang="en-US" smtClean="0"/>
              <a:pPr/>
              <a:t>2011-04-17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62F5-C437-4795-89AF-5F4C281289D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70AB-BDFE-4EF2-94F5-B4605B0DCC2A}" type="datetimeFigureOut">
              <a:rPr lang="ko-KR" altLang="en-US" smtClean="0"/>
              <a:pPr/>
              <a:t>2011-04-17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62F5-C437-4795-89AF-5F4C281289D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70AB-BDFE-4EF2-94F5-B4605B0DCC2A}" type="datetimeFigureOut">
              <a:rPr lang="ko-KR" altLang="en-US" smtClean="0"/>
              <a:pPr/>
              <a:t>2011-04-17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62F5-C437-4795-89AF-5F4C281289D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70AB-BDFE-4EF2-94F5-B4605B0DCC2A}" type="datetimeFigureOut">
              <a:rPr lang="ko-KR" altLang="en-US" smtClean="0"/>
              <a:pPr/>
              <a:t>2011-04-17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62F5-C437-4795-89AF-5F4C281289D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타원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타원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70AB-BDFE-4EF2-94F5-B4605B0DCC2A}" type="datetimeFigureOut">
              <a:rPr lang="ko-KR" altLang="en-US" smtClean="0"/>
              <a:pPr/>
              <a:t>2011-04-17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62F5-C437-4795-89AF-5F4C281289D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70AB-BDFE-4EF2-94F5-B4605B0DCC2A}" type="datetimeFigureOut">
              <a:rPr lang="ko-KR" altLang="en-US" smtClean="0"/>
              <a:pPr/>
              <a:t>2011-04-17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62F5-C437-4795-89AF-5F4C281289D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70AB-BDFE-4EF2-94F5-B4605B0DCC2A}" type="datetimeFigureOut">
              <a:rPr lang="ko-KR" altLang="en-US" smtClean="0"/>
              <a:pPr/>
              <a:t>2011-04-17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62F5-C437-4795-89AF-5F4C281289D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70AB-BDFE-4EF2-94F5-B4605B0DCC2A}" type="datetimeFigureOut">
              <a:rPr lang="ko-KR" altLang="en-US" smtClean="0"/>
              <a:pPr/>
              <a:t>2011-04-17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62F5-C437-4795-89AF-5F4C281289D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직사각형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70AB-BDFE-4EF2-94F5-B4605B0DCC2A}" type="datetimeFigureOut">
              <a:rPr lang="ko-KR" altLang="en-US" smtClean="0"/>
              <a:pPr/>
              <a:t>2011-04-17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62F5-C437-4795-89AF-5F4C281289D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70AB-BDFE-4EF2-94F5-B4605B0DCC2A}" type="datetimeFigureOut">
              <a:rPr lang="ko-KR" altLang="en-US" smtClean="0"/>
              <a:pPr/>
              <a:t>2011-04-17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62F5-C437-4795-89AF-5F4C281289D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</a:lstStyle>
          <a:p>
            <a:pPr marL="0" algn="l" eaLnBrk="1" latinLnBrk="0" hangingPunct="1"/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9" name="순서도: 처리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순서도: 처리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원형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타원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도넛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제목 개체 틀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텍스트 개체 틀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24" name="날짜 개체 틀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D2FD70AB-BDFE-4EF2-94F5-B4605B0DCC2A}" type="datetimeFigureOut">
              <a:rPr lang="ko-KR" altLang="en-US" smtClean="0"/>
              <a:pPr/>
              <a:t>2011-04-17</a:t>
            </a:fld>
            <a:endParaRPr lang="ko-KR" altLang="en-US"/>
          </a:p>
        </p:txBody>
      </p:sp>
      <p:sp>
        <p:nvSpPr>
          <p:cNvPr id="10" name="바닥글 개체 틀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ko-KR" altLang="en-US"/>
          </a:p>
        </p:txBody>
      </p:sp>
      <p:sp>
        <p:nvSpPr>
          <p:cNvPr id="22" name="슬라이드 번호 개체 틀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E94662F5-C437-4795-89AF-5F4C281289D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5" name="직사각형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1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1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1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1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1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1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1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1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1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df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image" Target="../media/image23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df"/><Relationship Id="rId5" Type="http://schemas.openxmlformats.org/officeDocument/2006/relationships/image" Target="../media/image15.png"/><Relationship Id="rId4" Type="http://schemas.openxmlformats.org/officeDocument/2006/relationships/image" Target="../media/image25.pdf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df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image" Target="../media/image31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df"/><Relationship Id="rId5" Type="http://schemas.openxmlformats.org/officeDocument/2006/relationships/image" Target="../media/image19.png"/><Relationship Id="rId4" Type="http://schemas.openxmlformats.org/officeDocument/2006/relationships/image" Target="../media/image33.pdf"/><Relationship Id="rId9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43.pdf"/><Relationship Id="rId7" Type="http://schemas.openxmlformats.org/officeDocument/2006/relationships/image" Target="../media/image47.pd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45.pdf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df"/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image" Target="../media/image49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df"/><Relationship Id="rId11" Type="http://schemas.openxmlformats.org/officeDocument/2006/relationships/image" Target="../media/image33.png"/><Relationship Id="rId5" Type="http://schemas.openxmlformats.org/officeDocument/2006/relationships/image" Target="../media/image30.png"/><Relationship Id="rId10" Type="http://schemas.openxmlformats.org/officeDocument/2006/relationships/image" Target="../media/image57.pdf"/><Relationship Id="rId4" Type="http://schemas.openxmlformats.org/officeDocument/2006/relationships/image" Target="../media/image51.pdf"/><Relationship Id="rId9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df"/><Relationship Id="rId3" Type="http://schemas.openxmlformats.org/officeDocument/2006/relationships/image" Target="../media/image34.png"/><Relationship Id="rId7" Type="http://schemas.openxmlformats.org/officeDocument/2006/relationships/image" Target="../media/image36.png"/><Relationship Id="rId2" Type="http://schemas.openxmlformats.org/officeDocument/2006/relationships/image" Target="../media/image59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df"/><Relationship Id="rId11" Type="http://schemas.openxmlformats.org/officeDocument/2006/relationships/image" Target="../media/image38.png"/><Relationship Id="rId5" Type="http://schemas.openxmlformats.org/officeDocument/2006/relationships/image" Target="../media/image35.png"/><Relationship Id="rId10" Type="http://schemas.openxmlformats.org/officeDocument/2006/relationships/image" Target="../media/image67.pdf"/><Relationship Id="rId4" Type="http://schemas.openxmlformats.org/officeDocument/2006/relationships/image" Target="../media/image61.pdf"/><Relationship Id="rId9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d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43.png"/><Relationship Id="rId18" Type="http://schemas.openxmlformats.org/officeDocument/2006/relationships/image" Target="../media/image48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42.png"/><Relationship Id="rId17" Type="http://schemas.openxmlformats.org/officeDocument/2006/relationships/image" Target="../media/image47.png"/><Relationship Id="rId2" Type="http://schemas.openxmlformats.org/officeDocument/2006/relationships/tags" Target="../tags/tag2.xml"/><Relationship Id="rId16" Type="http://schemas.openxmlformats.org/officeDocument/2006/relationships/image" Target="../media/image46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41.wmf"/><Relationship Id="rId5" Type="http://schemas.openxmlformats.org/officeDocument/2006/relationships/tags" Target="../tags/tag5.xml"/><Relationship Id="rId15" Type="http://schemas.openxmlformats.org/officeDocument/2006/relationships/image" Target="../media/image45.png"/><Relationship Id="rId10" Type="http://schemas.openxmlformats.org/officeDocument/2006/relationships/image" Target="../media/image40.wmf"/><Relationship Id="rId19" Type="http://schemas.openxmlformats.org/officeDocument/2006/relationships/image" Target="../media/image49.png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df"/><Relationship Id="rId3" Type="http://schemas.openxmlformats.org/officeDocument/2006/relationships/image" Target="../media/image50.png"/><Relationship Id="rId7" Type="http://schemas.openxmlformats.org/officeDocument/2006/relationships/image" Target="../media/image52.png"/><Relationship Id="rId2" Type="http://schemas.openxmlformats.org/officeDocument/2006/relationships/image" Target="../media/image81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df"/><Relationship Id="rId11" Type="http://schemas.openxmlformats.org/officeDocument/2006/relationships/image" Target="../media/image54.png"/><Relationship Id="rId5" Type="http://schemas.openxmlformats.org/officeDocument/2006/relationships/image" Target="../media/image51.png"/><Relationship Id="rId10" Type="http://schemas.openxmlformats.org/officeDocument/2006/relationships/image" Target="../media/image89.pdf"/><Relationship Id="rId4" Type="http://schemas.openxmlformats.org/officeDocument/2006/relationships/image" Target="../media/image83.pdf"/><Relationship Id="rId9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7.png"/><Relationship Id="rId2" Type="http://schemas.openxmlformats.org/officeDocument/2006/relationships/image" Target="../media/image91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df"/><Relationship Id="rId5" Type="http://schemas.openxmlformats.org/officeDocument/2006/relationships/image" Target="../media/image56.png"/><Relationship Id="rId4" Type="http://schemas.openxmlformats.org/officeDocument/2006/relationships/image" Target="../media/image93.pd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df"/><Relationship Id="rId3" Type="http://schemas.openxmlformats.org/officeDocument/2006/relationships/image" Target="../media/image58.png"/><Relationship Id="rId7" Type="http://schemas.openxmlformats.org/officeDocument/2006/relationships/image" Target="../media/image60.png"/><Relationship Id="rId2" Type="http://schemas.openxmlformats.org/officeDocument/2006/relationships/image" Target="../media/image97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df"/><Relationship Id="rId5" Type="http://schemas.openxmlformats.org/officeDocument/2006/relationships/image" Target="../media/image59.png"/><Relationship Id="rId4" Type="http://schemas.openxmlformats.org/officeDocument/2006/relationships/image" Target="../media/image99.pdf"/><Relationship Id="rId9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105.pd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107.pd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109.pd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11.pd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113.pd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115.pd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117.pd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.pd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d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9.pd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df"/><Relationship Id="rId13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12" Type="http://schemas.openxmlformats.org/officeDocument/2006/relationships/image" Target="../media/image21.pdf"/><Relationship Id="rId2" Type="http://schemas.openxmlformats.org/officeDocument/2006/relationships/image" Target="../media/image11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df"/><Relationship Id="rId11" Type="http://schemas.openxmlformats.org/officeDocument/2006/relationships/image" Target="../media/image12.png"/><Relationship Id="rId5" Type="http://schemas.openxmlformats.org/officeDocument/2006/relationships/image" Target="../media/image9.png"/><Relationship Id="rId10" Type="http://schemas.openxmlformats.org/officeDocument/2006/relationships/image" Target="../media/image19.pdf"/><Relationship Id="rId4" Type="http://schemas.openxmlformats.org/officeDocument/2006/relationships/image" Target="../media/image13.pdf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295400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\</a:t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String theory for Nuclear physics</a:t>
            </a:r>
            <a:br>
              <a:rPr lang="en-US" altLang="ko-KR" dirty="0" smtClean="0"/>
            </a:b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667000" y="2971800"/>
            <a:ext cx="7406640" cy="1752600"/>
          </a:xfrm>
        </p:spPr>
        <p:txBody>
          <a:bodyPr/>
          <a:lstStyle/>
          <a:p>
            <a:r>
              <a:rPr lang="en-US" altLang="ko-KR" dirty="0" smtClean="0"/>
              <a:t>Sang-Jin Sin (</a:t>
            </a:r>
            <a:r>
              <a:rPr lang="en-US" altLang="ko-KR" dirty="0" err="1" smtClean="0"/>
              <a:t>Hanyang</a:t>
            </a:r>
            <a:r>
              <a:rPr lang="en-US" altLang="ko-KR" dirty="0" smtClean="0"/>
              <a:t> U.)</a:t>
            </a:r>
          </a:p>
          <a:p>
            <a:r>
              <a:rPr lang="en-US" altLang="ko-KR" dirty="0" smtClean="0"/>
              <a:t>@KPS meeting 2011.04</a:t>
            </a:r>
            <a:endParaRPr lang="ko-KR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Gluon condensation and </a:t>
            </a:r>
            <a:r>
              <a:rPr lang="en-US" dirty="0" err="1" smtClean="0"/>
              <a:t>dilaton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Tr(F^2) is dual to scalar</a:t>
            </a:r>
          </a:p>
          <a:p>
            <a:r>
              <a:rPr lang="en-US" dirty="0" smtClean="0"/>
              <a:t>Extend it to 5dim by </a:t>
            </a:r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165850" y="1538288"/>
            <a:ext cx="254000" cy="4191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981200" y="2743200"/>
            <a:ext cx="4673600" cy="5334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029200" y="3581400"/>
            <a:ext cx="2705100" cy="4318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3048000" y="3657600"/>
            <a:ext cx="1282700" cy="4191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Chiral</a:t>
            </a:r>
            <a:r>
              <a:rPr lang="en-US" dirty="0" smtClean="0"/>
              <a:t> condensation and 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Mass op.          is dual to a scalar</a:t>
            </a:r>
          </a:p>
          <a:p>
            <a:r>
              <a:rPr lang="en-US" dirty="0" smtClean="0"/>
              <a:t>Extend it to 5 dim by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505200" y="1524000"/>
            <a:ext cx="596900" cy="4953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7443788" y="1673225"/>
            <a:ext cx="254000" cy="2159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362200" y="2895600"/>
            <a:ext cx="3911600" cy="5461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5791200" y="3733800"/>
            <a:ext cx="1367692" cy="3048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Temperature</a:t>
            </a:r>
            <a:endParaRPr lang="ko-KR" alt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100" y="1499986"/>
            <a:ext cx="7499350" cy="4696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6400" y="838200"/>
            <a:ext cx="7467600" cy="1600200"/>
          </a:xfrm>
        </p:spPr>
        <p:txBody>
          <a:bodyPr>
            <a:normAutofit fontScale="90000"/>
          </a:bodyPr>
          <a:lstStyle/>
          <a:p>
            <a:r>
              <a:rPr lang="en-US" altLang="ko-KR" sz="3556" dirty="0" smtClean="0"/>
              <a:t>Gluon dynamics</a:t>
            </a:r>
            <a:r>
              <a:rPr lang="en-US" altLang="ko-KR" sz="3556" dirty="0" err="1" smtClean="0">
                <a:sym typeface="Wingdings"/>
              </a:rPr>
              <a:t></a:t>
            </a:r>
            <a:r>
              <a:rPr lang="en-US" altLang="ko-KR" sz="3556" dirty="0" smtClean="0">
                <a:sym typeface="Wingdings"/>
              </a:rPr>
              <a:t> Geometry.</a:t>
            </a:r>
            <a:r>
              <a:rPr lang="en-US" altLang="ko-KR" sz="3556" dirty="0" smtClean="0"/>
              <a:t/>
            </a:r>
            <a:br>
              <a:rPr lang="en-US" altLang="ko-KR" sz="3556" dirty="0" smtClean="0"/>
            </a:br>
            <a:r>
              <a:rPr lang="en-US" altLang="ko-KR" sz="3556" dirty="0" smtClean="0"/>
              <a:t>Confinement or </a:t>
            </a:r>
            <a:r>
              <a:rPr lang="en-US" altLang="ko-KR" sz="3556" dirty="0" err="1" smtClean="0"/>
              <a:t>deConfinement</a:t>
            </a:r>
            <a:r>
              <a:rPr lang="en-US" altLang="ko-KR" sz="3556" dirty="0" smtClean="0"/>
              <a:t/>
            </a:r>
            <a:br>
              <a:rPr lang="en-US" altLang="ko-KR" sz="3556" dirty="0" smtClean="0"/>
            </a:br>
            <a:r>
              <a:rPr lang="en-US" altLang="ko-KR" sz="3556" dirty="0" smtClean="0"/>
              <a:t>depends on geometry.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ko-KR" alt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286000"/>
            <a:ext cx="7499350" cy="4018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Goemetry</a:t>
            </a:r>
            <a:r>
              <a:rPr lang="en-US" altLang="ko-KR" dirty="0" smtClean="0"/>
              <a:t> with </a:t>
            </a:r>
            <a:endParaRPr lang="ko-KR" altLang="en-US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3959" y="1447800"/>
            <a:ext cx="682163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Geometry with </a:t>
            </a:r>
            <a:endParaRPr lang="ko-KR" alt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556792"/>
            <a:ext cx="5478801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086600" y="3886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Zm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What can one do with it.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Phase transition, equation of state. </a:t>
            </a:r>
          </a:p>
          <a:p>
            <a:r>
              <a:rPr lang="en-US" altLang="ko-KR" dirty="0" smtClean="0"/>
              <a:t>Two point function</a:t>
            </a:r>
            <a:br>
              <a:rPr lang="en-US" altLang="ko-KR" dirty="0" smtClean="0"/>
            </a:br>
            <a:r>
              <a:rPr lang="en-US" altLang="ko-KR" dirty="0" smtClean="0">
                <a:sym typeface="Wingdings" pitchFamily="2" charset="2"/>
              </a:rPr>
              <a:t> Transports. Spectral </a:t>
            </a:r>
            <a:r>
              <a:rPr lang="en-US" altLang="ko-KR" dirty="0" err="1" smtClean="0">
                <a:sym typeface="Wingdings" pitchFamily="2" charset="2"/>
              </a:rPr>
              <a:t>fct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           Viscosity conductivity heat </a:t>
            </a:r>
            <a:r>
              <a:rPr lang="en-US" altLang="ko-KR" dirty="0" err="1" smtClean="0">
                <a:sym typeface="Wingdings" pitchFamily="2" charset="2"/>
              </a:rPr>
              <a:t>cd</a:t>
            </a:r>
            <a:endParaRPr lang="en-US" altLang="ko-KR" dirty="0" smtClean="0">
              <a:sym typeface="Wingdings" pitchFamily="2" charset="2"/>
            </a:endParaRPr>
          </a:p>
          <a:p>
            <a:r>
              <a:rPr lang="en-US" altLang="ko-KR" dirty="0" smtClean="0">
                <a:sym typeface="Wingdings" pitchFamily="2" charset="2"/>
              </a:rPr>
              <a:t>Elliptic flow(time dependence)</a:t>
            </a:r>
          </a:p>
          <a:p>
            <a:r>
              <a:rPr lang="en-US" altLang="ko-KR" dirty="0" smtClean="0">
                <a:sym typeface="Wingdings" pitchFamily="2" charset="2"/>
              </a:rPr>
              <a:t>Dissipation and energy loss. (dragging) </a:t>
            </a:r>
          </a:p>
          <a:p>
            <a:r>
              <a:rPr lang="en-US" altLang="ko-KR" dirty="0" smtClean="0">
                <a:sym typeface="Wingdings" pitchFamily="2" charset="2"/>
              </a:rPr>
              <a:t>Meson/Baryon  spectrum </a:t>
            </a:r>
          </a:p>
          <a:p>
            <a:r>
              <a:rPr lang="en-US" altLang="ko-KR" dirty="0" smtClean="0">
                <a:sym typeface="Wingdings" pitchFamily="2" charset="2"/>
              </a:rPr>
              <a:t>Symmetry energy</a:t>
            </a:r>
          </a:p>
          <a:p>
            <a:r>
              <a:rPr lang="en-US" altLang="ko-KR" dirty="0" err="1" smtClean="0">
                <a:sym typeface="Wingdings" pitchFamily="2" charset="2"/>
              </a:rPr>
              <a:t>Lepto</a:t>
            </a:r>
            <a:r>
              <a:rPr lang="en-US" altLang="ko-KR" dirty="0" smtClean="0">
                <a:sym typeface="Wingdings" pitchFamily="2" charset="2"/>
              </a:rPr>
              <a:t> and Photo emission rate </a:t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…………..…….</a:t>
            </a:r>
          </a:p>
          <a:p>
            <a:endParaRPr lang="en-US" altLang="ko-KR" dirty="0" smtClean="0">
              <a:sym typeface="Wingdings" pitchFamily="2" charset="2"/>
            </a:endParaRPr>
          </a:p>
          <a:p>
            <a:endParaRPr lang="en-US" altLang="ko-KR" dirty="0" smtClean="0">
              <a:sym typeface="Wingdings" pitchFamily="2" charset="2"/>
            </a:endParaRPr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Bottom up model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ko-KR" dirty="0" smtClean="0"/>
              <a:t>Write down linear sigma model in ads5.</a:t>
            </a:r>
            <a:br>
              <a:rPr lang="en-US" altLang="ko-KR" dirty="0" smtClean="0"/>
            </a:br>
            <a:r>
              <a:rPr lang="en-US" altLang="ko-KR" dirty="0" smtClean="0"/>
              <a:t>with </a:t>
            </a:r>
            <a:r>
              <a:rPr lang="en-US" altLang="ko-KR" dirty="0" err="1" smtClean="0"/>
              <a:t>chiral</a:t>
            </a:r>
            <a:r>
              <a:rPr lang="en-US" altLang="ko-KR" dirty="0" smtClean="0"/>
              <a:t> symmetry </a:t>
            </a:r>
            <a:r>
              <a:rPr lang="en-US" altLang="ko-KR" dirty="0" err="1" smtClean="0"/>
              <a:t>SU(Nf)xSU(Nf</a:t>
            </a:r>
            <a:r>
              <a:rPr lang="en-US" altLang="ko-KR" dirty="0" smtClean="0"/>
              <a:t>)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r>
              <a:rPr lang="en-US" altLang="ko-KR" dirty="0" smtClean="0"/>
              <a:t>Roughly, X=</a:t>
            </a:r>
            <a:r>
              <a:rPr lang="en-US" altLang="ko-KR" dirty="0" err="1" smtClean="0"/>
              <a:t>sU</a:t>
            </a:r>
            <a:r>
              <a:rPr lang="en-US" altLang="ko-KR" dirty="0" smtClean="0"/>
              <a:t> ,  </a:t>
            </a:r>
            <a:br>
              <a:rPr lang="en-US" altLang="ko-KR" dirty="0" smtClean="0"/>
            </a:br>
            <a:r>
              <a:rPr lang="en-US" altLang="ko-KR" dirty="0" smtClean="0"/>
              <a:t>&lt;sigma&gt; by hand. No Potential</a:t>
            </a:r>
            <a:br>
              <a:rPr lang="en-US" altLang="ko-KR" dirty="0" smtClean="0"/>
            </a:br>
            <a:endParaRPr lang="en-US" altLang="ko-KR" dirty="0" smtClean="0"/>
          </a:p>
          <a:p>
            <a:r>
              <a:rPr lang="en-US" altLang="ko-KR" dirty="0" smtClean="0"/>
              <a:t>No loop </a:t>
            </a:r>
            <a:r>
              <a:rPr lang="en-US" altLang="ko-KR" dirty="0" err="1" smtClean="0"/>
              <a:t>calcalculation</a:t>
            </a:r>
            <a:r>
              <a:rPr lang="en-US" altLang="ko-KR" dirty="0" smtClean="0"/>
              <a:t>: Point of the theory: </a:t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en-US" altLang="ko-KR" dirty="0" smtClean="0"/>
          </a:p>
          <a:p>
            <a:r>
              <a:rPr lang="en-US" altLang="ko-KR" dirty="0" smtClean="0"/>
              <a:t>Throw away </a:t>
            </a:r>
            <a:r>
              <a:rPr lang="en-US" altLang="ko-KR" dirty="0" err="1" smtClean="0"/>
              <a:t>Kaluza</a:t>
            </a:r>
            <a:r>
              <a:rPr lang="en-US" altLang="ko-KR" dirty="0" smtClean="0"/>
              <a:t> Klein</a:t>
            </a:r>
            <a:br>
              <a:rPr lang="en-US" altLang="ko-KR" dirty="0" smtClean="0"/>
            </a:br>
            <a:endParaRPr lang="en-US" altLang="ko-KR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600200" y="2209800"/>
            <a:ext cx="4648200" cy="5556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2286000" y="3048000"/>
            <a:ext cx="1905000" cy="3935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4800600" y="3124200"/>
            <a:ext cx="1524000" cy="29901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Interaction: Overlapping integral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Decay constant: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GOR relation</a:t>
            </a:r>
          </a:p>
          <a:p>
            <a:endParaRPr lang="en-US" dirty="0" smtClean="0"/>
          </a:p>
          <a:p>
            <a:r>
              <a:rPr lang="en-US" dirty="0" smtClean="0"/>
              <a:t>Mass spectrum: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828800" y="1905000"/>
            <a:ext cx="4572000" cy="670193"/>
          </a:xfrm>
          <a:prstGeom prst="rect">
            <a:avLst/>
          </a:prstGeom>
        </p:spPr>
      </p:pic>
      <p:pic>
        <p:nvPicPr>
          <p:cNvPr id="5" name="Picture 4" descr="texshop_image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676400" y="2971800"/>
            <a:ext cx="3124200" cy="733583"/>
          </a:xfrm>
          <a:prstGeom prst="rect">
            <a:avLst/>
          </a:prstGeom>
        </p:spPr>
      </p:pic>
      <p:pic>
        <p:nvPicPr>
          <p:cNvPr id="6" name="Picture 5" descr="texshop_image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752600" y="3962400"/>
            <a:ext cx="3302000" cy="541006"/>
          </a:xfrm>
          <a:prstGeom prst="rect">
            <a:avLst/>
          </a:prstGeom>
        </p:spPr>
      </p:pic>
      <p:pic>
        <p:nvPicPr>
          <p:cNvPr id="8" name="Picture 7" descr="texshop_image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1905000" y="5257800"/>
            <a:ext cx="3759200" cy="406400"/>
          </a:xfrm>
          <a:prstGeom prst="rect">
            <a:avLst/>
          </a:prstGeom>
        </p:spPr>
      </p:pic>
      <p:pic>
        <p:nvPicPr>
          <p:cNvPr id="9" name="Picture 8" descr="texshop_image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4876800" y="3048000"/>
            <a:ext cx="2140026" cy="6858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6781800" cy="762000"/>
          </a:xfrm>
        </p:spPr>
        <p:txBody>
          <a:bodyPr/>
          <a:lstStyle/>
          <a:p>
            <a:r>
              <a:rPr lang="en-US" dirty="0" err="1" smtClean="0"/>
              <a:t>Resuls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905000" y="914400"/>
            <a:ext cx="5486400" cy="36953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209800" y="5257800"/>
            <a:ext cx="2057400" cy="342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733800" y="4648200"/>
            <a:ext cx="4686300" cy="393700"/>
          </a:xfrm>
          <a:prstGeom prst="rect">
            <a:avLst/>
          </a:prstGeom>
        </p:spPr>
      </p:pic>
      <p:pic>
        <p:nvPicPr>
          <p:cNvPr id="7" name="Picture 6" descr="texshop_image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1143000" y="4648200"/>
            <a:ext cx="2514600" cy="419100"/>
          </a:xfrm>
          <a:prstGeom prst="rect">
            <a:avLst/>
          </a:prstGeom>
        </p:spPr>
      </p:pic>
      <p:pic>
        <p:nvPicPr>
          <p:cNvPr id="8" name="Picture 7" descr="texshop_image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4267200" y="5257800"/>
            <a:ext cx="2705100" cy="4064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048000" y="5867400"/>
            <a:ext cx="236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too good to be true?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Why string theory?    </a:t>
            </a:r>
            <a:br>
              <a:rPr lang="en-US" altLang="ko-KR" dirty="0" smtClean="0"/>
            </a:br>
            <a:r>
              <a:rPr lang="en-US" altLang="ko-KR" dirty="0" smtClean="0"/>
              <a:t>   I. Since there is a string in QCD 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645920" y="4343400"/>
            <a:ext cx="7498080" cy="1752600"/>
          </a:xfrm>
        </p:spPr>
        <p:txBody>
          <a:bodyPr>
            <a:normAutofit fontScale="55000" lnSpcReduction="20000"/>
          </a:bodyPr>
          <a:lstStyle/>
          <a:p>
            <a:r>
              <a:rPr lang="en-US" altLang="ko-KR" dirty="0" smtClean="0"/>
              <a:t>Confinement </a:t>
            </a:r>
            <a:r>
              <a:rPr lang="en-US" altLang="ko-KR" dirty="0" err="1" smtClean="0">
                <a:sym typeface="Wingdings" pitchFamily="2" charset="2"/>
              </a:rPr>
              <a:t>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Flux string  or QCD string</a:t>
            </a:r>
            <a:br>
              <a:rPr lang="en-US" altLang="ko-KR" dirty="0" smtClean="0">
                <a:sym typeface="Wingdings" pitchFamily="2" charset="2"/>
              </a:rPr>
            </a:br>
            <a:endParaRPr lang="en-US" altLang="ko-KR" dirty="0" smtClean="0">
              <a:sym typeface="Wingdings" pitchFamily="2" charset="2"/>
            </a:endParaRPr>
          </a:p>
          <a:p>
            <a:r>
              <a:rPr lang="en-US" altLang="ko-KR" dirty="0" smtClean="0">
                <a:sym typeface="Wingdings" pitchFamily="2" charset="2"/>
              </a:rPr>
              <a:t>That is how string theory began 40 years ago.</a:t>
            </a:r>
          </a:p>
          <a:p>
            <a:endParaRPr lang="en-US" altLang="ko-KR" dirty="0" smtClean="0">
              <a:sym typeface="Wingdings" pitchFamily="2" charset="2"/>
            </a:endParaRPr>
          </a:p>
          <a:p>
            <a:r>
              <a:rPr lang="en-US" altLang="ko-KR" dirty="0" smtClean="0">
                <a:sym typeface="Wingdings" pitchFamily="2" charset="2"/>
              </a:rPr>
              <a:t>But not the reason today.  </a:t>
            </a:r>
          </a:p>
          <a:p>
            <a:endParaRPr lang="en-US" altLang="ko-KR" dirty="0" smtClean="0">
              <a:sym typeface="Wingdings" pitchFamily="2" charset="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00200"/>
            <a:ext cx="6350373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Quark: </a:t>
            </a:r>
            <a:r>
              <a:rPr lang="en-US" dirty="0" err="1" smtClean="0"/>
              <a:t>Bifundamental</a:t>
            </a:r>
            <a:r>
              <a:rPr lang="en-US" dirty="0" smtClean="0"/>
              <a:t>,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Meson: </a:t>
            </a:r>
            <a:r>
              <a:rPr lang="en-US" dirty="0" err="1" smtClean="0"/>
              <a:t>adjoint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Dynamics:  Dirac-Born-</a:t>
            </a:r>
            <a:r>
              <a:rPr lang="en-US" dirty="0" err="1" smtClean="0"/>
              <a:t>Infeld</a:t>
            </a:r>
            <a:r>
              <a:rPr lang="en-US" dirty="0" smtClean="0"/>
              <a:t> action</a:t>
            </a:r>
          </a:p>
          <a:p>
            <a:endParaRPr lang="en-US" dirty="0" smtClean="0"/>
          </a:p>
          <a:p>
            <a:r>
              <a:rPr lang="en-US" dirty="0" smtClean="0"/>
              <a:t>Baryon: compact D5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Parallelogram 3"/>
          <p:cNvSpPr/>
          <p:nvPr/>
        </p:nvSpPr>
        <p:spPr>
          <a:xfrm>
            <a:off x="3276600" y="2362200"/>
            <a:ext cx="2667000" cy="457200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3276600" y="3352800"/>
            <a:ext cx="23622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4420394" y="2971006"/>
            <a:ext cx="762000" cy="1588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Freeform 13"/>
          <p:cNvSpPr/>
          <p:nvPr/>
        </p:nvSpPr>
        <p:spPr>
          <a:xfrm>
            <a:off x="5286407" y="2399733"/>
            <a:ext cx="331410" cy="148437"/>
          </a:xfrm>
          <a:custGeom>
            <a:avLst/>
            <a:gdLst>
              <a:gd name="connsiteX0" fmla="*/ 0 w 331410"/>
              <a:gd name="connsiteY0" fmla="*/ 148437 h 148437"/>
              <a:gd name="connsiteX1" fmla="*/ 41236 w 331410"/>
              <a:gd name="connsiteY1" fmla="*/ 65972 h 148437"/>
              <a:gd name="connsiteX2" fmla="*/ 57730 w 331410"/>
              <a:gd name="connsiteY2" fmla="*/ 16493 h 148437"/>
              <a:gd name="connsiteX3" fmla="*/ 115460 w 331410"/>
              <a:gd name="connsiteY3" fmla="*/ 0 h 148437"/>
              <a:gd name="connsiteX4" fmla="*/ 230920 w 331410"/>
              <a:gd name="connsiteY4" fmla="*/ 8247 h 148437"/>
              <a:gd name="connsiteX5" fmla="*/ 255661 w 331410"/>
              <a:gd name="connsiteY5" fmla="*/ 16493 h 148437"/>
              <a:gd name="connsiteX6" fmla="*/ 296897 w 331410"/>
              <a:gd name="connsiteY6" fmla="*/ 57726 h 148437"/>
              <a:gd name="connsiteX7" fmla="*/ 313391 w 331410"/>
              <a:gd name="connsiteY7" fmla="*/ 107205 h 148437"/>
              <a:gd name="connsiteX8" fmla="*/ 329885 w 331410"/>
              <a:gd name="connsiteY8" fmla="*/ 123698 h 148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1410" h="148437">
                <a:moveTo>
                  <a:pt x="0" y="148437"/>
                </a:moveTo>
                <a:cubicBezTo>
                  <a:pt x="47579" y="77075"/>
                  <a:pt x="23434" y="125309"/>
                  <a:pt x="41236" y="65972"/>
                </a:cubicBezTo>
                <a:cubicBezTo>
                  <a:pt x="46232" y="49320"/>
                  <a:pt x="41237" y="21990"/>
                  <a:pt x="57730" y="16493"/>
                </a:cubicBezTo>
                <a:cubicBezTo>
                  <a:pt x="93224" y="4663"/>
                  <a:pt x="74038" y="10355"/>
                  <a:pt x="115460" y="0"/>
                </a:cubicBezTo>
                <a:cubicBezTo>
                  <a:pt x="153947" y="2749"/>
                  <a:pt x="192600" y="3739"/>
                  <a:pt x="230920" y="8247"/>
                </a:cubicBezTo>
                <a:cubicBezTo>
                  <a:pt x="239553" y="9263"/>
                  <a:pt x="248706" y="11277"/>
                  <a:pt x="255661" y="16493"/>
                </a:cubicBezTo>
                <a:cubicBezTo>
                  <a:pt x="271212" y="28155"/>
                  <a:pt x="296897" y="57726"/>
                  <a:pt x="296897" y="57726"/>
                </a:cubicBezTo>
                <a:cubicBezTo>
                  <a:pt x="302395" y="74219"/>
                  <a:pt x="303747" y="92740"/>
                  <a:pt x="313391" y="107205"/>
                </a:cubicBezTo>
                <a:cubicBezTo>
                  <a:pt x="331410" y="134231"/>
                  <a:pt x="329885" y="141855"/>
                  <a:pt x="329885" y="12369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nut 15"/>
          <p:cNvSpPr/>
          <p:nvPr/>
        </p:nvSpPr>
        <p:spPr>
          <a:xfrm>
            <a:off x="3429000" y="3200400"/>
            <a:ext cx="228600" cy="304800"/>
          </a:xfrm>
          <a:prstGeom prst="donut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rot="16200000" flipH="1">
            <a:off x="3199606" y="2896394"/>
            <a:ext cx="534194" cy="75406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16" idx="0"/>
          </p:cNvCxnSpPr>
          <p:nvPr/>
        </p:nvCxnSpPr>
        <p:spPr>
          <a:xfrm rot="5400000">
            <a:off x="3296444" y="2914650"/>
            <a:ext cx="532606" cy="38894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3429000" y="2895600"/>
            <a:ext cx="457203" cy="152401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791200" y="3200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D3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019800" y="2362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D7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286000" y="4724400"/>
            <a:ext cx="5600700" cy="5588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Baryon density and meson</a:t>
            </a:r>
            <a:br>
              <a:rPr lang="en-US" dirty="0" smtClean="0"/>
            </a:br>
            <a:r>
              <a:rPr lang="en-US" dirty="0" smtClean="0"/>
              <a:t>at probe D7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 descr="d6forcebal0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47800" y="1752600"/>
            <a:ext cx="4685016" cy="2895600"/>
          </a:xfrm>
          <a:prstGeom prst="rect">
            <a:avLst/>
          </a:prstGeom>
          <a:noFill/>
        </p:spPr>
      </p:pic>
      <p:pic>
        <p:nvPicPr>
          <p:cNvPr id="5" name="Picture 4" descr="d6forcebal0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181600" y="1676400"/>
            <a:ext cx="4128380" cy="2895600"/>
          </a:xfrm>
          <a:prstGeom prst="rect">
            <a:avLst/>
          </a:prstGeom>
          <a:noFill/>
        </p:spPr>
      </p:pic>
      <p:sp>
        <p:nvSpPr>
          <p:cNvPr id="13" name="Freeform 12"/>
          <p:cNvSpPr/>
          <p:nvPr/>
        </p:nvSpPr>
        <p:spPr>
          <a:xfrm>
            <a:off x="5791200" y="1905000"/>
            <a:ext cx="437098" cy="108579"/>
          </a:xfrm>
          <a:custGeom>
            <a:avLst/>
            <a:gdLst>
              <a:gd name="connsiteX0" fmla="*/ 0 w 437098"/>
              <a:gd name="connsiteY0" fmla="*/ 57726 h 108579"/>
              <a:gd name="connsiteX1" fmla="*/ 148448 w 437098"/>
              <a:gd name="connsiteY1" fmla="*/ 0 h 108579"/>
              <a:gd name="connsiteX2" fmla="*/ 230920 w 437098"/>
              <a:gd name="connsiteY2" fmla="*/ 57726 h 108579"/>
              <a:gd name="connsiteX3" fmla="*/ 329885 w 437098"/>
              <a:gd name="connsiteY3" fmla="*/ 107205 h 108579"/>
              <a:gd name="connsiteX4" fmla="*/ 437098 w 437098"/>
              <a:gd name="connsiteY4" fmla="*/ 49479 h 108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7098" h="108579">
                <a:moveTo>
                  <a:pt x="0" y="57726"/>
                </a:moveTo>
                <a:cubicBezTo>
                  <a:pt x="54980" y="28863"/>
                  <a:pt x="109961" y="0"/>
                  <a:pt x="148448" y="0"/>
                </a:cubicBezTo>
                <a:cubicBezTo>
                  <a:pt x="186935" y="0"/>
                  <a:pt x="200681" y="39859"/>
                  <a:pt x="230920" y="57726"/>
                </a:cubicBezTo>
                <a:cubicBezTo>
                  <a:pt x="261160" y="75594"/>
                  <a:pt x="295522" y="108579"/>
                  <a:pt x="329885" y="107205"/>
                </a:cubicBezTo>
                <a:cubicBezTo>
                  <a:pt x="364248" y="105831"/>
                  <a:pt x="437098" y="49479"/>
                  <a:pt x="437098" y="49479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28"/>
          <p:cNvGrpSpPr>
            <a:grpSpLocks/>
          </p:cNvGrpSpPr>
          <p:nvPr/>
        </p:nvGrpSpPr>
        <p:grpSpPr bwMode="auto">
          <a:xfrm>
            <a:off x="1676400" y="4267200"/>
            <a:ext cx="3047999" cy="1905000"/>
            <a:chOff x="431" y="754"/>
            <a:chExt cx="4218" cy="2222"/>
          </a:xfrm>
        </p:grpSpPr>
        <p:grpSp>
          <p:nvGrpSpPr>
            <p:cNvPr id="15" name="Group 25"/>
            <p:cNvGrpSpPr>
              <a:grpSpLocks/>
            </p:cNvGrpSpPr>
            <p:nvPr/>
          </p:nvGrpSpPr>
          <p:grpSpPr bwMode="auto">
            <a:xfrm>
              <a:off x="431" y="754"/>
              <a:ext cx="3810" cy="2222"/>
              <a:chOff x="431" y="754"/>
              <a:chExt cx="3810" cy="2222"/>
            </a:xfrm>
          </p:grpSpPr>
          <p:grpSp>
            <p:nvGrpSpPr>
              <p:cNvPr id="18" name="Group 21"/>
              <p:cNvGrpSpPr>
                <a:grpSpLocks/>
              </p:cNvGrpSpPr>
              <p:nvPr/>
            </p:nvGrpSpPr>
            <p:grpSpPr bwMode="auto">
              <a:xfrm>
                <a:off x="431" y="754"/>
                <a:ext cx="3810" cy="2222"/>
                <a:chOff x="431" y="754"/>
                <a:chExt cx="3810" cy="2222"/>
              </a:xfrm>
            </p:grpSpPr>
            <p:grpSp>
              <p:nvGrpSpPr>
                <p:cNvPr id="21" name="Group 3"/>
                <p:cNvGrpSpPr>
                  <a:grpSpLocks/>
                </p:cNvGrpSpPr>
                <p:nvPr/>
              </p:nvGrpSpPr>
              <p:grpSpPr bwMode="auto">
                <a:xfrm>
                  <a:off x="431" y="754"/>
                  <a:ext cx="3810" cy="2222"/>
                  <a:chOff x="431" y="754"/>
                  <a:chExt cx="3810" cy="2222"/>
                </a:xfrm>
              </p:grpSpPr>
              <p:grpSp>
                <p:nvGrpSpPr>
                  <p:cNvPr id="24" name="Group 4"/>
                  <p:cNvGrpSpPr>
                    <a:grpSpLocks/>
                  </p:cNvGrpSpPr>
                  <p:nvPr/>
                </p:nvGrpSpPr>
                <p:grpSpPr bwMode="auto">
                  <a:xfrm>
                    <a:off x="431" y="754"/>
                    <a:ext cx="3810" cy="2222"/>
                    <a:chOff x="431" y="754"/>
                    <a:chExt cx="3810" cy="2222"/>
                  </a:xfrm>
                </p:grpSpPr>
                <p:grpSp>
                  <p:nvGrpSpPr>
                    <p:cNvPr id="26" name="Group 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93" y="754"/>
                      <a:ext cx="3290" cy="2222"/>
                      <a:chOff x="793" y="754"/>
                      <a:chExt cx="3290" cy="2222"/>
                    </a:xfrm>
                  </p:grpSpPr>
                  <p:grpSp>
                    <p:nvGrpSpPr>
                      <p:cNvPr id="28" name="Group 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793" y="754"/>
                        <a:ext cx="3290" cy="2222"/>
                        <a:chOff x="793" y="754"/>
                        <a:chExt cx="3290" cy="2222"/>
                      </a:xfrm>
                    </p:grpSpPr>
                    <p:grpSp>
                      <p:nvGrpSpPr>
                        <p:cNvPr id="31" name="Group 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75" y="754"/>
                          <a:ext cx="3108" cy="2041"/>
                          <a:chOff x="975" y="754"/>
                          <a:chExt cx="3108" cy="2041"/>
                        </a:xfrm>
                      </p:grpSpPr>
                      <p:grpSp>
                        <p:nvGrpSpPr>
                          <p:cNvPr id="33" name="Group 8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975" y="890"/>
                            <a:ext cx="2948" cy="1905"/>
                            <a:chOff x="1338" y="754"/>
                            <a:chExt cx="2948" cy="1905"/>
                          </a:xfrm>
                        </p:grpSpPr>
                        <p:sp>
                          <p:nvSpPr>
                            <p:cNvPr id="36" name="Line 9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flipV="1">
                              <a:off x="1338" y="1842"/>
                              <a:ext cx="1224" cy="817"/>
                            </a:xfrm>
                            <a:prstGeom prst="line">
                              <a:avLst/>
                            </a:prstGeom>
                            <a:noFill/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square">
                              <a:spAutoFit/>
                            </a:bodyPr>
                            <a:lstStyle/>
                            <a:p>
                              <a:endParaRPr lang="ko-KR" altLang="en-US"/>
                            </a:p>
                          </p:txBody>
                        </p:sp>
                        <p:sp>
                          <p:nvSpPr>
                            <p:cNvPr id="37" name="Line 10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flipV="1">
                              <a:off x="2562" y="754"/>
                              <a:ext cx="0" cy="1088"/>
                            </a:xfrm>
                            <a:prstGeom prst="line">
                              <a:avLst/>
                            </a:prstGeom>
                            <a:noFill/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square">
                              <a:spAutoFit/>
                            </a:bodyPr>
                            <a:lstStyle/>
                            <a:p>
                              <a:endParaRPr lang="ko-KR" altLang="en-US"/>
                            </a:p>
                          </p:txBody>
                        </p:sp>
                        <p:sp>
                          <p:nvSpPr>
                            <p:cNvPr id="38" name="Line 11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2562" y="1842"/>
                              <a:ext cx="1724" cy="0"/>
                            </a:xfrm>
                            <a:prstGeom prst="line">
                              <a:avLst/>
                            </a:prstGeom>
                            <a:noFill/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square">
                              <a:spAutoFit/>
                            </a:bodyPr>
                            <a:lstStyle/>
                            <a:p>
                              <a:endParaRPr lang="ko-KR" altLang="en-US"/>
                            </a:p>
                          </p:txBody>
                        </p:sp>
                      </p:grpSp>
                      <p:pic>
                        <p:nvPicPr>
                          <p:cNvPr id="34" name="Picture 12" descr="txp_fig"/>
                          <p:cNvPicPr>
                            <a:picLocks noChangeAspect="1" noChangeArrowheads="1"/>
                          </p:cNvPicPr>
                          <p:nvPr>
                            <p:custDataLst>
                              <p:tags r:id="rId7"/>
                            </p:custDataLst>
                          </p:nvPr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45" y="754"/>
                            <a:ext cx="45" cy="136"/>
                          </a:xfrm>
                          <a:prstGeom prst="rect">
                            <a:avLst/>
                          </a:prstGeom>
                          <a:noFill/>
                          <a:ln w="9525" algn="ctr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</p:pic>
                      <p:pic>
                        <p:nvPicPr>
                          <p:cNvPr id="35" name="Picture 13" descr="txp_fig"/>
                          <p:cNvPicPr>
                            <a:picLocks noChangeAspect="1" noChangeArrowheads="1"/>
                          </p:cNvPicPr>
                          <p:nvPr>
                            <p:custDataLst>
                              <p:tags r:id="rId8"/>
                            </p:custDataLst>
                          </p:nvPr>
                        </p:nvPicPr>
                        <p:blipFill>
                          <a:blip r:embed="rId13" cstate="print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86" y="1933"/>
                            <a:ext cx="97" cy="136"/>
                          </a:xfrm>
                          <a:prstGeom prst="rect">
                            <a:avLst/>
                          </a:prstGeom>
                          <a:noFill/>
                          <a:ln w="9525" algn="ctr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</p:pic>
                    </p:grpSp>
                    <p:pic>
                      <p:nvPicPr>
                        <p:cNvPr id="32" name="Picture 14" descr="txp_fig"/>
                        <p:cNvPicPr>
                          <a:picLocks noChangeAspect="1" noChangeArrowheads="1"/>
                        </p:cNvPicPr>
                        <p:nvPr>
                          <p:custDataLst>
                            <p:tags r:id="rId6"/>
                          </p:custDataLst>
                        </p:nvPr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3" y="2795"/>
                          <a:ext cx="169" cy="181"/>
                        </a:xfrm>
                        <a:prstGeom prst="rect">
                          <a:avLst/>
                        </a:prstGeom>
                        <a:noFill/>
                        <a:ln w="9525" algn="ctr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</p:pic>
                  </p:grpSp>
                  <p:sp>
                    <p:nvSpPr>
                      <p:cNvPr id="29" name="Line 1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156" y="1842"/>
                        <a:ext cx="1225" cy="817"/>
                      </a:xfrm>
                      <a:prstGeom prst="line">
                        <a:avLst/>
                      </a:prstGeom>
                      <a:noFill/>
                      <a:ln w="76200">
                        <a:solidFill>
                          <a:srgbClr val="00008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>
                        <a:spAutoFit/>
                      </a:bodyPr>
                      <a:lstStyle/>
                      <a:p>
                        <a:endParaRPr lang="ko-KR" altLang="en-US"/>
                      </a:p>
                    </p:txBody>
                  </p:sp>
                  <p:pic>
                    <p:nvPicPr>
                      <p:cNvPr id="30" name="Picture 16" descr="txp_fig"/>
                      <p:cNvPicPr>
                        <a:picLocks noChangeAspect="1" noChangeArrowheads="1"/>
                      </p:cNvPicPr>
                      <p:nvPr>
                        <p:custDataLst>
                          <p:tags r:id="rId5"/>
                        </p:custDataLst>
                      </p:nvPr>
                    </p:nvPicPr>
                    <p:blipFill>
                      <a:blip r:embed="rId15" cstate="print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0" y="2387"/>
                        <a:ext cx="272" cy="141"/>
                      </a:xfrm>
                      <a:prstGeom prst="rect">
                        <a:avLst/>
                      </a:prstGeom>
                      <a:noFill/>
                      <a:ln w="9525" algn="ctr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grpSp>
                <p:sp>
                  <p:nvSpPr>
                    <p:cNvPr id="27" name="AutoShape 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1" y="1071"/>
                      <a:ext cx="3810" cy="680"/>
                    </a:xfrm>
                    <a:prstGeom prst="parallelogram">
                      <a:avLst>
                        <a:gd name="adj" fmla="val 140074"/>
                      </a:avLst>
                    </a:prstGeom>
                    <a:solidFill>
                      <a:schemeClr val="accent1"/>
                    </a:solidFill>
                    <a:ln w="12700" algn="ctr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 anchor="ctr">
                      <a:spAutoFit/>
                    </a:bodyPr>
                    <a:lstStyle/>
                    <a:p>
                      <a:endParaRPr lang="ko-KR" altLang="en-US"/>
                    </a:p>
                  </p:txBody>
                </p:sp>
              </p:grpSp>
              <p:pic>
                <p:nvPicPr>
                  <p:cNvPr id="25" name="Picture 18" descr="txp_fig"/>
                  <p:cNvPicPr>
                    <a:picLocks noChangeAspect="1" noChangeArrowheads="1"/>
                  </p:cNvPicPr>
                  <p:nvPr>
                    <p:custDataLst>
                      <p:tags r:id="rId4"/>
                    </p:custDataLst>
                  </p:nvPr>
                </p:nvPicPr>
                <p:blipFill>
                  <a:blip r:embed="rId16" cstate="print"/>
                  <a:srcRect/>
                  <a:stretch>
                    <a:fillRect/>
                  </a:stretch>
                </p:blipFill>
                <p:spPr bwMode="auto">
                  <a:xfrm>
                    <a:off x="975" y="935"/>
                    <a:ext cx="272" cy="132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  <a:effectLst/>
                </p:spPr>
              </p:pic>
            </p:grpSp>
            <p:sp>
              <p:nvSpPr>
                <p:cNvPr id="22" name="Freeform 19"/>
                <p:cNvSpPr>
                  <a:spLocks/>
                </p:cNvSpPr>
                <p:nvPr/>
              </p:nvSpPr>
              <p:spPr bwMode="auto">
                <a:xfrm flipH="1">
                  <a:off x="1474" y="1616"/>
                  <a:ext cx="45" cy="816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38" y="42"/>
                    </a:cxn>
                    <a:cxn ang="0">
                      <a:pos x="13" y="51"/>
                    </a:cxn>
                    <a:cxn ang="0">
                      <a:pos x="38" y="101"/>
                    </a:cxn>
                    <a:cxn ang="0">
                      <a:pos x="46" y="176"/>
                    </a:cxn>
                    <a:cxn ang="0">
                      <a:pos x="46" y="234"/>
                    </a:cxn>
                    <a:cxn ang="0">
                      <a:pos x="21" y="309"/>
                    </a:cxn>
                    <a:cxn ang="0">
                      <a:pos x="30" y="384"/>
                    </a:cxn>
                    <a:cxn ang="0">
                      <a:pos x="38" y="460"/>
                    </a:cxn>
                    <a:cxn ang="0">
                      <a:pos x="55" y="493"/>
                    </a:cxn>
                    <a:cxn ang="0">
                      <a:pos x="46" y="535"/>
                    </a:cxn>
                    <a:cxn ang="0">
                      <a:pos x="55" y="560"/>
                    </a:cxn>
                    <a:cxn ang="0">
                      <a:pos x="71" y="585"/>
                    </a:cxn>
                    <a:cxn ang="0">
                      <a:pos x="55" y="635"/>
                    </a:cxn>
                    <a:cxn ang="0">
                      <a:pos x="46" y="710"/>
                    </a:cxn>
                    <a:cxn ang="0">
                      <a:pos x="63" y="760"/>
                    </a:cxn>
                    <a:cxn ang="0">
                      <a:pos x="71" y="785"/>
                    </a:cxn>
                    <a:cxn ang="0">
                      <a:pos x="80" y="835"/>
                    </a:cxn>
                  </a:cxnLst>
                  <a:rect l="0" t="0" r="r" b="b"/>
                  <a:pathLst>
                    <a:path w="93" h="835">
                      <a:moveTo>
                        <a:pt x="5" y="0"/>
                      </a:moveTo>
                      <a:cubicBezTo>
                        <a:pt x="16" y="14"/>
                        <a:pt x="35" y="24"/>
                        <a:pt x="38" y="42"/>
                      </a:cubicBezTo>
                      <a:cubicBezTo>
                        <a:pt x="39" y="51"/>
                        <a:pt x="17" y="43"/>
                        <a:pt x="13" y="51"/>
                      </a:cubicBezTo>
                      <a:cubicBezTo>
                        <a:pt x="8" y="62"/>
                        <a:pt x="35" y="96"/>
                        <a:pt x="38" y="101"/>
                      </a:cubicBezTo>
                      <a:cubicBezTo>
                        <a:pt x="12" y="139"/>
                        <a:pt x="22" y="139"/>
                        <a:pt x="46" y="176"/>
                      </a:cubicBezTo>
                      <a:cubicBezTo>
                        <a:pt x="25" y="208"/>
                        <a:pt x="0" y="219"/>
                        <a:pt x="46" y="234"/>
                      </a:cubicBezTo>
                      <a:cubicBezTo>
                        <a:pt x="27" y="292"/>
                        <a:pt x="36" y="268"/>
                        <a:pt x="21" y="309"/>
                      </a:cubicBezTo>
                      <a:cubicBezTo>
                        <a:pt x="62" y="337"/>
                        <a:pt x="44" y="341"/>
                        <a:pt x="30" y="384"/>
                      </a:cubicBezTo>
                      <a:cubicBezTo>
                        <a:pt x="44" y="428"/>
                        <a:pt x="66" y="418"/>
                        <a:pt x="38" y="460"/>
                      </a:cubicBezTo>
                      <a:cubicBezTo>
                        <a:pt x="12" y="540"/>
                        <a:pt x="37" y="436"/>
                        <a:pt x="55" y="493"/>
                      </a:cubicBezTo>
                      <a:cubicBezTo>
                        <a:pt x="59" y="507"/>
                        <a:pt x="49" y="521"/>
                        <a:pt x="46" y="535"/>
                      </a:cubicBezTo>
                      <a:cubicBezTo>
                        <a:pt x="49" y="543"/>
                        <a:pt x="51" y="552"/>
                        <a:pt x="55" y="560"/>
                      </a:cubicBezTo>
                      <a:cubicBezTo>
                        <a:pt x="59" y="569"/>
                        <a:pt x="71" y="575"/>
                        <a:pt x="71" y="585"/>
                      </a:cubicBezTo>
                      <a:cubicBezTo>
                        <a:pt x="71" y="602"/>
                        <a:pt x="55" y="635"/>
                        <a:pt x="55" y="635"/>
                      </a:cubicBezTo>
                      <a:cubicBezTo>
                        <a:pt x="79" y="673"/>
                        <a:pt x="71" y="674"/>
                        <a:pt x="46" y="710"/>
                      </a:cubicBezTo>
                      <a:cubicBezTo>
                        <a:pt x="93" y="757"/>
                        <a:pt x="63" y="712"/>
                        <a:pt x="63" y="760"/>
                      </a:cubicBezTo>
                      <a:cubicBezTo>
                        <a:pt x="63" y="769"/>
                        <a:pt x="69" y="776"/>
                        <a:pt x="71" y="785"/>
                      </a:cubicBezTo>
                      <a:cubicBezTo>
                        <a:pt x="75" y="802"/>
                        <a:pt x="80" y="835"/>
                        <a:pt x="80" y="835"/>
                      </a:cubicBezTo>
                    </a:path>
                  </a:pathLst>
                </a:custGeom>
                <a:noFill/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3" name="Freeform 20"/>
                <p:cNvSpPr>
                  <a:spLocks/>
                </p:cNvSpPr>
                <p:nvPr/>
              </p:nvSpPr>
              <p:spPr bwMode="auto">
                <a:xfrm>
                  <a:off x="2888" y="990"/>
                  <a:ext cx="351" cy="314"/>
                </a:xfrm>
                <a:custGeom>
                  <a:avLst/>
                  <a:gdLst/>
                  <a:ahLst/>
                  <a:cxnLst>
                    <a:cxn ang="0">
                      <a:pos x="0" y="271"/>
                    </a:cxn>
                    <a:cxn ang="0">
                      <a:pos x="50" y="162"/>
                    </a:cxn>
                    <a:cxn ang="0">
                      <a:pos x="84" y="112"/>
                    </a:cxn>
                    <a:cxn ang="0">
                      <a:pos x="142" y="3"/>
                    </a:cxn>
                    <a:cxn ang="0">
                      <a:pos x="209" y="12"/>
                    </a:cxn>
                    <a:cxn ang="0">
                      <a:pos x="217" y="53"/>
                    </a:cxn>
                    <a:cxn ang="0">
                      <a:pos x="267" y="87"/>
                    </a:cxn>
                    <a:cxn ang="0">
                      <a:pos x="267" y="145"/>
                    </a:cxn>
                    <a:cxn ang="0">
                      <a:pos x="318" y="212"/>
                    </a:cxn>
                    <a:cxn ang="0">
                      <a:pos x="326" y="262"/>
                    </a:cxn>
                    <a:cxn ang="0">
                      <a:pos x="326" y="304"/>
                    </a:cxn>
                  </a:cxnLst>
                  <a:rect l="0" t="0" r="r" b="b"/>
                  <a:pathLst>
                    <a:path w="351" h="314">
                      <a:moveTo>
                        <a:pt x="0" y="271"/>
                      </a:moveTo>
                      <a:cubicBezTo>
                        <a:pt x="85" y="253"/>
                        <a:pt x="17" y="281"/>
                        <a:pt x="50" y="162"/>
                      </a:cubicBezTo>
                      <a:cubicBezTo>
                        <a:pt x="55" y="143"/>
                        <a:pt x="84" y="112"/>
                        <a:pt x="84" y="112"/>
                      </a:cubicBezTo>
                      <a:cubicBezTo>
                        <a:pt x="67" y="65"/>
                        <a:pt x="96" y="20"/>
                        <a:pt x="142" y="3"/>
                      </a:cubicBezTo>
                      <a:cubicBezTo>
                        <a:pt x="164" y="6"/>
                        <a:pt x="190" y="0"/>
                        <a:pt x="209" y="12"/>
                      </a:cubicBezTo>
                      <a:cubicBezTo>
                        <a:pt x="221" y="20"/>
                        <a:pt x="211" y="41"/>
                        <a:pt x="217" y="53"/>
                      </a:cubicBezTo>
                      <a:cubicBezTo>
                        <a:pt x="230" y="80"/>
                        <a:pt x="244" y="80"/>
                        <a:pt x="267" y="87"/>
                      </a:cubicBezTo>
                      <a:cubicBezTo>
                        <a:pt x="289" y="147"/>
                        <a:pt x="267" y="72"/>
                        <a:pt x="267" y="145"/>
                      </a:cubicBezTo>
                      <a:cubicBezTo>
                        <a:pt x="267" y="175"/>
                        <a:pt x="297" y="197"/>
                        <a:pt x="318" y="212"/>
                      </a:cubicBezTo>
                      <a:cubicBezTo>
                        <a:pt x="351" y="264"/>
                        <a:pt x="326" y="210"/>
                        <a:pt x="326" y="262"/>
                      </a:cubicBezTo>
                      <a:cubicBezTo>
                        <a:pt x="326" y="314"/>
                        <a:pt x="345" y="264"/>
                        <a:pt x="326" y="304"/>
                      </a:cubicBezTo>
                    </a:path>
                  </a:pathLst>
                </a:custGeom>
                <a:noFill/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endParaRPr lang="ko-KR" altLang="en-US"/>
                </a:p>
              </p:txBody>
            </p:sp>
          </p:grpSp>
          <p:pic>
            <p:nvPicPr>
              <p:cNvPr id="19" name="Picture 23" descr="txp_fig"/>
              <p:cNvPicPr>
                <a:picLocks noChangeAspect="1" noChangeArrowheads="1"/>
              </p:cNvPicPr>
              <p:nvPr>
                <p:custDataLst>
                  <p:tags r:id="rId2"/>
                </p:custDataLst>
              </p:nvPr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930" y="1933"/>
                <a:ext cx="501" cy="17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" name="Picture 24" descr="txp_fig"/>
              <p:cNvPicPr>
                <a:picLocks noChangeAspect="1" noChangeArrowheads="1"/>
              </p:cNvPicPr>
              <p:nvPr>
                <p:custDataLst>
                  <p:tags r:id="rId3"/>
                </p:custDataLst>
              </p:nvPr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2835" y="799"/>
                <a:ext cx="635" cy="10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6" name="Line 26"/>
            <p:cNvSpPr>
              <a:spLocks noChangeShapeType="1"/>
            </p:cNvSpPr>
            <p:nvPr/>
          </p:nvSpPr>
          <p:spPr bwMode="auto">
            <a:xfrm>
              <a:off x="4286" y="1071"/>
              <a:ext cx="0" cy="9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square">
              <a:spAutoFit/>
            </a:bodyPr>
            <a:lstStyle/>
            <a:p>
              <a:endParaRPr lang="ko-KR" altLang="en-US"/>
            </a:p>
          </p:txBody>
        </p:sp>
        <p:pic>
          <p:nvPicPr>
            <p:cNvPr id="17" name="Picture 27" descr="txp_fig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4377" y="1434"/>
              <a:ext cx="272" cy="15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  <p:sp>
        <p:nvSpPr>
          <p:cNvPr id="80" name="Donut 79"/>
          <p:cNvSpPr/>
          <p:nvPr/>
        </p:nvSpPr>
        <p:spPr>
          <a:xfrm>
            <a:off x="2362200" y="5562600"/>
            <a:ext cx="228600" cy="381000"/>
          </a:xfrm>
          <a:prstGeom prst="donut">
            <a:avLst>
              <a:gd name="adj" fmla="val 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BR-scaling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1991, </a:t>
            </a:r>
            <a:r>
              <a:rPr lang="en-US" dirty="0" err="1" smtClean="0"/>
              <a:t>G.Brown</a:t>
            </a:r>
            <a:r>
              <a:rPr lang="en-US" dirty="0" smtClean="0"/>
              <a:t> and </a:t>
            </a:r>
            <a:r>
              <a:rPr lang="en-US" dirty="0" err="1" smtClean="0"/>
              <a:t>M.Rho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Q: Is it true?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752600" y="2133600"/>
            <a:ext cx="5284694" cy="685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971800" y="2819400"/>
            <a:ext cx="4735286" cy="457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971800" y="3276600"/>
            <a:ext cx="2057400" cy="495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3886200" y="3810000"/>
            <a:ext cx="2781300" cy="457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6858000" y="3886200"/>
            <a:ext cx="1181100" cy="2667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D4/D6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Confining geometry. </a:t>
            </a:r>
            <a:endParaRPr lang="en-US" dirty="0"/>
          </a:p>
        </p:txBody>
      </p:sp>
      <p:pic>
        <p:nvPicPr>
          <p:cNvPr id="4" name="Picture 3" descr="texshop_image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057400" y="2133600"/>
            <a:ext cx="6477000" cy="10832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209800" y="3429000"/>
            <a:ext cx="6743700" cy="698500"/>
          </a:xfrm>
          <a:prstGeom prst="rect">
            <a:avLst/>
          </a:prstGeom>
        </p:spPr>
      </p:pic>
      <p:pic>
        <p:nvPicPr>
          <p:cNvPr id="6" name="Picture 5" descr="texshop_image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371600" y="4191000"/>
            <a:ext cx="6781800" cy="22987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Result: Yes in a model.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81600"/>
          </a:xfrm>
        </p:spPr>
        <p:txBody>
          <a:bodyPr/>
          <a:lstStyle/>
          <a:p>
            <a:r>
              <a:rPr lang="en-US" dirty="0" smtClean="0"/>
              <a:t>Embedding: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Vector Mass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GOR relation is true in Medium.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343400" y="1219200"/>
            <a:ext cx="3284764" cy="1295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438400" y="3124200"/>
            <a:ext cx="2387600" cy="533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962400" y="3505200"/>
            <a:ext cx="2616200" cy="736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1981200" y="3048000"/>
            <a:ext cx="3352800" cy="230133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Symmetry energy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Def:</a:t>
            </a:r>
          </a:p>
          <a:p>
            <a:endParaRPr lang="en-US" dirty="0" smtClean="0"/>
          </a:p>
          <a:p>
            <a:r>
              <a:rPr lang="en-US" dirty="0" smtClean="0"/>
              <a:t>Present status: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743200" y="1524000"/>
            <a:ext cx="5537200" cy="952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72000" y="2667000"/>
            <a:ext cx="3638550" cy="2721969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Symmetry energy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idea: different </a:t>
            </a:r>
            <a:r>
              <a:rPr lang="en-US" dirty="0" err="1" smtClean="0"/>
              <a:t>isospin</a:t>
            </a:r>
            <a:r>
              <a:rPr lang="en-US" dirty="0" smtClean="0"/>
              <a:t> ~ </a:t>
            </a:r>
            <a:br>
              <a:rPr lang="en-US" dirty="0" smtClean="0"/>
            </a:br>
            <a:r>
              <a:rPr lang="en-US" dirty="0" smtClean="0"/>
              <a:t>different number of strings attached to two probe </a:t>
            </a:r>
            <a:r>
              <a:rPr lang="en-US" dirty="0" err="1" smtClean="0"/>
              <a:t>brane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48000" y="2971800"/>
            <a:ext cx="4889500" cy="3315754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Symmetry energy : 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Stiff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/>
              <a:t> neutron star crest is Thin.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33600" y="2209800"/>
            <a:ext cx="5181600" cy="34211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505200" y="3810000"/>
            <a:ext cx="901700" cy="4318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Pauli principle in </a:t>
            </a:r>
            <a:r>
              <a:rPr lang="en-US" dirty="0" err="1" smtClean="0"/>
              <a:t>hQCD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two puzzles</a:t>
            </a:r>
            <a:br>
              <a:rPr lang="en-US" dirty="0" smtClean="0"/>
            </a:br>
            <a:r>
              <a:rPr lang="en-US" dirty="0" smtClean="0"/>
              <a:t>in 4d: Driving force of Z=N is Pauli principle.  Ads/</a:t>
            </a:r>
            <a:r>
              <a:rPr lang="en-US" dirty="0" err="1" smtClean="0"/>
              <a:t>cft</a:t>
            </a:r>
            <a:r>
              <a:rPr lang="en-US" dirty="0" smtClean="0"/>
              <a:t> is counting QM by classical dynamics. So how to count Pauli force.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5d: coulomb force by charge. But charge is dual to baryon number,  which is global charge. So  what is dual of the coulomb force?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352800" y="3124200"/>
            <a:ext cx="3244850" cy="24545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048000" y="5638800"/>
            <a:ext cx="4737100" cy="777882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String theory began as a </a:t>
            </a:r>
            <a:r>
              <a:rPr lang="en-US" altLang="ko-KR" dirty="0" err="1" smtClean="0"/>
              <a:t>Hadron</a:t>
            </a:r>
            <a:r>
              <a:rPr lang="en-US" altLang="ko-KR" dirty="0" smtClean="0"/>
              <a:t> Th.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645920" y="4343400"/>
            <a:ext cx="7498080" cy="1261120"/>
          </a:xfrm>
        </p:spPr>
        <p:txBody>
          <a:bodyPr/>
          <a:lstStyle/>
          <a:p>
            <a:r>
              <a:rPr lang="en-US" altLang="ko-KR" dirty="0" smtClean="0"/>
              <a:t>Confinement </a:t>
            </a:r>
            <a:r>
              <a:rPr lang="en-US" altLang="ko-KR" dirty="0" err="1" smtClean="0">
                <a:sym typeface="Wingdings" pitchFamily="2" charset="2"/>
              </a:rPr>
              <a:t>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Flux string  or QCD string</a:t>
            </a:r>
          </a:p>
          <a:p>
            <a:endParaRPr lang="en-US" altLang="ko-KR" dirty="0" smtClean="0">
              <a:sym typeface="Wingdings" pitchFamily="2" charset="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00200"/>
            <a:ext cx="6350373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708392" cy="114300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Why  string theory? II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Shear viscosity /entropy density in RHIC</a:t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experiment:  &lt; 0.1</a:t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err="1" smtClean="0"/>
              <a:t>pQCD</a:t>
            </a:r>
            <a:r>
              <a:rPr lang="en-US" altLang="ko-KR" dirty="0" smtClean="0"/>
              <a:t>: </a:t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String Theory :  ~ 1/4</a:t>
            </a:r>
            <a:r>
              <a:rPr lang="el-GR" altLang="ko-KR" dirty="0" smtClean="0"/>
              <a:t>π</a:t>
            </a:r>
            <a:r>
              <a:rPr lang="en-US" altLang="ko-KR" dirty="0" smtClean="0"/>
              <a:t> =0.09</a:t>
            </a:r>
            <a:br>
              <a:rPr lang="en-US" altLang="ko-KR" dirty="0" smtClean="0"/>
            </a:br>
            <a:endParaRPr lang="en-US" altLang="ko-KR" dirty="0" smtClean="0"/>
          </a:p>
          <a:p>
            <a:r>
              <a:rPr lang="en-US" altLang="ko-KR" dirty="0" smtClean="0"/>
              <a:t>The method used is </a:t>
            </a:r>
            <a:r>
              <a:rPr lang="en-US" altLang="ko-KR" dirty="0" err="1" smtClean="0"/>
              <a:t>AdS</a:t>
            </a:r>
            <a:r>
              <a:rPr lang="en-US" altLang="ko-KR" dirty="0" smtClean="0"/>
              <a:t>/CFT</a:t>
            </a:r>
            <a:br>
              <a:rPr lang="en-US" altLang="ko-KR" dirty="0" smtClean="0"/>
            </a:br>
            <a:endParaRPr lang="en-US" altLang="ko-KR" dirty="0" smtClean="0"/>
          </a:p>
          <a:p>
            <a:r>
              <a:rPr lang="en-US" altLang="ko-KR" dirty="0" smtClean="0"/>
              <a:t>Q:  Confinement and </a:t>
            </a:r>
            <a:r>
              <a:rPr lang="en-US" altLang="ko-KR" dirty="0" err="1" smtClean="0"/>
              <a:t>Hadron</a:t>
            </a:r>
            <a:r>
              <a:rPr lang="en-US" altLang="ko-KR" dirty="0" smtClean="0"/>
              <a:t> physics? </a:t>
            </a:r>
            <a:br>
              <a:rPr lang="en-US" altLang="ko-KR" dirty="0" smtClean="0"/>
            </a:br>
            <a:endParaRPr lang="en-US" altLang="ko-KR" dirty="0" smtClean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352800" y="2819400"/>
          <a:ext cx="1905000" cy="706904"/>
        </p:xfrm>
        <a:graphic>
          <a:graphicData uri="http://schemas.openxmlformats.org/presentationml/2006/ole">
            <p:oleObj spid="_x0000_s1027" name="수식" r:id="rId3" imgW="113004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ko-KR" dirty="0" smtClean="0"/>
              <a:t>One can do many things</a:t>
            </a:r>
          </a:p>
          <a:p>
            <a:r>
              <a:rPr lang="en-US" altLang="ko-KR" dirty="0" smtClean="0"/>
              <a:t>Omitted:</a:t>
            </a:r>
          </a:p>
          <a:p>
            <a:pPr>
              <a:buNone/>
            </a:pPr>
            <a:r>
              <a:rPr lang="en-US" altLang="ko-KR" dirty="0" smtClean="0"/>
              <a:t>   Elliptic flow. </a:t>
            </a:r>
            <a:br>
              <a:rPr lang="en-US" altLang="ko-KR" dirty="0" smtClean="0"/>
            </a:br>
            <a:r>
              <a:rPr lang="en-US" altLang="ko-KR" dirty="0" smtClean="0"/>
              <a:t>Photo/</a:t>
            </a:r>
            <a:r>
              <a:rPr lang="en-US" altLang="ko-KR" dirty="0" err="1" smtClean="0"/>
              <a:t>Lepto</a:t>
            </a:r>
            <a:r>
              <a:rPr lang="en-US" altLang="ko-KR" dirty="0" smtClean="0"/>
              <a:t> emission in LHC?</a:t>
            </a:r>
            <a:br>
              <a:rPr lang="en-US" altLang="ko-KR" dirty="0" smtClean="0"/>
            </a:br>
            <a:r>
              <a:rPr lang="en-US" altLang="ko-KR" dirty="0" smtClean="0"/>
              <a:t>Non-</a:t>
            </a:r>
            <a:r>
              <a:rPr lang="en-US" altLang="ko-KR" dirty="0" err="1" smtClean="0"/>
              <a:t>fermi</a:t>
            </a:r>
            <a:r>
              <a:rPr lang="en-US" altLang="ko-KR" dirty="0" smtClean="0"/>
              <a:t>liquid</a:t>
            </a:r>
            <a:br>
              <a:rPr lang="en-US" altLang="ko-KR" dirty="0" smtClean="0"/>
            </a:br>
            <a:r>
              <a:rPr lang="en-US" altLang="ko-KR" dirty="0" smtClean="0"/>
              <a:t>Color superconductivity </a:t>
            </a:r>
          </a:p>
          <a:p>
            <a:pPr>
              <a:buNone/>
            </a:pPr>
            <a:r>
              <a:rPr lang="en-US" altLang="ko-KR" dirty="0" smtClean="0"/>
              <a:t>  what I have shown is just tip of iceberg.</a:t>
            </a:r>
            <a:br>
              <a:rPr lang="en-US" altLang="ko-KR" dirty="0" smtClean="0"/>
            </a:br>
            <a:endParaRPr lang="en-US" altLang="ko-KR" dirty="0" smtClean="0"/>
          </a:p>
          <a:p>
            <a:r>
              <a:rPr lang="en-US" altLang="ko-KR" dirty="0" smtClean="0"/>
              <a:t>Not really QCD but may be relevant. </a:t>
            </a:r>
            <a:br>
              <a:rPr lang="en-US" altLang="ko-KR" dirty="0" smtClean="0"/>
            </a:br>
            <a:endParaRPr lang="en-US" altLang="ko-KR" dirty="0" smtClean="0"/>
          </a:p>
          <a:p>
            <a:r>
              <a:rPr lang="en-US" altLang="ko-KR" dirty="0" smtClean="0"/>
              <a:t>Can we do something together?</a:t>
            </a:r>
          </a:p>
          <a:p>
            <a:pPr>
              <a:buNone/>
            </a:pPr>
            <a:endParaRPr/>
          </a:p>
          <a:p>
            <a:endParaRPr lang="en-US" altLang="ko-KR" dirty="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95400" y="457200"/>
            <a:ext cx="7848600" cy="29718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ym typeface="Wingdings" pitchFamily="2" charset="2"/>
              </a:rPr>
              <a:t>. QCD string: </a:t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good for </a:t>
            </a:r>
            <a:r>
              <a:rPr lang="en-US" altLang="ko-KR" dirty="0" err="1" smtClean="0">
                <a:sym typeface="Wingdings" pitchFamily="2" charset="2"/>
              </a:rPr>
              <a:t>Reggestrajectory</a:t>
            </a:r>
            <a:r>
              <a:rPr lang="en-US" altLang="ko-KR" dirty="0" smtClean="0">
                <a:sym typeface="Wingdings" pitchFamily="2" charset="2"/>
              </a:rPr>
              <a:t/>
            </a:r>
            <a:br>
              <a:rPr lang="en-US" altLang="ko-KR" dirty="0" smtClean="0">
                <a:sym typeface="Wingdings" pitchFamily="2" charset="2"/>
              </a:rPr>
            </a:br>
            <a:r>
              <a:rPr lang="en-US" altLang="ko-KR" dirty="0" smtClean="0">
                <a:sym typeface="Wingdings" pitchFamily="2" charset="2"/>
              </a:rPr>
              <a:t>bad for deep inelastic scattering data</a:t>
            </a:r>
            <a:br>
              <a:rPr lang="en-US" altLang="ko-KR" dirty="0" smtClean="0">
                <a:sym typeface="Wingdings" pitchFamily="2" charset="2"/>
              </a:rPr>
            </a:br>
            <a:endParaRPr lang="ko-KR" alt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429000"/>
            <a:ext cx="329439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3657600"/>
            <a:ext cx="3287948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Gauge/gravity duality (ads/</a:t>
            </a:r>
            <a:r>
              <a:rPr lang="en-US" dirty="0" err="1" smtClean="0"/>
              <a:t>cft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Maldacena</a:t>
            </a:r>
            <a:r>
              <a:rPr lang="en-US" dirty="0" smtClean="0"/>
              <a:t>, GKP,  Witten, </a:t>
            </a:r>
          </a:p>
          <a:p>
            <a:r>
              <a:rPr lang="en-US" dirty="0" smtClean="0"/>
              <a:t> D </a:t>
            </a:r>
            <a:r>
              <a:rPr lang="en-US" dirty="0" err="1" smtClean="0"/>
              <a:t>brane</a:t>
            </a:r>
            <a:r>
              <a:rPr lang="en-US" dirty="0" smtClean="0"/>
              <a:t> can be described in 2 ways. </a:t>
            </a:r>
            <a:br>
              <a:rPr lang="en-US" dirty="0" smtClean="0"/>
            </a:br>
            <a:r>
              <a:rPr lang="en-US" dirty="0" smtClean="0"/>
              <a:t>One is gauge theory</a:t>
            </a:r>
            <a:br>
              <a:rPr lang="en-US" dirty="0" smtClean="0"/>
            </a:br>
            <a:r>
              <a:rPr lang="en-US" dirty="0" smtClean="0"/>
              <a:t>The other is string theory </a:t>
            </a:r>
            <a:br>
              <a:rPr lang="en-US" dirty="0" smtClean="0"/>
            </a:br>
            <a:r>
              <a:rPr lang="en-US" dirty="0" smtClean="0"/>
              <a:t>                           in curved </a:t>
            </a:r>
            <a:r>
              <a:rPr lang="en-US" dirty="0" err="1" smtClean="0"/>
              <a:t>spacetime</a:t>
            </a:r>
            <a:r>
              <a:rPr lang="en-US" dirty="0" smtClean="0"/>
              <a:t>.</a:t>
            </a:r>
          </a:p>
          <a:p>
            <a:r>
              <a:rPr lang="en-US" dirty="0" smtClean="0"/>
              <a:t>So they must be equivalent. </a:t>
            </a:r>
          </a:p>
          <a:p>
            <a:r>
              <a:rPr lang="en-US" dirty="0" smtClean="0"/>
              <a:t>In certain limit, </a:t>
            </a:r>
            <a:br>
              <a:rPr lang="en-US" dirty="0" smtClean="0"/>
            </a:br>
            <a:r>
              <a:rPr lang="en-US" dirty="0" smtClean="0"/>
              <a:t>the latter is Einstein gravity theory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Character of </a:t>
            </a:r>
            <a:r>
              <a:rPr lang="en-US" dirty="0" err="1" smtClean="0"/>
              <a:t>AdS</a:t>
            </a:r>
            <a:r>
              <a:rPr lang="en-US" dirty="0" smtClean="0"/>
              <a:t>/CFT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Holographic: </a:t>
            </a:r>
            <a:br>
              <a:rPr lang="en-US" sz="2800" dirty="0" smtClean="0"/>
            </a:br>
            <a:r>
              <a:rPr lang="en-US" sz="2800" dirty="0" smtClean="0"/>
              <a:t>5d gravity theory for 4d QCD </a:t>
            </a:r>
          </a:p>
          <a:p>
            <a:pPr>
              <a:buNone/>
            </a:pPr>
            <a:r>
              <a:rPr lang="en-US" sz="2800" dirty="0" smtClean="0"/>
              <a:t>origin of +1 dim?  Scale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200400"/>
            <a:ext cx="4070177" cy="275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629400" y="44958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z</a:t>
            </a:r>
            <a:r>
              <a:rPr lang="en-US" dirty="0" smtClean="0"/>
              <a:t> direction is warped!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ads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77000" y="63246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Stolen from Hong Liu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 of </a:t>
            </a:r>
            <a:r>
              <a:rPr lang="en-US" dirty="0" err="1" smtClean="0"/>
              <a:t>AdS</a:t>
            </a:r>
            <a:r>
              <a:rPr lang="en-US" dirty="0" smtClean="0"/>
              <a:t>/CFT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Within the validity, </a:t>
            </a:r>
            <a:br>
              <a:rPr lang="en-US" dirty="0" smtClean="0"/>
            </a:br>
            <a:r>
              <a:rPr lang="en-US" dirty="0" smtClean="0"/>
              <a:t>Do not need   loop calculation. </a:t>
            </a:r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286000" y="3276600"/>
            <a:ext cx="2743200" cy="2209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rot="16200000" flipH="1">
            <a:off x="4076700" y="4229100"/>
            <a:ext cx="228600" cy="152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urved Connector 7"/>
          <p:cNvCxnSpPr/>
          <p:nvPr/>
        </p:nvCxnSpPr>
        <p:spPr>
          <a:xfrm flipV="1">
            <a:off x="4343400" y="3200400"/>
            <a:ext cx="1371600" cy="106680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715000" y="28956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1. </a:t>
            </a:r>
            <a:r>
              <a:rPr lang="en-US" dirty="0" err="1" smtClean="0"/>
              <a:t>ls</a:t>
            </a:r>
            <a:r>
              <a:rPr lang="en-US" dirty="0" smtClean="0"/>
              <a:t>&lt;&lt;</a:t>
            </a:r>
            <a:r>
              <a:rPr lang="en-US" dirty="0" err="1" smtClean="0"/>
              <a:t>Rads</a:t>
            </a:r>
          </a:p>
          <a:p>
            <a:r>
              <a:rPr lang="en-US" dirty="0" smtClean="0"/>
              <a:t> 2. </a:t>
            </a:r>
            <a:r>
              <a:rPr lang="en-US" dirty="0" err="1" smtClean="0"/>
              <a:t>gs</a:t>
            </a:r>
            <a:r>
              <a:rPr lang="en-US" dirty="0" smtClean="0"/>
              <a:t>&lt;&lt;1</a:t>
            </a:r>
            <a:endParaRPr lang="en-US" dirty="0"/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791200" y="3657600"/>
            <a:ext cx="2133600" cy="3601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38800" y="45720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Large N theory. Good and Bad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 of </a:t>
            </a:r>
            <a:r>
              <a:rPr lang="en-US" dirty="0" err="1" smtClean="0"/>
              <a:t>AdS</a:t>
            </a:r>
            <a:r>
              <a:rPr lang="en-US" dirty="0" smtClean="0"/>
              <a:t>/CFT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Super-symmetry</a:t>
            </a:r>
            <a:br>
              <a:rPr lang="en-US" dirty="0" smtClean="0"/>
            </a:br>
            <a:r>
              <a:rPr lang="en-US" dirty="0" smtClean="0"/>
              <a:t>Original version is N=4 SUSY. </a:t>
            </a:r>
            <a:br>
              <a:rPr lang="en-US" dirty="0" smtClean="0"/>
            </a:br>
            <a:r>
              <a:rPr lang="en-US" dirty="0" smtClean="0"/>
              <a:t>SUSY can be broken by BC. T. </a:t>
            </a:r>
            <a:r>
              <a:rPr lang="en-US" dirty="0" err="1" smtClean="0"/>
              <a:t>d</a:t>
            </a:r>
            <a:r>
              <a:rPr lang="en-US" dirty="0" smtClean="0"/>
              <a:t>. etc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Is it QCD? </a:t>
            </a:r>
            <a:br>
              <a:rPr lang="en-US" dirty="0" smtClean="0"/>
            </a:br>
            <a:r>
              <a:rPr lang="en-US" dirty="0" smtClean="0"/>
              <a:t>Hopefully some properties  will be universal.  Some results are too good to be irrelevant ……</a:t>
            </a:r>
            <a:br>
              <a:rPr lang="en-US" dirty="0" smtClean="0"/>
            </a:br>
            <a:r>
              <a:rPr lang="en-US" dirty="0" smtClean="0"/>
              <a:t>[eta/</a:t>
            </a:r>
            <a:r>
              <a:rPr lang="en-US" dirty="0" err="1" smtClean="0"/>
              <a:t>s</a:t>
            </a:r>
            <a:r>
              <a:rPr lang="en-US" dirty="0" smtClean="0"/>
              <a:t>, </a:t>
            </a:r>
            <a:r>
              <a:rPr lang="en-US" dirty="0" err="1" smtClean="0"/>
              <a:t>glueon</a:t>
            </a:r>
            <a:r>
              <a:rPr lang="en-US" dirty="0" smtClean="0"/>
              <a:t> mass, ads/</a:t>
            </a:r>
            <a:r>
              <a:rPr lang="en-US" dirty="0" err="1" smtClean="0"/>
              <a:t>qcd</a:t>
            </a:r>
            <a:r>
              <a:rPr lang="en-US" dirty="0" smtClean="0"/>
              <a:t>, SS]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Ads/</a:t>
            </a:r>
            <a:r>
              <a:rPr lang="en-US" dirty="0" err="1" smtClean="0"/>
              <a:t>cft</a:t>
            </a:r>
            <a:r>
              <a:rPr lang="en-US" dirty="0" smtClean="0"/>
              <a:t> Dictionary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Let </a:t>
            </a:r>
            <a:r>
              <a:rPr lang="en-US" dirty="0" err="1" smtClean="0"/>
              <a:t>O(x</a:t>
            </a:r>
            <a:r>
              <a:rPr lang="en-US" dirty="0" smtClean="0"/>
              <a:t>) is an color singlet operator</a:t>
            </a:r>
            <a:br>
              <a:rPr lang="en-US" dirty="0" smtClean="0"/>
            </a:br>
            <a:r>
              <a:rPr lang="en-US" dirty="0" smtClean="0"/>
              <a:t>with dimension         and spin </a:t>
            </a:r>
            <a:r>
              <a:rPr lang="en-US" dirty="0" err="1" smtClean="0"/>
              <a:t>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A(x</a:t>
            </a:r>
            <a:r>
              <a:rPr lang="en-US" dirty="0" smtClean="0"/>
              <a:t>) is an source of it.</a:t>
            </a:r>
          </a:p>
          <a:p>
            <a:endParaRPr lang="en-US" dirty="0" smtClean="0"/>
          </a:p>
          <a:p>
            <a:r>
              <a:rPr lang="en-US" dirty="0" smtClean="0"/>
              <a:t>Then </a:t>
            </a:r>
            <a:r>
              <a:rPr lang="en-US" dirty="0" err="1" smtClean="0"/>
              <a:t>AdS</a:t>
            </a:r>
            <a:r>
              <a:rPr lang="en-US" dirty="0" smtClean="0"/>
              <a:t>/CFT says: </a:t>
            </a:r>
            <a:br>
              <a:rPr lang="en-US" dirty="0" smtClean="0"/>
            </a:br>
            <a:r>
              <a:rPr lang="en-US" dirty="0" smtClean="0"/>
              <a:t>Extend it to d+1(=5) dim by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If we know action and BC, it  can be </a:t>
            </a:r>
            <a:br>
              <a:rPr lang="en-US" dirty="0" smtClean="0"/>
            </a:br>
            <a:r>
              <a:rPr lang="en-US" dirty="0" smtClean="0"/>
              <a:t>calculated   CLASSICALLY. </a:t>
            </a:r>
          </a:p>
          <a:p>
            <a:r>
              <a:rPr lang="en-US" dirty="0" smtClean="0"/>
              <a:t>So is all correlation functions and its corollaries. </a:t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267200" y="1828800"/>
            <a:ext cx="342900" cy="3429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828800" y="3733800"/>
            <a:ext cx="6980238" cy="44218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Density and chemical potential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4d, Source of </a:t>
            </a:r>
            <a:br>
              <a:rPr lang="en-US" dirty="0" smtClean="0"/>
            </a:br>
            <a:r>
              <a:rPr lang="en-US" dirty="0" smtClean="0"/>
              <a:t>baryon number op                       is  </a:t>
            </a:r>
          </a:p>
          <a:p>
            <a:r>
              <a:rPr lang="en-US" dirty="0" smtClean="0"/>
              <a:t>Extend it to 5dim by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143500" y="1981200"/>
            <a:ext cx="2095500" cy="4953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8001000" y="2057400"/>
            <a:ext cx="508000" cy="4191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286000" y="3124200"/>
            <a:ext cx="4330700" cy="5334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3276599" y="4079875"/>
            <a:ext cx="4029075" cy="291465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2209800" y="4724400"/>
            <a:ext cx="2819400" cy="4953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2286000" y="5486400"/>
            <a:ext cx="4483100" cy="4191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def\bea{\begin{eqnarray*}}&#10;\def\eea{\end{eqnarray*}}&#10;\begin{document}&#10;$m_q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09"/>
  <p:tag name="BOXHEIGHT" val="355"/>
  <p:tag name="BOXFONT" val="9"/>
  <p:tag name="BOXWRAP" val="False"/>
  <p:tag name="WORKAROUNDTRANSPARENCYBUG" val="False"/>
  <p:tag name="ALLOWFONTSUBSTITUTION" val="False"/>
  <p:tag name="BITMAPFORMAT" val="pngmono"/>
  <p:tag name="ORIGWIDTH" val="27"/>
  <p:tag name="PICTUREFILESIZE" val="171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def\bea{\begin{eqnarray*}}&#10;\def\eea{\end{eqnarray*}}&#10;\begin{document}&#10;$quark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09"/>
  <p:tag name="BOXHEIGHT" val="355"/>
  <p:tag name="BOXFONT" val="9"/>
  <p:tag name="BOXWRAP" val="False"/>
  <p:tag name="WORKAROUNDTRANSPARENCYBUG" val="False"/>
  <p:tag name="ALLOWFONTSUBSTITUTION" val="False"/>
  <p:tag name="BITMAPFORMAT" val="pngmono"/>
  <p:tag name="ORIGWIDTH" val="54"/>
  <p:tag name="PICTUREFILESIZE" val="345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def\bea{\begin{eqnarray*}}&#10;\def\eea{\end{eqnarray*}}&#10;\begin{document}&#10;$meson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09"/>
  <p:tag name="BOXHEIGHT" val="355"/>
  <p:tag name="BOXFONT" val="9"/>
  <p:tag name="BOXWRAP" val="False"/>
  <p:tag name="WORKAROUNDTRANSPARENCYBUG" val="False"/>
  <p:tag name="ALLOWFONTSUBSTITUTION" val="False"/>
  <p:tag name="BITMAPFORMAT" val="pngmono"/>
  <p:tag name="ORIGWIDTH" val="61"/>
  <p:tag name="PICTUREFILESIZE" val="335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def\bea{\begin{eqnarray*}}&#10;\def\eea{\end{eqnarray*}}&#10;\begin{document}&#10;$D7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09"/>
  <p:tag name="BOXHEIGHT" val="355"/>
  <p:tag name="BOXFONT" val="9"/>
  <p:tag name="BOXWRAP" val="False"/>
  <p:tag name="WORKAROUNDTRANSPARENCYBUG" val="False"/>
  <p:tag name="ALLOWFONTSUBSTITUTION" val="False"/>
  <p:tag name="BITMAPFORMAT" val="pngmono"/>
  <p:tag name="ORIGWIDTH" val="29"/>
  <p:tag name="PICTUREFILESIZE" val="144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def\bea{\begin{eqnarray*}}&#10;\def\eea{\end{eqnarray*}}&#10;\begin{document}&#10;$D3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09"/>
  <p:tag name="BOXHEIGHT" val="355"/>
  <p:tag name="BOXFONT" val="9"/>
  <p:tag name="BOXWRAP" val="False"/>
  <p:tag name="WORKAROUNDTRANSPARENCYBUG" val="False"/>
  <p:tag name="ALLOWFONTSUBSTITUTION" val="False"/>
  <p:tag name="BITMAPFORMAT" val="pngmono"/>
  <p:tag name="ORIGWIDTH" val="29"/>
  <p:tag name="PICTUREFILESIZE" val="182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def\bea{\begin{eqnarray*}}&#10;\def\eea{\end{eqnarray*}}&#10;\begin{document}&#10;$\vec{x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09"/>
  <p:tag name="BOXHEIGHT" val="355"/>
  <p:tag name="BOXFONT" val="9"/>
  <p:tag name="BOXWRAP" val="False"/>
  <p:tag name="WORKAROUNDTRANSPARENCYBUG" val="False"/>
  <p:tag name="ALLOWFONTSUBSTITUTION" val="False"/>
  <p:tag name="BITMAPFORMAT" val="pngmono"/>
  <p:tag name="ORIGWIDTH" val="14"/>
  <p:tag name="PICTUREFILESIZE" val="105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def\bea{\begin{eqnarray*}}&#10;\def\eea{\end{eqnarray*}}&#10;\begin{document}&#10;$l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09"/>
  <p:tag name="BOXHEIGHT" val="355"/>
  <p:tag name="BOXFONT" val="9"/>
  <p:tag name="BOXWRAP" val="False"/>
  <p:tag name="WORKAROUNDTRANSPARENCYBUG" val="False"/>
  <p:tag name="ALLOWFONTSUBSTITUTION" val="False"/>
  <p:tag name="BITMAPFORMAT" val="pngmono"/>
  <p:tag name="ORIGWIDTH" val="5"/>
  <p:tag name="PICTUREFILESIZE" val="48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def\bea{\begin{eqnarray*}}&#10;\def\eea{\end{eqnarray*}}&#10;\begin{document}&#10;$\rho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09"/>
  <p:tag name="BOXHEIGHT" val="355"/>
  <p:tag name="BOXFONT" val="9"/>
  <p:tag name="BOXWRAP" val="False"/>
  <p:tag name="WORKAROUNDTRANSPARENCYBUG" val="False"/>
  <p:tag name="ALLOWFONTSUBSTITUTION" val="False"/>
  <p:tag name="BITMAPFORMAT" val="pngmono"/>
  <p:tag name="ORIGWIDTH" val="10"/>
  <p:tag name="PICTUREFILESIZE" val="82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태양">
  <a:themeElements>
    <a:clrScheme name="태양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태양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태양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919</TotalTime>
  <Words>319</Words>
  <Application>Microsoft Macintosh PowerPoint</Application>
  <PresentationFormat>화면 슬라이드 쇼(4:3)</PresentationFormat>
  <Paragraphs>138</Paragraphs>
  <Slides>31</Slides>
  <Notes>3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31</vt:i4>
      </vt:variant>
    </vt:vector>
  </HeadingPairs>
  <TitlesOfParts>
    <vt:vector size="33" baseType="lpstr">
      <vt:lpstr>태양</vt:lpstr>
      <vt:lpstr>수식</vt:lpstr>
      <vt:lpstr>   \  String theory for Nuclear physics </vt:lpstr>
      <vt:lpstr>Why string theory?        I. Since there is a string in QCD  </vt:lpstr>
      <vt:lpstr>Why  string theory? II</vt:lpstr>
      <vt:lpstr>Gauge/gravity duality (ads/cft)</vt:lpstr>
      <vt:lpstr>Character of AdS/CFT</vt:lpstr>
      <vt:lpstr>Character of AdS/CFT II</vt:lpstr>
      <vt:lpstr>Character of AdS/CFT III</vt:lpstr>
      <vt:lpstr>Ads/cft Dictionary</vt:lpstr>
      <vt:lpstr>Density and chemical potential</vt:lpstr>
      <vt:lpstr>Gluon condensation and dilaton</vt:lpstr>
      <vt:lpstr>Chiral condensation and mass</vt:lpstr>
      <vt:lpstr>Temperature</vt:lpstr>
      <vt:lpstr>Gluon dynamics Geometry. Confinement or deConfinement depends on geometry.  </vt:lpstr>
      <vt:lpstr>Goemetry with </vt:lpstr>
      <vt:lpstr>Geometry with </vt:lpstr>
      <vt:lpstr>What can one do with it. </vt:lpstr>
      <vt:lpstr>Bottom up model</vt:lpstr>
      <vt:lpstr>Observables</vt:lpstr>
      <vt:lpstr>Resuls:</vt:lpstr>
      <vt:lpstr>Top down</vt:lpstr>
      <vt:lpstr>Baryon density and meson at probe D7 </vt:lpstr>
      <vt:lpstr>BR-scaling</vt:lpstr>
      <vt:lpstr>D4/D6 model</vt:lpstr>
      <vt:lpstr>Result: Yes in a model.  </vt:lpstr>
      <vt:lpstr>Symmetry energy I</vt:lpstr>
      <vt:lpstr>Symmetry energy II</vt:lpstr>
      <vt:lpstr>Symmetry energy : result</vt:lpstr>
      <vt:lpstr>Pauli principle in hQCD. </vt:lpstr>
      <vt:lpstr>String theory began as a Hadron Th.</vt:lpstr>
      <vt:lpstr>Conclusion</vt:lpstr>
      <vt:lpstr>. QCD string:  good for Reggestrajectory bad for deep inelastic scattering data </vt:lpstr>
    </vt:vector>
  </TitlesOfParts>
  <Company>Hanyang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Ads/CFT for Nuclear physicists</dc:title>
  <dc:creator>Sang-Jin Sin</dc:creator>
  <cp:lastModifiedBy>snoopy</cp:lastModifiedBy>
  <cp:revision>39</cp:revision>
  <dcterms:created xsi:type="dcterms:W3CDTF">2011-04-13T15:03:15Z</dcterms:created>
  <dcterms:modified xsi:type="dcterms:W3CDTF">2011-04-16T16:49:22Z</dcterms:modified>
</cp:coreProperties>
</file>