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8"/>
  </p:notesMasterIdLst>
  <p:sldIdLst>
    <p:sldId id="256" r:id="rId2"/>
    <p:sldId id="257" r:id="rId3"/>
    <p:sldId id="275" r:id="rId4"/>
    <p:sldId id="278" r:id="rId5"/>
    <p:sldId id="281" r:id="rId6"/>
    <p:sldId id="280" r:id="rId7"/>
    <p:sldId id="279" r:id="rId8"/>
    <p:sldId id="285" r:id="rId9"/>
    <p:sldId id="288" r:id="rId10"/>
    <p:sldId id="287" r:id="rId11"/>
    <p:sldId id="282" r:id="rId12"/>
    <p:sldId id="286" r:id="rId13"/>
    <p:sldId id="284" r:id="rId14"/>
    <p:sldId id="283" r:id="rId15"/>
    <p:sldId id="290" r:id="rId16"/>
    <p:sldId id="300" r:id="rId17"/>
    <p:sldId id="303" r:id="rId18"/>
    <p:sldId id="301" r:id="rId19"/>
    <p:sldId id="294" r:id="rId20"/>
    <p:sldId id="293" r:id="rId21"/>
    <p:sldId id="295" r:id="rId22"/>
    <p:sldId id="292" r:id="rId23"/>
    <p:sldId id="298" r:id="rId24"/>
    <p:sldId id="304" r:id="rId25"/>
    <p:sldId id="268" r:id="rId26"/>
    <p:sldId id="296" r:id="rId27"/>
    <p:sldId id="297" r:id="rId28"/>
    <p:sldId id="276" r:id="rId29"/>
    <p:sldId id="274" r:id="rId30"/>
    <p:sldId id="264" r:id="rId31"/>
    <p:sldId id="265" r:id="rId32"/>
    <p:sldId id="270" r:id="rId33"/>
    <p:sldId id="272" r:id="rId34"/>
    <p:sldId id="269" r:id="rId35"/>
    <p:sldId id="267" r:id="rId36"/>
    <p:sldId id="262" r:id="rId3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기본 구역" id="{7E0EED05-7489-4054-8C6D-AB67DC1AE33E}">
          <p14:sldIdLst>
            <p14:sldId id="256"/>
            <p14:sldId id="257"/>
            <p14:sldId id="275"/>
            <p14:sldId id="278"/>
            <p14:sldId id="281"/>
            <p14:sldId id="280"/>
            <p14:sldId id="279"/>
            <p14:sldId id="285"/>
            <p14:sldId id="288"/>
            <p14:sldId id="287"/>
            <p14:sldId id="282"/>
          </p14:sldIdLst>
        </p14:section>
        <p14:section name="RN AdS5" id="{2A1E1B49-A09C-4D63-89AE-E200DCC31012}">
          <p14:sldIdLst>
            <p14:sldId id="276"/>
            <p14:sldId id="286"/>
          </p14:sldIdLst>
        </p14:section>
        <p14:section name="제목 없는 구역" id="{E4DE2075-5491-4063-9F93-975F04A58DAB}">
          <p14:sldIdLst>
            <p14:sldId id="284"/>
            <p14:sldId id="283"/>
            <p14:sldId id="290"/>
            <p14:sldId id="294"/>
            <p14:sldId id="293"/>
            <p14:sldId id="295"/>
            <p14:sldId id="292"/>
            <p14:sldId id="298"/>
            <p14:sldId id="274"/>
            <p14:sldId id="296"/>
            <p14:sldId id="297"/>
            <p14:sldId id="264"/>
            <p14:sldId id="265"/>
            <p14:sldId id="268"/>
            <p14:sldId id="270"/>
            <p14:sldId id="272"/>
            <p14:sldId id="269"/>
            <p14:sldId id="267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테마 스타일 2 - 강조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E86603-8F95-4440-ADA0-4FDFFD129DDB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F0945-5FFC-4146-B537-E009DD9FCC0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000268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2" name="직사각형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3900936-2B2C-4911-9154-417076BC433E}" type="datetimeFigureOut">
              <a:rPr lang="ko-KR" altLang="en-US" smtClean="0"/>
              <a:pPr/>
              <a:t>2011-02-28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08161E-8A97-4A58-A6FB-4EAE3105AF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1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1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1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1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1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1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tags" Target="../tags/tag3.xml"/><Relationship Id="rId7" Type="http://schemas.openxmlformats.org/officeDocument/2006/relationships/image" Target="../media/image3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7.png"/><Relationship Id="rId5" Type="http://schemas.openxmlformats.org/officeDocument/2006/relationships/tags" Target="../tags/tag5.xml"/><Relationship Id="rId10" Type="http://schemas.openxmlformats.org/officeDocument/2006/relationships/image" Target="../media/image36.png"/><Relationship Id="rId4" Type="http://schemas.openxmlformats.org/officeDocument/2006/relationships/tags" Target="../tags/tag4.xml"/><Relationship Id="rId9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43.png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42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image" Target="../media/image41.png"/><Relationship Id="rId5" Type="http://schemas.openxmlformats.org/officeDocument/2006/relationships/tags" Target="../tags/tag10.xml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tags" Target="../tags/tag9.xml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11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51520" y="3355848"/>
            <a:ext cx="8640960" cy="1673352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Two point function, hydrodynamics and spectral function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1628800"/>
            <a:ext cx="8077200" cy="1699616"/>
          </a:xfrm>
        </p:spPr>
        <p:txBody>
          <a:bodyPr>
            <a:normAutofit/>
          </a:bodyPr>
          <a:lstStyle/>
          <a:p>
            <a:r>
              <a:rPr lang="en-US" altLang="ko-KR" dirty="0" err="1" smtClean="0"/>
              <a:t>Kwanghyun</a:t>
            </a:r>
            <a:r>
              <a:rPr lang="en-US" altLang="ko-KR" dirty="0" smtClean="0"/>
              <a:t> Jo</a:t>
            </a:r>
          </a:p>
          <a:p>
            <a:r>
              <a:rPr lang="en-US" altLang="ko-KR" dirty="0" smtClean="0"/>
              <a:t>Hanyang Univ. </a:t>
            </a:r>
          </a:p>
          <a:p>
            <a:endParaRPr lang="en-US" altLang="ko-KR" dirty="0"/>
          </a:p>
          <a:p>
            <a:pPr algn="r"/>
            <a:r>
              <a:rPr lang="en-US" altLang="ko-KR" dirty="0" smtClean="0"/>
              <a:t>2011. 2. 28 </a:t>
            </a:r>
          </a:p>
          <a:p>
            <a:pPr algn="r"/>
            <a:r>
              <a:rPr lang="en-US" altLang="ko-KR" dirty="0" smtClean="0"/>
              <a:t>Kps Meeting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1011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Boundary conditions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6806" y="1700203"/>
            <a:ext cx="8229600" cy="1124744"/>
          </a:xfrm>
        </p:spPr>
        <p:txBody>
          <a:bodyPr>
            <a:normAutofit fontScale="92500"/>
          </a:bodyPr>
          <a:lstStyle/>
          <a:p>
            <a:r>
              <a:rPr lang="en-US" altLang="ko-KR" dirty="0" smtClean="0"/>
              <a:t>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order linear differential e.o.m.,</a:t>
            </a:r>
            <a:br>
              <a:rPr lang="en-US" altLang="ko-KR" dirty="0" smtClean="0"/>
            </a:br>
            <a:r>
              <a:rPr lang="en-US" altLang="ko-KR" dirty="0" smtClean="0"/>
              <a:t>- two integration constants(boundary conditions) </a:t>
            </a:r>
            <a:endParaRPr lang="ko-KR" altLang="en-US" dirty="0"/>
          </a:p>
        </p:txBody>
      </p:sp>
      <p:pic>
        <p:nvPicPr>
          <p:cNvPr id="1026" name="Picture 2" descr="G:\new-class-of-black-hole-discovered-8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84984"/>
            <a:ext cx="4658883" cy="3494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타원 3"/>
          <p:cNvSpPr/>
          <p:nvPr/>
        </p:nvSpPr>
        <p:spPr>
          <a:xfrm>
            <a:off x="395536" y="3284984"/>
            <a:ext cx="288032" cy="28803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순서도: 처리 4"/>
          <p:cNvSpPr/>
          <p:nvPr/>
        </p:nvSpPr>
        <p:spPr>
          <a:xfrm>
            <a:off x="683568" y="3401658"/>
            <a:ext cx="2448272" cy="45719"/>
          </a:xfrm>
          <a:prstGeom prst="flowChart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평행 사변형 5"/>
          <p:cNvSpPr/>
          <p:nvPr/>
        </p:nvSpPr>
        <p:spPr>
          <a:xfrm>
            <a:off x="3140217" y="3068959"/>
            <a:ext cx="45719" cy="720081"/>
          </a:xfrm>
          <a:prstGeom prst="parallelogram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5496" y="3574757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BH</a:t>
            </a:r>
          </a:p>
          <a:p>
            <a:pPr algn="ctr"/>
            <a:r>
              <a:rPr lang="en-US" altLang="ko-KR" dirty="0" smtClean="0"/>
              <a:t>(u=1)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43808" y="3710657"/>
            <a:ext cx="1147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Boundary</a:t>
            </a:r>
          </a:p>
          <a:p>
            <a:pPr algn="ctr"/>
            <a:r>
              <a:rPr lang="en-US" altLang="ko-KR" dirty="0" smtClean="0"/>
              <a:t>(u=0)</a:t>
            </a:r>
            <a:endParaRPr lang="ko-KR" alt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833617" y="2944742"/>
                <a:ext cx="1233718" cy="363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ko-KR" sz="1600" dirty="0"/>
                            <m:t>(1-</m:t>
                          </m:r>
                          <m:r>
                            <m:rPr>
                              <m:nor/>
                            </m:rPr>
                            <a:rPr lang="en-US" altLang="ko-KR" sz="1600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altLang="ko-KR" sz="1600" dirty="0"/>
                            <m:t>)</m:t>
                          </m:r>
                        </m:e>
                        <m:sup>
                          <m:r>
                            <a:rPr lang="en-US" altLang="ko-KR" sz="16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𝑤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/4</m:t>
                          </m:r>
                          <m:r>
                            <a:rPr lang="ko-KR" altLang="en-US" sz="1600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n-US" altLang="ko-KR" sz="1600" i="1" dirty="0" smtClean="0">
                  <a:latin typeface="Cambria Math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617" y="2944742"/>
                <a:ext cx="1233718" cy="363113"/>
              </a:xfrm>
              <a:prstGeom prst="rect">
                <a:avLst/>
              </a:prstGeom>
              <a:blipFill rotWithShape="1">
                <a:blip r:embed="rId3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355678" y="3691049"/>
                <a:ext cx="1233718" cy="363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ko-KR" sz="1600" dirty="0"/>
                            <m:t>(1-</m:t>
                          </m:r>
                          <m:r>
                            <m:rPr>
                              <m:nor/>
                            </m:rPr>
                            <a:rPr lang="en-US" altLang="ko-KR" sz="1600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altLang="ko-KR" sz="1600" dirty="0"/>
                            <m:t>)</m:t>
                          </m:r>
                        </m:e>
                        <m:sup>
                          <m:r>
                            <a:rPr lang="en-US" altLang="ko-KR" sz="16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𝑤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/4</m:t>
                          </m:r>
                          <m:r>
                            <a:rPr lang="ko-KR" altLang="en-US" sz="1600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n-US" altLang="ko-KR" sz="1600" i="1" dirty="0" smtClean="0">
                  <a:latin typeface="Cambria Math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5678" y="3691049"/>
                <a:ext cx="1233718" cy="363113"/>
              </a:xfrm>
              <a:prstGeom prst="rect">
                <a:avLst/>
              </a:prstGeom>
              <a:blipFill rotWithShape="1"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오른쪽 화살표 9"/>
          <p:cNvSpPr/>
          <p:nvPr/>
        </p:nvSpPr>
        <p:spPr>
          <a:xfrm>
            <a:off x="1450476" y="3151034"/>
            <a:ext cx="783704" cy="20747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왼쪽 화살표 11"/>
          <p:cNvSpPr/>
          <p:nvPr/>
        </p:nvSpPr>
        <p:spPr>
          <a:xfrm>
            <a:off x="960548" y="3573016"/>
            <a:ext cx="855113" cy="216023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곱셈 기호 12"/>
          <p:cNvSpPr/>
          <p:nvPr/>
        </p:nvSpPr>
        <p:spPr>
          <a:xfrm>
            <a:off x="1220833" y="2790994"/>
            <a:ext cx="720080" cy="720080"/>
          </a:xfrm>
          <a:prstGeom prst="mathMultiply">
            <a:avLst>
              <a:gd name="adj1" fmla="val 6225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33087" y="4713452"/>
                <a:ext cx="3415652" cy="63722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1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ko-KR" sz="1600" b="0" i="0" smtClean="0">
                              <a:latin typeface="Cambria Math"/>
                            </a:rPr>
                            <m:t>At</m:t>
                          </m:r>
                          <m:r>
                            <m:rPr>
                              <m:nor/>
                            </m:rPr>
                            <a:rPr lang="en-US" altLang="ko-KR" sz="16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altLang="ko-KR" sz="1600" b="0" i="0" smtClean="0">
                              <a:latin typeface="Cambria Math"/>
                            </a:rPr>
                            <m:t>the</m:t>
                          </m:r>
                          <m:r>
                            <m:rPr>
                              <m:nor/>
                            </m:rPr>
                            <a:rPr lang="en-US" altLang="ko-KR" sz="16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altLang="ko-KR" sz="1600" b="0" i="0" smtClean="0">
                              <a:latin typeface="Cambria Math"/>
                            </a:rPr>
                            <m:t>horizon</m:t>
                          </m:r>
                          <m:r>
                            <m:rPr>
                              <m:nor/>
                            </m:rPr>
                            <a:rPr lang="en-US" altLang="ko-KR" sz="1600" b="0" i="0" smtClean="0">
                              <a:latin typeface="Cambria Math"/>
                            </a:rPr>
                            <m:t>     : </m:t>
                          </m:r>
                          <m:r>
                            <m:rPr>
                              <m:sty m:val="p"/>
                            </m:rPr>
                            <a:rPr lang="el-GR" altLang="ko-KR" sz="1600" i="1">
                              <a:latin typeface="Cambria Math"/>
                              <a:ea typeface="Cambria Math"/>
                            </a:rPr>
                            <m:t>ϕ</m:t>
                          </m:r>
                          <m:r>
                            <a:rPr lang="en-US" altLang="ko-KR" sz="1600" i="1"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m:rPr>
                              <m:nor/>
                            </m:rPr>
                            <a:rPr lang="en-US" altLang="ko-KR" sz="1600" dirty="0"/>
                            <m:t>(1-</m:t>
                          </m:r>
                          <m:r>
                            <m:rPr>
                              <m:nor/>
                            </m:rPr>
                            <a:rPr lang="en-US" altLang="ko-KR" sz="1600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altLang="ko-KR" sz="1600" dirty="0"/>
                            <m:t>)</m:t>
                          </m:r>
                        </m:e>
                        <m:sup>
                          <m:r>
                            <a:rPr lang="en-US" altLang="ko-KR" sz="16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𝑤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/4</m:t>
                          </m:r>
                          <m:r>
                            <a:rPr lang="ko-KR" altLang="en-US" sz="1600" b="0" i="1" smtClean="0">
                              <a:latin typeface="Cambria Math"/>
                            </a:rPr>
                            <m:t>𝜋</m:t>
                          </m:r>
                          <m:r>
                            <a:rPr lang="en-US" altLang="ko-KR" sz="1600" b="0" i="1" smtClean="0">
                              <a:latin typeface="Cambria Math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n-US" altLang="ko-KR" sz="16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ko-KR" sz="1600">
                          <a:latin typeface="Cambria Math"/>
                        </a:rPr>
                        <m:t>At</m:t>
                      </m:r>
                      <m:r>
                        <m:rPr>
                          <m:nor/>
                        </m:rPr>
                        <a:rPr lang="en-US" altLang="ko-KR" sz="160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ko-KR" sz="1600">
                          <a:latin typeface="Cambria Math"/>
                        </a:rPr>
                        <m:t>the</m:t>
                      </m:r>
                      <m:r>
                        <m:rPr>
                          <m:nor/>
                        </m:rPr>
                        <a:rPr lang="en-US" altLang="ko-KR" sz="1600">
                          <a:latin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ko-KR" sz="1600" b="0" i="0" smtClean="0">
                          <a:latin typeface="Cambria Math"/>
                        </a:rPr>
                        <m:t>boundary</m:t>
                      </m:r>
                      <m:r>
                        <m:rPr>
                          <m:nor/>
                        </m:rPr>
                        <a:rPr lang="en-US" altLang="ko-KR" sz="1600" b="0" i="0" smtClean="0">
                          <a:latin typeface="Cambria Math"/>
                        </a:rPr>
                        <m:t> : </m:t>
                      </m:r>
                      <m:r>
                        <m:rPr>
                          <m:sty m:val="p"/>
                        </m:rPr>
                        <a:rPr lang="el-GR" altLang="ko-KR" sz="1600" b="0" i="1" smtClean="0">
                          <a:latin typeface="Cambria Math"/>
                          <a:ea typeface="Cambria Math"/>
                        </a:rPr>
                        <m:t>ϕ</m:t>
                      </m:r>
                      <m:r>
                        <a:rPr lang="en-US" altLang="ko-KR" sz="16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ko-KR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altLang="ko-KR" sz="1600" i="1">
                              <a:latin typeface="Cambria Math"/>
                              <a:ea typeface="Cambria Math"/>
                            </a:rPr>
                            <m:t>ϕ</m:t>
                          </m:r>
                        </m:e>
                        <m:sub>
                          <m:r>
                            <a:rPr lang="en-US" altLang="ko-KR" sz="16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altLang="ko-KR" sz="1600" i="1" dirty="0" smtClean="0">
                  <a:latin typeface="Cambria Math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087" y="4713452"/>
                <a:ext cx="3415652" cy="63722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608765" y="577390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Black hole eat everything!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73538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Bottom up approach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13434"/>
            <a:ext cx="7162800" cy="971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1660158"/>
            <a:ext cx="6740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Five dimensional action : Einstein + Maxwell + cosmological constant </a:t>
            </a:r>
            <a:endParaRPr lang="ko-KR" alt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83568" y="3522171"/>
                <a:ext cx="1872208" cy="231121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 smtClean="0"/>
                  <a:t>Hadron physics</a:t>
                </a:r>
              </a:p>
              <a:p>
                <a:pPr algn="ctr"/>
                <a:endParaRPr lang="en-US" altLang="ko-KR" dirty="0"/>
              </a:p>
              <a:p>
                <a:pPr algn="ctr"/>
                <a:r>
                  <a:rPr lang="en-US" altLang="ko-KR" dirty="0" smtClean="0"/>
                  <a:t>meson, baryon</a:t>
                </a:r>
              </a:p>
              <a:p>
                <a:pPr algn="ctr"/>
                <a:r>
                  <a:rPr lang="el-GR" altLang="ko-KR" dirty="0" smtClean="0"/>
                  <a:t>π</a:t>
                </a:r>
                <a:r>
                  <a:rPr lang="en-US" altLang="ko-KR" dirty="0" smtClean="0"/>
                  <a:t>, </a:t>
                </a:r>
                <a:r>
                  <a:rPr lang="el-GR" altLang="ko-KR" dirty="0" smtClean="0"/>
                  <a:t>ρ</a:t>
                </a:r>
                <a:r>
                  <a:rPr lang="en-US" altLang="ko-KR" dirty="0" smtClean="0"/>
                  <a:t>,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𝜓</m:t>
                    </m:r>
                  </m:oMath>
                </a14:m>
                <a:r>
                  <a:rPr lang="en-US" altLang="ko-KR" dirty="0" smtClean="0"/>
                  <a:t> etc…</a:t>
                </a:r>
              </a:p>
              <a:p>
                <a:pPr algn="ctr"/>
                <a:endParaRPr lang="en-US" altLang="ko-KR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&lt;</m:t>
                      </m:r>
                      <m:acc>
                        <m:accPr>
                          <m:chr m:val="̅"/>
                          <m:ctrlPr>
                            <a:rPr lang="ko-KR" alt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ko-KR" altLang="en-US" i="1">
                              <a:latin typeface="Cambria Math"/>
                            </a:rPr>
                            <m:t>𝜓</m:t>
                          </m:r>
                        </m:e>
                      </m:acc>
                      <m:r>
                        <a:rPr lang="ko-KR" altLang="en-US" i="1" smtClean="0">
                          <a:latin typeface="Cambria Math"/>
                        </a:rPr>
                        <m:t>𝜓</m:t>
                      </m:r>
                      <m:r>
                        <a:rPr lang="en-US" altLang="ko-KR" b="0" i="1" smtClean="0">
                          <a:latin typeface="Cambria Math"/>
                        </a:rPr>
                        <m:t>&gt; </m:t>
                      </m:r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≠</m:t>
                      </m:r>
                      <m:r>
                        <a:rPr lang="en-US" altLang="ko-KR" i="1" smtClean="0"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en-US" altLang="ko-KR" dirty="0" smtClean="0">
                  <a:ea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latin typeface="Cambria Math"/>
                        </a:rPr>
                        <m:t>&lt;</m:t>
                      </m:r>
                      <m:r>
                        <a:rPr lang="en-US" altLang="ko-KR" b="0" i="1" smtClean="0">
                          <a:latin typeface="Cambria Math"/>
                        </a:rPr>
                        <m:t>𝑇𝑟</m:t>
                      </m:r>
                      <m:sSup>
                        <m:sSup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𝐺</m:t>
                          </m:r>
                        </m:e>
                        <m:sup>
                          <m:r>
                            <a:rPr lang="en-US" altLang="ko-KR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ko-KR" b="0" i="1" smtClean="0">
                          <a:latin typeface="Cambria Math"/>
                        </a:rPr>
                        <m:t>&gt;</m:t>
                      </m:r>
                      <m:r>
                        <a:rPr lang="en-US" altLang="ko-KR" i="1">
                          <a:latin typeface="Cambria Math"/>
                          <a:ea typeface="Cambria Math"/>
                        </a:rPr>
                        <m:t>≠0</m:t>
                      </m:r>
                    </m:oMath>
                  </m:oMathPara>
                </a14:m>
                <a:endParaRPr lang="en-US" altLang="ko-KR" dirty="0" smtClean="0">
                  <a:ea typeface="Cambria Math"/>
                </a:endParaRPr>
              </a:p>
              <a:p>
                <a:pPr algn="ctr"/>
                <a:r>
                  <a:rPr lang="el-GR" altLang="ko-KR" dirty="0" smtClean="0"/>
                  <a:t>μ</a:t>
                </a:r>
                <a:r>
                  <a:rPr lang="en-US" altLang="ko-KR" sz="1200" dirty="0" smtClean="0"/>
                  <a:t>B</a:t>
                </a:r>
                <a:r>
                  <a:rPr lang="en-US" altLang="ko-KR" dirty="0" smtClean="0"/>
                  <a:t>, T</a:t>
                </a:r>
                <a:r>
                  <a:rPr lang="en-US" altLang="ko-KR" dirty="0">
                    <a:ea typeface="Cambria Math"/>
                  </a:rPr>
                  <a:t/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ko-KR" alt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522171"/>
                <a:ext cx="1872208" cy="23112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211960" y="3519715"/>
                <a:ext cx="2160240" cy="207595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dirty="0" smtClean="0"/>
                  <a:t>hQCD</a:t>
                </a:r>
              </a:p>
              <a:p>
                <a:pPr algn="ctr"/>
                <a:endParaRPr lang="en-US" altLang="ko-KR" dirty="0"/>
              </a:p>
              <a:p>
                <a:pPr algn="ctr"/>
                <a:r>
                  <a:rPr lang="en-US" altLang="ko-KR" dirty="0" smtClean="0"/>
                  <a:t>meson, baryon</a:t>
                </a:r>
              </a:p>
              <a:p>
                <a:pPr algn="ctr"/>
                <a:r>
                  <a:rPr lang="el-GR" altLang="ko-KR" dirty="0" smtClean="0">
                    <a:ea typeface="Cambria Math"/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i="1">
                            <a:latin typeface="Cambria Math"/>
                            <a:ea typeface="Cambria Math"/>
                          </a:rPr>
                          <m:t>g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altLang="ko-KR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ko-KR" dirty="0">
                        <a:ea typeface="Cambria Math"/>
                      </a:rPr>
                      <m:t>δ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ko-KR" dirty="0" smtClean="0"/>
                  <a:t>,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/>
                      </a:rPr>
                      <m:t>𝜓</m:t>
                    </m:r>
                  </m:oMath>
                </a14:m>
                <a:r>
                  <a:rPr lang="en-US" altLang="ko-KR" dirty="0" smtClean="0"/>
                  <a:t>, etc…</a:t>
                </a:r>
              </a:p>
              <a:p>
                <a:pPr algn="ctr"/>
                <a:endParaRPr lang="en-US" altLang="ko-KR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ko-KR" i="1">
                              <a:latin typeface="Cambria Math"/>
                              <a:ea typeface="Cambria Math"/>
                            </a:rPr>
                            <m:t>g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  <a:ea typeface="Cambria Math"/>
                            </a:rPr>
                            <m:t>𝑖𝑗</m:t>
                          </m:r>
                        </m:sub>
                      </m:sSub>
                      <m:r>
                        <a:rPr lang="en-US" altLang="ko-KR" b="0" i="1" smtClean="0">
                          <a:latin typeface="Cambria Math"/>
                        </a:rPr>
                        <m:t> </m:t>
                      </m:r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≠</m:t>
                      </m:r>
                      <m:sSub>
                        <m:sSubPr>
                          <m:ctrlPr>
                            <a:rPr lang="en-US" altLang="ko-KR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ko-KR" altLang="en-US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altLang="ko-KR" i="1">
                              <a:latin typeface="Cambria Math"/>
                              <a:ea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altLang="ko-KR" dirty="0" smtClean="0">
                  <a:ea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sub>
                      </m:sSub>
                      <m:r>
                        <a:rPr lang="en-US" altLang="ko-KR" i="1">
                          <a:latin typeface="Cambria Math"/>
                          <a:ea typeface="Cambria Math"/>
                        </a:rPr>
                        <m:t>≠0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3519715"/>
                <a:ext cx="2160240" cy="20759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611855" y="4900518"/>
            <a:ext cx="1384081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Non trivial background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71800" y="4109434"/>
            <a:ext cx="1297087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Fluctuation 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800013" y="6021288"/>
                <a:ext cx="41044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But </a:t>
                </a:r>
                <a:r>
                  <a:rPr lang="en-US" altLang="ko-KR" dirty="0"/>
                  <a:t>T</a:t>
                </a:r>
                <a:r>
                  <a:rPr lang="en-US" altLang="ko-KR" dirty="0">
                    <a:ea typeface="Cambria Math"/>
                  </a:rPr>
                  <a:t/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en-US" altLang="ko-KR" dirty="0" smtClean="0"/>
                  <a:t>,There is no hadrons in </a:t>
                </a:r>
                <a:r>
                  <a:rPr lang="en-US" altLang="ko-KR" dirty="0" err="1" smtClean="0"/>
                  <a:t>hQCD</a:t>
                </a:r>
                <a:r>
                  <a:rPr lang="en-US" altLang="ko-KR" dirty="0" smtClean="0"/>
                  <a:t/>
                </a:r>
              </a:p>
              <a:p>
                <a:r>
                  <a:rPr lang="en-US" altLang="ko-KR" dirty="0" smtClean="0"/>
                  <a:t>but quark-gluon plasma.</a:t>
                </a:r>
                <a:endParaRPr lang="ko-KR" alt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013" y="6021288"/>
                <a:ext cx="4104456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1187" t="-4717" b="-1415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4" descr="gas_vs_liquid_QG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55444"/>
            <a:ext cx="2172229" cy="109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8328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Recipe for Green function</a:t>
            </a:r>
            <a:endParaRPr lang="ko-KR" alt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95536" y="1844824"/>
                <a:ext cx="6275564" cy="624338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altLang="ko-KR" sz="3200" dirty="0" smtClean="0"/>
                  <a:t>EOM for perturbed fields : </a:t>
                </a:r>
                <a:r>
                  <a:rPr lang="el-GR" altLang="ko-KR" sz="3200" dirty="0">
                    <a:ea typeface="Cambria Math"/>
                  </a:rPr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3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sz="3200" i="1">
                            <a:latin typeface="Cambria Math"/>
                            <a:ea typeface="Cambria Math"/>
                          </a:rPr>
                          <m:t>g</m:t>
                        </m:r>
                      </m:e>
                      <m:sub>
                        <m:r>
                          <a:rPr lang="en-US" altLang="ko-KR" sz="3200" i="1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altLang="ko-KR" sz="3200" dirty="0"/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ko-KR" sz="3200" dirty="0">
                        <a:ea typeface="Cambria Math"/>
                      </a:rPr>
                      <m:t>δ</m:t>
                    </m:r>
                    <m:sSub>
                      <m:sSubPr>
                        <m:ctrlPr>
                          <a:rPr lang="en-US" altLang="ko-KR" sz="3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sz="32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altLang="ko-KR" sz="3200" i="1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ko-KR" sz="3200" dirty="0" smtClean="0"/>
                  <a:t/>
                </a:r>
                <a:endParaRPr lang="ko-KR" altLang="en-US" sz="32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844824"/>
                <a:ext cx="6275564" cy="62433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554" y="2780928"/>
            <a:ext cx="6638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505" y="3590528"/>
            <a:ext cx="61436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087" y="4909878"/>
            <a:ext cx="47815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99280" y="4581128"/>
            <a:ext cx="3408623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3200" dirty="0" smtClean="0"/>
              <a:t>On-shell action</a:t>
            </a:r>
          </a:p>
          <a:p>
            <a:r>
              <a:rPr lang="en-US" altLang="ko-KR" sz="3200" dirty="0" smtClean="0"/>
              <a:t>and Green function </a:t>
            </a:r>
            <a:endParaRPr lang="ko-KR" alt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90392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Hydrodynamics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76796" y="1772816"/>
            <a:ext cx="8443676" cy="1728192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Hydrodynamics </a:t>
            </a:r>
            <a:r>
              <a:rPr lang="en-US" altLang="ko-KR" dirty="0"/>
              <a:t>describes </a:t>
            </a:r>
            <a:r>
              <a:rPr lang="en-US" altLang="ko-KR" dirty="0" smtClean="0"/>
              <a:t>the system </a:t>
            </a:r>
            <a:br>
              <a:rPr lang="en-US" altLang="ko-KR" dirty="0" smtClean="0"/>
            </a:br>
            <a:r>
              <a:rPr lang="en-US" altLang="ko-KR" dirty="0" smtClean="0"/>
              <a:t>at </a:t>
            </a:r>
            <a:r>
              <a:rPr lang="en-US" altLang="ko-KR" dirty="0"/>
              <a:t>large distance and time </a:t>
            </a:r>
            <a:r>
              <a:rPr lang="en-US" altLang="ko-KR" dirty="0" smtClean="0"/>
              <a:t>scale</a:t>
            </a:r>
            <a:r>
              <a:rPr lang="en-US" altLang="ko-KR" dirty="0"/>
              <a:t> </a:t>
            </a:r>
            <a:r>
              <a:rPr lang="en-US" altLang="ko-KR" dirty="0" smtClean="0"/>
              <a:t>: (small w, k limit).</a:t>
            </a:r>
          </a:p>
          <a:p>
            <a:r>
              <a:rPr lang="en-US" altLang="ko-KR" dirty="0"/>
              <a:t>Basic equation :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conservation </a:t>
            </a:r>
            <a:r>
              <a:rPr lang="en-US" altLang="ko-KR" dirty="0"/>
              <a:t>of energy </a:t>
            </a:r>
            <a:r>
              <a:rPr lang="en-US" altLang="ko-KR" dirty="0" smtClean="0"/>
              <a:t>momentum</a:t>
            </a:r>
            <a:endParaRPr lang="ko-KR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93" y="3645024"/>
            <a:ext cx="2088232" cy="658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584" y="4422647"/>
            <a:ext cx="5795169" cy="569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085184"/>
            <a:ext cx="763409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20" y="5985284"/>
            <a:ext cx="25622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9232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Hydrodynamics</a:t>
            </a:r>
            <a:endParaRPr lang="ko-KR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4" y="4653136"/>
            <a:ext cx="8748464" cy="66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내용 개체 틀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1124744"/>
          </a:xfrm>
        </p:spPr>
        <p:txBody>
          <a:bodyPr/>
          <a:lstStyle/>
          <a:p>
            <a:r>
              <a:rPr lang="en-US" altLang="ko-KR" dirty="0" smtClean="0"/>
              <a:t>Transport coefficient : viscosity, </a:t>
            </a:r>
            <a:r>
              <a:rPr lang="en-US" altLang="ko-KR" dirty="0" err="1" smtClean="0"/>
              <a:t>thermalization</a:t>
            </a:r>
            <a:r>
              <a:rPr lang="en-US" altLang="ko-KR" dirty="0" smtClean="0"/>
              <a:t> time, </a:t>
            </a:r>
            <a:r>
              <a:rPr lang="en-US" altLang="ko-KR" dirty="0" err="1" smtClean="0"/>
              <a:t>vorticity</a:t>
            </a:r>
            <a:r>
              <a:rPr lang="en-US" altLang="ko-KR" dirty="0" smtClean="0"/>
              <a:t> etc.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79232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Hydrodynamics</a:t>
            </a:r>
            <a:endParaRPr lang="ko-KR" altLang="en-US" dirty="0"/>
          </a:p>
        </p:txBody>
      </p:sp>
      <p:sp>
        <p:nvSpPr>
          <p:cNvPr id="7" name="내용 개체 틀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1124744"/>
          </a:xfrm>
        </p:spPr>
        <p:txBody>
          <a:bodyPr/>
          <a:lstStyle/>
          <a:p>
            <a:r>
              <a:rPr lang="en-US" altLang="ko-KR" dirty="0" smtClean="0"/>
              <a:t>Transport coefficient : viscosity, </a:t>
            </a:r>
            <a:r>
              <a:rPr lang="en-US" altLang="ko-KR" dirty="0" err="1" smtClean="0"/>
              <a:t>thermalization</a:t>
            </a:r>
            <a:r>
              <a:rPr lang="en-US" altLang="ko-KR" dirty="0" smtClean="0"/>
              <a:t> time, </a:t>
            </a:r>
            <a:r>
              <a:rPr lang="en-US" altLang="ko-KR" dirty="0" err="1" smtClean="0"/>
              <a:t>vorticity</a:t>
            </a:r>
            <a:r>
              <a:rPr lang="en-US" altLang="ko-KR" dirty="0" smtClean="0"/>
              <a:t> etc.</a:t>
            </a:r>
            <a:endParaRPr lang="ko-KR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63898"/>
            <a:ext cx="6638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755576" y="3789040"/>
                <a:ext cx="7200800" cy="1043619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ko-KR" altLang="en-US" b="0" i="1" smtClean="0">
                              <a:latin typeface="Cambria Math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𝑢</m:t>
                          </m:r>
                        </m:e>
                      </m:d>
                      <m:r>
                        <a:rPr lang="en-US" altLang="ko-KR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ko-KR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ko-K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ko-KR" b="0" i="1" smtClean="0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</m:d>
                        </m:e>
                        <m:sup>
                          <m:r>
                            <a:rPr lang="en-US" altLang="ko-KR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altLang="ko-KR" b="0" i="1" smtClean="0">
                              <a:latin typeface="Cambria Math"/>
                            </a:rPr>
                            <m:t>𝑖</m:t>
                          </m:r>
                          <m:f>
                            <m:fPr>
                              <m:ctrlPr>
                                <a:rPr lang="en-US" altLang="ko-KR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𝑤</m:t>
                              </m:r>
                            </m:num>
                            <m:den>
                              <m:r>
                                <a:rPr lang="en-US" altLang="ko-KR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ko-KR" altLang="en-US" b="0" i="1" smtClean="0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altLang="ko-KR" b="0" i="1" smtClean="0">
                                  <a:latin typeface="Cambria Math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  <m:r>
                        <a:rPr lang="en-US" altLang="ko-KR" b="0" i="1" smtClean="0">
                          <a:latin typeface="Cambria Math"/>
                        </a:rPr>
                        <m:t> </m:t>
                      </m:r>
                      <m:r>
                        <a:rPr lang="en-US" altLang="ko-KR" b="0" i="1" smtClean="0">
                          <a:latin typeface="Cambria Math"/>
                        </a:rPr>
                        <m:t>𝐹</m:t>
                      </m:r>
                      <m:r>
                        <a:rPr lang="en-US" altLang="ko-KR" b="0" i="1" smtClean="0">
                          <a:latin typeface="Cambria Math"/>
                        </a:rPr>
                        <m:t>(</m:t>
                      </m:r>
                      <m:r>
                        <a:rPr lang="en-US" altLang="ko-KR" b="0" i="1" smtClean="0">
                          <a:latin typeface="Cambria Math"/>
                        </a:rPr>
                        <m:t>𝑢</m:t>
                      </m:r>
                      <m:r>
                        <a:rPr lang="en-US" altLang="ko-KR" b="0" i="1" smtClean="0">
                          <a:latin typeface="Cambria Math"/>
                        </a:rPr>
                        <m:t>,</m:t>
                      </m:r>
                      <m:r>
                        <a:rPr lang="en-US" altLang="ko-KR" b="0" i="1" smtClean="0">
                          <a:latin typeface="Cambria Math"/>
                        </a:rPr>
                        <m:t>𝑤</m:t>
                      </m:r>
                      <m:r>
                        <a:rPr lang="en-US" altLang="ko-KR" b="0" i="1" smtClean="0">
                          <a:latin typeface="Cambria Math"/>
                        </a:rPr>
                        <m:t>,</m:t>
                      </m:r>
                      <m:r>
                        <a:rPr lang="en-US" altLang="ko-KR" b="0" i="1" smtClean="0">
                          <a:latin typeface="Cambria Math"/>
                        </a:rPr>
                        <m:t>𝑞</m:t>
                      </m:r>
                      <m:r>
                        <a:rPr lang="en-US" altLang="ko-KR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altLang="ko-KR" dirty="0" smtClean="0"/>
              </a:p>
              <a:p>
                <a:pPr algn="ctr"/>
                <a:endParaRPr lang="en-US" altLang="ko-KR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𝑢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, 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𝑤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, 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𝑞</m:t>
                        </m:r>
                      </m:e>
                    </m:d>
                    <m:r>
                      <a:rPr lang="en-US" altLang="ko-KR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𝐹</m:t>
                        </m:r>
                      </m:e>
                      <m:sup>
                        <m:d>
                          <m:d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p>
                    <m:d>
                      <m:d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𝑢</m:t>
                        </m:r>
                      </m:e>
                    </m:d>
                    <m:r>
                      <a:rPr lang="en-US" altLang="ko-KR" b="0" i="1" smtClean="0">
                        <a:latin typeface="Cambria Math"/>
                      </a:rPr>
                      <m:t> +</m:t>
                    </m:r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𝑤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ko-KR" i="1">
                            <a:latin typeface="Cambria Math"/>
                          </a:rPr>
                          <m:t>𝐹</m:t>
                        </m:r>
                      </m:e>
                      <m:sup>
                        <m:d>
                          <m:d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1,</m:t>
                            </m:r>
                            <m:r>
                              <a:rPr lang="en-US" altLang="ko-KR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p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</m:d>
                    <m:sSup>
                      <m:sSup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altLang="ko-KR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altLang="ko-KR" i="1">
                            <a:latin typeface="Cambria Math"/>
                          </a:rPr>
                          <m:t>𝐹</m:t>
                        </m:r>
                      </m:e>
                      <m:sup>
                        <m:d>
                          <m:d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ko-KR" i="1" smtClean="0">
                                <a:latin typeface="Cambria Math"/>
                              </a:rPr>
                              <m:t>0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,2</m:t>
                            </m:r>
                          </m:e>
                        </m:d>
                      </m:sup>
                    </m:sSup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</m:d>
                  </m:oMath>
                </a14:m>
                <a:r>
                  <a:rPr lang="en-US" altLang="ko-KR" dirty="0" smtClean="0"/>
                  <a:t>+ O(</a:t>
                </a:r>
                <a:r>
                  <a:rPr lang="en-US" altLang="ko-KR" dirty="0" err="1" smtClean="0"/>
                  <a:t>w,q</a:t>
                </a:r>
                <a:r>
                  <a:rPr lang="en-US" altLang="ko-KR" dirty="0" smtClean="0"/>
                  <a:t>)</a:t>
                </a:r>
                <a:endParaRPr lang="ko-KR" alt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789040"/>
                <a:ext cx="7200800" cy="1043619"/>
              </a:xfrm>
              <a:prstGeom prst="rect">
                <a:avLst/>
              </a:prstGeom>
              <a:blipFill rotWithShape="1">
                <a:blip r:embed="rId3"/>
                <a:stretch>
                  <a:fillRect b="-61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11560" y="5373216"/>
                <a:ext cx="7272808" cy="664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Taylor expansion of the equation of motion in w, q near 0.</a:t>
                </a:r>
              </a:p>
              <a:p>
                <a:r>
                  <a:rPr lang="en-US" altLang="ko-KR" dirty="0" smtClean="0"/>
                  <a:t>The solution of each order in w, q is the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𝐹</m:t>
                        </m:r>
                      </m:e>
                      <m:sup>
                        <m:d>
                          <m:d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ko-KR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p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</m:d>
                  </m:oMath>
                </a14:m>
                <a:r>
                  <a:rPr lang="en-US" altLang="ko-KR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𝐹</m:t>
                        </m:r>
                      </m:e>
                      <m:sup>
                        <m:d>
                          <m:dPr>
                            <m:ctrlPr>
                              <a:rPr lang="en-US" altLang="ko-KR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ko-KR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altLang="ko-KR" b="0" i="1" smtClean="0">
                                <a:latin typeface="Cambria Math"/>
                              </a:rPr>
                              <m:t>𝑗</m:t>
                            </m:r>
                          </m:e>
                        </m:d>
                      </m:sup>
                    </m:sSup>
                    <m:d>
                      <m:dPr>
                        <m:ctrlPr>
                          <a:rPr lang="en-US" altLang="ko-KR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ko-KR" i="1">
                            <a:latin typeface="Cambria Math"/>
                          </a:rPr>
                          <m:t>𝑢</m:t>
                        </m:r>
                      </m:e>
                    </m:d>
                  </m:oMath>
                </a14:m>
                <a:r>
                  <a:rPr lang="en-US" altLang="ko-KR" dirty="0" smtClean="0"/>
                  <a:t>.</a:t>
                </a:r>
                <a:endParaRPr lang="ko-KR" alt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373216"/>
                <a:ext cx="7272808" cy="664926"/>
              </a:xfrm>
              <a:prstGeom prst="rect">
                <a:avLst/>
              </a:prstGeom>
              <a:blipFill rotWithShape="1">
                <a:blip r:embed="rId4"/>
                <a:stretch>
                  <a:fillRect l="-671" t="-4545" b="-1272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49948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228600" y="306388"/>
            <a:ext cx="863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400">
                <a:latin typeface="Times" pitchFamily="18" charset="0"/>
                <a:ea typeface="굴림" charset="-127"/>
              </a:rPr>
              <a:t>Hydrodynamics:  fundamental d.o.f. = densities of conserved charges</a:t>
            </a: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228600" y="839788"/>
            <a:ext cx="4376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400">
                <a:solidFill>
                  <a:srgbClr val="FF0000"/>
                </a:solidFill>
                <a:latin typeface="Times" pitchFamily="18" charset="0"/>
                <a:ea typeface="굴림" charset="-127"/>
              </a:rPr>
              <a:t>Need to add constitutive relations!</a:t>
            </a:r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2514600" y="1371600"/>
            <a:ext cx="3956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>
                <a:solidFill>
                  <a:schemeClr val="hlink"/>
                </a:solidFill>
                <a:latin typeface="Times" pitchFamily="18" charset="0"/>
                <a:ea typeface="굴림" charset="-127"/>
              </a:rPr>
              <a:t>Example: charge diffusion</a:t>
            </a:r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457200" y="3200400"/>
            <a:ext cx="2554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400">
                <a:solidFill>
                  <a:schemeClr val="tx1"/>
                </a:solidFill>
                <a:latin typeface="Times" pitchFamily="18" charset="0"/>
                <a:ea typeface="굴림" charset="-127"/>
              </a:rPr>
              <a:t>[Fick’s law (1855)]</a:t>
            </a:r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457200" y="2057400"/>
            <a:ext cx="2325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400">
                <a:solidFill>
                  <a:schemeClr val="tx1"/>
                </a:solidFill>
                <a:latin typeface="Times" pitchFamily="18" charset="0"/>
                <a:ea typeface="굴림" charset="-127"/>
              </a:rPr>
              <a:t>Conservation law</a:t>
            </a:r>
          </a:p>
        </p:txBody>
      </p:sp>
      <p:sp>
        <p:nvSpPr>
          <p:cNvPr id="166919" name="Text Box 7"/>
          <p:cNvSpPr txBox="1">
            <a:spLocks noChangeArrowheads="1"/>
          </p:cNvSpPr>
          <p:nvPr/>
        </p:nvSpPr>
        <p:spPr bwMode="auto">
          <a:xfrm>
            <a:off x="457200" y="2667000"/>
            <a:ext cx="2676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400">
                <a:solidFill>
                  <a:schemeClr val="tx1"/>
                </a:solidFill>
                <a:latin typeface="Times" pitchFamily="18" charset="0"/>
                <a:ea typeface="굴림" charset="-127"/>
              </a:rPr>
              <a:t>Constitutive relation</a:t>
            </a:r>
          </a:p>
        </p:txBody>
      </p:sp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533400" y="4191000"/>
            <a:ext cx="2478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400">
                <a:solidFill>
                  <a:schemeClr val="tx1"/>
                </a:solidFill>
                <a:latin typeface="Times" pitchFamily="18" charset="0"/>
                <a:ea typeface="굴림" charset="-127"/>
              </a:rPr>
              <a:t>Diffusion equation</a:t>
            </a:r>
          </a:p>
        </p:txBody>
      </p:sp>
      <p:sp>
        <p:nvSpPr>
          <p:cNvPr id="166921" name="Text Box 9"/>
          <p:cNvSpPr txBox="1">
            <a:spLocks noChangeArrowheads="1"/>
          </p:cNvSpPr>
          <p:nvPr/>
        </p:nvSpPr>
        <p:spPr bwMode="auto">
          <a:xfrm>
            <a:off x="609600" y="5257800"/>
            <a:ext cx="251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400">
                <a:solidFill>
                  <a:schemeClr val="tx1"/>
                </a:solidFill>
                <a:latin typeface="Times" pitchFamily="18" charset="0"/>
                <a:ea typeface="굴림" charset="-127"/>
              </a:rPr>
              <a:t>Dispersion relation</a:t>
            </a:r>
          </a:p>
        </p:txBody>
      </p:sp>
      <p:pic>
        <p:nvPicPr>
          <p:cNvPr id="166922" name="Picture 10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2133600"/>
            <a:ext cx="2857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6923" name="Picture 11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5181600"/>
            <a:ext cx="3162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6924" name="Text Box 12"/>
          <p:cNvSpPr txBox="1">
            <a:spLocks noChangeArrowheads="1"/>
          </p:cNvSpPr>
          <p:nvPr/>
        </p:nvSpPr>
        <p:spPr bwMode="auto">
          <a:xfrm>
            <a:off x="1752600" y="6172200"/>
            <a:ext cx="253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800">
                <a:solidFill>
                  <a:srgbClr val="FF0000"/>
                </a:solidFill>
                <a:ea typeface="굴림" charset="-127"/>
              </a:rPr>
              <a:t>Expansion parameters:</a:t>
            </a:r>
          </a:p>
        </p:txBody>
      </p:sp>
      <p:pic>
        <p:nvPicPr>
          <p:cNvPr id="166925" name="Picture 13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6248400"/>
            <a:ext cx="19812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6926" name="Picture 14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49825" y="4117975"/>
            <a:ext cx="2571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6927" name="Picture 15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89400" y="3187700"/>
            <a:ext cx="4800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6928" name="Line 16"/>
          <p:cNvSpPr>
            <a:spLocks noChangeShapeType="1"/>
          </p:cNvSpPr>
          <p:nvPr/>
        </p:nvSpPr>
        <p:spPr bwMode="auto">
          <a:xfrm>
            <a:off x="6781800" y="2971800"/>
            <a:ext cx="18288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66929" name="Line 17"/>
          <p:cNvSpPr>
            <a:spLocks noChangeShapeType="1"/>
          </p:cNvSpPr>
          <p:nvPr/>
        </p:nvSpPr>
        <p:spPr bwMode="auto">
          <a:xfrm flipH="1">
            <a:off x="7086600" y="2895600"/>
            <a:ext cx="16764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Hydrodynamics</a:t>
            </a:r>
            <a:endParaRPr lang="ko-KR" altLang="en-US" dirty="0"/>
          </a:p>
        </p:txBody>
      </p:sp>
      <p:pic>
        <p:nvPicPr>
          <p:cNvPr id="10" name="그림 9" descr="hydr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164"/>
            <a:ext cx="9144000" cy="68743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948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0" name="Text Box 4"/>
          <p:cNvSpPr txBox="1">
            <a:spLocks noChangeArrowheads="1"/>
          </p:cNvSpPr>
          <p:nvPr/>
        </p:nvSpPr>
        <p:spPr bwMode="auto">
          <a:xfrm>
            <a:off x="928688" y="457200"/>
            <a:ext cx="7286625" cy="51911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800">
                <a:solidFill>
                  <a:srgbClr val="FF0000"/>
                </a:solidFill>
                <a:ea typeface="굴림" charset="-127"/>
              </a:rPr>
              <a:t>Viscosity/entropy ratio in QCD: current status</a:t>
            </a:r>
          </a:p>
        </p:txBody>
      </p:sp>
      <p:sp>
        <p:nvSpPr>
          <p:cNvPr id="234501" name="Text Box 5"/>
          <p:cNvSpPr txBox="1">
            <a:spLocks noChangeArrowheads="1"/>
          </p:cNvSpPr>
          <p:nvPr/>
        </p:nvSpPr>
        <p:spPr bwMode="auto">
          <a:xfrm>
            <a:off x="533400" y="3032125"/>
            <a:ext cx="4886325" cy="3968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rgbClr val="FF0000"/>
                </a:solidFill>
                <a:ea typeface="굴림" charset="-127"/>
              </a:rPr>
              <a:t>QCD:</a:t>
            </a:r>
            <a:r>
              <a:rPr lang="en-US" altLang="ko-KR">
                <a:ea typeface="굴림" charset="-127"/>
              </a:rPr>
              <a:t> RHIC elliptic flow analysis suggests</a:t>
            </a:r>
          </a:p>
        </p:txBody>
      </p:sp>
      <p:pic>
        <p:nvPicPr>
          <p:cNvPr id="234502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2946400"/>
            <a:ext cx="1422400" cy="4826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sp>
        <p:nvSpPr>
          <p:cNvPr id="234503" name="Text Box 7"/>
          <p:cNvSpPr txBox="1">
            <a:spLocks noChangeArrowheads="1"/>
          </p:cNvSpPr>
          <p:nvPr/>
        </p:nvSpPr>
        <p:spPr bwMode="auto">
          <a:xfrm>
            <a:off x="533400" y="1447800"/>
            <a:ext cx="4883150" cy="7016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ea typeface="굴림" charset="-127"/>
              </a:rPr>
              <a:t>Theories with gravity duals in the regime</a:t>
            </a:r>
          </a:p>
          <a:p>
            <a:r>
              <a:rPr lang="en-US" altLang="ko-KR">
                <a:ea typeface="굴림" charset="-127"/>
              </a:rPr>
              <a:t>where the dual gravity description is valid </a:t>
            </a:r>
          </a:p>
        </p:txBody>
      </p:sp>
      <p:pic>
        <p:nvPicPr>
          <p:cNvPr id="234505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1371600"/>
            <a:ext cx="1803400" cy="5461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sp>
        <p:nvSpPr>
          <p:cNvPr id="234506" name="Text Box 10"/>
          <p:cNvSpPr txBox="1">
            <a:spLocks noChangeArrowheads="1"/>
          </p:cNvSpPr>
          <p:nvPr/>
        </p:nvSpPr>
        <p:spPr bwMode="auto">
          <a:xfrm>
            <a:off x="6172200" y="2057400"/>
            <a:ext cx="1549400" cy="3365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>
                <a:solidFill>
                  <a:schemeClr val="tx1"/>
                </a:solidFill>
                <a:ea typeface="굴림" charset="-127"/>
              </a:rPr>
              <a:t>(universal limit)</a:t>
            </a:r>
          </a:p>
        </p:txBody>
      </p:sp>
      <p:sp>
        <p:nvSpPr>
          <p:cNvPr id="234507" name="Text Box 11"/>
          <p:cNvSpPr txBox="1">
            <a:spLocks noChangeArrowheads="1"/>
          </p:cNvSpPr>
          <p:nvPr/>
        </p:nvSpPr>
        <p:spPr bwMode="auto">
          <a:xfrm>
            <a:off x="990600" y="3810000"/>
            <a:ext cx="4006850" cy="3968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rgbClr val="FF0000"/>
                </a:solidFill>
                <a:ea typeface="굴림" charset="-127"/>
              </a:rPr>
              <a:t>QCD:</a:t>
            </a:r>
            <a:r>
              <a:rPr lang="en-US" altLang="ko-KR">
                <a:ea typeface="굴림" charset="-127"/>
              </a:rPr>
              <a:t> (Indirect) LQCD simulations</a:t>
            </a:r>
          </a:p>
        </p:txBody>
      </p:sp>
      <p:sp>
        <p:nvSpPr>
          <p:cNvPr id="234508" name="Text Box 12"/>
          <p:cNvSpPr txBox="1">
            <a:spLocks noChangeArrowheads="1"/>
          </p:cNvSpPr>
          <p:nvPr/>
        </p:nvSpPr>
        <p:spPr bwMode="auto">
          <a:xfrm>
            <a:off x="1905000" y="4267200"/>
            <a:ext cx="2438400" cy="3048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400">
                <a:solidFill>
                  <a:schemeClr val="tx1"/>
                </a:solidFill>
                <a:ea typeface="굴림" charset="-127"/>
              </a:rPr>
              <a:t>H.Meyer, 0805.4567 [hep-th]</a:t>
            </a:r>
          </a:p>
        </p:txBody>
      </p:sp>
      <p:pic>
        <p:nvPicPr>
          <p:cNvPr id="234512" name="Picture 1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3886200"/>
            <a:ext cx="1955800" cy="4826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pic>
        <p:nvPicPr>
          <p:cNvPr id="234513" name="Picture 1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4572000"/>
            <a:ext cx="2260600" cy="2159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sp>
        <p:nvSpPr>
          <p:cNvPr id="234514" name="Text Box 18"/>
          <p:cNvSpPr txBox="1">
            <a:spLocks noChangeArrowheads="1"/>
          </p:cNvSpPr>
          <p:nvPr/>
        </p:nvSpPr>
        <p:spPr bwMode="auto">
          <a:xfrm>
            <a:off x="990600" y="4953000"/>
            <a:ext cx="3357563" cy="7016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ea typeface="굴림" charset="-127"/>
              </a:rPr>
              <a:t>Trapped strongly correlated </a:t>
            </a:r>
          </a:p>
          <a:p>
            <a:r>
              <a:rPr lang="en-US" altLang="ko-KR">
                <a:ea typeface="굴림" charset="-127"/>
              </a:rPr>
              <a:t>cold alkali atoms</a:t>
            </a:r>
          </a:p>
        </p:txBody>
      </p:sp>
      <p:pic>
        <p:nvPicPr>
          <p:cNvPr id="234515" name="Picture 19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5105400"/>
            <a:ext cx="1676400" cy="5461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sp>
        <p:nvSpPr>
          <p:cNvPr id="234516" name="Text Box 20"/>
          <p:cNvSpPr txBox="1">
            <a:spLocks noChangeArrowheads="1"/>
          </p:cNvSpPr>
          <p:nvPr/>
        </p:nvSpPr>
        <p:spPr bwMode="auto">
          <a:xfrm>
            <a:off x="2117725" y="6107113"/>
            <a:ext cx="1951038" cy="3968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>
                <a:ea typeface="굴림" charset="-127"/>
              </a:rPr>
              <a:t>Liquid Helium-3</a:t>
            </a:r>
          </a:p>
        </p:txBody>
      </p:sp>
      <p:pic>
        <p:nvPicPr>
          <p:cNvPr id="234518" name="Picture 22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6013450"/>
            <a:ext cx="1676400" cy="5461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  <p:sp>
        <p:nvSpPr>
          <p:cNvPr id="234519" name="Text Box 23"/>
          <p:cNvSpPr txBox="1">
            <a:spLocks noChangeArrowheads="1"/>
          </p:cNvSpPr>
          <p:nvPr/>
        </p:nvSpPr>
        <p:spPr bwMode="auto">
          <a:xfrm>
            <a:off x="1219200" y="5638800"/>
            <a:ext cx="2919413" cy="3365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>
                <a:solidFill>
                  <a:schemeClr val="tx1"/>
                </a:solidFill>
                <a:ea typeface="굴림" charset="-127"/>
              </a:rPr>
              <a:t>T.Schafer, 0808.0734 [nucl-th]</a:t>
            </a:r>
          </a:p>
        </p:txBody>
      </p:sp>
      <p:sp>
        <p:nvSpPr>
          <p:cNvPr id="234520" name="Text Box 24"/>
          <p:cNvSpPr txBox="1">
            <a:spLocks noChangeArrowheads="1"/>
          </p:cNvSpPr>
          <p:nvPr/>
        </p:nvSpPr>
        <p:spPr bwMode="auto">
          <a:xfrm>
            <a:off x="762000" y="2209800"/>
            <a:ext cx="4294188" cy="3365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>
                <a:solidFill>
                  <a:schemeClr val="tx1"/>
                </a:solidFill>
                <a:ea typeface="굴림" charset="-127"/>
              </a:rPr>
              <a:t>Kovtun, Son &amp; A.S; Buchel; Buchel &amp; Liu, A.S</a:t>
            </a:r>
          </a:p>
        </p:txBody>
      </p:sp>
      <p:pic>
        <p:nvPicPr>
          <p:cNvPr id="234523" name="Picture 27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5334000"/>
            <a:ext cx="1092200" cy="3175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Hydrodynamics, ex1)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0000" y="2780928"/>
            <a:ext cx="115212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EOM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0000" y="3415912"/>
            <a:ext cx="115212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Solution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0000" y="4085131"/>
            <a:ext cx="1152128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Greens function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0" y="2613169"/>
            <a:ext cx="351472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0" y="3376281"/>
            <a:ext cx="3543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0" y="4085131"/>
            <a:ext cx="29908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그룹 2"/>
          <p:cNvGrpSpPr/>
          <p:nvPr/>
        </p:nvGrpSpPr>
        <p:grpSpPr>
          <a:xfrm>
            <a:off x="971600" y="1775338"/>
            <a:ext cx="7272808" cy="396775"/>
            <a:chOff x="827584" y="5589240"/>
            <a:chExt cx="7272808" cy="396775"/>
          </a:xfrm>
        </p:grpSpPr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4" name="TextBox 3"/>
                <p:cNvSpPr txBox="1"/>
                <p:nvPr/>
              </p:nvSpPr>
              <p:spPr>
                <a:xfrm>
                  <a:off x="827584" y="5589240"/>
                  <a:ext cx="7272808" cy="396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dirty="0" smtClean="0"/>
                    <a:t>Black D3 metric  and                mode   ( </a:t>
                  </a:r>
                  <a14:m>
                    <m:oMath xmlns:m="http://schemas.openxmlformats.org/officeDocument/2006/math">
                      <m:r>
                        <a:rPr lang="ko-KR" altLang="en-US" i="1" smtClean="0">
                          <a:latin typeface="Cambria Math"/>
                        </a:rPr>
                        <m:t>𝜙</m:t>
                      </m:r>
                      <m:r>
                        <a:rPr lang="en-US" altLang="ko-KR" i="1" smtClean="0">
                          <a:latin typeface="Cambria Math"/>
                        </a:rPr>
                        <m:t>=</m:t>
                      </m:r>
                      <m:r>
                        <a:rPr lang="ko-KR" altLang="en-US" i="1" smtClean="0">
                          <a:latin typeface="Cambria Math"/>
                        </a:rPr>
                        <m:t>𝛿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𝑔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/>
                            </a:rPr>
                            <m:t>𝑥𝑦</m:t>
                          </m:r>
                        </m:sub>
                      </m:sSub>
                    </m:oMath>
                  </a14:m>
                  <a:r>
                    <a:rPr lang="en-US" altLang="ko-KR" dirty="0" smtClean="0"/>
                    <a:t>)</a:t>
                  </a:r>
                  <a:endParaRPr lang="ko-KR" altLang="en-US" dirty="0"/>
                </a:p>
              </p:txBody>
            </p:sp>
          </mc:Choice>
          <mc:Fallback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7584" y="5589240"/>
                  <a:ext cx="7272808" cy="39677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671" t="-6154" b="-1846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5611981"/>
              <a:ext cx="40005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858" y="5051390"/>
            <a:ext cx="13525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0" y="5108540"/>
            <a:ext cx="30099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60000" y="5045786"/>
            <a:ext cx="1152128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Kubo </a:t>
            </a:r>
            <a:r>
              <a:rPr lang="en-US" altLang="ko-KR" dirty="0" err="1" smtClean="0"/>
              <a:t>formular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48264" y="58052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Shear viscosity 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72330" y="300037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Eta/s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52050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Index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en-US" altLang="ko-KR" dirty="0" err="1" smtClean="0"/>
              <a:t>AdS</a:t>
            </a:r>
            <a:r>
              <a:rPr lang="en-US" altLang="ko-KR" dirty="0" smtClean="0"/>
              <a:t>/QCD</a:t>
            </a:r>
          </a:p>
          <a:p>
            <a:r>
              <a:rPr lang="en-US" altLang="ko-KR" dirty="0" smtClean="0"/>
              <a:t>2. Computing Correlators in </a:t>
            </a:r>
            <a:r>
              <a:rPr lang="en-US" altLang="ko-KR" dirty="0" err="1" smtClean="0"/>
              <a:t>AdS</a:t>
            </a:r>
            <a:r>
              <a:rPr lang="en-US" altLang="ko-KR" dirty="0" smtClean="0"/>
              <a:t>/CFT</a:t>
            </a:r>
          </a:p>
          <a:p>
            <a:r>
              <a:rPr lang="en-US" altLang="ko-KR" dirty="0" smtClean="0"/>
              <a:t>3. Hydrodynamics</a:t>
            </a:r>
            <a:br>
              <a:rPr lang="en-US" altLang="ko-KR" dirty="0" smtClean="0"/>
            </a:br>
            <a:r>
              <a:rPr lang="en-US" altLang="ko-KR" dirty="0" smtClean="0"/>
              <a:t>- </a:t>
            </a:r>
            <a:r>
              <a:rPr lang="en-US" altLang="ko-KR" dirty="0"/>
              <a:t>Perturbation in RN AdS5 </a:t>
            </a:r>
            <a:r>
              <a:rPr lang="en-US" altLang="ko-KR" dirty="0" smtClean="0"/>
              <a:t>background</a:t>
            </a:r>
            <a:endParaRPr lang="en-US" altLang="ko-KR" dirty="0"/>
          </a:p>
          <a:p>
            <a:r>
              <a:rPr lang="en-US" altLang="ko-KR" dirty="0" smtClean="0"/>
              <a:t>4. Spectral function</a:t>
            </a:r>
            <a:br>
              <a:rPr lang="en-US" altLang="ko-KR" dirty="0" smtClean="0"/>
            </a:br>
            <a:r>
              <a:rPr lang="en-US" altLang="ko-KR" dirty="0" smtClean="0"/>
              <a:t>- Photoemission </a:t>
            </a:r>
            <a:r>
              <a:rPr lang="en-US" altLang="ko-KR" dirty="0"/>
              <a:t>rate</a:t>
            </a:r>
            <a:endParaRPr lang="en-US" altLang="ko-KR" dirty="0" smtClean="0"/>
          </a:p>
          <a:p>
            <a:r>
              <a:rPr lang="en-US" altLang="ko-KR" dirty="0" smtClean="0"/>
              <a:t>4. Remarks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7668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Hydrodynamics, ex2)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0" y="2753591"/>
            <a:ext cx="35433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0" y="3493780"/>
            <a:ext cx="5448300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763330"/>
            <a:ext cx="246697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0" y="4453783"/>
            <a:ext cx="27241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0000" y="2902300"/>
            <a:ext cx="115212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EOM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0000" y="3637727"/>
            <a:ext cx="115212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Solution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0000" y="4453783"/>
            <a:ext cx="1152128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Greens function</a:t>
            </a:r>
            <a:endParaRPr lang="ko-KR" alt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06183"/>
            <a:ext cx="1095375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971600" y="177533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Black D3 metric  and R charge current  </a:t>
            </a:r>
            <a:r>
              <a:rPr lang="el-GR" altLang="ko-KR" dirty="0" smtClean="0"/>
              <a:t>δ</a:t>
            </a:r>
            <a:r>
              <a:rPr lang="en-US" altLang="ko-KR" dirty="0" smtClean="0"/>
              <a:t>A0  mode 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508104" y="530120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R-charge Diffusion constant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641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Hydrodynamics, ex3)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0000" y="2987131"/>
            <a:ext cx="115212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EOM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0000" y="3645024"/>
            <a:ext cx="115212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Solution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0000" y="4269174"/>
            <a:ext cx="1152128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Greens function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91796"/>
            <a:ext cx="380047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161" y="3487121"/>
            <a:ext cx="66484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204" y="4243349"/>
            <a:ext cx="26289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55395"/>
            <a:ext cx="296227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112" y="5432684"/>
            <a:ext cx="1219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948226" y="1775338"/>
                <a:ext cx="72728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smtClean="0"/>
                  <a:t>Black D3 metric 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01</m:t>
                        </m:r>
                      </m:sub>
                    </m:sSub>
                  </m:oMath>
                </a14:m>
                <a:r>
                  <a:rPr lang="en-US" altLang="ko-KR" dirty="0" smtClean="0"/>
                  <a:t> mode,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ko-KR" i="1" smtClean="0">
                            <a:latin typeface="Cambria Math"/>
                          </a:rPr>
                          <m:t>δ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0</m:t>
                        </m:r>
                        <m:r>
                          <a:rPr lang="en-US" altLang="ko-KR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ko-KR" altLang="en-US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226" y="1775338"/>
                <a:ext cx="7272808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754" t="-8197" b="-2459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436096" y="4915505"/>
            <a:ext cx="1584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Bulk viscosity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409014" y="4915505"/>
            <a:ext cx="1411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Momentum diffusion constant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52050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Spectral function</a:t>
            </a:r>
            <a:endParaRPr lang="ko-KR" altLang="en-US" dirty="0"/>
          </a:p>
        </p:txBody>
      </p:sp>
      <p:sp>
        <p:nvSpPr>
          <p:cNvPr id="7" name="내용 개체 틀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720080"/>
          </a:xfrm>
        </p:spPr>
        <p:txBody>
          <a:bodyPr/>
          <a:lstStyle/>
          <a:p>
            <a:r>
              <a:rPr lang="en-US" altLang="ko-KR" dirty="0" smtClean="0"/>
              <a:t>Imaginary part of Green function.</a:t>
            </a:r>
            <a:endParaRPr lang="ko-KR" alt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55576" y="2996952"/>
                <a:ext cx="3534878" cy="12302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latin typeface="Cambria Math"/>
                        </a:rPr>
                        <m:t>𝐺</m:t>
                      </m:r>
                      <m:r>
                        <a:rPr lang="en-US" altLang="ko-K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ko-KR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US" altLang="ko-KR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altLang="ko-KR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altLang="ko-KR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altLang="ko-KR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ko-KR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altLang="ko-KR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den>
                      </m:f>
                      <m:r>
                        <a:rPr lang="en-US" altLang="ko-K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latin typeface="Cambria Math"/>
                            </a:rPr>
                            <m:t>𝑝</m:t>
                          </m:r>
                          <m:r>
                            <a:rPr lang="en-US" altLang="ko-KR" i="1">
                              <a:latin typeface="Cambria Math"/>
                            </a:rPr>
                            <m:t>−</m:t>
                          </m:r>
                          <m:r>
                            <a:rPr lang="en-US" altLang="ko-KR" i="1">
                              <a:latin typeface="Cambria Math"/>
                            </a:rPr>
                            <m:t>𝑚</m:t>
                          </m:r>
                          <m:r>
                            <a:rPr lang="en-US" altLang="ko-KR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altLang="ko-KR" i="1">
                              <a:latin typeface="Cambria Math"/>
                            </a:rPr>
                            <m:t>𝑖</m:t>
                          </m:r>
                          <m:r>
                            <a:rPr lang="en-US" altLang="ko-KR" i="1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altLang="ko-KR" i="1">
                              <a:latin typeface="Cambria Math"/>
                              <a:ea typeface="Cambria Math"/>
                            </a:rPr>
                            <m:t>Γ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ko-KR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altLang="ko-KR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altLang="ko-KR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ko-KR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altLang="ko-KR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ko-K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altLang="ko-KR" b="0" i="1" smtClean="0">
                                  <a:latin typeface="Cambria Math"/>
                                  <a:ea typeface="Cambria Math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i="1">
                              <a:latin typeface="Cambria Math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altLang="ko-K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ko-KR" altLang="en-US" i="1">
                          <a:latin typeface="Cambria Math"/>
                        </a:rPr>
                        <m:t>𝜒</m:t>
                      </m:r>
                      <m:r>
                        <a:rPr lang="en-US" altLang="ko-KR" i="1">
                          <a:latin typeface="Cambria Math"/>
                        </a:rPr>
                        <m:t>=</m:t>
                      </m:r>
                      <m:r>
                        <a:rPr lang="en-US" altLang="ko-KR" i="1">
                          <a:latin typeface="Cambria Math"/>
                        </a:rPr>
                        <m:t>𝐼𝑚</m:t>
                      </m:r>
                      <m:r>
                        <a:rPr lang="en-US" altLang="ko-KR" i="1">
                          <a:latin typeface="Cambria Math"/>
                        </a:rPr>
                        <m:t> </m:t>
                      </m:r>
                      <m:r>
                        <a:rPr lang="en-US" altLang="ko-KR" i="1">
                          <a:latin typeface="Cambria Math"/>
                        </a:rPr>
                        <m:t>𝐺</m:t>
                      </m:r>
                      <m:r>
                        <a:rPr lang="en-US" altLang="ko-KR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ko-KR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ko-KR" i="1">
                              <a:latin typeface="Cambria Math"/>
                              <a:ea typeface="Cambria Math"/>
                            </a:rPr>
                            <m:t>Γ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ko-KR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altLang="ko-KR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altLang="ko-KR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ko-KR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altLang="ko-KR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ko-KR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ko-K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altLang="ko-KR" i="1">
                                  <a:latin typeface="Cambria Math"/>
                                  <a:ea typeface="Cambria Math"/>
                                </a:rPr>
                                <m:t>Γ</m:t>
                              </m:r>
                            </m:e>
                            <m:sup>
                              <m:r>
                                <a:rPr lang="en-US" altLang="ko-KR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i="1">
                              <a:latin typeface="Cambria Math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ko-KR" alt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996952"/>
                <a:ext cx="3534878" cy="123020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4644008" y="3726324"/>
                <a:ext cx="28584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 smtClean="0"/>
                  <a:t>Maximum value 1/</a:t>
                </a:r>
                <a:r>
                  <a:rPr lang="el-GR" altLang="ko-KR" dirty="0">
                    <a:ea typeface="Cambria Math"/>
                  </a:rPr>
                  <a:t/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ko-KR" i="1">
                        <a:latin typeface="Cambria Math"/>
                        <a:ea typeface="Cambria Math"/>
                      </a:rPr>
                      <m:t>Γ</m:t>
                    </m:r>
                    <m:r>
                      <a:rPr lang="el-GR" altLang="ko-KR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altLang="ko-KR" dirty="0" smtClean="0"/>
                  <a:t>at p=m</a:t>
                </a:r>
                <a:endParaRPr lang="ko-KR" altLang="en-US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3726324"/>
                <a:ext cx="2858475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919" t="-8197" b="-2459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422021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398282" y="1728663"/>
            <a:ext cx="6414078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Correlator </a:t>
            </a:r>
            <a:r>
              <a:rPr lang="en-US" altLang="ko-KR" sz="3600" dirty="0" smtClean="0"/>
              <a:t>(Finite temperature)</a:t>
            </a:r>
            <a:endParaRPr lang="ko-KR" altLang="en-US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526" y="4321149"/>
            <a:ext cx="5324475" cy="523875"/>
          </a:xfrm>
          <a:prstGeom prst="roundRect">
            <a:avLst>
              <a:gd name="adj" fmla="val 4167"/>
            </a:avLst>
          </a:prstGeom>
          <a:noFill/>
          <a:ln w="76200" cap="sq">
            <a:noFill/>
            <a:miter lim="800000"/>
          </a:ln>
          <a:effectLst>
            <a:reflection blurRad="12700" stA="33000" endPos="28000" dist="5000" dir="5400000" sy="-100000" algn="bl" rotWithShape="0"/>
          </a:effectLst>
          <a:ex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97" y="3392200"/>
            <a:ext cx="2664933" cy="766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456" y="3392200"/>
            <a:ext cx="1892821" cy="65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그룹 7"/>
          <p:cNvGrpSpPr/>
          <p:nvPr/>
        </p:nvGrpSpPr>
        <p:grpSpPr>
          <a:xfrm>
            <a:off x="818703" y="5004872"/>
            <a:ext cx="7652129" cy="752847"/>
            <a:chOff x="539136" y="3014663"/>
            <a:chExt cx="7777280" cy="828675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5166" y="3014663"/>
              <a:ext cx="6191250" cy="828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136" y="3113924"/>
              <a:ext cx="1323975" cy="485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9179" y="3300162"/>
              <a:ext cx="276225" cy="209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979" y="5879365"/>
            <a:ext cx="28384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87624" y="1728663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rgbClr val="0070C0"/>
                </a:solidFill>
              </a:rPr>
              <a:t>N-point function = differentiating N times partition function </a:t>
            </a:r>
            <a:br>
              <a:rPr lang="en-US" altLang="ko-KR" sz="2000" dirty="0" smtClean="0">
                <a:solidFill>
                  <a:srgbClr val="0070C0"/>
                </a:solidFill>
              </a:rPr>
            </a:br>
            <a:r>
              <a:rPr lang="en-US" altLang="ko-KR" sz="2000" dirty="0" smtClean="0">
                <a:solidFill>
                  <a:srgbClr val="0070C0"/>
                </a:solidFill>
              </a:rPr>
              <a:t>with respect to the source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3397" y="4444914"/>
            <a:ext cx="2120304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00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chemeClr val="tx1"/>
                </a:solidFill>
              </a:rPr>
              <a:t>Infalling condition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738" y="3101222"/>
            <a:ext cx="1586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</a:rPr>
              <a:t>Near horizon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3087761"/>
            <a:ext cx="1781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</a:rPr>
              <a:t>Near boundary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17141" y="2580496"/>
            <a:ext cx="5381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rgbClr val="00B050"/>
                </a:solidFill>
              </a:rPr>
              <a:t>Local series solutions : two indicial solutions </a:t>
            </a:r>
          </a:p>
          <a:p>
            <a:pPr algn="ctr"/>
            <a:r>
              <a:rPr lang="en-US" altLang="ko-KR" sz="2000" dirty="0" smtClean="0">
                <a:solidFill>
                  <a:srgbClr val="00B050"/>
                </a:solidFill>
              </a:rPr>
              <a:t>(2</a:t>
            </a:r>
            <a:r>
              <a:rPr lang="en-US" altLang="ko-KR" sz="2000" baseline="30000" dirty="0" smtClean="0">
                <a:solidFill>
                  <a:srgbClr val="00B050"/>
                </a:solidFill>
              </a:rPr>
              <a:t>nd</a:t>
            </a:r>
            <a:r>
              <a:rPr lang="en-US" altLang="ko-KR" sz="2000" dirty="0" smtClean="0">
                <a:solidFill>
                  <a:srgbClr val="00B050"/>
                </a:solidFill>
              </a:rPr>
              <a:t> order differential equations)</a:t>
            </a:r>
            <a:endParaRPr lang="ko-KR" altLang="en-US" sz="2000" dirty="0">
              <a:solidFill>
                <a:srgbClr val="00B050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655738" y="4225005"/>
            <a:ext cx="7776864" cy="620019"/>
          </a:xfrm>
          <a:prstGeom prst="roundRect">
            <a:avLst>
              <a:gd name="adj" fmla="val 50000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15" y="5879365"/>
            <a:ext cx="3772246" cy="774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3659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Br\바탕 화면\sp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Spectral function (Im G)</a:t>
            </a:r>
            <a:endParaRPr lang="ko-KR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25" y="2418075"/>
            <a:ext cx="4594053" cy="2787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251" y="2509984"/>
            <a:ext cx="4236746" cy="2695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517232"/>
            <a:ext cx="581025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52289" y="4181018"/>
            <a:ext cx="893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</a:rPr>
              <a:t>q =0.3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23322" y="1556792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solidFill>
                  <a:srgbClr val="0070C0"/>
                </a:solidFill>
              </a:rPr>
              <a:t>Im </a:t>
            </a:r>
            <a:r>
              <a:rPr lang="en-US" altLang="ko-KR" sz="2000" dirty="0" smtClean="0">
                <a:solidFill>
                  <a:srgbClr val="0070C0"/>
                </a:solidFill>
              </a:rPr>
              <a:t>G</a:t>
            </a:r>
            <a:r>
              <a:rPr lang="en-US" altLang="ko-KR" sz="2000" baseline="-25000" dirty="0" smtClean="0">
                <a:solidFill>
                  <a:srgbClr val="0070C0"/>
                </a:solidFill>
              </a:rPr>
              <a:t>xtxt</a:t>
            </a:r>
            <a:endParaRPr lang="ko-KR" altLang="en-US" sz="2000" baseline="-250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1556792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solidFill>
                  <a:srgbClr val="0070C0"/>
                </a:solidFill>
              </a:rPr>
              <a:t>Im G</a:t>
            </a:r>
            <a:r>
              <a:rPr lang="en-US" altLang="ko-KR" sz="2000" baseline="-25000" dirty="0" smtClean="0">
                <a:solidFill>
                  <a:srgbClr val="0070C0"/>
                </a:solidFill>
              </a:rPr>
              <a:t>xx</a:t>
            </a:r>
            <a:endParaRPr lang="ko-KR" altLang="en-US" sz="2000" baseline="-250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2598" y="3501008"/>
            <a:ext cx="992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</a:rPr>
              <a:t>q = 0.5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93246" y="2740858"/>
            <a:ext cx="1011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</a:rPr>
              <a:t>q =0.7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103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 medium effects of QCD</a:t>
            </a:r>
            <a:endParaRPr lang="ko-KR" altLang="en-US" dirty="0"/>
          </a:p>
        </p:txBody>
      </p:sp>
      <p:pic>
        <p:nvPicPr>
          <p:cNvPr id="11266" name="Picture 2" descr="C:\Users\breezing\Desktop\UNI0000083461b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47146"/>
            <a:ext cx="3758134" cy="290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breezing\Desktop\PhaseDiagr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3565978"/>
            <a:ext cx="5080000" cy="3289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3111351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rgbClr val="0070C0"/>
                </a:solidFill>
              </a:rPr>
              <a:t>QCD phase diagram</a:t>
            </a:r>
            <a:endParaRPr lang="ko-KR" altLang="en-US" sz="24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4403" y="4490531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rgbClr val="0070C0"/>
                </a:solidFill>
              </a:rPr>
              <a:t>Particle production </a:t>
            </a:r>
          </a:p>
          <a:p>
            <a:r>
              <a:rPr lang="en-US" altLang="ko-KR" sz="2400" dirty="0" smtClean="0">
                <a:solidFill>
                  <a:srgbClr val="0070C0"/>
                </a:solidFill>
              </a:rPr>
              <a:t>In RHIC</a:t>
            </a:r>
            <a:endParaRPr lang="ko-KR" alt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482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In medium effects of QCD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2204864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rgbClr val="0070C0"/>
                </a:solidFill>
              </a:rPr>
              <a:t>Theory has parameters</a:t>
            </a:r>
            <a:endParaRPr lang="ko-KR" altLang="en-US" sz="24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3" name="표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2574228"/>
                  </p:ext>
                </p:extLst>
              </p:nvPr>
            </p:nvGraphicFramePr>
            <p:xfrm>
              <a:off x="3275856" y="2037565"/>
              <a:ext cx="5112568" cy="1095411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556284"/>
                    <a:gridCol w="2556284"/>
                  </a:tblGrid>
                  <a:tr h="455331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 smtClean="0"/>
                            <a:t>Hadron</a:t>
                          </a:r>
                          <a:r>
                            <a:rPr lang="en-US" altLang="ko-KR" baseline="0" dirty="0" smtClean="0"/>
                            <a:t> physics</a:t>
                          </a:r>
                          <a:endParaRPr lang="ko-KR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 err="1" smtClean="0"/>
                            <a:t>hQCD</a:t>
                          </a:r>
                          <a:endParaRPr lang="ko-KR" altLang="en-US" dirty="0"/>
                        </a:p>
                      </a:txBody>
                      <a:tcPr/>
                    </a:tc>
                  </a:tr>
                  <a:tr h="54006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800" dirty="0" smtClean="0">
                              <a:solidFill>
                                <a:srgbClr val="0070C0"/>
                              </a:solidFill>
                            </a:rPr>
                            <a:t>T</a:t>
                          </a:r>
                          <a:r>
                            <a:rPr lang="en-US" altLang="ko-KR" sz="1800" baseline="0" dirty="0" smtClean="0">
                              <a:solidFill>
                                <a:srgbClr val="0070C0"/>
                              </a:solidFill>
                            </a:rPr>
                            <a:t> (temperature)</a:t>
                          </a:r>
                          <a:r>
                            <a:rPr lang="en-US" altLang="ko-KR" sz="1800" dirty="0" smtClean="0">
                              <a:solidFill>
                                <a:srgbClr val="0070C0"/>
                              </a:solidFill>
                            </a:rPr>
                            <a:t/>
                          </a:r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altLang="ko-KR" sz="1800" dirty="0" smtClean="0">
                              <a:solidFill>
                                <a:srgbClr val="0070C0"/>
                              </a:solidFill>
                            </a:rPr>
                            <a:t>μ</a:t>
                          </a:r>
                          <a:r>
                            <a:rPr lang="en-US" altLang="ko-KR" sz="1800" dirty="0" smtClean="0">
                              <a:solidFill>
                                <a:srgbClr val="0070C0"/>
                              </a:solidFill>
                            </a:rPr>
                            <a:t> (chemical</a:t>
                          </a:r>
                          <a:r>
                            <a:rPr lang="en-US" altLang="ko-KR" sz="1800" baseline="0" dirty="0" smtClean="0">
                              <a:solidFill>
                                <a:srgbClr val="0070C0"/>
                              </a:solidFill>
                            </a:rPr>
                            <a:t> potential</a:t>
                          </a:r>
                          <a:r>
                            <a:rPr lang="en-US" altLang="ko-KR" sz="1800" dirty="0" smtClean="0">
                              <a:solidFill>
                                <a:srgbClr val="0070C0"/>
                              </a:solidFill>
                            </a:rPr>
                            <a:t>)</a:t>
                          </a:r>
                          <a:endParaRPr lang="ko-KR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atinLnBrk="1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ko-KR" b="0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b="0" i="1" dirty="0" smtClean="0">
                                        <a:latin typeface="Cambria Math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altLang="ko-KR" b="0" i="1" dirty="0" smtClean="0">
                                        <a:latin typeface="Cambria Math"/>
                                      </a:rPr>
                                      <m:t>h</m:t>
                                    </m:r>
                                  </m:sub>
                                </m:sSub>
                                <m:r>
                                  <a:rPr lang="en-US" altLang="ko-KR" b="0" i="0" dirty="0" smtClean="0">
                                    <a:latin typeface="Cambria Math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b="0" i="0" dirty="0" smtClean="0">
                                    <a:latin typeface="Cambria Math"/>
                                  </a:rPr>
                                  <m:t>black</m:t>
                                </m:r>
                                <m:r>
                                  <a:rPr lang="en-US" altLang="ko-KR" b="0" i="0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b="0" i="0" dirty="0" smtClean="0">
                                    <a:latin typeface="Cambria Math"/>
                                  </a:rPr>
                                  <m:t>hole</m:t>
                                </m:r>
                                <m:r>
                                  <a:rPr lang="en-US" altLang="ko-KR" b="0" i="0" dirty="0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b="0" i="0" dirty="0" smtClean="0">
                                    <a:latin typeface="Cambria Math"/>
                                  </a:rPr>
                                  <m:t>size</m:t>
                                </m:r>
                                <m:r>
                                  <a:rPr lang="en-US" altLang="ko-KR" b="0" i="0" dirty="0" smtClean="0"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altLang="ko-KR" dirty="0" smtClean="0"/>
                        </a:p>
                        <a:p>
                          <a:pPr latinLnBrk="1"/>
                          <a:r>
                            <a:rPr lang="en-US" altLang="ko-KR" dirty="0" smtClean="0"/>
                            <a:t>Q  (black</a:t>
                          </a:r>
                          <a:r>
                            <a:rPr lang="en-US" altLang="ko-KR" baseline="0" dirty="0" smtClean="0"/>
                            <a:t> hole charge)</a:t>
                          </a:r>
                          <a:endParaRPr lang="ko-KR" alt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표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val="1982574228"/>
                  </p:ext>
                </p:extLst>
              </p:nvPr>
            </p:nvGraphicFramePr>
            <p:xfrm>
              <a:off x="3275856" y="2037565"/>
              <a:ext cx="5112568" cy="1095411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556284"/>
                    <a:gridCol w="2556284"/>
                  </a:tblGrid>
                  <a:tr h="455331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 smtClean="0"/>
                            <a:t>Hadron</a:t>
                          </a:r>
                          <a:r>
                            <a:rPr lang="en-US" altLang="ko-KR" baseline="0" dirty="0" smtClean="0"/>
                            <a:t> physics</a:t>
                          </a:r>
                          <a:endParaRPr lang="ko-KR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dirty="0" err="1" smtClean="0"/>
                            <a:t>hQCD</a:t>
                          </a:r>
                          <a:endParaRPr lang="ko-KR" altLang="en-US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800" dirty="0" smtClean="0">
                              <a:solidFill>
                                <a:srgbClr val="0070C0"/>
                              </a:solidFill>
                            </a:rPr>
                            <a:t>T</a:t>
                          </a:r>
                          <a:r>
                            <a:rPr lang="en-US" altLang="ko-KR" sz="1800" baseline="0" dirty="0" smtClean="0">
                              <a:solidFill>
                                <a:srgbClr val="0070C0"/>
                              </a:solidFill>
                            </a:rPr>
                            <a:t> (temperature)</a:t>
                          </a:r>
                        </a:p>
                        <a:p>
                          <a:pPr marL="0" marR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altLang="ko-KR" sz="1800" dirty="0" smtClean="0">
                              <a:solidFill>
                                <a:srgbClr val="0070C0"/>
                              </a:solidFill>
                            </a:rPr>
                            <a:t>μ</a:t>
                          </a:r>
                          <a:r>
                            <a:rPr lang="en-US" altLang="ko-KR" sz="1800" dirty="0" smtClean="0">
                              <a:solidFill>
                                <a:srgbClr val="0070C0"/>
                              </a:solidFill>
                            </a:rPr>
                            <a:t> (chemical</a:t>
                          </a:r>
                          <a:r>
                            <a:rPr lang="en-US" altLang="ko-KR" sz="1800" baseline="0" dirty="0" smtClean="0">
                              <a:solidFill>
                                <a:srgbClr val="0070C0"/>
                              </a:solidFill>
                            </a:rPr>
                            <a:t> potential</a:t>
                          </a:r>
                          <a:r>
                            <a:rPr lang="en-US" altLang="ko-KR" sz="1800" dirty="0" smtClean="0">
                              <a:solidFill>
                                <a:srgbClr val="0070C0"/>
                              </a:solidFill>
                            </a:rPr>
                            <a:t>)</a:t>
                          </a:r>
                          <a:endParaRPr lang="ko-KR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239" t="-76190" r="-239" b="-1523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TextBox 8"/>
          <p:cNvSpPr txBox="1"/>
          <p:nvPr/>
        </p:nvSpPr>
        <p:spPr>
          <a:xfrm>
            <a:off x="755576" y="3573016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rgbClr val="0070C0"/>
                </a:solidFill>
              </a:rPr>
              <a:t>The w, k is scale by temperature</a:t>
            </a:r>
            <a:endParaRPr lang="ko-KR" altLang="en-US" sz="2400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17032"/>
            <a:ext cx="35242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19672" y="5157192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rgbClr val="0070C0"/>
                </a:solidFill>
              </a:rPr>
              <a:t>By changing </a:t>
            </a:r>
            <a:r>
              <a:rPr lang="el-GR" altLang="ko-KR" sz="2400" dirty="0" smtClean="0">
                <a:solidFill>
                  <a:srgbClr val="0070C0"/>
                </a:solidFill>
              </a:rPr>
              <a:t>μ</a:t>
            </a:r>
            <a:r>
              <a:rPr lang="en-US" altLang="ko-KR" sz="2400" dirty="0" smtClean="0">
                <a:solidFill>
                  <a:srgbClr val="0070C0"/>
                </a:solidFill>
              </a:rPr>
              <a:t>, we will see the density effect on hydrodynamic quantities and spectral function </a:t>
            </a:r>
            <a:endParaRPr lang="ko-KR" alt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244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RN AdS5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565" y="2108880"/>
            <a:ext cx="5857875" cy="1695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4211" y="2988241"/>
            <a:ext cx="1279517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sz="3200" dirty="0" smtClean="0"/>
              <a:t>Metric</a:t>
            </a:r>
            <a:endParaRPr lang="ko-KR" altLang="en-US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540" y="4177548"/>
            <a:ext cx="4533900" cy="962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340" y="5524078"/>
            <a:ext cx="3467100" cy="857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27584" y="4376680"/>
            <a:ext cx="2386807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sz="3200" dirty="0" smtClean="0"/>
              <a:t>Temperature</a:t>
            </a:r>
            <a:endParaRPr lang="ko-KR" alt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827584" y="5724545"/>
            <a:ext cx="2528256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ko-KR" sz="3200" dirty="0" smtClean="0"/>
              <a:t>Chemical pot.</a:t>
            </a:r>
            <a:endParaRPr lang="ko-KR" alt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61703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SO(p-1) classification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72297798"/>
              </p:ext>
            </p:extLst>
          </p:nvPr>
        </p:nvGraphicFramePr>
        <p:xfrm>
          <a:off x="323528" y="1700808"/>
          <a:ext cx="4984720" cy="38164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2088"/>
                <a:gridCol w="454092"/>
                <a:gridCol w="623090"/>
                <a:gridCol w="623090"/>
                <a:gridCol w="623090"/>
                <a:gridCol w="623090"/>
                <a:gridCol w="623090"/>
                <a:gridCol w="623090"/>
              </a:tblGrid>
              <a:tr h="636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t</a:t>
                      </a: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x</a:t>
                      </a:r>
                      <a:endParaRPr lang="ko-KR" altLang="en-US" sz="2400" dirty="0"/>
                    </a:p>
                  </a:txBody>
                  <a:tcPr marL="79554" marR="79554" marT="39777" marB="3977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y</a:t>
                      </a:r>
                      <a:endParaRPr lang="ko-KR" altLang="en-US" sz="2400" dirty="0"/>
                    </a:p>
                  </a:txBody>
                  <a:tcPr marL="79554" marR="79554" marT="39777" marB="39777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z</a:t>
                      </a:r>
                      <a:endParaRPr lang="ko-KR" altLang="en-US" sz="2400" dirty="0"/>
                    </a:p>
                  </a:txBody>
                  <a:tcPr marL="79554" marR="79554" marT="39777" marB="39777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r</a:t>
                      </a: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bg1"/>
                    </a:solidFill>
                  </a:tcPr>
                </a:tc>
              </a:tr>
              <a:tr h="636071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MN</a:t>
                      </a: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=</a:t>
                      </a:r>
                      <a:endParaRPr lang="ko-KR" altLang="en-US" sz="2400" dirty="0"/>
                    </a:p>
                  </a:txBody>
                  <a:tcPr marL="79554" marR="79554" marT="39777" marB="39777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a</a:t>
                      </a:r>
                      <a:endParaRPr lang="ko-KR" altLang="en-US" sz="2400" dirty="0"/>
                    </a:p>
                  </a:txBody>
                  <a:tcPr marL="79554" marR="79554" marT="39777" marB="3977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tt</a:t>
                      </a: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tx</a:t>
                      </a:r>
                      <a:endParaRPr lang="ko-KR" altLang="en-US" sz="2400" dirty="0"/>
                    </a:p>
                  </a:txBody>
                  <a:tcPr marL="79554" marR="79554" marT="39777" marB="39777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ai</a:t>
                      </a:r>
                      <a:endParaRPr lang="ko-KR" altLang="en-US" sz="2400" dirty="0" smtClean="0"/>
                    </a:p>
                  </a:txBody>
                  <a:tcPr marL="79554" marR="79554" marT="39777" marB="39777">
                    <a:solidFill>
                      <a:schemeClr val="accent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latinLnBrk="1"/>
                      <a:endParaRPr lang="ko-KR" altLang="en-US" sz="2000" dirty="0"/>
                    </a:p>
                  </a:txBody>
                  <a:tcPr marL="73550" marR="73550" marT="36775" marB="36775">
                    <a:solidFill>
                      <a:schemeClr val="accent6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h</a:t>
                      </a:r>
                      <a:r>
                        <a:rPr lang="el-GR" altLang="ko-KR" sz="2400" baseline="-25000" dirty="0" smtClean="0"/>
                        <a:t>μ</a:t>
                      </a:r>
                      <a:r>
                        <a:rPr lang="en-US" altLang="ko-KR" sz="2400" baseline="-25000" dirty="0" smtClean="0"/>
                        <a:t>r</a:t>
                      </a: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360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2000" dirty="0"/>
                    </a:p>
                  </a:txBody>
                  <a:tcPr marL="73550" marR="73550" marT="36775" marB="36775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xt</a:t>
                      </a:r>
                      <a:endParaRPr lang="ko-KR" altLang="en-US" sz="2400" dirty="0"/>
                    </a:p>
                  </a:txBody>
                  <a:tcPr marL="79554" marR="79554" marT="39777" marB="39777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xx</a:t>
                      </a:r>
                      <a:endParaRPr lang="ko-KR" altLang="en-US" sz="2400" dirty="0"/>
                    </a:p>
                  </a:txBody>
                  <a:tcPr marL="79554" marR="79554" marT="39777" marB="39777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algn="ctr" latinLnBrk="1"/>
                      <a:endParaRPr lang="ko-KR" altLang="en-US" sz="2000" dirty="0"/>
                    </a:p>
                  </a:txBody>
                  <a:tcPr marL="73550" marR="73550" marT="36775" marB="36775">
                    <a:solidFill>
                      <a:schemeClr val="accent6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latinLnBrk="1"/>
                      <a:endParaRPr lang="ko-KR" altLang="en-US" sz="2000" dirty="0"/>
                    </a:p>
                  </a:txBody>
                  <a:tcPr marL="73550" marR="73550" marT="36775" marB="36775"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2000"/>
                    </a:p>
                  </a:txBody>
                  <a:tcPr marL="73550" marR="73550" marT="36775" marB="36775"/>
                </a:tc>
              </a:tr>
              <a:tr h="636071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2000" dirty="0"/>
                    </a:p>
                  </a:txBody>
                  <a:tcPr marL="73550" marR="73550" marT="36775" marB="36775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2000" dirty="0"/>
                    </a:p>
                  </a:txBody>
                  <a:tcPr marL="73550" marR="73550" marT="36775" marB="36775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2400" dirty="0" smtClean="0"/>
                    </a:p>
                    <a:p>
                      <a:pPr algn="ctr" latinLnBrk="1"/>
                      <a:r>
                        <a:rPr lang="en-US" altLang="ko-KR" sz="2400" dirty="0" smtClean="0"/>
                        <a:t>i</a:t>
                      </a:r>
                      <a:endParaRPr lang="ko-KR" altLang="en-US" sz="2400" dirty="0"/>
                    </a:p>
                  </a:txBody>
                  <a:tcPr marL="79554" marR="79554" marT="39777" marB="39777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24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ia</a:t>
                      </a:r>
                      <a:endParaRPr lang="ko-KR" altLang="en-US" sz="2400" dirty="0" smtClean="0"/>
                    </a:p>
                  </a:txBody>
                  <a:tcPr marL="79554" marR="79554" marT="39777" marB="39777">
                    <a:solidFill>
                      <a:schemeClr val="accent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latinLnBrk="1"/>
                      <a:endParaRPr lang="ko-KR" altLang="en-US" sz="2000" dirty="0"/>
                    </a:p>
                  </a:txBody>
                  <a:tcPr marL="73550" marR="73550" marT="36775" marB="36775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yy</a:t>
                      </a:r>
                      <a:endParaRPr lang="ko-KR" altLang="en-US" sz="2400" dirty="0"/>
                    </a:p>
                  </a:txBody>
                  <a:tcPr marL="79554" marR="79554" marT="39777" marB="39777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ij</a:t>
                      </a:r>
                      <a:endParaRPr lang="ko-KR" altLang="en-US" sz="2400" dirty="0" smtClean="0"/>
                    </a:p>
                  </a:txBody>
                  <a:tcPr marL="79554" marR="79554" marT="39777" marB="39777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2000"/>
                    </a:p>
                  </a:txBody>
                  <a:tcPr marL="73550" marR="73550" marT="36775" marB="36775"/>
                </a:tc>
              </a:tr>
              <a:tr h="6360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2000" dirty="0"/>
                    </a:p>
                  </a:txBody>
                  <a:tcPr marL="73550" marR="73550" marT="36775" marB="36775"/>
                </a:tc>
                <a:tc gridSpan="2" vMerge="1">
                  <a:txBody>
                    <a:bodyPr/>
                    <a:lstStyle/>
                    <a:p>
                      <a:pPr algn="ctr" latinLnBrk="1"/>
                      <a:endParaRPr lang="ko-KR" altLang="en-US" sz="2000" dirty="0"/>
                    </a:p>
                  </a:txBody>
                  <a:tcPr marL="73550" marR="73550" marT="36775" marB="36775">
                    <a:solidFill>
                      <a:schemeClr val="accent6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latinLnBrk="1"/>
                      <a:endParaRPr lang="ko-KR" altLang="en-US" sz="2000" dirty="0"/>
                    </a:p>
                  </a:txBody>
                  <a:tcPr marL="73550" marR="73550" marT="36775" marB="36775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ji</a:t>
                      </a:r>
                      <a:endParaRPr lang="ko-KR" altLang="en-US" sz="2400" dirty="0" smtClean="0"/>
                    </a:p>
                  </a:txBody>
                  <a:tcPr marL="79554" marR="79554" marT="39777" marB="39777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zz</a:t>
                      </a:r>
                      <a:endParaRPr lang="ko-KR" altLang="en-US" sz="2400" dirty="0"/>
                    </a:p>
                  </a:txBody>
                  <a:tcPr marL="79554" marR="79554" marT="39777" marB="39777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2000" dirty="0"/>
                    </a:p>
                  </a:txBody>
                  <a:tcPr marL="73550" marR="73550" marT="36775" marB="36775"/>
                </a:tc>
              </a:tr>
              <a:tr h="636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r</a:t>
                      </a: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r</a:t>
                      </a:r>
                      <a:r>
                        <a:rPr lang="el-GR" altLang="ko-KR" sz="2400" baseline="-25000" dirty="0" smtClean="0"/>
                        <a:t>μ</a:t>
                      </a:r>
                      <a:endParaRPr lang="ko-KR" altLang="en-US" sz="2400" baseline="-25000" dirty="0" smtClean="0"/>
                    </a:p>
                  </a:txBody>
                  <a:tcPr marL="79554" marR="79554" marT="39777" marB="39777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2000"/>
                    </a:p>
                  </a:txBody>
                  <a:tcPr marL="73550" marR="73550" marT="36775" marB="36775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2000"/>
                    </a:p>
                  </a:txBody>
                  <a:tcPr marL="73550" marR="73550" marT="36775" marB="36775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2000" dirty="0"/>
                    </a:p>
                  </a:txBody>
                  <a:tcPr marL="73550" marR="73550" marT="36775" marB="36775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400" dirty="0" smtClean="0"/>
                        <a:t>h</a:t>
                      </a:r>
                      <a:r>
                        <a:rPr lang="en-US" altLang="ko-KR" sz="2400" baseline="-25000" dirty="0" smtClean="0"/>
                        <a:t>rr</a:t>
                      </a:r>
                      <a:endParaRPr lang="ko-KR" altLang="en-US" sz="2400" baseline="-25000" dirty="0"/>
                    </a:p>
                  </a:txBody>
                  <a:tcPr marL="79554" marR="79554" marT="39777" marB="39777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47664" y="6100984"/>
            <a:ext cx="2161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a=t,x             i=y,z</a:t>
            </a:r>
            <a:endParaRPr lang="ko-KR" altLang="en-US" sz="2000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187624" y="5805264"/>
                <a:ext cx="3015056" cy="4397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sz="20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altLang="ko-KR" sz="2000" b="0" i="1" smtClean="0">
                              <a:latin typeface="Cambria Math"/>
                            </a:rPr>
                            <m:t>𝑀</m:t>
                          </m:r>
                        </m:sup>
                      </m:sSup>
                      <m:r>
                        <a:rPr lang="en-US" altLang="ko-KR" sz="20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ko-KR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ko-KR" sz="20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l-GR" altLang="ko-KR" sz="2000" i="1" smtClean="0">
                                  <a:latin typeface="Cambria Math"/>
                                </a:rPr>
                                <m:t>μ</m:t>
                              </m:r>
                            </m:sup>
                          </m:sSup>
                          <m:r>
                            <a:rPr lang="en-US" altLang="ko-KR" sz="20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altLang="ko-KR" sz="2000" b="0" i="1" smtClean="0">
                              <a:latin typeface="Cambria Math"/>
                            </a:rPr>
                            <m:t>𝑟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ko-KR" sz="20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ko-KR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ko-KR" sz="20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altLang="ko-KR" sz="2000" b="0" i="1" smtClean="0">
                                  <a:latin typeface="Cambria Math"/>
                                </a:rPr>
                                <m:t>𝑎</m:t>
                              </m:r>
                            </m:sup>
                          </m:sSup>
                          <m:r>
                            <a:rPr lang="en-US" altLang="ko-KR" sz="2000" b="0" i="1" smtClean="0">
                              <a:latin typeface="Cambria Math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altLang="ko-KR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ko-KR" sz="20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altLang="ko-KR" sz="2000" b="0" i="1" smtClean="0">
                                  <a:latin typeface="Cambria Math"/>
                                </a:rPr>
                                <m:t>𝑖</m:t>
                              </m:r>
                            </m:sup>
                          </m:sSup>
                          <m:r>
                            <a:rPr lang="en-US" altLang="ko-KR" sz="2000" i="1">
                              <a:latin typeface="Cambria Math"/>
                            </a:rPr>
                            <m:t>,</m:t>
                          </m:r>
                          <m:r>
                            <a:rPr lang="en-US" altLang="ko-KR" sz="2000" i="1">
                              <a:latin typeface="Cambria Math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ko-KR" altLang="en-US" sz="2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5805264"/>
                <a:ext cx="3015056" cy="4397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62019073"/>
              </p:ext>
            </p:extLst>
          </p:nvPr>
        </p:nvGraphicFramePr>
        <p:xfrm>
          <a:off x="107504" y="1628800"/>
          <a:ext cx="1363512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3512"/>
              </a:tblGrid>
              <a:tr h="3897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dirty="0" smtClean="0">
                          <a:solidFill>
                            <a:schemeClr val="bg1"/>
                          </a:solidFill>
                        </a:rPr>
                        <a:t>Tensor </a:t>
                      </a:r>
                      <a:r>
                        <a:rPr lang="en-US" altLang="ko-KR" sz="2000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US" altLang="ko-KR" sz="2000" baseline="-25000" dirty="0" smtClean="0">
                          <a:solidFill>
                            <a:schemeClr val="bg1"/>
                          </a:solidFill>
                        </a:rPr>
                        <a:t>ij</a:t>
                      </a:r>
                      <a:endParaRPr lang="ko-KR" altLang="en-US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897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dirty="0" smtClean="0">
                          <a:solidFill>
                            <a:schemeClr val="bg1"/>
                          </a:solidFill>
                        </a:rPr>
                        <a:t>Vector </a:t>
                      </a:r>
                      <a:r>
                        <a:rPr lang="en-US" altLang="ko-KR" sz="2000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US" altLang="ko-KR" sz="2000" baseline="-25000" dirty="0" smtClean="0">
                          <a:solidFill>
                            <a:schemeClr val="bg1"/>
                          </a:solidFill>
                        </a:rPr>
                        <a:t>ai</a:t>
                      </a:r>
                      <a:endParaRPr lang="ko-KR" altLang="en-US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3897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b="1" dirty="0" smtClean="0">
                          <a:solidFill>
                            <a:schemeClr val="bg1"/>
                          </a:solidFill>
                        </a:rPr>
                        <a:t>Scalar </a:t>
                      </a:r>
                      <a:r>
                        <a:rPr lang="en-US" altLang="ko-KR" sz="2000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US" altLang="ko-KR" sz="2000" baseline="-25000" dirty="0" smtClean="0">
                          <a:solidFill>
                            <a:schemeClr val="bg1"/>
                          </a:solidFill>
                        </a:rPr>
                        <a:t>ab</a:t>
                      </a:r>
                      <a:endParaRPr lang="ko-KR" altLang="en-US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52120" y="1700808"/>
            <a:ext cx="30963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solidFill>
                  <a:schemeClr val="accent2">
                    <a:lumMod val="50000"/>
                  </a:schemeClr>
                </a:solidFill>
              </a:rPr>
              <a:t>AdSp+2 -&gt; p+1 CFT</a:t>
            </a:r>
          </a:p>
          <a:p>
            <a:endParaRPr lang="en-US" altLang="ko-KR" sz="22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altLang="ko-KR" sz="2200" dirty="0" smtClean="0">
                <a:solidFill>
                  <a:schemeClr val="accent2">
                    <a:lumMod val="50000"/>
                  </a:schemeClr>
                </a:solidFill>
              </a:rPr>
              <a:t>SO(p) rotational sym.</a:t>
            </a:r>
          </a:p>
          <a:p>
            <a:r>
              <a:rPr lang="en-US" altLang="ko-KR" sz="2200" dirty="0" smtClean="0">
                <a:solidFill>
                  <a:schemeClr val="accent2">
                    <a:lumMod val="50000"/>
                  </a:schemeClr>
                </a:solidFill>
              </a:rPr>
              <a:t>---(</a:t>
            </a:r>
            <a:r>
              <a:rPr lang="en-US" altLang="ko-KR" sz="2200" dirty="0" smtClean="0">
                <a:solidFill>
                  <a:schemeClr val="accent6">
                    <a:lumMod val="75000"/>
                  </a:schemeClr>
                </a:solidFill>
              </a:rPr>
              <a:t>wave propagating</a:t>
            </a:r>
            <a:r>
              <a:rPr lang="en-US" altLang="ko-KR" sz="2200" dirty="0" smtClean="0">
                <a:solidFill>
                  <a:schemeClr val="accent2">
                    <a:lumMod val="50000"/>
                  </a:schemeClr>
                </a:solidFill>
              </a:rPr>
              <a:t>)--&gt;</a:t>
            </a:r>
          </a:p>
          <a:p>
            <a:r>
              <a:rPr lang="en-US" altLang="ko-KR" sz="2200" dirty="0" smtClean="0">
                <a:solidFill>
                  <a:schemeClr val="accent2">
                    <a:lumMod val="50000"/>
                  </a:schemeClr>
                </a:solidFill>
              </a:rPr>
              <a:t>SO(p-1) rotational sym.</a:t>
            </a:r>
            <a:endParaRPr lang="ko-KR" altLang="en-US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120" y="3859415"/>
            <a:ext cx="30963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h</a:t>
            </a:r>
            <a:r>
              <a:rPr lang="en-US" altLang="ko-KR" sz="2400" baseline="-25000" dirty="0" smtClean="0"/>
              <a:t>ai </a:t>
            </a:r>
            <a:r>
              <a:rPr lang="en-US" altLang="ko-KR" sz="2400" dirty="0" smtClean="0"/>
              <a:t> : bi-vector </a:t>
            </a:r>
          </a:p>
          <a:p>
            <a:r>
              <a:rPr lang="en-US" altLang="ko-KR" sz="2400" dirty="0" smtClean="0"/>
              <a:t>SO(1,1) X SO(p-1)</a:t>
            </a:r>
            <a:endParaRPr lang="ko-KR" altLang="en-US" sz="2400" dirty="0"/>
          </a:p>
          <a:p>
            <a:endParaRPr lang="ko-KR" altLang="en-US" sz="2200" dirty="0"/>
          </a:p>
        </p:txBody>
      </p:sp>
      <p:sp>
        <p:nvSpPr>
          <p:cNvPr id="10" name="액자 9"/>
          <p:cNvSpPr/>
          <p:nvPr/>
        </p:nvSpPr>
        <p:spPr>
          <a:xfrm>
            <a:off x="2195736" y="2348880"/>
            <a:ext cx="2520280" cy="2520280"/>
          </a:xfrm>
          <a:prstGeom prst="frame">
            <a:avLst>
              <a:gd name="adj1" fmla="val 1270"/>
            </a:avLst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338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breezing\Desktop\holgra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032622"/>
            <a:ext cx="2520280" cy="35684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AdS</a:t>
            </a:r>
            <a:r>
              <a:rPr lang="en-US" altLang="ko-KR" dirty="0" smtClean="0"/>
              <a:t>/QCD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AdS</a:t>
            </a:r>
            <a:r>
              <a:rPr lang="en-US" altLang="ko-KR" dirty="0" smtClean="0"/>
              <a:t>/CFT : AdS</a:t>
            </a:r>
            <a:r>
              <a:rPr lang="en-US" altLang="ko-KR" baseline="-25000" dirty="0" smtClean="0"/>
              <a:t>5</a:t>
            </a:r>
            <a:r>
              <a:rPr lang="en-US" altLang="ko-KR" dirty="0" smtClean="0"/>
              <a:t> X S</a:t>
            </a:r>
            <a:r>
              <a:rPr lang="en-US" altLang="ko-KR" baseline="30000" dirty="0" smtClean="0"/>
              <a:t>5</a:t>
            </a:r>
            <a:r>
              <a:rPr lang="en-US" altLang="ko-KR" dirty="0" smtClean="0"/>
              <a:t> ~ N=4 SYM in 4 dim.</a:t>
            </a:r>
          </a:p>
          <a:p>
            <a:r>
              <a:rPr lang="en-US" altLang="ko-KR" dirty="0" err="1" smtClean="0"/>
              <a:t>AdS</a:t>
            </a:r>
            <a:r>
              <a:rPr lang="en-US" altLang="ko-KR" dirty="0" smtClean="0"/>
              <a:t>/QCD : </a:t>
            </a:r>
            <a:br>
              <a:rPr lang="en-US" altLang="ko-KR" dirty="0" smtClean="0"/>
            </a:br>
            <a:r>
              <a:rPr lang="en-US" altLang="ko-KR" dirty="0" err="1" smtClean="0"/>
              <a:t>aAdS</a:t>
            </a:r>
            <a:r>
              <a:rPr lang="en-US" altLang="ko-KR" baseline="-25000" dirty="0" err="1" smtClean="0"/>
              <a:t>d</a:t>
            </a:r>
            <a:r>
              <a:rPr lang="en-US" altLang="ko-KR" dirty="0" smtClean="0"/>
              <a:t> ~ low energy Yang-Mills in d-1 dim.</a:t>
            </a:r>
            <a:endParaRPr lang="ko-KR" altLang="en-US" dirty="0"/>
          </a:p>
        </p:txBody>
      </p:sp>
      <p:pic>
        <p:nvPicPr>
          <p:cNvPr id="1026" name="Picture 2" descr="C:\Users\breezing\Desktop\hologr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7783"/>
            <a:ext cx="3630612" cy="2962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2476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6071249" y="5358745"/>
            <a:ext cx="1813119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6071249" y="2027787"/>
            <a:ext cx="2605207" cy="132343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4860032" y="4067191"/>
            <a:ext cx="4029121" cy="65795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Metric and gauge field perturbation</a:t>
            </a:r>
            <a:br>
              <a:rPr lang="en-US" altLang="ko-KR" dirty="0" smtClean="0"/>
            </a:br>
            <a:r>
              <a:rPr lang="en-US" altLang="ko-KR" dirty="0" smtClean="0"/>
              <a:t>: vector mode</a:t>
            </a:r>
            <a:endParaRPr lang="ko-KR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5334000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04581"/>
            <a:ext cx="519112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733256"/>
            <a:ext cx="50292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71249" y="2027787"/>
            <a:ext cx="3011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Linearized Einstein eq.</a:t>
            </a:r>
          </a:p>
          <a:p>
            <a:endParaRPr lang="en-US" altLang="ko-KR" sz="2000" dirty="0" smtClean="0"/>
          </a:p>
          <a:p>
            <a:r>
              <a:rPr lang="en-US" altLang="ko-KR" sz="2000" dirty="0"/>
              <a:t>Metric ( </a:t>
            </a:r>
            <a:r>
              <a:rPr lang="en-US" altLang="ko-KR" sz="2000" dirty="0">
                <a:solidFill>
                  <a:srgbClr val="0070C0"/>
                </a:solidFill>
              </a:rPr>
              <a:t>g = g</a:t>
            </a:r>
            <a:r>
              <a:rPr lang="en-US" altLang="ko-KR" sz="2000" baseline="-25000" dirty="0">
                <a:solidFill>
                  <a:srgbClr val="0070C0"/>
                </a:solidFill>
              </a:rPr>
              <a:t>0</a:t>
            </a:r>
            <a:r>
              <a:rPr lang="en-US" altLang="ko-KR" sz="2000" dirty="0">
                <a:solidFill>
                  <a:srgbClr val="0070C0"/>
                </a:solidFill>
              </a:rPr>
              <a:t> + </a:t>
            </a:r>
            <a:r>
              <a:rPr lang="en-US" altLang="ko-KR" sz="2000" b="1" dirty="0">
                <a:solidFill>
                  <a:srgbClr val="0070C0"/>
                </a:solidFill>
              </a:rPr>
              <a:t>h</a:t>
            </a:r>
            <a:r>
              <a:rPr lang="en-US" altLang="ko-KR" sz="2000" dirty="0">
                <a:solidFill>
                  <a:srgbClr val="0070C0"/>
                </a:solidFill>
              </a:rPr>
              <a:t> </a:t>
            </a:r>
            <a:r>
              <a:rPr lang="en-US" altLang="ko-KR" sz="2000" dirty="0"/>
              <a:t>) + gauge field ( </a:t>
            </a:r>
            <a:r>
              <a:rPr lang="en-US" altLang="ko-KR" sz="2000" dirty="0">
                <a:solidFill>
                  <a:srgbClr val="0070C0"/>
                </a:solidFill>
              </a:rPr>
              <a:t>A = A</a:t>
            </a:r>
            <a:r>
              <a:rPr lang="en-US" altLang="ko-KR" sz="2000" baseline="-25000" dirty="0">
                <a:solidFill>
                  <a:srgbClr val="0070C0"/>
                </a:solidFill>
              </a:rPr>
              <a:t>0</a:t>
            </a:r>
            <a:r>
              <a:rPr lang="en-US" altLang="ko-KR" sz="2000" dirty="0">
                <a:solidFill>
                  <a:srgbClr val="0070C0"/>
                </a:solidFill>
              </a:rPr>
              <a:t> + </a:t>
            </a:r>
            <a:r>
              <a:rPr lang="en-US" altLang="ko-KR" sz="2000" b="1" dirty="0">
                <a:solidFill>
                  <a:srgbClr val="0070C0"/>
                </a:solidFill>
              </a:rPr>
              <a:t>a</a:t>
            </a:r>
            <a:r>
              <a:rPr lang="en-US" altLang="ko-KR" sz="2000" dirty="0">
                <a:solidFill>
                  <a:srgbClr val="0070C0"/>
                </a:solidFill>
              </a:rPr>
              <a:t> </a:t>
            </a:r>
            <a:r>
              <a:rPr lang="en-US" altLang="ko-KR" sz="20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60032" y="4043958"/>
            <a:ext cx="41338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With finite density </a:t>
            </a:r>
            <a:r>
              <a:rPr lang="en-US" altLang="ko-KR" sz="2000" b="1" dirty="0">
                <a:solidFill>
                  <a:srgbClr val="0070C0"/>
                </a:solidFill>
              </a:rPr>
              <a:t>h</a:t>
            </a:r>
            <a:r>
              <a:rPr lang="en-US" altLang="ko-KR" sz="2000" dirty="0"/>
              <a:t> and </a:t>
            </a:r>
            <a:r>
              <a:rPr lang="en-US" altLang="ko-KR" sz="2000" b="1" dirty="0">
                <a:solidFill>
                  <a:srgbClr val="0070C0"/>
                </a:solidFill>
              </a:rPr>
              <a:t>a</a:t>
            </a:r>
            <a:r>
              <a:rPr lang="en-US" altLang="ko-KR" sz="2000" dirty="0"/>
              <a:t> is coupled via background field </a:t>
            </a:r>
            <a:r>
              <a:rPr lang="en-US" altLang="ko-KR" sz="2000" dirty="0">
                <a:solidFill>
                  <a:srgbClr val="0070C0"/>
                </a:solidFill>
              </a:rPr>
              <a:t>g</a:t>
            </a:r>
            <a:r>
              <a:rPr lang="en-US" altLang="ko-KR" sz="2000" baseline="-25000" dirty="0">
                <a:solidFill>
                  <a:srgbClr val="0070C0"/>
                </a:solidFill>
              </a:rPr>
              <a:t>0</a:t>
            </a:r>
            <a:r>
              <a:rPr lang="en-US" altLang="ko-KR" sz="2000" dirty="0"/>
              <a:t> and </a:t>
            </a:r>
            <a:r>
              <a:rPr lang="en-US" altLang="ko-KR" sz="2000" dirty="0">
                <a:solidFill>
                  <a:srgbClr val="0070C0"/>
                </a:solidFill>
              </a:rPr>
              <a:t>A</a:t>
            </a:r>
            <a:r>
              <a:rPr lang="en-US" altLang="ko-KR" sz="2000" baseline="-25000" dirty="0">
                <a:solidFill>
                  <a:srgbClr val="0070C0"/>
                </a:solidFill>
              </a:rPr>
              <a:t>0</a:t>
            </a:r>
            <a:r>
              <a:rPr lang="en-US" altLang="ko-KR" sz="2000" dirty="0">
                <a:solidFill>
                  <a:srgbClr val="0070C0"/>
                </a:solidFill>
              </a:rPr>
              <a:t> </a:t>
            </a:r>
            <a:r>
              <a:rPr lang="en-US" altLang="ko-KR" sz="2000" dirty="0" smtClean="0">
                <a:solidFill>
                  <a:srgbClr val="0070C0"/>
                </a:solidFill>
              </a:rPr>
              <a:t>.</a:t>
            </a:r>
            <a:endParaRPr lang="ko-KR" alt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071249" y="5358745"/>
            <a:ext cx="1813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decoupling, </a:t>
            </a:r>
          </a:p>
          <a:p>
            <a:r>
              <a:rPr lang="en-US" altLang="ko-KR" sz="2000" dirty="0" smtClean="0">
                <a:solidFill>
                  <a:srgbClr val="0070C0"/>
                </a:solidFill>
              </a:rPr>
              <a:t>master variable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31188" y="836712"/>
            <a:ext cx="165236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chemeClr val="accent4">
                    <a:lumMod val="75000"/>
                  </a:schemeClr>
                </a:solidFill>
              </a:rPr>
              <a:t>1005.0200</a:t>
            </a:r>
            <a:endParaRPr lang="ko-KR" altLang="en-US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7" name="구부러진 연결선 16"/>
          <p:cNvCxnSpPr/>
          <p:nvPr/>
        </p:nvCxnSpPr>
        <p:spPr>
          <a:xfrm rot="10800000">
            <a:off x="3563887" y="2492897"/>
            <a:ext cx="2795321" cy="1716657"/>
          </a:xfrm>
          <a:prstGeom prst="curvedConnector3">
            <a:avLst>
              <a:gd name="adj1" fmla="val 2374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 flipH="1" flipV="1">
            <a:off x="5181290" y="2204864"/>
            <a:ext cx="1177918" cy="20046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50824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220072" y="5565626"/>
            <a:ext cx="3744416" cy="88582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&lt;J</a:t>
            </a:r>
            <a:r>
              <a:rPr lang="en-US" altLang="ko-KR" baseline="-25000" dirty="0" smtClean="0"/>
              <a:t>x</a:t>
            </a:r>
            <a:r>
              <a:rPr lang="en-US" altLang="ko-KR" dirty="0" smtClean="0"/>
              <a:t>J</a:t>
            </a:r>
            <a:r>
              <a:rPr lang="en-US" altLang="ko-KR" baseline="-25000" dirty="0" smtClean="0"/>
              <a:t>x</a:t>
            </a:r>
            <a:r>
              <a:rPr lang="en-US" altLang="ko-KR" dirty="0" smtClean="0"/>
              <a:t>&gt; Correlator</a:t>
            </a:r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58" y="2032757"/>
            <a:ext cx="328612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845" y="3587303"/>
            <a:ext cx="223837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58" y="3615731"/>
            <a:ext cx="52959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58" y="4499794"/>
            <a:ext cx="241935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58" y="5565626"/>
            <a:ext cx="380047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883" y="5636691"/>
            <a:ext cx="3554420" cy="743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4968" y="1632647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B0F0"/>
                </a:solidFill>
              </a:rPr>
              <a:t>Near boundary series solution of master variable</a:t>
            </a:r>
            <a:endParaRPr lang="ko-KR" altLang="en-US" sz="2000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968" y="2537541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B0F0"/>
                </a:solidFill>
              </a:rPr>
              <a:t>From the definition of master variables, get the transformation matrix R to convert original boundary value and their conjugates</a:t>
            </a:r>
            <a:endParaRPr lang="ko-KR" altLang="en-US" sz="2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9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95536" y="5661248"/>
            <a:ext cx="7344816" cy="10081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Photoemission </a:t>
            </a:r>
            <a:r>
              <a:rPr lang="en-US" altLang="ko-KR" dirty="0" smtClean="0"/>
              <a:t>rate </a:t>
            </a:r>
            <a:endParaRPr lang="ko-KR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17" y="5768427"/>
            <a:ext cx="421005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32240" y="548680"/>
            <a:ext cx="165236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chemeClr val="accent4">
                    <a:lumMod val="75000"/>
                  </a:schemeClr>
                </a:solidFill>
              </a:rPr>
              <a:t>th/0607237</a:t>
            </a:r>
            <a:endParaRPr lang="ko-KR" altLang="en-US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00162"/>
            <a:ext cx="4867275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44788"/>
            <a:ext cx="5819775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71417"/>
            <a:ext cx="35433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899" y="4949924"/>
            <a:ext cx="296227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370" y="4624900"/>
            <a:ext cx="3015334" cy="388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78835" y="1700808"/>
            <a:ext cx="36296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rgbClr val="0070C0"/>
                </a:solidFill>
              </a:rPr>
              <a:t># of emitted photon / Vol4</a:t>
            </a:r>
          </a:p>
          <a:p>
            <a:r>
              <a:rPr lang="en-US" altLang="ko-KR" sz="2400" dirty="0" smtClean="0">
                <a:solidFill>
                  <a:srgbClr val="0070C0"/>
                </a:solidFill>
              </a:rPr>
              <a:t>Leading in e^2 expandsion</a:t>
            </a:r>
          </a:p>
          <a:p>
            <a:r>
              <a:rPr lang="en-US" altLang="ko-KR" sz="2400" dirty="0" smtClean="0">
                <a:solidFill>
                  <a:srgbClr val="0070C0"/>
                </a:solidFill>
              </a:rPr>
              <a:t>(e is the EM coupling)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2617" y="3068960"/>
            <a:ext cx="5742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Wightman function of EM currents (not time-ordered)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2617" y="4283303"/>
            <a:ext cx="5742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Other way to get the Wightman function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06827" y="5958897"/>
            <a:ext cx="3239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</a:rPr>
              <a:t>Photo emission rate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619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5004048" y="2344053"/>
            <a:ext cx="3834426" cy="1057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611560" y="2348880"/>
            <a:ext cx="3762418" cy="1057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70C0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Photoemission rate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39260" y="1484784"/>
            <a:ext cx="6097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chemeClr val="accent4">
                    <a:lumMod val="50000"/>
                  </a:schemeClr>
                </a:solidFill>
              </a:rPr>
              <a:t>3 flavor massless QCD (dashed curve) / SYM (Solid Blue)</a:t>
            </a:r>
            <a:endParaRPr lang="ko-KR" alt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87" y="3429000"/>
            <a:ext cx="8753475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59632" y="299695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z="2000" dirty="0" smtClean="0"/>
              <a:t>α</a:t>
            </a:r>
            <a:r>
              <a:rPr lang="en-US" altLang="ko-KR" sz="2000" baseline="-25000" dirty="0" smtClean="0"/>
              <a:t>SYM</a:t>
            </a:r>
            <a:r>
              <a:rPr lang="en-US" altLang="ko-KR" sz="2000" dirty="0" smtClean="0"/>
              <a:t> = .025,   </a:t>
            </a:r>
            <a:r>
              <a:rPr lang="el-GR" altLang="ko-KR" sz="2000" dirty="0" smtClean="0"/>
              <a:t>α</a:t>
            </a:r>
            <a:r>
              <a:rPr lang="en-US" altLang="ko-KR" sz="2000" baseline="-25000" dirty="0" smtClean="0"/>
              <a:t>s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= </a:t>
            </a:r>
            <a:r>
              <a:rPr lang="en-US" altLang="ko-KR" sz="2000" dirty="0" smtClean="0"/>
              <a:t>.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24128" y="2956882"/>
            <a:ext cx="2477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z="2000" dirty="0" smtClean="0"/>
              <a:t>α</a:t>
            </a:r>
            <a:r>
              <a:rPr lang="en-US" altLang="ko-KR" sz="2000" baseline="-25000" dirty="0" smtClean="0"/>
              <a:t>SYM</a:t>
            </a:r>
            <a:r>
              <a:rPr lang="en-US" altLang="ko-KR" sz="2000" dirty="0" smtClean="0"/>
              <a:t> = .011,   </a:t>
            </a:r>
            <a:r>
              <a:rPr lang="el-GR" altLang="ko-KR" sz="2000" dirty="0" smtClean="0"/>
              <a:t>α</a:t>
            </a:r>
            <a:r>
              <a:rPr lang="en-US" altLang="ko-KR" sz="2000" baseline="-25000" dirty="0" smtClean="0"/>
              <a:t>s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= </a:t>
            </a:r>
            <a:r>
              <a:rPr lang="en-US" altLang="ko-KR" sz="2000" dirty="0" smtClean="0"/>
              <a:t>.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708920"/>
            <a:ext cx="119062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2335315"/>
            <a:ext cx="3967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Matching Asymptotic fermion mass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14" y="2636912"/>
            <a:ext cx="21145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3568" y="2276872"/>
            <a:ext cx="3904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Matching Debye screening mass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2240" y="365755"/>
            <a:ext cx="1652361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chemeClr val="accent4">
                    <a:lumMod val="75000"/>
                  </a:schemeClr>
                </a:solidFill>
              </a:rPr>
              <a:t>th/0607237</a:t>
            </a:r>
          </a:p>
          <a:p>
            <a:r>
              <a:rPr lang="en-US" altLang="ko-KR" sz="2400" dirty="0" smtClean="0">
                <a:solidFill>
                  <a:schemeClr val="accent4">
                    <a:lumMod val="75000"/>
                  </a:schemeClr>
                </a:solidFill>
              </a:rPr>
              <a:t>ph/0111107</a:t>
            </a:r>
            <a:endParaRPr lang="ko-KR" altLang="en-US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42025" y="1844824"/>
            <a:ext cx="5759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u="sng" dirty="0" smtClean="0">
                <a:solidFill>
                  <a:srgbClr val="FF0000"/>
                </a:solidFill>
              </a:rPr>
              <a:t>SYM computation gives quite good hint of hot QGP</a:t>
            </a:r>
            <a:endParaRPr lang="ko-KR" altLang="en-US" sz="20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602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34054" y="4959768"/>
            <a:ext cx="1998222" cy="15655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Photoemission rate</a:t>
            </a:r>
            <a:endParaRPr lang="ko-KR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348880"/>
            <a:ext cx="611505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1772816"/>
            <a:ext cx="88569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rgbClr val="0070C0"/>
                </a:solidFill>
              </a:rPr>
              <a:t>N=4 Super Yang-Mills computation with small t’ Hooft coupling </a:t>
            </a:r>
          </a:p>
          <a:p>
            <a:endParaRPr lang="en-US" altLang="ko-KR" sz="2400" dirty="0">
              <a:solidFill>
                <a:srgbClr val="0070C0"/>
              </a:solidFill>
            </a:endParaRPr>
          </a:p>
          <a:p>
            <a:r>
              <a:rPr lang="en-US" altLang="ko-KR" sz="2400" dirty="0" smtClean="0"/>
              <a:t>Solid Black    (SYM : </a:t>
            </a:r>
            <a:r>
              <a:rPr lang="el-GR" altLang="ko-KR" sz="2400" dirty="0" smtClean="0"/>
              <a:t>λ</a:t>
            </a:r>
            <a:r>
              <a:rPr lang="en-US" altLang="ko-KR" sz="2400" dirty="0" smtClean="0"/>
              <a:t>=∞)</a:t>
            </a:r>
          </a:p>
          <a:p>
            <a:r>
              <a:rPr lang="en-US" altLang="ko-KR" sz="2400" dirty="0" smtClean="0">
                <a:solidFill>
                  <a:srgbClr val="0070C0"/>
                </a:solidFill>
              </a:rPr>
              <a:t>Dashed Blue (</a:t>
            </a:r>
            <a:r>
              <a:rPr lang="el-GR" altLang="ko-KR" sz="2400" dirty="0">
                <a:solidFill>
                  <a:srgbClr val="0070C0"/>
                </a:solidFill>
              </a:rPr>
              <a:t>λ</a:t>
            </a:r>
            <a:r>
              <a:rPr lang="en-US" altLang="ko-KR" sz="2400" dirty="0" smtClean="0">
                <a:solidFill>
                  <a:srgbClr val="0070C0"/>
                </a:solidFill>
              </a:rPr>
              <a:t> = 0.5)</a:t>
            </a:r>
          </a:p>
          <a:p>
            <a:r>
              <a:rPr lang="en-US" altLang="ko-KR" sz="2400" dirty="0" smtClean="0">
                <a:solidFill>
                  <a:srgbClr val="FF0000"/>
                </a:solidFill>
              </a:rPr>
              <a:t>Dotted Red   (</a:t>
            </a:r>
            <a:r>
              <a:rPr lang="el-GR" altLang="ko-KR" sz="2400" dirty="0">
                <a:solidFill>
                  <a:srgbClr val="FF0000"/>
                </a:solidFill>
              </a:rPr>
              <a:t>λ</a:t>
            </a:r>
            <a:r>
              <a:rPr lang="en-US" altLang="ko-KR" sz="2400" dirty="0" smtClean="0">
                <a:solidFill>
                  <a:srgbClr val="FF0000"/>
                </a:solidFill>
              </a:rPr>
              <a:t> = 0.2)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2240" y="548680"/>
            <a:ext cx="165236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chemeClr val="accent4">
                    <a:lumMod val="75000"/>
                  </a:schemeClr>
                </a:solidFill>
              </a:rPr>
              <a:t>th/0607237</a:t>
            </a:r>
            <a:endParaRPr lang="ko-KR" altLang="en-US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661248"/>
            <a:ext cx="18192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4054" y="4959768"/>
            <a:ext cx="1998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Small frequency</a:t>
            </a:r>
          </a:p>
          <a:p>
            <a:r>
              <a:rPr lang="en-US" altLang="ko-KR" sz="2000" dirty="0" smtClean="0">
                <a:solidFill>
                  <a:srgbClr val="0070C0"/>
                </a:solidFill>
              </a:rPr>
              <a:t>Coupling indep.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cxnSp>
        <p:nvCxnSpPr>
          <p:cNvPr id="10" name="직선 화살표 연결선 9"/>
          <p:cNvCxnSpPr/>
          <p:nvPr/>
        </p:nvCxnSpPr>
        <p:spPr>
          <a:xfrm>
            <a:off x="7061836" y="5814612"/>
            <a:ext cx="606508" cy="227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>
            <a:off x="8458520" y="5661248"/>
            <a:ext cx="7392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6735561" y="5568590"/>
                <a:ext cx="652551" cy="379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𝑘</m:t>
                          </m:r>
                        </m:e>
                        <m:sup>
                          <m:r>
                            <a:rPr lang="en-US" altLang="ko-KR" b="0" i="1" smtClean="0">
                              <a:latin typeface="Cambria Math"/>
                            </a:rPr>
                            <m:t>1/2</m:t>
                          </m:r>
                        </m:sup>
                      </m:sSup>
                    </m:oMath>
                  </m:oMathPara>
                </a14:m>
                <a:endParaRPr lang="ko-KR" altLang="en-US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561" y="5568590"/>
                <a:ext cx="652551" cy="37965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8129776" y="5434956"/>
                <a:ext cx="657488" cy="379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b="0" i="1" smtClean="0">
                              <a:latin typeface="Cambria Math"/>
                            </a:rPr>
                            <m:t>𝑘</m:t>
                          </m:r>
                        </m:e>
                        <m:sup>
                          <m:r>
                            <a:rPr lang="en-US" altLang="ko-KR" b="0" i="1" smtClean="0">
                              <a:latin typeface="Cambria Math"/>
                            </a:rPr>
                            <m:t>2/3</m:t>
                          </m:r>
                        </m:sup>
                      </m:sSup>
                    </m:oMath>
                  </m:oMathPara>
                </a14:m>
                <a:endParaRPr lang="ko-KR" alt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9776" y="5434956"/>
                <a:ext cx="657488" cy="37965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직사각형 20"/>
          <p:cNvSpPr/>
          <p:nvPr/>
        </p:nvSpPr>
        <p:spPr>
          <a:xfrm>
            <a:off x="7236296" y="2742312"/>
            <a:ext cx="1625740" cy="8307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7061836" y="2742312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000" dirty="0" smtClean="0">
                <a:solidFill>
                  <a:srgbClr val="0070C0"/>
                </a:solidFill>
              </a:rPr>
              <a:t>Known large k asymptote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769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1331640" y="1599961"/>
            <a:ext cx="5976664" cy="12529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Photo emission rate</a:t>
            </a:r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96554"/>
            <a:ext cx="8156358" cy="296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51060"/>
            <a:ext cx="14573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1538407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rgbClr val="0070C0"/>
                </a:solidFill>
              </a:rPr>
              <a:t>Photo emission rate with unit </a:t>
            </a:r>
          </a:p>
          <a:p>
            <a:r>
              <a:rPr lang="en-US" altLang="ko-KR" sz="2400" dirty="0" smtClean="0">
                <a:solidFill>
                  <a:srgbClr val="0070C0"/>
                </a:solidFill>
              </a:rPr>
              <a:t>Maximum at</a:t>
            </a:r>
            <a:endParaRPr lang="ko-KR" altLang="en-US" sz="2400" dirty="0">
              <a:solidFill>
                <a:srgbClr val="0070C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716" y="1927284"/>
            <a:ext cx="3870401" cy="85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73369" y="6092734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Maximum rate is decreased first and increased after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35" y="3172309"/>
            <a:ext cx="3214083" cy="59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29129" y="4037002"/>
            <a:ext cx="39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</a:rPr>
              <a:t>0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3648" y="3717032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z="2000" dirty="0" smtClean="0">
                <a:solidFill>
                  <a:srgbClr val="FF0000"/>
                </a:solidFill>
              </a:rPr>
              <a:t>μ</a:t>
            </a:r>
            <a:r>
              <a:rPr lang="en-US" altLang="ko-KR" sz="2000" dirty="0" smtClean="0">
                <a:solidFill>
                  <a:srgbClr val="FF0000"/>
                </a:solidFill>
              </a:rPr>
              <a:t>=10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3113" y="4365104"/>
            <a:ext cx="39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</a:rPr>
              <a:t>5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2705" y="4751087"/>
            <a:ext cx="39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</a:rPr>
              <a:t>1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338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Remarks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Holography : two point function of QGP</a:t>
            </a:r>
          </a:p>
          <a:p>
            <a:r>
              <a:rPr lang="en-US" altLang="ko-KR" dirty="0" smtClean="0"/>
              <a:t>Small w, k limit : Hydrodynamics</a:t>
            </a:r>
          </a:p>
          <a:p>
            <a:pPr>
              <a:buNone/>
            </a:pPr>
            <a:r>
              <a:rPr lang="en-US" altLang="ko-KR" dirty="0" smtClean="0"/>
              <a:t>    - transport coefficients</a:t>
            </a:r>
          </a:p>
          <a:p>
            <a:r>
              <a:rPr lang="en-US" altLang="ko-KR" dirty="0" smtClean="0"/>
              <a:t>Full w, k regime : Spectral function</a:t>
            </a:r>
            <a:br>
              <a:rPr lang="en-US" altLang="ko-KR" dirty="0" smtClean="0"/>
            </a:br>
            <a:r>
              <a:rPr lang="en-US" altLang="ko-KR" dirty="0" smtClean="0"/>
              <a:t>- quasi particle peaks, photoemission</a:t>
            </a:r>
          </a:p>
          <a:p>
            <a:r>
              <a:rPr lang="en-US" altLang="ko-KR" dirty="0" smtClean="0"/>
              <a:t>Finite T and </a:t>
            </a:r>
            <a:r>
              <a:rPr lang="el-GR" altLang="ko-KR" dirty="0" smtClean="0"/>
              <a:t>μ</a:t>
            </a:r>
            <a:r>
              <a:rPr lang="en-US" altLang="ko-KR" dirty="0" smtClean="0"/>
              <a:t>, RN AdS is holographic dual.</a:t>
            </a:r>
          </a:p>
          <a:p>
            <a:r>
              <a:rPr lang="en-US" altLang="ko-KR" dirty="0" smtClean="0"/>
              <a:t>Thermal photon production is affected by density effects. 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63126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/>
              <a:t>Phase transition in AdS/QCD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900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76"/>
                <a:gridCol w="4800624"/>
                <a:gridCol w="2743200"/>
              </a:tblGrid>
              <a:tr h="4020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T</a:t>
                      </a:r>
                      <a:endParaRPr lang="ko-KR" altLang="en-US" sz="1800" dirty="0"/>
                    </a:p>
                  </a:txBody>
                  <a:tcPr marL="100771" marR="10077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Field</a:t>
                      </a:r>
                      <a:r>
                        <a:rPr lang="en-US" altLang="ko-KR" sz="1800" baseline="0" dirty="0" smtClean="0"/>
                        <a:t> theory side</a:t>
                      </a:r>
                      <a:endParaRPr lang="ko-KR" altLang="en-US" sz="1800" dirty="0"/>
                    </a:p>
                  </a:txBody>
                  <a:tcPr marL="100771" marR="10077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Gravity side</a:t>
                      </a:r>
                      <a:endParaRPr lang="ko-KR" altLang="en-US" sz="1800" dirty="0"/>
                    </a:p>
                  </a:txBody>
                  <a:tcPr marL="100771" marR="100771"/>
                </a:tc>
              </a:tr>
              <a:tr h="4020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T&lt;Tc</a:t>
                      </a:r>
                      <a:endParaRPr lang="ko-KR" altLang="en-US" sz="1800" dirty="0"/>
                    </a:p>
                  </a:txBody>
                  <a:tcPr marL="100771" marR="10077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Hadron</a:t>
                      </a:r>
                      <a:endParaRPr lang="ko-KR" altLang="en-US" sz="1800" dirty="0"/>
                    </a:p>
                  </a:txBody>
                  <a:tcPr marL="100771" marR="10077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Thermal</a:t>
                      </a:r>
                      <a:r>
                        <a:rPr lang="en-US" altLang="ko-KR" sz="1800" baseline="0" dirty="0" smtClean="0"/>
                        <a:t> AdS</a:t>
                      </a:r>
                      <a:endParaRPr lang="ko-KR" altLang="en-US" sz="1800" dirty="0"/>
                    </a:p>
                  </a:txBody>
                  <a:tcPr marL="100771" marR="100771"/>
                </a:tc>
              </a:tr>
              <a:tr h="694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Tc</a:t>
                      </a:r>
                      <a:endParaRPr lang="ko-KR" altLang="en-US" sz="1800" dirty="0"/>
                    </a:p>
                  </a:txBody>
                  <a:tcPr marL="100771" marR="10077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Confinement/deconfinement</a:t>
                      </a:r>
                      <a:r>
                        <a:rPr lang="en-US" altLang="ko-KR" sz="1800" baseline="0" dirty="0" smtClean="0"/>
                        <a:t> </a:t>
                      </a:r>
                      <a:br>
                        <a:rPr lang="en-US" altLang="ko-KR" sz="1800" baseline="0" dirty="0" smtClean="0"/>
                      </a:br>
                      <a:r>
                        <a:rPr lang="en-US" altLang="ko-KR" sz="1800" baseline="0" dirty="0" smtClean="0"/>
                        <a:t>phase transition.</a:t>
                      </a:r>
                      <a:endParaRPr lang="ko-KR" altLang="en-US" sz="1800" dirty="0"/>
                    </a:p>
                  </a:txBody>
                  <a:tcPr marL="100771" marR="10077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Hawking – Page</a:t>
                      </a:r>
                      <a:r>
                        <a:rPr lang="en-US" altLang="ko-KR" sz="1800" baseline="0" dirty="0" smtClean="0"/>
                        <a:t> transtition</a:t>
                      </a:r>
                      <a:endParaRPr lang="ko-KR" altLang="en-US" sz="1800" dirty="0"/>
                    </a:p>
                  </a:txBody>
                  <a:tcPr marL="100771" marR="100771"/>
                </a:tc>
              </a:tr>
              <a:tr h="4020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T&gt;Tc</a:t>
                      </a:r>
                      <a:endParaRPr lang="ko-KR" altLang="en-US" sz="1800" dirty="0"/>
                    </a:p>
                  </a:txBody>
                  <a:tcPr marL="100771" marR="10077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Quarks and Gluons</a:t>
                      </a:r>
                      <a:endParaRPr lang="ko-KR" altLang="en-US" sz="1800" dirty="0"/>
                    </a:p>
                  </a:txBody>
                  <a:tcPr marL="100771" marR="100771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AdS</a:t>
                      </a:r>
                      <a:r>
                        <a:rPr lang="en-US" altLang="ko-KR" sz="1800" baseline="0" dirty="0" smtClean="0"/>
                        <a:t> B.H.</a:t>
                      </a:r>
                      <a:endParaRPr lang="ko-KR" altLang="en-US" sz="1800" dirty="0"/>
                    </a:p>
                  </a:txBody>
                  <a:tcPr marL="100771" marR="100771"/>
                </a:tc>
              </a:tr>
            </a:tbl>
          </a:graphicData>
        </a:graphic>
      </p:graphicFrame>
      <p:graphicFrame>
        <p:nvGraphicFramePr>
          <p:cNvPr id="5" name="내용 개체 틀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70198205"/>
              </p:ext>
            </p:extLst>
          </p:nvPr>
        </p:nvGraphicFramePr>
        <p:xfrm>
          <a:off x="428625" y="4357688"/>
          <a:ext cx="8286750" cy="1792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75"/>
                <a:gridCol w="4810125"/>
                <a:gridCol w="2762250"/>
              </a:tblGrid>
              <a:tr h="3656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T</a:t>
                      </a:r>
                      <a:endParaRPr lang="ko-KR" altLang="en-US" sz="1800" dirty="0"/>
                    </a:p>
                  </a:txBody>
                  <a:tcPr marL="100770" marR="100770" marT="45704" marB="45704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Field</a:t>
                      </a:r>
                      <a:r>
                        <a:rPr lang="en-US" altLang="ko-KR" sz="1800" baseline="0" dirty="0" smtClean="0"/>
                        <a:t> theory side</a:t>
                      </a:r>
                      <a:endParaRPr lang="ko-KR" altLang="en-US" sz="1800" dirty="0"/>
                    </a:p>
                  </a:txBody>
                  <a:tcPr marL="91439" marR="91439" marT="45704" marB="45704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Gravity side</a:t>
                      </a:r>
                      <a:endParaRPr lang="ko-KR" altLang="en-US" sz="1800" dirty="0"/>
                    </a:p>
                  </a:txBody>
                  <a:tcPr marL="91439" marR="91439" marT="45704" marB="45704"/>
                </a:tc>
              </a:tr>
              <a:tr h="3656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T&lt;Tc</a:t>
                      </a:r>
                      <a:endParaRPr lang="ko-KR" altLang="en-US" sz="1800" dirty="0"/>
                    </a:p>
                  </a:txBody>
                  <a:tcPr marL="100770" marR="100770" marT="45704" marB="45704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Vev</a:t>
                      </a:r>
                      <a:r>
                        <a:rPr lang="en-US" altLang="ko-KR" sz="1800" baseline="0" dirty="0" smtClean="0"/>
                        <a:t> is not zero</a:t>
                      </a:r>
                      <a:endParaRPr lang="ko-KR" altLang="en-US" sz="1800" dirty="0"/>
                    </a:p>
                  </a:txBody>
                  <a:tcPr marL="91439" marR="91439" marT="45704" marB="45704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Thermal</a:t>
                      </a:r>
                      <a:r>
                        <a:rPr lang="en-US" altLang="ko-KR" sz="1800" baseline="0" dirty="0" smtClean="0"/>
                        <a:t> AdS</a:t>
                      </a:r>
                      <a:endParaRPr lang="ko-KR" altLang="en-US" sz="1800" dirty="0"/>
                    </a:p>
                  </a:txBody>
                  <a:tcPr marL="91439" marR="91439" marT="45704" marB="45704"/>
                </a:tc>
              </a:tr>
              <a:tr h="69540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Tc</a:t>
                      </a:r>
                      <a:endParaRPr lang="ko-KR" altLang="en-US" sz="1800" dirty="0"/>
                    </a:p>
                  </a:txBody>
                  <a:tcPr marL="100770" marR="100770" marT="45704" marB="45704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Chiral</a:t>
                      </a:r>
                      <a:r>
                        <a:rPr lang="en-US" altLang="ko-KR" sz="1800" baseline="0" dirty="0" smtClean="0"/>
                        <a:t> symmetry breaking/restoration phase transition</a:t>
                      </a:r>
                      <a:endParaRPr lang="ko-KR" altLang="en-US" sz="1800" dirty="0"/>
                    </a:p>
                  </a:txBody>
                  <a:tcPr marL="91439" marR="91439" marT="45704" marB="45704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Hawking – Page</a:t>
                      </a:r>
                      <a:r>
                        <a:rPr lang="en-US" altLang="ko-KR" sz="1800" baseline="0" dirty="0" smtClean="0"/>
                        <a:t> </a:t>
                      </a:r>
                    </a:p>
                    <a:p>
                      <a:pPr algn="ctr" latinLnBrk="1"/>
                      <a:r>
                        <a:rPr lang="en-US" altLang="ko-KR" sz="1800" baseline="0" dirty="0" err="1" smtClean="0"/>
                        <a:t>transtition</a:t>
                      </a:r>
                      <a:endParaRPr lang="ko-KR" altLang="en-US" sz="1800" dirty="0"/>
                    </a:p>
                  </a:txBody>
                  <a:tcPr marL="91439" marR="91439" marT="45704" marB="45704"/>
                </a:tc>
              </a:tr>
              <a:tr h="36562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T&gt;Tc</a:t>
                      </a:r>
                      <a:endParaRPr lang="ko-KR" altLang="en-US" sz="1800" dirty="0"/>
                    </a:p>
                  </a:txBody>
                  <a:tcPr marL="100770" marR="100770" marT="45704" marB="45704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Vev is zero</a:t>
                      </a:r>
                      <a:endParaRPr lang="ko-KR" altLang="en-US" sz="1800" dirty="0"/>
                    </a:p>
                  </a:txBody>
                  <a:tcPr marL="91439" marR="91439" marT="45704" marB="45704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/>
                        <a:t>AdS</a:t>
                      </a:r>
                      <a:r>
                        <a:rPr lang="en-US" altLang="ko-KR" sz="1800" baseline="0" dirty="0" smtClean="0"/>
                        <a:t> B.H.</a:t>
                      </a:r>
                      <a:endParaRPr lang="ko-KR" altLang="en-US" sz="1800" dirty="0"/>
                    </a:p>
                  </a:txBody>
                  <a:tcPr marL="91439" marR="91439" marT="45704" marB="45704"/>
                </a:tc>
              </a:tr>
            </a:tbl>
          </a:graphicData>
        </a:graphic>
      </p:graphicFrame>
      <p:sp>
        <p:nvSpPr>
          <p:cNvPr id="7215" name="TextBox 5"/>
          <p:cNvSpPr txBox="1">
            <a:spLocks noChangeArrowheads="1"/>
          </p:cNvSpPr>
          <p:nvPr/>
        </p:nvSpPr>
        <p:spPr bwMode="auto">
          <a:xfrm>
            <a:off x="214313" y="3714750"/>
            <a:ext cx="8786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dirty="0">
                <a:latin typeface="Microsoft YaHei" pitchFamily="34" charset="-122"/>
                <a:ea typeface="Microsoft YaHei" pitchFamily="34" charset="-122"/>
              </a:rPr>
              <a:t>Assume that confinement and chiral phase transition occurs at same scale, Tc.</a:t>
            </a:r>
            <a:endParaRPr lang="ko-KR" altLang="en-US" dirty="0">
              <a:latin typeface="Microsoft YaHei" pitchFamily="34" charset="-122"/>
            </a:endParaRPr>
          </a:p>
        </p:txBody>
      </p:sp>
      <p:sp>
        <p:nvSpPr>
          <p:cNvPr id="7216" name="TextBox 6"/>
          <p:cNvSpPr txBox="1">
            <a:spLocks noChangeArrowheads="1"/>
          </p:cNvSpPr>
          <p:nvPr/>
        </p:nvSpPr>
        <p:spPr bwMode="auto">
          <a:xfrm>
            <a:off x="1428750" y="6215063"/>
            <a:ext cx="5715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dirty="0">
                <a:latin typeface="Microsoft YaHei" pitchFamily="34" charset="-122"/>
                <a:ea typeface="Microsoft YaHei" pitchFamily="34" charset="-122"/>
              </a:rPr>
              <a:t>SU(2)L X SU(2)R flavor sym. -&gt; SU(2)V</a:t>
            </a:r>
            <a:endParaRPr lang="ko-KR" altLang="en-US" dirty="0">
              <a:latin typeface="Microsoft YaHei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77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Two point function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04248" y="2130021"/>
            <a:ext cx="1554792" cy="13849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4800" dirty="0" err="1" smtClean="0"/>
              <a:t>Z</a:t>
            </a:r>
            <a:r>
              <a:rPr lang="en-US" altLang="ko-KR" sz="2400" dirty="0" err="1" smtClean="0"/>
              <a:t>gauge</a:t>
            </a:r>
            <a:endParaRPr lang="en-US" altLang="ko-KR" sz="2400" dirty="0" smtClean="0"/>
          </a:p>
          <a:p>
            <a:pPr algn="ctr"/>
            <a:r>
              <a:rPr lang="en-US" altLang="ko-KR" dirty="0"/>
              <a:t>Generating </a:t>
            </a:r>
            <a:r>
              <a:rPr lang="en-US" altLang="ko-KR" dirty="0" smtClean="0"/>
              <a:t>functional</a:t>
            </a:r>
            <a:endParaRPr lang="en-US" altLang="ko-KR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2901623"/>
            <a:ext cx="4330032" cy="8002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US" altLang="ko-KR" sz="2800" dirty="0" smtClean="0"/>
              <a:t>Low energy effective theory</a:t>
            </a:r>
          </a:p>
          <a:p>
            <a:pPr algn="r"/>
            <a:r>
              <a:rPr lang="en-US" altLang="ko-KR" dirty="0"/>
              <a:t>(E </a:t>
            </a:r>
            <a:r>
              <a:rPr lang="en-US" altLang="ko-KR" dirty="0" smtClean="0"/>
              <a:t>&lt; </a:t>
            </a:r>
            <a:r>
              <a:rPr lang="el-GR" altLang="ko-KR" dirty="0"/>
              <a:t>Λ</a:t>
            </a:r>
            <a:r>
              <a:rPr lang="en-US" altLang="ko-KR" sz="1400" dirty="0"/>
              <a:t>c</a:t>
            </a:r>
            <a:r>
              <a:rPr lang="en-US" altLang="ko-KR" dirty="0"/>
              <a:t>) </a:t>
            </a:r>
            <a:r>
              <a:rPr lang="en-US" altLang="ko-KR" dirty="0" smtClean="0"/>
              <a:t> : Chiral </a:t>
            </a:r>
            <a:r>
              <a:rPr lang="en-US" altLang="ko-KR" dirty="0" err="1" smtClean="0"/>
              <a:t>Lagrangian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Walecka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97176" y="1980000"/>
            <a:ext cx="3528392" cy="8617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altLang="ko-KR" sz="3200" dirty="0" smtClean="0"/>
              <a:t>Microscopic theory</a:t>
            </a:r>
          </a:p>
          <a:p>
            <a:pPr algn="r"/>
            <a:r>
              <a:rPr lang="en-US" altLang="ko-KR" dirty="0" smtClean="0"/>
              <a:t>(E &gt; </a:t>
            </a:r>
            <a:r>
              <a:rPr lang="el-GR" altLang="ko-KR" dirty="0" smtClean="0"/>
              <a:t>Λ</a:t>
            </a:r>
            <a:r>
              <a:rPr lang="en-US" altLang="ko-KR" sz="1400" dirty="0" smtClean="0"/>
              <a:t>c</a:t>
            </a:r>
            <a:r>
              <a:rPr lang="en-US" altLang="ko-KR" dirty="0" smtClean="0"/>
              <a:t>) : Yang-Mills</a:t>
            </a:r>
            <a:endParaRPr lang="ko-KR" altLang="en-US" dirty="0"/>
          </a:p>
        </p:txBody>
      </p:sp>
      <p:sp>
        <p:nvSpPr>
          <p:cNvPr id="11" name="오른쪽 화살표 10"/>
          <p:cNvSpPr/>
          <p:nvPr/>
        </p:nvSpPr>
        <p:spPr>
          <a:xfrm>
            <a:off x="4941592" y="2764704"/>
            <a:ext cx="1646632" cy="20892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071737" y="2469575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err="1" smtClean="0"/>
              <a:t>perturbative</a:t>
            </a:r>
            <a:endParaRPr lang="ko-KR" alt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941592" y="2901623"/>
            <a:ext cx="1646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Non </a:t>
            </a:r>
            <a:r>
              <a:rPr lang="en-US" altLang="ko-KR" sz="1600" dirty="0" err="1" smtClean="0"/>
              <a:t>perturbative</a:t>
            </a:r>
            <a:endParaRPr lang="ko-KR" altLang="en-US" sz="1600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1163930" y="4581128"/>
                <a:ext cx="3393928" cy="137678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36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ko-KR" sz="36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altLang="ko-KR" sz="3600" i="1">
                                  <a:latin typeface="Cambria Math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ko-KR" sz="3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𝑔𝑎𝑢𝑔𝑒</m:t>
                              </m:r>
                            </m:sub>
                          </m:sSub>
                        </m:num>
                        <m:den>
                          <m:r>
                            <a:rPr lang="el-GR" altLang="ko-KR" sz="3600" i="1">
                              <a:latin typeface="Cambria Math"/>
                            </a:rPr>
                            <m:t>𝛿</m:t>
                          </m:r>
                          <m:sSub>
                            <m:sSubPr>
                              <m:ctrlPr>
                                <a:rPr lang="el-GR" altLang="ko-KR" sz="3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sz="3600" i="1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l-GR" altLang="ko-KR" sz="3600" i="1" smtClean="0">
                              <a:latin typeface="Cambria Math"/>
                            </a:rPr>
                            <m:t>𝛿</m:t>
                          </m:r>
                          <m:sSub>
                            <m:sSubPr>
                              <m:ctrlPr>
                                <a:rPr lang="el-GR" altLang="ko-KR" sz="3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sz="3600" i="1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r>
                        <a:rPr lang="en-US" altLang="ko-KR" sz="360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altLang="ko-KR" sz="3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3600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altLang="ko-KR" sz="3600" i="1">
                              <a:latin typeface="Cambria Math"/>
                            </a:rPr>
                            <m:t>𝑖</m:t>
                          </m:r>
                          <m:r>
                            <a:rPr lang="en-US" altLang="ko-KR" sz="36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ko-KR" altLang="en-US" sz="3600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930" y="4581128"/>
                <a:ext cx="3393928" cy="137678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130316" y="4211796"/>
            <a:ext cx="291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Intermediate energy regime</a:t>
            </a:r>
            <a:endParaRPr lang="ko-KR" altLang="en-US" dirty="0"/>
          </a:p>
        </p:txBody>
      </p:sp>
      <p:sp>
        <p:nvSpPr>
          <p:cNvPr id="7" name="곱셈 기호 6"/>
          <p:cNvSpPr/>
          <p:nvPr/>
        </p:nvSpPr>
        <p:spPr>
          <a:xfrm>
            <a:off x="5359769" y="2191614"/>
            <a:ext cx="936104" cy="879286"/>
          </a:xfrm>
          <a:prstGeom prst="mathMultiply">
            <a:avLst>
              <a:gd name="adj1" fmla="val 1052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00880" y="2856368"/>
            <a:ext cx="4464496" cy="919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15744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22 -0.01111 0.00347 -0.02175 0.00469 -0.03285 C 0.00382 -0.06755 0.00417 -0.06963 -0.00104 -0.09415 C 0.00018 -0.10456 0.00035 -0.10734 0.00243 -0.11913 C 0.00278 -0.12075 0.00261 -0.12284 0.00365 -0.12376 C 0.00851 -0.12862 0.01198 -0.12723 0.01649 -0.13324 " pathEditMode="relative" ptsTypes="fffff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1" animBg="1"/>
      <p:bldP spid="14" grpId="0" animBg="1"/>
      <p:bldP spid="14" grpId="1" animBg="1"/>
      <p:bldP spid="14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Two point function</a:t>
            </a:r>
            <a:endParaRPr lang="ko-KR" altLang="en-US" dirty="0"/>
          </a:p>
        </p:txBody>
      </p:sp>
      <p:grpSp>
        <p:nvGrpSpPr>
          <p:cNvPr id="5" name="그룹 4"/>
          <p:cNvGrpSpPr/>
          <p:nvPr/>
        </p:nvGrpSpPr>
        <p:grpSpPr>
          <a:xfrm>
            <a:off x="396000" y="1980000"/>
            <a:ext cx="7963504" cy="1721842"/>
            <a:chOff x="251520" y="1931313"/>
            <a:chExt cx="7963504" cy="1721842"/>
          </a:xfrm>
        </p:grpSpPr>
        <p:sp>
          <p:nvSpPr>
            <p:cNvPr id="22" name="TextBox 21"/>
            <p:cNvSpPr txBox="1"/>
            <p:nvPr/>
          </p:nvSpPr>
          <p:spPr>
            <a:xfrm>
              <a:off x="6660232" y="2081334"/>
              <a:ext cx="1554792" cy="138499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sz="4800" dirty="0" err="1" smtClean="0"/>
                <a:t>Z</a:t>
              </a:r>
              <a:r>
                <a:rPr lang="en-US" altLang="ko-KR" sz="2400" dirty="0" err="1" smtClean="0"/>
                <a:t>string</a:t>
              </a:r>
              <a:endParaRPr lang="en-US" altLang="ko-KR" sz="2400" dirty="0" smtClean="0"/>
            </a:p>
            <a:p>
              <a:pPr algn="ctr"/>
              <a:r>
                <a:rPr lang="en-US" altLang="ko-KR" dirty="0"/>
                <a:t>Generating </a:t>
              </a:r>
              <a:r>
                <a:rPr lang="en-US" altLang="ko-KR" dirty="0" smtClean="0"/>
                <a:t>functional</a:t>
              </a:r>
              <a:endParaRPr lang="en-US" altLang="ko-KR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51520" y="2852936"/>
              <a:ext cx="4330032" cy="80021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r"/>
              <a:r>
                <a:rPr lang="en-US" altLang="ko-KR" sz="2800" dirty="0" smtClean="0"/>
                <a:t>Low energy effective theory</a:t>
              </a:r>
            </a:p>
            <a:p>
              <a:pPr algn="r"/>
              <a:r>
                <a:rPr lang="en-US" altLang="ko-KR" dirty="0" smtClean="0"/>
                <a:t>(L &gt; </a:t>
              </a:r>
              <a:r>
                <a:rPr lang="en-US" altLang="ko-KR" dirty="0" err="1"/>
                <a:t>l</a:t>
              </a:r>
              <a:r>
                <a:rPr lang="en-US" altLang="ko-KR" sz="1400" dirty="0" err="1"/>
                <a:t>s</a:t>
              </a:r>
              <a:r>
                <a:rPr lang="en-US" altLang="ko-KR" dirty="0"/>
                <a:t>) </a:t>
              </a:r>
              <a:r>
                <a:rPr lang="en-US" altLang="ko-KR" dirty="0" smtClean="0"/>
                <a:t>: Einstein gravity</a:t>
              </a:r>
              <a:endParaRPr lang="ko-KR" alt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53160" y="1931313"/>
              <a:ext cx="3528392" cy="86177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altLang="ko-KR" sz="3200" dirty="0" smtClean="0"/>
                <a:t>Microscopic theory</a:t>
              </a:r>
            </a:p>
            <a:p>
              <a:pPr algn="r"/>
              <a:r>
                <a:rPr lang="en-US" altLang="ko-KR" dirty="0" smtClean="0"/>
                <a:t>(L &lt; </a:t>
              </a:r>
              <a:r>
                <a:rPr lang="en-US" altLang="ko-KR" dirty="0" err="1" smtClean="0"/>
                <a:t>l</a:t>
              </a:r>
              <a:r>
                <a:rPr lang="en-US" altLang="ko-KR" sz="1400" dirty="0" err="1" smtClean="0"/>
                <a:t>s</a:t>
              </a:r>
              <a:r>
                <a:rPr lang="en-US" altLang="ko-KR" dirty="0" smtClean="0"/>
                <a:t>)  : string theory</a:t>
              </a:r>
              <a:endParaRPr lang="ko-KR" altLang="en-US" dirty="0"/>
            </a:p>
          </p:txBody>
        </p:sp>
        <p:sp>
          <p:nvSpPr>
            <p:cNvPr id="25" name="오른쪽 화살표 24"/>
            <p:cNvSpPr/>
            <p:nvPr/>
          </p:nvSpPr>
          <p:spPr>
            <a:xfrm>
              <a:off x="4797576" y="2716017"/>
              <a:ext cx="1646632" cy="208927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927721" y="2420888"/>
              <a:ext cx="1512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 err="1" smtClean="0"/>
                <a:t>perturbative</a:t>
              </a:r>
              <a:endParaRPr lang="ko-KR" altLang="en-US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97576" y="2852936"/>
              <a:ext cx="16466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 smtClean="0"/>
                <a:t>Non </a:t>
              </a:r>
              <a:r>
                <a:rPr lang="en-US" altLang="ko-KR" sz="1600" dirty="0" err="1" smtClean="0"/>
                <a:t>perturbative</a:t>
              </a:r>
              <a:endParaRPr lang="ko-KR" altLang="en-US" sz="1600" dirty="0"/>
            </a:p>
          </p:txBody>
        </p: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4741501" y="4581128"/>
                <a:ext cx="3393928" cy="137678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36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ko-KR" sz="36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altLang="ko-KR" sz="3600" i="1">
                                  <a:latin typeface="Cambria Math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ko-KR" sz="3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𝑠𝑡𝑟𝑖𝑛𝑔</m:t>
                              </m:r>
                            </m:sub>
                          </m:sSub>
                        </m:num>
                        <m:den>
                          <m:r>
                            <a:rPr lang="el-GR" altLang="ko-KR" sz="3600" i="1">
                              <a:latin typeface="Cambria Math"/>
                            </a:rPr>
                            <m:t>𝛿</m:t>
                          </m:r>
                          <m:sSub>
                            <m:sSubPr>
                              <m:ctrlPr>
                                <a:rPr lang="el-GR" altLang="ko-KR" sz="3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sz="3600" i="1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l-GR" altLang="ko-KR" sz="3600" i="1" smtClean="0">
                              <a:latin typeface="Cambria Math"/>
                            </a:rPr>
                            <m:t>𝛿</m:t>
                          </m:r>
                          <m:sSub>
                            <m:sSubPr>
                              <m:ctrlPr>
                                <a:rPr lang="el-GR" altLang="ko-KR" sz="3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sz="3600" i="1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r>
                        <a:rPr lang="en-US" altLang="ko-KR" sz="360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altLang="ko-KR" sz="3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3600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altLang="ko-KR" sz="3600" i="1">
                              <a:latin typeface="Cambria Math"/>
                            </a:rPr>
                            <m:t>𝑖</m:t>
                          </m:r>
                          <m:r>
                            <a:rPr lang="en-US" altLang="ko-KR" sz="36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ko-KR" altLang="en-US" sz="3600" dirty="0"/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1501" y="4581128"/>
                <a:ext cx="3393928" cy="137678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000193" y="3701842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Computable regime</a:t>
            </a:r>
            <a:endParaRPr lang="ko-KR" altLang="en-US" dirty="0"/>
          </a:p>
        </p:txBody>
      </p:sp>
      <p:sp>
        <p:nvSpPr>
          <p:cNvPr id="40" name="직사각형 39"/>
          <p:cNvSpPr/>
          <p:nvPr/>
        </p:nvSpPr>
        <p:spPr>
          <a:xfrm>
            <a:off x="323528" y="1949294"/>
            <a:ext cx="4464496" cy="9198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곱셈 기호 40"/>
          <p:cNvSpPr/>
          <p:nvPr/>
        </p:nvSpPr>
        <p:spPr>
          <a:xfrm>
            <a:off x="5297320" y="2130021"/>
            <a:ext cx="936104" cy="879286"/>
          </a:xfrm>
          <a:prstGeom prst="mathMultiply">
            <a:avLst>
              <a:gd name="adj1" fmla="val 1052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525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2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Two point function</a:t>
            </a:r>
            <a:endParaRPr lang="ko-KR" alt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395536" y="4365104"/>
                <a:ext cx="3589264" cy="137678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36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ko-KR" sz="36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altLang="ko-KR" sz="3600" i="1">
                                  <a:latin typeface="Cambria Math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ko-KR" sz="3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𝑔𝑎𝑢𝑔𝑒</m:t>
                              </m:r>
                            </m:sub>
                          </m:sSub>
                        </m:num>
                        <m:den>
                          <m:r>
                            <a:rPr lang="el-GR" altLang="ko-KR" sz="3600" i="1">
                              <a:latin typeface="Cambria Math"/>
                            </a:rPr>
                            <m:t>𝛿</m:t>
                          </m:r>
                          <m:sSub>
                            <m:sSubPr>
                              <m:ctrlPr>
                                <a:rPr lang="el-GR" altLang="ko-KR" sz="3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sz="3600" i="1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l-GR" altLang="ko-KR" sz="3600" i="1" smtClean="0">
                              <a:latin typeface="Cambria Math"/>
                            </a:rPr>
                            <m:t>𝛿</m:t>
                          </m:r>
                          <m:sSub>
                            <m:sSubPr>
                              <m:ctrlPr>
                                <a:rPr lang="el-GR" altLang="ko-KR" sz="3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sz="3600" i="1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r>
                        <a:rPr lang="en-US" altLang="ko-KR" sz="360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altLang="ko-KR" sz="3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3600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altLang="ko-KR" sz="3600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altLang="ko-KR" sz="36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altLang="ko-KR" sz="3600" i="1">
                              <a:latin typeface="Cambria Math"/>
                            </a:rPr>
                            <m:t>𝑖</m:t>
                          </m:r>
                          <m:r>
                            <a:rPr lang="en-US" altLang="ko-KR" sz="36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ko-KR" altLang="en-US" sz="36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365104"/>
                <a:ext cx="3589264" cy="137678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5004048" y="4364396"/>
                <a:ext cx="3600400" cy="1376787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36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ko-KR" sz="36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altLang="ko-KR" sz="3600" i="1">
                                  <a:latin typeface="Cambria Math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ko-KR" sz="3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𝑠𝑡𝑟𝑖𝑛𝑔</m:t>
                              </m:r>
                            </m:sub>
                          </m:sSub>
                        </m:num>
                        <m:den>
                          <m:r>
                            <a:rPr lang="el-GR" altLang="ko-KR" sz="3600" i="1">
                              <a:latin typeface="Cambria Math"/>
                            </a:rPr>
                            <m:t>𝛿</m:t>
                          </m:r>
                          <m:sSub>
                            <m:sSubPr>
                              <m:ctrlPr>
                                <a:rPr lang="el-GR" altLang="ko-KR" sz="3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sz="3600" i="1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l-GR" altLang="ko-KR" sz="3600" i="1" smtClean="0">
                              <a:latin typeface="Cambria Math"/>
                            </a:rPr>
                            <m:t>𝛿</m:t>
                          </m:r>
                          <m:sSub>
                            <m:sSubPr>
                              <m:ctrlPr>
                                <a:rPr lang="el-GR" altLang="ko-KR" sz="3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sz="3600" i="1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altLang="ko-KR" sz="3600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r>
                        <a:rPr lang="en-US" altLang="ko-KR" sz="360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altLang="ko-KR" sz="3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sz="3600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altLang="ko-KR" sz="36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altLang="ko-KR" sz="36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altLang="ko-KR" sz="3600" i="1">
                              <a:latin typeface="Cambria Math"/>
                            </a:rPr>
                            <m:t>𝑖</m:t>
                          </m:r>
                          <m:r>
                            <a:rPr lang="en-US" altLang="ko-KR" sz="3600" b="0" i="1" smtClean="0">
                              <a:latin typeface="Cambria Math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ko-KR" altLang="en-US" sz="3600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4364396"/>
                <a:ext cx="3600400" cy="137678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1510440" y="2132856"/>
            <a:ext cx="1554792" cy="13849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4800" dirty="0" err="1" smtClean="0"/>
              <a:t>Z</a:t>
            </a:r>
            <a:r>
              <a:rPr lang="en-US" altLang="ko-KR" sz="2400" dirty="0" err="1" smtClean="0"/>
              <a:t>gauge</a:t>
            </a:r>
            <a:endParaRPr lang="en-US" altLang="ko-KR" sz="2400" dirty="0" smtClean="0"/>
          </a:p>
          <a:p>
            <a:pPr algn="ctr"/>
            <a:r>
              <a:rPr lang="en-US" altLang="ko-KR" dirty="0"/>
              <a:t>Generating </a:t>
            </a:r>
            <a:r>
              <a:rPr lang="en-US" altLang="ko-KR" dirty="0" smtClean="0"/>
              <a:t>functional</a:t>
            </a:r>
            <a:endParaRPr lang="en-US" altLang="ko-KR" dirty="0"/>
          </a:p>
        </p:txBody>
      </p:sp>
      <p:sp>
        <p:nvSpPr>
          <p:cNvPr id="21" name="TextBox 20"/>
          <p:cNvSpPr txBox="1"/>
          <p:nvPr/>
        </p:nvSpPr>
        <p:spPr>
          <a:xfrm>
            <a:off x="5923616" y="2132855"/>
            <a:ext cx="1554792" cy="13849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4800" dirty="0" err="1" smtClean="0"/>
              <a:t>Z</a:t>
            </a:r>
            <a:r>
              <a:rPr lang="en-US" altLang="ko-KR" sz="2400" dirty="0" err="1" smtClean="0"/>
              <a:t>string</a:t>
            </a:r>
            <a:endParaRPr lang="en-US" altLang="ko-KR" sz="2400" dirty="0" smtClean="0"/>
          </a:p>
          <a:p>
            <a:pPr algn="ctr"/>
            <a:r>
              <a:rPr lang="en-US" altLang="ko-KR" dirty="0"/>
              <a:t>Generating </a:t>
            </a:r>
            <a:r>
              <a:rPr lang="en-US" altLang="ko-KR" dirty="0" smtClean="0"/>
              <a:t>functional</a:t>
            </a:r>
            <a:endParaRPr lang="en-US" altLang="ko-KR" dirty="0"/>
          </a:p>
        </p:txBody>
      </p:sp>
      <p:sp>
        <p:nvSpPr>
          <p:cNvPr id="22" name="TextBox 21"/>
          <p:cNvSpPr txBox="1"/>
          <p:nvPr/>
        </p:nvSpPr>
        <p:spPr>
          <a:xfrm>
            <a:off x="3875777" y="2204864"/>
            <a:ext cx="1531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AdS</a:t>
            </a:r>
            <a:r>
              <a:rPr lang="en-US" altLang="ko-K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/CFT</a:t>
            </a:r>
            <a:endParaRPr lang="ko-KR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등호 22"/>
          <p:cNvSpPr/>
          <p:nvPr/>
        </p:nvSpPr>
        <p:spPr>
          <a:xfrm>
            <a:off x="3724678" y="2573324"/>
            <a:ext cx="1656184" cy="504056"/>
          </a:xfrm>
          <a:prstGeom prst="mathEqua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4" name="등호 23"/>
          <p:cNvSpPr/>
          <p:nvPr/>
        </p:nvSpPr>
        <p:spPr>
          <a:xfrm>
            <a:off x="3979162" y="4870964"/>
            <a:ext cx="1024886" cy="363649"/>
          </a:xfrm>
          <a:prstGeom prst="mathEqual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24678" y="3044952"/>
            <a:ext cx="1843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Non </a:t>
            </a:r>
            <a:r>
              <a:rPr lang="en-US" altLang="ko-KR" dirty="0" err="1" smtClean="0"/>
              <a:t>perturbative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38802" y="375674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Strongly coupled gauge theory</a:t>
            </a:r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337912" y="3771623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weakly coupled gravity theory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6128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/>
              <a:t>How to compute Green function</a:t>
            </a:r>
            <a:endParaRPr lang="ko-KR" altLang="en-US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87927" y="1947300"/>
                <a:ext cx="8260537" cy="689612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altLang="ko-KR" sz="2800" dirty="0" smtClean="0"/>
                  <a:t>Find :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b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  <m:sup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(0)</m:t>
                        </m:r>
                      </m:sup>
                    </m:sSubSup>
                  </m:oMath>
                </a14:m>
                <a:r>
                  <a:rPr lang="en-US" altLang="ko-KR" sz="2800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  <m:sup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(0)</m:t>
                        </m:r>
                      </m:sup>
                    </m:sSubSup>
                  </m:oMath>
                </a14:m>
                <a:r>
                  <a:rPr lang="en-US" altLang="ko-KR" sz="2800" dirty="0" smtClean="0"/>
                  <a:t>  /   </a:t>
                </a:r>
                <a:r>
                  <a:rPr lang="en-US" altLang="ko-KR" sz="2800" dirty="0"/>
                  <a:t>Perturb 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b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  <m:sup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(0)</m:t>
                        </m:r>
                      </m:sup>
                    </m:sSubSup>
                  </m:oMath>
                </a14:m>
                <a:r>
                  <a:rPr lang="en-US" altLang="ko-KR" sz="2800" dirty="0">
                    <a:ea typeface="Cambria Math"/>
                  </a:rPr>
                  <a:t>+</a:t>
                </a:r>
                <a:r>
                  <a:rPr lang="el-GR" altLang="ko-KR" sz="2800" dirty="0">
                    <a:ea typeface="Cambria Math"/>
                  </a:rPr>
                  <a:t>δ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b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  <m:sup/>
                    </m:sSubSup>
                  </m:oMath>
                </a14:m>
                <a:r>
                  <a:rPr lang="en-US" altLang="ko-KR" sz="2800" dirty="0"/>
                  <a:t>  ,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  <m:sup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(0)</m:t>
                        </m:r>
                      </m:sup>
                    </m:sSubSup>
                    <m:r>
                      <m:rPr>
                        <m:nor/>
                      </m:rPr>
                      <a:rPr lang="en-US" altLang="ko-KR" sz="2800">
                        <a:latin typeface="Cambria Math"/>
                        <a:ea typeface="Cambria Math"/>
                      </a:rPr>
                      <m:t>+</m:t>
                    </m:r>
                    <m:r>
                      <m:rPr>
                        <m:nor/>
                      </m:rPr>
                      <a:rPr lang="el-GR" altLang="ko-KR" sz="2800" dirty="0">
                        <a:ea typeface="Cambria Math"/>
                      </a:rPr>
                      <m:t>δ</m:t>
                    </m:r>
                    <m:sSubSup>
                      <m:sSubSupPr>
                        <m:ctrlPr>
                          <a:rPr lang="en-US" altLang="ko-KR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  <m:sup/>
                    </m:sSubSup>
                  </m:oMath>
                </a14:m>
                <a:endParaRPr lang="ko-KR" altLang="en-US" sz="28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927" y="1947300"/>
                <a:ext cx="8260537" cy="68961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82395" y="3110954"/>
                <a:ext cx="8260537" cy="57233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altLang="ko-KR" sz="2800" dirty="0" smtClean="0"/>
                  <a:t>Find and solve the equations of motion for </a:t>
                </a:r>
                <a:r>
                  <a:rPr lang="el-GR" altLang="ko-KR" sz="2800" dirty="0">
                    <a:ea typeface="Cambria Math"/>
                  </a:rPr>
                  <a:t>δ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b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𝑖𝑗</m:t>
                        </m:r>
                      </m:sub>
                      <m:sup/>
                    </m:sSubSup>
                  </m:oMath>
                </a14:m>
                <a:r>
                  <a:rPr lang="en-US" altLang="ko-KR" sz="2800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altLang="ko-KR" sz="2800" dirty="0">
                        <a:ea typeface="Cambria Math"/>
                      </a:rPr>
                      <m:t>δ</m:t>
                    </m:r>
                    <m:sSubSup>
                      <m:sSubSupPr>
                        <m:ctrlPr>
                          <a:rPr lang="en-US" altLang="ko-KR" sz="28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altLang="ko-KR" sz="2800" i="1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  <m:sup/>
                    </m:sSubSup>
                  </m:oMath>
                </a14:m>
                <a:r>
                  <a:rPr lang="en-US" altLang="ko-KR" sz="2800" dirty="0" smtClean="0"/>
                  <a:t/>
                </a:r>
                <a:endParaRPr lang="ko-KR" altLang="en-US" sz="28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395" y="3110954"/>
                <a:ext cx="8260537" cy="5723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451371" y="5169386"/>
            <a:ext cx="8266068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2800" dirty="0" smtClean="0"/>
              <a:t>Differentiate </a:t>
            </a:r>
            <a:r>
              <a:rPr lang="en-US" altLang="ko-KR" sz="4000" dirty="0" err="1" smtClean="0"/>
              <a:t>S</a:t>
            </a:r>
            <a:r>
              <a:rPr lang="en-US" altLang="ko-KR" sz="2800" dirty="0" err="1" smtClean="0"/>
              <a:t>eff</a:t>
            </a:r>
            <a:r>
              <a:rPr lang="en-US" altLang="ko-KR" sz="2800" dirty="0" smtClean="0"/>
              <a:t>  with respect to the source field</a:t>
            </a:r>
            <a:endParaRPr lang="ko-KR" alt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82395" y="4103271"/>
            <a:ext cx="5679994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2800" dirty="0" smtClean="0"/>
              <a:t>plug it into the original action : </a:t>
            </a:r>
            <a:r>
              <a:rPr lang="en-US" altLang="ko-KR" sz="4000" dirty="0" err="1"/>
              <a:t>S</a:t>
            </a:r>
            <a:r>
              <a:rPr lang="en-US" altLang="ko-KR" sz="2800" dirty="0" err="1"/>
              <a:t>eff</a:t>
            </a:r>
            <a:endParaRPr lang="ko-KR" alt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321110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1043608" y="4221088"/>
            <a:ext cx="6768752" cy="23762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485092" y="1660738"/>
            <a:ext cx="6831324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Correlators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97152"/>
            <a:ext cx="5758061" cy="109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85092" y="1660738"/>
            <a:ext cx="7191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Holography : Bulk(</a:t>
            </a:r>
            <a:r>
              <a:rPr lang="en-US" altLang="ko-KR" sz="2000" dirty="0" smtClean="0">
                <a:solidFill>
                  <a:srgbClr val="FF0000"/>
                </a:solidFill>
              </a:rPr>
              <a:t>d+1 dim</a:t>
            </a:r>
            <a:r>
              <a:rPr lang="en-US" altLang="ko-KR" sz="2000" dirty="0" smtClean="0">
                <a:solidFill>
                  <a:srgbClr val="0070C0"/>
                </a:solidFill>
              </a:rPr>
              <a:t>) projected onto the Boundary(</a:t>
            </a:r>
            <a:r>
              <a:rPr lang="en-US" altLang="ko-KR" sz="2000" dirty="0" smtClean="0">
                <a:solidFill>
                  <a:srgbClr val="FF0000"/>
                </a:solidFill>
              </a:rPr>
              <a:t>d dim</a:t>
            </a:r>
            <a:r>
              <a:rPr lang="en-US" altLang="ko-KR" sz="2000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32240" y="548680"/>
            <a:ext cx="165236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chemeClr val="accent4">
                    <a:lumMod val="75000"/>
                  </a:schemeClr>
                </a:solidFill>
              </a:rPr>
              <a:t>th/0205051</a:t>
            </a:r>
            <a:endParaRPr lang="ko-KR" altLang="en-US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599" y="2645668"/>
            <a:ext cx="50863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6010" y="2989401"/>
            <a:ext cx="4740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rgbClr val="0070C0"/>
                </a:solidFill>
              </a:rPr>
              <a:t>AdS/CFT says, </a:t>
            </a:r>
          </a:p>
          <a:p>
            <a:pPr algn="ctr"/>
            <a:r>
              <a:rPr lang="en-US" altLang="ko-KR" sz="2000" dirty="0">
                <a:solidFill>
                  <a:srgbClr val="0070C0"/>
                </a:solidFill>
              </a:rPr>
              <a:t>on-shell partition function of Gravity(</a:t>
            </a:r>
            <a:r>
              <a:rPr lang="en-US" altLang="ko-KR" sz="2000" dirty="0">
                <a:solidFill>
                  <a:srgbClr val="FF0000"/>
                </a:solidFill>
              </a:rPr>
              <a:t>Bulk</a:t>
            </a:r>
            <a:r>
              <a:rPr lang="en-US" altLang="ko-KR" sz="2000" dirty="0">
                <a:solidFill>
                  <a:srgbClr val="0070C0"/>
                </a:solidFill>
              </a:rPr>
              <a:t>) </a:t>
            </a:r>
          </a:p>
          <a:p>
            <a:pPr algn="ctr"/>
            <a:r>
              <a:rPr lang="en-US" altLang="ko-KR" sz="2000" dirty="0">
                <a:solidFill>
                  <a:srgbClr val="0070C0"/>
                </a:solidFill>
              </a:rPr>
              <a:t>= CFT partition function(</a:t>
            </a:r>
            <a:r>
              <a:rPr lang="en-US" altLang="ko-KR" sz="2000" dirty="0">
                <a:solidFill>
                  <a:srgbClr val="FF0000"/>
                </a:solidFill>
              </a:rPr>
              <a:t>Boundary</a:t>
            </a:r>
            <a:r>
              <a:rPr lang="en-US" altLang="ko-KR" sz="2000" dirty="0">
                <a:solidFill>
                  <a:srgbClr val="0070C0"/>
                </a:solidFill>
              </a:rPr>
              <a:t>) 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9144" y="4221088"/>
            <a:ext cx="6399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70C0"/>
                </a:solidFill>
              </a:rPr>
              <a:t>solving Bulk e.o.m. and integrating extra dim of bulk action : </a:t>
            </a:r>
          </a:p>
          <a:p>
            <a:r>
              <a:rPr lang="en-US" altLang="ko-KR" sz="2000" dirty="0" smtClean="0">
                <a:solidFill>
                  <a:srgbClr val="0070C0"/>
                </a:solidFill>
              </a:rPr>
              <a:t>Boundary </a:t>
            </a:r>
            <a:r>
              <a:rPr lang="en-US" altLang="ko-KR" sz="2000" dirty="0">
                <a:solidFill>
                  <a:srgbClr val="0070C0"/>
                </a:solidFill>
              </a:rPr>
              <a:t>action (</a:t>
            </a:r>
            <a:r>
              <a:rPr lang="en-US" altLang="ko-KR" sz="2000" dirty="0" smtClean="0">
                <a:solidFill>
                  <a:srgbClr val="0070C0"/>
                </a:solidFill>
              </a:rPr>
              <a:t>On-shell action).</a:t>
            </a:r>
            <a:endParaRPr lang="ko-KR" altLang="en-US" sz="2000" dirty="0">
              <a:solidFill>
                <a:srgbClr val="0070C0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733256"/>
            <a:ext cx="3196451" cy="755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2442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color{blue}&#10;$$&#10;\partial_t \, j^0 + \partial_i \, j^i = 0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40"/>
  <p:tag name="BOXHEIGHT" val="325"/>
  <p:tag name="BOXFONT" val="10"/>
  <p:tag name="BOXWRAP" val="False"/>
  <p:tag name="WORKAROUNDTRANSPARENCYBUG" val="False"/>
  <p:tag name="ALLOWFONTSUBSTITUTION" val="False"/>
  <p:tag name="BITMAPFORMAT" val="png256"/>
  <p:tag name="ORIGWIDTH" val="150"/>
  <p:tag name="PICTUREFILESIZE" val="1204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%\usepackage{yfonts}&#10;%\usepackage{bm}&#10;%\usepackage{verbatim}&#10;\begin{document}&#10;\color{red}&#10;$$&#10;\left( \frac{\eta}{s}\right)_{\mbox{min}} \approx 0.5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09"/>
  <p:tag name="BOXHEIGHT" val="323"/>
  <p:tag name="BOXFONT" val="12"/>
  <p:tag name="BOXWRAP" val="False"/>
  <p:tag name="WORKAROUNDTRANSPARENCYBUG" val="False"/>
  <p:tag name="ALLOWFONTSUBSTITUTION" val="False"/>
  <p:tag name="BITMAPFORMAT" val="png256"/>
  <p:tag name="ORIGWIDTH" val="132"/>
  <p:tag name="PICTUREFILESIZE" val="1560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%\usepackage{yfonts}&#10;%\usepackage{bm}&#10;%\usepackage{verbatim}&#10;\begin{document}&#10;\color{red}&#10;$$&#10;\left( \frac{\eta}{s}\right)_{\mbox{min}} \approx 0.7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09"/>
  <p:tag name="BOXHEIGHT" val="323"/>
  <p:tag name="BOXFONT" val="12"/>
  <p:tag name="BOXWRAP" val="False"/>
  <p:tag name="WORKAROUNDTRANSPARENCYBUG" val="False"/>
  <p:tag name="ALLOWFONTSUBSTITUTION" val="False"/>
  <p:tag name="BITMAPFORMAT" val="png256"/>
  <p:tag name="ORIGWIDTH" val="132"/>
  <p:tag name="PICTUREFILESIZE" val="1542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%\usepackage{yfonts}&#10;%\usepackage{bm}&#10;%\usepackage{verbatim}&#10;\begin{document}&#10;\color{red}&#10;$$&#10;\,^6\mbox{Li}\,, \,^{40}K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09"/>
  <p:tag name="BOXHEIGHT" val="323"/>
  <p:tag name="BOXFONT" val="12"/>
  <p:tag name="BOXWRAP" val="False"/>
  <p:tag name="WORKAROUNDTRANSPARENCYBUG" val="False"/>
  <p:tag name="ALLOWFONTSUBSTITUTION" val="False"/>
  <p:tag name="BITMAPFORMAT" val="png256"/>
  <p:tag name="ORIGWIDTH" val="86"/>
  <p:tag name="PICTUREFILESIZE" val="77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color{blue}&#10;$$&#10;\omega = - i \, D \, q^2 + \cdots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40"/>
  <p:tag name="BOXHEIGHT" val="325"/>
  <p:tag name="BOXFONT" val="10"/>
  <p:tag name="BOXWRAP" val="False"/>
  <p:tag name="WORKAROUNDTRANSPARENCYBUG" val="False"/>
  <p:tag name="ALLOWFONTSUBSTITUTION" val="False"/>
  <p:tag name="BITMAPFORMAT" val="png256"/>
  <p:tag name="ORIGWIDTH" val="166"/>
  <p:tag name="PICTUREFILESIZE" val="955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color{red}&#10;$$&#10;\omega \ll T\,, \;\;\;\; q\ll T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40"/>
  <p:tag name="BOXHEIGHT" val="325"/>
  <p:tag name="BOXFONT" val="10"/>
  <p:tag name="BOXWRAP" val="False"/>
  <p:tag name="WORKAROUNDTRANSPARENCYBUG" val="False"/>
  <p:tag name="ALLOWFONTSUBSTITUTION" val="False"/>
  <p:tag name="BITMAPFORMAT" val="png256"/>
  <p:tag name="ORIGWIDTH" val="156"/>
  <p:tag name="PICTUREFILESIZE" val="862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color{blue}&#10;$$&#10;\partial_t j^0 =  D \nabla^2 j^0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40"/>
  <p:tag name="BOXHEIGHT" val="325"/>
  <p:tag name="BOXFONT" val="10"/>
  <p:tag name="BOXWRAP" val="False"/>
  <p:tag name="WORKAROUNDTRANSPARENCYBUG" val="False"/>
  <p:tag name="ALLOWFONTSUBSTITUTION" val="False"/>
  <p:tag name="BITMAPFORMAT" val="png256"/>
  <p:tag name="ORIGWIDTH" val="135"/>
  <p:tag name="PICTUREFILESIZE" val="1226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small&#10;\color{red}&#10;$$&#10;j_i = - D \, \partial_i \, j^0 + O [(\nabla j^0)^2, \nabla^2 j^0]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40"/>
  <p:tag name="BOXHEIGHT" val="325"/>
  <p:tag name="BOXFONT" val="10"/>
  <p:tag name="BOXWRAP" val="False"/>
  <p:tag name="WORKAROUNDTRANSPARENCYBUG" val="False"/>
  <p:tag name="ALLOWFONTSUBSTITUTION" val="False"/>
  <p:tag name="BITMAPFORMAT" val="png256"/>
  <p:tag name="ORIGWIDTH" val="252"/>
  <p:tag name="PICTUREFILESIZE" val="1886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%\usepackage{yfonts}&#10;%\usepackage{bm}&#10;%\usepackage{verbatim}&#10;\begin{document}&#10;\color{red}&#10;$$&#10;0 &lt; \frac{\eta}{s} &lt; 0.2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09"/>
  <p:tag name="BOXHEIGHT" val="323"/>
  <p:tag name="BOXFONT" val="12"/>
  <p:tag name="BOXWRAP" val="False"/>
  <p:tag name="WORKAROUNDTRANSPARENCYBUG" val="False"/>
  <p:tag name="ALLOWFONTSUBSTITUTION" val="False"/>
  <p:tag name="BITMAPFORMAT" val="png256"/>
  <p:tag name="ORIGWIDTH" val="112"/>
  <p:tag name="PICTUREFILESIZE" val="971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%\usepackage{yfonts}&#10;%\usepackage{bm}&#10;%\usepackage{verbatim}&#10;\begin{document}&#10;\color{red}&#10;$$&#10;\frac{\eta}{s} = \frac{1}{4\pi}\approx 0.08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09"/>
  <p:tag name="BOXHEIGHT" val="323"/>
  <p:tag name="BOXFONT" val="12"/>
  <p:tag name="BOXWRAP" val="False"/>
  <p:tag name="WORKAROUNDTRANSPARENCYBUG" val="False"/>
  <p:tag name="ALLOWFONTSUBSTITUTION" val="False"/>
  <p:tag name="BITMAPFORMAT" val="png256"/>
  <p:tag name="ORIGWIDTH" val="142"/>
  <p:tag name="PICTUREFILESIZE" val="1366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%\usepackage{yfonts}&#10;%\usepackage{bm}&#10;%\usepackage{verbatim}&#10;\begin{document}&#10;\color{red}&#10;$$&#10;0.08 &lt; \frac{\eta}{s} &lt; 0.16 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09"/>
  <p:tag name="BOXHEIGHT" val="323"/>
  <p:tag name="BOXFONT" val="12"/>
  <p:tag name="BOXWRAP" val="False"/>
  <p:tag name="WORKAROUNDTRANSPARENCYBUG" val="False"/>
  <p:tag name="ALLOWFONTSUBSTITUTION" val="False"/>
  <p:tag name="BITMAPFORMAT" val="png256"/>
  <p:tag name="ORIGWIDTH" val="154"/>
  <p:tag name="PICTUREFILESIZE" val="1385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%\usepackage{yfonts}&#10;%\usepackage{bm}&#10;%\usepackage{verbatim}&#10;\begin{document}&#10;\color{blue}&#10;$$&#10;1.2\, T_c &lt; T &lt; 1.7\, T_c&#10;$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409"/>
  <p:tag name="BOXHEIGHT" val="323"/>
  <p:tag name="BOXFONT" val="12"/>
  <p:tag name="BOXWRAP" val="False"/>
  <p:tag name="WORKAROUNDTRANSPARENCYBUG" val="False"/>
  <p:tag name="ALLOWFONTSUBSTITUTION" val="False"/>
  <p:tag name="BITMAPFORMAT" val="png256"/>
  <p:tag name="ORIGWIDTH" val="178"/>
  <p:tag name="PICTUREFILESIZE" val="1028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모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모듈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모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1251</TotalTime>
  <Words>970</Words>
  <Application>Microsoft Office PowerPoint</Application>
  <PresentationFormat>화면 슬라이드 쇼(4:3)</PresentationFormat>
  <Paragraphs>299</Paragraphs>
  <Slides>36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37" baseType="lpstr">
      <vt:lpstr>모듈</vt:lpstr>
      <vt:lpstr>Two point function, hydrodynamics and spectral function</vt:lpstr>
      <vt:lpstr>Index</vt:lpstr>
      <vt:lpstr>AdS/QCD</vt:lpstr>
      <vt:lpstr>Phase transition in AdS/QCD</vt:lpstr>
      <vt:lpstr>Two point function</vt:lpstr>
      <vt:lpstr>Two point function</vt:lpstr>
      <vt:lpstr>Two point function</vt:lpstr>
      <vt:lpstr>How to compute Green function</vt:lpstr>
      <vt:lpstr>Correlators</vt:lpstr>
      <vt:lpstr>Boundary conditions</vt:lpstr>
      <vt:lpstr>Bottom up approach</vt:lpstr>
      <vt:lpstr>Recipe for Green function</vt:lpstr>
      <vt:lpstr>Hydrodynamics</vt:lpstr>
      <vt:lpstr>Hydrodynamics</vt:lpstr>
      <vt:lpstr>Hydrodynamics</vt:lpstr>
      <vt:lpstr>슬라이드 16</vt:lpstr>
      <vt:lpstr>Hydrodynamics</vt:lpstr>
      <vt:lpstr>슬라이드 18</vt:lpstr>
      <vt:lpstr>Hydrodynamics, ex1)</vt:lpstr>
      <vt:lpstr>Hydrodynamics, ex2)</vt:lpstr>
      <vt:lpstr>Hydrodynamics, ex3)</vt:lpstr>
      <vt:lpstr>Spectral function</vt:lpstr>
      <vt:lpstr>Correlator (Finite temperature)</vt:lpstr>
      <vt:lpstr>슬라이드 24</vt:lpstr>
      <vt:lpstr>Spectral function (Im G)</vt:lpstr>
      <vt:lpstr>In medium effects of QCD</vt:lpstr>
      <vt:lpstr>In medium effects of QCD</vt:lpstr>
      <vt:lpstr>RN AdS5</vt:lpstr>
      <vt:lpstr>SO(p-1) classification</vt:lpstr>
      <vt:lpstr>Metric and gauge field perturbation : vector mode</vt:lpstr>
      <vt:lpstr>&lt;JxJx&gt; Correlator</vt:lpstr>
      <vt:lpstr>Photoemission rate </vt:lpstr>
      <vt:lpstr>Photoemission rate</vt:lpstr>
      <vt:lpstr>Photoemission rate</vt:lpstr>
      <vt:lpstr>Photo emission rate</vt:lpstr>
      <vt:lpstr>Remarks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Emission rate of sQGP</dc:title>
  <dc:creator>breezing</dc:creator>
  <cp:lastModifiedBy>JKH</cp:lastModifiedBy>
  <cp:revision>76</cp:revision>
  <dcterms:created xsi:type="dcterms:W3CDTF">2010-10-18T07:25:34Z</dcterms:created>
  <dcterms:modified xsi:type="dcterms:W3CDTF">2011-02-28T04:51:11Z</dcterms:modified>
</cp:coreProperties>
</file>