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bookmarkIdSeed="3">
  <p:sldMasterIdLst>
    <p:sldMasterId id="2147483814" r:id="rId1"/>
  </p:sldMasterIdLst>
  <p:notesMasterIdLst>
    <p:notesMasterId r:id="rId25"/>
  </p:notesMasterIdLst>
  <p:sldIdLst>
    <p:sldId id="257" r:id="rId2"/>
    <p:sldId id="341" r:id="rId3"/>
    <p:sldId id="364" r:id="rId4"/>
    <p:sldId id="365" r:id="rId5"/>
    <p:sldId id="366" r:id="rId6"/>
    <p:sldId id="299" r:id="rId7"/>
    <p:sldId id="367" r:id="rId8"/>
    <p:sldId id="368" r:id="rId9"/>
    <p:sldId id="369" r:id="rId10"/>
    <p:sldId id="370" r:id="rId11"/>
    <p:sldId id="371" r:id="rId12"/>
    <p:sldId id="347" r:id="rId13"/>
    <p:sldId id="285" r:id="rId14"/>
    <p:sldId id="283" r:id="rId15"/>
    <p:sldId id="372" r:id="rId16"/>
    <p:sldId id="318" r:id="rId17"/>
    <p:sldId id="297" r:id="rId18"/>
    <p:sldId id="356" r:id="rId19"/>
    <p:sldId id="296" r:id="rId20"/>
    <p:sldId id="302" r:id="rId21"/>
    <p:sldId id="317" r:id="rId22"/>
    <p:sldId id="373" r:id="rId23"/>
    <p:sldId id="280" r:id="rId24"/>
  </p:sldIdLst>
  <p:sldSz cx="9144000" cy="6858000" type="screen4x3"/>
  <p:notesSz cx="6858000" cy="9144000"/>
  <p:embeddedFontLst>
    <p:embeddedFont>
      <p:font typeface="산돌고딕B" pitchFamily="18" charset="-127"/>
      <p:regular r:id="rId26"/>
    </p:embeddedFont>
    <p:embeddedFont>
      <p:font typeface="산돌고딕 M" pitchFamily="18" charset="-127"/>
      <p:regular r:id="rId27"/>
    </p:embeddedFont>
    <p:embeddedFont>
      <p:font typeface="산돌고딕 L" pitchFamily="18" charset="-127"/>
      <p:regular r:id="rId28"/>
    </p:embeddedFont>
    <p:embeddedFont>
      <p:font typeface="한컴바탕" pitchFamily="18" charset="-127"/>
      <p:regular r:id="rId29"/>
    </p:embeddedFont>
    <p:embeddedFont>
      <p:font typeface="HY견명조" pitchFamily="18" charset="-127"/>
      <p:regular r:id="rId30"/>
    </p:embeddedFont>
    <p:embeddedFont>
      <p:font typeface="Wingdings 2" pitchFamily="18" charset="2"/>
      <p:regular r:id="rId31"/>
    </p:embeddedFont>
    <p:embeddedFont>
      <p:font typeface="맑은 고딕" pitchFamily="50" charset="-127"/>
      <p:regular r:id="rId32"/>
    </p:embeddedFont>
  </p:embeddedFontLst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16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16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16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16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2C8"/>
    <a:srgbClr val="EA0000"/>
    <a:srgbClr val="000000"/>
    <a:srgbClr val="0075CC"/>
    <a:srgbClr val="0078D2"/>
    <a:srgbClr val="5F5F5F"/>
    <a:srgbClr val="B9D2E9"/>
    <a:srgbClr val="96BCDE"/>
    <a:srgbClr val="649CCE"/>
    <a:srgbClr val="FF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51" autoAdjust="0"/>
    <p:restoredTop sz="94543" autoAdjust="0"/>
  </p:normalViewPr>
  <p:slideViewPr>
    <p:cSldViewPr showGuides="1">
      <p:cViewPr>
        <p:scale>
          <a:sx n="100" d="100"/>
          <a:sy n="100" d="100"/>
        </p:scale>
        <p:origin x="-1224" y="-150"/>
      </p:cViewPr>
      <p:guideLst>
        <p:guide orient="horz" pos="2160"/>
        <p:guide orient="horz" pos="618"/>
        <p:guide orient="horz" pos="391"/>
        <p:guide pos="2880"/>
        <p:guide pos="1701"/>
        <p:guide pos="3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7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3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81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DC0DFDA-4E38-416F-A2CA-0EB5BABD16B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1D2DC0-1363-4901-AAC5-BCE0B59E2C2C}" type="slidenum">
              <a:rPr lang="en-US" altLang="ko-KR" smtClean="0"/>
              <a:pPr/>
              <a:t>1</a:t>
            </a:fld>
            <a:endParaRPr lang="en-US" altLang="ko-KR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6013" y="666750"/>
            <a:ext cx="4657725" cy="3494088"/>
          </a:xfrm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8688" y="4349750"/>
            <a:ext cx="5000625" cy="4160838"/>
          </a:xfrm>
          <a:noFill/>
          <a:ln/>
        </p:spPr>
        <p:txBody>
          <a:bodyPr lIns="86458" tIns="43221" rIns="86458" bIns="43221"/>
          <a:lstStyle/>
          <a:p>
            <a:pPr defTabSz="762000" eaLnBrk="1" hangingPunct="1"/>
            <a:endParaRPr lang="ko-KR" altLang="ko-K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D1ABE4-4851-4C2B-8FE5-08A0A5DB2755}" type="slidenum">
              <a:rPr lang="en-US" altLang="ko-KR" smtClean="0"/>
              <a:pPr/>
              <a:t>2</a:t>
            </a:fld>
            <a:endParaRPr lang="en-US" altLang="ko-KR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1725" y="652463"/>
            <a:ext cx="4670425" cy="3503612"/>
          </a:xfrm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360863"/>
            <a:ext cx="4987925" cy="4143375"/>
          </a:xfrm>
          <a:noFill/>
          <a:ln/>
        </p:spPr>
        <p:txBody>
          <a:bodyPr lIns="85717" tIns="42856" rIns="85717" bIns="42856"/>
          <a:lstStyle/>
          <a:p>
            <a:pPr defTabSz="762000" eaLnBrk="1" hangingPunct="1"/>
            <a:r>
              <a:rPr lang="ko-KR" altLang="en-US" smtClean="0"/>
              <a:t>애니메이션 삽입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DC0DFDA-4E38-416F-A2CA-0EB5BABD16BD}" type="slidenum">
              <a:rPr lang="en-US" altLang="ko-KR" smtClean="0"/>
              <a:pPr>
                <a:defRPr/>
              </a:pPr>
              <a:t>3</a:t>
            </a:fld>
            <a:endParaRPr lang="en-US" altLang="ko-K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A306C2-492F-425E-A61B-7A273E486EE3}" type="slidenum">
              <a:rPr lang="en-US" altLang="ko-KR" smtClean="0"/>
              <a:pPr/>
              <a:t>12</a:t>
            </a:fld>
            <a:endParaRPr lang="en-US" altLang="ko-KR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1725" y="652463"/>
            <a:ext cx="4670425" cy="3503612"/>
          </a:xfrm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360863"/>
            <a:ext cx="4987925" cy="4143375"/>
          </a:xfrm>
          <a:noFill/>
          <a:ln/>
        </p:spPr>
        <p:txBody>
          <a:bodyPr lIns="85717" tIns="42856" rIns="85717" bIns="42856"/>
          <a:lstStyle/>
          <a:p>
            <a:pPr defTabSz="762000" eaLnBrk="1" hangingPunct="1"/>
            <a:r>
              <a:rPr lang="ko-KR" altLang="en-US" smtClean="0"/>
              <a:t>애니메이션 삽입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D1ABE4-4851-4C2B-8FE5-08A0A5DB2755}" type="slidenum">
              <a:rPr lang="en-US" altLang="ko-KR" smtClean="0"/>
              <a:pPr/>
              <a:t>15</a:t>
            </a:fld>
            <a:endParaRPr lang="en-US" altLang="ko-KR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1725" y="652463"/>
            <a:ext cx="4670425" cy="3503612"/>
          </a:xfrm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360863"/>
            <a:ext cx="4987925" cy="4143375"/>
          </a:xfrm>
          <a:noFill/>
          <a:ln/>
        </p:spPr>
        <p:txBody>
          <a:bodyPr lIns="85717" tIns="42856" rIns="85717" bIns="42856"/>
          <a:lstStyle/>
          <a:p>
            <a:pPr defTabSz="762000" eaLnBrk="1" hangingPunct="1"/>
            <a:r>
              <a:rPr lang="ko-KR" altLang="en-US" smtClean="0"/>
              <a:t>애니메이션 삽입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27CAE2-F10C-4D89-8C70-076060935A3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B2365-A20E-4C25-A23C-7ECFFD1CCE9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1F2E7-DDE9-462F-8B1C-A37F5636A72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3FADA8-CBF2-4FA5-B28A-80FDC288639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60AA0-A22E-4263-B517-978E1D01238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730AB9-7F5E-4F6D-B7AB-DA857BF6D12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15F921-B5F1-4CEA-B19D-3F30DA10214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549F5C-763C-4CB3-86A1-D83DF344B01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7E389-5106-4F74-A362-B2FD28B8BB0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7A264-0F08-437E-BBCC-9378E9E86B4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BA7BE-EB7D-4EA1-9B14-8640EE42B21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7A556-DA8B-4EBC-8A31-D74A63F6B64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614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EE74580-A264-4C43-A21A-BDB3B5D26B7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0" r:id="rId1"/>
    <p:sldLayoutId id="2147483861" r:id="rId2"/>
    <p:sldLayoutId id="2147483862" r:id="rId3"/>
    <p:sldLayoutId id="2147483863" r:id="rId4"/>
    <p:sldLayoutId id="2147483864" r:id="rId5"/>
    <p:sldLayoutId id="2147483865" r:id="rId6"/>
    <p:sldLayoutId id="2147483866" r:id="rId7"/>
    <p:sldLayoutId id="2147483867" r:id="rId8"/>
    <p:sldLayoutId id="2147483868" r:id="rId9"/>
    <p:sldLayoutId id="2147483869" r:id="rId10"/>
    <p:sldLayoutId id="2147483870" r:id="rId11"/>
    <p:sldLayoutId id="2147483871" r:id="rId12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ChangeArrowheads="1"/>
          </p:cNvSpPr>
          <p:nvPr/>
        </p:nvSpPr>
        <p:spPr bwMode="auto">
          <a:xfrm>
            <a:off x="138113" y="1990725"/>
            <a:ext cx="8858250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762000" latinLnBrk="0">
              <a:spcBef>
                <a:spcPct val="50000"/>
              </a:spcBef>
            </a:pPr>
            <a:r>
              <a:rPr lang="ko-KR" altLang="en-US" sz="3000" dirty="0" err="1" smtClean="0">
                <a:solidFill>
                  <a:srgbClr val="0070C0"/>
                </a:solidFill>
                <a:latin typeface="산돌고딕B" pitchFamily="18" charset="-127"/>
                <a:ea typeface="산돌고딕B" pitchFamily="18" charset="-127"/>
                <a:sym typeface="Wingdings" pitchFamily="2" charset="2"/>
              </a:rPr>
              <a:t>괗과학비지니스벨트</a:t>
            </a:r>
            <a:r>
              <a:rPr lang="ko-KR" altLang="en-US" sz="3000" dirty="0" smtClean="0">
                <a:solidFill>
                  <a:srgbClr val="0070C0"/>
                </a:solidFill>
                <a:latin typeface="산돌고딕B" pitchFamily="18" charset="-127"/>
                <a:ea typeface="산돌고딕B" pitchFamily="18" charset="-127"/>
                <a:sym typeface="Wingdings" pitchFamily="2" charset="2"/>
              </a:rPr>
              <a:t> 중이온가속기</a:t>
            </a:r>
            <a:endParaRPr lang="ko-KR" altLang="en-US" sz="3000" dirty="0">
              <a:solidFill>
                <a:srgbClr val="0070C0"/>
              </a:solidFill>
              <a:latin typeface="산돌고딕B" pitchFamily="18" charset="-127"/>
              <a:ea typeface="산돌고딕B" pitchFamily="18" charset="-127"/>
              <a:sym typeface="Wingdings" pitchFamily="2" charset="2"/>
            </a:endParaRP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860425" y="2643188"/>
            <a:ext cx="74120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762000" latinLnBrk="0">
              <a:spcBef>
                <a:spcPct val="50000"/>
              </a:spcBef>
              <a:defRPr/>
            </a:pPr>
            <a:r>
              <a:rPr lang="en-US" altLang="ko-KR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산돌고딕 M" pitchFamily="18" charset="-127"/>
                <a:ea typeface="산돌고딕 M" pitchFamily="18" charset="-127"/>
                <a:sym typeface="Wingdings" pitchFamily="2" charset="2"/>
              </a:rPr>
              <a:t>(</a:t>
            </a:r>
            <a:r>
              <a:rPr lang="ko-KR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산돌고딕 M" pitchFamily="18" charset="-127"/>
                <a:ea typeface="산돌고딕 M" pitchFamily="18" charset="-127"/>
                <a:sym typeface="Wingdings" pitchFamily="2" charset="2"/>
              </a:rPr>
              <a:t>가칭</a:t>
            </a:r>
            <a:r>
              <a:rPr lang="en-US" altLang="ko-KR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산돌고딕 M" pitchFamily="18" charset="-127"/>
                <a:ea typeface="산돌고딕 M" pitchFamily="18" charset="-127"/>
                <a:sym typeface="Wingdings" pitchFamily="2" charset="2"/>
              </a:rPr>
              <a:t>) KoRIA </a:t>
            </a:r>
            <a:r>
              <a:rPr lang="ko-KR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산돌고딕 M" pitchFamily="18" charset="-127"/>
                <a:ea typeface="산돌고딕 M" pitchFamily="18" charset="-127"/>
                <a:sym typeface="Wingdings" pitchFamily="2" charset="2"/>
              </a:rPr>
              <a:t>프로젝트</a:t>
            </a:r>
          </a:p>
        </p:txBody>
      </p:sp>
      <p:sp>
        <p:nvSpPr>
          <p:cNvPr id="9220" name="Rectangle 3"/>
          <p:cNvSpPr>
            <a:spLocks noChangeArrowheads="1"/>
          </p:cNvSpPr>
          <p:nvPr/>
        </p:nvSpPr>
        <p:spPr bwMode="auto">
          <a:xfrm>
            <a:off x="1155700" y="5572125"/>
            <a:ext cx="6821488" cy="75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762000" latinLnBrk="0">
              <a:lnSpc>
                <a:spcPct val="80000"/>
              </a:lnSpc>
              <a:spcBef>
                <a:spcPct val="50000"/>
              </a:spcBef>
            </a:pPr>
            <a:r>
              <a:rPr lang="ko-KR" altLang="en-US" sz="2000" b="1" dirty="0">
                <a:latin typeface="산돌고딕B" pitchFamily="18" charset="-127"/>
                <a:ea typeface="산돌고딕B" pitchFamily="18" charset="-127"/>
                <a:sym typeface="Wingdings" pitchFamily="2" charset="2"/>
              </a:rPr>
              <a:t>채종서</a:t>
            </a:r>
            <a:endParaRPr lang="en-US" altLang="ko-KR" sz="2000" b="1" dirty="0">
              <a:latin typeface="산돌고딕B" pitchFamily="18" charset="-127"/>
              <a:ea typeface="산돌고딕B" pitchFamily="18" charset="-127"/>
              <a:sym typeface="Wingdings" pitchFamily="2" charset="2"/>
            </a:endParaRPr>
          </a:p>
          <a:p>
            <a:pPr algn="ctr" defTabSz="762000" latinLnBrk="0">
              <a:lnSpc>
                <a:spcPct val="80000"/>
              </a:lnSpc>
              <a:spcBef>
                <a:spcPct val="50000"/>
              </a:spcBef>
            </a:pPr>
            <a:r>
              <a:rPr lang="ko-KR" altLang="en-US" sz="2000" dirty="0" smtClean="0">
                <a:latin typeface="산돌고딕 M" pitchFamily="18" charset="-127"/>
                <a:ea typeface="산돌고딕 M" pitchFamily="18" charset="-127"/>
                <a:sym typeface="Wingdings" pitchFamily="2" charset="2"/>
              </a:rPr>
              <a:t>성균관대학교</a:t>
            </a:r>
            <a:endParaRPr lang="ko-KR" altLang="en-US" sz="2000" dirty="0">
              <a:latin typeface="산돌고딕 M" pitchFamily="18" charset="-127"/>
              <a:ea typeface="산돌고딕 M" pitchFamily="18" charset="-127"/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539750" y="620713"/>
            <a:ext cx="8389968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산돌고딕B" pitchFamily="18" charset="-127"/>
                <a:ea typeface="산돌고딕B" pitchFamily="18" charset="-127"/>
              </a:rPr>
              <a:t>5-1 Argonne</a:t>
            </a:r>
            <a:r>
              <a:rPr lang="ko-KR" altLang="en-US" sz="2000" dirty="0" smtClean="0">
                <a:latin typeface="산돌고딕B" pitchFamily="18" charset="-127"/>
                <a:ea typeface="산돌고딕B" pitchFamily="18" charset="-127"/>
              </a:rPr>
              <a:t>에서 추진중인 프로젝트</a:t>
            </a:r>
            <a:r>
              <a:rPr lang="en-US" altLang="ko-KR" sz="2000" dirty="0" smtClean="0">
                <a:latin typeface="산돌고딕B" pitchFamily="18" charset="-127"/>
                <a:ea typeface="산돌고딕B" pitchFamily="18" charset="-127"/>
              </a:rPr>
              <a:t>(</a:t>
            </a:r>
            <a:r>
              <a:rPr lang="en-US" sz="2000" i="1" dirty="0" smtClean="0">
                <a:latin typeface="산돌고딕B" pitchFamily="18" charset="-127"/>
                <a:ea typeface="산돌고딕B" pitchFamily="18" charset="-127"/>
              </a:rPr>
              <a:t>Advanced Exotic Beam Laboratory</a:t>
            </a:r>
            <a:r>
              <a:rPr lang="en-US" sz="2000" dirty="0" smtClean="0">
                <a:latin typeface="산돌고딕B" pitchFamily="18" charset="-127"/>
                <a:ea typeface="산돌고딕B" pitchFamily="18" charset="-127"/>
              </a:rPr>
              <a:t>)</a:t>
            </a:r>
            <a:r>
              <a:rPr lang="en-US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산돌고딕 L" pitchFamily="18" charset="-127"/>
                <a:ea typeface="산돌고딕 L" pitchFamily="18" charset="-127"/>
              </a:rPr>
              <a:t>(1) </a:t>
            </a:r>
            <a:r>
              <a:rPr lang="ko-KR" altLang="en-US" dirty="0" smtClean="0">
                <a:latin typeface="산돌고딕 L" pitchFamily="18" charset="-127"/>
                <a:ea typeface="산돌고딕 L" pitchFamily="18" charset="-127"/>
              </a:rPr>
              <a:t>초전도 선형가속기 </a:t>
            </a:r>
            <a:r>
              <a:rPr lang="en-US" altLang="ko-KR" dirty="0" smtClean="0">
                <a:latin typeface="산돌고딕 L" pitchFamily="18" charset="-127"/>
                <a:ea typeface="산돌고딕 L" pitchFamily="18" charset="-127"/>
              </a:rPr>
              <a:t>(400-</a:t>
            </a:r>
            <a:r>
              <a:rPr lang="en-US" dirty="0" smtClean="0">
                <a:latin typeface="산돌고딕 L" pitchFamily="18" charset="-127"/>
                <a:ea typeface="산돌고딕 L" pitchFamily="18" charset="-127"/>
              </a:rPr>
              <a:t>kW, 200-MeV/u superconducting linac driver accelerator)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산돌고딕 L" pitchFamily="18" charset="-127"/>
                <a:ea typeface="산돌고딕 L" pitchFamily="18" charset="-127"/>
              </a:rPr>
              <a:t>(2) </a:t>
            </a:r>
            <a:r>
              <a:rPr lang="ko-KR" altLang="en-US" dirty="0" smtClean="0">
                <a:latin typeface="산돌고딕 L" pitchFamily="18" charset="-127"/>
                <a:ea typeface="산돌고딕 L" pitchFamily="18" charset="-127"/>
              </a:rPr>
              <a:t>기존의 </a:t>
            </a:r>
            <a:r>
              <a:rPr lang="en-US" dirty="0" smtClean="0">
                <a:latin typeface="산돌고딕 L" pitchFamily="18" charset="-127"/>
                <a:ea typeface="산돌고딕 L" pitchFamily="18" charset="-127"/>
              </a:rPr>
              <a:t>ATLAS</a:t>
            </a:r>
            <a:r>
              <a:rPr lang="ko-KR" altLang="en-US" dirty="0" err="1" smtClean="0">
                <a:latin typeface="산돌고딕 L" pitchFamily="18" charset="-127"/>
                <a:ea typeface="산돌고딕 L" pitchFamily="18" charset="-127"/>
              </a:rPr>
              <a:t>로</a:t>
            </a:r>
            <a:r>
              <a:rPr lang="ko-KR" altLang="en-US" dirty="0" smtClean="0">
                <a:latin typeface="산돌고딕 L" pitchFamily="18" charset="-127"/>
                <a:ea typeface="산돌고딕 L" pitchFamily="18" charset="-127"/>
              </a:rPr>
              <a:t> </a:t>
            </a:r>
            <a:r>
              <a:rPr lang="en-US" dirty="0" smtClean="0">
                <a:latin typeface="산돌고딕 L" pitchFamily="18" charset="-127"/>
                <a:ea typeface="산돌고딕 L" pitchFamily="18" charset="-127"/>
              </a:rPr>
              <a:t>exotic beams </a:t>
            </a:r>
            <a:r>
              <a:rPr lang="ko-KR" altLang="en-US" dirty="0" smtClean="0">
                <a:latin typeface="산돌고딕 L" pitchFamily="18" charset="-127"/>
                <a:ea typeface="산돌고딕 L" pitchFamily="18" charset="-127"/>
              </a:rPr>
              <a:t>재 가속 </a:t>
            </a:r>
            <a:endParaRPr lang="ko-KR" altLang="en-US" dirty="0">
              <a:latin typeface="산돌고딕 L" pitchFamily="18" charset="-127"/>
              <a:ea typeface="산돌고딕 L" pitchFamily="18" charset="-127"/>
            </a:endParaRPr>
          </a:p>
        </p:txBody>
      </p:sp>
      <p:pic>
        <p:nvPicPr>
          <p:cNvPr id="140290" name="Picture 2" descr="C:\DOCUME~1\user\LOCALS~1\Temp\Hnc\BinData\EMB0000076425fe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714488"/>
            <a:ext cx="7961340" cy="46289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314" name="Picture 2" descr="C:\DOCUME~1\user\LOCALS~1\Temp\UNI00000764265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2571744"/>
            <a:ext cx="7246960" cy="3987747"/>
          </a:xfrm>
          <a:prstGeom prst="rect">
            <a:avLst/>
          </a:prstGeom>
          <a:noFill/>
        </p:spPr>
      </p:pic>
      <p:sp>
        <p:nvSpPr>
          <p:cNvPr id="141315" name="Rectangle 3"/>
          <p:cNvSpPr>
            <a:spLocks noChangeArrowheads="1"/>
          </p:cNvSpPr>
          <p:nvPr/>
        </p:nvSpPr>
        <p:spPr bwMode="auto">
          <a:xfrm>
            <a:off x="0" y="0"/>
            <a:ext cx="9144000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47675" algn="just"/>
            <a:r>
              <a:rPr kumimoji="1" lang="en-US" altLang="ko-KR" sz="24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산돌고딕B" pitchFamily="18" charset="-127"/>
                <a:ea typeface="산돌고딕B" pitchFamily="18" charset="-127"/>
              </a:rPr>
              <a:t>5-2 </a:t>
            </a:r>
            <a:r>
              <a:rPr kumimoji="1" lang="ko-KR" altLang="ko-KR" sz="24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산돌고딕B" pitchFamily="18" charset="-127"/>
                <a:ea typeface="산돌고딕B" pitchFamily="18" charset="-127"/>
              </a:rPr>
              <a:t>ISF(Isotope Science Facility</a:t>
            </a:r>
            <a:r>
              <a:rPr kumimoji="1" lang="en-US" altLang="ko-KR" sz="24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산돌고딕B" pitchFamily="18" charset="-127"/>
                <a:ea typeface="산돌고딕B" pitchFamily="18" charset="-127"/>
              </a:rPr>
              <a:t>)</a:t>
            </a:r>
            <a:r>
              <a:rPr kumimoji="1" lang="ko-KR" altLang="ko-KR" sz="24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산돌고딕B" pitchFamily="18" charset="-127"/>
                <a:ea typeface="산돌고딕B" pitchFamily="18" charset="-127"/>
              </a:rPr>
              <a:t> </a:t>
            </a:r>
            <a:r>
              <a:rPr kumimoji="1" lang="ko-KR" sz="24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산돌고딕B" pitchFamily="18" charset="-127"/>
                <a:ea typeface="산돌고딕B" pitchFamily="18" charset="-127"/>
              </a:rPr>
              <a:t>동위원</a:t>
            </a:r>
            <a:r>
              <a:rPr lang="ko-KR" altLang="en-US" sz="2400" b="1" dirty="0" smtClean="0">
                <a:solidFill>
                  <a:schemeClr val="accent1"/>
                </a:solidFill>
                <a:latin typeface="산돌고딕B" pitchFamily="18" charset="-127"/>
                <a:ea typeface="산돌고딕B" pitchFamily="18" charset="-127"/>
              </a:rPr>
              <a:t>소과학시설</a:t>
            </a:r>
            <a:endParaRPr lang="en-US" altLang="ko-KR" sz="2400" b="1" dirty="0" smtClean="0">
              <a:solidFill>
                <a:schemeClr val="accent1"/>
              </a:solidFill>
              <a:latin typeface="산돌고딕B" pitchFamily="18" charset="-127"/>
              <a:ea typeface="산돌고딕B" pitchFamily="18" charset="-127"/>
            </a:endParaRPr>
          </a:p>
          <a:p>
            <a:pPr lvl="0" algn="just"/>
            <a:r>
              <a:rPr kumimoji="1" lang="ko-KR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ea typeface="바탕" pitchFamily="18" charset="-127"/>
              </a:rPr>
              <a:t>                                                                                                                        </a:t>
            </a:r>
            <a:r>
              <a:rPr kumimoji="1" lang="ko-KR" altLang="ko-KR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" pitchFamily="18" charset="-127"/>
                <a:ea typeface="바탕" pitchFamily="18" charset="-127"/>
              </a:rPr>
              <a:t> </a:t>
            </a:r>
            <a:endParaRPr kumimoji="1" lang="ko-KR" altLang="ko-KR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  <a:p>
            <a:pPr marR="0" lvl="0" indent="4476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산돌고딕 L" pitchFamily="18" charset="-127"/>
                <a:ea typeface="산돌고딕 L" pitchFamily="18" charset="-127"/>
              </a:rPr>
              <a:t>고출력 초전도 중이온 선형가속기 </a:t>
            </a:r>
            <a:r>
              <a:rPr kumimoji="1" lang="ko-KR" altLang="ko-K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산돌고딕 L" pitchFamily="18" charset="-127"/>
                <a:ea typeface="산돌고딕 L" pitchFamily="18" charset="-127"/>
              </a:rPr>
              <a:t>(200 MeV/n, beam</a:t>
            </a:r>
            <a:r>
              <a:rPr kumimoji="1" lang="ko-K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산돌고딕 L" pitchFamily="18" charset="-127"/>
                <a:ea typeface="산돌고딕 L" pitchFamily="18" charset="-127"/>
              </a:rPr>
              <a:t>출력 </a:t>
            </a:r>
            <a:r>
              <a:rPr kumimoji="1" lang="ko-KR" altLang="ko-K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산돌고딕 L" pitchFamily="18" charset="-127"/>
                <a:ea typeface="산돌고딕 L" pitchFamily="18" charset="-127"/>
              </a:rPr>
              <a:t>400 kW) </a:t>
            </a:r>
            <a:endParaRPr kumimoji="1" lang="ko-KR" altLang="ko-K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산돌고딕 L" pitchFamily="18" charset="-127"/>
              <a:ea typeface="산돌고딕 L" pitchFamily="18" charset="-127"/>
            </a:endParaRPr>
          </a:p>
          <a:p>
            <a:pPr marR="0" lvl="0" indent="4476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산돌고딕 L" pitchFamily="18" charset="-127"/>
                <a:ea typeface="산돌고딕 L" pitchFamily="18" charset="-127"/>
              </a:rPr>
              <a:t>• fragment-separator </a:t>
            </a:r>
            <a:r>
              <a:rPr kumimoji="1" lang="ko-K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산돌고딕 L" pitchFamily="18" charset="-127"/>
                <a:ea typeface="산돌고딕 L" pitchFamily="18" charset="-127"/>
              </a:rPr>
              <a:t>포함된 </a:t>
            </a:r>
            <a:r>
              <a:rPr kumimoji="1" lang="ko-KR" altLang="ko-K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산돌고딕 L" pitchFamily="18" charset="-127"/>
                <a:ea typeface="산돌고딕 L" pitchFamily="18" charset="-127"/>
              </a:rPr>
              <a:t>in-flight production target  </a:t>
            </a:r>
            <a:endParaRPr kumimoji="1" lang="ko-KR" altLang="ko-K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산돌고딕 L" pitchFamily="18" charset="-127"/>
              <a:ea typeface="산돌고딕 L" pitchFamily="18" charset="-127"/>
            </a:endParaRPr>
          </a:p>
          <a:p>
            <a:pPr marR="0" lvl="0" indent="4476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산돌고딕 L" pitchFamily="18" charset="-127"/>
                <a:ea typeface="산돌고딕 L" pitchFamily="18" charset="-127"/>
              </a:rPr>
              <a:t>•  fragment analyze</a:t>
            </a:r>
            <a:r>
              <a:rPr kumimoji="1" lang="ko-K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산돌고딕 L" pitchFamily="18" charset="-127"/>
                <a:ea typeface="산돌고딕 L" pitchFamily="18" charset="-127"/>
              </a:rPr>
              <a:t>포함 </a:t>
            </a:r>
            <a:r>
              <a:rPr kumimoji="1" lang="ko-KR" altLang="ko-K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산돌고딕 L" pitchFamily="18" charset="-127"/>
                <a:ea typeface="산돌고딕 L" pitchFamily="18" charset="-127"/>
              </a:rPr>
              <a:t>high-power ISOL target </a:t>
            </a:r>
            <a:endParaRPr kumimoji="1" lang="ko-KR" altLang="ko-K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산돌고딕 L" pitchFamily="18" charset="-127"/>
              <a:ea typeface="산돌고딕 L" pitchFamily="18" charset="-127"/>
            </a:endParaRPr>
          </a:p>
          <a:p>
            <a:pPr marR="0" lvl="0" indent="4476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산돌고딕 L" pitchFamily="18" charset="-127"/>
                <a:ea typeface="산돌고딕 L" pitchFamily="18" charset="-127"/>
              </a:rPr>
              <a:t>• </a:t>
            </a:r>
            <a:r>
              <a:rPr kumimoji="1" lang="ko-KR" altLang="en-US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산돌고딕 L" pitchFamily="18" charset="-127"/>
                <a:ea typeface="산돌고딕 L" pitchFamily="18" charset="-127"/>
              </a:rPr>
              <a:t>고속빔연구시설</a:t>
            </a:r>
            <a:endParaRPr kumimoji="1" lang="en-US" altLang="ko-KR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산돌고딕 L" pitchFamily="18" charset="-127"/>
              <a:ea typeface="산돌고딕 L" pitchFamily="18" charset="-127"/>
            </a:endParaRPr>
          </a:p>
          <a:p>
            <a:pPr marR="0" lvl="0" indent="4476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산돌고딕 L" pitchFamily="18" charset="-127"/>
                <a:ea typeface="산돌고딕 L" pitchFamily="18" charset="-127"/>
              </a:rPr>
              <a:t>• </a:t>
            </a:r>
            <a:r>
              <a:rPr kumimoji="1" lang="ko-KR" altLang="en-US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산돌고딕 L" pitchFamily="18" charset="-127"/>
                <a:ea typeface="산돌고딕 L" pitchFamily="18" charset="-127"/>
              </a:rPr>
              <a:t>고선속단수명동위원소빔</a:t>
            </a:r>
            <a:r>
              <a:rPr kumimoji="1" lang="ko-KR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산돌고딕 L" pitchFamily="18" charset="-127"/>
                <a:ea typeface="산돌고딕 L" pitchFamily="18" charset="-127"/>
              </a:rPr>
              <a:t> 인출 시설</a:t>
            </a:r>
            <a:r>
              <a:rPr kumimoji="1" lang="en-US" altLang="ko-K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산돌고딕 L" pitchFamily="18" charset="-127"/>
                <a:ea typeface="산돌고딕 L" pitchFamily="18" charset="-127"/>
              </a:rPr>
              <a:t>, </a:t>
            </a:r>
            <a:r>
              <a:rPr kumimoji="1" lang="ko-KR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산돌고딕 L" pitchFamily="18" charset="-127"/>
                <a:ea typeface="산돌고딕 L" pitchFamily="18" charset="-127"/>
              </a:rPr>
              <a:t>고효율 </a:t>
            </a:r>
            <a:r>
              <a:rPr kumimoji="1" lang="ko-KR" altLang="en-US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산돌고딕 L" pitchFamily="18" charset="-127"/>
                <a:ea typeface="산돌고딕 L" pitchFamily="18" charset="-127"/>
              </a:rPr>
              <a:t>개스</a:t>
            </a:r>
            <a:r>
              <a:rPr kumimoji="1" lang="ko-KR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산돌고딕 L" pitchFamily="18" charset="-127"/>
                <a:ea typeface="산돌고딕 L" pitchFamily="18" charset="-127"/>
              </a:rPr>
              <a:t> </a:t>
            </a:r>
            <a:r>
              <a:rPr kumimoji="1" lang="en-US" altLang="ko-K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산돌고딕 L" pitchFamily="18" charset="-127"/>
                <a:ea typeface="산돌고딕 L" pitchFamily="18" charset="-127"/>
              </a:rPr>
              <a:t>sto</a:t>
            </a:r>
            <a:r>
              <a:rPr kumimoji="1" lang="ko-KR" altLang="ko-K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산돌고딕 L" pitchFamily="18" charset="-127"/>
                <a:ea typeface="산돌고딕 L" pitchFamily="18" charset="-127"/>
              </a:rPr>
              <a:t>pper </a:t>
            </a:r>
            <a:endParaRPr kumimoji="1" lang="en-US" altLang="ko-KR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산돌고딕 L" pitchFamily="18" charset="-127"/>
              <a:ea typeface="산돌고딕 L" pitchFamily="18" charset="-127"/>
            </a:endParaRPr>
          </a:p>
          <a:p>
            <a:pPr marR="0" lvl="0" indent="4476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산돌고딕 L" pitchFamily="18" charset="-127"/>
                <a:ea typeface="산돌고딕 L" pitchFamily="18" charset="-127"/>
              </a:rPr>
              <a:t>• 100 keV</a:t>
            </a:r>
            <a:r>
              <a:rPr kumimoji="1" lang="en-US" altLang="ko-K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산돌고딕 L" pitchFamily="18" charset="-127"/>
                <a:ea typeface="산돌고딕 L" pitchFamily="18" charset="-127"/>
              </a:rPr>
              <a:t> </a:t>
            </a:r>
            <a:r>
              <a:rPr kumimoji="1" lang="ko-KR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산돌고딕 L" pitchFamily="18" charset="-127"/>
                <a:ea typeface="산돌고딕 L" pitchFamily="18" charset="-127"/>
              </a:rPr>
              <a:t>미만의</a:t>
            </a:r>
            <a:r>
              <a:rPr kumimoji="1" lang="en-US" altLang="ko-K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산돌고딕 L" pitchFamily="18" charset="-127"/>
                <a:ea typeface="산돌고딕 L" pitchFamily="18" charset="-127"/>
              </a:rPr>
              <a:t> </a:t>
            </a:r>
            <a:r>
              <a:rPr kumimoji="1" lang="ko-KR" altLang="en-US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산돌고딕 L" pitchFamily="18" charset="-127"/>
                <a:ea typeface="산돌고딕 L" pitchFamily="18" charset="-127"/>
              </a:rPr>
              <a:t>저에너지실험시설</a:t>
            </a:r>
            <a:r>
              <a:rPr kumimoji="1" lang="ko-KR" altLang="ko-K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산돌고딕 L" pitchFamily="18" charset="-127"/>
                <a:ea typeface="산돌고딕 L" pitchFamily="18" charset="-127"/>
              </a:rPr>
              <a:t> </a:t>
            </a:r>
            <a:endParaRPr kumimoji="1" lang="ko-KR" altLang="ko-K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산돌고딕 L" pitchFamily="18" charset="-127"/>
              <a:ea typeface="산돌고딕 L" pitchFamily="18" charset="-127"/>
            </a:endParaRPr>
          </a:p>
          <a:p>
            <a:pPr marR="0" lvl="0" indent="4476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산돌고딕 L" pitchFamily="18" charset="-127"/>
                <a:ea typeface="산돌고딕 L" pitchFamily="18" charset="-127"/>
              </a:rPr>
              <a:t>• 12 MeV/n </a:t>
            </a:r>
            <a:r>
              <a:rPr kumimoji="1" lang="ko-K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산돌고딕 L" pitchFamily="18" charset="-127"/>
                <a:ea typeface="산돌고딕 L" pitchFamily="18" charset="-127"/>
              </a:rPr>
              <a:t>후단 가속기 </a:t>
            </a:r>
            <a:endParaRPr kumimoji="1" lang="ko-K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산돌고딕 L" pitchFamily="18" charset="-127"/>
              <a:ea typeface="산돌고딕 L" pitchFamily="18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산돌고딕 L" pitchFamily="18" charset="-127"/>
                <a:ea typeface="산돌고딕 L" pitchFamily="18" charset="-127"/>
                <a:cs typeface="한컴바탕" pitchFamily="18" charset="-127"/>
              </a:rPr>
              <a:t/>
            </a:r>
            <a:br>
              <a:rPr kumimoji="1" lang="ko-KR" altLang="ko-K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산돌고딕 L" pitchFamily="18" charset="-127"/>
                <a:ea typeface="산돌고딕 L" pitchFamily="18" charset="-127"/>
                <a:cs typeface="한컴바탕" pitchFamily="18" charset="-127"/>
              </a:rPr>
            </a:br>
            <a:endParaRPr kumimoji="1" lang="ko-KR" altLang="ko-KR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산돌고딕 L" pitchFamily="18" charset="-127"/>
              <a:ea typeface="산돌고딕 L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6"/>
          <p:cNvSpPr>
            <a:spLocks noChangeArrowheads="1"/>
          </p:cNvSpPr>
          <p:nvPr/>
        </p:nvSpPr>
        <p:spPr bwMode="auto">
          <a:xfrm>
            <a:off x="412750" y="847725"/>
            <a:ext cx="381386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762000">
              <a:lnSpc>
                <a:spcPct val="90000"/>
              </a:lnSpc>
              <a:spcBef>
                <a:spcPct val="170000"/>
              </a:spcBef>
              <a:defRPr/>
            </a:pPr>
            <a:r>
              <a:rPr lang="en-US" altLang="ko-KR" sz="2000" dirty="0">
                <a:solidFill>
                  <a:schemeClr val="bg1">
                    <a:lumMod val="65000"/>
                  </a:schemeClr>
                </a:solidFill>
                <a:latin typeface="산돌고딕B" pitchFamily="18" charset="-127"/>
                <a:ea typeface="산돌고딕B" pitchFamily="18" charset="-127"/>
              </a:rPr>
              <a:t>1. </a:t>
            </a:r>
            <a:r>
              <a:rPr lang="ko-KR" altLang="en-US" sz="2000" dirty="0" smtClean="0">
                <a:solidFill>
                  <a:schemeClr val="bg1">
                    <a:lumMod val="65000"/>
                  </a:schemeClr>
                </a:solidFill>
                <a:latin typeface="산돌고딕B" pitchFamily="18" charset="-127"/>
                <a:ea typeface="산돌고딕B" pitchFamily="18" charset="-127"/>
              </a:rPr>
              <a:t>외국의 중이온</a:t>
            </a:r>
            <a:r>
              <a:rPr lang="en-US" altLang="ko-KR" sz="2000" dirty="0" smtClean="0">
                <a:solidFill>
                  <a:schemeClr val="bg1">
                    <a:lumMod val="65000"/>
                  </a:schemeClr>
                </a:solidFill>
                <a:latin typeface="산돌고딕B" pitchFamily="18" charset="-127"/>
                <a:ea typeface="산돌고딕B" pitchFamily="18" charset="-127"/>
              </a:rPr>
              <a:t>(RI) </a:t>
            </a:r>
            <a:r>
              <a:rPr lang="ko-KR" altLang="en-US" sz="2000" dirty="0" smtClean="0">
                <a:solidFill>
                  <a:schemeClr val="bg1">
                    <a:lumMod val="65000"/>
                  </a:schemeClr>
                </a:solidFill>
                <a:latin typeface="산돌고딕B" pitchFamily="18" charset="-127"/>
                <a:ea typeface="산돌고딕B" pitchFamily="18" charset="-127"/>
              </a:rPr>
              <a:t>가속기 현황</a:t>
            </a:r>
            <a:r>
              <a:rPr lang="en-US" altLang="ko-KR" sz="2000" dirty="0" smtClean="0">
                <a:solidFill>
                  <a:schemeClr val="bg1">
                    <a:lumMod val="65000"/>
                  </a:schemeClr>
                </a:solidFill>
                <a:latin typeface="산돌고딕B" pitchFamily="18" charset="-127"/>
                <a:ea typeface="산돌고딕B" pitchFamily="18" charset="-127"/>
              </a:rPr>
              <a:t>?</a:t>
            </a:r>
            <a:r>
              <a:rPr lang="ko-KR" altLang="en-US" sz="2000" dirty="0" smtClean="0">
                <a:solidFill>
                  <a:schemeClr val="bg1">
                    <a:lumMod val="65000"/>
                  </a:schemeClr>
                </a:solidFill>
                <a:latin typeface="산돌고딕B" pitchFamily="18" charset="-127"/>
                <a:ea typeface="산돌고딕B" pitchFamily="18" charset="-127"/>
              </a:rPr>
              <a:t> </a:t>
            </a:r>
            <a:endParaRPr lang="ko-KR" altLang="en-US" sz="2000" dirty="0">
              <a:solidFill>
                <a:schemeClr val="bg1">
                  <a:lumMod val="65000"/>
                </a:schemeClr>
              </a:solidFill>
              <a:latin typeface="산돌고딕B" pitchFamily="18" charset="-127"/>
              <a:ea typeface="산돌고딕B" pitchFamily="18" charset="-127"/>
            </a:endParaRPr>
          </a:p>
        </p:txBody>
      </p:sp>
      <p:sp>
        <p:nvSpPr>
          <p:cNvPr id="22542" name="Rectangle 11"/>
          <p:cNvSpPr>
            <a:spLocks noChangeArrowheads="1"/>
          </p:cNvSpPr>
          <p:nvPr/>
        </p:nvSpPr>
        <p:spPr bwMode="auto">
          <a:xfrm>
            <a:off x="412750" y="1233488"/>
            <a:ext cx="2302233" cy="48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762000">
              <a:lnSpc>
                <a:spcPct val="90000"/>
              </a:lnSpc>
              <a:spcBef>
                <a:spcPct val="170000"/>
              </a:spcBef>
              <a:defRPr/>
            </a:pPr>
            <a:r>
              <a:rPr lang="en-US" altLang="ko-KR" sz="2800" dirty="0">
                <a:solidFill>
                  <a:schemeClr val="accent1"/>
                </a:solidFill>
                <a:latin typeface="산돌고딕B" pitchFamily="18" charset="-127"/>
                <a:ea typeface="산돌고딕B" pitchFamily="18" charset="-127"/>
              </a:rPr>
              <a:t>2. </a:t>
            </a:r>
            <a:r>
              <a:rPr lang="ko-KR" altLang="en-US" sz="2800" dirty="0" smtClean="0">
                <a:solidFill>
                  <a:schemeClr val="accent1"/>
                </a:solidFill>
                <a:latin typeface="산돌고딕B" pitchFamily="18" charset="-127"/>
                <a:ea typeface="산돌고딕B" pitchFamily="18" charset="-127"/>
              </a:rPr>
              <a:t>한국의 현황</a:t>
            </a:r>
            <a:endParaRPr lang="ko-KR" altLang="en-US" sz="2800" dirty="0">
              <a:solidFill>
                <a:schemeClr val="accent1"/>
              </a:solidFill>
              <a:latin typeface="산돌고딕B" pitchFamily="18" charset="-127"/>
              <a:ea typeface="산돌고딕B" pitchFamily="18" charset="-127"/>
            </a:endParaRPr>
          </a:p>
        </p:txBody>
      </p:sp>
      <p:sp>
        <p:nvSpPr>
          <p:cNvPr id="22538" name="Rectangle 16"/>
          <p:cNvSpPr>
            <a:spLocks noChangeArrowheads="1"/>
          </p:cNvSpPr>
          <p:nvPr/>
        </p:nvSpPr>
        <p:spPr bwMode="auto">
          <a:xfrm>
            <a:off x="412750" y="1647825"/>
            <a:ext cx="25304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762000">
              <a:lnSpc>
                <a:spcPct val="90000"/>
              </a:lnSpc>
              <a:spcBef>
                <a:spcPct val="170000"/>
              </a:spcBef>
              <a:defRPr/>
            </a:pPr>
            <a:r>
              <a:rPr lang="en-US" altLang="ko-KR" sz="2000" dirty="0">
                <a:solidFill>
                  <a:schemeClr val="bg1">
                    <a:lumMod val="65000"/>
                  </a:schemeClr>
                </a:solidFill>
                <a:latin typeface="산돌고딕B" pitchFamily="18" charset="-127"/>
                <a:ea typeface="산돌고딕B" pitchFamily="18" charset="-127"/>
              </a:rPr>
              <a:t>3. </a:t>
            </a:r>
            <a:r>
              <a:rPr lang="ko-KR" altLang="en-US" sz="2000" dirty="0">
                <a:solidFill>
                  <a:schemeClr val="bg1">
                    <a:lumMod val="65000"/>
                  </a:schemeClr>
                </a:solidFill>
                <a:latin typeface="산돌고딕B" pitchFamily="18" charset="-127"/>
                <a:ea typeface="산돌고딕B" pitchFamily="18" charset="-127"/>
              </a:rPr>
              <a:t>그런데 우리나라는</a:t>
            </a:r>
            <a:r>
              <a:rPr lang="en-US" altLang="ko-KR" sz="2000" dirty="0">
                <a:solidFill>
                  <a:schemeClr val="bg1">
                    <a:lumMod val="65000"/>
                  </a:schemeClr>
                </a:solidFill>
                <a:latin typeface="산돌고딕B" pitchFamily="18" charset="-127"/>
                <a:ea typeface="산돌고딕B" pitchFamily="18" charset="-127"/>
              </a:rPr>
              <a:t>?</a:t>
            </a:r>
            <a:endParaRPr lang="ko-KR" altLang="en-US" sz="2000" dirty="0">
              <a:solidFill>
                <a:schemeClr val="bg1">
                  <a:lumMod val="65000"/>
                </a:schemeClr>
              </a:solidFill>
              <a:latin typeface="산돌고딕B" pitchFamily="18" charset="-127"/>
              <a:ea typeface="산돌고딕B" pitchFamily="18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1" name="Rectangle 5"/>
          <p:cNvSpPr>
            <a:spLocks noChangeArrowheads="1"/>
          </p:cNvSpPr>
          <p:nvPr/>
        </p:nvSpPr>
        <p:spPr bwMode="auto">
          <a:xfrm>
            <a:off x="285720" y="785794"/>
            <a:ext cx="7826375" cy="5492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110000"/>
              </a:lnSpc>
              <a:buClr>
                <a:schemeClr val="tx1">
                  <a:lumMod val="65000"/>
                  <a:lumOff val="35000"/>
                </a:schemeClr>
              </a:buClr>
              <a:buFont typeface="산돌고딕 L" pitchFamily="18" charset="-127"/>
              <a:buChar char="▶"/>
              <a:defRPr/>
            </a:pPr>
            <a:r>
              <a:rPr lang="en-US" altLang="ko-KR" dirty="0">
                <a:solidFill>
                  <a:srgbClr val="000000"/>
                </a:solidFill>
                <a:latin typeface="산돌고딕B" pitchFamily="18" charset="-127"/>
                <a:ea typeface="산돌고딕B" pitchFamily="18" charset="-127"/>
              </a:rPr>
              <a:t> </a:t>
            </a:r>
            <a:r>
              <a:rPr lang="ko-KR" altLang="en-US" dirty="0">
                <a:solidFill>
                  <a:srgbClr val="000000"/>
                </a:solidFill>
                <a:latin typeface="산돌고딕B" pitchFamily="18" charset="-127"/>
                <a:ea typeface="산돌고딕B" pitchFamily="18" charset="-127"/>
              </a:rPr>
              <a:t>포항공대</a:t>
            </a:r>
            <a:r>
              <a:rPr lang="en-US" altLang="ko-KR" dirty="0">
                <a:solidFill>
                  <a:srgbClr val="000000"/>
                </a:solidFill>
                <a:latin typeface="산돌고딕B" pitchFamily="18" charset="-127"/>
                <a:ea typeface="산돌고딕B" pitchFamily="18" charset="-127"/>
              </a:rPr>
              <a:t>, </a:t>
            </a:r>
            <a:r>
              <a:rPr lang="ko-KR" altLang="en-US" dirty="0">
                <a:solidFill>
                  <a:srgbClr val="000000"/>
                </a:solidFill>
                <a:latin typeface="산돌고딕B" pitchFamily="18" charset="-127"/>
                <a:ea typeface="산돌고딕B" pitchFamily="18" charset="-127"/>
              </a:rPr>
              <a:t>포항 </a:t>
            </a:r>
            <a:r>
              <a:rPr lang="ko-KR" altLang="en-US" dirty="0" err="1" smtClean="0">
                <a:solidFill>
                  <a:srgbClr val="000000"/>
                </a:solidFill>
                <a:latin typeface="산돌고딕B" pitchFamily="18" charset="-127"/>
                <a:ea typeface="산돌고딕B" pitchFamily="18" charset="-127"/>
              </a:rPr>
              <a:t>방사광가속기</a:t>
            </a:r>
            <a:endParaRPr lang="en-US" altLang="ko-KR" dirty="0" smtClean="0">
              <a:solidFill>
                <a:srgbClr val="000000"/>
              </a:solidFill>
              <a:latin typeface="산돌고딕B" pitchFamily="18" charset="-127"/>
              <a:ea typeface="산돌고딕B" pitchFamily="18" charset="-127"/>
            </a:endParaRPr>
          </a:p>
          <a:p>
            <a:pPr marL="266700">
              <a:lnSpc>
                <a:spcPct val="110000"/>
              </a:lnSpc>
              <a:buFont typeface="Arial" pitchFamily="34" charset="0"/>
              <a:buChar char="•"/>
              <a:defRPr/>
            </a:pPr>
            <a:r>
              <a:rPr lang="en-US" altLang="ko-KR" sz="1400" dirty="0" smtClean="0">
                <a:solidFill>
                  <a:srgbClr val="000000"/>
                </a:solidFill>
                <a:latin typeface="산돌고딕 L" pitchFamily="18" charset="-127"/>
                <a:ea typeface="산돌고딕 L" pitchFamily="18" charset="-127"/>
              </a:rPr>
              <a:t>  </a:t>
            </a:r>
            <a:r>
              <a:rPr lang="en-US" altLang="ko-KR" sz="1400" dirty="0">
                <a:solidFill>
                  <a:srgbClr val="000000"/>
                </a:solidFill>
                <a:latin typeface="산돌고딕 L" pitchFamily="18" charset="-127"/>
                <a:ea typeface="산돌고딕 L" pitchFamily="18" charset="-127"/>
              </a:rPr>
              <a:t>2.5 GeV </a:t>
            </a:r>
            <a:r>
              <a:rPr lang="ko-KR" altLang="en-US" sz="1400" dirty="0">
                <a:solidFill>
                  <a:srgbClr val="000000"/>
                </a:solidFill>
                <a:latin typeface="산돌고딕 L" pitchFamily="18" charset="-127"/>
                <a:ea typeface="산돌고딕 L" pitchFamily="18" charset="-127"/>
              </a:rPr>
              <a:t>전자가속기 및 </a:t>
            </a:r>
            <a:r>
              <a:rPr lang="ko-KR" altLang="en-US" sz="1400" dirty="0" err="1">
                <a:solidFill>
                  <a:srgbClr val="000000"/>
                </a:solidFill>
                <a:latin typeface="산돌고딕 L" pitchFamily="18" charset="-127"/>
                <a:ea typeface="산돌고딕 L" pitchFamily="18" charset="-127"/>
              </a:rPr>
              <a:t>저장링</a:t>
            </a:r>
            <a:r>
              <a:rPr lang="ko-KR" altLang="en-US" sz="1400" dirty="0">
                <a:solidFill>
                  <a:srgbClr val="000000"/>
                </a:solidFill>
                <a:latin typeface="산돌고딕 L" pitchFamily="18" charset="-127"/>
                <a:ea typeface="산돌고딕 L" pitchFamily="18" charset="-127"/>
              </a:rPr>
              <a:t> </a:t>
            </a:r>
            <a:r>
              <a:rPr lang="en-US" altLang="ko-KR" sz="1400" dirty="0">
                <a:solidFill>
                  <a:srgbClr val="000000"/>
                </a:solidFill>
                <a:latin typeface="산돌고딕 L" pitchFamily="18" charset="-127"/>
                <a:ea typeface="산돌고딕 L" pitchFamily="18" charset="-127"/>
              </a:rPr>
              <a:t>(</a:t>
            </a:r>
            <a:r>
              <a:rPr lang="ko-KR" altLang="en-US" sz="1400" dirty="0">
                <a:solidFill>
                  <a:srgbClr val="000000"/>
                </a:solidFill>
                <a:latin typeface="산돌고딕 L" pitchFamily="18" charset="-127"/>
                <a:ea typeface="산돌고딕 L" pitchFamily="18" charset="-127"/>
              </a:rPr>
              <a:t>방사광원</a:t>
            </a:r>
            <a:r>
              <a:rPr lang="en-US" altLang="ko-KR" sz="1400" dirty="0">
                <a:solidFill>
                  <a:srgbClr val="000000"/>
                </a:solidFill>
                <a:latin typeface="산돌고딕 L" pitchFamily="18" charset="-127"/>
                <a:ea typeface="산돌고딕 L" pitchFamily="18" charset="-127"/>
              </a:rPr>
              <a:t>)</a:t>
            </a:r>
          </a:p>
          <a:p>
            <a:pPr marL="266700">
              <a:lnSpc>
                <a:spcPct val="110000"/>
              </a:lnSpc>
              <a:buFont typeface="Arial" pitchFamily="34" charset="0"/>
              <a:buChar char="•"/>
              <a:defRPr/>
            </a:pPr>
            <a:r>
              <a:rPr lang="en-US" altLang="ko-KR" sz="1400" dirty="0">
                <a:solidFill>
                  <a:srgbClr val="000000"/>
                </a:solidFill>
                <a:latin typeface="산돌고딕 L" pitchFamily="18" charset="-127"/>
                <a:ea typeface="산돌고딕 L" pitchFamily="18" charset="-127"/>
              </a:rPr>
              <a:t>  1995</a:t>
            </a:r>
            <a:r>
              <a:rPr lang="ko-KR" altLang="en-US" sz="1400" dirty="0">
                <a:solidFill>
                  <a:srgbClr val="000000"/>
                </a:solidFill>
                <a:latin typeface="산돌고딕 L" pitchFamily="18" charset="-127"/>
                <a:ea typeface="산돌고딕 L" pitchFamily="18" charset="-127"/>
              </a:rPr>
              <a:t>년 국내 개발 완공</a:t>
            </a:r>
            <a:r>
              <a:rPr lang="en-US" altLang="ko-KR" sz="1400" dirty="0">
                <a:solidFill>
                  <a:srgbClr val="000000"/>
                </a:solidFill>
                <a:latin typeface="산돌고딕 L" pitchFamily="18" charset="-127"/>
                <a:ea typeface="산돌고딕 L" pitchFamily="18" charset="-127"/>
              </a:rPr>
              <a:t>, </a:t>
            </a:r>
            <a:r>
              <a:rPr lang="ko-KR" altLang="en-US" sz="1400" dirty="0">
                <a:solidFill>
                  <a:srgbClr val="000000"/>
                </a:solidFill>
                <a:latin typeface="산돌고딕 L" pitchFamily="18" charset="-127"/>
                <a:ea typeface="산돌고딕 L" pitchFamily="18" charset="-127"/>
              </a:rPr>
              <a:t>운영 중</a:t>
            </a:r>
            <a:endParaRPr lang="en-US" altLang="ko-KR" sz="1400" dirty="0">
              <a:solidFill>
                <a:srgbClr val="000000"/>
              </a:solidFill>
              <a:latin typeface="산돌고딕 L" pitchFamily="18" charset="-127"/>
              <a:ea typeface="산돌고딕 L" pitchFamily="18" charset="-127"/>
            </a:endParaRPr>
          </a:p>
          <a:p>
            <a:pPr marL="266700">
              <a:lnSpc>
                <a:spcPct val="110000"/>
              </a:lnSpc>
              <a:buFont typeface="Arial" pitchFamily="34" charset="0"/>
              <a:buChar char="•"/>
              <a:defRPr/>
            </a:pPr>
            <a:r>
              <a:rPr lang="en-US" altLang="ko-KR" sz="1400" dirty="0">
                <a:solidFill>
                  <a:srgbClr val="000000"/>
                </a:solidFill>
                <a:latin typeface="산돌고딕 L" pitchFamily="18" charset="-127"/>
                <a:ea typeface="산돌고딕 L" pitchFamily="18" charset="-127"/>
                <a:sym typeface="Symbol" pitchFamily="18" charset="2"/>
              </a:rPr>
              <a:t>  </a:t>
            </a:r>
            <a:r>
              <a:rPr lang="ko-KR" altLang="en-US" sz="1400" dirty="0">
                <a:latin typeface="산돌고딕 L" pitchFamily="18" charset="-127"/>
                <a:ea typeface="산돌고딕 L" pitchFamily="18" charset="-127"/>
                <a:sym typeface="Symbol" pitchFamily="18" charset="2"/>
              </a:rPr>
              <a:t>물질구조 </a:t>
            </a:r>
            <a:r>
              <a:rPr lang="ko-KR" altLang="en-US" sz="1400" dirty="0" smtClean="0">
                <a:latin typeface="산돌고딕 L" pitchFamily="18" charset="-127"/>
                <a:ea typeface="산돌고딕 L" pitchFamily="18" charset="-127"/>
                <a:sym typeface="Symbol" pitchFamily="18" charset="2"/>
              </a:rPr>
              <a:t>분석용</a:t>
            </a:r>
            <a:endParaRPr lang="en-US" altLang="ko-KR" sz="1400" dirty="0">
              <a:latin typeface="산돌고딕 L" pitchFamily="18" charset="-127"/>
              <a:ea typeface="산돌고딕 L" pitchFamily="18" charset="-127"/>
              <a:sym typeface="Symbol" pitchFamily="18" charset="2"/>
            </a:endParaRPr>
          </a:p>
          <a:p>
            <a:pPr>
              <a:lnSpc>
                <a:spcPct val="110000"/>
              </a:lnSpc>
              <a:buClr>
                <a:schemeClr val="tx1">
                  <a:lumMod val="65000"/>
                  <a:lumOff val="35000"/>
                </a:schemeClr>
              </a:buClr>
              <a:buFont typeface="산돌고딕 L" pitchFamily="18" charset="-127"/>
              <a:buChar char="▶"/>
              <a:defRPr/>
            </a:pPr>
            <a:r>
              <a:rPr lang="en-US" altLang="ko-KR" dirty="0">
                <a:solidFill>
                  <a:srgbClr val="000000"/>
                </a:solidFill>
                <a:latin typeface="산돌고딕B" pitchFamily="18" charset="-127"/>
                <a:ea typeface="산돌고딕B" pitchFamily="18" charset="-127"/>
              </a:rPr>
              <a:t> </a:t>
            </a:r>
            <a:r>
              <a:rPr lang="ko-KR" altLang="en-US" dirty="0" err="1" smtClean="0">
                <a:solidFill>
                  <a:srgbClr val="000000"/>
                </a:solidFill>
                <a:latin typeface="산돌고딕B" pitchFamily="18" charset="-127"/>
                <a:ea typeface="산돌고딕B" pitchFamily="18" charset="-127"/>
              </a:rPr>
              <a:t>원자력의학원</a:t>
            </a:r>
            <a:r>
              <a:rPr lang="ko-KR" altLang="en-US" dirty="0" smtClean="0">
                <a:solidFill>
                  <a:srgbClr val="000000"/>
                </a:solidFill>
                <a:latin typeface="산돌고딕B" pitchFamily="18" charset="-127"/>
                <a:ea typeface="산돌고딕B" pitchFamily="18" charset="-127"/>
              </a:rPr>
              <a:t> 사이클로트론</a:t>
            </a:r>
            <a:endParaRPr lang="en-US" altLang="ko-KR" dirty="0" smtClean="0">
              <a:solidFill>
                <a:srgbClr val="000000"/>
              </a:solidFill>
              <a:latin typeface="산돌고딕B" pitchFamily="18" charset="-127"/>
              <a:ea typeface="산돌고딕B" pitchFamily="18" charset="-127"/>
            </a:endParaRPr>
          </a:p>
          <a:p>
            <a:pPr marL="266700">
              <a:lnSpc>
                <a:spcPct val="110000"/>
              </a:lnSpc>
              <a:buFont typeface="Arial" pitchFamily="34" charset="0"/>
              <a:buChar char="•"/>
              <a:defRPr/>
            </a:pPr>
            <a:r>
              <a:rPr lang="en-US" altLang="ko-KR" dirty="0" smtClean="0">
                <a:solidFill>
                  <a:srgbClr val="000000"/>
                </a:solidFill>
                <a:latin typeface="산돌고딕 L" pitchFamily="18" charset="-127"/>
                <a:ea typeface="산돌고딕 L" pitchFamily="18" charset="-127"/>
              </a:rPr>
              <a:t>  50 </a:t>
            </a:r>
            <a:r>
              <a:rPr lang="en-US" altLang="ko-KR" dirty="0" smtClean="0">
                <a:solidFill>
                  <a:srgbClr val="000000"/>
                </a:solidFill>
                <a:latin typeface="산돌고딕 L" pitchFamily="18" charset="-127"/>
                <a:ea typeface="산돌고딕 L" pitchFamily="18" charset="-127"/>
              </a:rPr>
              <a:t>MeV </a:t>
            </a:r>
            <a:r>
              <a:rPr lang="ko-KR" altLang="en-US" dirty="0" err="1" smtClean="0">
                <a:solidFill>
                  <a:srgbClr val="000000"/>
                </a:solidFill>
                <a:latin typeface="산돌고딕 L" pitchFamily="18" charset="-127"/>
                <a:ea typeface="산돌고딕 L" pitchFamily="18" charset="-127"/>
              </a:rPr>
              <a:t>소전류</a:t>
            </a:r>
            <a:r>
              <a:rPr lang="ko-KR" altLang="en-US" dirty="0" smtClean="0">
                <a:solidFill>
                  <a:srgbClr val="000000"/>
                </a:solidFill>
                <a:latin typeface="산돌고딕 L" pitchFamily="18" charset="-127"/>
                <a:ea typeface="산돌고딕 L" pitchFamily="18" charset="-127"/>
              </a:rPr>
              <a:t> </a:t>
            </a:r>
            <a:r>
              <a:rPr lang="en-US" altLang="ko-KR" dirty="0" smtClean="0">
                <a:solidFill>
                  <a:srgbClr val="000000"/>
                </a:solidFill>
                <a:latin typeface="산돌고딕 L" pitchFamily="18" charset="-127"/>
                <a:ea typeface="산돌고딕 L" pitchFamily="18" charset="-127"/>
              </a:rPr>
              <a:t>(60 uA) </a:t>
            </a:r>
            <a:r>
              <a:rPr lang="ko-KR" altLang="en-US" dirty="0" smtClean="0">
                <a:solidFill>
                  <a:srgbClr val="000000"/>
                </a:solidFill>
                <a:latin typeface="산돌고딕 L" pitchFamily="18" charset="-127"/>
                <a:ea typeface="산돌고딕 L" pitchFamily="18" charset="-127"/>
              </a:rPr>
              <a:t>사이클로트론 </a:t>
            </a:r>
            <a:r>
              <a:rPr lang="en-US" altLang="ko-KR" dirty="0" smtClean="0">
                <a:solidFill>
                  <a:srgbClr val="000000"/>
                </a:solidFill>
                <a:latin typeface="산돌고딕 L" pitchFamily="18" charset="-127"/>
                <a:ea typeface="산돌고딕 L" pitchFamily="18" charset="-127"/>
              </a:rPr>
              <a:t>(</a:t>
            </a:r>
            <a:r>
              <a:rPr lang="ko-KR" altLang="en-US" dirty="0" smtClean="0">
                <a:solidFill>
                  <a:srgbClr val="000000"/>
                </a:solidFill>
                <a:latin typeface="산돌고딕 L" pitchFamily="18" charset="-127"/>
                <a:ea typeface="산돌고딕 L" pitchFamily="18" charset="-127"/>
              </a:rPr>
              <a:t>양성자</a:t>
            </a:r>
            <a:r>
              <a:rPr lang="en-US" altLang="ko-KR" dirty="0" smtClean="0">
                <a:solidFill>
                  <a:srgbClr val="000000"/>
                </a:solidFill>
                <a:latin typeface="산돌고딕 L" pitchFamily="18" charset="-127"/>
                <a:ea typeface="산돌고딕 L" pitchFamily="18" charset="-127"/>
              </a:rPr>
              <a:t>, </a:t>
            </a:r>
            <a:r>
              <a:rPr lang="ko-KR" altLang="en-US" dirty="0" smtClean="0">
                <a:solidFill>
                  <a:srgbClr val="000000"/>
                </a:solidFill>
                <a:latin typeface="산돌고딕 L" pitchFamily="18" charset="-127"/>
                <a:ea typeface="산돌고딕 L" pitchFamily="18" charset="-127"/>
              </a:rPr>
              <a:t>중양자</a:t>
            </a:r>
            <a:r>
              <a:rPr lang="en-US" altLang="ko-KR" dirty="0" smtClean="0">
                <a:solidFill>
                  <a:srgbClr val="000000"/>
                </a:solidFill>
                <a:latin typeface="산돌고딕 L" pitchFamily="18" charset="-127"/>
                <a:ea typeface="산돌고딕 L" pitchFamily="18" charset="-127"/>
              </a:rPr>
              <a:t>, He-3, He-4)</a:t>
            </a:r>
          </a:p>
          <a:p>
            <a:pPr marL="266700">
              <a:lnSpc>
                <a:spcPct val="110000"/>
              </a:lnSpc>
              <a:buFont typeface="Arial" pitchFamily="34" charset="0"/>
              <a:buChar char="•"/>
              <a:defRPr/>
            </a:pPr>
            <a:r>
              <a:rPr lang="en-US" altLang="ko-KR" dirty="0" smtClean="0">
                <a:solidFill>
                  <a:srgbClr val="000000"/>
                </a:solidFill>
                <a:latin typeface="산돌고딕 L" pitchFamily="18" charset="-127"/>
                <a:ea typeface="산돌고딕 L" pitchFamily="18" charset="-127"/>
              </a:rPr>
              <a:t> 1986</a:t>
            </a:r>
            <a:r>
              <a:rPr lang="ko-KR" altLang="en-US" dirty="0" smtClean="0">
                <a:solidFill>
                  <a:srgbClr val="000000"/>
                </a:solidFill>
                <a:latin typeface="산돌고딕 L" pitchFamily="18" charset="-127"/>
                <a:ea typeface="산돌고딕 L" pitchFamily="18" charset="-127"/>
              </a:rPr>
              <a:t>년 도입</a:t>
            </a:r>
            <a:r>
              <a:rPr lang="en-US" altLang="ko-KR" dirty="0" smtClean="0">
                <a:solidFill>
                  <a:srgbClr val="000000"/>
                </a:solidFill>
                <a:latin typeface="산돌고딕 L" pitchFamily="18" charset="-127"/>
                <a:ea typeface="산돌고딕 L" pitchFamily="18" charset="-127"/>
              </a:rPr>
              <a:t>, </a:t>
            </a:r>
            <a:r>
              <a:rPr lang="ko-KR" altLang="en-US" dirty="0" smtClean="0">
                <a:solidFill>
                  <a:srgbClr val="000000"/>
                </a:solidFill>
                <a:latin typeface="산돌고딕 L" pitchFamily="18" charset="-127"/>
                <a:ea typeface="산돌고딕 L" pitchFamily="18" charset="-127"/>
              </a:rPr>
              <a:t>운영 중</a:t>
            </a:r>
          </a:p>
          <a:p>
            <a:pPr marL="266700">
              <a:lnSpc>
                <a:spcPct val="110000"/>
              </a:lnSpc>
              <a:buFont typeface="Arial" pitchFamily="34" charset="0"/>
              <a:buChar char="•"/>
              <a:defRPr/>
            </a:pPr>
            <a:r>
              <a:rPr lang="en-US" altLang="ko-KR" dirty="0" smtClean="0">
                <a:latin typeface="산돌고딕 L" pitchFamily="18" charset="-127"/>
                <a:ea typeface="산돌고딕 L" pitchFamily="18" charset="-127"/>
                <a:sym typeface="Symbol" pitchFamily="18" charset="2"/>
              </a:rPr>
              <a:t> </a:t>
            </a:r>
            <a:r>
              <a:rPr lang="ko-KR" altLang="en-US" dirty="0" smtClean="0">
                <a:latin typeface="산돌고딕 L" pitchFamily="18" charset="-127"/>
                <a:ea typeface="산돌고딕 L" pitchFamily="18" charset="-127"/>
                <a:sym typeface="Symbol" pitchFamily="18" charset="2"/>
              </a:rPr>
              <a:t>기초과학 전용 </a:t>
            </a:r>
            <a:r>
              <a:rPr lang="en-US" altLang="ko-KR" dirty="0" smtClean="0">
                <a:latin typeface="산돌고딕 L" pitchFamily="18" charset="-127"/>
                <a:ea typeface="산돌고딕 L" pitchFamily="18" charset="-127"/>
                <a:sym typeface="Symbol" pitchFamily="18" charset="2"/>
              </a:rPr>
              <a:t>(200</a:t>
            </a:r>
            <a:r>
              <a:rPr lang="ko-KR" altLang="en-US" dirty="0" smtClean="0">
                <a:latin typeface="산돌고딕 L" pitchFamily="18" charset="-127"/>
                <a:ea typeface="산돌고딕 L" pitchFamily="18" charset="-127"/>
                <a:sym typeface="Symbol" pitchFamily="18" charset="2"/>
              </a:rPr>
              <a:t>여명 치료</a:t>
            </a:r>
            <a:r>
              <a:rPr lang="en-US" altLang="ko-KR" dirty="0" smtClean="0">
                <a:latin typeface="산돌고딕 L" pitchFamily="18" charset="-127"/>
                <a:ea typeface="산돌고딕 L" pitchFamily="18" charset="-127"/>
                <a:sym typeface="Symbol" pitchFamily="18" charset="2"/>
              </a:rPr>
              <a:t>)</a:t>
            </a:r>
          </a:p>
          <a:p>
            <a:pPr>
              <a:lnSpc>
                <a:spcPct val="110000"/>
              </a:lnSpc>
              <a:buClr>
                <a:schemeClr val="tx1">
                  <a:lumMod val="65000"/>
                  <a:lumOff val="35000"/>
                </a:schemeClr>
              </a:buClr>
              <a:buFont typeface="산돌고딕 L" pitchFamily="18" charset="-127"/>
              <a:buChar char="▶"/>
              <a:defRPr/>
            </a:pPr>
            <a:r>
              <a:rPr lang="ko-KR" altLang="en-US" dirty="0" smtClean="0">
                <a:solidFill>
                  <a:srgbClr val="000000"/>
                </a:solidFill>
                <a:latin typeface="산돌고딕B" pitchFamily="18" charset="-127"/>
                <a:ea typeface="산돌고딕B" pitchFamily="18" charset="-127"/>
              </a:rPr>
              <a:t>자원연구소</a:t>
            </a:r>
            <a:r>
              <a:rPr lang="en-US" altLang="ko-KR" dirty="0" smtClean="0">
                <a:solidFill>
                  <a:srgbClr val="000000"/>
                </a:solidFill>
                <a:latin typeface="산돌고딕B" pitchFamily="18" charset="-127"/>
                <a:ea typeface="산돌고딕B" pitchFamily="18" charset="-127"/>
              </a:rPr>
              <a:t>,</a:t>
            </a:r>
            <a:r>
              <a:rPr lang="ko-KR" altLang="en-US" dirty="0" smtClean="0">
                <a:solidFill>
                  <a:srgbClr val="000000"/>
                </a:solidFill>
                <a:latin typeface="산돌고딕B" pitchFamily="18" charset="-127"/>
                <a:ea typeface="산돌고딕B" pitchFamily="18" charset="-127"/>
              </a:rPr>
              <a:t>서울대공동기기원</a:t>
            </a:r>
            <a:r>
              <a:rPr lang="en-US" altLang="ko-KR" dirty="0" smtClean="0">
                <a:solidFill>
                  <a:srgbClr val="000000"/>
                </a:solidFill>
                <a:latin typeface="산돌고딕B" pitchFamily="18" charset="-127"/>
                <a:ea typeface="산돌고딕B" pitchFamily="18" charset="-127"/>
              </a:rPr>
              <a:t>,</a:t>
            </a:r>
            <a:r>
              <a:rPr lang="en-US" altLang="ko-KR" dirty="0" smtClean="0">
                <a:solidFill>
                  <a:srgbClr val="000000"/>
                </a:solidFill>
                <a:latin typeface="산돌고딕B" pitchFamily="18" charset="-127"/>
                <a:ea typeface="산돌고딕B" pitchFamily="18" charset="-127"/>
              </a:rPr>
              <a:t>KIST </a:t>
            </a:r>
            <a:endParaRPr lang="en-US" altLang="ko-KR" dirty="0" smtClean="0">
              <a:solidFill>
                <a:srgbClr val="000000"/>
              </a:solidFill>
              <a:latin typeface="산돌고딕B" pitchFamily="18" charset="-127"/>
              <a:ea typeface="산돌고딕B" pitchFamily="18" charset="-127"/>
            </a:endParaRPr>
          </a:p>
          <a:p>
            <a:pPr marL="266700">
              <a:lnSpc>
                <a:spcPct val="110000"/>
              </a:lnSpc>
              <a:buFont typeface="Arial" pitchFamily="34" charset="0"/>
              <a:buChar char="•"/>
              <a:defRPr/>
            </a:pPr>
            <a:r>
              <a:rPr lang="en-US" altLang="ko-KR" sz="1400" dirty="0" smtClean="0">
                <a:solidFill>
                  <a:srgbClr val="000000"/>
                </a:solidFill>
                <a:latin typeface="산돌고딕 L" pitchFamily="18" charset="-127"/>
                <a:ea typeface="산돌고딕 L" pitchFamily="18" charset="-127"/>
              </a:rPr>
              <a:t>  1 ~  6 MeV  </a:t>
            </a:r>
            <a:r>
              <a:rPr lang="ko-KR" altLang="en-US" sz="1400" dirty="0" err="1" smtClean="0">
                <a:solidFill>
                  <a:srgbClr val="000000"/>
                </a:solidFill>
                <a:latin typeface="산돌고딕 L" pitchFamily="18" charset="-127"/>
                <a:ea typeface="산돌고딕 L" pitchFamily="18" charset="-127"/>
              </a:rPr>
              <a:t>정전형</a:t>
            </a:r>
            <a:r>
              <a:rPr lang="en-US" altLang="ko-KR" sz="1400" dirty="0" smtClean="0">
                <a:solidFill>
                  <a:srgbClr val="000000"/>
                </a:solidFill>
                <a:latin typeface="산돌고딕 L" pitchFamily="18" charset="-127"/>
                <a:ea typeface="산돌고딕 L" pitchFamily="18" charset="-127"/>
              </a:rPr>
              <a:t> </a:t>
            </a:r>
            <a:r>
              <a:rPr lang="ko-KR" altLang="en-US" sz="1400" dirty="0" smtClean="0">
                <a:solidFill>
                  <a:srgbClr val="000000"/>
                </a:solidFill>
                <a:latin typeface="산돌고딕 L" pitchFamily="18" charset="-127"/>
                <a:ea typeface="산돌고딕 L" pitchFamily="18" charset="-127"/>
              </a:rPr>
              <a:t>가속기  </a:t>
            </a:r>
            <a:r>
              <a:rPr lang="ko-KR" altLang="en-US" sz="1400" dirty="0" smtClean="0">
                <a:solidFill>
                  <a:srgbClr val="000000"/>
                </a:solidFill>
                <a:latin typeface="산돌고딕 L" pitchFamily="18" charset="-127"/>
                <a:ea typeface="산돌고딕 L" pitchFamily="18" charset="-127"/>
              </a:rPr>
              <a:t>물질분석 및 연구</a:t>
            </a:r>
            <a:endParaRPr lang="en-US" altLang="ko-KR" sz="1400" dirty="0">
              <a:latin typeface="산돌고딕 L" pitchFamily="18" charset="-127"/>
              <a:ea typeface="산돌고딕 L" pitchFamily="18" charset="-127"/>
              <a:sym typeface="Symbol" pitchFamily="18" charset="2"/>
            </a:endParaRPr>
          </a:p>
          <a:p>
            <a:pPr>
              <a:lnSpc>
                <a:spcPct val="110000"/>
              </a:lnSpc>
              <a:buClr>
                <a:schemeClr val="tx1">
                  <a:lumMod val="65000"/>
                  <a:lumOff val="35000"/>
                </a:schemeClr>
              </a:buClr>
              <a:buFont typeface="산돌고딕 L" pitchFamily="18" charset="-127"/>
              <a:buChar char="▶"/>
              <a:defRPr/>
            </a:pPr>
            <a:r>
              <a:rPr lang="en-US" altLang="ko-KR" dirty="0">
                <a:solidFill>
                  <a:srgbClr val="000000"/>
                </a:solidFill>
                <a:latin typeface="산돌고딕 L" pitchFamily="18" charset="-127"/>
                <a:ea typeface="산돌고딕 L" pitchFamily="18" charset="-127"/>
                <a:cs typeface="휴먼명조,한컴돋움"/>
              </a:rPr>
              <a:t> </a:t>
            </a:r>
            <a:r>
              <a:rPr lang="ko-KR" altLang="en-US" dirty="0">
                <a:solidFill>
                  <a:schemeClr val="accent2"/>
                </a:solidFill>
                <a:latin typeface="산돌고딕B" pitchFamily="18" charset="-127"/>
                <a:ea typeface="산돌고딕B" pitchFamily="18" charset="-127"/>
                <a:cs typeface="휴먼명조,한컴돋움"/>
              </a:rPr>
              <a:t>양성자기반공학기술개발사업단</a:t>
            </a:r>
            <a:r>
              <a:rPr lang="en-US" altLang="ko-KR" dirty="0">
                <a:solidFill>
                  <a:schemeClr val="accent2"/>
                </a:solidFill>
                <a:latin typeface="산돌고딕B" pitchFamily="18" charset="-127"/>
                <a:ea typeface="산돌고딕B" pitchFamily="18" charset="-127"/>
                <a:cs typeface="휴먼명조,한컴돋움"/>
              </a:rPr>
              <a:t>, </a:t>
            </a:r>
            <a:r>
              <a:rPr lang="ko-KR" altLang="en-US" dirty="0">
                <a:solidFill>
                  <a:schemeClr val="accent2"/>
                </a:solidFill>
                <a:latin typeface="산돌고딕B" pitchFamily="18" charset="-127"/>
                <a:ea typeface="산돌고딕B" pitchFamily="18" charset="-127"/>
                <a:cs typeface="휴먼명조,한컴돋움"/>
              </a:rPr>
              <a:t>경주 양성자가속기 </a:t>
            </a:r>
          </a:p>
          <a:p>
            <a:pPr marL="266700">
              <a:lnSpc>
                <a:spcPct val="110000"/>
              </a:lnSpc>
              <a:buFont typeface="Arial" pitchFamily="34" charset="0"/>
              <a:buChar char="•"/>
              <a:defRPr/>
            </a:pPr>
            <a:r>
              <a:rPr lang="ko-KR" altLang="en-US" sz="1400" dirty="0">
                <a:solidFill>
                  <a:schemeClr val="accent2"/>
                </a:solidFill>
                <a:latin typeface="산돌고딕 L" pitchFamily="18" charset="-127"/>
                <a:ea typeface="산돌고딕 L" pitchFamily="18" charset="-127"/>
                <a:cs typeface="휴먼명조,한컴돋움"/>
              </a:rPr>
              <a:t>  중 에너지 </a:t>
            </a:r>
            <a:r>
              <a:rPr lang="en-US" altLang="ko-KR" sz="1400" dirty="0">
                <a:solidFill>
                  <a:schemeClr val="accent2"/>
                </a:solidFill>
                <a:latin typeface="산돌고딕 L" pitchFamily="18" charset="-127"/>
                <a:ea typeface="산돌고딕 L" pitchFamily="18" charset="-127"/>
                <a:cs typeface="휴먼명조,한컴돋움"/>
              </a:rPr>
              <a:t>(100 MeV) </a:t>
            </a:r>
            <a:r>
              <a:rPr lang="ko-KR" altLang="en-US" sz="1400" dirty="0" err="1">
                <a:solidFill>
                  <a:schemeClr val="accent2"/>
                </a:solidFill>
                <a:latin typeface="산돌고딕 L" pitchFamily="18" charset="-127"/>
                <a:ea typeface="산돌고딕 L" pitchFamily="18" charset="-127"/>
                <a:cs typeface="휴먼명조,한컴돋움"/>
              </a:rPr>
              <a:t>대전류</a:t>
            </a:r>
            <a:r>
              <a:rPr lang="ko-KR" altLang="en-US" sz="1400" dirty="0">
                <a:solidFill>
                  <a:schemeClr val="accent2"/>
                </a:solidFill>
                <a:latin typeface="산돌고딕 L" pitchFamily="18" charset="-127"/>
                <a:ea typeface="산돌고딕 L" pitchFamily="18" charset="-127"/>
                <a:cs typeface="휴먼명조,한컴돋움"/>
              </a:rPr>
              <a:t> </a:t>
            </a:r>
            <a:r>
              <a:rPr lang="en-US" altLang="ko-KR" sz="1400" dirty="0">
                <a:solidFill>
                  <a:schemeClr val="accent2"/>
                </a:solidFill>
                <a:latin typeface="산돌고딕 L" pitchFamily="18" charset="-127"/>
                <a:ea typeface="산돌고딕 L" pitchFamily="18" charset="-127"/>
                <a:cs typeface="휴먼명조,한컴돋움"/>
              </a:rPr>
              <a:t>(20 mA) </a:t>
            </a:r>
            <a:r>
              <a:rPr lang="ko-KR" altLang="en-US" sz="1400" dirty="0">
                <a:solidFill>
                  <a:schemeClr val="accent2"/>
                </a:solidFill>
                <a:latin typeface="산돌고딕 L" pitchFamily="18" charset="-127"/>
                <a:ea typeface="산돌고딕 L" pitchFamily="18" charset="-127"/>
                <a:cs typeface="휴먼명조,한컴돋움"/>
              </a:rPr>
              <a:t>양성자 선형가속기</a:t>
            </a:r>
          </a:p>
          <a:p>
            <a:pPr marL="266700">
              <a:lnSpc>
                <a:spcPct val="110000"/>
              </a:lnSpc>
              <a:buFont typeface="Arial" pitchFamily="34" charset="0"/>
              <a:buChar char="•"/>
              <a:defRPr/>
            </a:pPr>
            <a:r>
              <a:rPr lang="ko-KR" altLang="en-US" sz="1400" dirty="0">
                <a:solidFill>
                  <a:schemeClr val="accent2"/>
                </a:solidFill>
                <a:latin typeface="산돌고딕 L" pitchFamily="18" charset="-127"/>
                <a:ea typeface="산돌고딕 L" pitchFamily="18" charset="-127"/>
                <a:cs typeface="휴먼명조,한컴돋움"/>
              </a:rPr>
              <a:t>  </a:t>
            </a:r>
            <a:r>
              <a:rPr lang="en-US" altLang="ko-KR" sz="1400" dirty="0">
                <a:solidFill>
                  <a:schemeClr val="accent2"/>
                </a:solidFill>
                <a:latin typeface="산돌고딕 L" pitchFamily="18" charset="-127"/>
                <a:ea typeface="산돌고딕 L" pitchFamily="18" charset="-127"/>
                <a:cs typeface="휴먼명조,한컴돋움"/>
              </a:rPr>
              <a:t>2012</a:t>
            </a:r>
            <a:r>
              <a:rPr lang="ko-KR" altLang="en-US" sz="1400" dirty="0">
                <a:solidFill>
                  <a:schemeClr val="accent2"/>
                </a:solidFill>
                <a:latin typeface="산돌고딕 L" pitchFamily="18" charset="-127"/>
                <a:ea typeface="산돌고딕 L" pitchFamily="18" charset="-127"/>
                <a:cs typeface="휴먼명조,한컴돋움"/>
              </a:rPr>
              <a:t>년 국내 개발 완공</a:t>
            </a:r>
            <a:r>
              <a:rPr lang="en-US" altLang="ko-KR" sz="1400" dirty="0">
                <a:solidFill>
                  <a:schemeClr val="accent2"/>
                </a:solidFill>
                <a:latin typeface="산돌고딕 L" pitchFamily="18" charset="-127"/>
                <a:ea typeface="산돌고딕 L" pitchFamily="18" charset="-127"/>
                <a:cs typeface="휴먼명조,한컴돋움"/>
              </a:rPr>
              <a:t>, </a:t>
            </a:r>
            <a:r>
              <a:rPr lang="ko-KR" altLang="en-US" sz="1400" dirty="0">
                <a:solidFill>
                  <a:schemeClr val="accent2"/>
                </a:solidFill>
                <a:latin typeface="산돌고딕 L" pitchFamily="18" charset="-127"/>
                <a:ea typeface="산돌고딕 L" pitchFamily="18" charset="-127"/>
                <a:cs typeface="휴먼명조,한컴돋움"/>
              </a:rPr>
              <a:t>예정</a:t>
            </a:r>
          </a:p>
          <a:p>
            <a:pPr marL="266700">
              <a:lnSpc>
                <a:spcPct val="110000"/>
              </a:lnSpc>
              <a:buFont typeface="Arial" pitchFamily="34" charset="0"/>
              <a:buChar char="•"/>
              <a:defRPr/>
            </a:pPr>
            <a:r>
              <a:rPr lang="ko-KR" altLang="en-US" sz="1400" dirty="0">
                <a:solidFill>
                  <a:schemeClr val="accent2"/>
                </a:solidFill>
                <a:latin typeface="산돌고딕 L" pitchFamily="18" charset="-127"/>
                <a:ea typeface="산돌고딕 L" pitchFamily="18" charset="-127"/>
                <a:cs typeface="휴먼명조,한컴돋움"/>
              </a:rPr>
              <a:t>  재료</a:t>
            </a:r>
            <a:r>
              <a:rPr lang="en-US" altLang="ko-KR" sz="1400" dirty="0">
                <a:solidFill>
                  <a:schemeClr val="accent2"/>
                </a:solidFill>
                <a:latin typeface="산돌고딕 L" pitchFamily="18" charset="-127"/>
                <a:ea typeface="산돌고딕 L" pitchFamily="18" charset="-127"/>
                <a:cs typeface="휴먼명조,한컴돋움"/>
              </a:rPr>
              <a:t>, </a:t>
            </a:r>
            <a:r>
              <a:rPr lang="ko-KR" altLang="en-US" sz="1400" dirty="0" err="1">
                <a:solidFill>
                  <a:schemeClr val="accent2"/>
                </a:solidFill>
                <a:latin typeface="산돌고딕 L" pitchFamily="18" charset="-127"/>
                <a:ea typeface="산돌고딕 L" pitchFamily="18" charset="-127"/>
                <a:cs typeface="휴먼명조,한컴돋움"/>
              </a:rPr>
              <a:t>나노</a:t>
            </a:r>
            <a:r>
              <a:rPr lang="en-US" altLang="ko-KR" sz="1400" dirty="0">
                <a:solidFill>
                  <a:schemeClr val="accent2"/>
                </a:solidFill>
                <a:latin typeface="산돌고딕 L" pitchFamily="18" charset="-127"/>
                <a:ea typeface="산돌고딕 L" pitchFamily="18" charset="-127"/>
                <a:cs typeface="휴먼명조,한컴돋움"/>
              </a:rPr>
              <a:t>, </a:t>
            </a:r>
            <a:r>
              <a:rPr lang="ko-KR" altLang="en-US" sz="1400" dirty="0">
                <a:solidFill>
                  <a:schemeClr val="accent2"/>
                </a:solidFill>
                <a:latin typeface="산돌고딕 L" pitchFamily="18" charset="-127"/>
                <a:ea typeface="산돌고딕 L" pitchFamily="18" charset="-127"/>
                <a:cs typeface="휴먼명조,한컴돋움"/>
              </a:rPr>
              <a:t>생명</a:t>
            </a:r>
            <a:r>
              <a:rPr lang="en-US" altLang="ko-KR" sz="1400" dirty="0">
                <a:solidFill>
                  <a:schemeClr val="accent2"/>
                </a:solidFill>
                <a:latin typeface="산돌고딕 L" pitchFamily="18" charset="-127"/>
                <a:ea typeface="산돌고딕 L" pitchFamily="18" charset="-127"/>
                <a:cs typeface="휴먼명조,한컴돋움"/>
              </a:rPr>
              <a:t>, </a:t>
            </a:r>
            <a:r>
              <a:rPr lang="ko-KR" altLang="en-US" sz="1400" dirty="0">
                <a:solidFill>
                  <a:schemeClr val="accent2"/>
                </a:solidFill>
                <a:latin typeface="산돌고딕 L" pitchFamily="18" charset="-127"/>
                <a:ea typeface="산돌고딕 L" pitchFamily="18" charset="-127"/>
                <a:cs typeface="휴먼명조,한컴돋움"/>
              </a:rPr>
              <a:t>우주</a:t>
            </a:r>
            <a:r>
              <a:rPr lang="en-US" altLang="ko-KR" sz="1400" dirty="0">
                <a:solidFill>
                  <a:schemeClr val="accent2"/>
                </a:solidFill>
                <a:latin typeface="산돌고딕 L" pitchFamily="18" charset="-127"/>
                <a:ea typeface="산돌고딕 L" pitchFamily="18" charset="-127"/>
                <a:cs typeface="휴먼명조,한컴돋움"/>
              </a:rPr>
              <a:t>, </a:t>
            </a:r>
            <a:r>
              <a:rPr lang="ko-KR" altLang="en-US" sz="1400" dirty="0">
                <a:solidFill>
                  <a:schemeClr val="accent2"/>
                </a:solidFill>
                <a:latin typeface="산돌고딕 L" pitchFamily="18" charset="-127"/>
                <a:ea typeface="산돌고딕 L" pitchFamily="18" charset="-127"/>
                <a:cs typeface="휴먼명조,한컴돋움"/>
              </a:rPr>
              <a:t>의료 등 원천기술 개발 및 </a:t>
            </a:r>
            <a:r>
              <a:rPr lang="ko-KR" altLang="en-US" sz="1400" dirty="0" smtClean="0">
                <a:solidFill>
                  <a:schemeClr val="accent2"/>
                </a:solidFill>
                <a:latin typeface="산돌고딕 L" pitchFamily="18" charset="-127"/>
                <a:ea typeface="산돌고딕 L" pitchFamily="18" charset="-127"/>
                <a:cs typeface="휴먼명조,한컴돋움"/>
              </a:rPr>
              <a:t>생산용</a:t>
            </a:r>
            <a:endParaRPr lang="en-US" altLang="ko-KR" sz="1400" dirty="0">
              <a:solidFill>
                <a:srgbClr val="000000"/>
              </a:solidFill>
              <a:latin typeface="산돌고딕 L" pitchFamily="18" charset="-127"/>
              <a:ea typeface="산돌고딕 L" pitchFamily="18" charset="-127"/>
              <a:cs typeface="휴먼명조,한컴돋움"/>
            </a:endParaRPr>
          </a:p>
          <a:p>
            <a:pPr>
              <a:lnSpc>
                <a:spcPct val="110000"/>
              </a:lnSpc>
              <a:buClr>
                <a:schemeClr val="tx1">
                  <a:lumMod val="65000"/>
                  <a:lumOff val="35000"/>
                </a:schemeClr>
              </a:buClr>
              <a:buFont typeface="산돌고딕 L" pitchFamily="18" charset="-127"/>
              <a:buChar char="▶"/>
              <a:defRPr/>
            </a:pPr>
            <a:r>
              <a:rPr lang="ko-KR" altLang="en-US" dirty="0">
                <a:latin typeface="산돌고딕B" pitchFamily="18" charset="-127"/>
                <a:ea typeface="산돌고딕B" pitchFamily="18" charset="-127"/>
              </a:rPr>
              <a:t> 운영 중인 소형 가속기 </a:t>
            </a:r>
          </a:p>
          <a:p>
            <a:pPr marL="266700">
              <a:lnSpc>
                <a:spcPct val="110000"/>
              </a:lnSpc>
              <a:buFont typeface="Arial" pitchFamily="34" charset="0"/>
              <a:buChar char="•"/>
              <a:defRPr/>
            </a:pPr>
            <a:r>
              <a:rPr lang="ko-KR" altLang="en-US" sz="1400" dirty="0">
                <a:latin typeface="산돌고딕 L" pitchFamily="18" charset="-127"/>
                <a:ea typeface="산돌고딕 L" pitchFamily="18" charset="-127"/>
              </a:rPr>
              <a:t>  사이클로트론  </a:t>
            </a: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: </a:t>
            </a:r>
            <a:r>
              <a:rPr lang="ko-KR" altLang="en-US" sz="1400" dirty="0" err="1">
                <a:latin typeface="산돌고딕 L" pitchFamily="18" charset="-127"/>
                <a:ea typeface="산돌고딕 L" pitchFamily="18" charset="-127"/>
              </a:rPr>
              <a:t>저에너지</a:t>
            </a: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(3~50MeV) </a:t>
            </a:r>
            <a:r>
              <a:rPr lang="ko-KR" altLang="en-US" sz="1400" dirty="0" err="1">
                <a:latin typeface="산돌고딕 L" pitchFamily="18" charset="-127"/>
                <a:ea typeface="산돌고딕 L" pitchFamily="18" charset="-127"/>
              </a:rPr>
              <a:t>소전류</a:t>
            </a: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(0.1mA</a:t>
            </a:r>
            <a:r>
              <a:rPr lang="ko-KR" altLang="en-US" sz="1400" dirty="0">
                <a:latin typeface="산돌고딕 L" pitchFamily="18" charset="-127"/>
                <a:ea typeface="산돌고딕 L" pitchFamily="18" charset="-127"/>
              </a:rPr>
              <a:t>이하</a:t>
            </a: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); 20</a:t>
            </a:r>
            <a:r>
              <a:rPr lang="ko-KR" altLang="en-US" sz="1400" dirty="0">
                <a:latin typeface="산돌고딕 L" pitchFamily="18" charset="-127"/>
                <a:ea typeface="산돌고딕 L" pitchFamily="18" charset="-127"/>
              </a:rPr>
              <a:t>여기</a:t>
            </a: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(4</a:t>
            </a:r>
            <a:r>
              <a:rPr lang="ko-KR" altLang="en-US" sz="1400" dirty="0">
                <a:latin typeface="산돌고딕 L" pitchFamily="18" charset="-127"/>
                <a:ea typeface="산돌고딕 L" pitchFamily="18" charset="-127"/>
              </a:rPr>
              <a:t>기 국내개발</a:t>
            </a: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)</a:t>
            </a:r>
          </a:p>
          <a:p>
            <a:pPr marL="266700">
              <a:lnSpc>
                <a:spcPct val="110000"/>
              </a:lnSpc>
              <a:defRPr/>
            </a:pP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                           </a:t>
            </a:r>
            <a:r>
              <a:rPr lang="ko-KR" altLang="en-US" sz="1400" dirty="0">
                <a:latin typeface="산돌고딕 L" pitchFamily="18" charset="-127"/>
                <a:ea typeface="산돌고딕 L" pitchFamily="18" charset="-127"/>
              </a:rPr>
              <a:t>의료용 동위원소 생산 </a:t>
            </a: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(</a:t>
            </a:r>
            <a:r>
              <a:rPr lang="ko-KR" altLang="en-US" sz="1400" dirty="0" smtClean="0">
                <a:latin typeface="산돌고딕 L" pitchFamily="18" charset="-127"/>
                <a:ea typeface="산돌고딕 L" pitchFamily="18" charset="-127"/>
              </a:rPr>
              <a:t>양성자</a:t>
            </a:r>
            <a:r>
              <a:rPr lang="en-US" altLang="ko-KR" sz="1400" dirty="0" smtClean="0">
                <a:latin typeface="산돌고딕 L" pitchFamily="18" charset="-127"/>
                <a:ea typeface="산돌고딕 L" pitchFamily="18" charset="-127"/>
              </a:rPr>
              <a:t>, </a:t>
            </a:r>
            <a:r>
              <a:rPr lang="ko-KR" altLang="en-US" sz="1400" dirty="0" err="1" smtClean="0">
                <a:latin typeface="산돌고딕 L" pitchFamily="18" charset="-127"/>
                <a:ea typeface="산돌고딕 L" pitchFamily="18" charset="-127"/>
              </a:rPr>
              <a:t>한국원자력의학원</a:t>
            </a:r>
            <a:r>
              <a:rPr lang="en-US" altLang="ko-KR" sz="1400" dirty="0" smtClean="0">
                <a:latin typeface="산돌고딕 L" pitchFamily="18" charset="-127"/>
                <a:ea typeface="산돌고딕 L" pitchFamily="18" charset="-127"/>
              </a:rPr>
              <a:t>, </a:t>
            </a:r>
            <a:r>
              <a:rPr lang="ko-KR" altLang="en-US" sz="1400" dirty="0" smtClean="0">
                <a:latin typeface="산돌고딕 L" pitchFamily="18" charset="-127"/>
                <a:ea typeface="산돌고딕 L" pitchFamily="18" charset="-127"/>
              </a:rPr>
              <a:t>한국원자력연구원</a:t>
            </a:r>
            <a:r>
              <a:rPr lang="en-US" altLang="ko-KR" sz="1400" dirty="0" smtClean="0">
                <a:latin typeface="산돌고딕 L" pitchFamily="18" charset="-127"/>
                <a:ea typeface="산돌고딕 L" pitchFamily="18" charset="-127"/>
              </a:rPr>
              <a:t>(</a:t>
            </a:r>
            <a:r>
              <a:rPr lang="ko-KR" altLang="en-US" sz="1400" dirty="0" smtClean="0">
                <a:latin typeface="산돌고딕 L" pitchFamily="18" charset="-127"/>
                <a:ea typeface="산돌고딕 L" pitchFamily="18" charset="-127"/>
              </a:rPr>
              <a:t>정읍</a:t>
            </a:r>
            <a:r>
              <a:rPr lang="en-US" altLang="ko-KR" sz="1400" dirty="0" smtClean="0">
                <a:latin typeface="산돌고딕 L" pitchFamily="18" charset="-127"/>
                <a:ea typeface="산돌고딕 L" pitchFamily="18" charset="-127"/>
              </a:rPr>
              <a:t>)</a:t>
            </a:r>
            <a:endParaRPr lang="en-US" altLang="ko-KR" sz="1400" dirty="0" smtClean="0">
              <a:latin typeface="산돌고딕 L" pitchFamily="18" charset="-127"/>
              <a:ea typeface="산돌고딕 L" pitchFamily="18" charset="-127"/>
            </a:endParaRPr>
          </a:p>
          <a:p>
            <a:pPr marL="266700">
              <a:lnSpc>
                <a:spcPct val="110000"/>
              </a:lnSpc>
              <a:defRPr/>
            </a:pPr>
            <a:r>
              <a:rPr lang="en-US" altLang="ko-KR" sz="1400" dirty="0" smtClean="0">
                <a:latin typeface="산돌고딕 L" pitchFamily="18" charset="-127"/>
                <a:ea typeface="산돌고딕 L" pitchFamily="18" charset="-127"/>
              </a:rPr>
              <a:t> </a:t>
            </a:r>
            <a:r>
              <a:rPr lang="en-US" altLang="ko-KR" sz="1400" dirty="0" smtClean="0">
                <a:latin typeface="산돌고딕 L" pitchFamily="18" charset="-127"/>
                <a:ea typeface="산돌고딕 L" pitchFamily="18" charset="-127"/>
              </a:rPr>
              <a:t>                          </a:t>
            </a:r>
            <a:r>
              <a:rPr lang="ko-KR" altLang="en-US" sz="1400" dirty="0" smtClean="0">
                <a:latin typeface="산돌고딕 L" pitchFamily="18" charset="-127"/>
                <a:ea typeface="산돌고딕 L" pitchFamily="18" charset="-127"/>
              </a:rPr>
              <a:t>양성자 치료 가속기 </a:t>
            </a:r>
            <a:r>
              <a:rPr lang="en-US" altLang="ko-KR" sz="1400" dirty="0" smtClean="0">
                <a:latin typeface="산돌고딕 L" pitchFamily="18" charset="-127"/>
                <a:ea typeface="산돌고딕 L" pitchFamily="18" charset="-127"/>
              </a:rPr>
              <a:t>(230 MeV)</a:t>
            </a:r>
            <a:endParaRPr lang="en-US" altLang="ko-KR" sz="1400" dirty="0">
              <a:latin typeface="산돌고딕 L" pitchFamily="18" charset="-127"/>
              <a:ea typeface="산돌고딕 L" pitchFamily="18" charset="-127"/>
            </a:endParaRPr>
          </a:p>
          <a:p>
            <a:pPr marL="266700">
              <a:lnSpc>
                <a:spcPct val="110000"/>
              </a:lnSpc>
              <a:buFont typeface="Arial" pitchFamily="34" charset="0"/>
              <a:buChar char="•"/>
              <a:defRPr/>
            </a:pPr>
            <a:r>
              <a:rPr lang="en-US" altLang="ko-KR" sz="1400" dirty="0" smtClean="0">
                <a:solidFill>
                  <a:srgbClr val="0070C0"/>
                </a:solidFill>
                <a:latin typeface="산돌고딕 L" pitchFamily="18" charset="-127"/>
                <a:ea typeface="산돌고딕 L" pitchFamily="18" charset="-127"/>
              </a:rPr>
              <a:t> </a:t>
            </a:r>
            <a:r>
              <a:rPr lang="ko-KR" altLang="en-US" sz="1400" dirty="0">
                <a:solidFill>
                  <a:srgbClr val="0070C0"/>
                </a:solidFill>
                <a:latin typeface="산돌고딕 L" pitchFamily="18" charset="-127"/>
                <a:ea typeface="산돌고딕 L" pitchFamily="18" charset="-127"/>
              </a:rPr>
              <a:t>소형 의료용</a:t>
            </a:r>
            <a:r>
              <a:rPr lang="en-US" altLang="ko-KR" sz="1400" dirty="0">
                <a:solidFill>
                  <a:srgbClr val="0070C0"/>
                </a:solidFill>
                <a:latin typeface="산돌고딕 L" pitchFamily="18" charset="-127"/>
                <a:ea typeface="산돌고딕 L" pitchFamily="18" charset="-127"/>
              </a:rPr>
              <a:t>, </a:t>
            </a:r>
            <a:r>
              <a:rPr lang="ko-KR" altLang="en-US" sz="1400" dirty="0">
                <a:solidFill>
                  <a:srgbClr val="0070C0"/>
                </a:solidFill>
                <a:latin typeface="산돌고딕 L" pitchFamily="18" charset="-127"/>
                <a:ea typeface="산돌고딕 L" pitchFamily="18" charset="-127"/>
              </a:rPr>
              <a:t>산업용 전자가속기 제외 </a:t>
            </a:r>
            <a:endParaRPr lang="en-US" altLang="ko-KR" sz="1400" dirty="0" smtClean="0">
              <a:solidFill>
                <a:srgbClr val="0070C0"/>
              </a:solidFill>
              <a:latin typeface="산돌고딕 L" pitchFamily="18" charset="-127"/>
              <a:ea typeface="산돌고딕 L" pitchFamily="18" charset="-127"/>
            </a:endParaRPr>
          </a:p>
          <a:p>
            <a:pPr marL="266700">
              <a:lnSpc>
                <a:spcPct val="110000"/>
              </a:lnSpc>
              <a:buFont typeface="Arial" pitchFamily="34" charset="0"/>
              <a:buChar char="•"/>
              <a:defRPr/>
            </a:pPr>
            <a:endParaRPr lang="en-US" altLang="ko-KR" sz="1400" dirty="0">
              <a:latin typeface="산돌고딕 L" pitchFamily="18" charset="-127"/>
              <a:ea typeface="산돌고딕 L" pitchFamily="18" charset="-127"/>
            </a:endParaRPr>
          </a:p>
          <a:p>
            <a:pPr marL="266700" algn="ctr">
              <a:lnSpc>
                <a:spcPct val="110000"/>
              </a:lnSpc>
              <a:buFont typeface="Arial" pitchFamily="34" charset="0"/>
              <a:buChar char="•"/>
              <a:defRPr/>
            </a:pPr>
            <a:r>
              <a:rPr lang="ko-KR" altLang="en-US" sz="2300" dirty="0">
                <a:solidFill>
                  <a:srgbClr val="EA0000"/>
                </a:solidFill>
                <a:latin typeface="산돌고딕 M" pitchFamily="18" charset="-127"/>
                <a:ea typeface="산돌고딕 M" pitchFamily="18" charset="-127"/>
              </a:rPr>
              <a:t> </a:t>
            </a:r>
            <a:r>
              <a:rPr lang="ko-KR" altLang="en-US" sz="2300" dirty="0" smtClean="0">
                <a:solidFill>
                  <a:srgbClr val="EA0000"/>
                </a:solidFill>
                <a:latin typeface="산돌고딕 M" pitchFamily="18" charset="-127"/>
                <a:ea typeface="산돌고딕 M" pitchFamily="18" charset="-127"/>
              </a:rPr>
              <a:t>중이온가속기 연구시설 없음</a:t>
            </a:r>
            <a:r>
              <a:rPr lang="en-US" altLang="ko-KR" sz="2300" dirty="0" smtClean="0">
                <a:solidFill>
                  <a:srgbClr val="EA0000"/>
                </a:solidFill>
                <a:latin typeface="산돌고딕 M" pitchFamily="18" charset="-127"/>
                <a:ea typeface="산돌고딕 M" pitchFamily="18" charset="-127"/>
              </a:rPr>
              <a:t>!</a:t>
            </a:r>
            <a:endParaRPr lang="ko-KR" altLang="en-US" sz="2300" dirty="0">
              <a:solidFill>
                <a:srgbClr val="000000"/>
              </a:solidFill>
              <a:latin typeface="산돌고딕 L" pitchFamily="18" charset="-127"/>
              <a:ea typeface="산돌고딕 L" pitchFamily="18" charset="-127"/>
            </a:endParaRPr>
          </a:p>
        </p:txBody>
      </p:sp>
      <p:sp>
        <p:nvSpPr>
          <p:cNvPr id="30723" name="Text Box 8"/>
          <p:cNvSpPr txBox="1">
            <a:spLocks noChangeArrowheads="1"/>
          </p:cNvSpPr>
          <p:nvPr/>
        </p:nvSpPr>
        <p:spPr bwMode="auto">
          <a:xfrm>
            <a:off x="428625" y="204788"/>
            <a:ext cx="5576888" cy="5857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 anchor="ctr"/>
          <a:lstStyle/>
          <a:p>
            <a:pPr marL="666750" indent="-666750" eaLnBrk="0" latinLnBrk="0" hangingPunct="0">
              <a:lnSpc>
                <a:spcPct val="90000"/>
              </a:lnSpc>
            </a:pPr>
            <a:r>
              <a:rPr lang="ko-KR" altLang="en-US" sz="2300" dirty="0" smtClean="0">
                <a:solidFill>
                  <a:srgbClr val="0070C0"/>
                </a:solidFill>
                <a:latin typeface="산돌고딕B" pitchFamily="18" charset="-127"/>
                <a:ea typeface="산돌고딕B" pitchFamily="18" charset="-127"/>
              </a:rPr>
              <a:t>국내 연구용 가속기 </a:t>
            </a:r>
            <a:r>
              <a:rPr lang="ko-KR" altLang="en-US" sz="2300" dirty="0">
                <a:solidFill>
                  <a:srgbClr val="0070C0"/>
                </a:solidFill>
                <a:latin typeface="산돌고딕B" pitchFamily="18" charset="-127"/>
                <a:ea typeface="산돌고딕B" pitchFamily="18" charset="-127"/>
              </a:rPr>
              <a:t>현황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Box 4"/>
          <p:cNvSpPr txBox="1">
            <a:spLocks noChangeArrowheads="1"/>
          </p:cNvSpPr>
          <p:nvPr/>
        </p:nvSpPr>
        <p:spPr bwMode="auto">
          <a:xfrm>
            <a:off x="438150" y="258763"/>
            <a:ext cx="4859338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300">
                <a:solidFill>
                  <a:srgbClr val="0070C0"/>
                </a:solidFill>
                <a:latin typeface="산돌고딕B" pitchFamily="18" charset="-127"/>
                <a:ea typeface="산돌고딕B" pitchFamily="18" charset="-127"/>
              </a:rPr>
              <a:t>중이온 가속기 관련 정책과제 수행 현황</a:t>
            </a:r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530225" y="949325"/>
          <a:ext cx="8247092" cy="34097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8169"/>
                <a:gridCol w="1551205"/>
                <a:gridCol w="928694"/>
                <a:gridCol w="3429024"/>
              </a:tblGrid>
              <a:tr h="37084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</a:pPr>
                      <a:r>
                        <a:rPr lang="ko-KR" altLang="en-US" sz="1400" b="0" dirty="0" err="1" smtClean="0">
                          <a:solidFill>
                            <a:schemeClr val="bg1"/>
                          </a:solidFill>
                          <a:latin typeface="산돌고딕B" pitchFamily="18" charset="-127"/>
                          <a:ea typeface="산돌고딕B" pitchFamily="18" charset="-127"/>
                        </a:rPr>
                        <a:t>정책과제명</a:t>
                      </a:r>
                      <a:endParaRPr lang="ko-KR" altLang="en-US" sz="1400" b="0" dirty="0">
                        <a:solidFill>
                          <a:schemeClr val="bg1"/>
                        </a:solidFill>
                        <a:latin typeface="산돌고딕B" pitchFamily="18" charset="-127"/>
                        <a:ea typeface="산돌고딕B" pitchFamily="18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</a:pPr>
                      <a:r>
                        <a:rPr lang="ko-KR" altLang="en-US" sz="1400" b="0" dirty="0" smtClean="0">
                          <a:latin typeface="산돌고딕B" pitchFamily="18" charset="-127"/>
                          <a:ea typeface="산돌고딕B" pitchFamily="18" charset="-127"/>
                        </a:rPr>
                        <a:t>과제책임자</a:t>
                      </a:r>
                      <a:endParaRPr lang="ko-KR" altLang="en-US" sz="1400" b="0" dirty="0">
                        <a:latin typeface="산돌고딕B" pitchFamily="18" charset="-127"/>
                        <a:ea typeface="산돌고딕B" pitchFamily="18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</a:pPr>
                      <a:r>
                        <a:rPr lang="ko-KR" altLang="en-US" sz="1400" b="0" dirty="0" smtClean="0">
                          <a:latin typeface="산돌고딕B" pitchFamily="18" charset="-127"/>
                          <a:ea typeface="산돌고딕B" pitchFamily="18" charset="-127"/>
                        </a:rPr>
                        <a:t>날짜</a:t>
                      </a:r>
                      <a:endParaRPr lang="ko-KR" altLang="en-US" sz="1400" b="0" dirty="0">
                        <a:latin typeface="산돌고딕B" pitchFamily="18" charset="-127"/>
                        <a:ea typeface="산돌고딕B" pitchFamily="18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</a:pPr>
                      <a:r>
                        <a:rPr lang="ko-KR" altLang="en-US" sz="1400" b="0" dirty="0" smtClean="0">
                          <a:latin typeface="산돌고딕B" pitchFamily="18" charset="-127"/>
                          <a:ea typeface="산돌고딕B" pitchFamily="18" charset="-127"/>
                        </a:rPr>
                        <a:t>과제내용</a:t>
                      </a:r>
                      <a:endParaRPr lang="ko-KR" altLang="en-US" sz="1400" b="0" dirty="0">
                        <a:latin typeface="산돌고딕B" pitchFamily="18" charset="-127"/>
                        <a:ea typeface="산돌고딕B" pitchFamily="18" charset="-127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>
                        <a:lnSpc>
                          <a:spcPct val="110000"/>
                        </a:lnSpc>
                      </a:pPr>
                      <a:r>
                        <a:rPr lang="ko-KR" altLang="en-US" sz="1400" b="0" dirty="0" err="1" smtClean="0">
                          <a:latin typeface="산돌고딕 M" pitchFamily="18" charset="-127"/>
                          <a:ea typeface="산돌고딕 M" pitchFamily="18" charset="-127"/>
                        </a:rPr>
                        <a:t>중입자가속기</a:t>
                      </a:r>
                      <a:r>
                        <a:rPr lang="ko-KR" altLang="en-US" sz="1400" b="0" dirty="0" smtClean="0">
                          <a:latin typeface="산돌고딕 M" pitchFamily="18" charset="-127"/>
                          <a:ea typeface="산돌고딕 M" pitchFamily="18" charset="-127"/>
                        </a:rPr>
                        <a:t> 개발에 관한</a:t>
                      </a:r>
                      <a:endParaRPr lang="en-US" altLang="ko-KR" sz="1400" b="0" dirty="0" smtClean="0">
                        <a:latin typeface="산돌고딕 M" pitchFamily="18" charset="-127"/>
                        <a:ea typeface="산돌고딕 M" pitchFamily="18" charset="-127"/>
                      </a:endParaRPr>
                    </a:p>
                    <a:p>
                      <a:pPr latinLnBrk="1">
                        <a:lnSpc>
                          <a:spcPct val="110000"/>
                        </a:lnSpc>
                      </a:pPr>
                      <a:r>
                        <a:rPr lang="ko-KR" altLang="en-US" sz="1400" b="0" dirty="0" smtClean="0">
                          <a:latin typeface="산돌고딕 M" pitchFamily="18" charset="-127"/>
                          <a:ea typeface="산돌고딕 M" pitchFamily="18" charset="-127"/>
                        </a:rPr>
                        <a:t>타당성 연구</a:t>
                      </a:r>
                      <a:endParaRPr lang="ko-KR" altLang="en-US" sz="1400" b="0" dirty="0">
                        <a:latin typeface="산돌고딕 M" pitchFamily="18" charset="-127"/>
                        <a:ea typeface="산돌고딕 M" pitchFamily="18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r>
                        <a:rPr lang="ko-KR" altLang="en-US" sz="1300" b="0" i="0" dirty="0" smtClean="0">
                          <a:latin typeface="산돌고딕 L" pitchFamily="18" charset="-127"/>
                          <a:ea typeface="산돌고딕 L" pitchFamily="18" charset="-127"/>
                        </a:rPr>
                        <a:t>최  병  호</a:t>
                      </a:r>
                      <a:endParaRPr lang="en-US" altLang="ko-KR" sz="1300" b="0" i="0" dirty="0" smtClean="0">
                        <a:latin typeface="산돌고딕 L" pitchFamily="18" charset="-127"/>
                        <a:ea typeface="산돌고딕 L" pitchFamily="18" charset="-127"/>
                      </a:endParaRPr>
                    </a:p>
                    <a:p>
                      <a:pPr algn="l" latinLnBrk="1">
                        <a:lnSpc>
                          <a:spcPct val="100000"/>
                        </a:lnSpc>
                      </a:pPr>
                      <a:r>
                        <a:rPr lang="en-US" altLang="ko-KR" sz="1300" b="0" i="0" dirty="0" smtClean="0">
                          <a:latin typeface="산돌고딕 L" pitchFamily="18" charset="-127"/>
                          <a:ea typeface="산돌고딕 L" pitchFamily="18" charset="-127"/>
                        </a:rPr>
                        <a:t>(</a:t>
                      </a:r>
                      <a:r>
                        <a:rPr lang="ko-KR" altLang="en-US" sz="1300" b="0" i="0" dirty="0" smtClean="0">
                          <a:latin typeface="산돌고딕 L" pitchFamily="18" charset="-127"/>
                          <a:ea typeface="산돌고딕 L" pitchFamily="18" charset="-127"/>
                        </a:rPr>
                        <a:t>한국원자력연구소</a:t>
                      </a:r>
                      <a:r>
                        <a:rPr lang="en-US" altLang="ko-KR" sz="1300" b="0" i="0" dirty="0" smtClean="0">
                          <a:latin typeface="산돌고딕 L" pitchFamily="18" charset="-127"/>
                          <a:ea typeface="산돌고딕 L" pitchFamily="18" charset="-127"/>
                        </a:rPr>
                        <a:t>)</a:t>
                      </a:r>
                      <a:endParaRPr lang="ko-KR" altLang="en-US" sz="1300" b="0" i="0" dirty="0">
                        <a:latin typeface="산돌고딕 L" pitchFamily="18" charset="-127"/>
                        <a:ea typeface="산돌고딕 L" pitchFamily="18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10000"/>
                        </a:lnSpc>
                      </a:pPr>
                      <a:r>
                        <a:rPr lang="en-US" altLang="ko-KR" sz="1400" b="0" dirty="0" smtClean="0">
                          <a:latin typeface="산돌고딕 L" pitchFamily="18" charset="-127"/>
                          <a:ea typeface="산돌고딕 L" pitchFamily="18" charset="-127"/>
                        </a:rPr>
                        <a:t>2003. 8</a:t>
                      </a:r>
                      <a:endParaRPr lang="ko-KR" altLang="en-US" sz="1400" b="0" dirty="0">
                        <a:latin typeface="산돌고딕 L" pitchFamily="18" charset="-127"/>
                        <a:ea typeface="산돌고딕 L" pitchFamily="18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10000"/>
                        </a:lnSpc>
                      </a:pPr>
                      <a:r>
                        <a:rPr lang="ko-KR" altLang="en-US" sz="1300" b="0" dirty="0" err="1" smtClean="0">
                          <a:latin typeface="산돌고딕 L" pitchFamily="18" charset="-127"/>
                          <a:ea typeface="산돌고딕 L" pitchFamily="18" charset="-127"/>
                        </a:rPr>
                        <a:t>중입자</a:t>
                      </a:r>
                      <a:r>
                        <a:rPr lang="ko-KR" altLang="en-US" sz="1300" b="0" dirty="0" smtClean="0">
                          <a:latin typeface="산돌고딕 L" pitchFamily="18" charset="-127"/>
                          <a:ea typeface="산돌고딕 L" pitchFamily="18" charset="-127"/>
                        </a:rPr>
                        <a:t> 가속기의 국내외동향 및 추진 타당성을 위한 추진 사업의 내용 분석</a:t>
                      </a:r>
                      <a:endParaRPr lang="ko-KR" altLang="en-US" sz="1300" b="0" dirty="0">
                        <a:latin typeface="산돌고딕 L" pitchFamily="18" charset="-127"/>
                        <a:ea typeface="산돌고딕 L" pitchFamily="18" charset="-127"/>
                      </a:endParaRPr>
                    </a:p>
                  </a:txBody>
                  <a:tcPr/>
                </a:tc>
              </a:tr>
              <a:tr h="611198">
                <a:tc>
                  <a:txBody>
                    <a:bodyPr/>
                    <a:lstStyle/>
                    <a:p>
                      <a:pPr latinLnBrk="1">
                        <a:lnSpc>
                          <a:spcPct val="110000"/>
                        </a:lnSpc>
                      </a:pPr>
                      <a:r>
                        <a:rPr lang="ko-KR" altLang="en-US" sz="1400" b="0" dirty="0" err="1" smtClean="0">
                          <a:latin typeface="산돌고딕 M" pitchFamily="18" charset="-127"/>
                          <a:ea typeface="산돌고딕 M" pitchFamily="18" charset="-127"/>
                        </a:rPr>
                        <a:t>국립핵과학연구소설립계획</a:t>
                      </a:r>
                      <a:r>
                        <a:rPr lang="en-US" altLang="ko-KR" sz="1400" b="0" dirty="0" smtClean="0">
                          <a:latin typeface="산돌고딕 M" pitchFamily="18" charset="-127"/>
                          <a:ea typeface="산돌고딕 M" pitchFamily="18" charset="-127"/>
                        </a:rPr>
                        <a:t>(</a:t>
                      </a:r>
                      <a:r>
                        <a:rPr lang="ko-KR" altLang="en-US" sz="1400" b="0" dirty="0" smtClean="0">
                          <a:latin typeface="산돌고딕 M" pitchFamily="18" charset="-127"/>
                          <a:ea typeface="산돌고딕 M" pitchFamily="18" charset="-127"/>
                        </a:rPr>
                        <a:t>안</a:t>
                      </a:r>
                      <a:r>
                        <a:rPr lang="en-US" altLang="ko-KR" sz="1400" b="0" dirty="0" smtClean="0">
                          <a:latin typeface="산돌고딕 M" pitchFamily="18" charset="-127"/>
                          <a:ea typeface="산돌고딕 M" pitchFamily="18" charset="-127"/>
                        </a:rPr>
                        <a:t>)</a:t>
                      </a:r>
                      <a:endParaRPr lang="ko-KR" altLang="en-US" sz="1400" b="0" dirty="0">
                        <a:latin typeface="산돌고딕 M" pitchFamily="18" charset="-127"/>
                        <a:ea typeface="산돌고딕 M" pitchFamily="18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r>
                        <a:rPr lang="ko-KR" altLang="en-US" sz="1300" b="0" i="0" dirty="0" smtClean="0">
                          <a:latin typeface="산돌고딕 L" pitchFamily="18" charset="-127"/>
                          <a:ea typeface="산돌고딕 L" pitchFamily="18" charset="-127"/>
                        </a:rPr>
                        <a:t>이  춘  식</a:t>
                      </a:r>
                      <a:endParaRPr lang="en-US" altLang="ko-KR" sz="1300" b="0" i="0" dirty="0" smtClean="0">
                        <a:latin typeface="산돌고딕 L" pitchFamily="18" charset="-127"/>
                        <a:ea typeface="산돌고딕 L" pitchFamily="18" charset="-127"/>
                      </a:endParaRPr>
                    </a:p>
                    <a:p>
                      <a:pPr algn="l" latinLnBrk="1">
                        <a:lnSpc>
                          <a:spcPct val="100000"/>
                        </a:lnSpc>
                      </a:pPr>
                      <a:r>
                        <a:rPr lang="en-US" altLang="ko-KR" sz="1300" b="0" i="0" dirty="0" smtClean="0">
                          <a:latin typeface="산돌고딕 L" pitchFamily="18" charset="-127"/>
                          <a:ea typeface="산돌고딕 L" pitchFamily="18" charset="-127"/>
                        </a:rPr>
                        <a:t>(</a:t>
                      </a:r>
                      <a:r>
                        <a:rPr lang="ko-KR" altLang="en-US" sz="1300" b="0" i="0" dirty="0" smtClean="0">
                          <a:latin typeface="산돌고딕 L" pitchFamily="18" charset="-127"/>
                          <a:ea typeface="산돌고딕 L" pitchFamily="18" charset="-127"/>
                        </a:rPr>
                        <a:t>중앙대학교</a:t>
                      </a:r>
                      <a:r>
                        <a:rPr lang="en-US" altLang="ko-KR" sz="1300" b="0" i="0" dirty="0" smtClean="0">
                          <a:latin typeface="산돌고딕 L" pitchFamily="18" charset="-127"/>
                          <a:ea typeface="산돌고딕 L" pitchFamily="18" charset="-127"/>
                        </a:rPr>
                        <a:t>)</a:t>
                      </a:r>
                      <a:endParaRPr lang="ko-KR" altLang="en-US" sz="1300" b="0" i="0" dirty="0">
                        <a:latin typeface="산돌고딕 L" pitchFamily="18" charset="-127"/>
                        <a:ea typeface="산돌고딕 L" pitchFamily="18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10000"/>
                        </a:lnSpc>
                      </a:pPr>
                      <a:r>
                        <a:rPr lang="en-US" altLang="ko-KR" sz="1400" b="0" dirty="0" smtClean="0">
                          <a:latin typeface="산돌고딕 L" pitchFamily="18" charset="-127"/>
                          <a:ea typeface="산돌고딕 L" pitchFamily="18" charset="-127"/>
                        </a:rPr>
                        <a:t>2003. 12</a:t>
                      </a:r>
                      <a:endParaRPr lang="ko-KR" altLang="en-US" sz="1400" b="0" dirty="0">
                        <a:latin typeface="산돌고딕 L" pitchFamily="18" charset="-127"/>
                        <a:ea typeface="산돌고딕 L" pitchFamily="18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10000"/>
                        </a:lnSpc>
                      </a:pPr>
                      <a:r>
                        <a:rPr lang="ko-KR" altLang="en-US" sz="1300" b="0" dirty="0" smtClean="0">
                          <a:latin typeface="산돌고딕 L" pitchFamily="18" charset="-127"/>
                          <a:ea typeface="산돌고딕 L" pitchFamily="18" charset="-127"/>
                        </a:rPr>
                        <a:t>세계적인 수준의 가속기와 핵심시설을 기반으로</a:t>
                      </a:r>
                      <a:r>
                        <a:rPr lang="ko-KR" altLang="en-US" sz="1300" b="0" baseline="0" dirty="0" smtClean="0">
                          <a:latin typeface="산돌고딕 L" pitchFamily="18" charset="-127"/>
                          <a:ea typeface="산돌고딕 L" pitchFamily="18" charset="-127"/>
                        </a:rPr>
                        <a:t> 하는 미래 </a:t>
                      </a:r>
                      <a:r>
                        <a:rPr lang="ko-KR" altLang="en-US" sz="1300" b="0" baseline="0" dirty="0" err="1" smtClean="0">
                          <a:latin typeface="산돌고딕 L" pitchFamily="18" charset="-127"/>
                          <a:ea typeface="산돌고딕 L" pitchFamily="18" charset="-127"/>
                        </a:rPr>
                        <a:t>핵과학연구소</a:t>
                      </a:r>
                      <a:r>
                        <a:rPr lang="ko-KR" altLang="en-US" sz="1300" b="0" baseline="0" dirty="0" smtClean="0">
                          <a:latin typeface="산돌고딕 L" pitchFamily="18" charset="-127"/>
                          <a:ea typeface="산돌고딕 L" pitchFamily="18" charset="-127"/>
                        </a:rPr>
                        <a:t> 설립 안</a:t>
                      </a:r>
                      <a:endParaRPr lang="ko-KR" altLang="en-US" sz="1300" b="0" dirty="0">
                        <a:latin typeface="산돌고딕 L" pitchFamily="18" charset="-127"/>
                        <a:ea typeface="산돌고딕 L" pitchFamily="18" charset="-127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>
                        <a:lnSpc>
                          <a:spcPct val="110000"/>
                        </a:lnSpc>
                      </a:pPr>
                      <a:r>
                        <a:rPr lang="ko-KR" altLang="en-US" sz="1400" b="0" dirty="0" smtClean="0">
                          <a:latin typeface="산돌고딕 M" pitchFamily="18" charset="-127"/>
                          <a:ea typeface="산돌고딕 M" pitchFamily="18" charset="-127"/>
                        </a:rPr>
                        <a:t>국가 </a:t>
                      </a:r>
                      <a:r>
                        <a:rPr lang="ko-KR" altLang="en-US" sz="1400" b="0" dirty="0" err="1" smtClean="0">
                          <a:latin typeface="산돌고딕 M" pitchFamily="18" charset="-127"/>
                          <a:ea typeface="산돌고딕 M" pitchFamily="18" charset="-127"/>
                        </a:rPr>
                        <a:t>핵과학</a:t>
                      </a:r>
                      <a:r>
                        <a:rPr lang="ko-KR" altLang="en-US" sz="1400" b="0" dirty="0" smtClean="0">
                          <a:latin typeface="산돌고딕 M" pitchFamily="18" charset="-127"/>
                          <a:ea typeface="산돌고딕 M" pitchFamily="18" charset="-127"/>
                        </a:rPr>
                        <a:t> 연구체계</a:t>
                      </a:r>
                      <a:endParaRPr lang="en-US" altLang="ko-KR" sz="1400" b="0" dirty="0" smtClean="0">
                        <a:latin typeface="산돌고딕 M" pitchFamily="18" charset="-127"/>
                        <a:ea typeface="산돌고딕 M" pitchFamily="18" charset="-127"/>
                      </a:endParaRPr>
                    </a:p>
                    <a:p>
                      <a:pPr latinLnBrk="1">
                        <a:lnSpc>
                          <a:spcPct val="110000"/>
                        </a:lnSpc>
                      </a:pPr>
                      <a:r>
                        <a:rPr lang="ko-KR" altLang="en-US" sz="1400" b="0" dirty="0" smtClean="0">
                          <a:latin typeface="산돌고딕 M" pitchFamily="18" charset="-127"/>
                          <a:ea typeface="산돌고딕 M" pitchFamily="18" charset="-127"/>
                        </a:rPr>
                        <a:t>구축에 관한 연구</a:t>
                      </a:r>
                      <a:endParaRPr lang="ko-KR" altLang="en-US" sz="1400" b="0" dirty="0">
                        <a:latin typeface="산돌고딕 M" pitchFamily="18" charset="-127"/>
                        <a:ea typeface="산돌고딕 M" pitchFamily="18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r>
                        <a:rPr lang="ko-KR" altLang="en-US" sz="1300" b="0" i="0" dirty="0" smtClean="0">
                          <a:latin typeface="산돌고딕 L" pitchFamily="18" charset="-127"/>
                          <a:ea typeface="산돌고딕 L" pitchFamily="18" charset="-127"/>
                        </a:rPr>
                        <a:t>민  동  필</a:t>
                      </a:r>
                      <a:endParaRPr lang="en-US" altLang="ko-KR" sz="1300" b="0" i="0" dirty="0" smtClean="0">
                        <a:latin typeface="산돌고딕 L" pitchFamily="18" charset="-127"/>
                        <a:ea typeface="산돌고딕 L" pitchFamily="18" charset="-127"/>
                      </a:endParaRPr>
                    </a:p>
                    <a:p>
                      <a:pPr algn="l" latinLnBrk="1">
                        <a:lnSpc>
                          <a:spcPct val="100000"/>
                        </a:lnSpc>
                      </a:pPr>
                      <a:r>
                        <a:rPr lang="en-US" altLang="ko-KR" sz="1300" b="0" i="0" dirty="0" smtClean="0">
                          <a:latin typeface="산돌고딕 L" pitchFamily="18" charset="-127"/>
                          <a:ea typeface="산돌고딕 L" pitchFamily="18" charset="-127"/>
                        </a:rPr>
                        <a:t>(</a:t>
                      </a:r>
                      <a:r>
                        <a:rPr lang="ko-KR" altLang="en-US" sz="1300" b="0" i="0" dirty="0" smtClean="0">
                          <a:latin typeface="산돌고딕 L" pitchFamily="18" charset="-127"/>
                          <a:ea typeface="산돌고딕 L" pitchFamily="18" charset="-127"/>
                        </a:rPr>
                        <a:t>서울대학교</a:t>
                      </a:r>
                      <a:r>
                        <a:rPr lang="en-US" altLang="ko-KR" sz="1300" b="0" i="0" dirty="0" smtClean="0">
                          <a:latin typeface="산돌고딕 L" pitchFamily="18" charset="-127"/>
                          <a:ea typeface="산돌고딕 L" pitchFamily="18" charset="-127"/>
                        </a:rPr>
                        <a:t>)</a:t>
                      </a:r>
                      <a:endParaRPr lang="ko-KR" altLang="en-US" sz="1300" b="0" i="0" dirty="0">
                        <a:latin typeface="산돌고딕 L" pitchFamily="18" charset="-127"/>
                        <a:ea typeface="산돌고딕 L" pitchFamily="18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10000"/>
                        </a:lnSpc>
                      </a:pPr>
                      <a:r>
                        <a:rPr lang="en-US" altLang="ko-KR" sz="1400" b="0" dirty="0" smtClean="0">
                          <a:latin typeface="산돌고딕 L" pitchFamily="18" charset="-127"/>
                          <a:ea typeface="산돌고딕 L" pitchFamily="18" charset="-127"/>
                        </a:rPr>
                        <a:t>2004. 4</a:t>
                      </a:r>
                      <a:endParaRPr lang="ko-KR" altLang="en-US" sz="1400" b="0" dirty="0">
                        <a:latin typeface="산돌고딕 L" pitchFamily="18" charset="-127"/>
                        <a:ea typeface="산돌고딕 L" pitchFamily="18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10000"/>
                        </a:lnSpc>
                      </a:pPr>
                      <a:r>
                        <a:rPr lang="ko-KR" altLang="en-US" sz="1300" b="0" dirty="0" smtClean="0">
                          <a:latin typeface="산돌고딕 L" pitchFamily="18" charset="-127"/>
                          <a:ea typeface="산돌고딕 L" pitchFamily="18" charset="-127"/>
                        </a:rPr>
                        <a:t>국가 </a:t>
                      </a:r>
                      <a:r>
                        <a:rPr lang="ko-KR" altLang="en-US" sz="1300" b="0" dirty="0" err="1" smtClean="0">
                          <a:latin typeface="산돌고딕 L" pitchFamily="18" charset="-127"/>
                          <a:ea typeface="산돌고딕 L" pitchFamily="18" charset="-127"/>
                        </a:rPr>
                        <a:t>핵과학</a:t>
                      </a:r>
                      <a:r>
                        <a:rPr lang="ko-KR" altLang="en-US" sz="1300" b="0" dirty="0" smtClean="0">
                          <a:latin typeface="산돌고딕 L" pitchFamily="18" charset="-127"/>
                          <a:ea typeface="산돌고딕 L" pitchFamily="18" charset="-127"/>
                        </a:rPr>
                        <a:t> 연구체계를 위한 기초 및 응용 연구의 중심역할을 할 연구소 건립 제안 </a:t>
                      </a:r>
                      <a:endParaRPr lang="ko-KR" altLang="en-US" sz="1300" b="0" dirty="0">
                        <a:latin typeface="산돌고딕 L" pitchFamily="18" charset="-127"/>
                        <a:ea typeface="산돌고딕 L" pitchFamily="18" charset="-127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>
                        <a:lnSpc>
                          <a:spcPct val="110000"/>
                        </a:lnSpc>
                      </a:pPr>
                      <a:r>
                        <a:rPr lang="ko-KR" altLang="en-US" sz="1400" b="0" dirty="0" err="1" smtClean="0">
                          <a:latin typeface="산돌고딕 M" pitchFamily="18" charset="-127"/>
                          <a:ea typeface="산돌고딕 M" pitchFamily="18" charset="-127"/>
                        </a:rPr>
                        <a:t>중입자</a:t>
                      </a:r>
                      <a:r>
                        <a:rPr lang="ko-KR" altLang="en-US" sz="1400" b="0" dirty="0" smtClean="0">
                          <a:latin typeface="산돌고딕 M" pitchFamily="18" charset="-127"/>
                          <a:ea typeface="산돌고딕 M" pitchFamily="18" charset="-127"/>
                        </a:rPr>
                        <a:t> 가속기의</a:t>
                      </a:r>
                      <a:endParaRPr lang="en-US" altLang="ko-KR" sz="1400" b="0" dirty="0" smtClean="0">
                        <a:latin typeface="산돌고딕 M" pitchFamily="18" charset="-127"/>
                        <a:ea typeface="산돌고딕 M" pitchFamily="18" charset="-127"/>
                      </a:endParaRPr>
                    </a:p>
                    <a:p>
                      <a:pPr latinLnBrk="1">
                        <a:lnSpc>
                          <a:spcPct val="110000"/>
                        </a:lnSpc>
                      </a:pPr>
                      <a:r>
                        <a:rPr lang="ko-KR" altLang="en-US" sz="1400" b="0" dirty="0" smtClean="0">
                          <a:latin typeface="산돌고딕 M" pitchFamily="18" charset="-127"/>
                          <a:ea typeface="산돌고딕 M" pitchFamily="18" charset="-127"/>
                        </a:rPr>
                        <a:t>사전 기획 조사연구</a:t>
                      </a:r>
                      <a:endParaRPr lang="ko-KR" altLang="en-US" sz="1400" b="0" dirty="0">
                        <a:latin typeface="산돌고딕 M" pitchFamily="18" charset="-127"/>
                        <a:ea typeface="산돌고딕 M" pitchFamily="18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r>
                        <a:rPr lang="ko-KR" altLang="en-US" sz="1300" b="0" i="0" dirty="0" smtClean="0">
                          <a:latin typeface="산돌고딕 L" pitchFamily="18" charset="-127"/>
                          <a:ea typeface="산돌고딕 L" pitchFamily="18" charset="-127"/>
                        </a:rPr>
                        <a:t>김  만  원</a:t>
                      </a:r>
                      <a:endParaRPr lang="en-US" altLang="ko-KR" sz="1300" b="0" i="0" dirty="0" smtClean="0">
                        <a:latin typeface="산돌고딕 L" pitchFamily="18" charset="-127"/>
                        <a:ea typeface="산돌고딕 L" pitchFamily="18" charset="-127"/>
                      </a:endParaRPr>
                    </a:p>
                    <a:p>
                      <a:pPr algn="l" latinLnBrk="1">
                        <a:lnSpc>
                          <a:spcPct val="100000"/>
                        </a:lnSpc>
                      </a:pPr>
                      <a:r>
                        <a:rPr lang="en-US" altLang="ko-KR" sz="1300" b="0" i="0" dirty="0" smtClean="0">
                          <a:latin typeface="산돌고딕 L" pitchFamily="18" charset="-127"/>
                          <a:ea typeface="산돌고딕 L" pitchFamily="18" charset="-127"/>
                        </a:rPr>
                        <a:t>(</a:t>
                      </a:r>
                      <a:r>
                        <a:rPr lang="ko-KR" altLang="en-US" sz="1300" b="0" i="0" dirty="0" smtClean="0">
                          <a:latin typeface="산돌고딕 L" pitchFamily="18" charset="-127"/>
                          <a:ea typeface="산돌고딕 L" pitchFamily="18" charset="-127"/>
                        </a:rPr>
                        <a:t>한국과학기술원</a:t>
                      </a:r>
                      <a:r>
                        <a:rPr lang="en-US" altLang="ko-KR" sz="1300" b="0" i="0" dirty="0" smtClean="0">
                          <a:latin typeface="산돌고딕 L" pitchFamily="18" charset="-127"/>
                          <a:ea typeface="산돌고딕 L" pitchFamily="18" charset="-127"/>
                        </a:rPr>
                        <a:t>)</a:t>
                      </a:r>
                      <a:endParaRPr lang="ko-KR" altLang="en-US" sz="1300" b="0" i="0" dirty="0">
                        <a:latin typeface="산돌고딕 L" pitchFamily="18" charset="-127"/>
                        <a:ea typeface="산돌고딕 L" pitchFamily="18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10000"/>
                        </a:lnSpc>
                      </a:pPr>
                      <a:r>
                        <a:rPr lang="en-US" altLang="ko-KR" sz="1400" b="0" dirty="0" smtClean="0">
                          <a:latin typeface="산돌고딕 L" pitchFamily="18" charset="-127"/>
                          <a:ea typeface="산돌고딕 L" pitchFamily="18" charset="-127"/>
                        </a:rPr>
                        <a:t>2004. 3</a:t>
                      </a:r>
                      <a:endParaRPr lang="ko-KR" altLang="en-US" sz="1400" b="0" dirty="0">
                        <a:latin typeface="산돌고딕 L" pitchFamily="18" charset="-127"/>
                        <a:ea typeface="산돌고딕 L" pitchFamily="18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10000"/>
                        </a:lnSpc>
                      </a:pPr>
                      <a:r>
                        <a:rPr lang="ko-KR" altLang="en-US" sz="1300" b="0" dirty="0" err="1" smtClean="0">
                          <a:latin typeface="산돌고딕 L" pitchFamily="18" charset="-127"/>
                          <a:ea typeface="산돌고딕 L" pitchFamily="18" charset="-127"/>
                        </a:rPr>
                        <a:t>중입자</a:t>
                      </a:r>
                      <a:r>
                        <a:rPr lang="ko-KR" altLang="en-US" sz="1300" b="0" dirty="0" smtClean="0">
                          <a:latin typeface="산돌고딕 L" pitchFamily="18" charset="-127"/>
                          <a:ea typeface="산돌고딕 L" pitchFamily="18" charset="-127"/>
                        </a:rPr>
                        <a:t> 가속기 연구 기반 구축 사업 기획을 수립하여 사업추진의 효율성과 일관성을 높이는 기술체계와 </a:t>
                      </a:r>
                      <a:r>
                        <a:rPr lang="ko-KR" altLang="en-US" sz="1300" b="0" dirty="0" err="1" smtClean="0">
                          <a:latin typeface="산돌고딕 L" pitchFamily="18" charset="-127"/>
                          <a:ea typeface="산돌고딕 L" pitchFamily="18" charset="-127"/>
                        </a:rPr>
                        <a:t>활용성</a:t>
                      </a:r>
                      <a:r>
                        <a:rPr lang="ko-KR" altLang="en-US" sz="1300" b="0" dirty="0" smtClean="0">
                          <a:latin typeface="산돌고딕 L" pitchFamily="18" charset="-127"/>
                          <a:ea typeface="산돌고딕 L" pitchFamily="18" charset="-127"/>
                        </a:rPr>
                        <a:t> 및 파급효과를 제시</a:t>
                      </a:r>
                      <a:endParaRPr lang="ko-KR" altLang="en-US" sz="1300" b="0" dirty="0">
                        <a:latin typeface="산돌고딕 L" pitchFamily="18" charset="-127"/>
                        <a:ea typeface="산돌고딕 L" pitchFamily="18" charset="-127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>
                        <a:lnSpc>
                          <a:spcPct val="110000"/>
                        </a:lnSpc>
                      </a:pPr>
                      <a:r>
                        <a:rPr lang="ko-KR" altLang="en-US" sz="1400" b="0" dirty="0" err="1" smtClean="0">
                          <a:latin typeface="산돌고딕 M" pitchFamily="18" charset="-127"/>
                          <a:ea typeface="산돌고딕 M" pitchFamily="18" charset="-127"/>
                        </a:rPr>
                        <a:t>의룡용중입자가속기</a:t>
                      </a:r>
                      <a:r>
                        <a:rPr lang="ko-KR" altLang="en-US" sz="1400" b="0" dirty="0" smtClean="0">
                          <a:latin typeface="산돌고딕 M" pitchFamily="18" charset="-127"/>
                          <a:ea typeface="산돌고딕 M" pitchFamily="18" charset="-127"/>
                        </a:rPr>
                        <a:t> 개발</a:t>
                      </a:r>
                      <a:endParaRPr lang="en-US" altLang="ko-KR" sz="1400" b="0" dirty="0" smtClean="0">
                        <a:latin typeface="산돌고딕 M" pitchFamily="18" charset="-127"/>
                        <a:ea typeface="산돌고딕 M" pitchFamily="18" charset="-127"/>
                      </a:endParaRPr>
                    </a:p>
                    <a:p>
                      <a:pPr latinLnBrk="1">
                        <a:lnSpc>
                          <a:spcPct val="110000"/>
                        </a:lnSpc>
                      </a:pPr>
                      <a:r>
                        <a:rPr lang="ko-KR" altLang="en-US" sz="1400" b="0" dirty="0" smtClean="0">
                          <a:latin typeface="산돌고딕 M" pitchFamily="18" charset="-127"/>
                          <a:ea typeface="산돌고딕 M" pitchFamily="18" charset="-127"/>
                        </a:rPr>
                        <a:t>타당성 조사연구</a:t>
                      </a:r>
                      <a:endParaRPr lang="ko-KR" altLang="en-US" sz="1400" b="0" dirty="0">
                        <a:latin typeface="산돌고딕 M" pitchFamily="18" charset="-127"/>
                        <a:ea typeface="산돌고딕 M" pitchFamily="18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r>
                        <a:rPr lang="ko-KR" altLang="en-US" sz="1300" b="0" dirty="0" smtClean="0">
                          <a:latin typeface="산돌고딕 L" pitchFamily="18" charset="-127"/>
                          <a:ea typeface="산돌고딕 L" pitchFamily="18" charset="-127"/>
                        </a:rPr>
                        <a:t>김</a:t>
                      </a:r>
                      <a:r>
                        <a:rPr lang="ko-KR" altLang="en-US" sz="1300" b="0" baseline="0" dirty="0" smtClean="0">
                          <a:latin typeface="산돌고딕 L" pitchFamily="18" charset="-127"/>
                          <a:ea typeface="산돌고딕 L" pitchFamily="18" charset="-127"/>
                        </a:rPr>
                        <a:t>  일  한</a:t>
                      </a:r>
                      <a:endParaRPr lang="en-US" altLang="ko-KR" sz="1300" b="0" baseline="0" dirty="0" smtClean="0">
                        <a:latin typeface="산돌고딕 L" pitchFamily="18" charset="-127"/>
                        <a:ea typeface="산돌고딕 L" pitchFamily="18" charset="-127"/>
                      </a:endParaRPr>
                    </a:p>
                    <a:p>
                      <a:pPr algn="l" latinLnBrk="1">
                        <a:lnSpc>
                          <a:spcPct val="100000"/>
                        </a:lnSpc>
                      </a:pPr>
                      <a:r>
                        <a:rPr lang="en-US" altLang="ko-KR" sz="1300" b="0" baseline="0" dirty="0" smtClean="0">
                          <a:latin typeface="산돌고딕 L" pitchFamily="18" charset="-127"/>
                          <a:ea typeface="산돌고딕 L" pitchFamily="18" charset="-127"/>
                        </a:rPr>
                        <a:t>(</a:t>
                      </a:r>
                      <a:r>
                        <a:rPr lang="ko-KR" altLang="en-US" sz="1300" b="0" baseline="0" dirty="0" smtClean="0">
                          <a:latin typeface="산돌고딕 L" pitchFamily="18" charset="-127"/>
                          <a:ea typeface="산돌고딕 L" pitchFamily="18" charset="-127"/>
                        </a:rPr>
                        <a:t>서울대학교</a:t>
                      </a:r>
                      <a:r>
                        <a:rPr lang="en-US" altLang="ko-KR" sz="1300" b="0" baseline="0" dirty="0" smtClean="0">
                          <a:latin typeface="산돌고딕 L" pitchFamily="18" charset="-127"/>
                          <a:ea typeface="산돌고딕 L" pitchFamily="18" charset="-127"/>
                        </a:rPr>
                        <a:t>)</a:t>
                      </a:r>
                      <a:endParaRPr lang="ko-KR" altLang="en-US" sz="1300" b="0" dirty="0">
                        <a:latin typeface="산돌고딕 L" pitchFamily="18" charset="-127"/>
                        <a:ea typeface="산돌고딕 L" pitchFamily="18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10000"/>
                        </a:lnSpc>
                      </a:pPr>
                      <a:r>
                        <a:rPr lang="en-US" altLang="ko-KR" sz="1400" b="0" dirty="0" smtClean="0">
                          <a:latin typeface="산돌고딕 L" pitchFamily="18" charset="-127"/>
                          <a:ea typeface="산돌고딕 L" pitchFamily="18" charset="-127"/>
                        </a:rPr>
                        <a:t>2007. 5</a:t>
                      </a:r>
                      <a:endParaRPr lang="ko-KR" altLang="en-US" sz="1400" b="0" dirty="0">
                        <a:latin typeface="산돌고딕 L" pitchFamily="18" charset="-127"/>
                        <a:ea typeface="산돌고딕 L" pitchFamily="18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10000"/>
                        </a:lnSpc>
                      </a:pPr>
                      <a:r>
                        <a:rPr lang="ko-KR" altLang="en-US" sz="1300" b="0" dirty="0" err="1" smtClean="0">
                          <a:latin typeface="산돌고딕 L" pitchFamily="18" charset="-127"/>
                          <a:ea typeface="산돌고딕 L" pitchFamily="18" charset="-127"/>
                        </a:rPr>
                        <a:t>중입자치료와</a:t>
                      </a:r>
                      <a:r>
                        <a:rPr lang="ko-KR" altLang="en-US" sz="1300" b="0" dirty="0" smtClean="0">
                          <a:latin typeface="산돌고딕 L" pitchFamily="18" charset="-127"/>
                          <a:ea typeface="산돌고딕 L" pitchFamily="18" charset="-127"/>
                        </a:rPr>
                        <a:t> 양성자 치료의 비교 분석 및 </a:t>
                      </a:r>
                      <a:r>
                        <a:rPr lang="ko-KR" altLang="en-US" sz="1300" b="0" dirty="0" err="1" smtClean="0">
                          <a:latin typeface="산돌고딕 L" pitchFamily="18" charset="-127"/>
                          <a:ea typeface="산돌고딕 L" pitchFamily="18" charset="-127"/>
                        </a:rPr>
                        <a:t>중입자</a:t>
                      </a:r>
                      <a:r>
                        <a:rPr lang="ko-KR" altLang="en-US" sz="1300" b="0" dirty="0" smtClean="0">
                          <a:latin typeface="산돌고딕 L" pitchFamily="18" charset="-127"/>
                          <a:ea typeface="산돌고딕 L" pitchFamily="18" charset="-127"/>
                        </a:rPr>
                        <a:t> 가속기 개발 필요성 및 타당성 사전</a:t>
                      </a:r>
                      <a:r>
                        <a:rPr lang="ko-KR" altLang="en-US" sz="1300" b="0" baseline="0" dirty="0" smtClean="0">
                          <a:latin typeface="산돌고딕 L" pitchFamily="18" charset="-127"/>
                          <a:ea typeface="산돌고딕 L" pitchFamily="18" charset="-127"/>
                        </a:rPr>
                        <a:t> 조사 연구</a:t>
                      </a:r>
                      <a:r>
                        <a:rPr lang="ko-KR" altLang="en-US" sz="1300" b="0" dirty="0" smtClean="0">
                          <a:latin typeface="산돌고딕 L" pitchFamily="18" charset="-127"/>
                          <a:ea typeface="산돌고딕 L" pitchFamily="18" charset="-127"/>
                        </a:rPr>
                        <a:t> </a:t>
                      </a:r>
                      <a:endParaRPr lang="ko-KR" altLang="en-US" sz="1300" b="0" dirty="0">
                        <a:latin typeface="산돌고딕 L" pitchFamily="18" charset="-127"/>
                        <a:ea typeface="산돌고딕 L" pitchFamily="18" charset="-127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6"/>
          <p:cNvSpPr>
            <a:spLocks noChangeArrowheads="1"/>
          </p:cNvSpPr>
          <p:nvPr/>
        </p:nvSpPr>
        <p:spPr bwMode="auto">
          <a:xfrm>
            <a:off x="428596" y="795768"/>
            <a:ext cx="6858048" cy="370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762000">
              <a:lnSpc>
                <a:spcPct val="90000"/>
              </a:lnSpc>
              <a:spcBef>
                <a:spcPct val="170000"/>
              </a:spcBef>
            </a:pPr>
            <a:r>
              <a:rPr lang="en-US" altLang="ko-KR" sz="2000" dirty="0">
                <a:solidFill>
                  <a:schemeClr val="bg1">
                    <a:lumMod val="65000"/>
                  </a:schemeClr>
                </a:solidFill>
                <a:latin typeface="산돌고딕B" pitchFamily="18" charset="-127"/>
                <a:ea typeface="산돌고딕B" pitchFamily="18" charset="-127"/>
              </a:rPr>
              <a:t>1. </a:t>
            </a:r>
            <a:r>
              <a:rPr lang="ko-KR" altLang="en-US" sz="2000" dirty="0" smtClean="0">
                <a:solidFill>
                  <a:schemeClr val="bg1">
                    <a:lumMod val="65000"/>
                  </a:schemeClr>
                </a:solidFill>
                <a:latin typeface="산돌고딕B" pitchFamily="18" charset="-127"/>
                <a:ea typeface="산돌고딕B" pitchFamily="18" charset="-127"/>
              </a:rPr>
              <a:t>외국의 중이온</a:t>
            </a:r>
            <a:r>
              <a:rPr lang="en-US" altLang="ko-KR" sz="2000" dirty="0" smtClean="0">
                <a:solidFill>
                  <a:schemeClr val="bg1">
                    <a:lumMod val="65000"/>
                  </a:schemeClr>
                </a:solidFill>
                <a:latin typeface="산돌고딕B" pitchFamily="18" charset="-127"/>
                <a:ea typeface="산돌고딕B" pitchFamily="18" charset="-127"/>
              </a:rPr>
              <a:t>(RI)</a:t>
            </a:r>
            <a:r>
              <a:rPr lang="ko-KR" altLang="en-US" sz="2000" dirty="0" smtClean="0">
                <a:solidFill>
                  <a:schemeClr val="bg1">
                    <a:lumMod val="65000"/>
                  </a:schemeClr>
                </a:solidFill>
                <a:latin typeface="산돌고딕B" pitchFamily="18" charset="-127"/>
                <a:ea typeface="산돌고딕B" pitchFamily="18" charset="-127"/>
              </a:rPr>
              <a:t>가속기 현황 </a:t>
            </a:r>
            <a:endParaRPr lang="ko-KR" altLang="en-US" sz="2000" dirty="0">
              <a:solidFill>
                <a:schemeClr val="bg1">
                  <a:lumMod val="65000"/>
                </a:schemeClr>
              </a:solidFill>
              <a:latin typeface="산돌고딕B" pitchFamily="18" charset="-127"/>
              <a:ea typeface="산돌고딕B" pitchFamily="18" charset="-127"/>
            </a:endParaRPr>
          </a:p>
        </p:txBody>
      </p:sp>
      <p:sp>
        <p:nvSpPr>
          <p:cNvPr id="22542" name="Rectangle 11"/>
          <p:cNvSpPr>
            <a:spLocks noChangeArrowheads="1"/>
          </p:cNvSpPr>
          <p:nvPr/>
        </p:nvSpPr>
        <p:spPr bwMode="auto">
          <a:xfrm>
            <a:off x="428596" y="1142984"/>
            <a:ext cx="176843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762000">
              <a:lnSpc>
                <a:spcPct val="90000"/>
              </a:lnSpc>
              <a:spcBef>
                <a:spcPct val="170000"/>
              </a:spcBef>
              <a:defRPr/>
            </a:pPr>
            <a:r>
              <a:rPr lang="en-US" altLang="ko-KR" sz="2000" dirty="0">
                <a:solidFill>
                  <a:schemeClr val="bg1">
                    <a:lumMod val="65000"/>
                  </a:schemeClr>
                </a:solidFill>
                <a:latin typeface="산돌고딕B" pitchFamily="18" charset="-127"/>
                <a:ea typeface="산돌고딕B" pitchFamily="18" charset="-127"/>
              </a:rPr>
              <a:t>2. </a:t>
            </a:r>
            <a:r>
              <a:rPr lang="ko-KR" altLang="en-US" sz="2000" dirty="0" smtClean="0">
                <a:solidFill>
                  <a:schemeClr val="bg1">
                    <a:lumMod val="65000"/>
                  </a:schemeClr>
                </a:solidFill>
                <a:latin typeface="산돌고딕B" pitchFamily="18" charset="-127"/>
                <a:ea typeface="산돌고딕B" pitchFamily="18" charset="-127"/>
              </a:rPr>
              <a:t>한국의 현황 </a:t>
            </a:r>
            <a:endParaRPr lang="ko-KR" altLang="en-US" sz="2000" dirty="0">
              <a:solidFill>
                <a:schemeClr val="bg1">
                  <a:lumMod val="65000"/>
                </a:schemeClr>
              </a:solidFill>
              <a:latin typeface="산돌고딕B" pitchFamily="18" charset="-127"/>
              <a:ea typeface="산돌고딕B" pitchFamily="18" charset="-127"/>
            </a:endParaRPr>
          </a:p>
        </p:txBody>
      </p:sp>
      <p:sp>
        <p:nvSpPr>
          <p:cNvPr id="22534" name="Rectangle 20"/>
          <p:cNvSpPr>
            <a:spLocks noChangeArrowheads="1"/>
          </p:cNvSpPr>
          <p:nvPr/>
        </p:nvSpPr>
        <p:spPr bwMode="auto">
          <a:xfrm>
            <a:off x="428596" y="1571612"/>
            <a:ext cx="7786742" cy="48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762000">
              <a:lnSpc>
                <a:spcPct val="90000"/>
              </a:lnSpc>
              <a:spcBef>
                <a:spcPct val="170000"/>
              </a:spcBef>
              <a:defRPr/>
            </a:pPr>
            <a:r>
              <a:rPr lang="en-US" altLang="ko-KR" sz="2800" dirty="0" smtClean="0">
                <a:solidFill>
                  <a:schemeClr val="accent1"/>
                </a:solidFill>
                <a:latin typeface="산돌고딕B" pitchFamily="18" charset="-127"/>
                <a:ea typeface="산돌고딕B" pitchFamily="18" charset="-127"/>
              </a:rPr>
              <a:t>3. </a:t>
            </a:r>
            <a:r>
              <a:rPr lang="ko-KR" altLang="en-US" sz="2800" dirty="0" err="1" smtClean="0">
                <a:solidFill>
                  <a:schemeClr val="accent1"/>
                </a:solidFill>
                <a:latin typeface="산돌고딕B" pitchFamily="18" charset="-127"/>
                <a:ea typeface="산돌고딕B" pitchFamily="18" charset="-127"/>
              </a:rPr>
              <a:t>과학비지니스벨트의</a:t>
            </a:r>
            <a:r>
              <a:rPr lang="ko-KR" altLang="en-US" sz="2800" dirty="0" smtClean="0">
                <a:solidFill>
                  <a:schemeClr val="accent1"/>
                </a:solidFill>
                <a:latin typeface="산돌고딕B" pitchFamily="18" charset="-127"/>
                <a:ea typeface="산돌고딕B" pitchFamily="18" charset="-127"/>
              </a:rPr>
              <a:t> 중이온가속기 </a:t>
            </a:r>
            <a:r>
              <a:rPr lang="en-US" altLang="ko-KR" sz="2800" dirty="0" smtClean="0">
                <a:solidFill>
                  <a:schemeClr val="accent1"/>
                </a:solidFill>
                <a:latin typeface="산돌고딕B" pitchFamily="18" charset="-127"/>
                <a:ea typeface="산돌고딕B" pitchFamily="18" charset="-127"/>
              </a:rPr>
              <a:t>KoRIA?</a:t>
            </a:r>
            <a:endParaRPr lang="ko-KR" altLang="en-US" sz="2800" dirty="0">
              <a:solidFill>
                <a:schemeClr val="accent1"/>
              </a:solidFill>
              <a:latin typeface="산돌고딕B" pitchFamily="18" charset="-127"/>
              <a:ea typeface="산돌고딕B" pitchFamily="18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슬라이드 번호 개체 틀 1"/>
          <p:cNvSpPr>
            <a:spLocks noGrp="1"/>
          </p:cNvSpPr>
          <p:nvPr>
            <p:ph type="sldNum" sz="quarter" idx="12"/>
          </p:nvPr>
        </p:nvSpPr>
        <p:spPr bwMode="auto">
          <a:xfrm>
            <a:off x="6172200" y="6191250"/>
            <a:ext cx="2476500" cy="476250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798C4A8-8CC6-4F6F-8397-0A56A0305688}" type="slidenum">
              <a:rPr lang="en-US" altLang="ko-KR" smtClean="0">
                <a:solidFill>
                  <a:schemeClr val="tx2"/>
                </a:solidFill>
              </a:rPr>
              <a:pPr/>
              <a:t>16</a:t>
            </a:fld>
            <a:endParaRPr lang="en-US" altLang="ko-KR" smtClean="0">
              <a:solidFill>
                <a:schemeClr val="tx2"/>
              </a:solidFill>
            </a:endParaRPr>
          </a:p>
        </p:txBody>
      </p:sp>
      <p:sp>
        <p:nvSpPr>
          <p:cNvPr id="32771" name="Rectangle 7"/>
          <p:cNvSpPr>
            <a:spLocks noChangeArrowheads="1"/>
          </p:cNvSpPr>
          <p:nvPr/>
        </p:nvSpPr>
        <p:spPr bwMode="auto">
          <a:xfrm>
            <a:off x="2436813" y="2851150"/>
            <a:ext cx="2468562" cy="2460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2772" name="Rectangle 8"/>
          <p:cNvSpPr>
            <a:spLocks noChangeArrowheads="1"/>
          </p:cNvSpPr>
          <p:nvPr/>
        </p:nvSpPr>
        <p:spPr bwMode="auto">
          <a:xfrm>
            <a:off x="2676525" y="2974975"/>
            <a:ext cx="1857375" cy="4397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476484" name="AutoShape 4"/>
          <p:cNvSpPr>
            <a:spLocks noChangeArrowheads="1"/>
          </p:cNvSpPr>
          <p:nvPr/>
        </p:nvSpPr>
        <p:spPr bwMode="auto">
          <a:xfrm>
            <a:off x="400050" y="785813"/>
            <a:ext cx="8572500" cy="4494212"/>
          </a:xfrm>
          <a:prstGeom prst="roundRect">
            <a:avLst>
              <a:gd name="adj" fmla="val 0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defTabSz="231775" eaLnBrk="0" latinLnBrk="0" hangingPunct="0">
              <a:lnSpc>
                <a:spcPct val="110000"/>
              </a:lnSpc>
              <a:buClr>
                <a:schemeClr val="tx1">
                  <a:lumMod val="65000"/>
                  <a:lumOff val="35000"/>
                </a:schemeClr>
              </a:buClr>
              <a:buFont typeface="산돌고딕 L" pitchFamily="18" charset="-127"/>
              <a:buChar char="▶"/>
              <a:defRPr/>
            </a:pPr>
            <a:r>
              <a:rPr lang="en-US" altLang="ko-KR" dirty="0">
                <a:latin typeface="산돌고딕B" pitchFamily="18" charset="-127"/>
                <a:ea typeface="산돌고딕B" pitchFamily="18" charset="-127"/>
              </a:rPr>
              <a:t> </a:t>
            </a:r>
            <a:r>
              <a:rPr lang="ko-KR" altLang="en-US" dirty="0">
                <a:latin typeface="산돌고딕B" pitchFamily="18" charset="-127"/>
                <a:ea typeface="산돌고딕B" pitchFamily="18" charset="-127"/>
              </a:rPr>
              <a:t>기초과학의 필요성</a:t>
            </a:r>
            <a:endParaRPr lang="en-US" altLang="ko-KR" dirty="0">
              <a:latin typeface="산돌고딕B" pitchFamily="18" charset="-127"/>
              <a:ea typeface="산돌고딕B" pitchFamily="18" charset="-127"/>
            </a:endParaRPr>
          </a:p>
          <a:p>
            <a:pPr marL="609600" indent="-342900" defTabSz="231775" eaLnBrk="0" latinLnBrk="0" hangingPunct="0">
              <a:lnSpc>
                <a:spcPct val="110000"/>
              </a:lnSpc>
              <a:buClr>
                <a:schemeClr val="tx1">
                  <a:lumMod val="65000"/>
                  <a:lumOff val="35000"/>
                </a:schemeClr>
              </a:buClr>
              <a:defRPr/>
            </a:pP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21</a:t>
            </a:r>
            <a:r>
              <a:rPr lang="ko-KR" altLang="en-US" sz="1400" dirty="0">
                <a:latin typeface="산돌고딕 L" pitchFamily="18" charset="-127"/>
                <a:ea typeface="산돌고딕 L" pitchFamily="18" charset="-127"/>
              </a:rPr>
              <a:t>세기 지식기반 세계화의 무한경쟁에서 국가 경쟁력 확보를 위한 기초과학선진입국 </a:t>
            </a:r>
            <a:r>
              <a:rPr lang="ko-KR" altLang="en-US" sz="1400" dirty="0" smtClean="0">
                <a:latin typeface="산돌고딕 L" pitchFamily="18" charset="-127"/>
                <a:ea typeface="산돌고딕 L" pitchFamily="18" charset="-127"/>
              </a:rPr>
              <a:t>필요성</a:t>
            </a:r>
            <a:r>
              <a:rPr lang="en-US" altLang="ko-KR" sz="1400" dirty="0" smtClean="0">
                <a:latin typeface="산돌고딕 L" pitchFamily="18" charset="-127"/>
                <a:ea typeface="산돌고딕 L" pitchFamily="18" charset="-127"/>
                <a:sym typeface="Wingdings" pitchFamily="2" charset="2"/>
              </a:rPr>
              <a:t>    </a:t>
            </a:r>
            <a:endParaRPr lang="en-US" altLang="ko-KR" sz="1400" dirty="0">
              <a:latin typeface="산돌고딕 L" pitchFamily="18" charset="-127"/>
              <a:ea typeface="산돌고딕 L" pitchFamily="18" charset="-127"/>
              <a:sym typeface="Wingdings" pitchFamily="2" charset="2"/>
            </a:endParaRPr>
          </a:p>
          <a:p>
            <a:pPr marL="266700" defTabSz="231775" eaLnBrk="0" latinLnBrk="0" hangingPunct="0">
              <a:lnSpc>
                <a:spcPct val="110000"/>
              </a:lnSpc>
              <a:buClr>
                <a:schemeClr val="tx1">
                  <a:lumMod val="65000"/>
                  <a:lumOff val="35000"/>
                </a:schemeClr>
              </a:buClr>
              <a:defRPr/>
            </a:pPr>
            <a:r>
              <a:rPr lang="ko-KR" altLang="en-US" sz="1400" dirty="0">
                <a:latin typeface="산돌고딕 L" pitchFamily="18" charset="-127"/>
                <a:ea typeface="산돌고딕 L" pitchFamily="18" charset="-127"/>
                <a:sym typeface="Symbol" pitchFamily="18" charset="2"/>
              </a:rPr>
              <a:t>연구의 질적 향상 필요 </a:t>
            </a:r>
            <a:r>
              <a:rPr lang="en-US" altLang="ko-KR" sz="1400" dirty="0">
                <a:latin typeface="산돌고딕 L" pitchFamily="18" charset="-127"/>
                <a:ea typeface="산돌고딕 L" pitchFamily="18" charset="-127"/>
                <a:sym typeface="Symbol" pitchFamily="18" charset="2"/>
              </a:rPr>
              <a:t>: </a:t>
            </a:r>
            <a:r>
              <a:rPr lang="ko-KR" altLang="en-US" sz="1400" dirty="0">
                <a:latin typeface="산돌고딕 L" pitchFamily="18" charset="-127"/>
                <a:ea typeface="산돌고딕 L" pitchFamily="18" charset="-127"/>
                <a:sym typeface="Symbol" pitchFamily="18" charset="2"/>
              </a:rPr>
              <a:t>지금의 응용기술로는 </a:t>
            </a:r>
            <a:r>
              <a:rPr lang="en-US" altLang="ko-KR" sz="1400" dirty="0">
                <a:latin typeface="산돌고딕 L" pitchFamily="18" charset="-127"/>
                <a:ea typeface="산돌고딕 L" pitchFamily="18" charset="-127"/>
                <a:sym typeface="Symbol" pitchFamily="18" charset="2"/>
              </a:rPr>
              <a:t>3</a:t>
            </a:r>
            <a:r>
              <a:rPr lang="ko-KR" altLang="en-US" sz="1400" dirty="0">
                <a:latin typeface="산돌고딕 L" pitchFamily="18" charset="-127"/>
                <a:ea typeface="산돌고딕 L" pitchFamily="18" charset="-127"/>
                <a:sym typeface="Symbol" pitchFamily="18" charset="2"/>
              </a:rPr>
              <a:t>만불 시대 진입이 불가능</a:t>
            </a:r>
            <a:endParaRPr lang="en-US" altLang="ko-KR" sz="1400" dirty="0">
              <a:latin typeface="산돌고딕 L" pitchFamily="18" charset="-127"/>
              <a:ea typeface="산돌고딕 L" pitchFamily="18" charset="-127"/>
              <a:sym typeface="Symbol" pitchFamily="18" charset="2"/>
            </a:endParaRPr>
          </a:p>
          <a:p>
            <a:pPr defTabSz="231775" eaLnBrk="0" latinLnBrk="0" hangingPunct="0">
              <a:lnSpc>
                <a:spcPct val="110000"/>
              </a:lnSpc>
              <a:buClr>
                <a:schemeClr val="tx1">
                  <a:lumMod val="65000"/>
                  <a:lumOff val="35000"/>
                </a:schemeClr>
              </a:buClr>
              <a:buFont typeface="산돌고딕 L" pitchFamily="18" charset="-127"/>
              <a:buChar char="▶"/>
              <a:defRPr/>
            </a:pPr>
            <a:endParaRPr lang="en-US" altLang="ko-KR" dirty="0">
              <a:latin typeface="산돌고딕 L" pitchFamily="18" charset="-127"/>
              <a:ea typeface="산돌고딕 L" pitchFamily="18" charset="-127"/>
            </a:endParaRPr>
          </a:p>
          <a:p>
            <a:pPr defTabSz="231775" eaLnBrk="0" latinLnBrk="0" hangingPunct="0">
              <a:lnSpc>
                <a:spcPct val="110000"/>
              </a:lnSpc>
              <a:buClr>
                <a:schemeClr val="tx1">
                  <a:lumMod val="65000"/>
                  <a:lumOff val="35000"/>
                </a:schemeClr>
              </a:buClr>
              <a:buFont typeface="산돌고딕 L" pitchFamily="18" charset="-127"/>
              <a:buChar char="▶"/>
              <a:defRPr/>
            </a:pPr>
            <a:r>
              <a:rPr lang="ko-KR" altLang="en-US" dirty="0">
                <a:latin typeface="산돌고딕 L" pitchFamily="18" charset="-127"/>
                <a:ea typeface="산돌고딕 L" pitchFamily="18" charset="-127"/>
              </a:rPr>
              <a:t> </a:t>
            </a:r>
            <a:r>
              <a:rPr lang="ko-KR" altLang="en-US" dirty="0">
                <a:latin typeface="산돌고딕B" pitchFamily="18" charset="-127"/>
                <a:ea typeface="산돌고딕B" pitchFamily="18" charset="-127"/>
              </a:rPr>
              <a:t>기초과학 대형인프라 부재</a:t>
            </a:r>
            <a:endParaRPr lang="en-US" altLang="ko-KR" dirty="0">
              <a:latin typeface="산돌고딕B" pitchFamily="18" charset="-127"/>
              <a:ea typeface="산돌고딕B" pitchFamily="18" charset="-127"/>
            </a:endParaRPr>
          </a:p>
          <a:p>
            <a:pPr marL="266700" defTabSz="231775" eaLnBrk="0" latinLnBrk="0" hangingPunct="0">
              <a:lnSpc>
                <a:spcPct val="110000"/>
              </a:lnSpc>
              <a:buClr>
                <a:schemeClr val="tx1">
                  <a:lumMod val="65000"/>
                  <a:lumOff val="35000"/>
                </a:schemeClr>
              </a:buClr>
              <a:defRPr/>
            </a:pPr>
            <a:r>
              <a:rPr lang="ko-KR" altLang="en-US" sz="1400" dirty="0">
                <a:latin typeface="산돌고딕 L" pitchFamily="18" charset="-127"/>
                <a:ea typeface="산돌고딕 L" pitchFamily="18" charset="-127"/>
              </a:rPr>
              <a:t>산업</a:t>
            </a: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-</a:t>
            </a:r>
            <a:r>
              <a:rPr lang="ko-KR" altLang="en-US" sz="1400" dirty="0">
                <a:latin typeface="산돌고딕 L" pitchFamily="18" charset="-127"/>
                <a:ea typeface="산돌고딕 L" pitchFamily="18" charset="-127"/>
              </a:rPr>
              <a:t>기술</a:t>
            </a: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-</a:t>
            </a:r>
            <a:r>
              <a:rPr lang="ko-KR" altLang="en-US" sz="1400" dirty="0">
                <a:latin typeface="산돌고딕 L" pitchFamily="18" charset="-127"/>
                <a:ea typeface="산돌고딕 L" pitchFamily="18" charset="-127"/>
              </a:rPr>
              <a:t>응용과학에 중점을 둔 선택과 집중 전략에 의해 양적 측면에서 비약적 발전을 이루었다</a:t>
            </a: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. </a:t>
            </a:r>
          </a:p>
          <a:p>
            <a:pPr marL="266700" defTabSz="231775" eaLnBrk="0" latinLnBrk="0" hangingPunct="0">
              <a:lnSpc>
                <a:spcPct val="110000"/>
              </a:lnSpc>
              <a:buClr>
                <a:schemeClr val="tx1">
                  <a:lumMod val="65000"/>
                  <a:lumOff val="35000"/>
                </a:schemeClr>
              </a:buClr>
              <a:defRPr/>
            </a:pPr>
            <a:r>
              <a:rPr lang="ko-KR" altLang="en-US" sz="1400" dirty="0">
                <a:latin typeface="산돌고딕 L" pitchFamily="18" charset="-127"/>
                <a:ea typeface="산돌고딕 L" pitchFamily="18" charset="-127"/>
              </a:rPr>
              <a:t>그러나 </a:t>
            </a:r>
            <a:r>
              <a:rPr lang="ko-KR" altLang="en-US" sz="1400" dirty="0" err="1">
                <a:latin typeface="산돌고딕 L" pitchFamily="18" charset="-127"/>
                <a:ea typeface="산돌고딕 L" pitchFamily="18" charset="-127"/>
              </a:rPr>
              <a:t>그동안</a:t>
            </a:r>
            <a:r>
              <a:rPr lang="ko-KR" altLang="en-US" sz="1400" dirty="0">
                <a:latin typeface="산돌고딕 L" pitchFamily="18" charset="-127"/>
                <a:ea typeface="산돌고딕 L" pitchFamily="18" charset="-127"/>
              </a:rPr>
              <a:t> 방치되어왔던 기초과학의 정부지원을 늘리고 대형 인프라 구축해야  할 시점</a:t>
            </a:r>
            <a:endParaRPr lang="en-US" altLang="ko-KR" sz="1400" dirty="0">
              <a:latin typeface="산돌고딕 L" pitchFamily="18" charset="-127"/>
              <a:ea typeface="산돌고딕 L" pitchFamily="18" charset="-127"/>
            </a:endParaRPr>
          </a:p>
          <a:p>
            <a:pPr defTabSz="231775" eaLnBrk="0" latinLnBrk="0" hangingPunct="0">
              <a:lnSpc>
                <a:spcPct val="110000"/>
              </a:lnSpc>
              <a:buClr>
                <a:schemeClr val="tx1">
                  <a:lumMod val="65000"/>
                  <a:lumOff val="35000"/>
                </a:schemeClr>
              </a:buClr>
              <a:buFont typeface="산돌고딕 L" pitchFamily="18" charset="-127"/>
              <a:buChar char="▶"/>
              <a:defRPr/>
            </a:pPr>
            <a:endParaRPr lang="en-US" altLang="ko-KR" dirty="0">
              <a:latin typeface="산돌고딕 L" pitchFamily="18" charset="-127"/>
              <a:ea typeface="산돌고딕 L" pitchFamily="18" charset="-127"/>
            </a:endParaRPr>
          </a:p>
          <a:p>
            <a:pPr defTabSz="231775" eaLnBrk="0" latinLnBrk="0" hangingPunct="0">
              <a:lnSpc>
                <a:spcPct val="110000"/>
              </a:lnSpc>
              <a:buClr>
                <a:schemeClr val="tx1">
                  <a:lumMod val="65000"/>
                  <a:lumOff val="35000"/>
                </a:schemeClr>
              </a:buClr>
              <a:buFont typeface="산돌고딕 L" pitchFamily="18" charset="-127"/>
              <a:buChar char="▶"/>
              <a:defRPr/>
            </a:pPr>
            <a:r>
              <a:rPr lang="ko-KR" altLang="en-US" dirty="0">
                <a:latin typeface="산돌고딕 L" pitchFamily="18" charset="-127"/>
                <a:ea typeface="산돌고딕 L" pitchFamily="18" charset="-127"/>
              </a:rPr>
              <a:t> </a:t>
            </a:r>
            <a:r>
              <a:rPr lang="ko-KR" altLang="en-US" dirty="0">
                <a:latin typeface="산돌고딕B" pitchFamily="18" charset="-127"/>
                <a:ea typeface="산돌고딕B" pitchFamily="18" charset="-127"/>
              </a:rPr>
              <a:t>다목적 인프라</a:t>
            </a:r>
            <a:endParaRPr lang="en-US" altLang="ko-KR" dirty="0">
              <a:latin typeface="산돌고딕B" pitchFamily="18" charset="-127"/>
              <a:ea typeface="산돌고딕B" pitchFamily="18" charset="-127"/>
            </a:endParaRPr>
          </a:p>
          <a:p>
            <a:pPr marL="266700" defTabSz="231775" eaLnBrk="0" latinLnBrk="0" hangingPunct="0">
              <a:lnSpc>
                <a:spcPct val="110000"/>
              </a:lnSpc>
              <a:buClr>
                <a:schemeClr val="tx1">
                  <a:lumMod val="65000"/>
                  <a:lumOff val="35000"/>
                </a:schemeClr>
              </a:buClr>
              <a:defRPr/>
            </a:pPr>
            <a:r>
              <a:rPr lang="ko-KR" altLang="en-US" sz="1400" dirty="0">
                <a:latin typeface="산돌고딕 L" pitchFamily="18" charset="-127"/>
                <a:ea typeface="산돌고딕 L" pitchFamily="18" charset="-127"/>
              </a:rPr>
              <a:t>중이온 가속기 시설은  다양한 연구 </a:t>
            </a:r>
            <a:r>
              <a:rPr lang="ko-KR" altLang="en-US" sz="1400" dirty="0" err="1">
                <a:latin typeface="산돌고딕 L" pitchFamily="18" charset="-127"/>
                <a:ea typeface="산돌고딕 L" pitchFamily="18" charset="-127"/>
              </a:rPr>
              <a:t>프론티어</a:t>
            </a:r>
            <a:r>
              <a:rPr lang="ko-KR" altLang="en-US" sz="1400" dirty="0">
                <a:latin typeface="산돌고딕 L" pitchFamily="18" charset="-127"/>
                <a:ea typeface="산돌고딕 L" pitchFamily="18" charset="-127"/>
              </a:rPr>
              <a:t> 개척용 시설 </a:t>
            </a:r>
            <a:endParaRPr lang="en-US" altLang="ko-KR" sz="1400" dirty="0">
              <a:latin typeface="산돌고딕 L" pitchFamily="18" charset="-127"/>
              <a:ea typeface="산돌고딕 L" pitchFamily="18" charset="-127"/>
            </a:endParaRPr>
          </a:p>
          <a:p>
            <a:pPr marL="266700">
              <a:lnSpc>
                <a:spcPct val="110000"/>
              </a:lnSpc>
              <a:buClr>
                <a:schemeClr val="tx1">
                  <a:lumMod val="65000"/>
                  <a:lumOff val="35000"/>
                </a:schemeClr>
              </a:buClr>
              <a:defRPr/>
            </a:pP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- </a:t>
            </a:r>
            <a:r>
              <a:rPr lang="ko-KR" altLang="en-US" sz="1400" dirty="0">
                <a:latin typeface="산돌고딕 L" pitchFamily="18" charset="-127"/>
                <a:ea typeface="산돌고딕 L" pitchFamily="18" charset="-127"/>
              </a:rPr>
              <a:t>다양한 </a:t>
            </a:r>
            <a:r>
              <a:rPr lang="ko-KR" altLang="en-US" sz="1400" dirty="0" err="1">
                <a:latin typeface="산돌고딕 L" pitchFamily="18" charset="-127"/>
                <a:ea typeface="산돌고딕 L" pitchFamily="18" charset="-127"/>
              </a:rPr>
              <a:t>원소빔</a:t>
            </a:r>
            <a:r>
              <a:rPr lang="ko-KR" altLang="en-US" sz="1400" dirty="0">
                <a:latin typeface="산돌고딕 L" pitchFamily="18" charset="-127"/>
                <a:ea typeface="산돌고딕 L" pitchFamily="18" charset="-127"/>
              </a:rPr>
              <a:t> </a:t>
            </a: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: </a:t>
            </a:r>
            <a:r>
              <a:rPr lang="ko-KR" altLang="en-US" sz="1400" dirty="0" smtClean="0">
                <a:latin typeface="산돌고딕 L" pitchFamily="18" charset="-127"/>
                <a:ea typeface="산돌고딕 L" pitchFamily="18" charset="-127"/>
              </a:rPr>
              <a:t>수소 빔에서 우라늄 빔까지 </a:t>
            </a:r>
            <a:r>
              <a:rPr lang="ko-KR" altLang="en-US" sz="1400" dirty="0">
                <a:latin typeface="산돌고딕 L" pitchFamily="18" charset="-127"/>
                <a:ea typeface="산돌고딕 L" pitchFamily="18" charset="-127"/>
              </a:rPr>
              <a:t>가능</a:t>
            </a:r>
            <a:endParaRPr lang="en-US" altLang="ko-KR" sz="1400" dirty="0">
              <a:latin typeface="산돌고딕 L" pitchFamily="18" charset="-127"/>
              <a:ea typeface="산돌고딕 L" pitchFamily="18" charset="-127"/>
            </a:endParaRPr>
          </a:p>
          <a:p>
            <a:pPr marL="447675" indent="-180975">
              <a:lnSpc>
                <a:spcPct val="110000"/>
              </a:lnSpc>
              <a:buClr>
                <a:schemeClr val="tx1">
                  <a:lumMod val="65000"/>
                  <a:lumOff val="35000"/>
                </a:schemeClr>
              </a:buClr>
              <a:defRPr/>
            </a:pP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- </a:t>
            </a:r>
            <a:r>
              <a:rPr lang="ko-KR" altLang="en-US" sz="1400" dirty="0">
                <a:latin typeface="산돌고딕 L" pitchFamily="18" charset="-127"/>
                <a:ea typeface="산돌고딕 L" pitchFamily="18" charset="-127"/>
              </a:rPr>
              <a:t>다목적 이용 </a:t>
            </a: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: </a:t>
            </a:r>
            <a:r>
              <a:rPr lang="ko-KR" altLang="en-US" sz="1400" dirty="0">
                <a:latin typeface="산돌고딕 L" pitchFamily="18" charset="-127"/>
                <a:ea typeface="산돌고딕 L" pitchFamily="18" charset="-127"/>
              </a:rPr>
              <a:t>우주 물질의 기원 탐구</a:t>
            </a: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, </a:t>
            </a:r>
            <a:r>
              <a:rPr lang="ko-KR" altLang="en-US" sz="1400" dirty="0">
                <a:latin typeface="산돌고딕 L" pitchFamily="18" charset="-127"/>
                <a:ea typeface="산돌고딕 L" pitchFamily="18" charset="-127"/>
              </a:rPr>
              <a:t>새로운 원소의 탐색</a:t>
            </a: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, </a:t>
            </a:r>
            <a:r>
              <a:rPr lang="ko-KR" altLang="en-US" sz="1400" dirty="0">
                <a:latin typeface="산돌고딕 L" pitchFamily="18" charset="-127"/>
                <a:ea typeface="산돌고딕 L" pitchFamily="18" charset="-127"/>
              </a:rPr>
              <a:t>물성</a:t>
            </a: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, </a:t>
            </a:r>
            <a:r>
              <a:rPr lang="ko-KR" altLang="en-US" sz="1400" dirty="0">
                <a:latin typeface="산돌고딕 L" pitchFamily="18" charset="-127"/>
                <a:ea typeface="산돌고딕 L" pitchFamily="18" charset="-127"/>
              </a:rPr>
              <a:t>재료</a:t>
            </a: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, </a:t>
            </a:r>
            <a:r>
              <a:rPr lang="ko-KR" altLang="en-US" sz="1400" dirty="0">
                <a:latin typeface="산돌고딕 L" pitchFamily="18" charset="-127"/>
                <a:ea typeface="산돌고딕 L" pitchFamily="18" charset="-127"/>
              </a:rPr>
              <a:t>의료</a:t>
            </a: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(</a:t>
            </a:r>
            <a:r>
              <a:rPr lang="ko-KR" altLang="en-US" sz="1400" dirty="0">
                <a:latin typeface="산돌고딕 L" pitchFamily="18" charset="-127"/>
                <a:ea typeface="산돌고딕 L" pitchFamily="18" charset="-127"/>
              </a:rPr>
              <a:t>진단</a:t>
            </a: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, </a:t>
            </a:r>
            <a:r>
              <a:rPr lang="ko-KR" altLang="en-US" sz="1400" dirty="0">
                <a:latin typeface="산돌고딕 L" pitchFamily="18" charset="-127"/>
                <a:ea typeface="산돌고딕 L" pitchFamily="18" charset="-127"/>
              </a:rPr>
              <a:t>치료</a:t>
            </a: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), </a:t>
            </a:r>
            <a:r>
              <a:rPr lang="ko-KR" altLang="en-US" sz="1400" dirty="0">
                <a:latin typeface="산돌고딕 L" pitchFamily="18" charset="-127"/>
                <a:ea typeface="산돌고딕 L" pitchFamily="18" charset="-127"/>
              </a:rPr>
              <a:t>생명</a:t>
            </a: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, </a:t>
            </a:r>
            <a:r>
              <a:rPr lang="ko-KR" altLang="en-US" sz="1400" dirty="0">
                <a:latin typeface="산돌고딕 L" pitchFamily="18" charset="-127"/>
                <a:ea typeface="산돌고딕 L" pitchFamily="18" charset="-127"/>
              </a:rPr>
              <a:t>농학</a:t>
            </a: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, </a:t>
            </a:r>
          </a:p>
          <a:p>
            <a:pPr marL="447675" indent="-180975">
              <a:lnSpc>
                <a:spcPct val="110000"/>
              </a:lnSpc>
              <a:buClr>
                <a:schemeClr val="tx1">
                  <a:lumMod val="65000"/>
                  <a:lumOff val="35000"/>
                </a:schemeClr>
              </a:buClr>
              <a:defRPr/>
            </a:pP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   </a:t>
            </a:r>
            <a:r>
              <a:rPr lang="ko-KR" altLang="en-US" sz="1400" dirty="0">
                <a:latin typeface="산돌고딕 L" pitchFamily="18" charset="-127"/>
                <a:ea typeface="산돌고딕 L" pitchFamily="18" charset="-127"/>
              </a:rPr>
              <a:t>환경</a:t>
            </a: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, </a:t>
            </a:r>
            <a:r>
              <a:rPr lang="ko-KR" altLang="en-US" sz="1400" dirty="0">
                <a:latin typeface="산돌고딕 L" pitchFamily="18" charset="-127"/>
                <a:ea typeface="산돌고딕 L" pitchFamily="18" charset="-127"/>
              </a:rPr>
              <a:t>안보 국방</a:t>
            </a: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 </a:t>
            </a:r>
            <a:r>
              <a:rPr lang="ko-KR" altLang="en-US" sz="1400" dirty="0">
                <a:latin typeface="산돌고딕 L" pitchFamily="18" charset="-127"/>
                <a:ea typeface="산돌고딕 L" pitchFamily="18" charset="-127"/>
              </a:rPr>
              <a:t>등 다양하고 광범위한 연구</a:t>
            </a: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 </a:t>
            </a:r>
            <a:r>
              <a:rPr lang="ko-KR" altLang="en-US" sz="1400" dirty="0">
                <a:latin typeface="산돌고딕 L" pitchFamily="18" charset="-127"/>
                <a:ea typeface="산돌고딕 L" pitchFamily="18" charset="-127"/>
              </a:rPr>
              <a:t>가능</a:t>
            </a:r>
            <a:endParaRPr lang="en-US" altLang="ko-KR" sz="1400" dirty="0">
              <a:latin typeface="산돌고딕 L" pitchFamily="18" charset="-127"/>
              <a:ea typeface="산돌고딕 L" pitchFamily="18" charset="-127"/>
            </a:endParaRPr>
          </a:p>
          <a:p>
            <a:pPr>
              <a:lnSpc>
                <a:spcPct val="110000"/>
              </a:lnSpc>
              <a:buClr>
                <a:schemeClr val="tx1">
                  <a:lumMod val="65000"/>
                  <a:lumOff val="35000"/>
                </a:schemeClr>
              </a:buClr>
              <a:buFont typeface="산돌고딕 L" pitchFamily="18" charset="-127"/>
              <a:buChar char="▶"/>
              <a:defRPr/>
            </a:pPr>
            <a:endParaRPr lang="en-US" altLang="ko-KR" dirty="0">
              <a:latin typeface="산돌고딕 L" pitchFamily="18" charset="-127"/>
              <a:ea typeface="산돌고딕 L" pitchFamily="18" charset="-127"/>
            </a:endParaRPr>
          </a:p>
          <a:p>
            <a:pPr defTabSz="231775" eaLnBrk="0" latinLnBrk="0" hangingPunct="0">
              <a:lnSpc>
                <a:spcPct val="110000"/>
              </a:lnSpc>
              <a:buClr>
                <a:schemeClr val="tx1">
                  <a:lumMod val="65000"/>
                  <a:lumOff val="35000"/>
                </a:schemeClr>
              </a:buClr>
              <a:buFont typeface="산돌고딕 L" pitchFamily="18" charset="-127"/>
              <a:buChar char="▶"/>
              <a:defRPr/>
            </a:pPr>
            <a:r>
              <a:rPr lang="ko-KR" altLang="en-US" dirty="0">
                <a:latin typeface="산돌고딕B" pitchFamily="18" charset="-127"/>
                <a:ea typeface="산돌고딕B" pitchFamily="18" charset="-127"/>
              </a:rPr>
              <a:t> 국제적 리더십을 갖춘 인력 양성</a:t>
            </a:r>
            <a:endParaRPr lang="en-US" altLang="ko-KR" dirty="0">
              <a:latin typeface="산돌고딕B" pitchFamily="18" charset="-127"/>
              <a:ea typeface="산돌고딕B" pitchFamily="18" charset="-127"/>
            </a:endParaRPr>
          </a:p>
          <a:p>
            <a:pPr marL="266700">
              <a:lnSpc>
                <a:spcPct val="110000"/>
              </a:lnSpc>
              <a:buClr>
                <a:schemeClr val="tx1">
                  <a:lumMod val="65000"/>
                  <a:lumOff val="35000"/>
                </a:schemeClr>
              </a:buClr>
              <a:defRPr/>
            </a:pP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- </a:t>
            </a:r>
            <a:r>
              <a:rPr lang="ko-KR" altLang="en-US" sz="1400" dirty="0">
                <a:latin typeface="산돌고딕 L" pitchFamily="18" charset="-127"/>
                <a:ea typeface="산돌고딕 L" pitchFamily="18" charset="-127"/>
              </a:rPr>
              <a:t>박사 학위 후 신진 과학자들의 </a:t>
            </a: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leadership </a:t>
            </a:r>
            <a:r>
              <a:rPr lang="ko-KR" altLang="en-US" sz="1400" dirty="0">
                <a:latin typeface="산돌고딕 L" pitchFamily="18" charset="-127"/>
                <a:ea typeface="산돌고딕 L" pitchFamily="18" charset="-127"/>
              </a:rPr>
              <a:t>훈련 시설</a:t>
            </a: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 </a:t>
            </a:r>
            <a:r>
              <a:rPr lang="ko-KR" altLang="en-US" sz="1400" dirty="0">
                <a:latin typeface="산돌고딕 L" pitchFamily="18" charset="-127"/>
                <a:ea typeface="산돌고딕 L" pitchFamily="18" charset="-127"/>
              </a:rPr>
              <a:t>필요</a:t>
            </a: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 </a:t>
            </a:r>
          </a:p>
          <a:p>
            <a:pPr marL="266700">
              <a:lnSpc>
                <a:spcPct val="110000"/>
              </a:lnSpc>
              <a:buClr>
                <a:schemeClr val="tx1">
                  <a:lumMod val="65000"/>
                  <a:lumOff val="35000"/>
                </a:schemeClr>
              </a:buClr>
              <a:defRPr/>
            </a:pP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- </a:t>
            </a:r>
            <a:r>
              <a:rPr lang="ko-KR" altLang="en-US" sz="1400" dirty="0">
                <a:latin typeface="산돌고딕 L" pitchFamily="18" charset="-127"/>
                <a:ea typeface="산돌고딕 L" pitchFamily="18" charset="-127"/>
              </a:rPr>
              <a:t>대형 국제 공동 실험을 준비하기 위한 국내 </a:t>
            </a:r>
            <a:r>
              <a:rPr lang="ko-KR" altLang="en-US" sz="1400" dirty="0" err="1">
                <a:latin typeface="산돌고딕 L" pitchFamily="18" charset="-127"/>
                <a:ea typeface="산돌고딕 L" pitchFamily="18" charset="-127"/>
              </a:rPr>
              <a:t>홈베이스</a:t>
            </a:r>
            <a:endParaRPr lang="en-US" altLang="ko-KR" sz="1400" dirty="0">
              <a:latin typeface="산돌고딕 L" pitchFamily="18" charset="-127"/>
              <a:ea typeface="산돌고딕 L" pitchFamily="18" charset="-127"/>
            </a:endParaRPr>
          </a:p>
        </p:txBody>
      </p:sp>
      <p:sp>
        <p:nvSpPr>
          <p:cNvPr id="32774" name="Text Box 24"/>
          <p:cNvSpPr txBox="1">
            <a:spLocks noChangeArrowheads="1"/>
          </p:cNvSpPr>
          <p:nvPr/>
        </p:nvSpPr>
        <p:spPr bwMode="auto">
          <a:xfrm>
            <a:off x="428625" y="206375"/>
            <a:ext cx="5576888" cy="5857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 anchor="ctr"/>
          <a:lstStyle/>
          <a:p>
            <a:pPr marL="666750" indent="-666750" eaLnBrk="0" latinLnBrk="0" hangingPunct="0">
              <a:lnSpc>
                <a:spcPct val="90000"/>
              </a:lnSpc>
            </a:pPr>
            <a:r>
              <a:rPr lang="ko-KR" altLang="en-US" sz="2300" dirty="0">
                <a:solidFill>
                  <a:srgbClr val="0070C0"/>
                </a:solidFill>
                <a:latin typeface="산돌고딕B" pitchFamily="18" charset="-127"/>
                <a:ea typeface="산돌고딕B" pitchFamily="18" charset="-127"/>
              </a:rPr>
              <a:t>중이온 가속기와 기초과학 연구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4" descr="계략도-수정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1071563"/>
            <a:ext cx="8072437" cy="605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직사각형 25"/>
          <p:cNvSpPr>
            <a:spLocks noChangeArrowheads="1"/>
          </p:cNvSpPr>
          <p:nvPr/>
        </p:nvSpPr>
        <p:spPr bwMode="auto">
          <a:xfrm>
            <a:off x="428625" y="249238"/>
            <a:ext cx="5834063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300">
                <a:solidFill>
                  <a:srgbClr val="0070C0"/>
                </a:solidFill>
                <a:latin typeface="산돌고딕B" pitchFamily="18" charset="-127"/>
                <a:ea typeface="산돌고딕B" pitchFamily="18" charset="-127"/>
              </a:rPr>
              <a:t>국제과학비즈니스벨트 중이온가속기 시설도</a:t>
            </a:r>
            <a:r>
              <a:rPr lang="en-US" altLang="ko-KR" sz="2300">
                <a:solidFill>
                  <a:srgbClr val="0070C0"/>
                </a:solidFill>
                <a:latin typeface="산돌고딕B" pitchFamily="18" charset="-127"/>
                <a:ea typeface="산돌고딕B" pitchFamily="18" charset="-127"/>
              </a:rPr>
              <a:t>(</a:t>
            </a:r>
            <a:r>
              <a:rPr lang="ko-KR" altLang="en-US" sz="2300">
                <a:solidFill>
                  <a:srgbClr val="0070C0"/>
                </a:solidFill>
                <a:latin typeface="산돌고딕B" pitchFamily="18" charset="-127"/>
                <a:ea typeface="산돌고딕B" pitchFamily="18" charset="-127"/>
              </a:rPr>
              <a:t>안</a:t>
            </a:r>
            <a:r>
              <a:rPr lang="en-US" altLang="ko-KR" sz="2300">
                <a:solidFill>
                  <a:srgbClr val="0070C0"/>
                </a:solidFill>
                <a:latin typeface="산돌고딕B" pitchFamily="18" charset="-127"/>
                <a:ea typeface="산돌고딕B" pitchFamily="18" charset="-127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5" name="Picture 3" descr="G:\박연우\그림1-수정.jpg"/>
          <p:cNvPicPr>
            <a:picLocks noChangeAspect="1" noChangeArrowheads="1"/>
          </p:cNvPicPr>
          <p:nvPr/>
        </p:nvPicPr>
        <p:blipFill>
          <a:blip r:embed="rId2"/>
          <a:srcRect l="16819" t="7228" r="11477" b="10308"/>
          <a:stretch>
            <a:fillRect/>
          </a:stretch>
        </p:blipFill>
        <p:spPr bwMode="auto">
          <a:xfrm>
            <a:off x="1681142" y="928670"/>
            <a:ext cx="5786478" cy="5143536"/>
          </a:xfrm>
          <a:prstGeom prst="rect">
            <a:avLst/>
          </a:prstGeom>
          <a:noFill/>
        </p:spPr>
      </p:pic>
      <p:sp>
        <p:nvSpPr>
          <p:cNvPr id="36867" name="직사각형 25"/>
          <p:cNvSpPr>
            <a:spLocks noChangeArrowheads="1"/>
          </p:cNvSpPr>
          <p:nvPr/>
        </p:nvSpPr>
        <p:spPr bwMode="auto">
          <a:xfrm>
            <a:off x="428625" y="249238"/>
            <a:ext cx="6448425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300">
                <a:solidFill>
                  <a:srgbClr val="0070C0"/>
                </a:solidFill>
                <a:latin typeface="산돌고딕B" pitchFamily="18" charset="-127"/>
                <a:ea typeface="산돌고딕B" pitchFamily="18" charset="-127"/>
              </a:rPr>
              <a:t>국제과학비즈니스벨트 중이온가속기 시설 평면도</a:t>
            </a:r>
            <a:r>
              <a:rPr lang="en-US" altLang="ko-KR" sz="2300">
                <a:solidFill>
                  <a:srgbClr val="0070C0"/>
                </a:solidFill>
                <a:latin typeface="산돌고딕B" pitchFamily="18" charset="-127"/>
                <a:ea typeface="산돌고딕B" pitchFamily="18" charset="-127"/>
              </a:rPr>
              <a:t>(</a:t>
            </a:r>
            <a:r>
              <a:rPr lang="ko-KR" altLang="en-US" sz="2300">
                <a:solidFill>
                  <a:srgbClr val="0070C0"/>
                </a:solidFill>
                <a:latin typeface="산돌고딕B" pitchFamily="18" charset="-127"/>
                <a:ea typeface="산돌고딕B" pitchFamily="18" charset="-127"/>
              </a:rPr>
              <a:t>안</a:t>
            </a:r>
            <a:r>
              <a:rPr lang="en-US" altLang="ko-KR" sz="2300">
                <a:solidFill>
                  <a:srgbClr val="0070C0"/>
                </a:solidFill>
                <a:latin typeface="산돌고딕B" pitchFamily="18" charset="-127"/>
                <a:ea typeface="산돌고딕B" pitchFamily="18" charset="-127"/>
              </a:rPr>
              <a:t>)</a:t>
            </a: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5253042" y="2500306"/>
            <a:ext cx="642942" cy="477054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bg2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000" dirty="0" smtClean="0">
                <a:solidFill>
                  <a:srgbClr val="0000FF"/>
                </a:solidFill>
                <a:latin typeface="Times New Roman" pitchFamily="18" charset="0"/>
                <a:ea typeface="HY견명조" pitchFamily="18" charset="-127"/>
              </a:rPr>
              <a:t>Nuclear</a:t>
            </a:r>
          </a:p>
          <a:p>
            <a:pPr>
              <a:spcBef>
                <a:spcPct val="50000"/>
              </a:spcBef>
            </a:pPr>
            <a:r>
              <a:rPr lang="en-US" altLang="ko-KR" sz="1000" dirty="0" smtClean="0">
                <a:solidFill>
                  <a:srgbClr val="0000FF"/>
                </a:solidFill>
                <a:latin typeface="Times New Roman" pitchFamily="18" charset="0"/>
                <a:ea typeface="HY견명조" pitchFamily="18" charset="-127"/>
              </a:rPr>
              <a:t>Physics</a:t>
            </a:r>
            <a:endParaRPr lang="en-US" altLang="ko-KR" sz="1000" dirty="0">
              <a:solidFill>
                <a:srgbClr val="0000FF"/>
              </a:solidFill>
              <a:latin typeface="Times New Roman" pitchFamily="18" charset="0"/>
              <a:ea typeface="HY견명조" pitchFamily="18" charset="-127"/>
            </a:endParaRPr>
          </a:p>
        </p:txBody>
      </p:sp>
      <p:sp>
        <p:nvSpPr>
          <p:cNvPr id="9" name="Rectangle 15"/>
          <p:cNvSpPr>
            <a:spLocks noChangeArrowheads="1"/>
          </p:cNvSpPr>
          <p:nvPr/>
        </p:nvSpPr>
        <p:spPr bwMode="auto">
          <a:xfrm>
            <a:off x="2428875" y="2967037"/>
            <a:ext cx="1857375" cy="400050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bg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000" dirty="0">
                <a:solidFill>
                  <a:srgbClr val="0000FF"/>
                </a:solidFill>
                <a:latin typeface="Times New Roman" pitchFamily="18" charset="0"/>
                <a:ea typeface="HY견명조" pitchFamily="18" charset="-127"/>
              </a:rPr>
              <a:t>Superconducting LINAC 200MV/u U</a:t>
            </a:r>
          </a:p>
        </p:txBody>
      </p:sp>
      <p:sp>
        <p:nvSpPr>
          <p:cNvPr id="11" name="Rectangle 19"/>
          <p:cNvSpPr>
            <a:spLocks noChangeArrowheads="1"/>
          </p:cNvSpPr>
          <p:nvPr/>
        </p:nvSpPr>
        <p:spPr bwMode="auto">
          <a:xfrm>
            <a:off x="5600707" y="5929330"/>
            <a:ext cx="714380" cy="400110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bg2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sz="1000" dirty="0">
                <a:solidFill>
                  <a:srgbClr val="0000FF"/>
                </a:solidFill>
                <a:latin typeface="Times New Roman" pitchFamily="18" charset="0"/>
                <a:ea typeface="HY견명조" pitchFamily="18" charset="-127"/>
              </a:rPr>
              <a:t>RI beam </a:t>
            </a:r>
            <a:r>
              <a:rPr lang="en-US" altLang="ko-KR" sz="1000" dirty="0" smtClean="0">
                <a:solidFill>
                  <a:srgbClr val="0000FF"/>
                </a:solidFill>
                <a:latin typeface="Times New Roman" pitchFamily="18" charset="0"/>
                <a:ea typeface="HY견명조" pitchFamily="18" charset="-127"/>
              </a:rPr>
              <a:t>Research</a:t>
            </a:r>
            <a:endParaRPr lang="en-US" altLang="ko-KR" sz="1000" dirty="0">
              <a:solidFill>
                <a:srgbClr val="0000FF"/>
              </a:solidFill>
              <a:latin typeface="Times New Roman" pitchFamily="18" charset="0"/>
              <a:ea typeface="HY견명조" pitchFamily="18" charset="-127"/>
            </a:endParaRPr>
          </a:p>
        </p:txBody>
      </p:sp>
      <p:sp>
        <p:nvSpPr>
          <p:cNvPr id="13" name="Rectangle 23"/>
          <p:cNvSpPr>
            <a:spLocks noChangeArrowheads="1"/>
          </p:cNvSpPr>
          <p:nvPr/>
        </p:nvSpPr>
        <p:spPr bwMode="auto">
          <a:xfrm>
            <a:off x="2109770" y="1357298"/>
            <a:ext cx="792162" cy="406400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bg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000" dirty="0">
                <a:solidFill>
                  <a:srgbClr val="0000FF"/>
                </a:solidFill>
                <a:latin typeface="Times New Roman" pitchFamily="18" charset="0"/>
                <a:ea typeface="HY견명조" pitchFamily="18" charset="-127"/>
              </a:rPr>
              <a:t>Heavy Ion Therapy  </a:t>
            </a:r>
            <a:endParaRPr lang="en-US" altLang="ko-KR" sz="1000" baseline="30000" dirty="0">
              <a:solidFill>
                <a:srgbClr val="0000FF"/>
              </a:solidFill>
              <a:latin typeface="Times New Roman" pitchFamily="18" charset="0"/>
              <a:ea typeface="HY견명조" pitchFamily="18" charset="-127"/>
            </a:endParaRPr>
          </a:p>
        </p:txBody>
      </p:sp>
      <p:sp>
        <p:nvSpPr>
          <p:cNvPr id="14" name="Rectangle 24"/>
          <p:cNvSpPr>
            <a:spLocks noChangeArrowheads="1"/>
          </p:cNvSpPr>
          <p:nvPr/>
        </p:nvSpPr>
        <p:spPr bwMode="auto">
          <a:xfrm>
            <a:off x="4862514" y="1257284"/>
            <a:ext cx="1090620" cy="334002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bg2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ko-KR" sz="1000" dirty="0" smtClean="0">
                <a:solidFill>
                  <a:srgbClr val="0000FF"/>
                </a:solidFill>
                <a:latin typeface="Times New Roman" pitchFamily="18" charset="0"/>
                <a:ea typeface="HY견명조" pitchFamily="18" charset="-127"/>
              </a:rPr>
              <a:t>High Energy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ko-KR" sz="1000" dirty="0" smtClean="0">
                <a:solidFill>
                  <a:srgbClr val="0000FF"/>
                </a:solidFill>
                <a:latin typeface="Times New Roman" pitchFamily="18" charset="0"/>
                <a:ea typeface="HY견명조" pitchFamily="18" charset="-127"/>
              </a:rPr>
              <a:t>Physics Research </a:t>
            </a:r>
            <a:endParaRPr lang="en-US" altLang="ko-KR" sz="1000" baseline="30000" dirty="0">
              <a:solidFill>
                <a:srgbClr val="0000FF"/>
              </a:solidFill>
              <a:latin typeface="Times New Roman" pitchFamily="18" charset="0"/>
              <a:ea typeface="HY견명조" pitchFamily="18" charset="-127"/>
            </a:endParaRPr>
          </a:p>
        </p:txBody>
      </p:sp>
      <p:sp>
        <p:nvSpPr>
          <p:cNvPr id="15" name="Rectangle 26"/>
          <p:cNvSpPr>
            <a:spLocks noChangeArrowheads="1"/>
          </p:cNvSpPr>
          <p:nvPr/>
        </p:nvSpPr>
        <p:spPr bwMode="auto">
          <a:xfrm>
            <a:off x="2333609" y="4786322"/>
            <a:ext cx="1223963" cy="406400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bg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sz="1000" dirty="0">
                <a:solidFill>
                  <a:srgbClr val="0000FF"/>
                </a:solidFill>
                <a:latin typeface="Times New Roman" pitchFamily="18" charset="0"/>
                <a:ea typeface="HY견명조" pitchFamily="18" charset="-127"/>
              </a:rPr>
              <a:t>Materials   Research  </a:t>
            </a:r>
            <a:r>
              <a:rPr lang="en-US" altLang="ko-KR" sz="1000" dirty="0" smtClean="0">
                <a:solidFill>
                  <a:srgbClr val="0000FF"/>
                </a:solidFill>
                <a:latin typeface="Times New Roman" pitchFamily="18" charset="0"/>
                <a:ea typeface="HY견명조" pitchFamily="18" charset="-127"/>
              </a:rPr>
              <a:t>Hall</a:t>
            </a:r>
            <a:endParaRPr lang="en-US" altLang="ko-KR" sz="1000" dirty="0">
              <a:solidFill>
                <a:srgbClr val="0000FF"/>
              </a:solidFill>
              <a:latin typeface="Times New Roman" pitchFamily="18" charset="0"/>
              <a:ea typeface="HY견명조" pitchFamily="18" charset="-127"/>
            </a:endParaRPr>
          </a:p>
        </p:txBody>
      </p:sp>
      <p:sp>
        <p:nvSpPr>
          <p:cNvPr id="17" name="Rectangle 28"/>
          <p:cNvSpPr>
            <a:spLocks noChangeArrowheads="1"/>
          </p:cNvSpPr>
          <p:nvPr/>
        </p:nvSpPr>
        <p:spPr bwMode="auto">
          <a:xfrm>
            <a:off x="4995865" y="4373570"/>
            <a:ext cx="928694" cy="246063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bg2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000" dirty="0" smtClean="0">
                <a:solidFill>
                  <a:srgbClr val="0000FF"/>
                </a:solidFill>
                <a:latin typeface="Times New Roman" pitchFamily="18" charset="0"/>
                <a:ea typeface="HY견명조" pitchFamily="18" charset="-127"/>
              </a:rPr>
              <a:t>Post-LINAC</a:t>
            </a:r>
            <a:endParaRPr lang="el-GR" altLang="ko-KR" sz="1000" dirty="0">
              <a:solidFill>
                <a:srgbClr val="0000FF"/>
              </a:solidFill>
              <a:latin typeface="Times New Roman" pitchFamily="18" charset="0"/>
              <a:ea typeface="HY견명조" pitchFamily="18" charset="-127"/>
            </a:endParaRPr>
          </a:p>
        </p:txBody>
      </p:sp>
      <p:sp>
        <p:nvSpPr>
          <p:cNvPr id="20" name="Rectangle 27"/>
          <p:cNvSpPr>
            <a:spLocks noChangeArrowheads="1"/>
          </p:cNvSpPr>
          <p:nvPr/>
        </p:nvSpPr>
        <p:spPr bwMode="auto">
          <a:xfrm>
            <a:off x="6519876" y="3624264"/>
            <a:ext cx="576263" cy="406400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bg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000">
                <a:solidFill>
                  <a:srgbClr val="0000FF"/>
                </a:solidFill>
                <a:latin typeface="Times New Roman" pitchFamily="18" charset="0"/>
                <a:ea typeface="HY견명조" pitchFamily="18" charset="-127"/>
              </a:rPr>
              <a:t>ISOL Target</a:t>
            </a:r>
            <a:endParaRPr lang="el-GR" altLang="ko-KR" sz="1000">
              <a:solidFill>
                <a:srgbClr val="0000FF"/>
              </a:solidFill>
              <a:latin typeface="Times New Roman" pitchFamily="18" charset="0"/>
              <a:ea typeface="HY견명조" pitchFamily="18" charset="-127"/>
            </a:endParaRPr>
          </a:p>
        </p:txBody>
      </p:sp>
      <p:sp>
        <p:nvSpPr>
          <p:cNvPr id="22" name="Rectangle 27"/>
          <p:cNvSpPr>
            <a:spLocks noChangeArrowheads="1"/>
          </p:cNvSpPr>
          <p:nvPr/>
        </p:nvSpPr>
        <p:spPr bwMode="auto">
          <a:xfrm>
            <a:off x="4610100" y="3714752"/>
            <a:ext cx="1428760" cy="246221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bg2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sz="1000" dirty="0" smtClean="0">
                <a:solidFill>
                  <a:srgbClr val="0000FF"/>
                </a:solidFill>
                <a:latin typeface="Times New Roman" pitchFamily="18" charset="0"/>
                <a:ea typeface="HY견명조" pitchFamily="18" charset="-127"/>
              </a:rPr>
              <a:t>Driver LINAC 200MV</a:t>
            </a:r>
            <a:endParaRPr lang="el-GR" altLang="ko-KR" sz="1000" dirty="0">
              <a:solidFill>
                <a:srgbClr val="0000FF"/>
              </a:solidFill>
              <a:latin typeface="Times New Roman" pitchFamily="18" charset="0"/>
              <a:ea typeface="HY견명조" pitchFamily="18" charset="-127"/>
            </a:endParaRPr>
          </a:p>
        </p:txBody>
      </p:sp>
      <p:sp>
        <p:nvSpPr>
          <p:cNvPr id="18" name="Rectangle 10"/>
          <p:cNvSpPr>
            <a:spLocks noChangeArrowheads="1"/>
          </p:cNvSpPr>
          <p:nvPr/>
        </p:nvSpPr>
        <p:spPr bwMode="auto">
          <a:xfrm>
            <a:off x="3714744" y="1714488"/>
            <a:ext cx="642942" cy="630942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bg2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000" dirty="0" smtClean="0">
                <a:solidFill>
                  <a:srgbClr val="0000FF"/>
                </a:solidFill>
                <a:latin typeface="Times New Roman" pitchFamily="18" charset="0"/>
                <a:ea typeface="HY견명조" pitchFamily="18" charset="-127"/>
              </a:rPr>
              <a:t>P ~ U</a:t>
            </a:r>
          </a:p>
          <a:p>
            <a:pPr>
              <a:spcBef>
                <a:spcPct val="50000"/>
              </a:spcBef>
            </a:pPr>
            <a:r>
              <a:rPr lang="en-US" altLang="ko-KR" sz="1000" dirty="0" smtClean="0">
                <a:solidFill>
                  <a:srgbClr val="0000FF"/>
                </a:solidFill>
                <a:latin typeface="Times New Roman" pitchFamily="18" charset="0"/>
                <a:ea typeface="HY견명조" pitchFamily="18" charset="-127"/>
              </a:rPr>
              <a:t>400MeV/n   C</a:t>
            </a:r>
            <a:r>
              <a:rPr lang="en-US" altLang="ko-KR" sz="1000" baseline="30000" dirty="0" smtClean="0">
                <a:solidFill>
                  <a:srgbClr val="0000FF"/>
                </a:solidFill>
                <a:latin typeface="Times New Roman" pitchFamily="18" charset="0"/>
                <a:ea typeface="HY견명조" pitchFamily="18" charset="-127"/>
              </a:rPr>
              <a:t>12</a:t>
            </a:r>
            <a:endParaRPr lang="en-US" altLang="ko-KR" sz="1000" baseline="30000" dirty="0">
              <a:solidFill>
                <a:srgbClr val="0000FF"/>
              </a:solidFill>
              <a:latin typeface="Times New Roman" pitchFamily="18" charset="0"/>
              <a:ea typeface="HY견명조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4"/>
          <p:cNvSpPr txBox="1">
            <a:spLocks noChangeArrowheads="1"/>
          </p:cNvSpPr>
          <p:nvPr/>
        </p:nvSpPr>
        <p:spPr bwMode="auto">
          <a:xfrm>
            <a:off x="447675" y="814388"/>
            <a:ext cx="7026275" cy="341312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endParaRPr lang="ko-KR" altLang="en-US">
              <a:solidFill>
                <a:srgbClr val="0070C0"/>
              </a:solidFill>
              <a:latin typeface="산돌고딕B" pitchFamily="18" charset="-127"/>
              <a:ea typeface="산돌고딕B" pitchFamily="18" charset="-127"/>
            </a:endParaRP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409575" y="890588"/>
            <a:ext cx="8389938" cy="5678478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  <a:buClr>
                <a:schemeClr val="tx1">
                  <a:lumMod val="65000"/>
                  <a:lumOff val="35000"/>
                </a:schemeClr>
              </a:buClr>
              <a:buFont typeface="산돌고딕 L" pitchFamily="18" charset="-127"/>
              <a:buChar char="▶"/>
              <a:defRPr/>
            </a:pP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 </a:t>
            </a:r>
            <a:r>
              <a:rPr lang="ko-KR" altLang="en-US" dirty="0">
                <a:latin typeface="산돌고딕B" pitchFamily="18" charset="-127"/>
                <a:ea typeface="산돌고딕B" pitchFamily="18" charset="-127"/>
              </a:rPr>
              <a:t>가속기 제원</a:t>
            </a:r>
          </a:p>
          <a:p>
            <a:pPr marL="180975">
              <a:lnSpc>
                <a:spcPct val="110000"/>
              </a:lnSpc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/>
            </a:pPr>
            <a:r>
              <a:rPr lang="ko-KR" altLang="en-US" sz="1400" dirty="0">
                <a:latin typeface="산돌고딕 L" pitchFamily="18" charset="-127"/>
                <a:ea typeface="산돌고딕 L" pitchFamily="18" charset="-127"/>
              </a:rPr>
              <a:t>  가속 이온</a:t>
            </a: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; </a:t>
            </a:r>
            <a:r>
              <a:rPr lang="ko-KR" altLang="en-US" sz="1400" dirty="0">
                <a:latin typeface="산돌고딕 L" pitchFamily="18" charset="-127"/>
                <a:ea typeface="산돌고딕 L" pitchFamily="18" charset="-127"/>
              </a:rPr>
              <a:t>수소</a:t>
            </a: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(H) – </a:t>
            </a:r>
            <a:r>
              <a:rPr lang="ko-KR" altLang="en-US" sz="1400" dirty="0">
                <a:latin typeface="산돌고딕 L" pitchFamily="18" charset="-127"/>
                <a:ea typeface="산돌고딕 L" pitchFamily="18" charset="-127"/>
              </a:rPr>
              <a:t>우라늄</a:t>
            </a: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(U) </a:t>
            </a:r>
            <a:r>
              <a:rPr lang="ko-KR" altLang="en-US" sz="1400" dirty="0">
                <a:latin typeface="산돌고딕 L" pitchFamily="18" charset="-127"/>
                <a:ea typeface="산돌고딕 L" pitchFamily="18" charset="-127"/>
              </a:rPr>
              <a:t>이온</a:t>
            </a:r>
          </a:p>
          <a:p>
            <a:pPr marL="180975">
              <a:lnSpc>
                <a:spcPct val="110000"/>
              </a:lnSpc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/>
            </a:pPr>
            <a:r>
              <a:rPr lang="ko-KR" altLang="en-US" sz="1400" dirty="0">
                <a:latin typeface="산돌고딕 L" pitchFamily="18" charset="-127"/>
                <a:ea typeface="산돌고딕 L" pitchFamily="18" charset="-127"/>
              </a:rPr>
              <a:t>  초전도 선형가속기 빔 에너지</a:t>
            </a: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; 200 MeV/n</a:t>
            </a:r>
          </a:p>
          <a:p>
            <a:pPr marL="180975">
              <a:lnSpc>
                <a:spcPct val="110000"/>
              </a:lnSpc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/>
            </a:pP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  </a:t>
            </a:r>
            <a:r>
              <a:rPr lang="ko-KR" altLang="en-US" sz="1400" dirty="0" err="1">
                <a:latin typeface="산돌고딕 L" pitchFamily="18" charset="-127"/>
                <a:ea typeface="산돌고딕 L" pitchFamily="18" charset="-127"/>
              </a:rPr>
              <a:t>싱크로트론</a:t>
            </a:r>
            <a:r>
              <a:rPr lang="ko-KR" altLang="en-US" sz="1400" dirty="0">
                <a:latin typeface="산돌고딕 L" pitchFamily="18" charset="-127"/>
                <a:ea typeface="산돌고딕 L" pitchFamily="18" charset="-127"/>
              </a:rPr>
              <a:t> 가속기 </a:t>
            </a:r>
            <a:r>
              <a:rPr lang="ko-KR" altLang="en-US" sz="1400" dirty="0" err="1">
                <a:latin typeface="산돌고딕 L" pitchFamily="18" charset="-127"/>
                <a:ea typeface="산돌고딕 L" pitchFamily="18" charset="-127"/>
              </a:rPr>
              <a:t>빔에너지</a:t>
            </a: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; 400 MeV/n (C</a:t>
            </a:r>
            <a:r>
              <a:rPr lang="ko-KR" altLang="en-US" sz="1400" dirty="0">
                <a:latin typeface="산돌고딕 L" pitchFamily="18" charset="-127"/>
                <a:ea typeface="산돌고딕 L" pitchFamily="18" charset="-127"/>
              </a:rPr>
              <a:t>이온 기준</a:t>
            </a: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)</a:t>
            </a:r>
          </a:p>
          <a:p>
            <a:pPr marL="180975">
              <a:lnSpc>
                <a:spcPct val="110000"/>
              </a:lnSpc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/>
            </a:pP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  </a:t>
            </a:r>
            <a:r>
              <a:rPr lang="ko-KR" altLang="en-US" sz="1400" dirty="0">
                <a:latin typeface="산돌고딕 L" pitchFamily="18" charset="-127"/>
                <a:ea typeface="산돌고딕 L" pitchFamily="18" charset="-127"/>
              </a:rPr>
              <a:t>빔 전류</a:t>
            </a: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; </a:t>
            </a:r>
            <a:r>
              <a:rPr lang="ko-KR" altLang="en-US" sz="1400" dirty="0">
                <a:latin typeface="산돌고딕 L" pitchFamily="18" charset="-127"/>
                <a:ea typeface="산돌고딕 L" pitchFamily="18" charset="-127"/>
              </a:rPr>
              <a:t>수소</a:t>
            </a: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(H)</a:t>
            </a:r>
            <a:r>
              <a:rPr lang="ko-KR" altLang="en-US" sz="1400" dirty="0">
                <a:latin typeface="산돌고딕 L" pitchFamily="18" charset="-127"/>
                <a:ea typeface="산돌고딕 L" pitchFamily="18" charset="-127"/>
              </a:rPr>
              <a:t>이온</a:t>
            </a: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 4 mA(CW)</a:t>
            </a:r>
          </a:p>
          <a:p>
            <a:pPr marL="180975">
              <a:lnSpc>
                <a:spcPct val="110000"/>
              </a:lnSpc>
              <a:buClr>
                <a:schemeClr val="tx1">
                  <a:lumMod val="65000"/>
                  <a:lumOff val="35000"/>
                </a:schemeClr>
              </a:buClr>
              <a:defRPr/>
            </a:pP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                </a:t>
            </a:r>
            <a:r>
              <a:rPr lang="ko-KR" altLang="en-US" sz="1400" dirty="0">
                <a:latin typeface="산돌고딕 L" pitchFamily="18" charset="-127"/>
                <a:ea typeface="산돌고딕 L" pitchFamily="18" charset="-127"/>
              </a:rPr>
              <a:t>우라늄</a:t>
            </a: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(U)</a:t>
            </a:r>
            <a:r>
              <a:rPr lang="ko-KR" altLang="en-US" sz="1400" dirty="0">
                <a:latin typeface="산돌고딕 L" pitchFamily="18" charset="-127"/>
                <a:ea typeface="산돌고딕 L" pitchFamily="18" charset="-127"/>
              </a:rPr>
              <a:t>이온</a:t>
            </a: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 2 puA (CW) </a:t>
            </a:r>
          </a:p>
          <a:p>
            <a:pPr>
              <a:lnSpc>
                <a:spcPct val="110000"/>
              </a:lnSpc>
              <a:buClr>
                <a:schemeClr val="tx1">
                  <a:lumMod val="65000"/>
                  <a:lumOff val="35000"/>
                </a:schemeClr>
              </a:buClr>
              <a:buFont typeface="산돌고딕 L" pitchFamily="18" charset="-127"/>
              <a:buChar char="▶"/>
              <a:defRPr/>
            </a:pPr>
            <a:endParaRPr lang="en-US" altLang="ko-KR" sz="1400" dirty="0">
              <a:latin typeface="산돌고딕 L" pitchFamily="18" charset="-127"/>
              <a:ea typeface="산돌고딕 L" pitchFamily="18" charset="-127"/>
            </a:endParaRPr>
          </a:p>
          <a:p>
            <a:pPr>
              <a:lnSpc>
                <a:spcPct val="110000"/>
              </a:lnSpc>
              <a:buClr>
                <a:schemeClr val="tx1">
                  <a:lumMod val="65000"/>
                  <a:lumOff val="35000"/>
                </a:schemeClr>
              </a:buClr>
              <a:buFont typeface="산돌고딕 L" pitchFamily="18" charset="-127"/>
              <a:buChar char="▶"/>
              <a:defRPr/>
            </a:pPr>
            <a:r>
              <a:rPr lang="en-US" altLang="ko-KR" dirty="0">
                <a:latin typeface="산돌고딕 L" pitchFamily="18" charset="-127"/>
                <a:ea typeface="산돌고딕 L" pitchFamily="18" charset="-127"/>
              </a:rPr>
              <a:t> </a:t>
            </a:r>
            <a:r>
              <a:rPr lang="ko-KR" altLang="en-US" dirty="0">
                <a:latin typeface="산돌고딕B" pitchFamily="18" charset="-127"/>
                <a:ea typeface="산돌고딕B" pitchFamily="18" charset="-127"/>
              </a:rPr>
              <a:t>가속기 구성 및 크기</a:t>
            </a:r>
          </a:p>
          <a:p>
            <a:pPr marL="180975">
              <a:lnSpc>
                <a:spcPct val="110000"/>
              </a:lnSpc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/>
            </a:pPr>
            <a:r>
              <a:rPr lang="ko-KR" altLang="en-US" sz="1400" dirty="0">
                <a:latin typeface="산돌고딕 L" pitchFamily="18" charset="-127"/>
                <a:ea typeface="산돌고딕 L" pitchFamily="18" charset="-127"/>
              </a:rPr>
              <a:t>  선형가속기 </a:t>
            </a: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; </a:t>
            </a:r>
            <a:r>
              <a:rPr lang="ko-KR" altLang="en-US" sz="1400" dirty="0" err="1">
                <a:latin typeface="산돌고딕 L" pitchFamily="18" charset="-127"/>
                <a:ea typeface="산돌고딕 L" pitchFamily="18" charset="-127"/>
              </a:rPr>
              <a:t>이온원</a:t>
            </a: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+</a:t>
            </a:r>
            <a:r>
              <a:rPr lang="en-US" altLang="ko-KR" sz="1400" dirty="0" smtClean="0">
                <a:latin typeface="산돌고딕 L" pitchFamily="18" charset="-127"/>
                <a:ea typeface="산돌고딕 L" pitchFamily="18" charset="-127"/>
              </a:rPr>
              <a:t>RFQ+</a:t>
            </a:r>
            <a:r>
              <a:rPr lang="ko-KR" altLang="en-US" sz="1400" dirty="0" smtClean="0">
                <a:latin typeface="산돌고딕 L" pitchFamily="18" charset="-127"/>
                <a:ea typeface="산돌고딕 L" pitchFamily="18" charset="-127"/>
              </a:rPr>
              <a:t>초전도</a:t>
            </a:r>
            <a:r>
              <a:rPr lang="en-US" altLang="ko-KR" sz="1400" dirty="0" smtClean="0">
                <a:latin typeface="산돌고딕 L" pitchFamily="18" charset="-127"/>
                <a:ea typeface="산돌고딕 L" pitchFamily="18" charset="-127"/>
              </a:rPr>
              <a:t> LINAC(200MV</a:t>
            </a: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, </a:t>
            </a:r>
            <a:r>
              <a:rPr lang="ko-KR" altLang="en-US" sz="1400" dirty="0">
                <a:latin typeface="산돌고딕 L" pitchFamily="18" charset="-127"/>
                <a:ea typeface="산돌고딕 L" pitchFamily="18" charset="-127"/>
              </a:rPr>
              <a:t>길이 </a:t>
            </a: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70m)</a:t>
            </a:r>
          </a:p>
          <a:p>
            <a:pPr marL="180975">
              <a:lnSpc>
                <a:spcPct val="110000"/>
              </a:lnSpc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/>
            </a:pP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  </a:t>
            </a:r>
            <a:r>
              <a:rPr lang="ko-KR" altLang="en-US" sz="1400" dirty="0">
                <a:latin typeface="산돌고딕 L" pitchFamily="18" charset="-127"/>
                <a:ea typeface="산돌고딕 L" pitchFamily="18" charset="-127"/>
              </a:rPr>
              <a:t>부 가속기</a:t>
            </a: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; </a:t>
            </a:r>
            <a:r>
              <a:rPr lang="ko-KR" altLang="en-US" sz="1400" dirty="0" err="1">
                <a:latin typeface="산돌고딕 L" pitchFamily="18" charset="-127"/>
                <a:ea typeface="산돌고딕 L" pitchFamily="18" charset="-127"/>
              </a:rPr>
              <a:t>싱크로트론</a:t>
            </a: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(1)(400MeV/n, </a:t>
            </a:r>
            <a:r>
              <a:rPr lang="ko-KR" altLang="en-US" sz="1400" dirty="0">
                <a:latin typeface="산돌고딕 L" pitchFamily="18" charset="-127"/>
                <a:ea typeface="산돌고딕 L" pitchFamily="18" charset="-127"/>
              </a:rPr>
              <a:t>직경 </a:t>
            </a: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50m)</a:t>
            </a:r>
          </a:p>
          <a:p>
            <a:pPr marL="180975">
              <a:lnSpc>
                <a:spcPct val="110000"/>
              </a:lnSpc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/>
            </a:pP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  RI Beam </a:t>
            </a:r>
            <a:r>
              <a:rPr lang="ko-KR" altLang="en-US" sz="1400" dirty="0">
                <a:latin typeface="산돌고딕 L" pitchFamily="18" charset="-127"/>
                <a:ea typeface="산돌고딕 L" pitchFamily="18" charset="-127"/>
              </a:rPr>
              <a:t>시설 및</a:t>
            </a: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 </a:t>
            </a:r>
            <a:r>
              <a:rPr lang="ko-KR" altLang="en-US" sz="1400" dirty="0">
                <a:latin typeface="산돌고딕 L" pitchFamily="18" charset="-127"/>
                <a:ea typeface="산돌고딕 L" pitchFamily="18" charset="-127"/>
              </a:rPr>
              <a:t>후단 가속기</a:t>
            </a: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 </a:t>
            </a:r>
          </a:p>
          <a:p>
            <a:pPr>
              <a:lnSpc>
                <a:spcPct val="110000"/>
              </a:lnSpc>
              <a:buClr>
                <a:schemeClr val="tx1">
                  <a:lumMod val="65000"/>
                  <a:lumOff val="35000"/>
                </a:schemeClr>
              </a:buClr>
              <a:defRPr/>
            </a:pP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    </a:t>
            </a:r>
          </a:p>
          <a:p>
            <a:pPr>
              <a:lnSpc>
                <a:spcPct val="110000"/>
              </a:lnSpc>
              <a:buClr>
                <a:schemeClr val="tx1">
                  <a:lumMod val="65000"/>
                  <a:lumOff val="35000"/>
                </a:schemeClr>
              </a:buClr>
              <a:buFont typeface="산돌고딕 L" pitchFamily="18" charset="-127"/>
              <a:buChar char="▶"/>
              <a:defRPr/>
            </a:pPr>
            <a:r>
              <a:rPr lang="en-US" altLang="ko-KR" dirty="0">
                <a:latin typeface="산돌고딕 L" pitchFamily="18" charset="-127"/>
                <a:ea typeface="산돌고딕 L" pitchFamily="18" charset="-127"/>
              </a:rPr>
              <a:t> </a:t>
            </a:r>
            <a:r>
              <a:rPr lang="ko-KR" altLang="en-US" dirty="0">
                <a:latin typeface="산돌고딕B" pitchFamily="18" charset="-127"/>
                <a:ea typeface="산돌고딕B" pitchFamily="18" charset="-127"/>
              </a:rPr>
              <a:t>특성</a:t>
            </a:r>
            <a:r>
              <a:rPr lang="ko-KR" altLang="en-US" dirty="0">
                <a:latin typeface="산돌고딕 L" pitchFamily="18" charset="-127"/>
                <a:ea typeface="산돌고딕 L" pitchFamily="18" charset="-127"/>
              </a:rPr>
              <a:t> </a:t>
            </a:r>
          </a:p>
          <a:p>
            <a:pPr marL="180975">
              <a:lnSpc>
                <a:spcPct val="110000"/>
              </a:lnSpc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/>
            </a:pPr>
            <a:r>
              <a:rPr lang="ko-KR" altLang="en-US" sz="1400" dirty="0">
                <a:latin typeface="산돌고딕 L" pitchFamily="18" charset="-127"/>
                <a:ea typeface="산돌고딕 L" pitchFamily="18" charset="-127"/>
              </a:rPr>
              <a:t>  아시아권의 선도 중이온가속기</a:t>
            </a: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 – </a:t>
            </a:r>
            <a:r>
              <a:rPr lang="ko-KR" altLang="en-US" sz="1400" dirty="0">
                <a:latin typeface="산돌고딕 L" pitchFamily="18" charset="-127"/>
                <a:ea typeface="산돌고딕 L" pitchFamily="18" charset="-127"/>
              </a:rPr>
              <a:t>세계 최다 빔 </a:t>
            </a:r>
            <a:r>
              <a:rPr lang="ko-KR" altLang="en-US" sz="1400" dirty="0" err="1">
                <a:latin typeface="산돌고딕 L" pitchFamily="18" charset="-127"/>
                <a:ea typeface="산돌고딕 L" pitchFamily="18" charset="-127"/>
              </a:rPr>
              <a:t>선속수</a:t>
            </a:r>
            <a:endParaRPr lang="ko-KR" altLang="en-US" sz="1400" dirty="0">
              <a:latin typeface="산돌고딕 L" pitchFamily="18" charset="-127"/>
              <a:ea typeface="산돌고딕 L" pitchFamily="18" charset="-127"/>
            </a:endParaRPr>
          </a:p>
          <a:p>
            <a:pPr marL="180975">
              <a:lnSpc>
                <a:spcPct val="110000"/>
              </a:lnSpc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/>
            </a:pPr>
            <a:r>
              <a:rPr lang="ko-KR" altLang="en-US" sz="1400" dirty="0">
                <a:latin typeface="산돌고딕 L" pitchFamily="18" charset="-127"/>
                <a:ea typeface="산돌고딕 L" pitchFamily="18" charset="-127"/>
              </a:rPr>
              <a:t>  기초과학</a:t>
            </a: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+</a:t>
            </a:r>
            <a:r>
              <a:rPr lang="ko-KR" altLang="en-US" sz="1400" dirty="0">
                <a:latin typeface="산돌고딕 L" pitchFamily="18" charset="-127"/>
                <a:ea typeface="산돌고딕 L" pitchFamily="18" charset="-127"/>
              </a:rPr>
              <a:t>의학용 겸용시설</a:t>
            </a:r>
          </a:p>
          <a:p>
            <a:pPr marL="180975">
              <a:lnSpc>
                <a:spcPct val="110000"/>
              </a:lnSpc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/>
            </a:pPr>
            <a:r>
              <a:rPr lang="ko-KR" altLang="en-US" sz="1400" dirty="0">
                <a:latin typeface="산돌고딕 L" pitchFamily="18" charset="-127"/>
                <a:ea typeface="산돌고딕 L" pitchFamily="18" charset="-127"/>
              </a:rPr>
              <a:t>  입사기 빔</a:t>
            </a: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; </a:t>
            </a:r>
            <a:r>
              <a:rPr lang="ko-KR" altLang="en-US" sz="1400" dirty="0">
                <a:latin typeface="산돌고딕 L" pitchFamily="18" charset="-127"/>
                <a:ea typeface="산돌고딕 L" pitchFamily="18" charset="-127"/>
              </a:rPr>
              <a:t>저 에너지 실험 </a:t>
            </a:r>
          </a:p>
          <a:p>
            <a:pPr marL="180975">
              <a:lnSpc>
                <a:spcPct val="110000"/>
              </a:lnSpc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/>
            </a:pPr>
            <a:r>
              <a:rPr lang="ko-KR" altLang="en-US" sz="1400" dirty="0" smtClean="0">
                <a:latin typeface="산돌고딕 L" pitchFamily="18" charset="-127"/>
                <a:ea typeface="산돌고딕 L" pitchFamily="18" charset="-127"/>
              </a:rPr>
              <a:t>  </a:t>
            </a:r>
            <a:r>
              <a:rPr lang="ko-KR" altLang="en-US" sz="1400" dirty="0" err="1" smtClean="0">
                <a:latin typeface="산돌고딕 L" pitchFamily="18" charset="-127"/>
                <a:ea typeface="산돌고딕 L" pitchFamily="18" charset="-127"/>
              </a:rPr>
              <a:t>싱크로트론</a:t>
            </a:r>
            <a:r>
              <a:rPr lang="ko-KR" altLang="en-US" sz="1400" dirty="0" smtClean="0">
                <a:latin typeface="산돌고딕 L" pitchFamily="18" charset="-127"/>
                <a:ea typeface="산돌고딕 L" pitchFamily="18" charset="-127"/>
              </a:rPr>
              <a:t> </a:t>
            </a:r>
            <a:r>
              <a:rPr lang="ko-KR" altLang="en-US" sz="1400" dirty="0" err="1" smtClean="0">
                <a:latin typeface="산돌고딕 L" pitchFamily="18" charset="-127"/>
                <a:ea typeface="산돌고딕 L" pitchFamily="18" charset="-127"/>
              </a:rPr>
              <a:t>가속빔</a:t>
            </a: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; </a:t>
            </a:r>
            <a:r>
              <a:rPr lang="ko-KR" altLang="en-US" sz="1400" dirty="0" err="1">
                <a:latin typeface="산돌고딕 L" pitchFamily="18" charset="-127"/>
                <a:ea typeface="산돌고딕 L" pitchFamily="18" charset="-127"/>
              </a:rPr>
              <a:t>암치료</a:t>
            </a: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, </a:t>
            </a:r>
            <a:r>
              <a:rPr lang="ko-KR" altLang="en-US" sz="1400" dirty="0" err="1" smtClean="0">
                <a:latin typeface="산돌고딕 L" pitchFamily="18" charset="-127"/>
                <a:ea typeface="산돌고딕 L" pitchFamily="18" charset="-127"/>
              </a:rPr>
              <a:t>중에너지</a:t>
            </a:r>
            <a:r>
              <a:rPr lang="ko-KR" altLang="en-US" sz="1400" dirty="0" smtClean="0">
                <a:latin typeface="산돌고딕 L" pitchFamily="18" charset="-127"/>
                <a:ea typeface="산돌고딕 L" pitchFamily="18" charset="-127"/>
              </a:rPr>
              <a:t> 실험</a:t>
            </a:r>
            <a:endParaRPr lang="en-US" altLang="ko-KR" sz="1400" dirty="0" smtClean="0">
              <a:latin typeface="산돌고딕 L" pitchFamily="18" charset="-127"/>
              <a:ea typeface="산돌고딕 L" pitchFamily="18" charset="-127"/>
            </a:endParaRPr>
          </a:p>
          <a:p>
            <a:pPr marL="180975">
              <a:lnSpc>
                <a:spcPct val="110000"/>
              </a:lnSpc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/>
            </a:pPr>
            <a:r>
              <a:rPr lang="ko-KR" altLang="en-US" sz="1400" dirty="0" smtClean="0">
                <a:latin typeface="산돌고딕 L" pitchFamily="18" charset="-127"/>
                <a:ea typeface="산돌고딕 L" pitchFamily="18" charset="-127"/>
              </a:rPr>
              <a:t>  </a:t>
            </a:r>
            <a:r>
              <a:rPr lang="ko-KR" altLang="en-US" sz="1400" dirty="0" err="1" smtClean="0">
                <a:latin typeface="산돌고딕 L" pitchFamily="18" charset="-127"/>
                <a:ea typeface="산돌고딕 L" pitchFamily="18" charset="-127"/>
              </a:rPr>
              <a:t>선형가속기가속빔</a:t>
            </a: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; </a:t>
            </a:r>
            <a:r>
              <a:rPr lang="ko-KR" altLang="en-US" sz="1400" dirty="0" smtClean="0">
                <a:latin typeface="산돌고딕 L" pitchFamily="18" charset="-127"/>
                <a:ea typeface="산돌고딕 L" pitchFamily="18" charset="-127"/>
              </a:rPr>
              <a:t>방사성 </a:t>
            </a:r>
            <a:r>
              <a:rPr lang="ko-KR" altLang="en-US" sz="1400" dirty="0" err="1" smtClean="0">
                <a:latin typeface="산돌고딕 L" pitchFamily="18" charset="-127"/>
                <a:ea typeface="산돌고딕 L" pitchFamily="18" charset="-127"/>
              </a:rPr>
              <a:t>이온빔</a:t>
            </a:r>
            <a:r>
              <a:rPr lang="ko-KR" altLang="en-US" sz="1400" dirty="0" smtClean="0">
                <a:latin typeface="산돌고딕 L" pitchFamily="18" charset="-127"/>
                <a:ea typeface="산돌고딕 L" pitchFamily="18" charset="-127"/>
              </a:rPr>
              <a:t> 실험</a:t>
            </a:r>
          </a:p>
          <a:p>
            <a:pPr>
              <a:lnSpc>
                <a:spcPct val="110000"/>
              </a:lnSpc>
              <a:buClr>
                <a:schemeClr val="tx1">
                  <a:lumMod val="65000"/>
                  <a:lumOff val="35000"/>
                </a:schemeClr>
              </a:buClr>
              <a:buFont typeface="산돌고딕 L" pitchFamily="18" charset="-127"/>
              <a:buChar char="▶"/>
              <a:defRPr/>
            </a:pPr>
            <a:r>
              <a:rPr lang="ko-KR" altLang="en-US" dirty="0" smtClean="0">
                <a:latin typeface="산돌고딕 L" pitchFamily="18" charset="-127"/>
                <a:ea typeface="산돌고딕 L" pitchFamily="18" charset="-127"/>
              </a:rPr>
              <a:t> </a:t>
            </a:r>
            <a:r>
              <a:rPr lang="ko-KR" altLang="en-US" dirty="0">
                <a:latin typeface="산돌고딕B" pitchFamily="18" charset="-127"/>
                <a:ea typeface="산돌고딕B" pitchFamily="18" charset="-127"/>
              </a:rPr>
              <a:t>이용 분야</a:t>
            </a:r>
            <a:endParaRPr lang="en-US" altLang="ko-KR" dirty="0">
              <a:latin typeface="산돌고딕B" pitchFamily="18" charset="-127"/>
              <a:ea typeface="산돌고딕B" pitchFamily="18" charset="-127"/>
            </a:endParaRPr>
          </a:p>
          <a:p>
            <a:pPr marL="180975">
              <a:lnSpc>
                <a:spcPct val="110000"/>
              </a:lnSpc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/>
            </a:pP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  </a:t>
            </a:r>
            <a:r>
              <a:rPr lang="ko-KR" altLang="en-US" sz="1400" dirty="0" err="1">
                <a:latin typeface="산돌고딕 L" pitchFamily="18" charset="-127"/>
                <a:ea typeface="산돌고딕 L" pitchFamily="18" charset="-127"/>
              </a:rPr>
              <a:t>핵구조</a:t>
            </a:r>
            <a:r>
              <a:rPr lang="ko-KR" altLang="en-US" sz="1400" dirty="0">
                <a:latin typeface="산돌고딕 L" pitchFamily="18" charset="-127"/>
                <a:ea typeface="산돌고딕 L" pitchFamily="18" charset="-127"/>
              </a:rPr>
              <a:t> 및 희귀원소 생성 연구</a:t>
            </a:r>
          </a:p>
          <a:p>
            <a:pPr marL="180975">
              <a:lnSpc>
                <a:spcPct val="110000"/>
              </a:lnSpc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/>
            </a:pPr>
            <a:r>
              <a:rPr lang="ko-KR" altLang="en-US" sz="1400" dirty="0">
                <a:latin typeface="산돌고딕 L" pitchFamily="18" charset="-127"/>
                <a:ea typeface="산돌고딕 L" pitchFamily="18" charset="-127"/>
              </a:rPr>
              <a:t>  원소의 생성 및 우주의 진화과정 탐구</a:t>
            </a:r>
          </a:p>
          <a:p>
            <a:pPr marL="180975">
              <a:lnSpc>
                <a:spcPct val="110000"/>
              </a:lnSpc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/>
            </a:pPr>
            <a:r>
              <a:rPr lang="ko-KR" altLang="en-US" sz="1400" dirty="0">
                <a:latin typeface="산돌고딕 L" pitchFamily="18" charset="-127"/>
                <a:ea typeface="산돌고딕 L" pitchFamily="18" charset="-127"/>
              </a:rPr>
              <a:t>  중이온 </a:t>
            </a:r>
            <a:r>
              <a:rPr lang="ko-KR" altLang="en-US" sz="1400" dirty="0" err="1">
                <a:latin typeface="산돌고딕 L" pitchFamily="18" charset="-127"/>
                <a:ea typeface="산돌고딕 L" pitchFamily="18" charset="-127"/>
              </a:rPr>
              <a:t>암치료</a:t>
            </a:r>
            <a:endParaRPr lang="ko-KR" altLang="en-US" sz="1400" dirty="0">
              <a:latin typeface="산돌고딕 L" pitchFamily="18" charset="-127"/>
              <a:ea typeface="산돌고딕 L" pitchFamily="18" charset="-127"/>
            </a:endParaRPr>
          </a:p>
          <a:p>
            <a:pPr marL="180975">
              <a:lnSpc>
                <a:spcPct val="110000"/>
              </a:lnSpc>
              <a:buClr>
                <a:schemeClr val="tx1">
                  <a:lumMod val="65000"/>
                  <a:lumOff val="35000"/>
                </a:schemeClr>
              </a:buClr>
              <a:buFont typeface="Arial" pitchFamily="34" charset="0"/>
              <a:buChar char="•"/>
              <a:defRPr/>
            </a:pPr>
            <a:r>
              <a:rPr lang="ko-KR" altLang="en-US" sz="1400" dirty="0">
                <a:latin typeface="산돌고딕 L" pitchFamily="18" charset="-127"/>
                <a:ea typeface="산돌고딕 L" pitchFamily="18" charset="-127"/>
              </a:rPr>
              <a:t>  생명과학</a:t>
            </a: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, </a:t>
            </a:r>
            <a:r>
              <a:rPr lang="ko-KR" altLang="en-US" sz="1400" dirty="0" err="1">
                <a:latin typeface="산돌고딕 L" pitchFamily="18" charset="-127"/>
                <a:ea typeface="산돌고딕 L" pitchFamily="18" charset="-127"/>
              </a:rPr>
              <a:t>나노재료</a:t>
            </a: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, </a:t>
            </a:r>
            <a:r>
              <a:rPr lang="ko-KR" altLang="en-US" sz="1400" dirty="0">
                <a:latin typeface="산돌고딕 L" pitchFamily="18" charset="-127"/>
                <a:ea typeface="산돌고딕 L" pitchFamily="18" charset="-127"/>
              </a:rPr>
              <a:t>첨단전자재료</a:t>
            </a:r>
            <a:r>
              <a:rPr lang="en-US" altLang="ko-KR" sz="1400" dirty="0">
                <a:latin typeface="산돌고딕 L" pitchFamily="18" charset="-127"/>
                <a:ea typeface="산돌고딕 L" pitchFamily="18" charset="-127"/>
              </a:rPr>
              <a:t>, </a:t>
            </a:r>
            <a:r>
              <a:rPr lang="ko-KR" altLang="en-US" sz="1400" dirty="0">
                <a:latin typeface="산돌고딕 L" pitchFamily="18" charset="-127"/>
                <a:ea typeface="산돌고딕 L" pitchFamily="18" charset="-127"/>
              </a:rPr>
              <a:t>항공우주 이용</a:t>
            </a:r>
            <a:endParaRPr lang="ko-KR" altLang="en-US" sz="1400" dirty="0">
              <a:solidFill>
                <a:srgbClr val="D60093"/>
              </a:solidFill>
              <a:latin typeface="산돌고딕 L" pitchFamily="18" charset="-127"/>
              <a:ea typeface="산돌고딕 L" pitchFamily="18" charset="-127"/>
            </a:endParaRPr>
          </a:p>
        </p:txBody>
      </p:sp>
      <p:sp>
        <p:nvSpPr>
          <p:cNvPr id="3490822" name="Text Box 6"/>
          <p:cNvSpPr txBox="1">
            <a:spLocks noChangeArrowheads="1"/>
          </p:cNvSpPr>
          <p:nvPr/>
        </p:nvSpPr>
        <p:spPr bwMode="auto">
          <a:xfrm>
            <a:off x="428625" y="258763"/>
            <a:ext cx="5143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2300" dirty="0">
                <a:solidFill>
                  <a:srgbClr val="0070C0"/>
                </a:solidFill>
                <a:latin typeface="산돌고딕B" pitchFamily="18" charset="-127"/>
                <a:ea typeface="산돌고딕B" pitchFamily="18" charset="-127"/>
              </a:rPr>
              <a:t>중이온가속기 </a:t>
            </a:r>
            <a:r>
              <a:rPr lang="en-US" altLang="ko-KR" sz="2300" dirty="0">
                <a:solidFill>
                  <a:schemeClr val="tx1">
                    <a:lumMod val="50000"/>
                    <a:lumOff val="50000"/>
                  </a:schemeClr>
                </a:solidFill>
                <a:latin typeface="산돌고딕B" pitchFamily="18" charset="-127"/>
                <a:ea typeface="산돌고딕B" pitchFamily="18" charset="-127"/>
              </a:rPr>
              <a:t>(</a:t>
            </a:r>
            <a:r>
              <a:rPr lang="ko-KR" altLang="en-US" sz="2300" dirty="0">
                <a:solidFill>
                  <a:schemeClr val="tx1">
                    <a:lumMod val="50000"/>
                    <a:lumOff val="50000"/>
                  </a:schemeClr>
                </a:solidFill>
                <a:latin typeface="산돌고딕B" pitchFamily="18" charset="-127"/>
                <a:ea typeface="산돌고딕B" pitchFamily="18" charset="-127"/>
              </a:rPr>
              <a:t>연구용</a:t>
            </a:r>
            <a:r>
              <a:rPr lang="en-US" altLang="ko-KR" sz="2300" dirty="0">
                <a:solidFill>
                  <a:schemeClr val="tx1">
                    <a:lumMod val="50000"/>
                    <a:lumOff val="50000"/>
                  </a:schemeClr>
                </a:solidFill>
                <a:latin typeface="산돌고딕B" pitchFamily="18" charset="-127"/>
                <a:ea typeface="산돌고딕B" pitchFamily="18" charset="-127"/>
              </a:rPr>
              <a:t>, </a:t>
            </a:r>
            <a:r>
              <a:rPr lang="ko-KR" altLang="en-US" sz="2300" dirty="0">
                <a:solidFill>
                  <a:schemeClr val="tx1">
                    <a:lumMod val="50000"/>
                    <a:lumOff val="50000"/>
                  </a:schemeClr>
                </a:solidFill>
                <a:latin typeface="산돌고딕B" pitchFamily="18" charset="-127"/>
                <a:ea typeface="산돌고딕B" pitchFamily="18" charset="-127"/>
              </a:rPr>
              <a:t>의학용 복합형</a:t>
            </a:r>
            <a:r>
              <a:rPr lang="en-US" altLang="ko-KR" sz="2300" dirty="0">
                <a:solidFill>
                  <a:schemeClr val="tx1">
                    <a:lumMod val="50000"/>
                    <a:lumOff val="50000"/>
                  </a:schemeClr>
                </a:solidFill>
                <a:latin typeface="산돌고딕B" pitchFamily="18" charset="-127"/>
                <a:ea typeface="산돌고딕B" pitchFamily="18" charset="-127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6"/>
          <p:cNvSpPr>
            <a:spLocks noChangeArrowheads="1"/>
          </p:cNvSpPr>
          <p:nvPr/>
        </p:nvSpPr>
        <p:spPr bwMode="auto">
          <a:xfrm>
            <a:off x="357158" y="741009"/>
            <a:ext cx="6858048" cy="48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762000">
              <a:lnSpc>
                <a:spcPct val="90000"/>
              </a:lnSpc>
              <a:spcBef>
                <a:spcPct val="170000"/>
              </a:spcBef>
            </a:pPr>
            <a:r>
              <a:rPr lang="en-US" altLang="ko-KR" sz="2800" dirty="0">
                <a:solidFill>
                  <a:srgbClr val="0070C0"/>
                </a:solidFill>
                <a:latin typeface="산돌고딕B" pitchFamily="18" charset="-127"/>
                <a:ea typeface="산돌고딕B" pitchFamily="18" charset="-127"/>
              </a:rPr>
              <a:t>1. </a:t>
            </a:r>
            <a:r>
              <a:rPr lang="ko-KR" altLang="en-US" sz="2800" dirty="0" smtClean="0">
                <a:solidFill>
                  <a:srgbClr val="0070C0"/>
                </a:solidFill>
                <a:latin typeface="산돌고딕B" pitchFamily="18" charset="-127"/>
                <a:ea typeface="산돌고딕B" pitchFamily="18" charset="-127"/>
              </a:rPr>
              <a:t>외국의 중이온</a:t>
            </a:r>
            <a:r>
              <a:rPr lang="en-US" altLang="ko-KR" sz="2800" dirty="0" smtClean="0">
                <a:solidFill>
                  <a:srgbClr val="0070C0"/>
                </a:solidFill>
                <a:latin typeface="산돌고딕B" pitchFamily="18" charset="-127"/>
                <a:ea typeface="산돌고딕B" pitchFamily="18" charset="-127"/>
              </a:rPr>
              <a:t>(RI)</a:t>
            </a:r>
            <a:r>
              <a:rPr lang="ko-KR" altLang="en-US" sz="2800" dirty="0" smtClean="0">
                <a:solidFill>
                  <a:srgbClr val="0070C0"/>
                </a:solidFill>
                <a:latin typeface="산돌고딕B" pitchFamily="18" charset="-127"/>
                <a:ea typeface="산돌고딕B" pitchFamily="18" charset="-127"/>
              </a:rPr>
              <a:t>가속기 현황</a:t>
            </a:r>
            <a:endParaRPr lang="ko-KR" altLang="en-US" sz="2800" dirty="0">
              <a:solidFill>
                <a:srgbClr val="0070C0"/>
              </a:solidFill>
              <a:latin typeface="산돌고딕B" pitchFamily="18" charset="-127"/>
              <a:ea typeface="산돌고딕B" pitchFamily="18" charset="-127"/>
            </a:endParaRPr>
          </a:p>
        </p:txBody>
      </p:sp>
      <p:sp>
        <p:nvSpPr>
          <p:cNvPr id="22542" name="Rectangle 11"/>
          <p:cNvSpPr>
            <a:spLocks noChangeArrowheads="1"/>
          </p:cNvSpPr>
          <p:nvPr/>
        </p:nvSpPr>
        <p:spPr bwMode="auto">
          <a:xfrm>
            <a:off x="446088" y="1262063"/>
            <a:ext cx="176843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762000">
              <a:lnSpc>
                <a:spcPct val="90000"/>
              </a:lnSpc>
              <a:spcBef>
                <a:spcPct val="170000"/>
              </a:spcBef>
              <a:defRPr/>
            </a:pPr>
            <a:r>
              <a:rPr lang="en-US" altLang="ko-KR" sz="2000" dirty="0">
                <a:solidFill>
                  <a:schemeClr val="bg1">
                    <a:lumMod val="65000"/>
                  </a:schemeClr>
                </a:solidFill>
                <a:latin typeface="산돌고딕B" pitchFamily="18" charset="-127"/>
                <a:ea typeface="산돌고딕B" pitchFamily="18" charset="-127"/>
              </a:rPr>
              <a:t>2. </a:t>
            </a:r>
            <a:r>
              <a:rPr lang="ko-KR" altLang="en-US" sz="2000" dirty="0" smtClean="0">
                <a:solidFill>
                  <a:schemeClr val="bg1">
                    <a:lumMod val="65000"/>
                  </a:schemeClr>
                </a:solidFill>
                <a:latin typeface="산돌고딕B" pitchFamily="18" charset="-127"/>
                <a:ea typeface="산돌고딕B" pitchFamily="18" charset="-127"/>
              </a:rPr>
              <a:t>한국의 현황 </a:t>
            </a:r>
            <a:endParaRPr lang="ko-KR" altLang="en-US" sz="2000" dirty="0">
              <a:solidFill>
                <a:schemeClr val="bg1">
                  <a:lumMod val="65000"/>
                </a:schemeClr>
              </a:solidFill>
              <a:latin typeface="산돌고딕B" pitchFamily="18" charset="-127"/>
              <a:ea typeface="산돌고딕B" pitchFamily="18" charset="-127"/>
            </a:endParaRPr>
          </a:p>
        </p:txBody>
      </p:sp>
      <p:sp>
        <p:nvSpPr>
          <p:cNvPr id="22534" name="Rectangle 20"/>
          <p:cNvSpPr>
            <a:spLocks noChangeArrowheads="1"/>
          </p:cNvSpPr>
          <p:nvPr/>
        </p:nvSpPr>
        <p:spPr bwMode="auto">
          <a:xfrm>
            <a:off x="428596" y="1571612"/>
            <a:ext cx="6502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762000">
              <a:lnSpc>
                <a:spcPct val="90000"/>
              </a:lnSpc>
              <a:spcBef>
                <a:spcPct val="170000"/>
              </a:spcBef>
              <a:defRPr/>
            </a:pPr>
            <a:r>
              <a:rPr lang="en-US" altLang="ko-KR" sz="2000" dirty="0" smtClean="0">
                <a:solidFill>
                  <a:schemeClr val="bg1">
                    <a:lumMod val="65000"/>
                  </a:schemeClr>
                </a:solidFill>
                <a:latin typeface="산돌고딕B" pitchFamily="18" charset="-127"/>
                <a:ea typeface="산돌고딕B" pitchFamily="18" charset="-127"/>
              </a:rPr>
              <a:t>3. </a:t>
            </a:r>
            <a:r>
              <a:rPr lang="ko-KR" altLang="en-US" sz="2000" dirty="0" err="1" smtClean="0">
                <a:solidFill>
                  <a:schemeClr val="bg1">
                    <a:lumMod val="65000"/>
                  </a:schemeClr>
                </a:solidFill>
                <a:latin typeface="산돌고딕B" pitchFamily="18" charset="-127"/>
                <a:ea typeface="산돌고딕B" pitchFamily="18" charset="-127"/>
              </a:rPr>
              <a:t>과학비지니스벨트의</a:t>
            </a:r>
            <a:r>
              <a:rPr lang="ko-KR" altLang="en-US" sz="2000" dirty="0" smtClean="0">
                <a:solidFill>
                  <a:schemeClr val="bg1">
                    <a:lumMod val="65000"/>
                  </a:schemeClr>
                </a:solidFill>
                <a:latin typeface="산돌고딕B" pitchFamily="18" charset="-127"/>
                <a:ea typeface="산돌고딕B" pitchFamily="18" charset="-127"/>
              </a:rPr>
              <a:t> 중이온가속기 </a:t>
            </a:r>
            <a:r>
              <a:rPr lang="en-US" altLang="ko-KR" sz="2000" dirty="0" smtClean="0">
                <a:solidFill>
                  <a:schemeClr val="bg1">
                    <a:lumMod val="65000"/>
                  </a:schemeClr>
                </a:solidFill>
                <a:latin typeface="산돌고딕B" pitchFamily="18" charset="-127"/>
                <a:ea typeface="산돌고딕B" pitchFamily="18" charset="-127"/>
              </a:rPr>
              <a:t>KoRIA?</a:t>
            </a:r>
            <a:endParaRPr lang="ko-KR" altLang="en-US" sz="2000" dirty="0">
              <a:solidFill>
                <a:schemeClr val="bg1">
                  <a:lumMod val="65000"/>
                </a:schemeClr>
              </a:solidFill>
              <a:latin typeface="산돌고딕B" pitchFamily="18" charset="-127"/>
              <a:ea typeface="산돌고딕B" pitchFamily="18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2" descr="C:\DOCUME~1\user\LOCALS~1\Temp\UNI00000764266d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620713"/>
            <a:ext cx="7786742" cy="49966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>
            <a:spLocks noGrp="1" noChangeArrowheads="1"/>
          </p:cNvSpPr>
          <p:nvPr>
            <p:ph/>
          </p:nvPr>
        </p:nvSpPr>
        <p:spPr>
          <a:xfrm>
            <a:off x="428625" y="890588"/>
            <a:ext cx="7572375" cy="5524500"/>
          </a:xfrm>
        </p:spPr>
        <p:txBody>
          <a:bodyPr>
            <a:spAutoFit/>
          </a:bodyPr>
          <a:lstStyle/>
          <a:p>
            <a:pPr eaLnBrk="1" hangingPunct="1">
              <a:lnSpc>
                <a:spcPct val="110000"/>
              </a:lnSpc>
              <a:buFont typeface="Wingdings 2" pitchFamily="18" charset="2"/>
              <a:buNone/>
            </a:pPr>
            <a:r>
              <a:rPr lang="en-US" altLang="ko-KR" sz="1400" smtClean="0">
                <a:latin typeface="산돌고딕B" pitchFamily="18" charset="-127"/>
                <a:ea typeface="산돌고딕B" pitchFamily="18" charset="-127"/>
              </a:rPr>
              <a:t>1. </a:t>
            </a:r>
            <a:r>
              <a:rPr lang="ko-KR" altLang="en-US" sz="1400" smtClean="0">
                <a:latin typeface="산돌고딕B" pitchFamily="18" charset="-127"/>
                <a:ea typeface="산돌고딕B" pitchFamily="18" charset="-127"/>
              </a:rPr>
              <a:t>건설 비용 </a:t>
            </a:r>
            <a:r>
              <a:rPr lang="en-US" altLang="ko-KR" sz="1400" smtClean="0">
                <a:latin typeface="산돌고딕B" pitchFamily="18" charset="-127"/>
                <a:ea typeface="산돌고딕B" pitchFamily="18" charset="-127"/>
              </a:rPr>
              <a:t>(</a:t>
            </a:r>
            <a:r>
              <a:rPr lang="ko-KR" altLang="en-US" sz="1400" smtClean="0">
                <a:latin typeface="산돌고딕B" pitchFamily="18" charset="-127"/>
                <a:ea typeface="산돌고딕B" pitchFamily="18" charset="-127"/>
              </a:rPr>
              <a:t>추정</a:t>
            </a:r>
            <a:r>
              <a:rPr lang="en-US" altLang="ko-KR" sz="1400" smtClean="0">
                <a:latin typeface="산돌고딕B" pitchFamily="18" charset="-127"/>
                <a:ea typeface="산돌고딕B" pitchFamily="18" charset="-127"/>
              </a:rPr>
              <a:t>)		</a:t>
            </a:r>
            <a:r>
              <a:rPr lang="en-US" altLang="ko-KR" sz="1400" smtClean="0">
                <a:latin typeface="산돌고딕 L" pitchFamily="18" charset="-127"/>
                <a:ea typeface="산돌고딕 L" pitchFamily="18" charset="-127"/>
              </a:rPr>
              <a:t>4,600 </a:t>
            </a:r>
            <a:r>
              <a:rPr lang="ko-KR" altLang="en-US" sz="1400" smtClean="0">
                <a:latin typeface="산돌고딕 L" pitchFamily="18" charset="-127"/>
                <a:ea typeface="산돌고딕 L" pitchFamily="18" charset="-127"/>
              </a:rPr>
              <a:t>억 원</a:t>
            </a:r>
            <a:endParaRPr lang="en-US" altLang="ko-KR" sz="1400" smtClean="0">
              <a:latin typeface="산돌고딕 L" pitchFamily="18" charset="-127"/>
              <a:ea typeface="산돌고딕 L" pitchFamily="18" charset="-127"/>
            </a:endParaRPr>
          </a:p>
          <a:p>
            <a:pPr eaLnBrk="1" hangingPunct="1">
              <a:lnSpc>
                <a:spcPct val="110000"/>
              </a:lnSpc>
              <a:buFontTx/>
              <a:buNone/>
            </a:pPr>
            <a:r>
              <a:rPr lang="en-US" altLang="ko-KR" sz="1400" smtClean="0">
                <a:latin typeface="산돌고딕 L" pitchFamily="18" charset="-127"/>
                <a:ea typeface="산돌고딕 L" pitchFamily="18" charset="-127"/>
              </a:rPr>
              <a:t>    </a:t>
            </a:r>
            <a:r>
              <a:rPr lang="ko-KR" altLang="en-US" sz="1400" smtClean="0">
                <a:latin typeface="산돌고딕 L" pitchFamily="18" charset="-127"/>
                <a:ea typeface="산돌고딕 L" pitchFamily="18" charset="-127"/>
              </a:rPr>
              <a:t>가속기 및 치료기</a:t>
            </a:r>
            <a:r>
              <a:rPr lang="en-US" altLang="ko-KR" sz="1400" smtClean="0">
                <a:latin typeface="산돌고딕 L" pitchFamily="18" charset="-127"/>
                <a:ea typeface="산돌고딕 L" pitchFamily="18" charset="-127"/>
              </a:rPr>
              <a:t>		3,500 </a:t>
            </a:r>
            <a:r>
              <a:rPr lang="ko-KR" altLang="en-US" sz="1400" smtClean="0">
                <a:latin typeface="산돌고딕 L" pitchFamily="18" charset="-127"/>
                <a:ea typeface="산돌고딕 L" pitchFamily="18" charset="-127"/>
              </a:rPr>
              <a:t>억 원</a:t>
            </a:r>
          </a:p>
          <a:p>
            <a:pPr eaLnBrk="1" hangingPunct="1">
              <a:lnSpc>
                <a:spcPct val="110000"/>
              </a:lnSpc>
              <a:buFontTx/>
              <a:buNone/>
            </a:pPr>
            <a:r>
              <a:rPr lang="ko-KR" altLang="en-US" sz="1400" smtClean="0">
                <a:latin typeface="산돌고딕 L" pitchFamily="18" charset="-127"/>
                <a:ea typeface="산돌고딕 L" pitchFamily="18" charset="-127"/>
              </a:rPr>
              <a:t>    검출기 및 실험 시설</a:t>
            </a:r>
            <a:r>
              <a:rPr lang="en-US" altLang="ko-KR" sz="1400" smtClean="0">
                <a:latin typeface="산돌고딕 L" pitchFamily="18" charset="-127"/>
                <a:ea typeface="산돌고딕 L" pitchFamily="18" charset="-127"/>
              </a:rPr>
              <a:t>		1,100 </a:t>
            </a:r>
            <a:r>
              <a:rPr lang="ko-KR" altLang="en-US" sz="1400" smtClean="0">
                <a:latin typeface="산돌고딕 L" pitchFamily="18" charset="-127"/>
                <a:ea typeface="산돌고딕 L" pitchFamily="18" charset="-127"/>
              </a:rPr>
              <a:t>억 원</a:t>
            </a:r>
            <a:endParaRPr lang="en-US" altLang="ko-KR" sz="1400" smtClean="0">
              <a:latin typeface="산돌고딕 L" pitchFamily="18" charset="-127"/>
              <a:ea typeface="산돌고딕 L" pitchFamily="18" charset="-127"/>
            </a:endParaRPr>
          </a:p>
          <a:p>
            <a:pPr eaLnBrk="1" hangingPunct="1">
              <a:lnSpc>
                <a:spcPct val="110000"/>
              </a:lnSpc>
              <a:buFontTx/>
              <a:buNone/>
            </a:pPr>
            <a:endParaRPr lang="en-US" altLang="ko-KR" sz="1400" smtClean="0">
              <a:latin typeface="산돌고딕 L" pitchFamily="18" charset="-127"/>
              <a:ea typeface="산돌고딕 L" pitchFamily="18" charset="-127"/>
            </a:endParaRPr>
          </a:p>
          <a:p>
            <a:pPr eaLnBrk="1" hangingPunct="1">
              <a:lnSpc>
                <a:spcPct val="110000"/>
              </a:lnSpc>
              <a:buFontTx/>
              <a:buNone/>
            </a:pPr>
            <a:r>
              <a:rPr lang="en-US" altLang="ko-KR" sz="1400" smtClean="0">
                <a:latin typeface="산돌고딕B" pitchFamily="18" charset="-127"/>
                <a:ea typeface="산돌고딕B" pitchFamily="18" charset="-127"/>
              </a:rPr>
              <a:t>2. </a:t>
            </a:r>
            <a:r>
              <a:rPr lang="ko-KR" altLang="en-US" sz="1400" smtClean="0">
                <a:latin typeface="산돌고딕B" pitchFamily="18" charset="-127"/>
                <a:ea typeface="산돌고딕B" pitchFamily="18" charset="-127"/>
              </a:rPr>
              <a:t>건설 기간 및 방법</a:t>
            </a:r>
          </a:p>
          <a:p>
            <a:pPr eaLnBrk="1" hangingPunct="1">
              <a:lnSpc>
                <a:spcPct val="110000"/>
              </a:lnSpc>
              <a:buFont typeface="Wingdings" pitchFamily="2" charset="2"/>
              <a:buNone/>
            </a:pPr>
            <a:r>
              <a:rPr lang="ko-KR" altLang="en-US" sz="1400" smtClean="0">
                <a:latin typeface="산돌고딕 L" pitchFamily="18" charset="-127"/>
                <a:ea typeface="산돌고딕 L" pitchFamily="18" charset="-127"/>
              </a:rPr>
              <a:t>    개념설계</a:t>
            </a:r>
            <a:r>
              <a:rPr lang="en-US" altLang="ko-KR" sz="1400" smtClean="0">
                <a:latin typeface="산돌고딕 L" pitchFamily="18" charset="-127"/>
                <a:ea typeface="산돌고딕 L" pitchFamily="18" charset="-127"/>
              </a:rPr>
              <a:t>			1</a:t>
            </a:r>
            <a:r>
              <a:rPr lang="ko-KR" altLang="en-US" sz="1400" smtClean="0">
                <a:latin typeface="산돌고딕 L" pitchFamily="18" charset="-127"/>
                <a:ea typeface="산돌고딕 L" pitchFamily="18" charset="-127"/>
              </a:rPr>
              <a:t>년 </a:t>
            </a:r>
            <a:r>
              <a:rPr lang="en-US" altLang="ko-KR" sz="1400" smtClean="0">
                <a:latin typeface="산돌고딕 L" pitchFamily="18" charset="-127"/>
                <a:ea typeface="산돌고딕 L" pitchFamily="18" charset="-127"/>
              </a:rPr>
              <a:t>(2009)</a:t>
            </a:r>
            <a:endParaRPr lang="ko-KR" altLang="en-US" sz="1400" smtClean="0">
              <a:latin typeface="산돌고딕 L" pitchFamily="18" charset="-127"/>
              <a:ea typeface="산돌고딕 L" pitchFamily="18" charset="-127"/>
            </a:endParaRPr>
          </a:p>
          <a:p>
            <a:pPr eaLnBrk="1" hangingPunct="1">
              <a:lnSpc>
                <a:spcPct val="110000"/>
              </a:lnSpc>
              <a:buFont typeface="Wingdings" pitchFamily="2" charset="2"/>
              <a:buNone/>
            </a:pPr>
            <a:r>
              <a:rPr lang="ko-KR" altLang="en-US" sz="1400" smtClean="0">
                <a:latin typeface="산돌고딕 L" pitchFamily="18" charset="-127"/>
                <a:ea typeface="산돌고딕 L" pitchFamily="18" charset="-127"/>
              </a:rPr>
              <a:t>    상세설계 및 </a:t>
            </a:r>
            <a:r>
              <a:rPr lang="en-US" altLang="ko-KR" sz="1400" smtClean="0">
                <a:latin typeface="산돌고딕 L" pitchFamily="18" charset="-127"/>
                <a:ea typeface="산돌고딕 L" pitchFamily="18" charset="-127"/>
              </a:rPr>
              <a:t>R&amp;D		1</a:t>
            </a:r>
            <a:r>
              <a:rPr lang="ko-KR" altLang="en-US" sz="1400" smtClean="0">
                <a:latin typeface="산돌고딕 L" pitchFamily="18" charset="-127"/>
                <a:ea typeface="산돌고딕 L" pitchFamily="18" charset="-127"/>
              </a:rPr>
              <a:t>년 </a:t>
            </a:r>
            <a:r>
              <a:rPr lang="en-US" altLang="ko-KR" sz="1400" smtClean="0">
                <a:latin typeface="산돌고딕 L" pitchFamily="18" charset="-127"/>
                <a:ea typeface="산돌고딕 L" pitchFamily="18" charset="-127"/>
              </a:rPr>
              <a:t>(2010)</a:t>
            </a:r>
            <a:endParaRPr lang="ko-KR" altLang="en-US" sz="1400" smtClean="0">
              <a:latin typeface="산돌고딕 L" pitchFamily="18" charset="-127"/>
              <a:ea typeface="산돌고딕 L" pitchFamily="18" charset="-127"/>
            </a:endParaRPr>
          </a:p>
          <a:p>
            <a:pPr eaLnBrk="1" hangingPunct="1">
              <a:lnSpc>
                <a:spcPct val="110000"/>
              </a:lnSpc>
              <a:buFont typeface="Wingdings" pitchFamily="2" charset="2"/>
              <a:buNone/>
            </a:pPr>
            <a:r>
              <a:rPr lang="ko-KR" altLang="en-US" sz="1400" smtClean="0">
                <a:latin typeface="산돌고딕 L" pitchFamily="18" charset="-127"/>
                <a:ea typeface="산돌고딕 L" pitchFamily="18" charset="-127"/>
              </a:rPr>
              <a:t>    장치제작 시험</a:t>
            </a:r>
            <a:r>
              <a:rPr lang="en-US" altLang="ko-KR" sz="1400" smtClean="0">
                <a:latin typeface="산돌고딕 L" pitchFamily="18" charset="-127"/>
                <a:ea typeface="산돌고딕 L" pitchFamily="18" charset="-127"/>
              </a:rPr>
              <a:t>		3</a:t>
            </a:r>
            <a:r>
              <a:rPr lang="ko-KR" altLang="en-US" sz="1400" smtClean="0">
                <a:latin typeface="산돌고딕 L" pitchFamily="18" charset="-127"/>
                <a:ea typeface="산돌고딕 L" pitchFamily="18" charset="-127"/>
              </a:rPr>
              <a:t>년 </a:t>
            </a:r>
            <a:r>
              <a:rPr lang="en-US" altLang="ko-KR" sz="1400" smtClean="0">
                <a:latin typeface="산돌고딕 L" pitchFamily="18" charset="-127"/>
                <a:ea typeface="산돌고딕 L" pitchFamily="18" charset="-127"/>
              </a:rPr>
              <a:t>(2011-2013)</a:t>
            </a:r>
            <a:endParaRPr lang="ko-KR" altLang="en-US" sz="1400" smtClean="0">
              <a:latin typeface="산돌고딕 L" pitchFamily="18" charset="-127"/>
              <a:ea typeface="산돌고딕 L" pitchFamily="18" charset="-127"/>
            </a:endParaRPr>
          </a:p>
          <a:p>
            <a:pPr eaLnBrk="1" hangingPunct="1">
              <a:lnSpc>
                <a:spcPct val="110000"/>
              </a:lnSpc>
              <a:buFont typeface="Wingdings" pitchFamily="2" charset="2"/>
              <a:buNone/>
            </a:pPr>
            <a:r>
              <a:rPr lang="ko-KR" altLang="en-US" sz="1400" smtClean="0">
                <a:latin typeface="산돌고딕 L" pitchFamily="18" charset="-127"/>
                <a:ea typeface="산돌고딕 L" pitchFamily="18" charset="-127"/>
              </a:rPr>
              <a:t>    설치 및 시험</a:t>
            </a:r>
            <a:r>
              <a:rPr lang="en-US" altLang="ko-KR" sz="1400" smtClean="0">
                <a:latin typeface="산돌고딕 L" pitchFamily="18" charset="-127"/>
                <a:ea typeface="산돌고딕 L" pitchFamily="18" charset="-127"/>
              </a:rPr>
              <a:t>		2</a:t>
            </a:r>
            <a:r>
              <a:rPr lang="ko-KR" altLang="en-US" sz="1400" smtClean="0">
                <a:latin typeface="산돌고딕 L" pitchFamily="18" charset="-127"/>
                <a:ea typeface="산돌고딕 L" pitchFamily="18" charset="-127"/>
              </a:rPr>
              <a:t>년 </a:t>
            </a:r>
            <a:r>
              <a:rPr lang="en-US" altLang="ko-KR" sz="1400" smtClean="0">
                <a:latin typeface="산돌고딕 L" pitchFamily="18" charset="-127"/>
                <a:ea typeface="산돌고딕 L" pitchFamily="18" charset="-127"/>
              </a:rPr>
              <a:t>(2014-2015)</a:t>
            </a:r>
            <a:endParaRPr lang="ko-KR" altLang="en-US" sz="1400" smtClean="0">
              <a:latin typeface="산돌고딕 L" pitchFamily="18" charset="-127"/>
              <a:ea typeface="산돌고딕 L" pitchFamily="18" charset="-127"/>
            </a:endParaRPr>
          </a:p>
          <a:p>
            <a:pPr eaLnBrk="1" hangingPunct="1">
              <a:lnSpc>
                <a:spcPct val="110000"/>
              </a:lnSpc>
              <a:buFont typeface="Wingdings 2" pitchFamily="18" charset="2"/>
              <a:buNone/>
            </a:pPr>
            <a:r>
              <a:rPr lang="ko-KR" altLang="en-US" sz="1400" smtClean="0">
                <a:latin typeface="산돌고딕 L" pitchFamily="18" charset="-127"/>
                <a:ea typeface="산돌고딕 L" pitchFamily="18" charset="-127"/>
              </a:rPr>
              <a:t>    건설 공사</a:t>
            </a:r>
            <a:r>
              <a:rPr lang="en-US" altLang="ko-KR" sz="1400" smtClean="0">
                <a:latin typeface="산돌고딕 L" pitchFamily="18" charset="-127"/>
                <a:ea typeface="산돌고딕 L" pitchFamily="18" charset="-127"/>
              </a:rPr>
              <a:t>(</a:t>
            </a:r>
            <a:r>
              <a:rPr lang="ko-KR" altLang="en-US" sz="1400" smtClean="0">
                <a:latin typeface="산돌고딕 L" pitchFamily="18" charset="-127"/>
                <a:ea typeface="산돌고딕 L" pitchFamily="18" charset="-127"/>
              </a:rPr>
              <a:t>가속기개발과 병행</a:t>
            </a:r>
            <a:r>
              <a:rPr lang="en-US" altLang="ko-KR" sz="1400" smtClean="0">
                <a:latin typeface="산돌고딕 L" pitchFamily="18" charset="-127"/>
                <a:ea typeface="산돌고딕 L" pitchFamily="18" charset="-127"/>
              </a:rPr>
              <a:t>)	3</a:t>
            </a:r>
            <a:r>
              <a:rPr lang="ko-KR" altLang="en-US" sz="1400" smtClean="0">
                <a:latin typeface="산돌고딕 L" pitchFamily="18" charset="-127"/>
                <a:ea typeface="산돌고딕 L" pitchFamily="18" charset="-127"/>
              </a:rPr>
              <a:t>년 </a:t>
            </a:r>
            <a:r>
              <a:rPr lang="en-US" altLang="ko-KR" sz="1400" smtClean="0">
                <a:latin typeface="산돌고딕 L" pitchFamily="18" charset="-127"/>
                <a:ea typeface="산돌고딕 L" pitchFamily="18" charset="-127"/>
              </a:rPr>
              <a:t>(2011-2013)</a:t>
            </a:r>
          </a:p>
          <a:p>
            <a:pPr eaLnBrk="1" hangingPunct="1">
              <a:lnSpc>
                <a:spcPct val="110000"/>
              </a:lnSpc>
              <a:buFont typeface="Wingdings 2" pitchFamily="18" charset="2"/>
              <a:buNone/>
            </a:pPr>
            <a:endParaRPr lang="ko-KR" altLang="en-US" sz="1400" smtClean="0">
              <a:latin typeface="산돌고딕 L" pitchFamily="18" charset="-127"/>
              <a:ea typeface="산돌고딕 L" pitchFamily="18" charset="-127"/>
            </a:endParaRPr>
          </a:p>
          <a:p>
            <a:pPr eaLnBrk="1" hangingPunct="1">
              <a:lnSpc>
                <a:spcPct val="110000"/>
              </a:lnSpc>
              <a:buFont typeface="Wingdings 2" pitchFamily="18" charset="2"/>
              <a:buNone/>
            </a:pPr>
            <a:r>
              <a:rPr lang="en-US" altLang="ko-KR" sz="1400" smtClean="0">
                <a:latin typeface="산돌고딕B" pitchFamily="18" charset="-127"/>
                <a:ea typeface="산돌고딕B" pitchFamily="18" charset="-127"/>
              </a:rPr>
              <a:t>3.</a:t>
            </a:r>
            <a:r>
              <a:rPr lang="ko-KR" altLang="en-US" sz="1400" smtClean="0">
                <a:latin typeface="산돌고딕B" pitchFamily="18" charset="-127"/>
                <a:ea typeface="산돌고딕B" pitchFamily="18" charset="-127"/>
              </a:rPr>
              <a:t> 이용자 수 </a:t>
            </a:r>
            <a:r>
              <a:rPr lang="en-US" altLang="ko-KR" sz="1400" smtClean="0">
                <a:solidFill>
                  <a:srgbClr val="5F5F5F"/>
                </a:solidFill>
                <a:latin typeface="산돌고딕B" pitchFamily="18" charset="-127"/>
                <a:ea typeface="산돌고딕B" pitchFamily="18" charset="-127"/>
              </a:rPr>
              <a:t>(</a:t>
            </a:r>
            <a:r>
              <a:rPr lang="ko-KR" altLang="en-US" sz="1400" smtClean="0">
                <a:solidFill>
                  <a:srgbClr val="5F5F5F"/>
                </a:solidFill>
                <a:latin typeface="산돌고딕B" pitchFamily="18" charset="-127"/>
                <a:ea typeface="산돌고딕B" pitchFamily="18" charset="-127"/>
              </a:rPr>
              <a:t>운영 초기 추정</a:t>
            </a:r>
            <a:r>
              <a:rPr lang="en-US" altLang="ko-KR" sz="1400" smtClean="0">
                <a:solidFill>
                  <a:srgbClr val="5F5F5F"/>
                </a:solidFill>
                <a:latin typeface="산돌고딕B" pitchFamily="18" charset="-127"/>
                <a:ea typeface="산돌고딕B" pitchFamily="18" charset="-127"/>
              </a:rPr>
              <a:t>)</a:t>
            </a:r>
          </a:p>
          <a:p>
            <a:pPr eaLnBrk="1" hangingPunct="1">
              <a:lnSpc>
                <a:spcPct val="110000"/>
              </a:lnSpc>
              <a:buFont typeface="Wingdings" pitchFamily="2" charset="2"/>
              <a:buNone/>
            </a:pPr>
            <a:r>
              <a:rPr lang="en-US" altLang="ko-KR" sz="1400" smtClean="0">
                <a:latin typeface="산돌고딕 L" pitchFamily="18" charset="-127"/>
                <a:ea typeface="산돌고딕 L" pitchFamily="18" charset="-127"/>
              </a:rPr>
              <a:t>     </a:t>
            </a:r>
            <a:r>
              <a:rPr lang="ko-KR" altLang="en-US" sz="1400" smtClean="0">
                <a:latin typeface="산돌고딕 L" pitchFamily="18" charset="-127"/>
                <a:ea typeface="산돌고딕 L" pitchFamily="18" charset="-127"/>
              </a:rPr>
              <a:t>핵과학 분야</a:t>
            </a:r>
            <a:r>
              <a:rPr lang="en-US" altLang="ko-KR" sz="1400" smtClean="0">
                <a:latin typeface="산돌고딕 L" pitchFamily="18" charset="-127"/>
                <a:ea typeface="산돌고딕 L" pitchFamily="18" charset="-127"/>
              </a:rPr>
              <a:t>			200</a:t>
            </a:r>
            <a:r>
              <a:rPr lang="ko-KR" altLang="en-US" sz="1400" smtClean="0">
                <a:latin typeface="산돌고딕 L" pitchFamily="18" charset="-127"/>
                <a:ea typeface="산돌고딕 L" pitchFamily="18" charset="-127"/>
              </a:rPr>
              <a:t>명</a:t>
            </a:r>
            <a:r>
              <a:rPr lang="en-US" altLang="ko-KR" sz="1400" smtClean="0">
                <a:latin typeface="산돌고딕 L" pitchFamily="18" charset="-127"/>
                <a:ea typeface="산돌고딕 L" pitchFamily="18" charset="-127"/>
              </a:rPr>
              <a:t>/</a:t>
            </a:r>
            <a:r>
              <a:rPr lang="ko-KR" altLang="en-US" sz="1400" smtClean="0">
                <a:latin typeface="산돌고딕 L" pitchFamily="18" charset="-127"/>
                <a:ea typeface="산돌고딕 L" pitchFamily="18" charset="-127"/>
              </a:rPr>
              <a:t>년	</a:t>
            </a:r>
          </a:p>
          <a:p>
            <a:pPr eaLnBrk="1" hangingPunct="1">
              <a:lnSpc>
                <a:spcPct val="110000"/>
              </a:lnSpc>
              <a:buFont typeface="Wingdings" pitchFamily="2" charset="2"/>
              <a:buNone/>
            </a:pPr>
            <a:r>
              <a:rPr lang="ko-KR" altLang="en-US" sz="1400" smtClean="0">
                <a:latin typeface="산돌고딕 L" pitchFamily="18" charset="-127"/>
                <a:ea typeface="산돌고딕 L" pitchFamily="18" charset="-127"/>
              </a:rPr>
              <a:t>     의료 및 생명과학 분야</a:t>
            </a:r>
            <a:r>
              <a:rPr lang="en-US" altLang="ko-KR" sz="1400" smtClean="0">
                <a:latin typeface="산돌고딕 L" pitchFamily="18" charset="-127"/>
                <a:ea typeface="산돌고딕 L" pitchFamily="18" charset="-127"/>
              </a:rPr>
              <a:t>(</a:t>
            </a:r>
            <a:r>
              <a:rPr lang="ko-KR" altLang="en-US" sz="1400" smtClean="0">
                <a:latin typeface="산돌고딕 L" pitchFamily="18" charset="-127"/>
                <a:ea typeface="산돌고딕 L" pitchFamily="18" charset="-127"/>
              </a:rPr>
              <a:t>환자수</a:t>
            </a:r>
            <a:r>
              <a:rPr lang="en-US" altLang="ko-KR" sz="1400" smtClean="0">
                <a:latin typeface="산돌고딕 L" pitchFamily="18" charset="-127"/>
                <a:ea typeface="산돌고딕 L" pitchFamily="18" charset="-127"/>
              </a:rPr>
              <a:t>)		500</a:t>
            </a:r>
            <a:r>
              <a:rPr lang="ko-KR" altLang="en-US" sz="1400" smtClean="0">
                <a:latin typeface="산돌고딕 L" pitchFamily="18" charset="-127"/>
                <a:ea typeface="산돌고딕 L" pitchFamily="18" charset="-127"/>
              </a:rPr>
              <a:t>명</a:t>
            </a:r>
            <a:r>
              <a:rPr lang="en-US" altLang="ko-KR" sz="1400" smtClean="0">
                <a:latin typeface="산돌고딕 L" pitchFamily="18" charset="-127"/>
                <a:ea typeface="산돌고딕 L" pitchFamily="18" charset="-127"/>
              </a:rPr>
              <a:t>/</a:t>
            </a:r>
            <a:r>
              <a:rPr lang="ko-KR" altLang="en-US" sz="1400" smtClean="0">
                <a:latin typeface="산돌고딕 L" pitchFamily="18" charset="-127"/>
                <a:ea typeface="산돌고딕 L" pitchFamily="18" charset="-127"/>
              </a:rPr>
              <a:t>년</a:t>
            </a:r>
          </a:p>
          <a:p>
            <a:pPr eaLnBrk="1" hangingPunct="1">
              <a:lnSpc>
                <a:spcPct val="110000"/>
              </a:lnSpc>
              <a:buFont typeface="Wingdings" pitchFamily="2" charset="2"/>
              <a:buNone/>
            </a:pPr>
            <a:r>
              <a:rPr lang="ko-KR" altLang="en-US" sz="1400" smtClean="0">
                <a:latin typeface="산돌고딕 L" pitchFamily="18" charset="-127"/>
                <a:ea typeface="산돌고딕 L" pitchFamily="18" charset="-127"/>
              </a:rPr>
              <a:t>     기타분야 </a:t>
            </a:r>
            <a:r>
              <a:rPr lang="en-US" altLang="ko-KR" sz="1400" smtClean="0">
                <a:latin typeface="산돌고딕 L" pitchFamily="18" charset="-127"/>
                <a:ea typeface="산돌고딕 L" pitchFamily="18" charset="-127"/>
              </a:rPr>
              <a:t>(</a:t>
            </a:r>
            <a:r>
              <a:rPr lang="ko-KR" altLang="en-US" sz="1400" smtClean="0">
                <a:latin typeface="산돌고딕 L" pitchFamily="18" charset="-127"/>
                <a:ea typeface="산돌고딕 L" pitchFamily="18" charset="-127"/>
              </a:rPr>
              <a:t>전자</a:t>
            </a:r>
            <a:r>
              <a:rPr lang="en-US" altLang="ko-KR" sz="1400" smtClean="0">
                <a:latin typeface="산돌고딕 L" pitchFamily="18" charset="-127"/>
                <a:ea typeface="산돌고딕 L" pitchFamily="18" charset="-127"/>
              </a:rPr>
              <a:t>, </a:t>
            </a:r>
            <a:r>
              <a:rPr lang="ko-KR" altLang="en-US" sz="1400" smtClean="0">
                <a:latin typeface="산돌고딕 L" pitchFamily="18" charset="-127"/>
                <a:ea typeface="산돌고딕 L" pitchFamily="18" charset="-127"/>
              </a:rPr>
              <a:t>재료</a:t>
            </a:r>
            <a:r>
              <a:rPr lang="en-US" altLang="ko-KR" sz="1400" smtClean="0">
                <a:latin typeface="산돌고딕 L" pitchFamily="18" charset="-127"/>
                <a:ea typeface="산돌고딕 L" pitchFamily="18" charset="-127"/>
              </a:rPr>
              <a:t>, </a:t>
            </a:r>
            <a:r>
              <a:rPr lang="ko-KR" altLang="en-US" sz="1400" smtClean="0">
                <a:latin typeface="산돌고딕 L" pitchFamily="18" charset="-127"/>
                <a:ea typeface="산돌고딕 L" pitchFamily="18" charset="-127"/>
              </a:rPr>
              <a:t>반도체</a:t>
            </a:r>
            <a:r>
              <a:rPr lang="en-US" altLang="ko-KR" sz="1400" smtClean="0">
                <a:latin typeface="산돌고딕 L" pitchFamily="18" charset="-127"/>
                <a:ea typeface="산돌고딕 L" pitchFamily="18" charset="-127"/>
              </a:rPr>
              <a:t>, </a:t>
            </a:r>
            <a:r>
              <a:rPr lang="ko-KR" altLang="en-US" sz="1400" smtClean="0">
                <a:latin typeface="산돌고딕 L" pitchFamily="18" charset="-127"/>
                <a:ea typeface="산돌고딕 L" pitchFamily="18" charset="-127"/>
              </a:rPr>
              <a:t>우주과학 등</a:t>
            </a:r>
            <a:r>
              <a:rPr lang="en-US" altLang="ko-KR" sz="1400" smtClean="0">
                <a:latin typeface="산돌고딕 L" pitchFamily="18" charset="-127"/>
                <a:ea typeface="산돌고딕 L" pitchFamily="18" charset="-127"/>
              </a:rPr>
              <a:t>)	300</a:t>
            </a:r>
            <a:r>
              <a:rPr lang="ko-KR" altLang="en-US" sz="1400" smtClean="0">
                <a:latin typeface="산돌고딕 L" pitchFamily="18" charset="-127"/>
                <a:ea typeface="산돌고딕 L" pitchFamily="18" charset="-127"/>
              </a:rPr>
              <a:t>명</a:t>
            </a:r>
            <a:r>
              <a:rPr lang="en-US" altLang="ko-KR" sz="1400" smtClean="0">
                <a:latin typeface="산돌고딕 L" pitchFamily="18" charset="-127"/>
                <a:ea typeface="산돌고딕 L" pitchFamily="18" charset="-127"/>
              </a:rPr>
              <a:t>/</a:t>
            </a:r>
            <a:r>
              <a:rPr lang="ko-KR" altLang="en-US" sz="1400" smtClean="0">
                <a:latin typeface="산돌고딕 L" pitchFamily="18" charset="-127"/>
                <a:ea typeface="산돌고딕 L" pitchFamily="18" charset="-127"/>
              </a:rPr>
              <a:t>년</a:t>
            </a:r>
            <a:endParaRPr lang="en-US" altLang="ko-KR" sz="1400" smtClean="0">
              <a:latin typeface="산돌고딕 L" pitchFamily="18" charset="-127"/>
              <a:ea typeface="산돌고딕 L" pitchFamily="18" charset="-127"/>
            </a:endParaRPr>
          </a:p>
          <a:p>
            <a:pPr eaLnBrk="1" hangingPunct="1">
              <a:lnSpc>
                <a:spcPct val="110000"/>
              </a:lnSpc>
              <a:buFont typeface="Wingdings" pitchFamily="2" charset="2"/>
              <a:buNone/>
            </a:pPr>
            <a:endParaRPr lang="ko-KR" altLang="en-US" sz="1400" smtClean="0">
              <a:latin typeface="산돌고딕 L" pitchFamily="18" charset="-127"/>
              <a:ea typeface="산돌고딕 L" pitchFamily="18" charset="-127"/>
            </a:endParaRPr>
          </a:p>
          <a:p>
            <a:pPr eaLnBrk="1" hangingPunct="1">
              <a:lnSpc>
                <a:spcPct val="110000"/>
              </a:lnSpc>
              <a:buFont typeface="Wingdings 2" pitchFamily="18" charset="2"/>
              <a:buNone/>
            </a:pPr>
            <a:r>
              <a:rPr lang="en-US" altLang="ko-KR" sz="1400" smtClean="0">
                <a:latin typeface="산돌고딕B" pitchFamily="18" charset="-127"/>
                <a:ea typeface="산돌고딕B" pitchFamily="18" charset="-127"/>
              </a:rPr>
              <a:t>4. </a:t>
            </a:r>
            <a:r>
              <a:rPr lang="ko-KR" altLang="en-US" sz="1400" smtClean="0">
                <a:latin typeface="산돌고딕B" pitchFamily="18" charset="-127"/>
                <a:ea typeface="산돌고딕B" pitchFamily="18" charset="-127"/>
              </a:rPr>
              <a:t>운영인력 및 운영비</a:t>
            </a:r>
          </a:p>
          <a:p>
            <a:pPr eaLnBrk="1" hangingPunct="1">
              <a:lnSpc>
                <a:spcPct val="110000"/>
              </a:lnSpc>
              <a:buFont typeface="Wingdings" pitchFamily="2" charset="2"/>
              <a:buNone/>
            </a:pPr>
            <a:r>
              <a:rPr lang="ko-KR" altLang="en-US" sz="1400" smtClean="0">
                <a:latin typeface="산돌고딕 L" pitchFamily="18" charset="-127"/>
                <a:ea typeface="산돌고딕 L" pitchFamily="18" charset="-127"/>
              </a:rPr>
              <a:t>     운영 인력</a:t>
            </a:r>
            <a:r>
              <a:rPr lang="en-US" altLang="ko-KR" sz="1400" smtClean="0">
                <a:latin typeface="산돌고딕 L" pitchFamily="18" charset="-127"/>
                <a:ea typeface="산돌고딕 L" pitchFamily="18" charset="-127"/>
              </a:rPr>
              <a:t>		</a:t>
            </a:r>
            <a:r>
              <a:rPr lang="ko-KR" altLang="en-US" sz="1400" smtClean="0">
                <a:latin typeface="산돌고딕 L" pitchFamily="18" charset="-127"/>
                <a:ea typeface="산돌고딕 L" pitchFamily="18" charset="-127"/>
              </a:rPr>
              <a:t>약  </a:t>
            </a:r>
            <a:r>
              <a:rPr lang="en-US" altLang="ko-KR" sz="1400" smtClean="0">
                <a:latin typeface="산돌고딕 L" pitchFamily="18" charset="-127"/>
                <a:ea typeface="산돌고딕 L" pitchFamily="18" charset="-127"/>
              </a:rPr>
              <a:t>80 </a:t>
            </a:r>
            <a:r>
              <a:rPr lang="ko-KR" altLang="en-US" sz="1400" smtClean="0">
                <a:latin typeface="산돌고딕 L" pitchFamily="18" charset="-127"/>
                <a:ea typeface="산돌고딕 L" pitchFamily="18" charset="-127"/>
              </a:rPr>
              <a:t>명</a:t>
            </a:r>
          </a:p>
          <a:p>
            <a:pPr eaLnBrk="1" hangingPunct="1">
              <a:lnSpc>
                <a:spcPct val="110000"/>
              </a:lnSpc>
              <a:buFont typeface="Wingdings" pitchFamily="2" charset="2"/>
              <a:buNone/>
            </a:pPr>
            <a:r>
              <a:rPr lang="ko-KR" altLang="en-US" sz="1400" smtClean="0">
                <a:latin typeface="산돌고딕 L" pitchFamily="18" charset="-127"/>
                <a:ea typeface="산돌고딕 L" pitchFamily="18" charset="-127"/>
              </a:rPr>
              <a:t>     운영비</a:t>
            </a:r>
            <a:r>
              <a:rPr lang="en-US" altLang="ko-KR" sz="1400" smtClean="0">
                <a:latin typeface="산돌고딕 L" pitchFamily="18" charset="-127"/>
                <a:ea typeface="산돌고딕 L" pitchFamily="18" charset="-127"/>
              </a:rPr>
              <a:t>			</a:t>
            </a:r>
            <a:r>
              <a:rPr lang="ko-KR" altLang="en-US" sz="1400" smtClean="0">
                <a:latin typeface="산돌고딕 L" pitchFamily="18" charset="-127"/>
                <a:ea typeface="산돌고딕 L" pitchFamily="18" charset="-127"/>
              </a:rPr>
              <a:t>약 </a:t>
            </a:r>
            <a:r>
              <a:rPr lang="en-US" altLang="ko-KR" sz="1400" smtClean="0">
                <a:latin typeface="산돌고딕 L" pitchFamily="18" charset="-127"/>
                <a:ea typeface="산돌고딕 L" pitchFamily="18" charset="-127"/>
              </a:rPr>
              <a:t>150 </a:t>
            </a:r>
            <a:r>
              <a:rPr lang="ko-KR" altLang="en-US" sz="1400" smtClean="0">
                <a:latin typeface="산돌고딕 L" pitchFamily="18" charset="-127"/>
                <a:ea typeface="산돌고딕 L" pitchFamily="18" charset="-127"/>
              </a:rPr>
              <a:t>억 원</a:t>
            </a:r>
            <a:r>
              <a:rPr lang="en-US" altLang="ko-KR" sz="1400" smtClean="0">
                <a:latin typeface="산돌고딕 L" pitchFamily="18" charset="-127"/>
                <a:ea typeface="산돌고딕 L" pitchFamily="18" charset="-127"/>
              </a:rPr>
              <a:t>/</a:t>
            </a:r>
            <a:r>
              <a:rPr lang="ko-KR" altLang="en-US" sz="1400" smtClean="0">
                <a:latin typeface="산돌고딕 L" pitchFamily="18" charset="-127"/>
                <a:ea typeface="산돌고딕 L" pitchFamily="18" charset="-127"/>
              </a:rPr>
              <a:t>년</a:t>
            </a:r>
          </a:p>
        </p:txBody>
      </p:sp>
      <p:sp>
        <p:nvSpPr>
          <p:cNvPr id="40963" name="직사각형 3"/>
          <p:cNvSpPr>
            <a:spLocks noChangeArrowheads="1"/>
          </p:cNvSpPr>
          <p:nvPr/>
        </p:nvSpPr>
        <p:spPr bwMode="auto">
          <a:xfrm>
            <a:off x="428625" y="249238"/>
            <a:ext cx="6183313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300">
                <a:solidFill>
                  <a:srgbClr val="0070C0"/>
                </a:solidFill>
                <a:latin typeface="산돌고딕B" pitchFamily="18" charset="-127"/>
                <a:ea typeface="산돌고딕B" pitchFamily="18" charset="-127"/>
              </a:rPr>
              <a:t>국제과학비즈니스벨트 중이온가속기 시설 예산</a:t>
            </a:r>
            <a:r>
              <a:rPr lang="en-US" altLang="ko-KR" sz="2300">
                <a:solidFill>
                  <a:srgbClr val="0070C0"/>
                </a:solidFill>
                <a:latin typeface="산돌고딕B" pitchFamily="18" charset="-127"/>
                <a:ea typeface="산돌고딕B" pitchFamily="18" charset="-127"/>
              </a:rPr>
              <a:t>(</a:t>
            </a:r>
            <a:r>
              <a:rPr lang="ko-KR" altLang="en-US" sz="2300">
                <a:solidFill>
                  <a:srgbClr val="0070C0"/>
                </a:solidFill>
                <a:latin typeface="산돌고딕B" pitchFamily="18" charset="-127"/>
                <a:ea typeface="산돌고딕B" pitchFamily="18" charset="-127"/>
              </a:rPr>
              <a:t>안</a:t>
            </a:r>
            <a:r>
              <a:rPr lang="en-US" altLang="ko-KR" sz="2300">
                <a:solidFill>
                  <a:srgbClr val="0070C0"/>
                </a:solidFill>
                <a:latin typeface="산돌고딕B" pitchFamily="18" charset="-127"/>
                <a:ea typeface="산돌고딕B" pitchFamily="18" charset="-127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386" name="Picture 2" descr="C:\DOCUME~1\user\LOCALS~1\Temp\UNI000007642677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0"/>
            <a:ext cx="6357982" cy="66046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1571625" y="1285875"/>
            <a:ext cx="6143625" cy="3429000"/>
          </a:xfrm>
          <a:prstGeom prst="rect">
            <a:avLst/>
          </a:prstGeom>
          <a:solidFill>
            <a:srgbClr val="CCFFCC">
              <a:alpha val="20000"/>
            </a:srgbClr>
          </a:solidFill>
          <a:ln w="9525">
            <a:noFill/>
            <a:miter lim="800000"/>
            <a:headEnd/>
            <a:tailEnd/>
          </a:ln>
        </p:spPr>
        <p:txBody>
          <a:bodyPr lIns="198000" anchor="ctr"/>
          <a:lstStyle/>
          <a:p>
            <a:pPr defTabSz="762000">
              <a:lnSpc>
                <a:spcPct val="120000"/>
              </a:lnSpc>
            </a:pPr>
            <a:r>
              <a:rPr lang="ko-KR" altLang="en-US" sz="3000">
                <a:solidFill>
                  <a:srgbClr val="EA0000"/>
                </a:solidFill>
                <a:latin typeface="산돌고딕B" pitchFamily="18" charset="-127"/>
                <a:ea typeface="산돌고딕B" pitchFamily="18" charset="-127"/>
              </a:rPr>
              <a:t>중이온가속기</a:t>
            </a:r>
            <a:r>
              <a:rPr lang="ko-KR" altLang="en-US" sz="3000">
                <a:solidFill>
                  <a:srgbClr val="0070C0"/>
                </a:solidFill>
                <a:latin typeface="산돌고딕B" pitchFamily="18" charset="-127"/>
                <a:ea typeface="산돌고딕B" pitchFamily="18" charset="-127"/>
              </a:rPr>
              <a:t>는 </a:t>
            </a:r>
            <a:endParaRPr lang="en-US" altLang="ko-KR" sz="3000">
              <a:solidFill>
                <a:srgbClr val="0070C0"/>
              </a:solidFill>
              <a:latin typeface="산돌고딕B" pitchFamily="18" charset="-127"/>
              <a:ea typeface="산돌고딕B" pitchFamily="18" charset="-127"/>
            </a:endParaRPr>
          </a:p>
          <a:p>
            <a:pPr defTabSz="762000">
              <a:lnSpc>
                <a:spcPct val="120000"/>
              </a:lnSpc>
            </a:pPr>
            <a:r>
              <a:rPr lang="ko-KR" altLang="en-US" sz="3000">
                <a:solidFill>
                  <a:srgbClr val="0070C0"/>
                </a:solidFill>
                <a:latin typeface="산돌고딕B" pitchFamily="18" charset="-127"/>
                <a:ea typeface="산돌고딕B" pitchFamily="18" charset="-127"/>
              </a:rPr>
              <a:t>국민의 건강을 지키고</a:t>
            </a:r>
            <a:endParaRPr lang="en-US" altLang="ko-KR" sz="3000">
              <a:solidFill>
                <a:srgbClr val="0070C0"/>
              </a:solidFill>
              <a:latin typeface="산돌고딕B" pitchFamily="18" charset="-127"/>
              <a:ea typeface="산돌고딕B" pitchFamily="18" charset="-127"/>
            </a:endParaRPr>
          </a:p>
          <a:p>
            <a:pPr defTabSz="762000">
              <a:lnSpc>
                <a:spcPct val="120000"/>
              </a:lnSpc>
            </a:pPr>
            <a:r>
              <a:rPr lang="ko-KR" altLang="en-US" sz="3000">
                <a:solidFill>
                  <a:srgbClr val="0070C0"/>
                </a:solidFill>
                <a:latin typeface="산돌고딕B" pitchFamily="18" charset="-127"/>
                <a:ea typeface="산돌고딕B" pitchFamily="18" charset="-127"/>
              </a:rPr>
              <a:t>기초과학연구 및 국가 기술력 향상에</a:t>
            </a:r>
            <a:endParaRPr lang="en-US" altLang="ko-KR" sz="3000">
              <a:solidFill>
                <a:srgbClr val="0070C0"/>
              </a:solidFill>
              <a:latin typeface="산돌고딕B" pitchFamily="18" charset="-127"/>
              <a:ea typeface="산돌고딕B" pitchFamily="18" charset="-127"/>
            </a:endParaRPr>
          </a:p>
          <a:p>
            <a:pPr defTabSz="762000">
              <a:lnSpc>
                <a:spcPct val="120000"/>
              </a:lnSpc>
            </a:pPr>
            <a:r>
              <a:rPr lang="ko-KR" altLang="en-US" sz="3000">
                <a:solidFill>
                  <a:srgbClr val="0070C0"/>
                </a:solidFill>
                <a:latin typeface="산돌고딕B" pitchFamily="18" charset="-127"/>
                <a:ea typeface="산돌고딕B" pitchFamily="18" charset="-127"/>
              </a:rPr>
              <a:t>필수적인 다목적 기반시설입니다</a:t>
            </a:r>
            <a:r>
              <a:rPr lang="en-US" altLang="ko-KR" sz="3000">
                <a:solidFill>
                  <a:srgbClr val="0070C0"/>
                </a:solidFill>
                <a:latin typeface="산돌고딕B" pitchFamily="18" charset="-127"/>
                <a:ea typeface="산돌고딕B" pitchFamily="18" charset="-127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539750" y="620713"/>
            <a:ext cx="4201791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762000">
              <a:lnSpc>
                <a:spcPct val="90000"/>
              </a:lnSpc>
              <a:spcBef>
                <a:spcPct val="170000"/>
              </a:spcBef>
            </a:pPr>
            <a:r>
              <a:rPr lang="en-US" altLang="ko-KR" sz="2400" dirty="0" smtClean="0">
                <a:solidFill>
                  <a:srgbClr val="0070C0"/>
                </a:solidFill>
                <a:latin typeface="산돌고딕B" pitchFamily="18" charset="-127"/>
                <a:ea typeface="산돌고딕B" pitchFamily="18" charset="-127"/>
              </a:rPr>
              <a:t>1. </a:t>
            </a:r>
            <a:r>
              <a:rPr lang="ko-KR" altLang="en-US" sz="2400" dirty="0" smtClean="0">
                <a:solidFill>
                  <a:srgbClr val="0070C0"/>
                </a:solidFill>
                <a:latin typeface="산돌고딕B" pitchFamily="18" charset="-127"/>
                <a:ea typeface="산돌고딕B" pitchFamily="18" charset="-127"/>
              </a:rPr>
              <a:t>외국의 중이온</a:t>
            </a:r>
            <a:r>
              <a:rPr lang="en-US" altLang="ko-KR" sz="2400" dirty="0" smtClean="0">
                <a:solidFill>
                  <a:srgbClr val="0070C0"/>
                </a:solidFill>
                <a:latin typeface="산돌고딕B" pitchFamily="18" charset="-127"/>
                <a:ea typeface="산돌고딕B" pitchFamily="18" charset="-127"/>
              </a:rPr>
              <a:t>(RI)</a:t>
            </a:r>
            <a:r>
              <a:rPr lang="ko-KR" altLang="en-US" sz="2400" dirty="0" smtClean="0">
                <a:solidFill>
                  <a:srgbClr val="0070C0"/>
                </a:solidFill>
                <a:latin typeface="산돌고딕B" pitchFamily="18" charset="-127"/>
                <a:ea typeface="산돌고딕B" pitchFamily="18" charset="-127"/>
              </a:rPr>
              <a:t>가속기 현황</a:t>
            </a:r>
          </a:p>
          <a:p>
            <a:pPr defTabSz="762000">
              <a:lnSpc>
                <a:spcPct val="90000"/>
              </a:lnSpc>
              <a:spcBef>
                <a:spcPct val="170000"/>
              </a:spcBef>
            </a:pPr>
            <a:r>
              <a:rPr lang="en-US" altLang="ko-KR" sz="2400" dirty="0" smtClean="0">
                <a:solidFill>
                  <a:srgbClr val="0070C0"/>
                </a:solidFill>
                <a:latin typeface="산돌고딕B" pitchFamily="18" charset="-127"/>
                <a:ea typeface="산돌고딕B" pitchFamily="18" charset="-127"/>
              </a:rPr>
              <a:t> </a:t>
            </a:r>
            <a:endParaRPr lang="ko-KR" altLang="en-US" sz="2400" dirty="0">
              <a:solidFill>
                <a:srgbClr val="0070C0"/>
              </a:solidFill>
              <a:latin typeface="산돌고딕B" pitchFamily="18" charset="-127"/>
              <a:ea typeface="산돌고딕B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539750" y="1142984"/>
            <a:ext cx="860425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dirty="0" smtClean="0">
                <a:latin typeface="산돌고딕 L" pitchFamily="18" charset="-127"/>
                <a:ea typeface="산돌고딕 L" pitchFamily="18" charset="-127"/>
              </a:rPr>
              <a:t>현재 </a:t>
            </a:r>
            <a:r>
              <a:rPr lang="en-US" altLang="ko-KR" dirty="0" smtClean="0">
                <a:latin typeface="산돌고딕 L" pitchFamily="18" charset="-127"/>
                <a:ea typeface="산돌고딕 L" pitchFamily="18" charset="-127"/>
              </a:rPr>
              <a:t>2001</a:t>
            </a:r>
            <a:r>
              <a:rPr lang="ko-KR" altLang="en-US" dirty="0" smtClean="0">
                <a:latin typeface="산돌고딕 L" pitchFamily="18" charset="-127"/>
                <a:ea typeface="산돌고딕 L" pitchFamily="18" charset="-127"/>
              </a:rPr>
              <a:t>년부터 전세계는 불안정 원소의 가속으로 추구하고 있음  </a:t>
            </a:r>
            <a:r>
              <a:rPr lang="en-US" altLang="ko-KR" dirty="0" smtClean="0">
                <a:latin typeface="산돌고딕 L" pitchFamily="18" charset="-127"/>
                <a:ea typeface="산돌고딕 L" pitchFamily="18" charset="-127"/>
              </a:rPr>
              <a:t>(</a:t>
            </a:r>
            <a:r>
              <a:rPr lang="ko-KR" altLang="en-US" dirty="0" smtClean="0">
                <a:latin typeface="산돌고딕 L" pitchFamily="18" charset="-127"/>
                <a:ea typeface="산돌고딕 L" pitchFamily="18" charset="-127"/>
              </a:rPr>
              <a:t>아래 지도 참조</a:t>
            </a:r>
            <a:r>
              <a:rPr lang="en-US" altLang="ko-KR" dirty="0" smtClean="0">
                <a:latin typeface="산돌고딕 L" pitchFamily="18" charset="-127"/>
                <a:ea typeface="산돌고딕 L" pitchFamily="18" charset="-127"/>
              </a:rPr>
              <a:t>)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dirty="0" smtClean="0">
                <a:latin typeface="산돌고딕 L" pitchFamily="18" charset="-127"/>
                <a:ea typeface="산돌고딕 L" pitchFamily="18" charset="-127"/>
              </a:rPr>
              <a:t>새로운 불안정 원소의 가속을 위하여 새로운 가속기를 건설하거나 기존의 가속기를 개조하고 있는 중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dirty="0" smtClean="0">
                <a:latin typeface="산돌고딕 L" pitchFamily="18" charset="-127"/>
                <a:ea typeface="산돌고딕 L" pitchFamily="18" charset="-127"/>
              </a:rPr>
              <a:t>검은색은 건설 완성한 연구소</a:t>
            </a:r>
            <a:r>
              <a:rPr lang="en-US" altLang="ko-KR" dirty="0" smtClean="0">
                <a:latin typeface="산돌고딕 L" pitchFamily="18" charset="-127"/>
                <a:ea typeface="산돌고딕 L" pitchFamily="18" charset="-127"/>
              </a:rPr>
              <a:t>, </a:t>
            </a:r>
            <a:r>
              <a:rPr lang="ko-KR" altLang="en-US" dirty="0" smtClean="0">
                <a:latin typeface="산돌고딕 L" pitchFamily="18" charset="-127"/>
                <a:ea typeface="산돌고딕 L" pitchFamily="18" charset="-127"/>
              </a:rPr>
              <a:t>붉은색은 건설 중 혹은 추진 중 인 연구소 </a:t>
            </a:r>
          </a:p>
          <a:p>
            <a:r>
              <a:rPr lang="ko-KR" altLang="en-US" dirty="0" smtClean="0"/>
              <a:t/>
            </a:r>
            <a:br>
              <a:rPr lang="ko-KR" altLang="en-US" dirty="0" smtClean="0"/>
            </a:br>
            <a:endParaRPr lang="ko-KR" altLang="en-US" dirty="0"/>
          </a:p>
        </p:txBody>
      </p:sp>
      <p:pic>
        <p:nvPicPr>
          <p:cNvPr id="80898" name="Picture 2" descr="C:\DOCUME~1\user\LOCALS~1\Temp\UNI000007642609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55056" y="2714620"/>
            <a:ext cx="5833887" cy="38481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1"/>
          <p:cNvSpPr>
            <a:spLocks noChangeArrowheads="1"/>
          </p:cNvSpPr>
          <p:nvPr/>
        </p:nvSpPr>
        <p:spPr bwMode="auto">
          <a:xfrm>
            <a:off x="0" y="0"/>
            <a:ext cx="9144000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2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ea typeface="바탕" pitchFamily="18" charset="-127"/>
              </a:rPr>
              <a:t> </a:t>
            </a:r>
            <a:r>
              <a:rPr kumimoji="1" lang="ko-KR" altLang="ko-KR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ea typeface="바탕" pitchFamily="18" charset="-127"/>
              </a:rPr>
              <a:t>                                                                                          </a:t>
            </a:r>
            <a:r>
              <a:rPr kumimoji="1" lang="ko-KR" altLang="ko-KR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" pitchFamily="18" charset="-127"/>
                <a:ea typeface="바탕" pitchFamily="18" charset="-127"/>
              </a:rPr>
              <a:t> </a:t>
            </a:r>
            <a:endParaRPr kumimoji="1" lang="ko-KR" altLang="ko-KR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" pitchFamily="18" charset="-127"/>
                <a:ea typeface="바탕" pitchFamily="18" charset="-127"/>
              </a:rPr>
              <a:t/>
            </a:r>
            <a:br>
              <a:rPr kumimoji="1" lang="ko-KR" altLang="ko-KR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" pitchFamily="18" charset="-127"/>
                <a:ea typeface="바탕" pitchFamily="18" charset="-127"/>
              </a:rPr>
            </a:br>
            <a:endParaRPr kumimoji="1" lang="ko-KR" altLang="ko-KR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" pitchFamily="18" charset="-127"/>
                <a:ea typeface="한컴바탕" pitchFamily="18" charset="-127"/>
                <a:cs typeface="한컴바탕" pitchFamily="18" charset="-127"/>
              </a:rPr>
              <a:t/>
            </a:r>
            <a:br>
              <a:rPr kumimoji="1" lang="ko-KR" altLang="ko-KR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" pitchFamily="18" charset="-127"/>
                <a:ea typeface="한컴바탕" pitchFamily="18" charset="-127"/>
                <a:cs typeface="한컴바탕" pitchFamily="18" charset="-127"/>
              </a:rPr>
            </a:br>
            <a:endParaRPr kumimoji="1" lang="ko-KR" altLang="ko-KR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바탕" pitchFamily="18" charset="-127"/>
              <a:ea typeface="바탕" pitchFamily="18" charset="-127"/>
            </a:endParaRPr>
          </a:p>
        </p:txBody>
      </p:sp>
      <p:pic>
        <p:nvPicPr>
          <p:cNvPr id="79874" name="Picture 2" descr="C:\DOCUME~1\user\LOCALS~1\Temp\UNI00000764261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7323" y="2285992"/>
            <a:ext cx="5929354" cy="4182967"/>
          </a:xfrm>
          <a:prstGeom prst="rect">
            <a:avLst/>
          </a:prstGeom>
          <a:noFill/>
        </p:spPr>
      </p:pic>
      <p:sp>
        <p:nvSpPr>
          <p:cNvPr id="79875" name="Rectangle 3"/>
          <p:cNvSpPr>
            <a:spLocks noChangeArrowheads="1"/>
          </p:cNvSpPr>
          <p:nvPr/>
        </p:nvSpPr>
        <p:spPr bwMode="auto">
          <a:xfrm>
            <a:off x="0" y="0"/>
            <a:ext cx="9144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" pitchFamily="18" charset="-127"/>
                <a:ea typeface="바탕" pitchFamily="18" charset="-127"/>
              </a:rPr>
              <a:t>1  </a:t>
            </a:r>
            <a:r>
              <a:rPr kumimoji="1" lang="ko-KR" altLang="ko-KR" sz="2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ea typeface="바탕" pitchFamily="18" charset="-127"/>
              </a:rPr>
              <a:t> </a:t>
            </a:r>
            <a:r>
              <a:rPr kumimoji="1" lang="ko-KR" altLang="ko-KR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ea typeface="바탕" pitchFamily="18" charset="-127"/>
              </a:rPr>
              <a:t>                                                                                          </a:t>
            </a:r>
            <a:r>
              <a:rPr kumimoji="1" lang="ko-KR" altLang="ko-KR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" pitchFamily="18" charset="-127"/>
                <a:ea typeface="바탕" pitchFamily="18" charset="-127"/>
              </a:rPr>
              <a:t> </a:t>
            </a:r>
            <a:endParaRPr kumimoji="1" lang="ko-KR" altLang="ko-KR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바탕" pitchFamily="18" charset="-127"/>
              <a:ea typeface="바탕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539750" y="620713"/>
            <a:ext cx="64817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ko-KR" altLang="ko-KR" sz="2400" b="1" dirty="0" smtClean="0">
                <a:solidFill>
                  <a:schemeClr val="tx2"/>
                </a:solidFill>
                <a:latin typeface="산돌고딕B" pitchFamily="18" charset="-127"/>
                <a:ea typeface="산돌고딕B" pitchFamily="18" charset="-127"/>
              </a:rPr>
              <a:t>1</a:t>
            </a:r>
            <a:r>
              <a:rPr lang="en-US" altLang="ko-KR" sz="2400" b="1" dirty="0" smtClean="0">
                <a:solidFill>
                  <a:schemeClr val="tx2"/>
                </a:solidFill>
                <a:latin typeface="산돌고딕B" pitchFamily="18" charset="-127"/>
                <a:ea typeface="산돌고딕B" pitchFamily="18" charset="-127"/>
              </a:rPr>
              <a:t>-1</a:t>
            </a:r>
            <a:r>
              <a:rPr lang="ko-KR" altLang="ko-KR" sz="2400" b="1" dirty="0" smtClean="0">
                <a:solidFill>
                  <a:schemeClr val="tx2"/>
                </a:solidFill>
                <a:latin typeface="산돌고딕B" pitchFamily="18" charset="-127"/>
                <a:ea typeface="산돌고딕B" pitchFamily="18" charset="-127"/>
              </a:rPr>
              <a:t>. ISAC II ( TRIUMF, </a:t>
            </a:r>
            <a:r>
              <a:rPr lang="ko-KR" altLang="en-US" sz="2400" b="1" dirty="0" smtClean="0">
                <a:solidFill>
                  <a:schemeClr val="tx2"/>
                </a:solidFill>
                <a:latin typeface="산돌고딕B" pitchFamily="18" charset="-127"/>
                <a:ea typeface="산돌고딕B" pitchFamily="18" charset="-127"/>
              </a:rPr>
              <a:t>캐나다</a:t>
            </a:r>
            <a:r>
              <a:rPr lang="ko-KR" altLang="ko-KR" sz="2400" b="1" dirty="0" smtClean="0">
                <a:solidFill>
                  <a:schemeClr val="tx2"/>
                </a:solidFill>
                <a:latin typeface="산돌고딕B" pitchFamily="18" charset="-127"/>
                <a:ea typeface="산돌고딕B" pitchFamily="18" charset="-127"/>
              </a:rPr>
              <a:t>)</a:t>
            </a:r>
            <a:r>
              <a:rPr lang="ko-KR" altLang="ko-KR" sz="2400" dirty="0" smtClean="0">
                <a:solidFill>
                  <a:schemeClr val="tx2"/>
                </a:solidFill>
                <a:latin typeface="산돌고딕B" pitchFamily="18" charset="-127"/>
                <a:ea typeface="산돌고딕B" pitchFamily="18" charset="-127"/>
              </a:rPr>
              <a:t> </a:t>
            </a:r>
          </a:p>
          <a:p>
            <a:pPr lvl="0" algn="just" eaLnBrk="0" latinLnBrk="0" hangingPunct="0">
              <a:lnSpc>
                <a:spcPct val="150000"/>
              </a:lnSpc>
            </a:pPr>
            <a:r>
              <a:rPr lang="ko-KR" altLang="ko-KR" sz="1400" b="1" dirty="0" smtClean="0">
                <a:solidFill>
                  <a:srgbClr val="000000"/>
                </a:solidFill>
                <a:latin typeface="Arial"/>
                <a:ea typeface="바탕" pitchFamily="18" charset="-127"/>
              </a:rPr>
              <a:t>   </a:t>
            </a:r>
            <a:r>
              <a:rPr lang="ko-KR" altLang="ko-KR" b="1" dirty="0" smtClean="0">
                <a:solidFill>
                  <a:srgbClr val="000000"/>
                </a:solidFill>
                <a:latin typeface="산돌고딕 L" pitchFamily="18" charset="-127"/>
                <a:ea typeface="산돌고딕 L" pitchFamily="18" charset="-127"/>
              </a:rPr>
              <a:t> 500 MeV 100uA source</a:t>
            </a:r>
            <a:r>
              <a:rPr lang="ko-KR" altLang="ko-KR" dirty="0" smtClean="0">
                <a:solidFill>
                  <a:srgbClr val="000000"/>
                </a:solidFill>
                <a:latin typeface="산돌고딕 L" pitchFamily="18" charset="-127"/>
                <a:ea typeface="산돌고딕 L" pitchFamily="18" charset="-127"/>
              </a:rPr>
              <a:t> </a:t>
            </a:r>
            <a:endParaRPr lang="ko-KR" altLang="ko-KR" dirty="0" smtClean="0">
              <a:solidFill>
                <a:prstClr val="black"/>
              </a:solidFill>
              <a:latin typeface="산돌고딕 L" pitchFamily="18" charset="-127"/>
              <a:ea typeface="산돌고딕 L" pitchFamily="18" charset="-127"/>
            </a:endParaRPr>
          </a:p>
          <a:p>
            <a:pPr lvl="0" algn="just" eaLnBrk="0" latinLnBrk="0" hangingPunct="0">
              <a:lnSpc>
                <a:spcPct val="150000"/>
              </a:lnSpc>
            </a:pPr>
            <a:r>
              <a:rPr lang="ko-KR" altLang="ko-KR" b="1" dirty="0" smtClean="0">
                <a:solidFill>
                  <a:srgbClr val="000000"/>
                </a:solidFill>
                <a:latin typeface="산돌고딕 L" pitchFamily="18" charset="-127"/>
                <a:ea typeface="산돌고딕 L" pitchFamily="18" charset="-127"/>
              </a:rPr>
              <a:t>   ISAC I  1998</a:t>
            </a:r>
            <a:r>
              <a:rPr lang="ko-KR" altLang="en-US" b="1" dirty="0" smtClean="0">
                <a:solidFill>
                  <a:srgbClr val="000000"/>
                </a:solidFill>
                <a:latin typeface="산돌고딕 L" pitchFamily="18" charset="-127"/>
                <a:ea typeface="산돌고딕 L" pitchFamily="18" charset="-127"/>
              </a:rPr>
              <a:t>년에 완성하여 </a:t>
            </a:r>
            <a:r>
              <a:rPr lang="ko-KR" altLang="en-US" b="1" dirty="0" err="1" smtClean="0">
                <a:solidFill>
                  <a:srgbClr val="000000"/>
                </a:solidFill>
                <a:latin typeface="산돌고딕 L" pitchFamily="18" charset="-127"/>
                <a:ea typeface="산돌고딕 L" pitchFamily="18" charset="-127"/>
              </a:rPr>
              <a:t>실험중</a:t>
            </a:r>
            <a:r>
              <a:rPr lang="ko-KR" altLang="en-US" dirty="0" smtClean="0">
                <a:solidFill>
                  <a:srgbClr val="000000"/>
                </a:solidFill>
                <a:latin typeface="산돌고딕 L" pitchFamily="18" charset="-127"/>
                <a:ea typeface="산돌고딕 L" pitchFamily="18" charset="-127"/>
              </a:rPr>
              <a:t> </a:t>
            </a:r>
            <a:endParaRPr lang="ko-KR" altLang="en-US" dirty="0" smtClean="0">
              <a:solidFill>
                <a:prstClr val="black"/>
              </a:solidFill>
              <a:latin typeface="산돌고딕 L" pitchFamily="18" charset="-127"/>
              <a:ea typeface="산돌고딕 L" pitchFamily="18" charset="-127"/>
            </a:endParaRPr>
          </a:p>
          <a:p>
            <a:pPr lvl="0" algn="just" eaLnBrk="0" latinLnBrk="0" hangingPunct="0">
              <a:lnSpc>
                <a:spcPct val="150000"/>
              </a:lnSpc>
            </a:pPr>
            <a:r>
              <a:rPr lang="ko-KR" altLang="en-US" b="1" dirty="0" smtClean="0">
                <a:solidFill>
                  <a:srgbClr val="000000"/>
                </a:solidFill>
                <a:latin typeface="산돌고딕 L" pitchFamily="18" charset="-127"/>
                <a:ea typeface="산돌고딕 L" pitchFamily="18" charset="-127"/>
              </a:rPr>
              <a:t>   현재 </a:t>
            </a:r>
            <a:r>
              <a:rPr lang="ko-KR" altLang="ko-KR" b="1" dirty="0" smtClean="0">
                <a:solidFill>
                  <a:srgbClr val="000000"/>
                </a:solidFill>
                <a:latin typeface="산돌고딕 L" pitchFamily="18" charset="-127"/>
                <a:ea typeface="산돌고딕 L" pitchFamily="18" charset="-127"/>
              </a:rPr>
              <a:t>ISAC II </a:t>
            </a:r>
            <a:r>
              <a:rPr lang="ko-KR" altLang="en-US" b="1" dirty="0" err="1" smtClean="0">
                <a:solidFill>
                  <a:srgbClr val="000000"/>
                </a:solidFill>
                <a:latin typeface="산돌고딕 L" pitchFamily="18" charset="-127"/>
                <a:ea typeface="산돌고딕 L" pitchFamily="18" charset="-127"/>
              </a:rPr>
              <a:t>구축중</a:t>
            </a:r>
            <a:r>
              <a:rPr lang="ko-KR" altLang="en-US" b="1" dirty="0" smtClean="0">
                <a:solidFill>
                  <a:srgbClr val="000000"/>
                </a:solidFill>
                <a:latin typeface="산돌고딕 L" pitchFamily="18" charset="-127"/>
                <a:ea typeface="산돌고딕 L" pitchFamily="18" charset="-127"/>
              </a:rPr>
              <a:t> </a:t>
            </a:r>
            <a:r>
              <a:rPr lang="ko-KR" altLang="ko-KR" b="1" dirty="0" smtClean="0">
                <a:solidFill>
                  <a:srgbClr val="000000"/>
                </a:solidFill>
                <a:latin typeface="산돌고딕 L" pitchFamily="18" charset="-127"/>
                <a:ea typeface="산돌고딕 L" pitchFamily="18" charset="-127"/>
              </a:rPr>
              <a:t>(2010 </a:t>
            </a:r>
            <a:r>
              <a:rPr lang="ko-KR" altLang="en-US" b="1" dirty="0" smtClean="0">
                <a:solidFill>
                  <a:srgbClr val="000000"/>
                </a:solidFill>
                <a:latin typeface="산돌고딕 L" pitchFamily="18" charset="-127"/>
                <a:ea typeface="산돌고딕 L" pitchFamily="18" charset="-127"/>
              </a:rPr>
              <a:t>완성 목표</a:t>
            </a:r>
            <a:r>
              <a:rPr lang="ko-KR" altLang="ko-KR" b="1" dirty="0" smtClean="0">
                <a:solidFill>
                  <a:srgbClr val="000000"/>
                </a:solidFill>
                <a:latin typeface="산돌고딕 L" pitchFamily="18" charset="-127"/>
                <a:ea typeface="산돌고딕 L" pitchFamily="18" charset="-127"/>
              </a:rPr>
              <a:t>)</a:t>
            </a:r>
            <a:r>
              <a:rPr lang="ko-KR" altLang="ko-KR" dirty="0" smtClean="0">
                <a:solidFill>
                  <a:srgbClr val="000000"/>
                </a:solidFill>
                <a:latin typeface="산돌고딕 L" pitchFamily="18" charset="-127"/>
                <a:ea typeface="산돌고딕 L" pitchFamily="18" charset="-127"/>
              </a:rPr>
              <a:t> </a:t>
            </a:r>
            <a:endParaRPr lang="ko-KR" altLang="ko-KR" dirty="0" smtClean="0">
              <a:solidFill>
                <a:prstClr val="black"/>
              </a:solidFill>
              <a:latin typeface="산돌고딕 L" pitchFamily="18" charset="-127"/>
              <a:ea typeface="산돌고딕 L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539750" y="620713"/>
            <a:ext cx="864399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ko-KR" altLang="en-US" sz="1800" dirty="0" smtClean="0">
                <a:solidFill>
                  <a:schemeClr val="accent1"/>
                </a:solidFill>
                <a:latin typeface="산돌고딕B" pitchFamily="18" charset="-127"/>
                <a:ea typeface="산돌고딕B" pitchFamily="18" charset="-127"/>
              </a:rPr>
              <a:t> </a:t>
            </a:r>
            <a:r>
              <a:rPr lang="en-US" altLang="ko-KR" sz="2400" b="1" dirty="0" smtClean="0">
                <a:solidFill>
                  <a:schemeClr val="accent1"/>
                </a:solidFill>
                <a:latin typeface="산돌고딕B" pitchFamily="18" charset="-127"/>
                <a:ea typeface="산돌고딕B" pitchFamily="18" charset="-127"/>
              </a:rPr>
              <a:t>1-2. RIBF ( RIKEN </a:t>
            </a:r>
            <a:r>
              <a:rPr lang="ko-KR" altLang="en-US" sz="2400" b="1" dirty="0" smtClean="0">
                <a:solidFill>
                  <a:schemeClr val="accent1"/>
                </a:solidFill>
                <a:latin typeface="산돌고딕B" pitchFamily="18" charset="-127"/>
                <a:ea typeface="산돌고딕B" pitchFamily="18" charset="-127"/>
              </a:rPr>
              <a:t>일본</a:t>
            </a:r>
            <a:r>
              <a:rPr lang="en-US" altLang="ko-KR" sz="2400" b="1" dirty="0" smtClean="0">
                <a:solidFill>
                  <a:schemeClr val="accent1"/>
                </a:solidFill>
                <a:latin typeface="산돌고딕B" pitchFamily="18" charset="-127"/>
                <a:ea typeface="산돌고딕B" pitchFamily="18" charset="-127"/>
              </a:rPr>
              <a:t>)</a:t>
            </a:r>
            <a:endParaRPr lang="ko-KR" altLang="en-US" sz="2400" dirty="0" smtClean="0">
              <a:solidFill>
                <a:schemeClr val="accent1"/>
              </a:solidFill>
              <a:latin typeface="산돌고딕B" pitchFamily="18" charset="-127"/>
              <a:ea typeface="산돌고딕B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b="1" dirty="0" smtClean="0">
                <a:latin typeface="산돌고딕 L" pitchFamily="18" charset="-127"/>
                <a:ea typeface="산돌고딕 L" pitchFamily="18" charset="-127"/>
              </a:rPr>
              <a:t>기존의 </a:t>
            </a:r>
            <a:r>
              <a:rPr lang="en-US" altLang="ko-KR" b="1" dirty="0" smtClean="0">
                <a:latin typeface="산돌고딕 L" pitchFamily="18" charset="-127"/>
                <a:ea typeface="산돌고딕 L" pitchFamily="18" charset="-127"/>
              </a:rPr>
              <a:t>RRC </a:t>
            </a:r>
            <a:r>
              <a:rPr lang="ko-KR" altLang="en-US" b="1" dirty="0" smtClean="0">
                <a:latin typeface="산돌고딕 L" pitchFamily="18" charset="-127"/>
                <a:ea typeface="산돌고딕 L" pitchFamily="18" charset="-127"/>
              </a:rPr>
              <a:t>사이클로트론에 </a:t>
            </a:r>
            <a:r>
              <a:rPr lang="en-US" altLang="ko-KR" b="1" dirty="0" smtClean="0">
                <a:latin typeface="산돌고딕 L" pitchFamily="18" charset="-127"/>
                <a:ea typeface="산돌고딕 L" pitchFamily="18" charset="-127"/>
              </a:rPr>
              <a:t>fRC</a:t>
            </a:r>
            <a:r>
              <a:rPr lang="en-US" altLang="ko-KR" b="1" dirty="0" smtClean="0">
                <a:latin typeface="산돌고딕 L" pitchFamily="18" charset="-127"/>
                <a:ea typeface="산돌고딕 L" pitchFamily="18" charset="-127"/>
              </a:rPr>
              <a:t>, RRC SRC(Superconducting Ring Cyclotron)</a:t>
            </a:r>
            <a:r>
              <a:rPr lang="ko-KR" altLang="en-US" b="1" dirty="0" smtClean="0">
                <a:latin typeface="산돌고딕 L" pitchFamily="18" charset="-127"/>
                <a:ea typeface="산돌고딕 L" pitchFamily="18" charset="-127"/>
              </a:rPr>
              <a:t>의 </a:t>
            </a:r>
            <a:r>
              <a:rPr lang="en-US" altLang="ko-KR" b="1" dirty="0" smtClean="0">
                <a:latin typeface="산돌고딕 L" pitchFamily="18" charset="-127"/>
                <a:ea typeface="산돌고딕 L" pitchFamily="18" charset="-127"/>
              </a:rPr>
              <a:t>3 </a:t>
            </a:r>
            <a:r>
              <a:rPr lang="ko-KR" altLang="en-US" b="1" dirty="0" smtClean="0">
                <a:latin typeface="산돌고딕 L" pitchFamily="18" charset="-127"/>
                <a:ea typeface="산돌고딕 L" pitchFamily="18" charset="-127"/>
              </a:rPr>
              <a:t>가지 형태의 </a:t>
            </a:r>
            <a:endParaRPr lang="en-US" altLang="ko-KR" b="1" dirty="0" smtClean="0">
              <a:latin typeface="산돌고딕 L" pitchFamily="18" charset="-127"/>
              <a:ea typeface="산돌고딕 L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b="1" dirty="0" smtClean="0">
                <a:latin typeface="산돌고딕 L" pitchFamily="18" charset="-127"/>
                <a:ea typeface="산돌고딕 L" pitchFamily="18" charset="-127"/>
              </a:rPr>
              <a:t>사이클로트론을 </a:t>
            </a:r>
            <a:r>
              <a:rPr lang="en-US" altLang="ko-KR" b="1" dirty="0" smtClean="0">
                <a:latin typeface="산돌고딕 L" pitchFamily="18" charset="-127"/>
                <a:ea typeface="산돌고딕 L" pitchFamily="18" charset="-127"/>
              </a:rPr>
              <a:t>source</a:t>
            </a:r>
            <a:r>
              <a:rPr lang="ko-KR" altLang="en-US" b="1" dirty="0" err="1" smtClean="0">
                <a:latin typeface="산돌고딕 L" pitchFamily="18" charset="-127"/>
                <a:ea typeface="산돌고딕 L" pitchFamily="18" charset="-127"/>
              </a:rPr>
              <a:t>로</a:t>
            </a:r>
            <a:r>
              <a:rPr lang="ko-KR" altLang="en-US" b="1" dirty="0" smtClean="0">
                <a:latin typeface="산돌고딕 L" pitchFamily="18" charset="-127"/>
                <a:ea typeface="산돌고딕 L" pitchFamily="18" charset="-127"/>
              </a:rPr>
              <a:t> 사용</a:t>
            </a:r>
            <a:r>
              <a:rPr lang="ko-KR" altLang="en-US" dirty="0" smtClean="0">
                <a:latin typeface="산돌고딕 L" pitchFamily="18" charset="-127"/>
                <a:ea typeface="산돌고딕 L" pitchFamily="18" charset="-127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ko-KR" altLang="en-US" b="1" dirty="0" smtClean="0">
                <a:latin typeface="산돌고딕 L" pitchFamily="18" charset="-127"/>
                <a:ea typeface="산돌고딕 L" pitchFamily="18" charset="-127"/>
              </a:rPr>
              <a:t>기존의 </a:t>
            </a:r>
            <a:r>
              <a:rPr lang="en-US" altLang="ko-KR" b="1" dirty="0" smtClean="0">
                <a:latin typeface="산돌고딕 L" pitchFamily="18" charset="-127"/>
                <a:ea typeface="산돌고딕 L" pitchFamily="18" charset="-127"/>
              </a:rPr>
              <a:t>RRC k=540, fRC k=520, IRC k=980, SRC k=2500</a:t>
            </a:r>
            <a:r>
              <a:rPr lang="ko-KR" altLang="en-US" dirty="0" smtClean="0">
                <a:latin typeface="산돌고딕 L" pitchFamily="18" charset="-127"/>
                <a:ea typeface="산돌고딕 L" pitchFamily="18" charset="-127"/>
              </a:rPr>
              <a:t> </a:t>
            </a:r>
            <a:r>
              <a:rPr lang="ko-KR" altLang="en-US" dirty="0" smtClean="0">
                <a:latin typeface="산돌고딕 L" pitchFamily="18" charset="-127"/>
                <a:ea typeface="산돌고딕 L" pitchFamily="18" charset="-127"/>
              </a:rPr>
              <a:t> </a:t>
            </a:r>
            <a:r>
              <a:rPr lang="ko-KR" altLang="en-US" b="1" dirty="0" smtClean="0">
                <a:latin typeface="산돌고딕 L" pitchFamily="18" charset="-127"/>
                <a:ea typeface="산돌고딕 L" pitchFamily="18" charset="-127"/>
              </a:rPr>
              <a:t>우라늄 </a:t>
            </a:r>
            <a:r>
              <a:rPr lang="ko-KR" altLang="en-US" b="1" dirty="0" smtClean="0">
                <a:latin typeface="산돌고딕 L" pitchFamily="18" charset="-127"/>
                <a:ea typeface="산돌고딕 L" pitchFamily="18" charset="-127"/>
              </a:rPr>
              <a:t>이온에 대하여 </a:t>
            </a:r>
            <a:r>
              <a:rPr lang="en-US" altLang="ko-KR" b="1" dirty="0" smtClean="0">
                <a:latin typeface="산돌고딕 L" pitchFamily="18" charset="-127"/>
                <a:ea typeface="산돌고딕 L" pitchFamily="18" charset="-127"/>
              </a:rPr>
              <a:t>350 MeV/n</a:t>
            </a:r>
            <a:r>
              <a:rPr lang="ko-KR" altLang="en-US" dirty="0" smtClean="0">
                <a:latin typeface="산돌고딕 L" pitchFamily="18" charset="-127"/>
                <a:ea typeface="산돌고딕 L" pitchFamily="18" charset="-127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ko-KR" b="1" dirty="0" smtClean="0">
                <a:latin typeface="산돌고딕 L" pitchFamily="18" charset="-127"/>
                <a:ea typeface="산돌고딕 L" pitchFamily="18" charset="-127"/>
              </a:rPr>
              <a:t>2007</a:t>
            </a:r>
            <a:r>
              <a:rPr lang="ko-KR" altLang="en-US" b="1" dirty="0" smtClean="0">
                <a:latin typeface="산돌고딕 L" pitchFamily="18" charset="-127"/>
                <a:ea typeface="산돌고딕 L" pitchFamily="18" charset="-127"/>
              </a:rPr>
              <a:t>년 </a:t>
            </a:r>
            <a:r>
              <a:rPr lang="en-US" altLang="ko-KR" b="1" dirty="0" smtClean="0">
                <a:latin typeface="산돌고딕 L" pitchFamily="18" charset="-127"/>
                <a:ea typeface="산돌고딕 L" pitchFamily="18" charset="-127"/>
              </a:rPr>
              <a:t>3</a:t>
            </a:r>
            <a:r>
              <a:rPr lang="ko-KR" altLang="en-US" b="1" dirty="0" smtClean="0">
                <a:latin typeface="산돌고딕 L" pitchFamily="18" charset="-127"/>
                <a:ea typeface="산돌고딕 L" pitchFamily="18" charset="-127"/>
              </a:rPr>
              <a:t>월에 처음 빔 인출 실험 완성 </a:t>
            </a:r>
            <a:endParaRPr lang="ko-KR" altLang="en-US" dirty="0" smtClean="0">
              <a:latin typeface="산돌고딕 L" pitchFamily="18" charset="-127"/>
              <a:ea typeface="산돌고딕 L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b="1" dirty="0" smtClean="0">
                <a:latin typeface="산돌고딕 L" pitchFamily="18" charset="-127"/>
                <a:ea typeface="산돌고딕 L" pitchFamily="18" charset="-127"/>
              </a:rPr>
              <a:t>현재 빔 테스트 실험 </a:t>
            </a:r>
            <a:r>
              <a:rPr lang="ko-KR" altLang="en-US" b="1" dirty="0" err="1" smtClean="0">
                <a:latin typeface="산돌고딕 L" pitchFamily="18" charset="-127"/>
                <a:ea typeface="산돌고딕 L" pitchFamily="18" charset="-127"/>
              </a:rPr>
              <a:t>계속중</a:t>
            </a:r>
            <a:r>
              <a:rPr lang="en-US" altLang="ko-KR" b="1" dirty="0" smtClean="0">
                <a:latin typeface="산돌고딕 L" pitchFamily="18" charset="-127"/>
                <a:ea typeface="산돌고딕 L" pitchFamily="18" charset="-127"/>
              </a:rPr>
              <a:t>, </a:t>
            </a:r>
            <a:r>
              <a:rPr lang="ko-KR" altLang="en-US" b="1" dirty="0" smtClean="0">
                <a:latin typeface="산돌고딕 L" pitchFamily="18" charset="-127"/>
                <a:ea typeface="산돌고딕 L" pitchFamily="18" charset="-127"/>
              </a:rPr>
              <a:t>실험시설 확충 중 </a:t>
            </a:r>
            <a:endParaRPr lang="ko-KR" altLang="en-US" dirty="0" smtClean="0">
              <a:latin typeface="산돌고딕 L" pitchFamily="18" charset="-127"/>
              <a:ea typeface="산돌고딕 L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b="1" dirty="0" smtClean="0">
                <a:latin typeface="산돌고딕 L" pitchFamily="18" charset="-127"/>
                <a:ea typeface="산돌고딕 L" pitchFamily="18" charset="-127"/>
              </a:rPr>
              <a:t>그럼에도 </a:t>
            </a:r>
            <a:r>
              <a:rPr lang="en-US" altLang="ko-KR" b="1" dirty="0" smtClean="0">
                <a:latin typeface="산돌고딕 L" pitchFamily="18" charset="-127"/>
                <a:ea typeface="산돌고딕 L" pitchFamily="18" charset="-127"/>
              </a:rPr>
              <a:t>2008</a:t>
            </a:r>
            <a:r>
              <a:rPr lang="ko-KR" altLang="en-US" b="1" dirty="0" smtClean="0">
                <a:latin typeface="산돌고딕 L" pitchFamily="18" charset="-127"/>
                <a:ea typeface="산돌고딕 L" pitchFamily="18" charset="-127"/>
              </a:rPr>
              <a:t>년 가동률 </a:t>
            </a:r>
            <a:r>
              <a:rPr lang="en-US" altLang="ko-KR" b="1" dirty="0" smtClean="0">
                <a:latin typeface="산돌고딕 L" pitchFamily="18" charset="-127"/>
                <a:ea typeface="산돌고딕 L" pitchFamily="18" charset="-127"/>
              </a:rPr>
              <a:t>61%</a:t>
            </a:r>
            <a:r>
              <a:rPr lang="ko-KR" altLang="en-US" dirty="0" smtClean="0">
                <a:latin typeface="산돌고딕 L" pitchFamily="18" charset="-127"/>
                <a:ea typeface="산돌고딕 L" pitchFamily="18" charset="-127"/>
              </a:rPr>
              <a:t> </a:t>
            </a:r>
            <a:endParaRPr lang="ko-KR" altLang="en-US" dirty="0">
              <a:latin typeface="산돌고딕 L" pitchFamily="18" charset="-127"/>
              <a:ea typeface="산돌고딕 L" pitchFamily="18" charset="-127"/>
            </a:endParaRPr>
          </a:p>
        </p:txBody>
      </p:sp>
      <p:pic>
        <p:nvPicPr>
          <p:cNvPr id="3" name="Picture 2" descr="RIBF"/>
          <p:cNvPicPr>
            <a:picLocks noChangeAspect="1" noChangeArrowheads="1"/>
          </p:cNvPicPr>
          <p:nvPr/>
        </p:nvPicPr>
        <p:blipFill>
          <a:blip r:embed="rId2"/>
          <a:srcRect t="14629"/>
          <a:stretch>
            <a:fillRect/>
          </a:stretch>
        </p:blipFill>
        <p:spPr bwMode="auto">
          <a:xfrm>
            <a:off x="1214414" y="3429000"/>
            <a:ext cx="7315200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539750" y="1138238"/>
            <a:ext cx="4032250" cy="4832092"/>
          </a:xfrm>
          <a:prstGeom prst="rect">
            <a:avLst/>
          </a:prstGeom>
          <a:solidFill>
            <a:schemeClr val="bg1">
              <a:lumMod val="85000"/>
              <a:alpha val="74901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ko-KR" altLang="en-US" sz="1400" dirty="0" smtClean="0"/>
              <a:t/>
            </a:r>
            <a:br>
              <a:rPr lang="ko-KR" altLang="en-US" sz="1400" dirty="0" smtClean="0"/>
            </a:br>
            <a:endParaRPr lang="ko-KR" altLang="en-US" sz="1400" dirty="0" smtClean="0"/>
          </a:p>
          <a:p>
            <a:pPr>
              <a:lnSpc>
                <a:spcPct val="150000"/>
              </a:lnSpc>
            </a:pPr>
            <a:r>
              <a:rPr lang="en-US" sz="1400" dirty="0" smtClean="0">
                <a:latin typeface="산돌고딕 L" pitchFamily="18" charset="-127"/>
                <a:ea typeface="산돌고딕 L" pitchFamily="18" charset="-127"/>
              </a:rPr>
              <a:t>Universal Linear Accelerator (UNILAC), </a:t>
            </a:r>
          </a:p>
          <a:p>
            <a:pPr>
              <a:lnSpc>
                <a:spcPct val="150000"/>
              </a:lnSpc>
            </a:pPr>
            <a:r>
              <a:rPr lang="en-US" sz="1400" dirty="0" smtClean="0">
                <a:latin typeface="산돌고딕 L" pitchFamily="18" charset="-127"/>
                <a:ea typeface="산돌고딕 L" pitchFamily="18" charset="-127"/>
              </a:rPr>
              <a:t>the heavy (Schwer) Ion Synchrotron SIS18, </a:t>
            </a:r>
          </a:p>
          <a:p>
            <a:pPr>
              <a:lnSpc>
                <a:spcPct val="150000"/>
              </a:lnSpc>
            </a:pPr>
            <a:r>
              <a:rPr lang="en-US" sz="1400" dirty="0" smtClean="0">
                <a:latin typeface="산돌고딕 L" pitchFamily="18" charset="-127"/>
                <a:ea typeface="산돌고딕 L" pitchFamily="18" charset="-127"/>
              </a:rPr>
              <a:t>FRagment Separator (FRS) </a:t>
            </a:r>
          </a:p>
          <a:p>
            <a:pPr>
              <a:lnSpc>
                <a:spcPct val="150000"/>
              </a:lnSpc>
            </a:pPr>
            <a:r>
              <a:rPr lang="en-US" sz="1400" dirty="0" smtClean="0">
                <a:latin typeface="산돌고딕 L" pitchFamily="18" charset="-127"/>
                <a:ea typeface="산돌고딕 L" pitchFamily="18" charset="-127"/>
              </a:rPr>
              <a:t>Experimental Storage Ring (ESR). </a:t>
            </a:r>
          </a:p>
          <a:p>
            <a:pPr>
              <a:lnSpc>
                <a:spcPct val="150000"/>
              </a:lnSpc>
            </a:pPr>
            <a:r>
              <a:rPr lang="en-US" sz="1400" dirty="0" smtClean="0">
                <a:latin typeface="산돌고딕 L" pitchFamily="18" charset="-127"/>
                <a:ea typeface="산돌고딕 L" pitchFamily="18" charset="-127"/>
              </a:rPr>
              <a:t>UNILAC/SIS18 (</a:t>
            </a:r>
            <a:r>
              <a:rPr lang="ko-KR" altLang="en-US" sz="1400" dirty="0" smtClean="0">
                <a:latin typeface="산돌고딕 L" pitchFamily="18" charset="-127"/>
                <a:ea typeface="산돌고딕 L" pitchFamily="18" charset="-127"/>
              </a:rPr>
              <a:t>입사가속기</a:t>
            </a:r>
            <a:r>
              <a:rPr lang="en-US" altLang="ko-KR" sz="1400" dirty="0" smtClean="0">
                <a:latin typeface="산돌고딕 L" pitchFamily="18" charset="-127"/>
                <a:ea typeface="산돌고딕 L" pitchFamily="18" charset="-127"/>
              </a:rPr>
              <a:t>) </a:t>
            </a:r>
            <a:endParaRPr lang="ko-KR" altLang="en-US" sz="1400" dirty="0" smtClean="0">
              <a:latin typeface="산돌고딕 L" pitchFamily="18" charset="-127"/>
              <a:ea typeface="산돌고딕 L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sz="1400" dirty="0" smtClean="0">
                <a:latin typeface="산돌고딕 L" pitchFamily="18" charset="-127"/>
                <a:ea typeface="산돌고딕 L" pitchFamily="18" charset="-127"/>
              </a:rPr>
              <a:t>superconducting synchrotrons SIS100 (100Tm) </a:t>
            </a:r>
          </a:p>
          <a:p>
            <a:pPr>
              <a:lnSpc>
                <a:spcPct val="150000"/>
              </a:lnSpc>
            </a:pPr>
            <a:r>
              <a:rPr lang="en-US" sz="1400" dirty="0" smtClean="0">
                <a:latin typeface="산돌고딕 L" pitchFamily="18" charset="-127"/>
                <a:ea typeface="산돌고딕 L" pitchFamily="18" charset="-127"/>
              </a:rPr>
              <a:t>SIS200 (200 Tm </a:t>
            </a:r>
            <a:r>
              <a:rPr lang="ko-KR" altLang="en-US" sz="1400" dirty="0" smtClean="0">
                <a:latin typeface="산돌고딕 L" pitchFamily="18" charset="-127"/>
                <a:ea typeface="산돌고딕 L" pitchFamily="18" charset="-127"/>
              </a:rPr>
              <a:t>둘레 </a:t>
            </a:r>
            <a:r>
              <a:rPr lang="en-US" altLang="ko-KR" sz="1400" dirty="0" smtClean="0">
                <a:latin typeface="산돌고딕 L" pitchFamily="18" charset="-127"/>
                <a:ea typeface="산돌고딕 L" pitchFamily="18" charset="-127"/>
              </a:rPr>
              <a:t>1100 </a:t>
            </a:r>
            <a:r>
              <a:rPr lang="en-US" sz="1400" dirty="0" smtClean="0">
                <a:latin typeface="산돌고딕 L" pitchFamily="18" charset="-127"/>
                <a:ea typeface="산돌고딕 L" pitchFamily="18" charset="-127"/>
              </a:rPr>
              <a:t>m) </a:t>
            </a:r>
          </a:p>
          <a:p>
            <a:pPr>
              <a:lnSpc>
                <a:spcPct val="150000"/>
              </a:lnSpc>
            </a:pPr>
            <a:r>
              <a:rPr lang="en-US" sz="1400" dirty="0" smtClean="0">
                <a:latin typeface="산돌고딕 L" pitchFamily="18" charset="-127"/>
                <a:ea typeface="산돌고딕 L" pitchFamily="18" charset="-127"/>
              </a:rPr>
              <a:t>High Energy Storage Ring (HESR), </a:t>
            </a:r>
          </a:p>
          <a:p>
            <a:pPr>
              <a:lnSpc>
                <a:spcPct val="150000"/>
              </a:lnSpc>
            </a:pPr>
            <a:r>
              <a:rPr lang="en-US" sz="1400" dirty="0" smtClean="0">
                <a:latin typeface="산돌고딕 L" pitchFamily="18" charset="-127"/>
                <a:ea typeface="산돌고딕 L" pitchFamily="18" charset="-127"/>
              </a:rPr>
              <a:t>Collector ring (CR) </a:t>
            </a:r>
          </a:p>
          <a:p>
            <a:pPr>
              <a:lnSpc>
                <a:spcPct val="150000"/>
              </a:lnSpc>
            </a:pPr>
            <a:r>
              <a:rPr lang="en-US" sz="1400" dirty="0" smtClean="0">
                <a:latin typeface="산돌고딕 L" pitchFamily="18" charset="-127"/>
                <a:ea typeface="산돌고딕 L" pitchFamily="18" charset="-127"/>
              </a:rPr>
              <a:t>New Experiment Storage Ring (NESR) </a:t>
            </a:r>
          </a:p>
          <a:p>
            <a:pPr>
              <a:lnSpc>
                <a:spcPct val="150000"/>
              </a:lnSpc>
            </a:pPr>
            <a:r>
              <a:rPr lang="en-US" sz="1400" dirty="0" smtClean="0">
                <a:latin typeface="산돌고딕 L" pitchFamily="18" charset="-127"/>
                <a:ea typeface="산돌고딕 L" pitchFamily="18" charset="-127"/>
              </a:rPr>
              <a:t>Superconducting FRagment Separator (Super-FRS). </a:t>
            </a:r>
          </a:p>
          <a:p>
            <a:r>
              <a:rPr lang="en-US" sz="1400" dirty="0" smtClean="0"/>
              <a:t/>
            </a:r>
            <a:br>
              <a:rPr lang="en-US" sz="1400" dirty="0" smtClean="0"/>
            </a:br>
            <a:endParaRPr lang="en-US" sz="1400" dirty="0"/>
          </a:p>
        </p:txBody>
      </p:sp>
      <p:pic>
        <p:nvPicPr>
          <p:cNvPr id="19459" name="Picture 7" descr="UNI00000e280c2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81"/>
          <a:stretch>
            <a:fillRect/>
          </a:stretch>
        </p:blipFill>
        <p:spPr bwMode="auto">
          <a:xfrm>
            <a:off x="4572000" y="771525"/>
            <a:ext cx="4500563" cy="492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Rectangle 16"/>
          <p:cNvSpPr>
            <a:spLocks noChangeArrowheads="1"/>
          </p:cNvSpPr>
          <p:nvPr/>
        </p:nvSpPr>
        <p:spPr bwMode="auto">
          <a:xfrm>
            <a:off x="428625" y="122238"/>
            <a:ext cx="7643813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400" b="1" dirty="0" smtClean="0">
                <a:solidFill>
                  <a:schemeClr val="accent1"/>
                </a:solidFill>
                <a:latin typeface="산돌고딕B" pitchFamily="18" charset="-127"/>
                <a:ea typeface="산돌고딕B" pitchFamily="18" charset="-127"/>
              </a:rPr>
              <a:t>3. International Accelerator Facility (GSI, </a:t>
            </a:r>
            <a:r>
              <a:rPr lang="ko-KR" altLang="en-US" sz="2400" b="1" dirty="0" smtClean="0">
                <a:solidFill>
                  <a:schemeClr val="accent1"/>
                </a:solidFill>
                <a:latin typeface="산돌고딕B" pitchFamily="18" charset="-127"/>
                <a:ea typeface="산돌고딕B" pitchFamily="18" charset="-127"/>
              </a:rPr>
              <a:t>독일</a:t>
            </a:r>
            <a:r>
              <a:rPr lang="en-US" altLang="ko-KR" sz="2400" b="1" dirty="0" smtClean="0">
                <a:solidFill>
                  <a:schemeClr val="accent1"/>
                </a:solidFill>
                <a:latin typeface="산돌고딕B" pitchFamily="18" charset="-127"/>
                <a:ea typeface="산돌고딕B" pitchFamily="18" charset="-127"/>
              </a:rPr>
              <a:t>)</a:t>
            </a:r>
            <a:r>
              <a:rPr lang="ko-KR" altLang="en-US" sz="2400" dirty="0" smtClean="0">
                <a:latin typeface="산돌고딕B" pitchFamily="18" charset="-127"/>
                <a:ea typeface="산돌고딕B" pitchFamily="18" charset="-127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539750" y="620713"/>
            <a:ext cx="824709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  <a:latin typeface="산돌고딕B" pitchFamily="18" charset="-127"/>
                <a:ea typeface="산돌고딕B" pitchFamily="18" charset="-127"/>
              </a:rPr>
              <a:t>4. SPIRAL 2 at GANIL </a:t>
            </a:r>
          </a:p>
          <a:p>
            <a:pPr>
              <a:lnSpc>
                <a:spcPct val="150000"/>
              </a:lnSpc>
            </a:pPr>
            <a:r>
              <a:rPr lang="ko-KR" altLang="en-US" dirty="0" smtClean="0">
                <a:latin typeface="산돌고딕 L" pitchFamily="18" charset="-127"/>
                <a:ea typeface="산돌고딕 L" pitchFamily="18" charset="-127"/>
              </a:rPr>
              <a:t>기존의 </a:t>
            </a:r>
            <a:r>
              <a:rPr lang="en-US" altLang="ko-KR" dirty="0" smtClean="0">
                <a:latin typeface="산돌고딕 L" pitchFamily="18" charset="-127"/>
                <a:ea typeface="산돌고딕 L" pitchFamily="18" charset="-127"/>
              </a:rPr>
              <a:t>2 </a:t>
            </a:r>
            <a:r>
              <a:rPr lang="ko-KR" altLang="en-US" dirty="0" smtClean="0">
                <a:latin typeface="산돌고딕 L" pitchFamily="18" charset="-127"/>
                <a:ea typeface="산돌고딕 L" pitchFamily="18" charset="-127"/>
              </a:rPr>
              <a:t>대 쌍둥이 가속기에 새로운 시설을 추가 </a:t>
            </a:r>
          </a:p>
          <a:p>
            <a:pPr>
              <a:lnSpc>
                <a:spcPct val="150000"/>
              </a:lnSpc>
            </a:pPr>
            <a:r>
              <a:rPr lang="ko-KR" altLang="en-US" dirty="0" smtClean="0">
                <a:latin typeface="산돌고딕 L" pitchFamily="18" charset="-127"/>
                <a:ea typeface="산돌고딕 L" pitchFamily="18" charset="-127"/>
              </a:rPr>
              <a:t>구동가속기 </a:t>
            </a:r>
            <a:r>
              <a:rPr lang="en-US" altLang="ko-KR" dirty="0" smtClean="0">
                <a:latin typeface="산돌고딕 L" pitchFamily="18" charset="-127"/>
                <a:ea typeface="산돌고딕 L" pitchFamily="18" charset="-127"/>
              </a:rPr>
              <a:t>5 </a:t>
            </a:r>
            <a:r>
              <a:rPr lang="en-US" dirty="0" smtClean="0">
                <a:latin typeface="산돌고딕 L" pitchFamily="18" charset="-127"/>
                <a:ea typeface="산돌고딕 L" pitchFamily="18" charset="-127"/>
              </a:rPr>
              <a:t>mA D+ to 20 MeV/u</a:t>
            </a:r>
            <a:r>
              <a:rPr lang="ko-KR" altLang="en-US" dirty="0" smtClean="0">
                <a:latin typeface="산돌고딕 L" pitchFamily="18" charset="-127"/>
                <a:ea typeface="산돌고딕 L" pitchFamily="18" charset="-127"/>
              </a:rPr>
              <a:t>에서 </a:t>
            </a:r>
            <a:r>
              <a:rPr lang="en-US" altLang="ko-KR" dirty="0" smtClean="0">
                <a:latin typeface="산돌고딕 L" pitchFamily="18" charset="-127"/>
                <a:ea typeface="산돌고딕 L" pitchFamily="18" charset="-127"/>
              </a:rPr>
              <a:t>14.5 </a:t>
            </a:r>
            <a:r>
              <a:rPr lang="en-US" dirty="0" smtClean="0">
                <a:latin typeface="산돌고딕 L" pitchFamily="18" charset="-127"/>
                <a:ea typeface="산돌고딕 L" pitchFamily="18" charset="-127"/>
              </a:rPr>
              <a:t>MeV/u (1 mA of A/q = 3 ions)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산돌고딕 L" pitchFamily="18" charset="-127"/>
                <a:ea typeface="산돌고딕 L" pitchFamily="18" charset="-127"/>
              </a:rPr>
              <a:t>30 </a:t>
            </a:r>
            <a:r>
              <a:rPr lang="ko-KR" altLang="en-US" dirty="0" smtClean="0">
                <a:latin typeface="산돌고딕 L" pitchFamily="18" charset="-127"/>
                <a:ea typeface="산돌고딕 L" pitchFamily="18" charset="-127"/>
              </a:rPr>
              <a:t>개의 공진기 </a:t>
            </a:r>
            <a:r>
              <a:rPr lang="en-US" altLang="ko-KR" dirty="0" smtClean="0">
                <a:latin typeface="산돌고딕 L" pitchFamily="18" charset="-127"/>
                <a:ea typeface="산돌고딕 L" pitchFamily="18" charset="-127"/>
              </a:rPr>
              <a:t>(</a:t>
            </a:r>
            <a:r>
              <a:rPr lang="en-US" dirty="0" smtClean="0">
                <a:latin typeface="산돌고딕 L" pitchFamily="18" charset="-127"/>
                <a:ea typeface="산돌고딕 L" pitchFamily="18" charset="-127"/>
              </a:rPr>
              <a:t>resonators , </a:t>
            </a:r>
            <a:r>
              <a:rPr lang="el-GR" dirty="0" smtClean="0">
                <a:latin typeface="산돌고딕 L" pitchFamily="18" charset="-127"/>
                <a:ea typeface="산돌고딕 L" pitchFamily="18" charset="-127"/>
              </a:rPr>
              <a:t>β = 0.07, 88 </a:t>
            </a:r>
            <a:r>
              <a:rPr lang="en-US" dirty="0" smtClean="0">
                <a:latin typeface="산돌고딕 L" pitchFamily="18" charset="-127"/>
                <a:ea typeface="산돌고딕 L" pitchFamily="18" charset="-127"/>
              </a:rPr>
              <a:t>MHz quarter-wave)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산돌고딕 L" pitchFamily="18" charset="-127"/>
                <a:ea typeface="산돌고딕 L" pitchFamily="18" charset="-127"/>
              </a:rPr>
              <a:t>3 </a:t>
            </a:r>
            <a:r>
              <a:rPr lang="ko-KR" altLang="en-US" dirty="0" smtClean="0">
                <a:latin typeface="산돌고딕 L" pitchFamily="18" charset="-127"/>
                <a:ea typeface="산돌고딕 L" pitchFamily="18" charset="-127"/>
              </a:rPr>
              <a:t>개의 공진기 </a:t>
            </a:r>
            <a:r>
              <a:rPr lang="en-US" altLang="ko-KR" dirty="0" smtClean="0">
                <a:latin typeface="산돌고딕 L" pitchFamily="18" charset="-127"/>
                <a:ea typeface="산돌고딕 L" pitchFamily="18" charset="-127"/>
              </a:rPr>
              <a:t>(</a:t>
            </a:r>
            <a:r>
              <a:rPr lang="el-GR" dirty="0" smtClean="0">
                <a:latin typeface="산돌고딕 L" pitchFamily="18" charset="-127"/>
                <a:ea typeface="산돌고딕 L" pitchFamily="18" charset="-127"/>
              </a:rPr>
              <a:t>β = 0.14, 166 </a:t>
            </a:r>
            <a:r>
              <a:rPr lang="en-US" dirty="0" smtClean="0">
                <a:latin typeface="산돌고딕 L" pitchFamily="18" charset="-127"/>
                <a:ea typeface="산돌고딕 L" pitchFamily="18" charset="-127"/>
              </a:rPr>
              <a:t>MHz half-wave )resonators.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산돌고딕 L" pitchFamily="18" charset="-127"/>
                <a:ea typeface="산돌고딕 L" pitchFamily="18" charset="-127"/>
              </a:rPr>
              <a:t>ECR sources. </a:t>
            </a:r>
            <a:r>
              <a:rPr lang="ko-KR" altLang="en-US" dirty="0" smtClean="0">
                <a:latin typeface="산돌고딕 L" pitchFamily="18" charset="-127"/>
                <a:ea typeface="산돌고딕 L" pitchFamily="18" charset="-127"/>
              </a:rPr>
              <a:t>등 </a:t>
            </a:r>
          </a:p>
          <a:p>
            <a:r>
              <a:rPr lang="ko-KR" altLang="en-US" dirty="0" smtClean="0">
                <a:latin typeface="산돌고딕 L" pitchFamily="18" charset="-127"/>
                <a:ea typeface="산돌고딕 L" pitchFamily="18" charset="-127"/>
              </a:rPr>
              <a:t/>
            </a:r>
            <a:br>
              <a:rPr lang="ko-KR" altLang="en-US" dirty="0" smtClean="0">
                <a:latin typeface="산돌고딕 L" pitchFamily="18" charset="-127"/>
                <a:ea typeface="산돌고딕 L" pitchFamily="18" charset="-127"/>
              </a:rPr>
            </a:br>
            <a:endParaRPr lang="ko-KR" altLang="en-US" dirty="0">
              <a:latin typeface="산돌고딕 L" pitchFamily="18" charset="-127"/>
              <a:ea typeface="산돌고딕 L" pitchFamily="18" charset="-127"/>
            </a:endParaRPr>
          </a:p>
        </p:txBody>
      </p:sp>
      <p:pic>
        <p:nvPicPr>
          <p:cNvPr id="136194" name="Picture 2" descr="C:\DOCUME~1\user\LOCALS~1\Temp\UNI00000764262d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857496"/>
            <a:ext cx="6143668" cy="38790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242" name="Picture 2" descr="C:\DOCUME~1\user\LOCALS~1\Temp\UNI000007642637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620713"/>
            <a:ext cx="6818332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539750" y="620713"/>
            <a:ext cx="803277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400" dirty="0" smtClean="0">
                <a:solidFill>
                  <a:schemeClr val="accent1"/>
                </a:solidFill>
                <a:latin typeface="산돌고딕B" pitchFamily="18" charset="-127"/>
                <a:ea typeface="산돌고딕B" pitchFamily="18" charset="-127"/>
              </a:rPr>
              <a:t>5. RIA (</a:t>
            </a:r>
            <a:r>
              <a:rPr lang="ko-KR" altLang="en-US" sz="2400" dirty="0" smtClean="0">
                <a:solidFill>
                  <a:schemeClr val="accent1"/>
                </a:solidFill>
                <a:latin typeface="산돌고딕B" pitchFamily="18" charset="-127"/>
                <a:ea typeface="산돌고딕B" pitchFamily="18" charset="-127"/>
              </a:rPr>
              <a:t>미국</a:t>
            </a:r>
            <a:r>
              <a:rPr lang="en-US" altLang="ko-KR" sz="2400" dirty="0" smtClean="0">
                <a:solidFill>
                  <a:schemeClr val="accent1"/>
                </a:solidFill>
                <a:latin typeface="산돌고딕B" pitchFamily="18" charset="-127"/>
                <a:ea typeface="산돌고딕B" pitchFamily="18" charset="-127"/>
              </a:rPr>
              <a:t>) </a:t>
            </a:r>
          </a:p>
          <a:p>
            <a:pPr>
              <a:lnSpc>
                <a:spcPct val="150000"/>
              </a:lnSpc>
            </a:pPr>
            <a:r>
              <a:rPr lang="ko-KR" altLang="en-US" dirty="0" smtClean="0">
                <a:latin typeface="산돌고딕 L" pitchFamily="18" charset="-127"/>
                <a:ea typeface="산돌고딕 L" pitchFamily="18" charset="-127"/>
              </a:rPr>
              <a:t>미국은 중이온 </a:t>
            </a:r>
            <a:r>
              <a:rPr lang="en-US" altLang="ko-KR" dirty="0" smtClean="0">
                <a:latin typeface="산돌고딕 L" pitchFamily="18" charset="-127"/>
                <a:ea typeface="산돌고딕 L" pitchFamily="18" charset="-127"/>
              </a:rPr>
              <a:t>(</a:t>
            </a:r>
            <a:r>
              <a:rPr lang="ko-KR" altLang="en-US" dirty="0" smtClean="0">
                <a:latin typeface="산돌고딕 L" pitchFamily="18" charset="-127"/>
                <a:ea typeface="산돌고딕 L" pitchFamily="18" charset="-127"/>
              </a:rPr>
              <a:t>불안정원소</a:t>
            </a:r>
            <a:r>
              <a:rPr lang="en-US" altLang="ko-KR" dirty="0" smtClean="0">
                <a:latin typeface="산돌고딕 L" pitchFamily="18" charset="-127"/>
                <a:ea typeface="산돌고딕 L" pitchFamily="18" charset="-127"/>
              </a:rPr>
              <a:t>)</a:t>
            </a:r>
            <a:r>
              <a:rPr lang="ko-KR" altLang="en-US" dirty="0" smtClean="0">
                <a:latin typeface="산돌고딕 L" pitchFamily="18" charset="-127"/>
                <a:ea typeface="산돌고딕 L" pitchFamily="18" charset="-127"/>
              </a:rPr>
              <a:t>가속기의 세계적 선점을 위하여 아래와 같은 시설의 </a:t>
            </a:r>
            <a:r>
              <a:rPr lang="en-US" altLang="ko-KR" dirty="0" smtClean="0">
                <a:latin typeface="산돌고딕 L" pitchFamily="18" charset="-127"/>
                <a:ea typeface="산돌고딕 L" pitchFamily="18" charset="-127"/>
              </a:rPr>
              <a:t>RIA </a:t>
            </a:r>
            <a:r>
              <a:rPr lang="ko-KR" altLang="en-US" dirty="0" smtClean="0">
                <a:latin typeface="산돌고딕 L" pitchFamily="18" charset="-127"/>
                <a:ea typeface="산돌고딕 L" pitchFamily="18" charset="-127"/>
              </a:rPr>
              <a:t>프로젝트를 추진하였으나 </a:t>
            </a:r>
            <a:r>
              <a:rPr lang="ko-KR" altLang="en-US" dirty="0" err="1" smtClean="0">
                <a:latin typeface="산돌고딕 L" pitchFamily="18" charset="-127"/>
                <a:ea typeface="산돌고딕 L" pitchFamily="18" charset="-127"/>
              </a:rPr>
              <a:t>예산등의</a:t>
            </a:r>
            <a:r>
              <a:rPr lang="ko-KR" altLang="en-US" dirty="0" smtClean="0">
                <a:latin typeface="산돌고딕 L" pitchFamily="18" charset="-127"/>
                <a:ea typeface="산돌고딕 L" pitchFamily="18" charset="-127"/>
              </a:rPr>
              <a:t> 문제로 규모를 반으로 줄인 프로젝트를 </a:t>
            </a:r>
            <a:r>
              <a:rPr lang="ko-KR" altLang="en-US" dirty="0" err="1" smtClean="0">
                <a:latin typeface="산돌고딕 L" pitchFamily="18" charset="-127"/>
                <a:ea typeface="산돌고딕 L" pitchFamily="18" charset="-127"/>
              </a:rPr>
              <a:t>기획중에</a:t>
            </a:r>
            <a:r>
              <a:rPr lang="ko-KR" altLang="en-US" dirty="0" smtClean="0">
                <a:latin typeface="산돌고딕 L" pitchFamily="18" charset="-127"/>
                <a:ea typeface="산돌고딕 L" pitchFamily="18" charset="-127"/>
              </a:rPr>
              <a:t> 있음 </a:t>
            </a:r>
          </a:p>
          <a:p>
            <a:pPr>
              <a:lnSpc>
                <a:spcPct val="150000"/>
              </a:lnSpc>
            </a:pPr>
            <a:r>
              <a:rPr lang="ko-KR" altLang="en-US" dirty="0" smtClean="0">
                <a:latin typeface="산돌고딕 L" pitchFamily="18" charset="-127"/>
                <a:ea typeface="산돌고딕 L" pitchFamily="18" charset="-127"/>
              </a:rPr>
              <a:t>현재 </a:t>
            </a:r>
            <a:r>
              <a:rPr lang="en-US" altLang="ko-KR" dirty="0" smtClean="0">
                <a:latin typeface="산돌고딕 L" pitchFamily="18" charset="-127"/>
                <a:ea typeface="산돌고딕 L" pitchFamily="18" charset="-127"/>
              </a:rPr>
              <a:t>ANL</a:t>
            </a:r>
            <a:r>
              <a:rPr lang="ko-KR" altLang="en-US" dirty="0" smtClean="0">
                <a:latin typeface="산돌고딕 L" pitchFamily="18" charset="-127"/>
                <a:ea typeface="산돌고딕 L" pitchFamily="18" charset="-127"/>
              </a:rPr>
              <a:t>과 </a:t>
            </a:r>
            <a:r>
              <a:rPr lang="en-US" altLang="ko-KR" dirty="0" smtClean="0">
                <a:latin typeface="산돌고딕 L" pitchFamily="18" charset="-127"/>
                <a:ea typeface="산돌고딕 L" pitchFamily="18" charset="-127"/>
              </a:rPr>
              <a:t>MSU</a:t>
            </a:r>
            <a:r>
              <a:rPr lang="ko-KR" altLang="en-US" dirty="0" smtClean="0">
                <a:latin typeface="산돌고딕 L" pitchFamily="18" charset="-127"/>
                <a:ea typeface="산돌고딕 L" pitchFamily="18" charset="-127"/>
              </a:rPr>
              <a:t>가 경합중임 </a:t>
            </a:r>
          </a:p>
          <a:p>
            <a:r>
              <a:rPr lang="ko-KR" altLang="en-US" dirty="0" smtClean="0"/>
              <a:t/>
            </a:r>
            <a:br>
              <a:rPr lang="ko-KR" altLang="en-US" dirty="0" smtClean="0"/>
            </a:br>
            <a:endParaRPr lang="ko-KR" altLang="en-US" dirty="0"/>
          </a:p>
        </p:txBody>
      </p:sp>
      <p:pic>
        <p:nvPicPr>
          <p:cNvPr id="139266" name="Picture 2" descr="C:\DOCUME~1\user\LOCALS~1\Temp\UNI00000764264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357430"/>
            <a:ext cx="7643866" cy="38766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8408</TotalTime>
  <Words>1037</Words>
  <Application>Microsoft PowerPoint</Application>
  <PresentationFormat>화면 슬라이드 쇼(4:3)</PresentationFormat>
  <Paragraphs>218</Paragraphs>
  <Slides>23</Slides>
  <Notes>5</Notes>
  <HiddenSlides>0</HiddenSlides>
  <MMClips>0</MMClips>
  <ScaleCrop>false</ScaleCrop>
  <HeadingPairs>
    <vt:vector size="6" baseType="variant">
      <vt:variant>
        <vt:lpstr>사용한 글꼴</vt:lpstr>
      </vt:variant>
      <vt:variant>
        <vt:i4>14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23</vt:i4>
      </vt:variant>
    </vt:vector>
  </HeadingPairs>
  <TitlesOfParts>
    <vt:vector size="38" baseType="lpstr">
      <vt:lpstr>굴림</vt:lpstr>
      <vt:lpstr>Arial</vt:lpstr>
      <vt:lpstr>산돌고딕B</vt:lpstr>
      <vt:lpstr>Wingdings</vt:lpstr>
      <vt:lpstr>산돌고딕 M</vt:lpstr>
      <vt:lpstr>산돌고딕 L</vt:lpstr>
      <vt:lpstr>바탕</vt:lpstr>
      <vt:lpstr>한컴바탕</vt:lpstr>
      <vt:lpstr>Symbol</vt:lpstr>
      <vt:lpstr>휴먼명조,한컴돋움</vt:lpstr>
      <vt:lpstr>Times New Roman</vt:lpstr>
      <vt:lpstr>HY견명조</vt:lpstr>
      <vt:lpstr>Wingdings 2</vt:lpstr>
      <vt:lpstr>맑은 고딕</vt:lpstr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슬라이드 19</vt:lpstr>
      <vt:lpstr>슬라이드 20</vt:lpstr>
      <vt:lpstr>슬라이드 21</vt:lpstr>
      <vt:lpstr>슬라이드 22</vt:lpstr>
      <vt:lpstr>슬라이드 23</vt:lpstr>
    </vt:vector>
  </TitlesOfParts>
  <Company>My 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Neo</dc:creator>
  <cp:lastModifiedBy>夜來香</cp:lastModifiedBy>
  <cp:revision>901</cp:revision>
  <dcterms:created xsi:type="dcterms:W3CDTF">2008-01-31T05:22:47Z</dcterms:created>
  <dcterms:modified xsi:type="dcterms:W3CDTF">2008-11-15T06:38:19Z</dcterms:modified>
</cp:coreProperties>
</file>