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1.bin" ContentType="application/vnd.openxmlformats-officedocument.oleObject"/>
  <Override PartName="/ppt/notesSlides/notesSlide27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4" r:id="rId1"/>
    <p:sldMasterId id="2147483936" r:id="rId2"/>
  </p:sldMasterIdLst>
  <p:notesMasterIdLst>
    <p:notesMasterId r:id="rId81"/>
  </p:notesMasterIdLst>
  <p:sldIdLst>
    <p:sldId id="257" r:id="rId3"/>
    <p:sldId id="256" r:id="rId4"/>
    <p:sldId id="261" r:id="rId5"/>
    <p:sldId id="265" r:id="rId6"/>
    <p:sldId id="260" r:id="rId7"/>
    <p:sldId id="266" r:id="rId8"/>
    <p:sldId id="271" r:id="rId9"/>
    <p:sldId id="322" r:id="rId10"/>
    <p:sldId id="323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330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4" r:id="rId66"/>
    <p:sldId id="325" r:id="rId67"/>
    <p:sldId id="331" r:id="rId68"/>
    <p:sldId id="332" r:id="rId69"/>
    <p:sldId id="333" r:id="rId70"/>
    <p:sldId id="335" r:id="rId71"/>
    <p:sldId id="338" r:id="rId72"/>
    <p:sldId id="339" r:id="rId73"/>
    <p:sldId id="340" r:id="rId74"/>
    <p:sldId id="336" r:id="rId75"/>
    <p:sldId id="337" r:id="rId76"/>
    <p:sldId id="326" r:id="rId77"/>
    <p:sldId id="327" r:id="rId78"/>
    <p:sldId id="328" r:id="rId79"/>
    <p:sldId id="329" r:id="rId8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317"/>
    <a:srgbClr val="A7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709" autoAdjust="0"/>
  </p:normalViewPr>
  <p:slideViewPr>
    <p:cSldViewPr snapToGrid="0" snapToObjects="1">
      <p:cViewPr>
        <p:scale>
          <a:sx n="95" d="100"/>
          <a:sy n="95" d="100"/>
        </p:scale>
        <p:origin x="-856" y="-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1" Type="http://schemas.openxmlformats.org/officeDocument/2006/relationships/notesMaster" Target="notesMasters/notesMaster1.xml"/><Relationship Id="rId82" Type="http://schemas.openxmlformats.org/officeDocument/2006/relationships/printerSettings" Target="printerSettings/printerSettings1.bin"/><Relationship Id="rId83" Type="http://schemas.openxmlformats.org/officeDocument/2006/relationships/presProps" Target="presProps.xml"/><Relationship Id="rId84" Type="http://schemas.openxmlformats.org/officeDocument/2006/relationships/viewProps" Target="viewProps.xml"/><Relationship Id="rId85" Type="http://schemas.openxmlformats.org/officeDocument/2006/relationships/theme" Target="theme/theme1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Relationship Id="rId2" Type="http://schemas.openxmlformats.org/officeDocument/2006/relationships/image" Target="../media/image70.emf"/><Relationship Id="rId3" Type="http://schemas.openxmlformats.org/officeDocument/2006/relationships/image" Target="../media/image7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BDCAF-B443-874E-9033-161CB8EA5DB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D2AE2-8ABD-A84C-B5B2-047DC1C4F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4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668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18D69-6BF6-CF4A-A059-2EDFAD4AD5B9}" type="slidenum">
              <a:rPr lang="en-US"/>
              <a:pPr/>
              <a:t>17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7172BB-96FB-E24F-91B6-7E8BD058F92C}" type="slidenum">
              <a:rPr lang="en-US"/>
              <a:pPr/>
              <a:t>18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D9A17-4177-6745-AC34-05AF55130F6D}" type="slidenum">
              <a:rPr lang="en-US"/>
              <a:pPr/>
              <a:t>19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5345D9-5D54-0341-9788-2BB8A03C2108}" type="slidenum">
              <a:rPr lang="en-US"/>
              <a:pPr/>
              <a:t>20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AB278-FDB8-8842-A391-91C7533B2477}" type="slidenum">
              <a:rPr lang="en-US"/>
              <a:pPr/>
              <a:t>21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96AB78-087A-EC4B-A712-1DF021ACCC98}" type="slidenum">
              <a:rPr lang="en-US"/>
              <a:pPr/>
              <a:t>22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D74BF-DEF8-644B-A5C2-F76397838AD2}" type="slidenum">
              <a:rPr lang="en-US"/>
              <a:pPr/>
              <a:t>23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A80F2-7393-1742-95E6-73686B43F312}" type="slidenum">
              <a:rPr lang="en-US"/>
              <a:pPr/>
              <a:t>24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A80F2-7393-1742-95E6-73686B43F312}" type="slidenum">
              <a:rPr lang="en-US"/>
              <a:pPr/>
              <a:t>25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DDD0F5-1C8F-044E-A5D3-22F274D53125}" type="slidenum">
              <a:rPr lang="en-US"/>
              <a:pPr/>
              <a:t>26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F5EE6-9FFF-794A-AE1D-0CD5F79EE25F}" type="slidenum">
              <a:rPr lang="en-US"/>
              <a:pPr/>
              <a:t>4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5AB68A-FF9A-4A48-8C03-68AF4EB9CF37}" type="slidenum">
              <a:rPr lang="en-US"/>
              <a:pPr/>
              <a:t>27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FBB81-ADDE-0C48-B105-2111B46B1F08}" type="slidenum">
              <a:rPr lang="en-US"/>
              <a:pPr/>
              <a:t>28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DE251-DF49-FC41-81C3-B64C7F0108DB}" type="slidenum">
              <a:rPr lang="en-US"/>
              <a:pPr/>
              <a:t>29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982A0-E992-ED47-AD57-D261D3ABE124}" type="slidenum">
              <a:rPr lang="en-US"/>
              <a:pPr/>
              <a:t>30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38711C-7FBD-9340-B3B3-1B061B2B0651}" type="slidenum">
              <a:rPr lang="en-US"/>
              <a:pPr/>
              <a:t>32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6B626-722A-B145-9435-6232F634FA39}" type="slidenum">
              <a:rPr lang="en-GB"/>
              <a:pPr/>
              <a:t>34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1AC556-C109-ED46-B03F-F24521A742AD}" type="slidenum">
              <a:rPr lang="en-GB"/>
              <a:pPr/>
              <a:t>35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D0A1E-E0EE-0F4B-80C6-D55C0ADD627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617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64745-945C-1544-A6A0-8F62B04BFD54}" type="slidenum">
              <a:rPr lang="en-US"/>
              <a:pPr/>
              <a:t>76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59AAC0-F33D-4B49-A4F3-C42D7E602296}" type="slidenum">
              <a:rPr lang="en-US"/>
              <a:pPr/>
              <a:t>77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79D780-2BFC-904E-9130-B4ABFE9E028D}" type="slidenum">
              <a:rPr lang="en-US"/>
              <a:pPr/>
              <a:t>10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AE13A-D98C-2645-9922-A50BE74172C3}" type="slidenum">
              <a:rPr lang="en-US"/>
              <a:pPr/>
              <a:t>78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4F5260-3A93-4742-8AEA-0EC38C88DCB1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BA516-D380-FF44-8EB3-57D2979F22D6}" type="slidenum">
              <a:rPr lang="en-US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E2DFE-421D-E140-A327-962B16349FE1}" type="slidenum">
              <a:rPr lang="en-US"/>
              <a:pPr/>
              <a:t>13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582BF-B7B1-E947-9F2B-FFA5AB2F1E85}" type="slidenum">
              <a:rPr lang="en-US"/>
              <a:pPr/>
              <a:t>14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1BBB2-0519-424A-A028-319A53217064}" type="slidenum">
              <a:rPr lang="en-US"/>
              <a:pPr/>
              <a:t>15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F9BB6-0F84-BA48-80C4-CDC6DEF2107C}" type="slidenum">
              <a:rPr lang="en-US"/>
              <a:pPr/>
              <a:t>16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F7F3D-E65A-7144-87A4-4FC621EBB8F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02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FF6A5-0DAB-A049-A16E-0058B7240C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80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B1F53-979D-7642-B596-1BE40F2FC3A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241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43320-87F9-BF45-B9AD-776E23FB55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9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2D180-09E6-7040-B181-18B7A17519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656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A1A48-184D-DF4F-ABFA-5FA110C01E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39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6D5F7-F0C9-4E40-9751-830263597C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55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BA13B-2CDA-2147-B12A-F1C35B6C5B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4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A5434-B4AF-8242-9A33-12056EB2D0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62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7E968-14CB-B94C-BDF2-7CB80AF920B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11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5368F-6B32-F041-9831-B8ABE1C6566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02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7664B50-3AF5-804D-B0CE-7D3B16CE01A2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CE67AC4-919D-3E41-9A13-3202D1AF7E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533AF65-73DE-914C-BDFF-1991C455B39B}" type="slidenum"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5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em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4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4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1.png"/><Relationship Id="rId5" Type="http://schemas.openxmlformats.org/officeDocument/2006/relationships/image" Target="../media/image48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50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3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50.emf"/><Relationship Id="rId6" Type="http://schemas.openxmlformats.org/officeDocument/2006/relationships/image" Target="../media/image57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50.emf"/><Relationship Id="rId6" Type="http://schemas.openxmlformats.org/officeDocument/2006/relationships/image" Target="../media/image57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5" Type="http://schemas.openxmlformats.org/officeDocument/2006/relationships/image" Target="../media/image61.emf"/><Relationship Id="rId6" Type="http://schemas.openxmlformats.org/officeDocument/2006/relationships/image" Target="../media/image62.emf"/><Relationship Id="rId7" Type="http://schemas.openxmlformats.org/officeDocument/2006/relationships/image" Target="../media/image63.emf"/><Relationship Id="rId8" Type="http://schemas.openxmlformats.org/officeDocument/2006/relationships/image" Target="../media/image64.emf"/><Relationship Id="rId9" Type="http://schemas.openxmlformats.org/officeDocument/2006/relationships/image" Target="../media/image6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6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71.emf"/><Relationship Id="rId13" Type="http://schemas.openxmlformats.org/officeDocument/2006/relationships/image" Target="../media/image7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2.bin"/><Relationship Id="rId4" Type="http://schemas.openxmlformats.org/officeDocument/2006/relationships/image" Target="../media/image69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70.emf"/><Relationship Id="rId7" Type="http://schemas.openxmlformats.org/officeDocument/2006/relationships/image" Target="../media/image72.emf"/><Relationship Id="rId8" Type="http://schemas.openxmlformats.org/officeDocument/2006/relationships/image" Target="../media/image73.emf"/><Relationship Id="rId9" Type="http://schemas.openxmlformats.org/officeDocument/2006/relationships/image" Target="../media/image74.emf"/><Relationship Id="rId10" Type="http://schemas.openxmlformats.org/officeDocument/2006/relationships/image" Target="../media/image7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77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7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0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89.png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9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0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04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0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62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4" Type="http://schemas.openxmlformats.org/officeDocument/2006/relationships/image" Target="../media/image109.emf"/><Relationship Id="rId5" Type="http://schemas.openxmlformats.org/officeDocument/2006/relationships/image" Target="../media/image110.emf"/><Relationship Id="rId6" Type="http://schemas.openxmlformats.org/officeDocument/2006/relationships/image" Target="../media/image111.emf"/><Relationship Id="rId7" Type="http://schemas.openxmlformats.org/officeDocument/2006/relationships/image" Target="../media/image112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7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3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8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emf"/><Relationship Id="rId3" Type="http://schemas.openxmlformats.org/officeDocument/2006/relationships/image" Target="../media/image11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1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332" y="772574"/>
            <a:ext cx="7315200" cy="2286000"/>
          </a:xfrm>
        </p:spPr>
        <p:txBody>
          <a:bodyPr>
            <a:normAutofit/>
          </a:bodyPr>
          <a:lstStyle/>
          <a:p>
            <a:r>
              <a:rPr lang="en-US" sz="3200" b="1" dirty="0"/>
              <a:t>Low-energy scattering and resonances within the nuclear shell model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3424099"/>
            <a:ext cx="7942268" cy="142119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3580B"/>
                </a:solidFill>
              </a:rPr>
              <a:t>Andrey Shirokov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5A00"/>
                </a:solidFill>
              </a:rPr>
              <a:t>Skobeltsyn Institute of Nuclear Physics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solidFill>
                  <a:srgbClr val="005A00"/>
                </a:solidFill>
              </a:rPr>
              <a:t>Lomonosov</a:t>
            </a:r>
            <a:r>
              <a:rPr lang="en-US" sz="2400" dirty="0" smtClean="0">
                <a:solidFill>
                  <a:srgbClr val="005A00"/>
                </a:solidFill>
              </a:rPr>
              <a:t> Moscow </a:t>
            </a:r>
            <a:r>
              <a:rPr lang="en-US" sz="2400" dirty="0">
                <a:solidFill>
                  <a:srgbClr val="005A00"/>
                </a:solidFill>
              </a:rPr>
              <a:t>State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2046" y="6364185"/>
            <a:ext cx="5837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CCFFCC"/>
                </a:solidFill>
              </a:rPr>
              <a:t>Daejeon</a:t>
            </a:r>
            <a:r>
              <a:rPr lang="en-US" b="1" dirty="0" smtClean="0">
                <a:solidFill>
                  <a:srgbClr val="CCFFCC"/>
                </a:solidFill>
              </a:rPr>
              <a:t>, August 28, 2015</a:t>
            </a:r>
            <a:endParaRPr lang="en-US" b="1" dirty="0" smtClean="0">
              <a:solidFill>
                <a:srgbClr val="CCFF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0332" y="4652395"/>
            <a:ext cx="7849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Collaborators:        J. Vary, P. Maris (Iowa State University)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             V. </a:t>
            </a:r>
            <a:r>
              <a:rPr lang="en-US" dirty="0" err="1" smtClean="0">
                <a:solidFill>
                  <a:srgbClr val="000090"/>
                </a:solidFill>
              </a:rPr>
              <a:t>Kulikov</a:t>
            </a:r>
            <a:r>
              <a:rPr lang="en-US" dirty="0" smtClean="0">
                <a:solidFill>
                  <a:srgbClr val="000090"/>
                </a:solidFill>
              </a:rPr>
              <a:t> (Moscow State University)</a:t>
            </a:r>
          </a:p>
          <a:p>
            <a:r>
              <a:rPr lang="en-US" dirty="0">
                <a:solidFill>
                  <a:srgbClr val="000090"/>
                </a:solidFill>
              </a:rPr>
              <a:t>	</a:t>
            </a:r>
            <a:r>
              <a:rPr lang="en-US" dirty="0" smtClean="0">
                <a:solidFill>
                  <a:srgbClr val="000090"/>
                </a:solidFill>
              </a:rPr>
              <a:t>	             A. Mazur, I. Mazur (Pacific National University)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6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J</a:t>
            </a:r>
            <a:r>
              <a:rPr lang="en-GB" dirty="0">
                <a:solidFill>
                  <a:srgbClr val="FF0000"/>
                </a:solidFill>
              </a:rPr>
              <a:t>-matrix </a:t>
            </a:r>
            <a:r>
              <a:rPr lang="en-GB" dirty="0" smtClean="0">
                <a:solidFill>
                  <a:srgbClr val="FF0000"/>
                </a:solidFill>
              </a:rPr>
              <a:t>(Jacobi matrix) formalism </a:t>
            </a:r>
            <a:r>
              <a:rPr lang="en-GB" dirty="0">
                <a:solidFill>
                  <a:srgbClr val="FF0000"/>
                </a:solidFill>
              </a:rPr>
              <a:t>in scattering theory </a:t>
            </a:r>
            <a:br>
              <a:rPr lang="en-GB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1981200"/>
            <a:ext cx="8204200" cy="4114800"/>
          </a:xfrm>
        </p:spPr>
        <p:txBody>
          <a:bodyPr/>
          <a:lstStyle/>
          <a:p>
            <a:r>
              <a:rPr lang="en-US" dirty="0"/>
              <a:t>Two types of </a:t>
            </a:r>
            <a:r>
              <a:rPr lang="en-US" i="1" dirty="0"/>
              <a:t>L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err="1"/>
              <a:t>basises</a:t>
            </a:r>
            <a:r>
              <a:rPr lang="en-US" dirty="0"/>
              <a:t>: </a:t>
            </a:r>
          </a:p>
          <a:p>
            <a:r>
              <a:rPr lang="en-US" dirty="0" err="1"/>
              <a:t>Laguerre</a:t>
            </a:r>
            <a:r>
              <a:rPr lang="en-US" dirty="0"/>
              <a:t> basis (atomic hydrogen-like states) — atomic applications</a:t>
            </a:r>
          </a:p>
          <a:p>
            <a:r>
              <a:rPr lang="en-US" dirty="0"/>
              <a:t>Oscillator basis — nuclear </a:t>
            </a:r>
            <a:r>
              <a:rPr lang="en-US" dirty="0" smtClean="0"/>
              <a:t>applications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Other titles in case of oscillator basis: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HORSE (harmonic oscillator   representation of scattering equations),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Algebraic version of RGM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19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GB" i="1">
                <a:solidFill>
                  <a:srgbClr val="FF0000"/>
                </a:solidFill>
              </a:rPr>
              <a:t>J</a:t>
            </a:r>
            <a:r>
              <a:rPr lang="en-GB">
                <a:solidFill>
                  <a:srgbClr val="FF0000"/>
                </a:solidFill>
              </a:rPr>
              <a:t>-matrix formalism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Initially suggested in atomic physics (E. Heller, H. Yamani,    </a:t>
            </a:r>
            <a:r>
              <a:rPr lang="en-US" sz="2000" dirty="0" smtClean="0"/>
              <a:t>   </a:t>
            </a:r>
            <a:r>
              <a:rPr lang="en-US" sz="2000" dirty="0"/>
              <a:t>L. Fishman, J. Broad, W. Reinhardt) :          </a:t>
            </a:r>
          </a:p>
          <a:p>
            <a:pPr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H.A.Yamani</a:t>
            </a:r>
            <a:r>
              <a:rPr lang="en-US" sz="2000" dirty="0"/>
              <a:t> and </a:t>
            </a:r>
            <a:r>
              <a:rPr lang="en-US" sz="2000" dirty="0" err="1"/>
              <a:t>L.Fishman</a:t>
            </a:r>
            <a:r>
              <a:rPr lang="en-US" sz="2000" dirty="0"/>
              <a:t>, J. Math. </a:t>
            </a:r>
            <a:r>
              <a:rPr lang="en-US" sz="2000" dirty="0" err="1"/>
              <a:t>Phys</a:t>
            </a:r>
            <a:r>
              <a:rPr lang="en-US" sz="2000" dirty="0"/>
              <a:t> </a:t>
            </a:r>
            <a:r>
              <a:rPr lang="en-US" sz="2000" b="1" u="sng" dirty="0"/>
              <a:t>16</a:t>
            </a:r>
            <a:r>
              <a:rPr lang="en-US" sz="2000" dirty="0"/>
              <a:t>, 410 (1975). </a:t>
            </a:r>
            <a:r>
              <a:rPr lang="en-US" sz="2000" dirty="0" err="1"/>
              <a:t>Laguerre</a:t>
            </a:r>
            <a:r>
              <a:rPr lang="en-US" sz="2000" dirty="0"/>
              <a:t> </a:t>
            </a:r>
            <a:r>
              <a:rPr lang="en-US" sz="2000" dirty="0" smtClean="0"/>
              <a:t>and oscillator basis</a:t>
            </a:r>
            <a:r>
              <a:rPr lang="en-US" sz="2000" dirty="0"/>
              <a:t>.</a:t>
            </a:r>
          </a:p>
          <a:p>
            <a:r>
              <a:rPr lang="en-US" sz="2000" dirty="0"/>
              <a:t>Rediscovered independently in nuclear physics (G. </a:t>
            </a:r>
            <a:r>
              <a:rPr lang="en-US" sz="2000" dirty="0" err="1"/>
              <a:t>Filippov</a:t>
            </a:r>
            <a:r>
              <a:rPr lang="en-US" sz="2000" dirty="0"/>
              <a:t>,   </a:t>
            </a:r>
            <a:r>
              <a:rPr lang="en-US" sz="2000" dirty="0" smtClean="0"/>
              <a:t>   </a:t>
            </a:r>
            <a:r>
              <a:rPr lang="en-US" sz="2000" dirty="0"/>
              <a:t>I. </a:t>
            </a:r>
            <a:r>
              <a:rPr lang="en-US" sz="2000" dirty="0" err="1"/>
              <a:t>Okhrimenko</a:t>
            </a:r>
            <a:r>
              <a:rPr lang="en-US" sz="2000" dirty="0"/>
              <a:t>, Yu. Smirnov):</a:t>
            </a:r>
          </a:p>
          <a:p>
            <a:pPr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G.F.Filippov</a:t>
            </a:r>
            <a:r>
              <a:rPr lang="en-US" sz="2000" dirty="0"/>
              <a:t> and </a:t>
            </a:r>
            <a:r>
              <a:rPr lang="en-US" sz="2000" dirty="0" err="1"/>
              <a:t>I.P.Okhrimenko</a:t>
            </a:r>
            <a:r>
              <a:rPr lang="en-US" sz="2000" dirty="0"/>
              <a:t>, </a:t>
            </a:r>
            <a:r>
              <a:rPr lang="en-US" sz="2000" dirty="0" err="1"/>
              <a:t>Sov</a:t>
            </a:r>
            <a:r>
              <a:rPr lang="en-US" sz="2000" dirty="0"/>
              <a:t>. J. </a:t>
            </a:r>
            <a:r>
              <a:rPr lang="en-US" sz="2000" dirty="0" err="1"/>
              <a:t>Nucl</a:t>
            </a:r>
            <a:r>
              <a:rPr lang="en-US" sz="2000" dirty="0"/>
              <a:t>. Phys. </a:t>
            </a:r>
            <a:r>
              <a:rPr lang="en-US" sz="2000" b="1" u="sng" dirty="0"/>
              <a:t>32</a:t>
            </a:r>
            <a:r>
              <a:rPr lang="en-US" sz="2000" dirty="0"/>
              <a:t>, 480 (1980).  Oscillator basis.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3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en-GB" dirty="0" smtClean="0">
                <a:solidFill>
                  <a:srgbClr val="008000"/>
                </a:solidFill>
              </a:rPr>
              <a:t>HORSE:</a:t>
            </a:r>
            <a:r>
              <a:rPr lang="en-GB" i="1" dirty="0" smtClean="0">
                <a:solidFill>
                  <a:srgbClr val="FF0000"/>
                </a:solidFill>
              </a:rPr>
              <a:t/>
            </a:r>
            <a:br>
              <a:rPr lang="en-GB" i="1" dirty="0" smtClean="0">
                <a:solidFill>
                  <a:srgbClr val="FF0000"/>
                </a:solidFill>
              </a:rPr>
            </a:br>
            <a:r>
              <a:rPr lang="en-GB" i="1" dirty="0" smtClean="0">
                <a:solidFill>
                  <a:srgbClr val="FF0000"/>
                </a:solidFill>
              </a:rPr>
              <a:t>J</a:t>
            </a:r>
            <a:r>
              <a:rPr lang="en-GB" dirty="0">
                <a:solidFill>
                  <a:srgbClr val="FF0000"/>
                </a:solidFill>
              </a:rPr>
              <a:t>-matrix formalism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with </a:t>
            </a:r>
            <a:r>
              <a:rPr lang="en-GB" dirty="0">
                <a:solidFill>
                  <a:srgbClr val="008000"/>
                </a:solidFill>
              </a:rPr>
              <a:t>oscillator</a:t>
            </a:r>
            <a:r>
              <a:rPr lang="en-GB" dirty="0">
                <a:solidFill>
                  <a:srgbClr val="FF0000"/>
                </a:solidFill>
              </a:rPr>
              <a:t> basis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Some further developments (incomplete list; not always the first publication but a more transparent or complete one):</a:t>
            </a: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Yu.I.Nechaev</a:t>
            </a:r>
            <a:r>
              <a:rPr lang="en-US" sz="2000" dirty="0"/>
              <a:t> and </a:t>
            </a:r>
            <a:r>
              <a:rPr lang="en-US" sz="2000" dirty="0" err="1"/>
              <a:t>Yu.F.Smirnov</a:t>
            </a:r>
            <a:r>
              <a:rPr lang="en-US" sz="2000" dirty="0"/>
              <a:t>, </a:t>
            </a:r>
            <a:r>
              <a:rPr lang="en-US" sz="2000" dirty="0" err="1"/>
              <a:t>Sov</a:t>
            </a:r>
            <a:r>
              <a:rPr lang="en-US" sz="2000" dirty="0"/>
              <a:t>. J. </a:t>
            </a:r>
            <a:r>
              <a:rPr lang="en-US" sz="2000" dirty="0" err="1"/>
              <a:t>Nucl</a:t>
            </a:r>
            <a:r>
              <a:rPr lang="en-US" sz="2000" dirty="0"/>
              <a:t>. Phys. </a:t>
            </a:r>
            <a:r>
              <a:rPr lang="en-US" sz="2000" b="1" u="sng" dirty="0"/>
              <a:t>35</a:t>
            </a:r>
            <a:r>
              <a:rPr lang="en-US" sz="2000" dirty="0"/>
              <a:t>, 808 (1982)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I.P.Okhrimenko</a:t>
            </a:r>
            <a:r>
              <a:rPr lang="en-US" sz="2000" dirty="0"/>
              <a:t>, Few-body Syst. </a:t>
            </a:r>
            <a:r>
              <a:rPr lang="en-US" sz="2000" b="1" u="sng" dirty="0"/>
              <a:t>2</a:t>
            </a:r>
            <a:r>
              <a:rPr lang="en-US" sz="2000" dirty="0"/>
              <a:t>, 169 (1987)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V.S.Vasievsky</a:t>
            </a:r>
            <a:r>
              <a:rPr lang="en-US" sz="2000" dirty="0"/>
              <a:t> and </a:t>
            </a:r>
            <a:r>
              <a:rPr lang="en-US" sz="2000" dirty="0" err="1"/>
              <a:t>F.Arickx</a:t>
            </a:r>
            <a:r>
              <a:rPr lang="en-US" sz="2000" dirty="0"/>
              <a:t>, Phys. Rev. A </a:t>
            </a:r>
            <a:r>
              <a:rPr lang="en-US" sz="2000" b="1" u="sng" dirty="0"/>
              <a:t>55</a:t>
            </a:r>
            <a:r>
              <a:rPr lang="en-US" sz="2000" dirty="0"/>
              <a:t>, 265 (1997)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</a:t>
            </a:r>
            <a:r>
              <a:rPr lang="en-US" sz="2000" dirty="0" err="1"/>
              <a:t>S.A.Zaytsev</a:t>
            </a:r>
            <a:r>
              <a:rPr lang="en-US" sz="2000" dirty="0"/>
              <a:t>, </a:t>
            </a:r>
            <a:r>
              <a:rPr lang="en-US" sz="2000" dirty="0" err="1"/>
              <a:t>Yu.F.Smirnov</a:t>
            </a:r>
            <a:r>
              <a:rPr lang="en-US" sz="2000" dirty="0"/>
              <a:t>, and A.M.Shirokov, </a:t>
            </a:r>
            <a:r>
              <a:rPr lang="en-US" sz="2000" dirty="0" err="1"/>
              <a:t>Theor</a:t>
            </a:r>
            <a:r>
              <a:rPr lang="en-US" sz="2000" dirty="0"/>
              <a:t>. Math. Phys. </a:t>
            </a:r>
            <a:r>
              <a:rPr lang="en-US" sz="2000" b="1" u="sng" dirty="0"/>
              <a:t>117</a:t>
            </a:r>
            <a:r>
              <a:rPr lang="en-US" sz="2000" dirty="0"/>
              <a:t>, 1291 (1998</a:t>
            </a:r>
            <a:r>
              <a:rPr lang="en-US" sz="2400" dirty="0"/>
              <a:t>)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 </a:t>
            </a:r>
            <a:r>
              <a:rPr lang="en-US" sz="2000" dirty="0" err="1"/>
              <a:t>J.M.Bang</a:t>
            </a:r>
            <a:r>
              <a:rPr lang="en-US" sz="2000" dirty="0"/>
              <a:t> et al, Ann. Phys. (NY) </a:t>
            </a:r>
            <a:r>
              <a:rPr lang="en-US" sz="2000" b="1" u="sng" dirty="0"/>
              <a:t>280</a:t>
            </a:r>
            <a:r>
              <a:rPr lang="en-US" sz="2000" dirty="0"/>
              <a:t>, 299 (2000)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A.M.Shirokov et al, Phys. Rev. C </a:t>
            </a:r>
            <a:r>
              <a:rPr lang="en-US" sz="2000" b="1" u="sng" dirty="0"/>
              <a:t>70</a:t>
            </a:r>
            <a:r>
              <a:rPr lang="en-US" sz="2000" dirty="0"/>
              <a:t>, 044005 (2004)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1721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2299368"/>
          </a:xfrm>
        </p:spPr>
        <p:txBody>
          <a:bodyPr/>
          <a:lstStyle/>
          <a:p>
            <a:r>
              <a:rPr lang="en-GB" dirty="0" smtClean="0">
                <a:solidFill>
                  <a:srgbClr val="008000"/>
                </a:solidFill>
              </a:rPr>
              <a:t>HORSE:</a:t>
            </a:r>
            <a:r>
              <a:rPr lang="en-GB" i="1" dirty="0" smtClean="0">
                <a:solidFill>
                  <a:srgbClr val="FF0000"/>
                </a:solidFill>
              </a:rPr>
              <a:t/>
            </a:r>
            <a:br>
              <a:rPr lang="en-GB" i="1" dirty="0" smtClean="0">
                <a:solidFill>
                  <a:srgbClr val="FF0000"/>
                </a:solidFill>
              </a:rPr>
            </a:br>
            <a:r>
              <a:rPr lang="en-GB" i="1" dirty="0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-matrix formalism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with </a:t>
            </a:r>
            <a:r>
              <a:rPr lang="en-GB" dirty="0" smtClean="0">
                <a:solidFill>
                  <a:srgbClr val="008000"/>
                </a:solidFill>
              </a:rPr>
              <a:t>oscillator</a:t>
            </a:r>
            <a:r>
              <a:rPr lang="en-GB" dirty="0" smtClean="0">
                <a:solidFill>
                  <a:srgbClr val="FF0000"/>
                </a:solidFill>
              </a:rPr>
              <a:t> basis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84642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Active research groups: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     Kiev: G. </a:t>
            </a:r>
            <a:r>
              <a:rPr lang="en-US" sz="1800" dirty="0" err="1"/>
              <a:t>Filippov</a:t>
            </a:r>
            <a:r>
              <a:rPr lang="en-US" sz="1800" dirty="0"/>
              <a:t>, V. </a:t>
            </a:r>
            <a:r>
              <a:rPr lang="en-US" sz="1800" dirty="0" err="1"/>
              <a:t>Vasilevsky</a:t>
            </a:r>
            <a:r>
              <a:rPr lang="en-US" sz="1800" dirty="0"/>
              <a:t>, A. </a:t>
            </a:r>
            <a:r>
              <a:rPr lang="en-US" sz="1800" dirty="0" err="1"/>
              <a:t>Nesterov</a:t>
            </a:r>
            <a:r>
              <a:rPr lang="en-US" sz="1800" dirty="0"/>
              <a:t> et 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     Antwerp: F. </a:t>
            </a:r>
            <a:r>
              <a:rPr lang="en-US" sz="1800" dirty="0" err="1"/>
              <a:t>Arickx</a:t>
            </a:r>
            <a:r>
              <a:rPr lang="en-US" sz="1800" dirty="0"/>
              <a:t>, J. </a:t>
            </a:r>
            <a:r>
              <a:rPr lang="en-US" sz="1800" dirty="0" err="1"/>
              <a:t>Broeckhove</a:t>
            </a:r>
            <a:r>
              <a:rPr lang="en-US" sz="1800" dirty="0"/>
              <a:t> et 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     Moscow: A. Shirokov, S. </a:t>
            </a:r>
            <a:r>
              <a:rPr lang="en-US" sz="1800" dirty="0" err="1"/>
              <a:t>Igashov</a:t>
            </a:r>
            <a:r>
              <a:rPr lang="en-US" sz="1800" dirty="0"/>
              <a:t> et 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	Khabarovsk: S. </a:t>
            </a:r>
            <a:r>
              <a:rPr lang="en-US" sz="1800" dirty="0" err="1"/>
              <a:t>Zaytsev</a:t>
            </a:r>
            <a:r>
              <a:rPr lang="en-US" sz="1800" dirty="0"/>
              <a:t>, A. Mazur et 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     Ariel: Yu. Lurie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85842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HORSE: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6172200"/>
          </a:xfrm>
        </p:spPr>
        <p:txBody>
          <a:bodyPr/>
          <a:lstStyle/>
          <a:p>
            <a:r>
              <a:rPr lang="en-US" sz="2000" dirty="0"/>
              <a:t>Schrödinger equation: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Wave </a:t>
            </a:r>
            <a:r>
              <a:rPr lang="en-US" sz="2000" dirty="0" smtClean="0"/>
              <a:t>function is expanded in oscillator functions: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Schrödinger </a:t>
            </a:r>
            <a:r>
              <a:rPr lang="en-US" sz="2000" dirty="0" smtClean="0"/>
              <a:t>equation is an </a:t>
            </a:r>
            <a:r>
              <a:rPr lang="en-US" sz="2000" dirty="0" smtClean="0">
                <a:sym typeface="Symbol" charset="0"/>
              </a:rPr>
              <a:t>infinite </a:t>
            </a:r>
            <a:r>
              <a:rPr lang="en-US" sz="2000" dirty="0">
                <a:sym typeface="Symbol" charset="0"/>
              </a:rPr>
              <a:t>set of algebraic equations: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where </a:t>
            </a:r>
            <a:r>
              <a:rPr lang="en-US" sz="2000" i="1" dirty="0"/>
              <a:t>H=T+V</a:t>
            </a:r>
            <a:r>
              <a:rPr lang="en-US" sz="2000" dirty="0"/>
              <a:t>, </a:t>
            </a:r>
          </a:p>
          <a:p>
            <a:pPr>
              <a:buFontTx/>
              <a:buNone/>
            </a:pPr>
            <a:r>
              <a:rPr lang="en-US" sz="2000" i="1" dirty="0"/>
              <a:t>     T — </a:t>
            </a:r>
            <a:r>
              <a:rPr lang="en-US" sz="2000" dirty="0"/>
              <a:t>kinetic energy operator, </a:t>
            </a:r>
          </a:p>
          <a:p>
            <a:pPr>
              <a:buFontTx/>
              <a:buNone/>
            </a:pPr>
            <a:r>
              <a:rPr lang="en-US" sz="2000" dirty="0"/>
              <a:t>     </a:t>
            </a:r>
            <a:r>
              <a:rPr lang="en-US" sz="2000" i="1" dirty="0"/>
              <a:t>V</a:t>
            </a:r>
            <a:r>
              <a:rPr lang="en-US" sz="2000" dirty="0"/>
              <a:t> </a:t>
            </a:r>
            <a:r>
              <a:rPr lang="en-US" sz="2000" i="1" dirty="0"/>
              <a:t>— </a:t>
            </a:r>
            <a:r>
              <a:rPr lang="en-US" sz="2000" dirty="0"/>
              <a:t>potential energy</a:t>
            </a:r>
          </a:p>
          <a:p>
            <a:endParaRPr lang="en-US" sz="2000" dirty="0"/>
          </a:p>
        </p:txBody>
      </p:sp>
      <p:pic>
        <p:nvPicPr>
          <p:cNvPr id="23557" name="Picture 5" descr="Picture 4"/>
          <p:cNvPicPr>
            <a:picLocks noChangeAspect="1" noChangeArrowheads="1"/>
          </p:cNvPicPr>
          <p:nvPr/>
        </p:nvPicPr>
        <p:blipFill>
          <a:blip r:embed="rId3">
            <a:lum bright="-48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2878138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171074"/>
            <a:ext cx="2997200" cy="3048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096" y="4323347"/>
            <a:ext cx="33147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3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HORSE: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6019800"/>
          </a:xfrm>
        </p:spPr>
        <p:txBody>
          <a:bodyPr/>
          <a:lstStyle/>
          <a:p>
            <a:r>
              <a:rPr lang="en-US" sz="2000" dirty="0"/>
              <a:t>Kinetic energy matrix elements: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Kinetic energy is tridiagonal: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Note! </a:t>
            </a:r>
            <a:r>
              <a:rPr lang="en-US" sz="2000" dirty="0"/>
              <a:t>Kinetic energy tends to infinity as </a:t>
            </a:r>
            <a:r>
              <a:rPr lang="en-US" sz="2000" i="1" dirty="0"/>
              <a:t>n </a:t>
            </a:r>
            <a:r>
              <a:rPr lang="en-US" sz="2000" dirty="0"/>
              <a:t>and </a:t>
            </a:r>
            <a:r>
              <a:rPr lang="en-US" sz="2000" i="1" dirty="0"/>
              <a:t>n</a:t>
            </a:r>
            <a:r>
              <a:rPr lang="ja-JP" altLang="en-US" sz="2000" i="1" dirty="0"/>
              <a:t>’</a:t>
            </a:r>
            <a:r>
              <a:rPr lang="en-US" sz="2000" i="1" dirty="0"/>
              <a:t>=n, </a:t>
            </a:r>
            <a:r>
              <a:rPr lang="en-US" sz="2000" i="1" dirty="0" smtClean="0"/>
              <a:t>n</a:t>
            </a:r>
            <a:r>
              <a:rPr lang="en-US" sz="2000" dirty="0" smtClean="0">
                <a:sym typeface="Symbol" charset="0"/>
              </a:rPr>
              <a:t>±1 </a:t>
            </a:r>
            <a:r>
              <a:rPr lang="en-US" sz="2000" dirty="0">
                <a:sym typeface="Symbol" charset="0"/>
              </a:rPr>
              <a:t>increases: </a:t>
            </a:r>
            <a:endParaRPr lang="en-US" sz="2000" dirty="0"/>
          </a:p>
        </p:txBody>
      </p:sp>
      <p:pic>
        <p:nvPicPr>
          <p:cNvPr id="7" name="Picture 7" descr="Picture 5"/>
          <p:cNvPicPr>
            <a:picLocks noChangeAspect="1" noChangeArrowheads="1"/>
          </p:cNvPicPr>
          <p:nvPr/>
        </p:nvPicPr>
        <p:blipFill>
          <a:blip r:embed="rId3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97" y="3854116"/>
            <a:ext cx="3325813" cy="176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59" y="1295400"/>
            <a:ext cx="5638800" cy="2095500"/>
          </a:xfrm>
          <a:prstGeom prst="rect">
            <a:avLst/>
          </a:prstGeom>
        </p:spPr>
      </p:pic>
      <p:pic>
        <p:nvPicPr>
          <p:cNvPr id="3" name="Picture 2" descr="latex-image-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210" y="6363034"/>
            <a:ext cx="3124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HORSE: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6019800"/>
          </a:xfrm>
        </p:spPr>
        <p:txBody>
          <a:bodyPr/>
          <a:lstStyle/>
          <a:p>
            <a:r>
              <a:rPr lang="en-US" sz="2000"/>
              <a:t>Potential energy matrix elements: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For central potentials only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>
                <a:solidFill>
                  <a:srgbClr val="FF0000"/>
                </a:solidFill>
              </a:rPr>
              <a:t>Note! </a:t>
            </a:r>
            <a:r>
              <a:rPr lang="en-US" sz="2000"/>
              <a:t>Potential energy tends to zero as </a:t>
            </a:r>
            <a:r>
              <a:rPr lang="en-US" sz="2000" i="1"/>
              <a:t>n </a:t>
            </a:r>
            <a:r>
              <a:rPr lang="en-US" sz="2000"/>
              <a:t>and/or </a:t>
            </a:r>
            <a:r>
              <a:rPr lang="en-US" sz="2000" i="1"/>
              <a:t>n</a:t>
            </a:r>
            <a:r>
              <a:rPr lang="ja-JP" altLang="en-US" sz="2000" i="1"/>
              <a:t>’</a:t>
            </a:r>
            <a:r>
              <a:rPr lang="en-US" sz="2000">
                <a:sym typeface="Symbol" charset="0"/>
              </a:rPr>
              <a:t> increases:</a:t>
            </a:r>
          </a:p>
          <a:p>
            <a:endParaRPr lang="en-US" sz="2000">
              <a:sym typeface="Symbol" charset="0"/>
            </a:endParaRPr>
          </a:p>
          <a:p>
            <a:endParaRPr lang="en-US" sz="2000">
              <a:sym typeface="Symbol" charset="0"/>
            </a:endParaRPr>
          </a:p>
          <a:p>
            <a:r>
              <a:rPr lang="en-US" sz="2000">
                <a:sym typeface="Symbol" charset="0"/>
              </a:rPr>
              <a:t>Therefore for </a:t>
            </a:r>
            <a:r>
              <a:rPr lang="en-US" sz="2000">
                <a:solidFill>
                  <a:srgbClr val="FF0000"/>
                </a:solidFill>
                <a:sym typeface="Symbol" charset="0"/>
              </a:rPr>
              <a:t>large </a:t>
            </a:r>
            <a:r>
              <a:rPr lang="en-US" sz="2000" i="1">
                <a:solidFill>
                  <a:srgbClr val="FF0000"/>
                </a:solidFill>
                <a:sym typeface="Symbol" charset="0"/>
              </a:rPr>
              <a:t>n</a:t>
            </a:r>
            <a:r>
              <a:rPr lang="en-US" sz="2000">
                <a:solidFill>
                  <a:srgbClr val="FF0000"/>
                </a:solidFill>
                <a:sym typeface="Symbol" charset="0"/>
              </a:rPr>
              <a:t> or </a:t>
            </a:r>
            <a:r>
              <a:rPr lang="en-US" sz="2000" i="1">
                <a:solidFill>
                  <a:srgbClr val="FF0000"/>
                </a:solidFill>
                <a:sym typeface="Symbol" charset="0"/>
              </a:rPr>
              <a:t>n</a:t>
            </a:r>
            <a:r>
              <a:rPr lang="ja-JP" altLang="en-US" sz="2000" i="1">
                <a:solidFill>
                  <a:srgbClr val="FF0000"/>
                </a:solidFill>
                <a:sym typeface="Symbol" charset="0"/>
              </a:rPr>
              <a:t>’</a:t>
            </a:r>
            <a:r>
              <a:rPr lang="en-US" sz="2000">
                <a:sym typeface="Symbol" charset="0"/>
              </a:rPr>
              <a:t>:</a:t>
            </a:r>
            <a:r>
              <a:rPr lang="en-US" sz="2000">
                <a:solidFill>
                  <a:srgbClr val="FF0000"/>
                </a:solidFill>
                <a:sym typeface="Symbol" charset="0"/>
              </a:rPr>
              <a:t> </a:t>
            </a:r>
          </a:p>
          <a:p>
            <a:endParaRPr lang="en-US" sz="2000">
              <a:sym typeface="Symbol" charset="0"/>
            </a:endParaRPr>
          </a:p>
          <a:p>
            <a:pPr>
              <a:buFontTx/>
              <a:buNone/>
            </a:pPr>
            <a:r>
              <a:rPr lang="en-US" sz="2000">
                <a:sym typeface="Symbol" charset="0"/>
              </a:rPr>
              <a:t>    A reasonable approximation when </a:t>
            </a:r>
            <a:r>
              <a:rPr lang="en-US" sz="2000" i="1">
                <a:solidFill>
                  <a:srgbClr val="FF0000"/>
                </a:solidFill>
                <a:sym typeface="Symbol" charset="0"/>
              </a:rPr>
              <a:t>n</a:t>
            </a:r>
            <a:r>
              <a:rPr lang="en-US" sz="2000">
                <a:solidFill>
                  <a:srgbClr val="FF0000"/>
                </a:solidFill>
                <a:sym typeface="Symbol" charset="0"/>
              </a:rPr>
              <a:t> or </a:t>
            </a:r>
            <a:r>
              <a:rPr lang="en-US" sz="2000" i="1">
                <a:solidFill>
                  <a:srgbClr val="FF0000"/>
                </a:solidFill>
                <a:sym typeface="Symbol" charset="0"/>
              </a:rPr>
              <a:t>n</a:t>
            </a:r>
            <a:r>
              <a:rPr lang="ja-JP" altLang="en-US" sz="2000" i="1">
                <a:solidFill>
                  <a:srgbClr val="FF0000"/>
                </a:solidFill>
                <a:sym typeface="Symbol" charset="0"/>
              </a:rPr>
              <a:t>’</a:t>
            </a:r>
            <a:r>
              <a:rPr lang="en-US" sz="2000" i="1">
                <a:solidFill>
                  <a:srgbClr val="FF0000"/>
                </a:solidFill>
                <a:sym typeface="Symbol" charset="0"/>
              </a:rPr>
              <a:t> </a:t>
            </a:r>
            <a:r>
              <a:rPr lang="en-US" sz="2000">
                <a:solidFill>
                  <a:srgbClr val="FF0000"/>
                </a:solidFill>
                <a:sym typeface="Symbol" charset="0"/>
              </a:rPr>
              <a:t>are large</a:t>
            </a:r>
            <a:endParaRPr lang="en-US" sz="2000" i="1">
              <a:solidFill>
                <a:srgbClr val="FF0000"/>
              </a:solidFill>
              <a:sym typeface="Symbol" charset="0"/>
            </a:endParaRPr>
          </a:p>
        </p:txBody>
      </p:sp>
      <p:pic>
        <p:nvPicPr>
          <p:cNvPr id="41990" name="Picture 6" descr="Picture 11"/>
          <p:cNvPicPr>
            <a:picLocks noChangeAspect="1" noChangeArrowheads="1"/>
          </p:cNvPicPr>
          <p:nvPr/>
        </p:nvPicPr>
        <p:blipFill>
          <a:blip r:embed="rId3">
            <a:lum bright="-66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38600"/>
            <a:ext cx="2052638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1" name="Picture 7" descr="Picture 13"/>
          <p:cNvPicPr>
            <a:picLocks noChangeAspect="1" noChangeArrowheads="1"/>
          </p:cNvPicPr>
          <p:nvPr/>
        </p:nvPicPr>
        <p:blipFill>
          <a:blip r:embed="rId4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953000"/>
            <a:ext cx="2752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2" name="Picture 8" descr="Picture 16"/>
          <p:cNvPicPr>
            <a:picLocks noChangeAspect="1" noChangeArrowheads="1"/>
          </p:cNvPicPr>
          <p:nvPr/>
        </p:nvPicPr>
        <p:blipFill>
          <a:blip r:embed="rId5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638800"/>
            <a:ext cx="4025900" cy="32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3" name="Picture 9" descr="Picture 9"/>
          <p:cNvPicPr>
            <a:picLocks noChangeAspect="1" noChangeArrowheads="1"/>
          </p:cNvPicPr>
          <p:nvPr/>
        </p:nvPicPr>
        <p:blipFill>
          <a:blip r:embed="rId6">
            <a:lum bright="-7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743200"/>
            <a:ext cx="3856038" cy="5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4" name="Picture 10" descr="Picture 10"/>
          <p:cNvPicPr>
            <a:picLocks noChangeAspect="1" noChangeArrowheads="1"/>
          </p:cNvPicPr>
          <p:nvPr/>
        </p:nvPicPr>
        <p:blipFill>
          <a:blip r:embed="rId7">
            <a:lum bright="-72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200"/>
            <a:ext cx="4645025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1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HORSE: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791200"/>
          </a:xfrm>
        </p:spPr>
        <p:txBody>
          <a:bodyPr/>
          <a:lstStyle/>
          <a:p>
            <a:r>
              <a:rPr lang="en-US" sz="2000" dirty="0"/>
              <a:t>In other words</a:t>
            </a:r>
            <a:r>
              <a:rPr lang="en-US" sz="2000" dirty="0" smtClean="0"/>
              <a:t>, it is natural to truncate </a:t>
            </a:r>
            <a:r>
              <a:rPr lang="en-US" sz="2000" dirty="0"/>
              <a:t>the potential </a:t>
            </a:r>
            <a:r>
              <a:rPr lang="en-US" sz="2000" dirty="0" smtClean="0"/>
              <a:t>energy: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 This is equivalent to writing the potential energy operator as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</a:t>
            </a:r>
            <a:r>
              <a:rPr lang="en-US" sz="2000" dirty="0">
                <a:solidFill>
                  <a:srgbClr val="FF0000"/>
                </a:solidFill>
              </a:rPr>
              <a:t>large </a:t>
            </a:r>
            <a:r>
              <a:rPr lang="en-US" sz="2000" i="1" dirty="0">
                <a:solidFill>
                  <a:srgbClr val="FF0000"/>
                </a:solidFill>
              </a:rPr>
              <a:t>n</a:t>
            </a:r>
            <a:r>
              <a:rPr lang="en-US" sz="2000" i="1" dirty="0"/>
              <a:t>,</a:t>
            </a:r>
            <a:r>
              <a:rPr lang="en-US" sz="2000" i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the Schrödinger equation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takes the form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4276" name="Picture 4" descr="Picture 18"/>
          <p:cNvPicPr>
            <a:picLocks noChangeAspect="1" noChangeArrowheads="1"/>
          </p:cNvPicPr>
          <p:nvPr/>
        </p:nvPicPr>
        <p:blipFill>
          <a:blip r:embed="rId3">
            <a:lum bright="-72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524000"/>
            <a:ext cx="3263900" cy="94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8" name="Picture 6" descr="Picture 20"/>
          <p:cNvPicPr>
            <a:picLocks noChangeAspect="1" noChangeArrowheads="1"/>
          </p:cNvPicPr>
          <p:nvPr/>
        </p:nvPicPr>
        <p:blipFill>
          <a:blip r:embed="rId4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95800"/>
            <a:ext cx="2716213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81" name="Picture 9" descr="Picture 27"/>
          <p:cNvPicPr>
            <a:picLocks noChangeAspect="1" noChangeArrowheads="1"/>
          </p:cNvPicPr>
          <p:nvPr/>
        </p:nvPicPr>
        <p:blipFill>
          <a:blip r:embed="rId5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650" y="3087688"/>
            <a:ext cx="3568700" cy="68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457" y="5943600"/>
            <a:ext cx="51054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formalism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4039" name="Picture 7" descr="Picture 26"/>
          <p:cNvPicPr>
            <a:picLocks noChangeAspect="1" noChangeArrowheads="1"/>
          </p:cNvPicPr>
          <p:nvPr/>
        </p:nvPicPr>
        <p:blipFill>
          <a:blip r:embed="rId3">
            <a:lum bright="-42000"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40798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56325" name="Picture 5" descr="Picture 24"/>
          <p:cNvPicPr>
            <a:picLocks noChangeAspect="1" noChangeArrowheads="1"/>
          </p:cNvPicPr>
          <p:nvPr/>
        </p:nvPicPr>
        <p:blipFill>
          <a:blip r:embed="rId3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7" name="Picture 7" descr="Picture 26"/>
          <p:cNvPicPr>
            <a:picLocks noChangeAspect="1" noChangeArrowheads="1"/>
          </p:cNvPicPr>
          <p:nvPr/>
        </p:nvPicPr>
        <p:blipFill>
          <a:blip r:embed="rId4">
            <a:lum bright="-42000"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40798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1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003701"/>
            <a:ext cx="6400800" cy="118872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en-US" b="1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Plan</a:t>
            </a:r>
            <a:endParaRPr lang="en-US" b="1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926" y="3288631"/>
            <a:ext cx="6911474" cy="251326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Introduction to the nuclear shell model</a:t>
            </a:r>
          </a:p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HORSE (J-matrix) formalism as a natural extension of SM</a:t>
            </a:r>
          </a:p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SS-HORSE</a:t>
            </a:r>
          </a:p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How it works: Model problem</a:t>
            </a:r>
          </a:p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Application to n-</a:t>
            </a:r>
            <a:r>
              <a:rPr lang="en-US" i="0" dirty="0" smtClean="0">
                <a:solidFill>
                  <a:srgbClr val="000090"/>
                </a:solidFill>
              </a:rPr>
              <a:t>α</a:t>
            </a:r>
            <a:r>
              <a:rPr lang="en-US" sz="2400" dirty="0" smtClean="0">
                <a:solidFill>
                  <a:srgbClr val="000090"/>
                </a:solidFill>
              </a:rPr>
              <a:t> scattering within the no-core shell model</a:t>
            </a:r>
          </a:p>
          <a:p>
            <a:pPr algn="l">
              <a:lnSpc>
                <a:spcPct val="100000"/>
              </a:lnSpc>
            </a:pPr>
            <a:r>
              <a:rPr lang="en-US" sz="2400" dirty="0" smtClean="0">
                <a:solidFill>
                  <a:srgbClr val="000090"/>
                </a:solidFill>
              </a:rPr>
              <a:t>Summary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9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65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6565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6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7" name="Picture 7" descr="Picture 26"/>
          <p:cNvPicPr>
            <a:picLocks noChangeAspect="1" noChangeArrowheads="1"/>
          </p:cNvPicPr>
          <p:nvPr/>
        </p:nvPicPr>
        <p:blipFill>
          <a:blip r:embed="rId6">
            <a:lum bright="-42000"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40798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8" name="Picture 8" descr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9" name="Picture 9" descr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32004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27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04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0421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3" name="Picture 7" descr="Picture 26"/>
          <p:cNvPicPr>
            <a:picLocks noChangeAspect="1" noChangeArrowheads="1"/>
          </p:cNvPicPr>
          <p:nvPr/>
        </p:nvPicPr>
        <p:blipFill>
          <a:blip r:embed="rId6">
            <a:lum bright="-42000"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40798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4" name="Picture 8" descr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5" name="Picture 9" descr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32004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6" name="Picture 10" descr="Picture 28"/>
          <p:cNvPicPr>
            <a:picLocks noChangeAspect="1" noChangeArrowheads="1"/>
          </p:cNvPicPr>
          <p:nvPr/>
        </p:nvPicPr>
        <p:blipFill>
          <a:blip r:embed="rId8">
            <a:lum bright="-54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4321175" cy="118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9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24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2469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0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2" name="Picture 8" descr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3" name="Picture 9" descr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3200400"/>
            <a:ext cx="3182938" cy="28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4" name="Picture 10" descr="Picture 28"/>
          <p:cNvPicPr>
            <a:picLocks noChangeAspect="1" noChangeArrowheads="1"/>
          </p:cNvPicPr>
          <p:nvPr/>
        </p:nvPicPr>
        <p:blipFill>
          <a:blip r:embed="rId7">
            <a:lum bright="-54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371600"/>
            <a:ext cx="4321175" cy="118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5" name="Picture 11" descr="Picture 29"/>
          <p:cNvPicPr>
            <a:picLocks noChangeAspect="1" noChangeArrowheads="1"/>
          </p:cNvPicPr>
          <p:nvPr/>
        </p:nvPicPr>
        <p:blipFill>
          <a:blip r:embed="rId8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4168775" cy="68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531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4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4517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8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21" name="Picture 9" descr="Picture 28"/>
          <p:cNvPicPr>
            <a:picLocks noChangeAspect="1" noChangeArrowheads="1"/>
          </p:cNvPicPr>
          <p:nvPr/>
        </p:nvPicPr>
        <p:blipFill>
          <a:blip r:embed="rId6">
            <a:lum bright="-54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371600"/>
            <a:ext cx="4321175" cy="118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22" name="Picture 10" descr="Picture 29"/>
          <p:cNvPicPr>
            <a:picLocks noChangeAspect="1" noChangeArrowheads="1"/>
          </p:cNvPicPr>
          <p:nvPr/>
        </p:nvPicPr>
        <p:blipFill>
          <a:blip r:embed="rId7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4168775" cy="68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214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8613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4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5" name="Picture 7" descr="Picture 30"/>
          <p:cNvPicPr>
            <a:picLocks noChangeAspect="1" noChangeArrowheads="1"/>
          </p:cNvPicPr>
          <p:nvPr/>
        </p:nvPicPr>
        <p:blipFill>
          <a:blip r:embed="rId6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47800"/>
            <a:ext cx="4976813" cy="107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6" name="Picture 8" descr="Picture 31"/>
          <p:cNvPicPr>
            <a:picLocks noChangeAspect="1" noChangeArrowheads="1"/>
          </p:cNvPicPr>
          <p:nvPr/>
        </p:nvPicPr>
        <p:blipFill>
          <a:blip r:embed="rId7">
            <a:lum bright="-48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5407025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0" y="5937314"/>
            <a:ext cx="45636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This is </a:t>
            </a:r>
            <a:r>
              <a:rPr lang="en-US" sz="2800" dirty="0" smtClean="0">
                <a:solidFill>
                  <a:schemeClr val="accent2"/>
                </a:solidFill>
              </a:rPr>
              <a:t>an exactly    solvable </a:t>
            </a:r>
            <a:r>
              <a:rPr lang="en-US" sz="2800" dirty="0">
                <a:solidFill>
                  <a:schemeClr val="accent2"/>
                </a:solidFill>
              </a:rPr>
              <a:t>algebraic problem!</a:t>
            </a:r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7162800" y="57150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3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General idea of the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HORSE formalism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66000" contras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600200"/>
            <a:ext cx="5318125" cy="5562600"/>
          </a:xfrm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6000" contrast="8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-935038" y="46180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8613" name="Picture 5" descr="Picture 24"/>
          <p:cNvPicPr>
            <a:picLocks noChangeAspect="1" noChangeArrowheads="1"/>
          </p:cNvPicPr>
          <p:nvPr/>
        </p:nvPicPr>
        <p:blipFill>
          <a:blip r:embed="rId4">
            <a:lum bright="-6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5029200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4" name="Picture 6" descr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19800"/>
            <a:ext cx="2857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5" name="Picture 7" descr="Picture 30"/>
          <p:cNvPicPr>
            <a:picLocks noChangeAspect="1" noChangeArrowheads="1"/>
          </p:cNvPicPr>
          <p:nvPr/>
        </p:nvPicPr>
        <p:blipFill>
          <a:blip r:embed="rId6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47800"/>
            <a:ext cx="4976813" cy="107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6" name="Picture 8" descr="Picture 31"/>
          <p:cNvPicPr>
            <a:picLocks noChangeAspect="1" noChangeArrowheads="1"/>
          </p:cNvPicPr>
          <p:nvPr/>
        </p:nvPicPr>
        <p:blipFill>
          <a:blip r:embed="rId7">
            <a:lum bright="-48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5407025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0" y="5937314"/>
            <a:ext cx="45636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This is </a:t>
            </a:r>
            <a:r>
              <a:rPr lang="en-US" sz="2800" dirty="0" smtClean="0">
                <a:solidFill>
                  <a:schemeClr val="accent2"/>
                </a:solidFill>
              </a:rPr>
              <a:t>an exactly    solvable </a:t>
            </a:r>
            <a:r>
              <a:rPr lang="en-US" sz="2800" dirty="0">
                <a:solidFill>
                  <a:schemeClr val="accent2"/>
                </a:solidFill>
              </a:rPr>
              <a:t>algebraic problem!</a:t>
            </a:r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7162800" y="57150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53262" y="5567982"/>
            <a:ext cx="4090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And this looks like a natural extension of SM where both potential and kinetic energies are truncated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1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Asymptotic region </a:t>
            </a:r>
            <a:r>
              <a:rPr lang="en-US" i="1" dirty="0" smtClean="0">
                <a:solidFill>
                  <a:schemeClr val="accent2"/>
                </a:solidFill>
              </a:rPr>
              <a:t>n ≥ N</a:t>
            </a: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Schrödinger equation takes the form of three-term recurrent relation: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This is a second order finite-difference equation. It has two independent solutions: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/>
              <a:t>     where dimensionless momentum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/>
              <a:t>     For derivation, see S.A.Zaytsev, Yu.F.Smirnov, and A.M.Shirokov, Theor. Math. Phys. </a:t>
            </a:r>
            <a:r>
              <a:rPr lang="en-US" sz="2000" b="1" u="sng"/>
              <a:t>117</a:t>
            </a:r>
            <a:r>
              <a:rPr lang="en-US" sz="2000"/>
              <a:t>, 1291 (1998) </a:t>
            </a:r>
          </a:p>
        </p:txBody>
      </p:sp>
      <p:pic>
        <p:nvPicPr>
          <p:cNvPr id="78852" name="Picture 4" descr="Picture 2"/>
          <p:cNvPicPr>
            <a:picLocks noChangeAspect="1" noChangeArrowheads="1"/>
          </p:cNvPicPr>
          <p:nvPr/>
        </p:nvPicPr>
        <p:blipFill>
          <a:blip r:embed="rId3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6400"/>
            <a:ext cx="5218113" cy="3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3" name="Picture 5" descr="Picture 4"/>
          <p:cNvPicPr>
            <a:picLocks noChangeAspect="1" noChangeArrowheads="1"/>
          </p:cNvPicPr>
          <p:nvPr/>
        </p:nvPicPr>
        <p:blipFill>
          <a:blip r:embed="rId4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0"/>
            <a:ext cx="5227638" cy="210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4" name="Picture 6" descr="Picture 7"/>
          <p:cNvPicPr>
            <a:picLocks noChangeAspect="1" noChangeArrowheads="1"/>
          </p:cNvPicPr>
          <p:nvPr/>
        </p:nvPicPr>
        <p:blipFill>
          <a:blip r:embed="rId5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360988"/>
            <a:ext cx="990600" cy="50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968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Asymptotic region </a:t>
            </a:r>
            <a:r>
              <a:rPr lang="en-US" i="1" dirty="0" smtClean="0">
                <a:solidFill>
                  <a:schemeClr val="accent2"/>
                </a:solidFill>
              </a:rPr>
              <a:t>n ≥ N</a:t>
            </a:r>
            <a:endParaRPr lang="en-US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5715000"/>
          </a:xfrm>
        </p:spPr>
        <p:txBody>
          <a:bodyPr/>
          <a:lstStyle/>
          <a:p>
            <a:r>
              <a:rPr lang="en-US" sz="2000" dirty="0"/>
              <a:t>Schrödinger equation: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Arbitrary solution </a:t>
            </a:r>
            <a:r>
              <a:rPr lang="en-US" sz="2000" i="1" dirty="0" err="1"/>
              <a:t>a</a:t>
            </a:r>
            <a:r>
              <a:rPr lang="en-US" sz="2000" i="1" baseline="-25000" dirty="0" err="1"/>
              <a:t>nl</a:t>
            </a:r>
            <a:r>
              <a:rPr lang="en-US" sz="2000" dirty="0"/>
              <a:t>(</a:t>
            </a:r>
            <a:r>
              <a:rPr lang="en-US" sz="2000" i="1" dirty="0"/>
              <a:t>E</a:t>
            </a:r>
            <a:r>
              <a:rPr lang="en-US" sz="2000" dirty="0"/>
              <a:t>) of this equation can be expressed as a superposition of the solutions </a:t>
            </a:r>
            <a:r>
              <a:rPr lang="en-US" sz="2000" i="1" dirty="0" err="1"/>
              <a:t>S</a:t>
            </a:r>
            <a:r>
              <a:rPr lang="en-US" sz="2000" i="1" baseline="-25000" dirty="0" err="1"/>
              <a:t>nl</a:t>
            </a:r>
            <a:r>
              <a:rPr lang="en-US" sz="2000" dirty="0"/>
              <a:t>(</a:t>
            </a:r>
            <a:r>
              <a:rPr lang="en-US" sz="2000" i="1" dirty="0"/>
              <a:t>E</a:t>
            </a:r>
            <a:r>
              <a:rPr lang="en-US" sz="2000" dirty="0"/>
              <a:t>) and </a:t>
            </a:r>
            <a:r>
              <a:rPr lang="en-US" sz="2000" i="1" dirty="0" err="1"/>
              <a:t>C</a:t>
            </a:r>
            <a:r>
              <a:rPr lang="en-US" sz="2000" i="1" baseline="-25000" dirty="0" err="1"/>
              <a:t>nl</a:t>
            </a:r>
            <a:r>
              <a:rPr lang="en-US" sz="2000" dirty="0"/>
              <a:t>(</a:t>
            </a:r>
            <a:r>
              <a:rPr lang="en-US" sz="2000" i="1" dirty="0"/>
              <a:t>E</a:t>
            </a:r>
            <a:r>
              <a:rPr lang="en-US" sz="2000" dirty="0"/>
              <a:t>), e.g.: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Note </a:t>
            </a:r>
            <a:r>
              <a:rPr lang="en-US" sz="2000" dirty="0" smtClean="0"/>
              <a:t>that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</a:t>
            </a:r>
          </a:p>
        </p:txBody>
      </p:sp>
      <p:pic>
        <p:nvPicPr>
          <p:cNvPr id="89092" name="Picture 4" descr="Picture 2"/>
          <p:cNvPicPr>
            <a:picLocks noChangeAspect="1" noChangeArrowheads="1"/>
          </p:cNvPicPr>
          <p:nvPr/>
        </p:nvPicPr>
        <p:blipFill>
          <a:blip r:embed="rId3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6400"/>
            <a:ext cx="5218113" cy="3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3" name="Picture 5" descr="Picture 6"/>
          <p:cNvPicPr>
            <a:picLocks noChangeAspect="1" noChangeArrowheads="1"/>
          </p:cNvPicPr>
          <p:nvPr/>
        </p:nvPicPr>
        <p:blipFill>
          <a:blip r:embed="rId4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048000"/>
            <a:ext cx="3856038" cy="27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5" name="Picture 7" descr="Picture 15"/>
          <p:cNvPicPr>
            <a:picLocks noChangeAspect="1" noChangeArrowheads="1"/>
          </p:cNvPicPr>
          <p:nvPr/>
        </p:nvPicPr>
        <p:blipFill>
          <a:blip r:embed="rId5">
            <a:lum bright="-48000" contras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4313238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55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Asymptotic region </a:t>
            </a:r>
            <a:r>
              <a:rPr lang="en-US" i="1" dirty="0" smtClean="0">
                <a:solidFill>
                  <a:schemeClr val="accent2"/>
                </a:solidFill>
              </a:rPr>
              <a:t>n ≥ N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867400"/>
          </a:xfrm>
        </p:spPr>
        <p:txBody>
          <a:bodyPr/>
          <a:lstStyle/>
          <a:p>
            <a:r>
              <a:rPr lang="en-US" sz="2000" dirty="0"/>
              <a:t>Therefore our wave function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Reminder: the ideas of quantum scattering theory.</a:t>
            </a:r>
          </a:p>
          <a:p>
            <a:r>
              <a:rPr lang="en-US" sz="2000" dirty="0"/>
              <a:t>Cross section</a:t>
            </a:r>
          </a:p>
          <a:p>
            <a:endParaRPr lang="en-US" sz="2000" dirty="0"/>
          </a:p>
          <a:p>
            <a:r>
              <a:rPr lang="en-US" sz="2000" dirty="0"/>
              <a:t>Wave function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err="1" smtClean="0">
                <a:solidFill>
                  <a:srgbClr val="FF0000"/>
                </a:solidFill>
                <a:sym typeface="Symbol" charset="0"/>
              </a:rPr>
              <a:t>δ</a:t>
            </a:r>
            <a:r>
              <a:rPr lang="en-US" sz="2000" dirty="0" smtClean="0">
                <a:solidFill>
                  <a:srgbClr val="FF0000"/>
                </a:solidFill>
                <a:sym typeface="Symbol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sym typeface="Symbol" charset="0"/>
              </a:rPr>
              <a:t>in </a:t>
            </a:r>
            <a:r>
              <a:rPr lang="en-US" sz="2000" dirty="0" smtClean="0">
                <a:solidFill>
                  <a:srgbClr val="FF0000"/>
                </a:solidFill>
                <a:sym typeface="Symbol" charset="0"/>
              </a:rPr>
              <a:t>the HORSE approach </a:t>
            </a:r>
            <a:r>
              <a:rPr lang="en-US" sz="2000" dirty="0">
                <a:solidFill>
                  <a:srgbClr val="FF0000"/>
                </a:solidFill>
                <a:sym typeface="Symbol" charset="0"/>
              </a:rPr>
              <a:t>is the phase shift!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98308" name="Picture 4" descr="Picture 18"/>
          <p:cNvPicPr>
            <a:picLocks noChangeAspect="1" noChangeArrowheads="1"/>
          </p:cNvPicPr>
          <p:nvPr/>
        </p:nvPicPr>
        <p:blipFill>
          <a:blip r:embed="rId3">
            <a:lum bright="-9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519613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09" name="Picture 5" descr="Picture 19"/>
          <p:cNvPicPr>
            <a:picLocks noChangeAspect="1" noChangeArrowheads="1"/>
          </p:cNvPicPr>
          <p:nvPr/>
        </p:nvPicPr>
        <p:blipFill>
          <a:blip r:embed="rId4">
            <a:lum bright="-84000"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941388" cy="2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10" name="Picture 6" descr="Picture 20"/>
          <p:cNvPicPr>
            <a:picLocks noChangeAspect="1" noChangeArrowheads="1"/>
          </p:cNvPicPr>
          <p:nvPr/>
        </p:nvPicPr>
        <p:blipFill>
          <a:blip r:embed="rId5">
            <a:lum bright="-42000" contras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81400"/>
            <a:ext cx="21780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578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Internal region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(interaction region) </a:t>
            </a:r>
            <a:r>
              <a:rPr lang="en-US" i="1" dirty="0" smtClean="0">
                <a:solidFill>
                  <a:schemeClr val="accent2"/>
                </a:solidFill>
              </a:rPr>
              <a:t>n </a:t>
            </a:r>
            <a:r>
              <a:rPr lang="en-US" dirty="0" smtClean="0">
                <a:solidFill>
                  <a:schemeClr val="accent2"/>
                </a:solidFill>
                <a:sym typeface="Symbol" charset="0"/>
              </a:rPr>
              <a:t>≤ </a:t>
            </a:r>
            <a:r>
              <a:rPr lang="en-US" i="1" dirty="0" smtClean="0">
                <a:solidFill>
                  <a:schemeClr val="accent2"/>
                </a:solidFill>
                <a:sym typeface="Symbol" charset="0"/>
              </a:rPr>
              <a:t>N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562600"/>
          </a:xfrm>
        </p:spPr>
        <p:txBody>
          <a:bodyPr/>
          <a:lstStyle/>
          <a:p>
            <a:r>
              <a:rPr lang="en-US" sz="2000"/>
              <a:t>Schrödinger equation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Inverse Hamiltonian matrix:</a:t>
            </a:r>
          </a:p>
        </p:txBody>
      </p:sp>
      <p:pic>
        <p:nvPicPr>
          <p:cNvPr id="100356" name="Picture 4" descr="Picture 21"/>
          <p:cNvPicPr>
            <a:picLocks noChangeAspect="1" noChangeArrowheads="1"/>
          </p:cNvPicPr>
          <p:nvPr/>
        </p:nvPicPr>
        <p:blipFill>
          <a:blip r:embed="rId3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76400"/>
            <a:ext cx="34067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358" name="Picture 6" descr="Picture 23"/>
          <p:cNvPicPr>
            <a:picLocks noChangeAspect="1" noChangeArrowheads="1"/>
          </p:cNvPicPr>
          <p:nvPr/>
        </p:nvPicPr>
        <p:blipFill>
          <a:blip r:embed="rId4">
            <a:lum bright="-9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19400"/>
            <a:ext cx="359568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556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Shell Model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A7161E"/>
                </a:solidFill>
              </a:rPr>
              <a:t>SM is a standard traditional tool in nuclear structure theory</a:t>
            </a:r>
          </a:p>
          <a:p>
            <a:r>
              <a:rPr lang="en-US" sz="2400" dirty="0" smtClean="0">
                <a:solidFill>
                  <a:srgbClr val="A7161E"/>
                </a:solidFill>
              </a:rPr>
              <a:t>Core SM: e.g., </a:t>
            </a:r>
            <a:r>
              <a:rPr lang="en-US" sz="2400" baseline="30000" dirty="0" smtClean="0">
                <a:solidFill>
                  <a:srgbClr val="A7161E"/>
                </a:solidFill>
              </a:rPr>
              <a:t>19</a:t>
            </a:r>
            <a:r>
              <a:rPr lang="en-US" sz="2400" dirty="0" smtClean="0">
                <a:solidFill>
                  <a:srgbClr val="A7161E"/>
                </a:solidFill>
              </a:rPr>
              <a:t>F=core(</a:t>
            </a:r>
            <a:r>
              <a:rPr lang="en-US" sz="2400" baseline="30000" dirty="0" smtClean="0">
                <a:solidFill>
                  <a:srgbClr val="A7161E"/>
                </a:solidFill>
              </a:rPr>
              <a:t>16</a:t>
            </a:r>
            <a:r>
              <a:rPr lang="en-US" sz="2400" dirty="0">
                <a:solidFill>
                  <a:srgbClr val="A7161E"/>
                </a:solidFill>
              </a:rPr>
              <a:t>O</a:t>
            </a:r>
            <a:r>
              <a:rPr lang="en-US" sz="2400" dirty="0" smtClean="0">
                <a:solidFill>
                  <a:srgbClr val="A7161E"/>
                </a:solidFill>
              </a:rPr>
              <a:t>)+</a:t>
            </a:r>
            <a:r>
              <a:rPr lang="en-US" sz="2400" dirty="0" err="1" smtClean="0">
                <a:solidFill>
                  <a:srgbClr val="A7161E"/>
                </a:solidFill>
              </a:rPr>
              <a:t>p+n+n</a:t>
            </a:r>
            <a:r>
              <a:rPr lang="en-US" sz="2400" dirty="0" smtClean="0">
                <a:solidFill>
                  <a:srgbClr val="A7161E"/>
                </a:solidFill>
              </a:rPr>
              <a:t> − inert core </a:t>
            </a:r>
            <a:r>
              <a:rPr lang="en-US" sz="2400" baseline="30000" dirty="0" smtClean="0">
                <a:solidFill>
                  <a:srgbClr val="A7161E"/>
                </a:solidFill>
              </a:rPr>
              <a:t>16</a:t>
            </a:r>
            <a:r>
              <a:rPr lang="en-US" sz="2400" dirty="0" smtClean="0">
                <a:solidFill>
                  <a:srgbClr val="A7161E"/>
                </a:solidFill>
              </a:rPr>
              <a:t>O times </a:t>
            </a:r>
            <a:r>
              <a:rPr lang="en-US" sz="2400" dirty="0" err="1" smtClean="0">
                <a:solidFill>
                  <a:srgbClr val="A7161E"/>
                </a:solidFill>
              </a:rPr>
              <a:t>antisymmetrized</a:t>
            </a:r>
            <a:r>
              <a:rPr lang="en-US" sz="2400" dirty="0" smtClean="0">
                <a:solidFill>
                  <a:srgbClr val="A7161E"/>
                </a:solidFill>
              </a:rPr>
              <a:t> function of 3 nucleons</a:t>
            </a:r>
          </a:p>
          <a:p>
            <a:r>
              <a:rPr lang="en-US" sz="2400" dirty="0" smtClean="0">
                <a:solidFill>
                  <a:srgbClr val="A7161E"/>
                </a:solidFill>
              </a:rPr>
              <a:t>No-core SM: </a:t>
            </a:r>
            <a:r>
              <a:rPr lang="en-US" sz="2400" dirty="0" err="1" smtClean="0">
                <a:solidFill>
                  <a:srgbClr val="A7161E"/>
                </a:solidFill>
              </a:rPr>
              <a:t>antisymmetrized</a:t>
            </a:r>
            <a:r>
              <a:rPr lang="en-US" sz="2400" dirty="0" smtClean="0">
                <a:solidFill>
                  <a:srgbClr val="A7161E"/>
                </a:solidFill>
              </a:rPr>
              <a:t> function of all nucleons</a:t>
            </a:r>
          </a:p>
          <a:p>
            <a:r>
              <a:rPr lang="en-US" sz="2400" dirty="0" smtClean="0">
                <a:solidFill>
                  <a:srgbClr val="A7161E"/>
                </a:solidFill>
              </a:rPr>
              <a:t>Wave function: </a:t>
            </a:r>
          </a:p>
          <a:p>
            <a:endParaRPr lang="en-US" sz="2400" dirty="0">
              <a:solidFill>
                <a:srgbClr val="A7161E"/>
              </a:solidFill>
            </a:endParaRPr>
          </a:p>
          <a:p>
            <a:r>
              <a:rPr lang="en-US" sz="2400" dirty="0" smtClean="0">
                <a:solidFill>
                  <a:srgbClr val="A7161E"/>
                </a:solidFill>
              </a:rPr>
              <a:t>Traditionally single-particle functions            are harmonic oscillator wave functions </a:t>
            </a:r>
            <a:endParaRPr lang="en-US" sz="2400" dirty="0">
              <a:solidFill>
                <a:srgbClr val="A7161E"/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4088397"/>
            <a:ext cx="2095500" cy="6731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682" y="5001461"/>
            <a:ext cx="723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8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Matching condition at </a:t>
            </a:r>
            <a:r>
              <a:rPr lang="en-US" i="1">
                <a:solidFill>
                  <a:schemeClr val="accent2"/>
                </a:solidFill>
              </a:rPr>
              <a:t>n</a:t>
            </a:r>
            <a:r>
              <a:rPr lang="en-US">
                <a:solidFill>
                  <a:schemeClr val="accent2"/>
                </a:solidFill>
              </a:rPr>
              <a:t>=</a:t>
            </a:r>
            <a:r>
              <a:rPr lang="en-US" i="1">
                <a:solidFill>
                  <a:schemeClr val="accent2"/>
                </a:solidFill>
              </a:rPr>
              <a:t>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943600"/>
          </a:xfrm>
        </p:spPr>
        <p:txBody>
          <a:bodyPr/>
          <a:lstStyle/>
          <a:p>
            <a:r>
              <a:rPr lang="en-US" sz="2000"/>
              <a:t>Solution:</a:t>
            </a:r>
          </a:p>
          <a:p>
            <a:endParaRPr lang="en-US" sz="2000"/>
          </a:p>
          <a:p>
            <a:r>
              <a:rPr lang="en-US" sz="2000"/>
              <a:t>From the asymptotic region</a:t>
            </a:r>
          </a:p>
          <a:p>
            <a:endParaRPr lang="en-US" sz="2000"/>
          </a:p>
          <a:p>
            <a:r>
              <a:rPr lang="en-US" sz="2000"/>
              <a:t>Note, it is valid at </a:t>
            </a:r>
            <a:r>
              <a:rPr lang="en-US" sz="2000" i="1"/>
              <a:t>n</a:t>
            </a:r>
            <a:r>
              <a:rPr lang="en-US" sz="2000"/>
              <a:t>=</a:t>
            </a:r>
            <a:r>
              <a:rPr lang="en-US" sz="2000" i="1"/>
              <a:t>N</a:t>
            </a:r>
            <a:r>
              <a:rPr lang="en-US" sz="2000"/>
              <a:t> and </a:t>
            </a:r>
            <a:r>
              <a:rPr lang="en-US" sz="2000" i="1"/>
              <a:t>n</a:t>
            </a:r>
            <a:r>
              <a:rPr lang="en-US" sz="2000"/>
              <a:t>=</a:t>
            </a:r>
            <a:r>
              <a:rPr lang="en-US" sz="2000" i="1"/>
              <a:t>N+</a:t>
            </a:r>
            <a:r>
              <a:rPr lang="en-US" sz="2000"/>
              <a:t>1. Hence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This is equation to calculate the phase shifts. </a:t>
            </a:r>
          </a:p>
          <a:p>
            <a:r>
              <a:rPr lang="en-US" sz="2000"/>
              <a:t>The wave function is given by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pPr>
              <a:buFontTx/>
              <a:buNone/>
            </a:pPr>
            <a:r>
              <a:rPr lang="en-US" sz="2000"/>
              <a:t>     where</a:t>
            </a:r>
          </a:p>
          <a:p>
            <a:endParaRPr lang="en-US"/>
          </a:p>
        </p:txBody>
      </p:sp>
      <p:pic>
        <p:nvPicPr>
          <p:cNvPr id="125956" name="Picture 4" descr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95400"/>
            <a:ext cx="5657850" cy="3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7" name="Picture 5" descr="Picture 29"/>
          <p:cNvPicPr>
            <a:picLocks noChangeAspect="1" noChangeArrowheads="1"/>
          </p:cNvPicPr>
          <p:nvPr/>
        </p:nvPicPr>
        <p:blipFill>
          <a:blip r:embed="rId4">
            <a:lum bright="-8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057400"/>
            <a:ext cx="49498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8" name="Picture 6" descr="Picture 30"/>
          <p:cNvPicPr>
            <a:picLocks noChangeAspect="1" noChangeArrowheads="1"/>
          </p:cNvPicPr>
          <p:nvPr/>
        </p:nvPicPr>
        <p:blipFill>
          <a:blip r:embed="rId5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41878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9" name="Picture 7" descr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67200"/>
            <a:ext cx="2590800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60" name="Picture 8" descr="Picture 33"/>
          <p:cNvPicPr>
            <a:picLocks noChangeAspect="1" noChangeArrowheads="1"/>
          </p:cNvPicPr>
          <p:nvPr/>
        </p:nvPicPr>
        <p:blipFill>
          <a:blip r:embed="rId7">
            <a:lum bright="-8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791200"/>
            <a:ext cx="5021263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749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6000"/>
          </a:xfrm>
        </p:spPr>
        <p:txBody>
          <a:bodyPr/>
          <a:lstStyle/>
          <a:p>
            <a:r>
              <a:rPr lang="en-US" sz="3600" dirty="0" smtClean="0">
                <a:solidFill>
                  <a:srgbClr val="0000FF"/>
                </a:solidFill>
              </a:rPr>
              <a:t>Problems with direct HORSE application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7361"/>
            <a:ext cx="7772400" cy="4819901"/>
          </a:xfrm>
        </p:spPr>
        <p:txBody>
          <a:bodyPr/>
          <a:lstStyle/>
          <a:p>
            <a:r>
              <a:rPr lang="en-US" sz="2000" dirty="0" smtClean="0"/>
              <a:t>A lot of </a:t>
            </a:r>
            <a:r>
              <a:rPr lang="en-US" sz="2000" i="1" dirty="0" err="1" smtClean="0"/>
              <a:t>E</a:t>
            </a:r>
            <a:r>
              <a:rPr lang="en-US" sz="2000" baseline="-25000" dirty="0" err="1" smtClean="0"/>
              <a:t>λ</a:t>
            </a:r>
            <a:r>
              <a:rPr lang="en-US" sz="2000" baseline="-25000" dirty="0" smtClean="0"/>
              <a:t> </a:t>
            </a:r>
            <a:r>
              <a:rPr lang="en-US" sz="2000" dirty="0" err="1" smtClean="0"/>
              <a:t>eigenstates</a:t>
            </a:r>
            <a:r>
              <a:rPr lang="en-US" sz="2000" dirty="0" smtClean="0"/>
              <a:t> needed while SM </a:t>
            </a:r>
          </a:p>
          <a:p>
            <a:pPr marL="0" indent="0">
              <a:buNone/>
            </a:pPr>
            <a:r>
              <a:rPr lang="en-US" sz="2000" dirty="0" smtClean="0"/>
              <a:t>codes usually calculate few lowest states only</a:t>
            </a:r>
          </a:p>
          <a:p>
            <a:r>
              <a:rPr lang="en-US" sz="2000" dirty="0" smtClean="0"/>
              <a:t>One needs highly excited states and to get </a:t>
            </a:r>
          </a:p>
          <a:p>
            <a:pPr marL="0" indent="0">
              <a:buNone/>
            </a:pPr>
            <a:r>
              <a:rPr lang="en-US" sz="2000" dirty="0" smtClean="0"/>
              <a:t>rid from CM excited states.</a:t>
            </a:r>
          </a:p>
          <a:p>
            <a:r>
              <a:rPr lang="en-US" sz="2000" dirty="0" smtClean="0"/>
              <a:t>           are normalized for all states including the CM excited ones, hence renormalization is needed.</a:t>
            </a:r>
          </a:p>
          <a:p>
            <a:r>
              <a:rPr lang="en-US" sz="2000" dirty="0" smtClean="0"/>
              <a:t>We need            for the relative </a:t>
            </a:r>
            <a:r>
              <a:rPr lang="en-US" sz="2000" i="1" dirty="0" smtClean="0"/>
              <a:t>n</a:t>
            </a:r>
            <a:r>
              <a:rPr lang="en-US" sz="2000" dirty="0" smtClean="0"/>
              <a:t>-</a:t>
            </a:r>
            <a:r>
              <a:rPr lang="en-US" sz="2000" dirty="0" smtClean="0">
                <a:sym typeface="Symbol" charset="0"/>
              </a:rPr>
              <a:t>nucleus coordinate </a:t>
            </a:r>
            <a:r>
              <a:rPr lang="en-US" sz="2000" i="1" dirty="0" err="1" smtClean="0">
                <a:sym typeface="Symbol" charset="0"/>
              </a:rPr>
              <a:t>r</a:t>
            </a:r>
            <a:r>
              <a:rPr lang="en-US" sz="2000" i="1" baseline="-25000" dirty="0" err="1" smtClean="0">
                <a:sym typeface="Symbol" charset="0"/>
              </a:rPr>
              <a:t>nA</a:t>
            </a:r>
            <a:r>
              <a:rPr lang="en-US" sz="2000" dirty="0" smtClean="0">
                <a:sym typeface="Symbol" charset="0"/>
              </a:rPr>
              <a:t> but NCSM provides            for the </a:t>
            </a:r>
            <a:r>
              <a:rPr lang="en-US" sz="2000" i="1" dirty="0" smtClean="0"/>
              <a:t>n </a:t>
            </a:r>
            <a:r>
              <a:rPr lang="en-US" sz="2000" dirty="0" smtClean="0"/>
              <a:t>coordinate </a:t>
            </a:r>
            <a:r>
              <a:rPr lang="en-US" sz="2000" i="1" dirty="0" err="1" smtClean="0">
                <a:sym typeface="Symbol" charset="0"/>
              </a:rPr>
              <a:t>r</a:t>
            </a:r>
            <a:r>
              <a:rPr lang="en-US" sz="2000" i="1" baseline="-25000" dirty="0" err="1" smtClean="0">
                <a:sym typeface="Symbol" charset="0"/>
              </a:rPr>
              <a:t>n</a:t>
            </a:r>
            <a:r>
              <a:rPr lang="en-US" sz="2000" dirty="0" smtClean="0">
                <a:sym typeface="Symbol" charset="0"/>
              </a:rPr>
              <a:t> relative to the nucleus CM. Hence we need to perform </a:t>
            </a:r>
            <a:r>
              <a:rPr lang="en-US" sz="2000" dirty="0" err="1" smtClean="0">
                <a:sym typeface="Symbol" charset="0"/>
              </a:rPr>
              <a:t>Talmi-Moshinsky</a:t>
            </a:r>
            <a:r>
              <a:rPr lang="en-US" sz="2000" dirty="0" smtClean="0">
                <a:sym typeface="Symbol" charset="0"/>
              </a:rPr>
              <a:t> transformations for all states to obtain            in </a:t>
            </a:r>
            <a:r>
              <a:rPr lang="en-US" sz="2000" dirty="0" smtClean="0"/>
              <a:t>relative             </a:t>
            </a:r>
            <a:r>
              <a:rPr lang="en-US" sz="2000" i="1" dirty="0" smtClean="0"/>
              <a:t>n</a:t>
            </a:r>
            <a:r>
              <a:rPr lang="en-US" sz="2000" dirty="0" smtClean="0"/>
              <a:t>-</a:t>
            </a:r>
            <a:r>
              <a:rPr lang="en-US" sz="2000" dirty="0" smtClean="0">
                <a:sym typeface="Symbol" charset="0"/>
              </a:rPr>
              <a:t>nucleus coordinates.</a:t>
            </a:r>
          </a:p>
          <a:p>
            <a:r>
              <a:rPr lang="en-US" sz="2000" dirty="0" smtClean="0">
                <a:sym typeface="Symbol" charset="0"/>
              </a:rPr>
              <a:t>Concluding, the direct application of the HORSE formalism in   </a:t>
            </a:r>
            <a:r>
              <a:rPr lang="en-US" sz="2000" i="1" dirty="0" smtClean="0">
                <a:sym typeface="Symbol" charset="0"/>
              </a:rPr>
              <a:t>n</a:t>
            </a:r>
            <a:r>
              <a:rPr lang="en-US" sz="2000" dirty="0" smtClean="0">
                <a:sym typeface="Symbol" charset="0"/>
              </a:rPr>
              <a:t>-nucleus scattering is unpractical.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baseline="-25000" dirty="0"/>
          </a:p>
        </p:txBody>
      </p:sp>
      <p:pic>
        <p:nvPicPr>
          <p:cNvPr id="4" name="Picture 7" descr="Picture 30"/>
          <p:cNvPicPr>
            <a:picLocks noChangeAspect="1" noChangeArrowheads="1"/>
          </p:cNvPicPr>
          <p:nvPr/>
        </p:nvPicPr>
        <p:blipFill>
          <a:blip r:embed="rId2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335" y="1016000"/>
            <a:ext cx="41878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Picture 23"/>
          <p:cNvPicPr>
            <a:picLocks noChangeAspect="1" noChangeArrowheads="1"/>
          </p:cNvPicPr>
          <p:nvPr/>
        </p:nvPicPr>
        <p:blipFill>
          <a:blip r:embed="rId3">
            <a:lum bright="-9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2" y="1757362"/>
            <a:ext cx="359568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Picture 21"/>
          <p:cNvPicPr>
            <a:picLocks noChangeAspect="1" noChangeArrowheads="1"/>
          </p:cNvPicPr>
          <p:nvPr/>
        </p:nvPicPr>
        <p:blipFill>
          <a:blip r:embed="rId4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613" y="2438400"/>
            <a:ext cx="34067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7" y="3309353"/>
            <a:ext cx="596900" cy="2794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13" y="3969752"/>
            <a:ext cx="596900" cy="2794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214" y="4249152"/>
            <a:ext cx="596900" cy="279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154737" y="52270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897" y="4873459"/>
            <a:ext cx="5969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0813" cy="1433513"/>
          </a:xfrm>
        </p:spPr>
        <p:txBody>
          <a:bodyPr/>
          <a:lstStyle/>
          <a:p>
            <a:r>
              <a:rPr lang="en-US" i="1" dirty="0" smtClean="0">
                <a:solidFill>
                  <a:srgbClr val="D1102B"/>
                </a:solidFill>
              </a:rPr>
              <a:t> </a:t>
            </a:r>
            <a:r>
              <a:rPr lang="en-US" dirty="0" smtClean="0">
                <a:solidFill>
                  <a:srgbClr val="D1102B"/>
                </a:solidFill>
              </a:rPr>
              <a:t>Example: </a:t>
            </a:r>
            <a:r>
              <a:rPr lang="en-US" i="1" dirty="0" smtClean="0">
                <a:solidFill>
                  <a:srgbClr val="D1102B"/>
                </a:solidFill>
              </a:rPr>
              <a:t>n</a:t>
            </a:r>
            <a:r>
              <a:rPr lang="en-US" dirty="0" smtClean="0">
                <a:solidFill>
                  <a:srgbClr val="D1102B"/>
                </a:solidFill>
                <a:sym typeface="Symbol" charset="0"/>
              </a:rPr>
              <a:t>α scattering</a:t>
            </a:r>
            <a:endParaRPr lang="en-US" dirty="0">
              <a:solidFill>
                <a:srgbClr val="D1102B"/>
              </a:solidFill>
              <a:sym typeface="Symbol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4" name="Picture 4" descr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7173913" cy="527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22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539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Single-state HORSE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(SS-HORSE)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79" y="1997242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Suppose </a:t>
            </a:r>
            <a:r>
              <a:rPr lang="en-US" sz="2000" i="1" dirty="0" smtClean="0"/>
              <a:t>E</a:t>
            </a:r>
            <a:r>
              <a:rPr lang="en-US" sz="2000" dirty="0" smtClean="0"/>
              <a:t> = </a:t>
            </a:r>
            <a:r>
              <a:rPr lang="en-US" sz="2000" i="1" dirty="0" err="1" smtClean="0"/>
              <a:t>E</a:t>
            </a:r>
            <a:r>
              <a:rPr lang="en-US" sz="2000" baseline="-25000" dirty="0" err="1" smtClean="0"/>
              <a:t>λ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endParaRPr lang="en-US" sz="2000" baseline="-25000" dirty="0" smtClean="0"/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r>
              <a:rPr lang="en-US" sz="2000" i="1" dirty="0" err="1" smtClean="0">
                <a:solidFill>
                  <a:srgbClr val="0000FF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λ</a:t>
            </a:r>
            <a:r>
              <a:rPr lang="en-US" sz="2000" i="1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are </a:t>
            </a:r>
            <a:r>
              <a:rPr lang="en-US" sz="2000" dirty="0" err="1" smtClean="0">
                <a:solidFill>
                  <a:srgbClr val="0000FF"/>
                </a:solidFill>
              </a:rPr>
              <a:t>eigenstates</a:t>
            </a:r>
            <a:r>
              <a:rPr lang="en-US" sz="2000" dirty="0" smtClean="0">
                <a:solidFill>
                  <a:srgbClr val="0000FF"/>
                </a:solidFill>
              </a:rPr>
              <a:t> that are consistent with scattering information for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given </a:t>
            </a:r>
            <a:r>
              <a:rPr lang="en-US" sz="2000" i="1" dirty="0" err="1" smtClean="0">
                <a:solidFill>
                  <a:srgbClr val="0000FF"/>
                </a:solidFill>
              </a:rPr>
              <a:t>ħ</a:t>
            </a:r>
            <a:r>
              <a:rPr lang="en-US" sz="2000" dirty="0" err="1" smtClean="0">
                <a:solidFill>
                  <a:srgbClr val="0000FF"/>
                </a:solidFill>
              </a:rPr>
              <a:t>Ω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  <a:r>
              <a:rPr lang="en-US" sz="2000" i="1" dirty="0" err="1" smtClean="0">
                <a:solidFill>
                  <a:srgbClr val="0000FF"/>
                </a:solidFill>
              </a:rPr>
              <a:t>N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sz="2000" dirty="0" smtClean="0">
                <a:solidFill>
                  <a:srgbClr val="0000FF"/>
                </a:solidFill>
              </a:rPr>
              <a:t>; this is what you should obtain in any calculation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with oscillator basis and what you should compare with your </a:t>
            </a:r>
            <a:r>
              <a:rPr lang="en-US" sz="2000" i="1" dirty="0" err="1" smtClean="0">
                <a:solidFill>
                  <a:srgbClr val="0000FF"/>
                </a:solidFill>
              </a:rPr>
              <a:t>ab</a:t>
            </a:r>
            <a:r>
              <a:rPr lang="en-US" sz="2000" i="1" dirty="0" smtClean="0">
                <a:solidFill>
                  <a:srgbClr val="0000FF"/>
                </a:solidFill>
              </a:rPr>
              <a:t> initio</a:t>
            </a:r>
            <a:r>
              <a:rPr lang="en-US" sz="2000" dirty="0" smtClean="0">
                <a:solidFill>
                  <a:srgbClr val="0000FF"/>
                </a:solidFill>
              </a:rPr>
              <a:t> results.</a:t>
            </a:r>
          </a:p>
          <a:p>
            <a:pPr marL="0" indent="0">
              <a:buNone/>
            </a:pPr>
            <a:endParaRPr lang="en-US" sz="2000" baseline="-25000" dirty="0"/>
          </a:p>
        </p:txBody>
      </p:sp>
      <p:pic>
        <p:nvPicPr>
          <p:cNvPr id="5" name="Picture 7" descr="Picture 30"/>
          <p:cNvPicPr>
            <a:picLocks noChangeAspect="1" noChangeArrowheads="1"/>
          </p:cNvPicPr>
          <p:nvPr/>
        </p:nvPicPr>
        <p:blipFill>
          <a:blip r:embed="rId2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3588669"/>
            <a:ext cx="41878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Picture 21"/>
          <p:cNvPicPr>
            <a:picLocks noChangeAspect="1" noChangeArrowheads="1"/>
          </p:cNvPicPr>
          <p:nvPr/>
        </p:nvPicPr>
        <p:blipFill>
          <a:blip r:embed="rId3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1668671"/>
            <a:ext cx="34067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Picture 23"/>
          <p:cNvPicPr>
            <a:picLocks noChangeAspect="1" noChangeArrowheads="1"/>
          </p:cNvPicPr>
          <p:nvPr/>
        </p:nvPicPr>
        <p:blipFill>
          <a:blip r:embed="rId4">
            <a:lum bright="-9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2607594"/>
            <a:ext cx="359568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4648534"/>
            <a:ext cx="29464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88900"/>
            <a:ext cx="4612104" cy="393700"/>
          </a:xfrm>
        </p:spPr>
        <p:txBody>
          <a:bodyPr/>
          <a:lstStyle/>
          <a:p>
            <a:r>
              <a:rPr lang="en-US" sz="2400" i="1" dirty="0" smtClean="0">
                <a:solidFill>
                  <a:schemeClr val="accent2"/>
                </a:solidFill>
              </a:rPr>
              <a:t>N</a:t>
            </a:r>
            <a:r>
              <a:rPr lang="en-US" sz="2400" dirty="0" smtClean="0">
                <a:solidFill>
                  <a:srgbClr val="D1102B"/>
                </a:solidFill>
                <a:sym typeface="Symbol" pitchFamily="29" charset="2"/>
              </a:rPr>
              <a:t>α</a:t>
            </a:r>
            <a:r>
              <a:rPr lang="en-US" sz="2400" dirty="0" smtClean="0">
                <a:solidFill>
                  <a:schemeClr val="accent2"/>
                </a:solidFill>
                <a:sym typeface="Symbol" pitchFamily="29" charset="2"/>
              </a:rPr>
              <a:t> </a:t>
            </a:r>
            <a:r>
              <a:rPr lang="en-US" sz="2000" dirty="0" smtClean="0">
                <a:solidFill>
                  <a:schemeClr val="accent2"/>
                </a:solidFill>
                <a:sym typeface="Symbol" pitchFamily="29" charset="2"/>
              </a:rPr>
              <a:t>scattering</a:t>
            </a:r>
            <a:r>
              <a:rPr lang="en-US" sz="2400" dirty="0" smtClean="0">
                <a:solidFill>
                  <a:schemeClr val="accent2"/>
                </a:solidFill>
                <a:sym typeface="Symbol" pitchFamily="29" charset="2"/>
              </a:rPr>
              <a:t> </a:t>
            </a:r>
            <a:r>
              <a:rPr lang="en-US" sz="2400" dirty="0">
                <a:solidFill>
                  <a:schemeClr val="accent2"/>
                </a:solidFill>
                <a:sym typeface="Symbol" pitchFamily="29" charset="2"/>
              </a:rPr>
              <a:t>and </a:t>
            </a:r>
            <a:r>
              <a:rPr lang="en-US" sz="2400" dirty="0" smtClean="0">
                <a:solidFill>
                  <a:schemeClr val="accent2"/>
                </a:solidFill>
                <a:sym typeface="Symbol" pitchFamily="29" charset="2"/>
              </a:rPr>
              <a:t>NCSM, JISP16                  </a:t>
            </a:r>
            <a:endParaRPr lang="en-US" dirty="0">
              <a:solidFill>
                <a:schemeClr val="accent2"/>
              </a:solidFill>
              <a:sym typeface="Symbol" pitchFamily="29" charset="2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25" name="Picture 5" descr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6238"/>
            <a:ext cx="4144963" cy="6481762"/>
          </a:xfrm>
          <a:prstGeom prst="rect">
            <a:avLst/>
          </a:prstGeom>
          <a:noFill/>
        </p:spPr>
      </p:pic>
      <p:pic>
        <p:nvPicPr>
          <p:cNvPr id="81926" name="Picture 6" descr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2050" y="304800"/>
            <a:ext cx="4171950" cy="6553200"/>
          </a:xfrm>
          <a:prstGeom prst="rect">
            <a:avLst/>
          </a:prstGeom>
          <a:noFill/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3395"/>
            <a:ext cx="4394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1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8854" name="Picture 6" descr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8724900" cy="2824163"/>
          </a:xfrm>
          <a:prstGeom prst="rect">
            <a:avLst/>
          </a:prstGeom>
          <a:noFill/>
        </p:spPr>
      </p:pic>
      <p:pic>
        <p:nvPicPr>
          <p:cNvPr id="78855" name="Picture 7" descr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352800"/>
            <a:ext cx="4240213" cy="3298825"/>
          </a:xfrm>
          <a:prstGeom prst="rect">
            <a:avLst/>
          </a:prstGeom>
          <a:noFill/>
        </p:spPr>
      </p:pic>
      <p:pic>
        <p:nvPicPr>
          <p:cNvPr id="78856" name="Picture 8" descr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429000"/>
            <a:ext cx="4294188" cy="32639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-26737" y="-68574"/>
            <a:ext cx="40372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333399"/>
                </a:solidFill>
              </a:rPr>
              <a:t>N</a:t>
            </a:r>
            <a:r>
              <a:rPr lang="en-US" sz="2000" dirty="0">
                <a:solidFill>
                  <a:srgbClr val="D1102B"/>
                </a:solidFill>
                <a:sym typeface="Symbol" pitchFamily="29" charset="2"/>
              </a:rPr>
              <a:t>α</a:t>
            </a:r>
            <a:r>
              <a:rPr lang="en-US" sz="2000" dirty="0">
                <a:solidFill>
                  <a:srgbClr val="333399"/>
                </a:solidFill>
                <a:sym typeface="Symbol" pitchFamily="29" charset="2"/>
              </a:rPr>
              <a:t> scattering and </a:t>
            </a:r>
            <a:r>
              <a:rPr lang="en-US" sz="2000" dirty="0" smtClean="0">
                <a:solidFill>
                  <a:srgbClr val="333399"/>
                </a:solidFill>
                <a:sym typeface="Symbol" pitchFamily="29" charset="2"/>
              </a:rPr>
              <a:t>NCSM</a:t>
            </a:r>
            <a:r>
              <a:rPr lang="en-US" sz="2000" dirty="0">
                <a:solidFill>
                  <a:schemeClr val="accent2"/>
                </a:solidFill>
                <a:sym typeface="Symbol" pitchFamily="29" charset="2"/>
              </a:rPr>
              <a:t>, JISP16 </a:t>
            </a:r>
            <a:endParaRPr lang="en-US" sz="20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467" y="23395"/>
            <a:ext cx="5124533" cy="28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6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539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Single-state HORSE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(SS-HORSE)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79" y="1997242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Suppose </a:t>
            </a:r>
            <a:r>
              <a:rPr lang="en-US" sz="2000" i="1" dirty="0" smtClean="0"/>
              <a:t>E</a:t>
            </a:r>
            <a:r>
              <a:rPr lang="en-US" sz="2000" dirty="0" smtClean="0"/>
              <a:t> = </a:t>
            </a:r>
            <a:r>
              <a:rPr lang="en-US" sz="2000" i="1" dirty="0" err="1" smtClean="0"/>
              <a:t>E</a:t>
            </a:r>
            <a:r>
              <a:rPr lang="en-US" sz="2000" baseline="-25000" dirty="0" err="1" smtClean="0"/>
              <a:t>λ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endParaRPr lang="en-US" sz="2000" baseline="-25000" dirty="0" smtClean="0"/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Calculating a set of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λ</a:t>
            </a:r>
            <a:r>
              <a:rPr lang="en-US" sz="2000" i="1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eigenstates</a:t>
            </a:r>
            <a:r>
              <a:rPr lang="en-US" sz="2000" dirty="0" smtClean="0">
                <a:solidFill>
                  <a:srgbClr val="0000FF"/>
                </a:solidFill>
              </a:rPr>
              <a:t> with different </a:t>
            </a:r>
            <a:r>
              <a:rPr lang="en-US" sz="2000" i="1" dirty="0" err="1" smtClean="0">
                <a:solidFill>
                  <a:srgbClr val="0000FF"/>
                </a:solidFill>
              </a:rPr>
              <a:t>ħ</a:t>
            </a:r>
            <a:r>
              <a:rPr lang="en-US" sz="2000" dirty="0" err="1" smtClean="0">
                <a:solidFill>
                  <a:srgbClr val="0000FF"/>
                </a:solidFill>
              </a:rPr>
              <a:t>Ω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  <a:r>
              <a:rPr lang="en-US" sz="2000" i="1" dirty="0" err="1" smtClean="0">
                <a:solidFill>
                  <a:srgbClr val="0000FF"/>
                </a:solidFill>
              </a:rPr>
              <a:t>N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sz="2000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within SM, we obtain a set of            values which we can approximate by a smooth curve at low energies. </a:t>
            </a:r>
          </a:p>
        </p:txBody>
      </p:sp>
      <p:pic>
        <p:nvPicPr>
          <p:cNvPr id="5" name="Picture 7" descr="Picture 30"/>
          <p:cNvPicPr>
            <a:picLocks noChangeAspect="1" noChangeArrowheads="1"/>
          </p:cNvPicPr>
          <p:nvPr/>
        </p:nvPicPr>
        <p:blipFill>
          <a:blip r:embed="rId2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3588669"/>
            <a:ext cx="41878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Picture 21"/>
          <p:cNvPicPr>
            <a:picLocks noChangeAspect="1" noChangeArrowheads="1"/>
          </p:cNvPicPr>
          <p:nvPr/>
        </p:nvPicPr>
        <p:blipFill>
          <a:blip r:embed="rId3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1668671"/>
            <a:ext cx="34067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Picture 23"/>
          <p:cNvPicPr>
            <a:picLocks noChangeAspect="1" noChangeArrowheads="1"/>
          </p:cNvPicPr>
          <p:nvPr/>
        </p:nvPicPr>
        <p:blipFill>
          <a:blip r:embed="rId4">
            <a:lum bright="-9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2607594"/>
            <a:ext cx="359568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4648534"/>
            <a:ext cx="2946400" cy="622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18" y="5775493"/>
            <a:ext cx="6223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70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539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Single-state HORSE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(SS-HORSE)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79" y="1997242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Suppose </a:t>
            </a:r>
            <a:r>
              <a:rPr lang="en-US" sz="2000" i="1" dirty="0" smtClean="0"/>
              <a:t>E</a:t>
            </a:r>
            <a:r>
              <a:rPr lang="en-US" sz="2000" dirty="0" smtClean="0"/>
              <a:t> = </a:t>
            </a:r>
            <a:r>
              <a:rPr lang="en-US" sz="2000" i="1" dirty="0" err="1" smtClean="0"/>
              <a:t>E</a:t>
            </a:r>
            <a:r>
              <a:rPr lang="en-US" sz="2000" baseline="-25000" dirty="0" err="1" smtClean="0"/>
              <a:t>λ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endParaRPr lang="en-US" sz="2000" baseline="-25000" dirty="0" smtClean="0"/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Calculating a set of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λ</a:t>
            </a:r>
            <a:r>
              <a:rPr lang="en-US" sz="2000" i="1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eigenstates</a:t>
            </a:r>
            <a:r>
              <a:rPr lang="en-US" sz="2000" dirty="0" smtClean="0">
                <a:solidFill>
                  <a:srgbClr val="0000FF"/>
                </a:solidFill>
              </a:rPr>
              <a:t> with different </a:t>
            </a:r>
            <a:r>
              <a:rPr lang="en-US" sz="2000" i="1" dirty="0" err="1" smtClean="0">
                <a:solidFill>
                  <a:srgbClr val="0000FF"/>
                </a:solidFill>
              </a:rPr>
              <a:t>ħ</a:t>
            </a:r>
            <a:r>
              <a:rPr lang="en-US" sz="2000" dirty="0" err="1" smtClean="0">
                <a:solidFill>
                  <a:srgbClr val="0000FF"/>
                </a:solidFill>
              </a:rPr>
              <a:t>Ω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  <a:r>
              <a:rPr lang="en-US" sz="2000" i="1" dirty="0" err="1" smtClean="0">
                <a:solidFill>
                  <a:srgbClr val="0000FF"/>
                </a:solidFill>
              </a:rPr>
              <a:t>N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sz="2000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within SM, we obtain a set of            values which we can approximate by a smooth curve at low energies. </a:t>
            </a:r>
          </a:p>
        </p:txBody>
      </p:sp>
      <p:pic>
        <p:nvPicPr>
          <p:cNvPr id="5" name="Picture 7" descr="Picture 30"/>
          <p:cNvPicPr>
            <a:picLocks noChangeAspect="1" noChangeArrowheads="1"/>
          </p:cNvPicPr>
          <p:nvPr/>
        </p:nvPicPr>
        <p:blipFill>
          <a:blip r:embed="rId2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3588669"/>
            <a:ext cx="41878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Picture 21"/>
          <p:cNvPicPr>
            <a:picLocks noChangeAspect="1" noChangeArrowheads="1"/>
          </p:cNvPicPr>
          <p:nvPr/>
        </p:nvPicPr>
        <p:blipFill>
          <a:blip r:embed="rId3">
            <a:lum bright="-6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1668671"/>
            <a:ext cx="34067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Picture 23"/>
          <p:cNvPicPr>
            <a:picLocks noChangeAspect="1" noChangeArrowheads="1"/>
          </p:cNvPicPr>
          <p:nvPr/>
        </p:nvPicPr>
        <p:blipFill>
          <a:blip r:embed="rId4">
            <a:lum bright="-9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877" y="2607594"/>
            <a:ext cx="359568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168" y="4648534"/>
            <a:ext cx="2946400" cy="622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18" y="5775493"/>
            <a:ext cx="622300" cy="266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3201" y="4463868"/>
            <a:ext cx="386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Note, information about wave function disappeared in this formula, any channel can be treated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89263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-matrix at low energies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9263"/>
            <a:ext cx="7772400" cy="577515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 Symmetry property: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Hence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Bound state: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Resonance: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408" y="977900"/>
            <a:ext cx="1587500" cy="5842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321" y="1659019"/>
            <a:ext cx="1600200" cy="266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182" y="3240173"/>
            <a:ext cx="3644900" cy="3175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53" y="3662950"/>
            <a:ext cx="2108200" cy="762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9" y="4424950"/>
            <a:ext cx="5880100" cy="7747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824" y="5199650"/>
            <a:ext cx="3289300" cy="7493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671" y="6134100"/>
            <a:ext cx="6197600" cy="5842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403" y="2161673"/>
            <a:ext cx="40513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0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3962"/>
            <a:ext cx="5545137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55831" y="143689"/>
            <a:ext cx="38128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0000FF"/>
                </a:solidFill>
              </a:rPr>
              <a:t>Universal </a:t>
            </a:r>
            <a:r>
              <a:rPr lang="en-US" sz="3600" i="1" dirty="0">
                <a:solidFill>
                  <a:srgbClr val="0000FF"/>
                </a:solidFill>
              </a:rPr>
              <a:t>function        </a:t>
            </a:r>
            <a:endParaRPr 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1843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827025"/>
              </p:ext>
            </p:extLst>
          </p:nvPr>
        </p:nvGraphicFramePr>
        <p:xfrm>
          <a:off x="5545137" y="908050"/>
          <a:ext cx="35274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3" name="Equation" r:id="rId4" imgW="1574800" imgH="482600" progId="Equation.3">
                  <p:embed/>
                </p:oleObj>
              </mc:Choice>
              <mc:Fallback>
                <p:oleObj name="Equation" r:id="rId4" imgW="15748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5137" y="908050"/>
                        <a:ext cx="3527425" cy="10810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3340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Why</a:t>
            </a:r>
            <a:r>
              <a:rPr lang="en-US" dirty="0"/>
              <a:t> </a:t>
            </a:r>
            <a:r>
              <a:rPr lang="en-GB" dirty="0">
                <a:solidFill>
                  <a:srgbClr val="29CD10"/>
                </a:solidFill>
              </a:rPr>
              <a:t>oscillator</a:t>
            </a:r>
            <a:r>
              <a:rPr lang="en-GB" dirty="0">
                <a:solidFill>
                  <a:srgbClr val="FF0000"/>
                </a:solidFill>
              </a:rPr>
              <a:t> basis?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5192"/>
            <a:ext cx="4572000" cy="5562600"/>
          </a:xfrm>
        </p:spPr>
        <p:txBody>
          <a:bodyPr/>
          <a:lstStyle/>
          <a:p>
            <a:pPr algn="just"/>
            <a:r>
              <a:rPr lang="en-US" sz="2000" dirty="0"/>
              <a:t>Any potential in the vicinity of its minimum at </a:t>
            </a:r>
            <a:r>
              <a:rPr lang="en-US" sz="2000" i="1" dirty="0"/>
              <a:t>r=r</a:t>
            </a:r>
            <a:r>
              <a:rPr lang="en-US" sz="2000" i="1" baseline="-25000" dirty="0"/>
              <a:t>0 </a:t>
            </a:r>
            <a:r>
              <a:rPr lang="en-US" sz="2000" dirty="0"/>
              <a:t>has the form   </a:t>
            </a:r>
            <a:r>
              <a:rPr lang="en-US" sz="2000" dirty="0" smtClean="0"/>
              <a:t>      </a:t>
            </a:r>
            <a:r>
              <a:rPr lang="en-US" sz="2000" i="1" dirty="0"/>
              <a:t>V</a:t>
            </a:r>
            <a:r>
              <a:rPr lang="en-US" sz="2000" dirty="0"/>
              <a:t>(</a:t>
            </a:r>
            <a:r>
              <a:rPr lang="en-US" sz="2000" i="1" dirty="0"/>
              <a:t>r</a:t>
            </a:r>
            <a:r>
              <a:rPr lang="en-US" sz="2000" dirty="0"/>
              <a:t>)=</a:t>
            </a:r>
            <a:r>
              <a:rPr lang="en-US" sz="2000" i="1" dirty="0"/>
              <a:t>V</a:t>
            </a:r>
            <a:r>
              <a:rPr lang="en-US" sz="2000" baseline="-25000" dirty="0"/>
              <a:t>0</a:t>
            </a:r>
            <a:r>
              <a:rPr lang="en-US" sz="2000" i="1" dirty="0"/>
              <a:t>+a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2</a:t>
            </a:r>
            <a:r>
              <a:rPr lang="en-US" sz="2000" dirty="0"/>
              <a:t>+</a:t>
            </a:r>
            <a:r>
              <a:rPr lang="en-US" sz="2000" i="1" dirty="0"/>
              <a:t>b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3</a:t>
            </a:r>
            <a:r>
              <a:rPr lang="en-US" sz="2000" dirty="0"/>
              <a:t>+…,     </a:t>
            </a:r>
            <a:r>
              <a:rPr lang="en-US" sz="2000" dirty="0" smtClean="0"/>
              <a:t>   </a:t>
            </a:r>
            <a:r>
              <a:rPr lang="en-US" sz="2000" dirty="0"/>
              <a:t>i.e</a:t>
            </a:r>
            <a:r>
              <a:rPr lang="en-US" sz="2000" dirty="0" smtClean="0"/>
              <a:t>., </a:t>
            </a:r>
            <a:r>
              <a:rPr lang="en-US" sz="2000" dirty="0"/>
              <a:t>oscillator is the main term</a:t>
            </a:r>
          </a:p>
          <a:p>
            <a:pPr algn="just"/>
            <a:r>
              <a:rPr lang="en-US" sz="2000" dirty="0"/>
              <a:t>Oscillator is a good approximation for the standard Woods–Saxon </a:t>
            </a:r>
            <a:r>
              <a:rPr lang="en-US" sz="2000" dirty="0" smtClean="0"/>
              <a:t>potential for light nuclei</a:t>
            </a:r>
            <a:endParaRPr lang="en-US" sz="2000" dirty="0"/>
          </a:p>
          <a:p>
            <a:pPr algn="just"/>
            <a:r>
              <a:rPr lang="en-US" sz="2000" dirty="0"/>
              <a:t>Since </a:t>
            </a:r>
            <a:r>
              <a:rPr lang="en-US" sz="2000" dirty="0" smtClean="0"/>
              <a:t>Shell Model was </a:t>
            </a:r>
            <a:r>
              <a:rPr lang="en-US" sz="2000" dirty="0"/>
              <a:t>introduced, oscillator become a </a:t>
            </a:r>
            <a:r>
              <a:rPr lang="en-US" sz="2000" dirty="0">
                <a:solidFill>
                  <a:srgbClr val="FF0000"/>
                </a:solidFill>
              </a:rPr>
              <a:t>language</a:t>
            </a:r>
            <a:r>
              <a:rPr lang="en-US" sz="2000" dirty="0"/>
              <a:t> of nuclear physics; </a:t>
            </a:r>
            <a:r>
              <a:rPr lang="en-US" sz="2000" dirty="0" smtClean="0"/>
              <a:t>a well-developed technique for calculation of many-body matrix elements of various operators (kinetic and potential energy, EM transitions, etc.) has been developed for the harmonic oscillator; </a:t>
            </a:r>
            <a:r>
              <a:rPr lang="en-US" sz="2000" dirty="0"/>
              <a:t>the spurious C.M. motion can be completely removed in the oscillator basis only, etc.</a:t>
            </a:r>
          </a:p>
        </p:txBody>
      </p:sp>
      <p:pic>
        <p:nvPicPr>
          <p:cNvPr id="19460" name="Picture 4" descr="WS-os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2330450"/>
            <a:ext cx="43053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58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-50167"/>
            <a:ext cx="7669612" cy="641816"/>
          </a:xfrm>
        </p:spPr>
        <p:txBody>
          <a:bodyPr/>
          <a:lstStyle/>
          <a:p>
            <a:r>
              <a:rPr lang="en-US" sz="4000" dirty="0" smtClean="0">
                <a:solidFill>
                  <a:srgbClr val="598144"/>
                </a:solidFill>
              </a:rPr>
              <a:t>S. Coon et al extrapolations</a:t>
            </a:r>
            <a:endParaRPr lang="en-US" sz="4000" dirty="0">
              <a:solidFill>
                <a:srgbClr val="598144"/>
              </a:solidFill>
            </a:endParaRPr>
          </a:p>
        </p:txBody>
      </p:sp>
      <p:pic>
        <p:nvPicPr>
          <p:cNvPr id="6" name="Picture 5" descr="Screen shot 2013-05-14 at 1.24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903" y="707086"/>
            <a:ext cx="4953316" cy="5741119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312" y="1385309"/>
            <a:ext cx="3820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 A. Coon</a:t>
            </a:r>
            <a:r>
              <a:rPr lang="en-US" dirty="0" smtClean="0"/>
              <a:t>, </a:t>
            </a:r>
            <a:r>
              <a:rPr lang="en-US" dirty="0"/>
              <a:t>M. I. </a:t>
            </a:r>
            <a:r>
              <a:rPr lang="en-US" dirty="0" err="1"/>
              <a:t>Avetian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M</a:t>
            </a:r>
            <a:r>
              <a:rPr lang="en-US" dirty="0"/>
              <a:t>. K. G. Kruse</a:t>
            </a:r>
            <a:r>
              <a:rPr lang="en-US" dirty="0" smtClean="0"/>
              <a:t>, </a:t>
            </a:r>
            <a:r>
              <a:rPr lang="en-US" dirty="0"/>
              <a:t>U. van </a:t>
            </a:r>
            <a:r>
              <a:rPr lang="en-US" dirty="0" err="1" smtClean="0"/>
              <a:t>Kolck</a:t>
            </a:r>
            <a:r>
              <a:rPr lang="en-US" dirty="0"/>
              <a:t>,</a:t>
            </a:r>
            <a:r>
              <a:rPr lang="en-US" dirty="0" smtClean="0"/>
              <a:t> </a:t>
            </a:r>
          </a:p>
          <a:p>
            <a:r>
              <a:rPr lang="en-US" dirty="0" smtClean="0"/>
              <a:t>P</a:t>
            </a:r>
            <a:r>
              <a:rPr lang="en-US" dirty="0"/>
              <a:t>. Maris</a:t>
            </a:r>
            <a:r>
              <a:rPr lang="en-US" dirty="0" smtClean="0"/>
              <a:t>, </a:t>
            </a:r>
            <a:r>
              <a:rPr lang="en-US" dirty="0"/>
              <a:t>and J. P. Vary,  PRC 86, 054002 (2012)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313" y="3535424"/>
            <a:ext cx="337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is </a:t>
            </a:r>
            <a:r>
              <a:rPr lang="en-US" dirty="0" err="1" smtClean="0">
                <a:solidFill>
                  <a:srgbClr val="0000FF"/>
                </a:solidFill>
              </a:rPr>
              <a:t>λ</a:t>
            </a:r>
            <a:r>
              <a:rPr lang="en-US" i="1" baseline="-25000" dirty="0" err="1" smtClean="0">
                <a:solidFill>
                  <a:srgbClr val="0000FF"/>
                </a:solidFill>
              </a:rPr>
              <a:t>sc</a:t>
            </a:r>
            <a:r>
              <a:rPr lang="en-US" dirty="0" smtClean="0">
                <a:solidFill>
                  <a:srgbClr val="0000FF"/>
                </a:solidFill>
              </a:rPr>
              <a:t> dependence  for resonances?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67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5901" y="355586"/>
            <a:ext cx="1828800" cy="497512"/>
          </a:xfrm>
        </p:spPr>
        <p:txBody>
          <a:bodyPr/>
          <a:lstStyle/>
          <a:p>
            <a:pPr algn="r"/>
            <a:r>
              <a:rPr lang="en-US" sz="2400" dirty="0" smtClean="0"/>
              <a:t>scaling with</a:t>
            </a:r>
            <a:endParaRPr lang="en-US" sz="3200" dirty="0"/>
          </a:p>
        </p:txBody>
      </p:sp>
      <p:graphicFrame>
        <p:nvGraphicFramePr>
          <p:cNvPr id="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900707"/>
              </p:ext>
            </p:extLst>
          </p:nvPr>
        </p:nvGraphicFramePr>
        <p:xfrm>
          <a:off x="441325" y="115888"/>
          <a:ext cx="3641725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3" name="Equation" r:id="rId3" imgW="1625600" imgH="482600" progId="Equation.3">
                  <p:embed/>
                </p:oleObj>
              </mc:Choice>
              <mc:Fallback>
                <p:oleObj name="Equation" r:id="rId3" imgW="16256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" y="115888"/>
                        <a:ext cx="3641725" cy="10810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650276"/>
              </p:ext>
            </p:extLst>
          </p:nvPr>
        </p:nvGraphicFramePr>
        <p:xfrm>
          <a:off x="5854701" y="385763"/>
          <a:ext cx="3205162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4" name="Equation" r:id="rId5" imgW="1892300" imgH="292100" progId="Equation.3">
                  <p:embed/>
                </p:oleObj>
              </mc:Choice>
              <mc:Fallback>
                <p:oleObj name="Equation" r:id="rId5" imgW="18923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4701" y="385763"/>
                        <a:ext cx="3205162" cy="496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Content Placeholder 5" descr="latex-image-1.pdf"/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1790" r="-2471" b="-14601"/>
          <a:stretch/>
        </p:blipFill>
        <p:spPr>
          <a:xfrm>
            <a:off x="498475" y="1761565"/>
            <a:ext cx="8323264" cy="1528543"/>
          </a:xfr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74" y="3507671"/>
            <a:ext cx="8102549" cy="935439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94" y="1580395"/>
            <a:ext cx="2032000" cy="2159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180467"/>
            <a:ext cx="3975100" cy="787400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046309"/>
              </p:ext>
            </p:extLst>
          </p:nvPr>
        </p:nvGraphicFramePr>
        <p:xfrm>
          <a:off x="643594" y="5180467"/>
          <a:ext cx="13239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5" name="Equation" r:id="rId11" imgW="698500" imgH="444500" progId="Equation.3">
                  <p:embed/>
                </p:oleObj>
              </mc:Choice>
              <mc:Fallback>
                <p:oleObj name="Equation" r:id="rId11" imgW="6985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3594" y="5180467"/>
                        <a:ext cx="1323975" cy="841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639" y="1281029"/>
            <a:ext cx="13081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7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649995" y="179929"/>
            <a:ext cx="468437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rgbClr val="0000FF"/>
                </a:solidFill>
              </a:rPr>
              <a:t>Universal function </a:t>
            </a:r>
            <a:r>
              <a:rPr lang="en-US" sz="3200" i="1" dirty="0">
                <a:solidFill>
                  <a:srgbClr val="0000FF"/>
                </a:solidFill>
              </a:rPr>
              <a:t>scaling       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5496" y="115889"/>
            <a:ext cx="2314600" cy="64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ru-RU" sz="3200" b="1" i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+mj-cs"/>
            </a:endParaRPr>
          </a:p>
        </p:txBody>
      </p:sp>
      <p:pic>
        <p:nvPicPr>
          <p:cNvPr id="2150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6119813" cy="4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323850" y="2411413"/>
            <a:ext cx="509588" cy="369887"/>
          </a:xfrm>
          <a:prstGeom prst="rect">
            <a:avLst/>
          </a:prstGeom>
          <a:solidFill>
            <a:srgbClr val="E9B8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roadwa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/>
              <a:t>l</a:t>
            </a:r>
            <a:r>
              <a:rPr lang="en-US" sz="1800"/>
              <a:t>=2</a:t>
            </a:r>
          </a:p>
        </p:txBody>
      </p:sp>
      <p:graphicFrame>
        <p:nvGraphicFramePr>
          <p:cNvPr id="2150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391155"/>
              </p:ext>
            </p:extLst>
          </p:nvPr>
        </p:nvGraphicFramePr>
        <p:xfrm>
          <a:off x="207963" y="1149493"/>
          <a:ext cx="489426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4" name="Equation" r:id="rId4" imgW="2476500" imgH="393700" progId="Equation.3">
                  <p:embed/>
                </p:oleObj>
              </mc:Choice>
              <mc:Fallback>
                <p:oleObj name="Equation" r:id="rId4" imgW="2476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63" y="1149493"/>
                        <a:ext cx="4894262" cy="781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6325" y="1052513"/>
            <a:ext cx="241747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/>
              <a:t>S.Coon</a:t>
            </a:r>
            <a:r>
              <a:rPr lang="en-US" dirty="0" smtClean="0"/>
              <a:t> et al </a:t>
            </a:r>
            <a:r>
              <a:rPr lang="en-US" dirty="0"/>
              <a:t>(</a:t>
            </a:r>
            <a:r>
              <a:rPr lang="en-US" dirty="0" err="1"/>
              <a:t>ir</a:t>
            </a:r>
            <a:r>
              <a:rPr lang="en-US" dirty="0"/>
              <a:t> cutoff)</a:t>
            </a:r>
          </a:p>
        </p:txBody>
      </p:sp>
      <p:graphicFrame>
        <p:nvGraphicFramePr>
          <p:cNvPr id="2151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718548"/>
              </p:ext>
            </p:extLst>
          </p:nvPr>
        </p:nvGraphicFramePr>
        <p:xfrm>
          <a:off x="5832475" y="1563688"/>
          <a:ext cx="3011488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5" name="Equation" r:id="rId6" imgW="1778000" imgH="292100" progId="Equation.3">
                  <p:embed/>
                </p:oleObj>
              </mc:Choice>
              <mc:Fallback>
                <p:oleObj name="Equation" r:id="rId6" imgW="17780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475" y="1563688"/>
                        <a:ext cx="3011488" cy="496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036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How it works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067317"/>
                </a:solidFill>
              </a:rPr>
              <a:t>Model problem:  </a:t>
            </a:r>
            <a:r>
              <a:rPr lang="en-US" sz="2000" i="1" dirty="0" smtClean="0">
                <a:solidFill>
                  <a:srgbClr val="067317"/>
                </a:solidFill>
              </a:rPr>
              <a:t>n</a:t>
            </a:r>
            <a:r>
              <a:rPr lang="en-US" sz="2000" dirty="0" smtClean="0">
                <a:solidFill>
                  <a:srgbClr val="067317"/>
                </a:solidFill>
              </a:rPr>
              <a:t>α scattering by Woods-Saxon potential          J. Bang and C. </a:t>
            </a:r>
            <a:r>
              <a:rPr lang="en-US" sz="2000" dirty="0" err="1" smtClean="0">
                <a:solidFill>
                  <a:srgbClr val="067317"/>
                </a:solidFill>
              </a:rPr>
              <a:t>Gignoux</a:t>
            </a:r>
            <a:r>
              <a:rPr lang="en-US" sz="2000" dirty="0" smtClean="0">
                <a:solidFill>
                  <a:srgbClr val="067317"/>
                </a:solidFill>
              </a:rPr>
              <a:t>, </a:t>
            </a:r>
            <a:r>
              <a:rPr lang="en-US" sz="2000" dirty="0" err="1" smtClean="0">
                <a:solidFill>
                  <a:srgbClr val="067317"/>
                </a:solidFill>
              </a:rPr>
              <a:t>Nucl</a:t>
            </a:r>
            <a:r>
              <a:rPr lang="en-US" sz="2000" dirty="0" smtClean="0">
                <a:solidFill>
                  <a:srgbClr val="067317"/>
                </a:solidFill>
              </a:rPr>
              <a:t>. Phys. A, 313 , 119 (1979).</a:t>
            </a:r>
          </a:p>
          <a:p>
            <a:r>
              <a:rPr lang="en-US" sz="2000" dirty="0" smtClean="0">
                <a:solidFill>
                  <a:srgbClr val="067317"/>
                </a:solidFill>
              </a:rPr>
              <a:t>UV cutoff of </a:t>
            </a:r>
            <a:r>
              <a:rPr lang="nl-NL" sz="2000" dirty="0" smtClean="0">
                <a:solidFill>
                  <a:srgbClr val="067317"/>
                </a:solidFill>
              </a:rPr>
              <a:t>S. A. </a:t>
            </a:r>
            <a:r>
              <a:rPr lang="nl-NL" sz="2000" dirty="0" err="1" smtClean="0">
                <a:solidFill>
                  <a:srgbClr val="067317"/>
                </a:solidFill>
              </a:rPr>
              <a:t>Coon</a:t>
            </a:r>
            <a:r>
              <a:rPr lang="nl-NL" sz="2000" dirty="0" smtClean="0">
                <a:solidFill>
                  <a:srgbClr val="067317"/>
                </a:solidFill>
              </a:rPr>
              <a:t>, M. I. </a:t>
            </a:r>
            <a:r>
              <a:rPr lang="nl-NL" sz="2000" dirty="0" err="1" smtClean="0">
                <a:solidFill>
                  <a:srgbClr val="067317"/>
                </a:solidFill>
              </a:rPr>
              <a:t>Avetian</a:t>
            </a:r>
            <a:r>
              <a:rPr lang="nl-NL" sz="2000" dirty="0" smtClean="0">
                <a:solidFill>
                  <a:srgbClr val="067317"/>
                </a:solidFill>
              </a:rPr>
              <a:t>, M. K. G. </a:t>
            </a:r>
            <a:r>
              <a:rPr lang="nl-NL" sz="2000" dirty="0" err="1" smtClean="0">
                <a:solidFill>
                  <a:srgbClr val="067317"/>
                </a:solidFill>
              </a:rPr>
              <a:t>Kruse</a:t>
            </a:r>
            <a:r>
              <a:rPr lang="nl-NL" sz="2000" dirty="0" smtClean="0">
                <a:solidFill>
                  <a:srgbClr val="067317"/>
                </a:solidFill>
              </a:rPr>
              <a:t>, U. van </a:t>
            </a:r>
            <a:r>
              <a:rPr lang="nl-NL" sz="2000" dirty="0" err="1" smtClean="0">
                <a:solidFill>
                  <a:srgbClr val="067317"/>
                </a:solidFill>
              </a:rPr>
              <a:t>Kolck</a:t>
            </a:r>
            <a:r>
              <a:rPr lang="nl-NL" sz="2000" dirty="0" smtClean="0">
                <a:solidFill>
                  <a:srgbClr val="067317"/>
                </a:solidFill>
              </a:rPr>
              <a:t>, P. Maris, </a:t>
            </a:r>
            <a:r>
              <a:rPr lang="nl-NL" sz="2000" dirty="0" err="1" smtClean="0">
                <a:solidFill>
                  <a:srgbClr val="067317"/>
                </a:solidFill>
              </a:rPr>
              <a:t>and</a:t>
            </a:r>
            <a:r>
              <a:rPr lang="nl-NL" sz="2000" dirty="0" smtClean="0">
                <a:solidFill>
                  <a:srgbClr val="067317"/>
                </a:solidFill>
              </a:rPr>
              <a:t> J. P. </a:t>
            </a:r>
            <a:r>
              <a:rPr lang="nl-NL" sz="2000" dirty="0" err="1" smtClean="0">
                <a:solidFill>
                  <a:srgbClr val="067317"/>
                </a:solidFill>
              </a:rPr>
              <a:t>Vary</a:t>
            </a:r>
            <a:r>
              <a:rPr lang="nl-NL" sz="2000" dirty="0" smtClean="0">
                <a:solidFill>
                  <a:srgbClr val="067317"/>
                </a:solidFill>
              </a:rPr>
              <a:t>,  PRC 86, 054002 (2012) </a:t>
            </a:r>
            <a:r>
              <a:rPr lang="nl-NL" sz="2000" dirty="0" err="1" smtClean="0">
                <a:solidFill>
                  <a:srgbClr val="067317"/>
                </a:solidFill>
              </a:rPr>
              <a:t>to</a:t>
            </a:r>
            <a:r>
              <a:rPr lang="nl-NL" sz="2000" dirty="0" smtClean="0">
                <a:solidFill>
                  <a:srgbClr val="067317"/>
                </a:solidFill>
              </a:rPr>
              <a:t> select </a:t>
            </a:r>
            <a:r>
              <a:rPr lang="nl-NL" sz="2000" dirty="0" err="1" smtClean="0">
                <a:solidFill>
                  <a:srgbClr val="067317"/>
                </a:solidFill>
              </a:rPr>
              <a:t>eigenvalues</a:t>
            </a:r>
            <a:r>
              <a:rPr lang="nl-NL" sz="2000" dirty="0" smtClean="0">
                <a:solidFill>
                  <a:srgbClr val="067317"/>
                </a:solidFill>
              </a:rPr>
              <a:t>:</a:t>
            </a:r>
          </a:p>
          <a:p>
            <a:endParaRPr lang="en-US" sz="2000" dirty="0">
              <a:solidFill>
                <a:srgbClr val="067317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045" y="3836737"/>
            <a:ext cx="44577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1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Model problem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 descr="Screen shot 2015-07-27 at 2.1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32" b="-20332"/>
          <a:stretch>
            <a:fillRect/>
          </a:stretch>
        </p:blipFill>
        <p:spPr>
          <a:xfrm>
            <a:off x="49465" y="1644317"/>
            <a:ext cx="8867272" cy="4694438"/>
          </a:xfrm>
        </p:spPr>
      </p:pic>
    </p:spTree>
    <p:extLst>
      <p:ext uri="{BB962C8B-B14F-4D97-AF65-F5344CB8AC3E}">
        <p14:creationId xmlns:p14="http://schemas.microsoft.com/office/powerpoint/2010/main" val="418243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Model problem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Content Placeholder 4" descr="Screen shot 2015-07-27 at 2.11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554" b="-23554"/>
          <a:stretch>
            <a:fillRect/>
          </a:stretch>
        </p:blipFill>
        <p:spPr>
          <a:xfrm>
            <a:off x="173789" y="1710135"/>
            <a:ext cx="8702843" cy="4607388"/>
          </a:xfrm>
        </p:spPr>
      </p:pic>
    </p:spTree>
    <p:extLst>
      <p:ext uri="{BB962C8B-B14F-4D97-AF65-F5344CB8AC3E}">
        <p14:creationId xmlns:p14="http://schemas.microsoft.com/office/powerpoint/2010/main" val="3531694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7347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Model problem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 descr="Screen shot 2015-07-27 at 2.13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98" b="-21798"/>
          <a:stretch>
            <a:fillRect/>
          </a:stretch>
        </p:blipFill>
        <p:spPr>
          <a:xfrm>
            <a:off x="74714" y="-120317"/>
            <a:ext cx="9069286" cy="4801387"/>
          </a:xfrm>
        </p:spPr>
      </p:pic>
      <p:pic>
        <p:nvPicPr>
          <p:cNvPr id="6" name="Picture 5" descr="Screen shot 2015-07-27 at 2.16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6466"/>
            <a:ext cx="9144000" cy="1785208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671" y="6120732"/>
            <a:ext cx="61976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6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Model problem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 descr="Screen shot 2015-07-27 at 2.49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392" b="-22392"/>
          <a:stretch>
            <a:fillRect/>
          </a:stretch>
        </p:blipFill>
        <p:spPr>
          <a:xfrm>
            <a:off x="54513" y="1617579"/>
            <a:ext cx="9090527" cy="4812632"/>
          </a:xfrm>
        </p:spPr>
      </p:pic>
    </p:spTree>
    <p:extLst>
      <p:ext uri="{BB962C8B-B14F-4D97-AF65-F5344CB8AC3E}">
        <p14:creationId xmlns:p14="http://schemas.microsoft.com/office/powerpoint/2010/main" val="2820187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42"/>
            <a:ext cx="7772400" cy="593558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Model problem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Content Placeholder 4" descr="Screen shot 2015-07-27 at 2.50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392" b="-22392"/>
          <a:stretch>
            <a:fillRect/>
          </a:stretch>
        </p:blipFill>
        <p:spPr>
          <a:xfrm>
            <a:off x="93579" y="16042"/>
            <a:ext cx="8956841" cy="4741857"/>
          </a:xfrm>
        </p:spPr>
      </p:pic>
      <p:pic>
        <p:nvPicPr>
          <p:cNvPr id="6" name="Picture 5" descr="Screen shot 2015-07-27 at 2.53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4279"/>
            <a:ext cx="9144000" cy="224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7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47053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 descr="Screen shot 2015-07-27 at 3.01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746" b="-22746"/>
          <a:stretch>
            <a:fillRect/>
          </a:stretch>
        </p:blipFill>
        <p:spPr>
          <a:xfrm>
            <a:off x="24211" y="2793999"/>
            <a:ext cx="9119789" cy="4828124"/>
          </a:xfr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58" y="631463"/>
            <a:ext cx="5654841" cy="310526"/>
          </a:xfrm>
          <a:prstGeom prst="rect">
            <a:avLst/>
          </a:prstGeom>
        </p:spPr>
      </p:pic>
      <p:pic>
        <p:nvPicPr>
          <p:cNvPr id="3" name="Picture 2" descr="Screen shot 2015-07-27 at 11.10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989"/>
            <a:ext cx="3921403" cy="2774431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305" y="1399339"/>
            <a:ext cx="28956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2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</a:t>
            </a:r>
            <a:r>
              <a:rPr lang="en-US" dirty="0" smtClean="0"/>
              <a:t> </a:t>
            </a:r>
            <a:r>
              <a:rPr lang="en-GB" dirty="0" smtClean="0">
                <a:solidFill>
                  <a:srgbClr val="29CD10"/>
                </a:solidFill>
              </a:rPr>
              <a:t>oscillator</a:t>
            </a:r>
            <a:r>
              <a:rPr lang="en-GB" dirty="0" smtClean="0">
                <a:solidFill>
                  <a:srgbClr val="FF0000"/>
                </a:solidFill>
              </a:rPr>
              <a:t> basis?</a:t>
            </a:r>
            <a:endParaRPr lang="en-US" dirty="0"/>
          </a:p>
        </p:txBody>
      </p:sp>
      <p:pic>
        <p:nvPicPr>
          <p:cNvPr id="4" name="Content Placeholder 3" descr="Screen shot 2015-07-27 at 4.04.20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" b="-277"/>
          <a:stretch/>
        </p:blipFill>
        <p:spPr>
          <a:xfrm>
            <a:off x="3818208" y="1590842"/>
            <a:ext cx="5325792" cy="3983790"/>
          </a:xfrm>
        </p:spPr>
      </p:pic>
      <p:sp>
        <p:nvSpPr>
          <p:cNvPr id="5" name="TextBox 4"/>
          <p:cNvSpPr txBox="1"/>
          <p:nvPr/>
        </p:nvSpPr>
        <p:spPr>
          <a:xfrm>
            <a:off x="1" y="2072104"/>
            <a:ext cx="3818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situation is worse in heavy nuclei, but the harmonic oscillator remains </a:t>
            </a:r>
            <a:r>
              <a:rPr lang="en-US" sz="2000" dirty="0"/>
              <a:t>a </a:t>
            </a:r>
            <a:r>
              <a:rPr lang="en-US" sz="2000" dirty="0" smtClean="0"/>
              <a:t>standard </a:t>
            </a:r>
            <a:r>
              <a:rPr lang="en-US" sz="2000" dirty="0" smtClean="0">
                <a:solidFill>
                  <a:srgbClr val="FF0000"/>
                </a:solidFill>
              </a:rPr>
              <a:t>language</a:t>
            </a:r>
            <a:r>
              <a:rPr lang="en-US" sz="2000" dirty="0" smtClean="0"/>
              <a:t> </a:t>
            </a:r>
            <a:r>
              <a:rPr lang="en-US" sz="2000" dirty="0"/>
              <a:t>of nuclear </a:t>
            </a:r>
            <a:r>
              <a:rPr lang="en-US" sz="2000" dirty="0" smtClean="0"/>
              <a:t>physics…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680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 descr="Screen shot 2015-07-27 at 3.06.5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85" b="-22285"/>
          <a:stretch>
            <a:fillRect/>
          </a:stretch>
        </p:blipFill>
        <p:spPr>
          <a:xfrm>
            <a:off x="0" y="1751814"/>
            <a:ext cx="9114738" cy="4825450"/>
          </a:xfrm>
        </p:spPr>
      </p:pic>
    </p:spTree>
    <p:extLst>
      <p:ext uri="{BB962C8B-B14F-4D97-AF65-F5344CB8AC3E}">
        <p14:creationId xmlns:p14="http://schemas.microsoft.com/office/powerpoint/2010/main" val="15750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4" name="Content Placeholder 3" descr="Screen shot 2015-07-27 at 3.08.24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56" b="-22456"/>
          <a:stretch>
            <a:fillRect/>
          </a:stretch>
        </p:blipFill>
        <p:spPr>
          <a:xfrm>
            <a:off x="93579" y="1667671"/>
            <a:ext cx="9050421" cy="4791400"/>
          </a:xfrm>
        </p:spPr>
      </p:pic>
    </p:spTree>
    <p:extLst>
      <p:ext uri="{BB962C8B-B14F-4D97-AF65-F5344CB8AC3E}">
        <p14:creationId xmlns:p14="http://schemas.microsoft.com/office/powerpoint/2010/main" val="120097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 descr="Screen shot 2015-07-27 at 3.09.3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39" b="-21339"/>
          <a:stretch>
            <a:fillRect/>
          </a:stretch>
        </p:blipFill>
        <p:spPr>
          <a:xfrm>
            <a:off x="1" y="1618129"/>
            <a:ext cx="9139988" cy="4838817"/>
          </a:xfrm>
        </p:spPr>
      </p:pic>
    </p:spTree>
    <p:extLst>
      <p:ext uri="{BB962C8B-B14F-4D97-AF65-F5344CB8AC3E}">
        <p14:creationId xmlns:p14="http://schemas.microsoft.com/office/powerpoint/2010/main" val="356599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4" name="Content Placeholder 3" descr="Screen shot 2015-07-27 at 3.13.14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07" b="-19407"/>
          <a:stretch>
            <a:fillRect/>
          </a:stretch>
        </p:blipFill>
        <p:spPr>
          <a:xfrm>
            <a:off x="226224" y="2271295"/>
            <a:ext cx="8663776" cy="4586705"/>
          </a:xfr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408" y="1856206"/>
            <a:ext cx="61976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25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47053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58" y="631463"/>
            <a:ext cx="5654841" cy="310526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305" y="1399339"/>
            <a:ext cx="2895600" cy="596900"/>
          </a:xfrm>
          <a:prstGeom prst="rect">
            <a:avLst/>
          </a:prstGeom>
        </p:spPr>
      </p:pic>
      <p:pic>
        <p:nvPicPr>
          <p:cNvPr id="8" name="Content Placeholder 7" descr="Screen shot 2015-07-27 at 11.22.08 PM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61" b="-19361"/>
          <a:stretch>
            <a:fillRect/>
          </a:stretch>
        </p:blipFill>
        <p:spPr>
          <a:xfrm>
            <a:off x="0" y="2836778"/>
            <a:ext cx="9038984" cy="4785345"/>
          </a:xfrm>
        </p:spPr>
      </p:pic>
      <p:pic>
        <p:nvPicPr>
          <p:cNvPr id="9" name="Picture 8" descr="Screen shot 2015-07-27 at 11.21.3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4344"/>
            <a:ext cx="3997158" cy="282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2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5242"/>
            <a:ext cx="9114738" cy="3458593"/>
          </a:xfrm>
        </p:spPr>
      </p:pic>
    </p:spTree>
    <p:extLst>
      <p:ext uri="{BB962C8B-B14F-4D97-AF65-F5344CB8AC3E}">
        <p14:creationId xmlns:p14="http://schemas.microsoft.com/office/powerpoint/2010/main" val="100868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4514"/>
            <a:ext cx="9114738" cy="3440048"/>
          </a:xfrm>
        </p:spPr>
      </p:pic>
    </p:spTree>
    <p:extLst>
      <p:ext uri="{BB962C8B-B14F-4D97-AF65-F5344CB8AC3E}">
        <p14:creationId xmlns:p14="http://schemas.microsoft.com/office/powerpoint/2010/main" val="138601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3041"/>
            <a:ext cx="9114738" cy="3342994"/>
          </a:xfrm>
        </p:spPr>
      </p:pic>
    </p:spTree>
    <p:extLst>
      <p:ext uri="{BB962C8B-B14F-4D97-AF65-F5344CB8AC3E}">
        <p14:creationId xmlns:p14="http://schemas.microsoft.com/office/powerpoint/2010/main" val="165722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8" y="2493041"/>
            <a:ext cx="9043581" cy="3342994"/>
          </a:xfrm>
        </p:spPr>
      </p:pic>
    </p:spTree>
    <p:extLst>
      <p:ext uri="{BB962C8B-B14F-4D97-AF65-F5344CB8AC3E}">
        <p14:creationId xmlns:p14="http://schemas.microsoft.com/office/powerpoint/2010/main" val="2690402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4" y="2792531"/>
            <a:ext cx="8663776" cy="3600381"/>
          </a:xfr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19" y="1923048"/>
            <a:ext cx="61976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4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3684"/>
            <a:ext cx="7772400" cy="1082842"/>
          </a:xfrm>
        </p:spPr>
        <p:txBody>
          <a:bodyPr/>
          <a:lstStyle/>
          <a:p>
            <a:r>
              <a:rPr lang="en-US" i="1" dirty="0" err="1" smtClean="0">
                <a:solidFill>
                  <a:srgbClr val="A7161E"/>
                </a:solidFill>
              </a:rPr>
              <a:t>N</a:t>
            </a:r>
            <a:r>
              <a:rPr lang="en-US" baseline="-25000" dirty="0" err="1" smtClean="0">
                <a:solidFill>
                  <a:srgbClr val="A7161E"/>
                </a:solidFill>
              </a:rPr>
              <a:t>max</a:t>
            </a:r>
            <a:r>
              <a:rPr lang="en-US" dirty="0" smtClean="0">
                <a:solidFill>
                  <a:srgbClr val="A7161E"/>
                </a:solidFill>
              </a:rPr>
              <a:t> truncation </a:t>
            </a:r>
            <a:endParaRPr lang="en-US" baseline="-25000" dirty="0">
              <a:solidFill>
                <a:srgbClr val="A7161E"/>
              </a:solidFill>
            </a:endParaRPr>
          </a:p>
        </p:txBody>
      </p:sp>
      <p:pic>
        <p:nvPicPr>
          <p:cNvPr id="4" name="Content Placeholder 3" descr="Screen shot 2015-07-27 at 4.24.5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79" r="-36379"/>
          <a:stretch>
            <a:fillRect/>
          </a:stretch>
        </p:blipFill>
        <p:spPr>
          <a:xfrm>
            <a:off x="1959198" y="1589281"/>
            <a:ext cx="8967600" cy="4747553"/>
          </a:xfrm>
        </p:spPr>
      </p:pic>
      <p:sp>
        <p:nvSpPr>
          <p:cNvPr id="5" name="TextBox 4"/>
          <p:cNvSpPr txBox="1"/>
          <p:nvPr/>
        </p:nvSpPr>
        <p:spPr>
          <a:xfrm>
            <a:off x="345122" y="1780940"/>
            <a:ext cx="33407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 many-body states with total oscillator quanta up to some </a:t>
            </a:r>
            <a:r>
              <a:rPr lang="en-US" sz="2000" i="1" dirty="0" err="1" smtClean="0"/>
              <a:t>N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are included in the basis space (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or </a:t>
            </a:r>
            <a:r>
              <a:rPr lang="en-US" sz="2000" i="1" dirty="0" err="1" smtClean="0"/>
              <a:t>Nħ</a:t>
            </a:r>
            <a:r>
              <a:rPr lang="en-US" sz="2000" dirty="0" err="1" smtClean="0"/>
              <a:t>Ω</a:t>
            </a:r>
            <a:r>
              <a:rPr lang="en-US" sz="2000" dirty="0" smtClean="0"/>
              <a:t> truncation).</a:t>
            </a:r>
          </a:p>
          <a:p>
            <a:endParaRPr lang="en-US" sz="2000" dirty="0"/>
          </a:p>
          <a:p>
            <a:r>
              <a:rPr lang="en-US" sz="2000" dirty="0" smtClean="0"/>
              <a:t>This truncation makes it possible to completely separate spurious CM excited states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8204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47053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58" y="631463"/>
            <a:ext cx="5654841" cy="310526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305" y="1399339"/>
            <a:ext cx="2895600" cy="5969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5909"/>
            <a:ext cx="9038984" cy="3207083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8545"/>
            <a:ext cx="3997158" cy="281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2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2" y="2479673"/>
            <a:ext cx="9009552" cy="3342994"/>
          </a:xfrm>
        </p:spPr>
      </p:pic>
    </p:spTree>
    <p:extLst>
      <p:ext uri="{BB962C8B-B14F-4D97-AF65-F5344CB8AC3E}">
        <p14:creationId xmlns:p14="http://schemas.microsoft.com/office/powerpoint/2010/main" val="156271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8" y="2518173"/>
            <a:ext cx="9043581" cy="3265993"/>
          </a:xfrm>
        </p:spPr>
      </p:pic>
    </p:spTree>
    <p:extLst>
      <p:ext uri="{BB962C8B-B14F-4D97-AF65-F5344CB8AC3E}">
        <p14:creationId xmlns:p14="http://schemas.microsoft.com/office/powerpoint/2010/main" val="83949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4" y="2913340"/>
            <a:ext cx="8663776" cy="2235813"/>
          </a:xfr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9" y="1871582"/>
            <a:ext cx="58801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89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Coulomb + nuclear interaction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515894"/>
            <a:ext cx="4100095" cy="2580105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</a:rPr>
              <a:t>SS-HORSE: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Scaling at 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4" y="1143000"/>
            <a:ext cx="5346700" cy="6223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24" y="1955800"/>
            <a:ext cx="5016500" cy="6604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8334"/>
            <a:ext cx="9144000" cy="60586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24" y="3940008"/>
            <a:ext cx="7429500" cy="6223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42" y="4873458"/>
            <a:ext cx="1828800" cy="6223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42" y="5746749"/>
            <a:ext cx="43434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60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S-</a:t>
            </a:r>
            <a:r>
              <a:rPr lang="en-US" dirty="0" smtClean="0">
                <a:solidFill>
                  <a:srgbClr val="0000FF"/>
                </a:solidFill>
              </a:rPr>
              <a:t>matrix and phase shift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958" y="3719095"/>
            <a:ext cx="7772400" cy="4114800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</a:rPr>
              <a:t>No relation between </a:t>
            </a:r>
            <a:r>
              <a:rPr lang="en-US" sz="2000" i="1" dirty="0" smtClean="0">
                <a:solidFill>
                  <a:srgbClr val="0000FF"/>
                </a:solidFill>
              </a:rPr>
              <a:t>a</a:t>
            </a:r>
            <a:r>
              <a:rPr lang="en-US" sz="2000" dirty="0" smtClean="0">
                <a:solidFill>
                  <a:srgbClr val="0000FF"/>
                </a:solidFill>
              </a:rPr>
              <a:t>,</a:t>
            </a:r>
            <a:r>
              <a:rPr lang="en-US" sz="2000" i="1" dirty="0" smtClean="0">
                <a:solidFill>
                  <a:srgbClr val="0000FF"/>
                </a:solidFill>
              </a:rPr>
              <a:t> b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  <a:r>
              <a:rPr lang="en-US" sz="2000" i="1" dirty="0" smtClean="0">
                <a:solidFill>
                  <a:srgbClr val="0000FF"/>
                </a:solidFill>
              </a:rPr>
              <a:t>c.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873" y="2568742"/>
            <a:ext cx="5993587" cy="73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7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5591"/>
            <a:ext cx="9114738" cy="3297896"/>
          </a:xfrm>
        </p:spPr>
      </p:pic>
    </p:spTree>
    <p:extLst>
      <p:ext uri="{BB962C8B-B14F-4D97-AF65-F5344CB8AC3E}">
        <p14:creationId xmlns:p14="http://schemas.microsoft.com/office/powerpoint/2010/main" val="221101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1648"/>
            <a:ext cx="9114738" cy="3285781"/>
          </a:xfrm>
        </p:spPr>
      </p:pic>
    </p:spTree>
    <p:extLst>
      <p:ext uri="{BB962C8B-B14F-4D97-AF65-F5344CB8AC3E}">
        <p14:creationId xmlns:p14="http://schemas.microsoft.com/office/powerpoint/2010/main" val="144148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" y="2521648"/>
            <a:ext cx="8958497" cy="3285781"/>
          </a:xfrm>
        </p:spPr>
      </p:pic>
    </p:spTree>
    <p:extLst>
      <p:ext uri="{BB962C8B-B14F-4D97-AF65-F5344CB8AC3E}">
        <p14:creationId xmlns:p14="http://schemas.microsoft.com/office/powerpoint/2010/main" val="3227889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" y="2563019"/>
            <a:ext cx="8958497" cy="3203038"/>
          </a:xfrm>
        </p:spPr>
      </p:pic>
    </p:spTree>
    <p:extLst>
      <p:ext uri="{BB962C8B-B14F-4D97-AF65-F5344CB8AC3E}">
        <p14:creationId xmlns:p14="http://schemas.microsoft.com/office/powerpoint/2010/main" val="43485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Shell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96726" cy="4114800"/>
          </a:xfrm>
        </p:spPr>
        <p:txBody>
          <a:bodyPr/>
          <a:lstStyle/>
          <a:p>
            <a:r>
              <a:rPr lang="en-US" sz="2000" dirty="0" smtClean="0"/>
              <a:t>Shell model is a bound state technique, no continuum spectrum; not clear how to interpret states in continuum above thresholds − how to extract resonance widths or scattering phase shifts</a:t>
            </a:r>
          </a:p>
          <a:p>
            <a:r>
              <a:rPr lang="en-US" sz="2000" dirty="0" smtClean="0"/>
              <a:t>HORSE (</a:t>
            </a:r>
            <a:r>
              <a:rPr lang="en-US" sz="2000" i="1" dirty="0" smtClean="0"/>
              <a:t>J</a:t>
            </a:r>
            <a:r>
              <a:rPr lang="en-US" sz="2000" dirty="0" smtClean="0"/>
              <a:t>-matrix) formalism can be used for this purpose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0932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1" y="2563019"/>
            <a:ext cx="8941814" cy="3203038"/>
          </a:xfrm>
        </p:spPr>
      </p:pic>
    </p:spTree>
    <p:extLst>
      <p:ext uri="{BB962C8B-B14F-4D97-AF65-F5344CB8AC3E}">
        <p14:creationId xmlns:p14="http://schemas.microsoft.com/office/powerpoint/2010/main" val="56959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" y="1216525"/>
            <a:ext cx="7546843" cy="4144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1" y="2566688"/>
            <a:ext cx="8941814" cy="3195699"/>
          </a:xfrm>
        </p:spPr>
      </p:pic>
    </p:spTree>
    <p:extLst>
      <p:ext uri="{BB962C8B-B14F-4D97-AF65-F5344CB8AC3E}">
        <p14:creationId xmlns:p14="http://schemas.microsoft.com/office/powerpoint/2010/main" val="1076017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789"/>
            <a:ext cx="7772400" cy="855579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α scattering: NCSM, JISP16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16" y="1390316"/>
            <a:ext cx="5885500" cy="4750795"/>
          </a:xfrm>
        </p:spPr>
      </p:pic>
    </p:spTree>
    <p:extLst>
      <p:ext uri="{BB962C8B-B14F-4D97-AF65-F5344CB8AC3E}">
        <p14:creationId xmlns:p14="http://schemas.microsoft.com/office/powerpoint/2010/main" val="366975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Summary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8000"/>
                </a:solidFill>
              </a:rPr>
              <a:t>SM states obtained at energies above thresholds can be interpreted and understood.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Parameters of low-energy resonances (resonant energy and width) and low-energy phase shifts can be extracted from results of conventional Shell Model calculations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Generally, one can study in the same manner </a:t>
            </a:r>
            <a:r>
              <a:rPr lang="en-US" sz="2400" i="1" dirty="0" smtClean="0">
                <a:solidFill>
                  <a:srgbClr val="FF0000"/>
                </a:solidFill>
              </a:rPr>
              <a:t>S-</a:t>
            </a:r>
            <a:r>
              <a:rPr lang="en-US" sz="2400" dirty="0" smtClean="0">
                <a:solidFill>
                  <a:srgbClr val="FF0000"/>
                </a:solidFill>
              </a:rPr>
              <a:t>matrix poles associated with bound states and design a method for extrapolating SM results to infinite basis. However this is a more complicated problem that is not developed yet.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8337"/>
            <a:ext cx="7772400" cy="1143000"/>
          </a:xfrm>
        </p:spPr>
        <p:txBody>
          <a:bodyPr/>
          <a:lstStyle/>
          <a:p>
            <a:r>
              <a:rPr lang="en-U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you!</a:t>
            </a:r>
            <a:endParaRPr lang="en-US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485" y="-1486568"/>
            <a:ext cx="7772400" cy="4114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84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77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Why</a:t>
            </a:r>
            <a:r>
              <a:rPr lang="en-US"/>
              <a:t> </a:t>
            </a:r>
            <a:r>
              <a:rPr lang="en-GB">
                <a:solidFill>
                  <a:srgbClr val="29CD10"/>
                </a:solidFill>
              </a:rPr>
              <a:t>oscillator</a:t>
            </a:r>
            <a:r>
              <a:rPr lang="en-GB">
                <a:solidFill>
                  <a:srgbClr val="FF0000"/>
                </a:solidFill>
              </a:rPr>
              <a:t> basis?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4572000" cy="5562600"/>
          </a:xfrm>
        </p:spPr>
        <p:txBody>
          <a:bodyPr/>
          <a:lstStyle/>
          <a:p>
            <a:pPr algn="just"/>
            <a:r>
              <a:rPr lang="en-US" sz="2000" dirty="0"/>
              <a:t>Any potential in the vicinity of its minimum at </a:t>
            </a:r>
            <a:r>
              <a:rPr lang="en-US" sz="2000" i="1" dirty="0"/>
              <a:t>r=r</a:t>
            </a:r>
            <a:r>
              <a:rPr lang="en-US" sz="2000" i="1" baseline="-25000" dirty="0"/>
              <a:t>0 </a:t>
            </a:r>
            <a:r>
              <a:rPr lang="en-US" sz="2000" dirty="0"/>
              <a:t>has the form     </a:t>
            </a:r>
            <a:r>
              <a:rPr lang="en-US" sz="2000" dirty="0" smtClean="0"/>
              <a:t>     </a:t>
            </a:r>
            <a:r>
              <a:rPr lang="en-US" sz="2000" i="1" dirty="0"/>
              <a:t>V</a:t>
            </a:r>
            <a:r>
              <a:rPr lang="en-US" sz="2000" dirty="0"/>
              <a:t>(</a:t>
            </a:r>
            <a:r>
              <a:rPr lang="en-US" sz="2000" i="1" dirty="0"/>
              <a:t>r</a:t>
            </a:r>
            <a:r>
              <a:rPr lang="en-US" sz="2000" dirty="0"/>
              <a:t>)=</a:t>
            </a:r>
            <a:r>
              <a:rPr lang="en-US" sz="2000" i="1" dirty="0"/>
              <a:t>V</a:t>
            </a:r>
            <a:r>
              <a:rPr lang="en-US" sz="2000" baseline="-25000" dirty="0"/>
              <a:t>0</a:t>
            </a:r>
            <a:r>
              <a:rPr lang="en-US" sz="2000" i="1" dirty="0"/>
              <a:t>+a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2</a:t>
            </a:r>
            <a:r>
              <a:rPr lang="en-US" sz="2000" dirty="0"/>
              <a:t>+</a:t>
            </a:r>
            <a:r>
              <a:rPr lang="en-US" sz="2000" i="1" dirty="0"/>
              <a:t>b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3</a:t>
            </a:r>
            <a:r>
              <a:rPr lang="en-US" sz="2000" dirty="0"/>
              <a:t>+…,    </a:t>
            </a:r>
            <a:r>
              <a:rPr lang="en-US" sz="2000" dirty="0" smtClean="0"/>
              <a:t>    </a:t>
            </a:r>
            <a:r>
              <a:rPr lang="en-US" sz="2000" dirty="0"/>
              <a:t>i.e</a:t>
            </a:r>
            <a:r>
              <a:rPr lang="en-US" sz="2000" dirty="0" smtClean="0"/>
              <a:t>., </a:t>
            </a:r>
            <a:r>
              <a:rPr lang="en-US" sz="2000" dirty="0"/>
              <a:t>oscillator is the main term</a:t>
            </a:r>
          </a:p>
        </p:txBody>
      </p:sp>
    </p:spTree>
    <p:extLst>
      <p:ext uri="{BB962C8B-B14F-4D97-AF65-F5344CB8AC3E}">
        <p14:creationId xmlns:p14="http://schemas.microsoft.com/office/powerpoint/2010/main" val="244981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Why</a:t>
            </a:r>
            <a:r>
              <a:rPr lang="en-US"/>
              <a:t> </a:t>
            </a:r>
            <a:r>
              <a:rPr lang="en-GB">
                <a:solidFill>
                  <a:srgbClr val="29CD10"/>
                </a:solidFill>
              </a:rPr>
              <a:t>oscillator</a:t>
            </a:r>
            <a:r>
              <a:rPr lang="en-GB">
                <a:solidFill>
                  <a:srgbClr val="FF0000"/>
                </a:solidFill>
              </a:rPr>
              <a:t> basis?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4572000" cy="5562600"/>
          </a:xfrm>
        </p:spPr>
        <p:txBody>
          <a:bodyPr/>
          <a:lstStyle/>
          <a:p>
            <a:pPr algn="just"/>
            <a:r>
              <a:rPr lang="en-US" sz="2000" dirty="0"/>
              <a:t>Any potential in the vicinity of its minimum at </a:t>
            </a:r>
            <a:r>
              <a:rPr lang="en-US" sz="2000" i="1" dirty="0"/>
              <a:t>r=r</a:t>
            </a:r>
            <a:r>
              <a:rPr lang="en-US" sz="2000" i="1" baseline="-25000" dirty="0"/>
              <a:t>0 </a:t>
            </a:r>
            <a:r>
              <a:rPr lang="en-US" sz="2000" dirty="0"/>
              <a:t>has the form    </a:t>
            </a:r>
            <a:r>
              <a:rPr lang="en-US" sz="2000" dirty="0" smtClean="0"/>
              <a:t>     </a:t>
            </a:r>
            <a:r>
              <a:rPr lang="en-US" sz="2000" i="1" dirty="0"/>
              <a:t>V</a:t>
            </a:r>
            <a:r>
              <a:rPr lang="en-US" sz="2000" dirty="0"/>
              <a:t>(</a:t>
            </a:r>
            <a:r>
              <a:rPr lang="en-US" sz="2000" i="1" dirty="0"/>
              <a:t>r</a:t>
            </a:r>
            <a:r>
              <a:rPr lang="en-US" sz="2000" dirty="0"/>
              <a:t>)=</a:t>
            </a:r>
            <a:r>
              <a:rPr lang="en-US" sz="2000" i="1" dirty="0"/>
              <a:t>V</a:t>
            </a:r>
            <a:r>
              <a:rPr lang="en-US" sz="2000" baseline="-25000" dirty="0"/>
              <a:t>0</a:t>
            </a:r>
            <a:r>
              <a:rPr lang="en-US" sz="2000" i="1" dirty="0"/>
              <a:t>+a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2</a:t>
            </a:r>
            <a:r>
              <a:rPr lang="en-US" sz="2000" dirty="0"/>
              <a:t>+</a:t>
            </a:r>
            <a:r>
              <a:rPr lang="en-US" sz="2000" i="1" dirty="0"/>
              <a:t>b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3</a:t>
            </a:r>
            <a:r>
              <a:rPr lang="en-US" sz="2000" dirty="0"/>
              <a:t>+…,      </a:t>
            </a:r>
            <a:r>
              <a:rPr lang="en-US" sz="2000" dirty="0" smtClean="0"/>
              <a:t>  </a:t>
            </a:r>
            <a:r>
              <a:rPr lang="en-US" sz="2000" dirty="0"/>
              <a:t>i.e</a:t>
            </a:r>
            <a:r>
              <a:rPr lang="en-US" sz="2000" dirty="0" smtClean="0"/>
              <a:t>., </a:t>
            </a:r>
            <a:r>
              <a:rPr lang="en-US" sz="2000" dirty="0"/>
              <a:t>oscillator is the main term</a:t>
            </a:r>
          </a:p>
          <a:p>
            <a:pPr algn="just"/>
            <a:r>
              <a:rPr lang="en-US" sz="2000" dirty="0"/>
              <a:t>Oscillator is a good approximation for the standard Woods–Saxon </a:t>
            </a:r>
            <a:r>
              <a:rPr lang="en-US" sz="2000" dirty="0" smtClean="0"/>
              <a:t>potential for light nuclei</a:t>
            </a:r>
            <a:endParaRPr lang="en-US" sz="2000" baseline="30000" dirty="0"/>
          </a:p>
        </p:txBody>
      </p:sp>
      <p:pic>
        <p:nvPicPr>
          <p:cNvPr id="14340" name="Picture 4" descr="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2330450"/>
            <a:ext cx="4295775" cy="332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288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Why</a:t>
            </a:r>
            <a:r>
              <a:rPr lang="en-US" dirty="0"/>
              <a:t> </a:t>
            </a:r>
            <a:r>
              <a:rPr lang="en-GB" dirty="0">
                <a:solidFill>
                  <a:srgbClr val="29CD10"/>
                </a:solidFill>
              </a:rPr>
              <a:t>oscillator</a:t>
            </a:r>
            <a:r>
              <a:rPr lang="en-GB" dirty="0">
                <a:solidFill>
                  <a:srgbClr val="FF0000"/>
                </a:solidFill>
              </a:rPr>
              <a:t> basis?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4572000" cy="5562600"/>
          </a:xfrm>
        </p:spPr>
        <p:txBody>
          <a:bodyPr/>
          <a:lstStyle/>
          <a:p>
            <a:pPr algn="just"/>
            <a:r>
              <a:rPr lang="en-US" sz="2000" dirty="0"/>
              <a:t>Any potential in the vicinity of its minimum at </a:t>
            </a:r>
            <a:r>
              <a:rPr lang="en-US" sz="2000" i="1" dirty="0"/>
              <a:t>r=r</a:t>
            </a:r>
            <a:r>
              <a:rPr lang="en-US" sz="2000" i="1" baseline="-25000" dirty="0"/>
              <a:t>0 </a:t>
            </a:r>
            <a:r>
              <a:rPr lang="en-US" sz="2000" dirty="0"/>
              <a:t>has the form   </a:t>
            </a:r>
            <a:r>
              <a:rPr lang="en-US" sz="2000" dirty="0" smtClean="0"/>
              <a:t>      </a:t>
            </a:r>
            <a:r>
              <a:rPr lang="en-US" sz="2000" i="1" dirty="0"/>
              <a:t>V</a:t>
            </a:r>
            <a:r>
              <a:rPr lang="en-US" sz="2000" dirty="0"/>
              <a:t>(</a:t>
            </a:r>
            <a:r>
              <a:rPr lang="en-US" sz="2000" i="1" dirty="0"/>
              <a:t>r</a:t>
            </a:r>
            <a:r>
              <a:rPr lang="en-US" sz="2000" dirty="0"/>
              <a:t>)=</a:t>
            </a:r>
            <a:r>
              <a:rPr lang="en-US" sz="2000" i="1" dirty="0"/>
              <a:t>V</a:t>
            </a:r>
            <a:r>
              <a:rPr lang="en-US" sz="2000" baseline="-25000" dirty="0"/>
              <a:t>0</a:t>
            </a:r>
            <a:r>
              <a:rPr lang="en-US" sz="2000" i="1" dirty="0"/>
              <a:t>+a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2</a:t>
            </a:r>
            <a:r>
              <a:rPr lang="en-US" sz="2000" dirty="0"/>
              <a:t>+</a:t>
            </a:r>
            <a:r>
              <a:rPr lang="en-US" sz="2000" i="1" dirty="0"/>
              <a:t>b</a:t>
            </a:r>
            <a:r>
              <a:rPr lang="en-US" sz="2000" dirty="0"/>
              <a:t>(</a:t>
            </a:r>
            <a:r>
              <a:rPr lang="en-US" sz="2000" i="1" dirty="0"/>
              <a:t>r-r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3</a:t>
            </a:r>
            <a:r>
              <a:rPr lang="en-US" sz="2000" dirty="0"/>
              <a:t>+…,      </a:t>
            </a:r>
            <a:r>
              <a:rPr lang="en-US" sz="2000" dirty="0" smtClean="0"/>
              <a:t>  </a:t>
            </a:r>
            <a:r>
              <a:rPr lang="en-US" sz="2000" dirty="0"/>
              <a:t>i.e</a:t>
            </a:r>
            <a:r>
              <a:rPr lang="en-US" sz="2000" dirty="0" smtClean="0"/>
              <a:t>., </a:t>
            </a:r>
            <a:r>
              <a:rPr lang="en-US" sz="2000" dirty="0"/>
              <a:t>oscillator is the main term</a:t>
            </a:r>
          </a:p>
          <a:p>
            <a:pPr algn="just"/>
            <a:r>
              <a:rPr lang="en-US" sz="2000" dirty="0"/>
              <a:t>Oscillator is a good approximation for the standard Woods–Saxon </a:t>
            </a:r>
            <a:r>
              <a:rPr lang="en-US" sz="2000" dirty="0" smtClean="0"/>
              <a:t>potential for light nuclei</a:t>
            </a:r>
            <a:endParaRPr lang="en-US" sz="2000" baseline="30000" dirty="0"/>
          </a:p>
        </p:txBody>
      </p:sp>
      <p:pic>
        <p:nvPicPr>
          <p:cNvPr id="15365" name="Picture 5" descr="WS-os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2330450"/>
            <a:ext cx="43053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7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Shell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96726" cy="4114800"/>
          </a:xfrm>
        </p:spPr>
        <p:txBody>
          <a:bodyPr/>
          <a:lstStyle/>
          <a:p>
            <a:r>
              <a:rPr lang="en-US" sz="2000" dirty="0" smtClean="0"/>
              <a:t>Shell model is a bound state technique, no continuum spectrum; not clear how to interpret states in continuum above thresholds − how to extract resonance widths or scattering phase shifts</a:t>
            </a:r>
          </a:p>
          <a:p>
            <a:r>
              <a:rPr lang="en-US" sz="2000" dirty="0" smtClean="0"/>
              <a:t>HORSE (</a:t>
            </a:r>
            <a:r>
              <a:rPr lang="en-US" sz="2000" i="1" dirty="0" smtClean="0"/>
              <a:t>J</a:t>
            </a:r>
            <a:r>
              <a:rPr lang="en-US" sz="2000" dirty="0" smtClean="0"/>
              <a:t>-matrix) formalism can be used for this purpose</a:t>
            </a:r>
          </a:p>
          <a:p>
            <a:r>
              <a:rPr lang="en-US" sz="2000" dirty="0" smtClean="0"/>
              <a:t>Other possible approaches: NCSM+RGM; </a:t>
            </a:r>
            <a:r>
              <a:rPr lang="en-US" sz="2000" dirty="0" err="1" smtClean="0"/>
              <a:t>Gamov</a:t>
            </a:r>
            <a:r>
              <a:rPr lang="en-US" sz="2000" dirty="0" smtClean="0"/>
              <a:t> SM; Continuum SM; </a:t>
            </a:r>
            <a:r>
              <a:rPr lang="en-US" sz="2000" dirty="0" err="1" smtClean="0"/>
              <a:t>SM+Complex</a:t>
            </a:r>
            <a:r>
              <a:rPr lang="en-US" sz="2000" dirty="0" smtClean="0"/>
              <a:t> Scaling; …</a:t>
            </a:r>
          </a:p>
          <a:p>
            <a:r>
              <a:rPr lang="en-US" sz="2000" dirty="0" smtClean="0"/>
              <a:t>All of them make the SM much more complicated. Our aim is to interpret directly the SM results above thresholds obtained in a usual way without additional complexities and to extract from them resonant parameters and phase shifts at low energies.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601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Shell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96726" cy="4114800"/>
          </a:xfrm>
        </p:spPr>
        <p:txBody>
          <a:bodyPr/>
          <a:lstStyle/>
          <a:p>
            <a:r>
              <a:rPr lang="en-US" sz="2000" dirty="0" smtClean="0"/>
              <a:t>Shell model is a bound state technique, no continuum spectrum; not clear how to interpret states in continuum above thresholds − how to extract resonance widths or scattering phase shifts</a:t>
            </a:r>
          </a:p>
          <a:p>
            <a:r>
              <a:rPr lang="en-US" sz="2000" dirty="0" smtClean="0"/>
              <a:t>HORSE (</a:t>
            </a:r>
            <a:r>
              <a:rPr lang="en-US" sz="2000" i="1" dirty="0" smtClean="0"/>
              <a:t>J</a:t>
            </a:r>
            <a:r>
              <a:rPr lang="en-US" sz="2000" dirty="0" smtClean="0"/>
              <a:t>-matrix) formalism can be used for this purpose</a:t>
            </a:r>
          </a:p>
          <a:p>
            <a:r>
              <a:rPr lang="en-US" sz="2000" dirty="0" smtClean="0"/>
              <a:t>Other possible approaches: NCSM+RGM; </a:t>
            </a:r>
            <a:r>
              <a:rPr lang="en-US" sz="2000" dirty="0" err="1" smtClean="0"/>
              <a:t>Gamov</a:t>
            </a:r>
            <a:r>
              <a:rPr lang="en-US" sz="2000" dirty="0" smtClean="0"/>
              <a:t> SM; Continuum SM; </a:t>
            </a:r>
            <a:r>
              <a:rPr lang="en-US" sz="2000" dirty="0" err="1" smtClean="0"/>
              <a:t>SM+Complex</a:t>
            </a:r>
            <a:r>
              <a:rPr lang="en-US" sz="2000" dirty="0" smtClean="0"/>
              <a:t> Scaling; …</a:t>
            </a:r>
          </a:p>
          <a:p>
            <a:r>
              <a:rPr lang="en-US" sz="2000" dirty="0" smtClean="0"/>
              <a:t>All of them make the SM much more complicated. Our aim is to interpret directly the SM results above thresholds obtained in a usual way without additional complexities and to extract from them resonant parameters and phase shifts at low energies.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I will discuss a more general interpretation of SM results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1233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1685</TotalTime>
  <Words>2278</Words>
  <Application>Microsoft Macintosh PowerPoint</Application>
  <PresentationFormat>On-screen Show (4:3)</PresentationFormat>
  <Paragraphs>356</Paragraphs>
  <Slides>78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1" baseType="lpstr">
      <vt:lpstr>Couture</vt:lpstr>
      <vt:lpstr>Blank Presentation</vt:lpstr>
      <vt:lpstr>Equation</vt:lpstr>
      <vt:lpstr>Low-energy scattering and resonances within the nuclear shell model</vt:lpstr>
      <vt:lpstr>Plan</vt:lpstr>
      <vt:lpstr>Shell Model</vt:lpstr>
      <vt:lpstr>Why oscillator basis?</vt:lpstr>
      <vt:lpstr>Why oscillator basis?</vt:lpstr>
      <vt:lpstr>Nmax truncation </vt:lpstr>
      <vt:lpstr>Shell Model</vt:lpstr>
      <vt:lpstr>Shell Model</vt:lpstr>
      <vt:lpstr>Shell Model</vt:lpstr>
      <vt:lpstr>J-matrix (Jacobi matrix) formalism in scattering theory  </vt:lpstr>
      <vt:lpstr>J-matrix formalism</vt:lpstr>
      <vt:lpstr>HORSE: J-matrix formalism  with oscillator basis</vt:lpstr>
      <vt:lpstr>HORSE: J-matrix formalism  with oscillator basis</vt:lpstr>
      <vt:lpstr>HORSE:</vt:lpstr>
      <vt:lpstr>HORSE:</vt:lpstr>
      <vt:lpstr>HORSE:</vt:lpstr>
      <vt:lpstr>HORSE:</vt:lpstr>
      <vt:lpstr>General idea of the  HORSE formalism</vt:lpstr>
      <vt:lpstr>General idea of the  HORSE formalism</vt:lpstr>
      <vt:lpstr>General idea of the  HORSE formalism</vt:lpstr>
      <vt:lpstr>General idea of the  HORSE formalism</vt:lpstr>
      <vt:lpstr>General idea of the  HORSE formalism</vt:lpstr>
      <vt:lpstr>General idea of the  HORSE formalism</vt:lpstr>
      <vt:lpstr>General idea of the  HORSE formalism</vt:lpstr>
      <vt:lpstr>General idea of the  HORSE formalism</vt:lpstr>
      <vt:lpstr>Asymptotic region n ≥ N</vt:lpstr>
      <vt:lpstr>Asymptotic region n ≥ N</vt:lpstr>
      <vt:lpstr>Asymptotic region n ≥ N</vt:lpstr>
      <vt:lpstr>Internal region  (interaction region) n ≤ N</vt:lpstr>
      <vt:lpstr>Matching condition at n=N</vt:lpstr>
      <vt:lpstr>Problems with direct HORSE application</vt:lpstr>
      <vt:lpstr> Example: nα scattering</vt:lpstr>
      <vt:lpstr>Single-state HORSE  (SS-HORSE)</vt:lpstr>
      <vt:lpstr>Nα scattering and NCSM, JISP16                  </vt:lpstr>
      <vt:lpstr>PowerPoint Presentation</vt:lpstr>
      <vt:lpstr>Single-state HORSE  (SS-HORSE)</vt:lpstr>
      <vt:lpstr>Single-state HORSE  (SS-HORSE)</vt:lpstr>
      <vt:lpstr>S-matrix at low energies</vt:lpstr>
      <vt:lpstr>PowerPoint Presentation</vt:lpstr>
      <vt:lpstr>S. Coon et al extrapolations</vt:lpstr>
      <vt:lpstr>scaling with</vt:lpstr>
      <vt:lpstr>PowerPoint Presentation</vt:lpstr>
      <vt:lpstr>How it works</vt:lpstr>
      <vt:lpstr>Model problem</vt:lpstr>
      <vt:lpstr>Model problem</vt:lpstr>
      <vt:lpstr>Model problem</vt:lpstr>
      <vt:lpstr>Model problem</vt:lpstr>
      <vt:lpstr>Model problem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nα scattering: NCSM, JISP16</vt:lpstr>
      <vt:lpstr>Coulomb + nuclear interaction</vt:lpstr>
      <vt:lpstr>S-matrix and phase shift</vt:lpstr>
      <vt:lpstr>pα scattering: NCSM, JISP16</vt:lpstr>
      <vt:lpstr>pα scattering: NCSM, JISP16</vt:lpstr>
      <vt:lpstr>pα scattering: NCSM, JISP16</vt:lpstr>
      <vt:lpstr>pα scattering: NCSM, JISP16</vt:lpstr>
      <vt:lpstr>pα scattering: NCSM, JISP16</vt:lpstr>
      <vt:lpstr>pα scattering: NCSM, JISP16</vt:lpstr>
      <vt:lpstr>pα scattering: NCSM, JISP16</vt:lpstr>
      <vt:lpstr>Summary</vt:lpstr>
      <vt:lpstr>Thank you!</vt:lpstr>
      <vt:lpstr>PowerPoint Presentation</vt:lpstr>
      <vt:lpstr>Why oscillator basis?</vt:lpstr>
      <vt:lpstr>Why oscillator basis?</vt:lpstr>
      <vt:lpstr>Why oscillator basis?</vt:lpstr>
    </vt:vector>
  </TitlesOfParts>
  <Company>Iowa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 Shirokov</dc:creator>
  <cp:lastModifiedBy>Andrey Shirokov</cp:lastModifiedBy>
  <cp:revision>83</cp:revision>
  <dcterms:created xsi:type="dcterms:W3CDTF">2015-07-25T12:44:47Z</dcterms:created>
  <dcterms:modified xsi:type="dcterms:W3CDTF">2015-08-27T12:59:49Z</dcterms:modified>
</cp:coreProperties>
</file>