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76"/>
  </p:notesMasterIdLst>
  <p:sldIdLst>
    <p:sldId id="256" r:id="rId2"/>
    <p:sldId id="440" r:id="rId3"/>
    <p:sldId id="473" r:id="rId4"/>
    <p:sldId id="392" r:id="rId5"/>
    <p:sldId id="474" r:id="rId6"/>
    <p:sldId id="420" r:id="rId7"/>
    <p:sldId id="489" r:id="rId8"/>
    <p:sldId id="400" r:id="rId9"/>
    <p:sldId id="435" r:id="rId10"/>
    <p:sldId id="502" r:id="rId11"/>
    <p:sldId id="509" r:id="rId12"/>
    <p:sldId id="475" r:id="rId13"/>
    <p:sldId id="447" r:id="rId14"/>
    <p:sldId id="479" r:id="rId15"/>
    <p:sldId id="480" r:id="rId16"/>
    <p:sldId id="448" r:id="rId17"/>
    <p:sldId id="449" r:id="rId18"/>
    <p:sldId id="481" r:id="rId19"/>
    <p:sldId id="491" r:id="rId20"/>
    <p:sldId id="492" r:id="rId21"/>
    <p:sldId id="494" r:id="rId22"/>
    <p:sldId id="482" r:id="rId23"/>
    <p:sldId id="450" r:id="rId24"/>
    <p:sldId id="495" r:id="rId25"/>
    <p:sldId id="478" r:id="rId26"/>
    <p:sldId id="497" r:id="rId27"/>
    <p:sldId id="496" r:id="rId28"/>
    <p:sldId id="506" r:id="rId29"/>
    <p:sldId id="507" r:id="rId30"/>
    <p:sldId id="503" r:id="rId31"/>
    <p:sldId id="504" r:id="rId32"/>
    <p:sldId id="505" r:id="rId33"/>
    <p:sldId id="452" r:id="rId34"/>
    <p:sldId id="453" r:id="rId35"/>
    <p:sldId id="454" r:id="rId36"/>
    <p:sldId id="455" r:id="rId37"/>
    <p:sldId id="456" r:id="rId38"/>
    <p:sldId id="457" r:id="rId39"/>
    <p:sldId id="458" r:id="rId40"/>
    <p:sldId id="459" r:id="rId41"/>
    <p:sldId id="460" r:id="rId42"/>
    <p:sldId id="461" r:id="rId43"/>
    <p:sldId id="462" r:id="rId44"/>
    <p:sldId id="463" r:id="rId45"/>
    <p:sldId id="471" r:id="rId46"/>
    <p:sldId id="472" r:id="rId47"/>
    <p:sldId id="528" r:id="rId48"/>
    <p:sldId id="529" r:id="rId49"/>
    <p:sldId id="531" r:id="rId50"/>
    <p:sldId id="514" r:id="rId51"/>
    <p:sldId id="533" r:id="rId52"/>
    <p:sldId id="517" r:id="rId53"/>
    <p:sldId id="518" r:id="rId54"/>
    <p:sldId id="512" r:id="rId55"/>
    <p:sldId id="522" r:id="rId56"/>
    <p:sldId id="547" r:id="rId57"/>
    <p:sldId id="548" r:id="rId58"/>
    <p:sldId id="519" r:id="rId59"/>
    <p:sldId id="535" r:id="rId60"/>
    <p:sldId id="546" r:id="rId61"/>
    <p:sldId id="536" r:id="rId62"/>
    <p:sldId id="550" r:id="rId63"/>
    <p:sldId id="537" r:id="rId64"/>
    <p:sldId id="538" r:id="rId65"/>
    <p:sldId id="539" r:id="rId66"/>
    <p:sldId id="540" r:id="rId67"/>
    <p:sldId id="541" r:id="rId68"/>
    <p:sldId id="542" r:id="rId69"/>
    <p:sldId id="543" r:id="rId70"/>
    <p:sldId id="544" r:id="rId71"/>
    <p:sldId id="545" r:id="rId72"/>
    <p:sldId id="488" r:id="rId73"/>
    <p:sldId id="508" r:id="rId74"/>
    <p:sldId id="551" r:id="rId7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D0"/>
    <a:srgbClr val="FFFF99"/>
    <a:srgbClr val="FFCC99"/>
    <a:srgbClr val="CB7F0F"/>
    <a:srgbClr val="FFFFFF"/>
    <a:srgbClr val="0000B4"/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85714" autoAdjust="0"/>
  </p:normalViewPr>
  <p:slideViewPr>
    <p:cSldViewPr>
      <p:cViewPr varScale="1">
        <p:scale>
          <a:sx n="69" d="100"/>
          <a:sy n="69" d="100"/>
        </p:scale>
        <p:origin x="-102" y="-24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1808"/>
    </p:cViewPr>
  </p:sorterViewPr>
  <p:notesViewPr>
    <p:cSldViewPr>
      <p:cViewPr varScale="1">
        <p:scale>
          <a:sx n="56" d="100"/>
          <a:sy n="56" d="100"/>
        </p:scale>
        <p:origin x="-1788" y="-10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tableStyles" Target="tableStyle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image" Target="../media/image8.wmf"/></Relationships>
</file>

<file path=ppt/drawings/_rels/vmlDrawing10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1.wmf"/><Relationship Id="rId1" Type="http://schemas.openxmlformats.org/officeDocument/2006/relationships/image" Target="../media/image120.wmf"/></Relationships>
</file>

<file path=ppt/drawings/_rels/vmlDrawing1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6.wmf"/><Relationship Id="rId2" Type="http://schemas.openxmlformats.org/officeDocument/2006/relationships/image" Target="../media/image125.wmf"/><Relationship Id="rId1" Type="http://schemas.openxmlformats.org/officeDocument/2006/relationships/image" Target="../media/image124.w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8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81.wmf"/><Relationship Id="rId2" Type="http://schemas.openxmlformats.org/officeDocument/2006/relationships/image" Target="../media/image80.wmf"/><Relationship Id="rId1" Type="http://schemas.openxmlformats.org/officeDocument/2006/relationships/image" Target="../media/image79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84.wmf"/><Relationship Id="rId2" Type="http://schemas.openxmlformats.org/officeDocument/2006/relationships/image" Target="../media/image83.wmf"/><Relationship Id="rId1" Type="http://schemas.openxmlformats.org/officeDocument/2006/relationships/image" Target="../media/image82.w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87.wmf"/><Relationship Id="rId2" Type="http://schemas.openxmlformats.org/officeDocument/2006/relationships/image" Target="../media/image86.wmf"/><Relationship Id="rId1" Type="http://schemas.openxmlformats.org/officeDocument/2006/relationships/image" Target="../media/image85.wmf"/></Relationships>
</file>

<file path=ppt/drawings/_rels/vmlDrawing6.vml.rels><?xml version="1.0" encoding="UTF-8" standalone="yes"?>
<Relationships xmlns="http://schemas.openxmlformats.org/package/2006/relationships"><Relationship Id="rId2" Type="http://schemas.openxmlformats.org/officeDocument/2006/relationships/image" Target="../media/image106.png"/><Relationship Id="rId1" Type="http://schemas.openxmlformats.org/officeDocument/2006/relationships/image" Target="../media/image105.w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wmf"/><Relationship Id="rId2" Type="http://schemas.openxmlformats.org/officeDocument/2006/relationships/image" Target="../media/image113.wmf"/><Relationship Id="rId1" Type="http://schemas.openxmlformats.org/officeDocument/2006/relationships/image" Target="../media/image112.w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7.w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8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C0C154-2588-4B60-A189-5FBD5D93F4F3}" type="datetimeFigureOut">
              <a:rPr lang="en-US" smtClean="0"/>
              <a:t>10/20/2016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58E1694-F39F-4E16-920B-C7BCFD5B5F2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278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1222375" y="685800"/>
            <a:ext cx="4164013" cy="31242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>
                <a:latin typeface="Times New Roman" pitchFamily="18" charset="0"/>
                <a:ea typeface="宋体" pitchFamily="2" charset="-122"/>
              </a:rPr>
              <a:t>QCD</a:t>
            </a:r>
            <a:r>
              <a:rPr lang="zh-CN" altLang="en-US" dirty="0" smtClean="0">
                <a:latin typeface="Times New Roman" pitchFamily="18" charset="0"/>
                <a:ea typeface="宋体" pitchFamily="2" charset="-122"/>
              </a:rPr>
              <a:t>真空存在比较丰富的结构，可以用拓扑电荷来量化各种态之间的变化，由于涨落的原因，在重离子碰撞中形成的</a:t>
            </a:r>
            <a:r>
              <a:rPr lang="en-US" altLang="zh-CN" dirty="0" smtClean="0">
                <a:latin typeface="Times New Roman" pitchFamily="18" charset="0"/>
                <a:ea typeface="宋体" pitchFamily="2" charset="-122"/>
              </a:rPr>
              <a:t>QGP</a:t>
            </a:r>
            <a:r>
              <a:rPr lang="zh-CN" altLang="en-US" dirty="0" smtClean="0">
                <a:latin typeface="Times New Roman" pitchFamily="18" charset="0"/>
                <a:ea typeface="宋体" pitchFamily="2" charset="-122"/>
              </a:rPr>
              <a:t>里，存在一些局域的非零的拓扑电荷，这些拓扑电荷的存在会产生一个非零的轴矢量流，导致净的手征荷的变化，比如说左手粒子变为右手粒子，粒子手征性的变化可以通过改变自旋方向或者动量方向，考虑到在非对心的重离子碰撞中，可能会形成非常强的磁场，自旋和磁场的耦合能量大于粒子的动能，因此在这种情况下，更容易通过改变运动方向来改变手征性，最终的结果就会导致</a:t>
            </a:r>
            <a:r>
              <a:rPr lang="en-US" altLang="zh-CN" dirty="0" smtClean="0">
                <a:latin typeface="Times New Roman" pitchFamily="18" charset="0"/>
                <a:ea typeface="宋体" pitchFamily="2" charset="-122"/>
              </a:rPr>
              <a:t>u</a:t>
            </a:r>
            <a:r>
              <a:rPr lang="zh-CN" altLang="en-US" dirty="0" smtClean="0">
                <a:latin typeface="Times New Roman" pitchFamily="18" charset="0"/>
                <a:ea typeface="宋体" pitchFamily="2" charset="-122"/>
              </a:rPr>
              <a:t>或</a:t>
            </a:r>
            <a:r>
              <a:rPr lang="en-US" altLang="zh-CN" dirty="0" smtClean="0">
                <a:latin typeface="Times New Roman" pitchFamily="18" charset="0"/>
                <a:ea typeface="宋体" pitchFamily="2" charset="-122"/>
              </a:rPr>
              <a:t>d</a:t>
            </a:r>
            <a:r>
              <a:rPr lang="zh-CN" altLang="en-US" dirty="0" smtClean="0">
                <a:latin typeface="Times New Roman" pitchFamily="18" charset="0"/>
                <a:ea typeface="宋体" pitchFamily="2" charset="-122"/>
              </a:rPr>
              <a:t>夸克朝同一个方向跑，就会产生一个电荷分离的效应，这个就是手征磁效应。</a:t>
            </a:r>
            <a:r>
              <a:rPr lang="en-US" altLang="zh-CN" dirty="0" smtClean="0">
                <a:latin typeface="Times New Roman" pitchFamily="18" charset="0"/>
                <a:ea typeface="宋体" pitchFamily="2" charset="-122"/>
              </a:rPr>
              <a:t> </a:t>
            </a:r>
            <a:endParaRPr lang="zh-CN" altLang="en-US" dirty="0" smtClean="0">
              <a:latin typeface="Times New Roman" pitchFamily="18" charset="0"/>
              <a:ea typeface="宋体" pitchFamily="2" charset="-122"/>
            </a:endParaRPr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/>
          </p:nvPr>
        </p:nvSpPr>
        <p:spPr>
          <a:extLs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/>
          <a:lstStyle>
            <a:lvl1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kumimoji="1" sz="2400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1pPr>
            <a:lvl2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kumimoji="1" sz="2400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2pPr>
            <a:lvl3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kumimoji="1" sz="2400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3pPr>
            <a:lvl4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kumimoji="1" sz="2400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4pPr>
            <a:lvl5pPr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kumimoji="1" sz="2400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kumimoji="1" sz="2400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kumimoji="1" sz="2400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kumimoji="1" sz="2400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tabLst>
                <a:tab pos="0" algn="l"/>
                <a:tab pos="457200" algn="l"/>
                <a:tab pos="914400" algn="l"/>
                <a:tab pos="1371600" algn="l"/>
                <a:tab pos="1828800" algn="l"/>
                <a:tab pos="2286000" algn="l"/>
                <a:tab pos="2743200" algn="l"/>
                <a:tab pos="3200400" algn="l"/>
                <a:tab pos="3657600" algn="l"/>
                <a:tab pos="4114800" algn="l"/>
                <a:tab pos="4572000" algn="l"/>
                <a:tab pos="5029200" algn="l"/>
                <a:tab pos="5486400" algn="l"/>
                <a:tab pos="5943600" algn="l"/>
                <a:tab pos="6400800" algn="l"/>
                <a:tab pos="6858000" algn="l"/>
                <a:tab pos="7315200" algn="l"/>
                <a:tab pos="7772400" algn="l"/>
                <a:tab pos="8229600" algn="l"/>
                <a:tab pos="8686800" algn="l"/>
                <a:tab pos="9144000" algn="l"/>
              </a:tabLst>
              <a:defRPr kumimoji="1" sz="2400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fld id="{1A1EA8DE-1F54-4A9A-B0B5-BB5B5D8CC34A}" type="slidenum">
              <a:rPr kumimoji="0" lang="en-US" altLang="zh-CN" sz="1300">
                <a:solidFill>
                  <a:srgbClr val="000000"/>
                </a:solidFill>
                <a:latin typeface="Times New Roman" pitchFamily="18" charset="0"/>
              </a:rPr>
              <a:pPr/>
              <a:t>49</a:t>
            </a:fld>
            <a:endParaRPr kumimoji="0" lang="en-US" altLang="zh-CN" sz="1300">
              <a:solidFill>
                <a:srgbClr val="00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C07D14-6F4D-490B-82EE-D805D0E82089}" type="slidenum">
              <a:rPr lang="en-US" smtClean="0"/>
              <a:t>72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83100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Fuqiang Wang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9144000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HIM, KPS, Gwangju, Oct. 21-22,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Fuqiang Wang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9144000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HIM, KPS, Gwangju, Oct. 21-22, 2016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Fuqiang Wang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9144000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HIM, KPS, Gwangju, Oct. 21-22, 2016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76200"/>
            <a:ext cx="6858000" cy="533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 vert="horz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04800" y="6553200"/>
            <a:ext cx="685800" cy="2286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r>
              <a:rPr lang="en-US" sz="1400" b="0" i="0" smtClean="0"/>
              <a:t>Fuqiang Wang</a:t>
            </a:r>
            <a:endParaRPr lang="en-US" sz="1400" b="0" i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219200" y="6553200"/>
            <a:ext cx="6781800" cy="3048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r>
              <a:rPr lang="en-US" i="0" smtClean="0">
                <a:solidFill>
                  <a:schemeClr val="accent2"/>
                </a:solidFill>
              </a:rPr>
              <a:t>HIM, KPS, Gwangju, Oct. 21-22, 2016</a:t>
            </a:r>
            <a:endParaRPr lang="en-US" i="0">
              <a:solidFill>
                <a:schemeClr val="accent2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934200" y="6553200"/>
            <a:ext cx="1905000" cy="228600"/>
          </a:xfrm>
          <a:prstGeom prst="rect">
            <a:avLst/>
          </a:prstGeom>
        </p:spPr>
        <p:txBody>
          <a:bodyPr/>
          <a:lstStyle>
            <a:lvl1pPr>
              <a:defRPr smtClean="0"/>
            </a:lvl1pPr>
          </a:lstStyle>
          <a:p>
            <a:fld id="{312A9D92-BD1A-724F-9AA9-954D4785D46D}" type="slidenum">
              <a:rPr lang="en-US"/>
              <a:pPr/>
              <a:t>‹#›</a:t>
            </a:fld>
            <a:r>
              <a:rPr lang="en-US"/>
              <a:t>/59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3865303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914400"/>
          </a:xfrm>
        </p:spPr>
        <p:txBody>
          <a:bodyPr/>
          <a:lstStyle>
            <a:lvl1pPr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altLang="zh-CN" smtClean="0"/>
              <a:t>Fuqiang Wang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r>
              <a:rPr lang="en-US" dirty="0" smtClean="0"/>
              <a:t> / 74</a:t>
            </a:r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492875"/>
            <a:ext cx="9144000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altLang="zh-CN" smtClean="0"/>
              <a:t>HIM, KPS, Gwangju, Oct. 21-22, 2016</a:t>
            </a:r>
            <a:endParaRPr lang="en-US" altLang="zh-CN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Fuqiang Wang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9144000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HIM, KPS, Gwangju, Oct. 21-22, 2016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Fuqiang Wang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9144000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HIM, KPS, Gwangju, Oct. 21-22, 2016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Fuqiang Wang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9144000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HIM, KPS, Gwangju, Oct. 21-22, 2016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Fuqiang Wang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r>
              <a:rPr lang="en-US" dirty="0" smtClean="0"/>
              <a:t> / 24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9144000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HIM, KPS, Gwangju, Oct. 21-22, 2016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Fuqiang Wang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9144000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HIM, KPS, Gwangju, Oct. 21-22, 2016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Fuqiang Wang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9144000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HIM, KPS, Gwangju, Oct. 21-22, 2016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Fuqiang Wang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492875"/>
            <a:ext cx="9144000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HIM, KPS, Gwangju, Oct. 21-22, 2016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6477000"/>
            <a:ext cx="9144000" cy="3810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91440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altLang="zh-CN" smtClean="0"/>
              <a:t>Fuqiang Wang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492875"/>
            <a:ext cx="9144000" cy="365125"/>
          </a:xfrm>
          <a:prstGeom prst="rect">
            <a:avLst/>
          </a:prstGeom>
        </p:spPr>
        <p:txBody>
          <a:bodyPr anchor="ctr"/>
          <a:lstStyle>
            <a:lvl1pPr algn="ct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HIM, KPS, Gwangju, Oct. 21-22, 2016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0000D0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gif"/><Relationship Id="rId7" Type="http://schemas.openxmlformats.org/officeDocument/2006/relationships/image" Target="../media/image6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5.png"/><Relationship Id="rId7" Type="http://schemas.openxmlformats.org/officeDocument/2006/relationships/image" Target="../media/image39.png"/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3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gif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10.jpeg"/><Relationship Id="rId7" Type="http://schemas.openxmlformats.org/officeDocument/2006/relationships/image" Target="../media/image9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8.wmf"/><Relationship Id="rId10" Type="http://schemas.openxmlformats.org/officeDocument/2006/relationships/image" Target="../media/image13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12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gif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jpeg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gi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2.jpeg"/><Relationship Id="rId5" Type="http://schemas.openxmlformats.org/officeDocument/2006/relationships/image" Target="../media/image71.jpeg"/><Relationship Id="rId4" Type="http://schemas.openxmlformats.org/officeDocument/2006/relationships/image" Target="../media/image70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8.jpeg"/><Relationship Id="rId5" Type="http://schemas.openxmlformats.org/officeDocument/2006/relationships/image" Target="../media/image77.jpeg"/><Relationship Id="rId4" Type="http://schemas.openxmlformats.org/officeDocument/2006/relationships/image" Target="../media/image76.jpeg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wmf"/><Relationship Id="rId3" Type="http://schemas.openxmlformats.org/officeDocument/2006/relationships/oleObject" Target="../embeddings/oleObject6.bin"/><Relationship Id="rId7" Type="http://schemas.openxmlformats.org/officeDocument/2006/relationships/oleObject" Target="../embeddings/oleObject8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80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79.wmf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4.wmf"/><Relationship Id="rId3" Type="http://schemas.openxmlformats.org/officeDocument/2006/relationships/oleObject" Target="../embeddings/oleObject9.bin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83.wmf"/><Relationship Id="rId5" Type="http://schemas.openxmlformats.org/officeDocument/2006/relationships/oleObject" Target="../embeddings/oleObject10.bin"/><Relationship Id="rId4" Type="http://schemas.openxmlformats.org/officeDocument/2006/relationships/image" Target="../media/image82.wmf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4.bin"/><Relationship Id="rId3" Type="http://schemas.openxmlformats.org/officeDocument/2006/relationships/image" Target="../media/image88.png"/><Relationship Id="rId7" Type="http://schemas.openxmlformats.org/officeDocument/2006/relationships/image" Target="../media/image86.wmf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13.bin"/><Relationship Id="rId5" Type="http://schemas.openxmlformats.org/officeDocument/2006/relationships/image" Target="../media/image85.wmf"/><Relationship Id="rId4" Type="http://schemas.openxmlformats.org/officeDocument/2006/relationships/oleObject" Target="../embeddings/oleObject12.bin"/><Relationship Id="rId9" Type="http://schemas.openxmlformats.org/officeDocument/2006/relationships/image" Target="../media/image87.wmf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8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6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7.png"/><Relationship Id="rId3" Type="http://schemas.openxmlformats.org/officeDocument/2006/relationships/image" Target="../media/image92.png"/><Relationship Id="rId7" Type="http://schemas.openxmlformats.org/officeDocument/2006/relationships/image" Target="../media/image96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5.png"/><Relationship Id="rId5" Type="http://schemas.openxmlformats.org/officeDocument/2006/relationships/image" Target="../media/image94.png"/><Relationship Id="rId4" Type="http://schemas.openxmlformats.org/officeDocument/2006/relationships/image" Target="../media/image93.png"/><Relationship Id="rId9" Type="http://schemas.openxmlformats.org/officeDocument/2006/relationships/image" Target="../media/image98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9.png"/><Relationship Id="rId2" Type="http://schemas.openxmlformats.org/officeDocument/2006/relationships/image" Target="../media/image95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01.png"/><Relationship Id="rId4" Type="http://schemas.openxmlformats.org/officeDocument/2006/relationships/image" Target="../media/image100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5.jpeg"/><Relationship Id="rId5" Type="http://schemas.openxmlformats.org/officeDocument/2006/relationships/image" Target="../media/image78.jpeg"/><Relationship Id="rId4" Type="http://schemas.openxmlformats.org/officeDocument/2006/relationships/image" Target="../media/image77.jpe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4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1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110.png"/><Relationship Id="rId12" Type="http://schemas.openxmlformats.org/officeDocument/2006/relationships/image" Target="../media/image106.pn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image" Target="../media/image109.png"/><Relationship Id="rId11" Type="http://schemas.openxmlformats.org/officeDocument/2006/relationships/oleObject" Target="../embeddings/oleObject16.bin"/><Relationship Id="rId5" Type="http://schemas.openxmlformats.org/officeDocument/2006/relationships/image" Target="../media/image108.png"/><Relationship Id="rId10" Type="http://schemas.openxmlformats.org/officeDocument/2006/relationships/image" Target="../media/image105.wmf"/><Relationship Id="rId4" Type="http://schemas.openxmlformats.org/officeDocument/2006/relationships/image" Target="../media/image107.png"/><Relationship Id="rId9" Type="http://schemas.openxmlformats.org/officeDocument/2006/relationships/oleObject" Target="../embeddings/oleObject15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5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9.bin"/><Relationship Id="rId3" Type="http://schemas.openxmlformats.org/officeDocument/2006/relationships/image" Target="../media/image115.png"/><Relationship Id="rId7" Type="http://schemas.openxmlformats.org/officeDocument/2006/relationships/image" Target="../media/image113.wmf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oleObject18.bin"/><Relationship Id="rId5" Type="http://schemas.openxmlformats.org/officeDocument/2006/relationships/image" Target="../media/image112.wmf"/><Relationship Id="rId4" Type="http://schemas.openxmlformats.org/officeDocument/2006/relationships/oleObject" Target="../embeddings/oleObject17.bin"/><Relationship Id="rId9" Type="http://schemas.openxmlformats.org/officeDocument/2006/relationships/image" Target="../media/image114.wmf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6.png"/><Relationship Id="rId1" Type="http://schemas.openxmlformats.org/officeDocument/2006/relationships/slideLayout" Target="../slideLayouts/slideLayout7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0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117.wmf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1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9.vml"/><Relationship Id="rId4" Type="http://schemas.openxmlformats.org/officeDocument/2006/relationships/image" Target="../media/image118.wmf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7" Type="http://schemas.openxmlformats.org/officeDocument/2006/relationships/image" Target="../media/image121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Relationship Id="rId6" Type="http://schemas.openxmlformats.org/officeDocument/2006/relationships/oleObject" Target="../embeddings/oleObject23.bin"/><Relationship Id="rId5" Type="http://schemas.openxmlformats.org/officeDocument/2006/relationships/image" Target="../media/image120.wmf"/><Relationship Id="rId4" Type="http://schemas.openxmlformats.org/officeDocument/2006/relationships/oleObject" Target="../embeddings/oleObject22.bin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26.bin"/><Relationship Id="rId3" Type="http://schemas.openxmlformats.org/officeDocument/2006/relationships/image" Target="../media/image127.png"/><Relationship Id="rId7" Type="http://schemas.openxmlformats.org/officeDocument/2006/relationships/image" Target="../media/image12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Relationship Id="rId6" Type="http://schemas.openxmlformats.org/officeDocument/2006/relationships/oleObject" Target="../embeddings/oleObject25.bin"/><Relationship Id="rId5" Type="http://schemas.openxmlformats.org/officeDocument/2006/relationships/image" Target="../media/image124.wmf"/><Relationship Id="rId4" Type="http://schemas.openxmlformats.org/officeDocument/2006/relationships/oleObject" Target="../embeddings/oleObject24.bin"/><Relationship Id="rId9" Type="http://schemas.openxmlformats.org/officeDocument/2006/relationships/image" Target="../media/image126.wmf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7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2.vml"/><Relationship Id="rId4" Type="http://schemas.openxmlformats.org/officeDocument/2006/relationships/image" Target="../media/image128.wmf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image" Target="../media/image12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22.wmf"/><Relationship Id="rId3" Type="http://schemas.openxmlformats.org/officeDocument/2006/relationships/image" Target="../media/image23.gif"/><Relationship Id="rId7" Type="http://schemas.openxmlformats.org/officeDocument/2006/relationships/image" Target="../media/image25.png"/><Relationship Id="rId12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0.wmf"/><Relationship Id="rId11" Type="http://schemas.openxmlformats.org/officeDocument/2006/relationships/image" Target="../media/image21.wmf"/><Relationship Id="rId5" Type="http://schemas.openxmlformats.org/officeDocument/2006/relationships/oleObject" Target="../embeddings/oleObject3.bin"/><Relationship Id="rId10" Type="http://schemas.openxmlformats.org/officeDocument/2006/relationships/oleObject" Target="../embeddings/oleObject4.bin"/><Relationship Id="rId4" Type="http://schemas.openxmlformats.org/officeDocument/2006/relationships/image" Target="../media/image24.png"/><Relationship Id="rId9" Type="http://schemas.openxmlformats.org/officeDocument/2006/relationships/image" Target="../media/image27.png"/><Relationship Id="rId14" Type="http://schemas.openxmlformats.org/officeDocument/2006/relationships/image" Target="../media/image28.png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2.png"/><Relationship Id="rId2" Type="http://schemas.openxmlformats.org/officeDocument/2006/relationships/image" Target="../media/image13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3.png"/></Relationships>
</file>

<file path=ppt/slides/_rels/slide6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5.png"/><Relationship Id="rId2" Type="http://schemas.openxmlformats.org/officeDocument/2006/relationships/image" Target="../media/image134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6.png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7.png"/><Relationship Id="rId1" Type="http://schemas.openxmlformats.org/officeDocument/2006/relationships/slideLayout" Target="../slideLayouts/slideLayout7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9.png"/><Relationship Id="rId2" Type="http://schemas.openxmlformats.org/officeDocument/2006/relationships/image" Target="../media/image13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1.png"/><Relationship Id="rId4" Type="http://schemas.openxmlformats.org/officeDocument/2006/relationships/image" Target="../media/image140.png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3.png"/><Relationship Id="rId2" Type="http://schemas.openxmlformats.org/officeDocument/2006/relationships/image" Target="../media/image142.png"/><Relationship Id="rId1" Type="http://schemas.openxmlformats.org/officeDocument/2006/relationships/slideLayout" Target="../slideLayouts/slideLayout7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5.png"/><Relationship Id="rId2" Type="http://schemas.openxmlformats.org/officeDocument/2006/relationships/image" Target="../media/image14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6.png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8.png"/><Relationship Id="rId2" Type="http://schemas.openxmlformats.org/officeDocument/2006/relationships/image" Target="../media/image14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9.png"/></Relationships>
</file>

<file path=ppt/slides/_rels/slide6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1.png"/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4.png"/><Relationship Id="rId2" Type="http://schemas.openxmlformats.org/officeDocument/2006/relationships/image" Target="../media/image15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5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7.png"/><Relationship Id="rId2" Type="http://schemas.openxmlformats.org/officeDocument/2006/relationships/image" Target="../media/image15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8.emf"/></Relationships>
</file>

<file path=ppt/slides/_rels/slide7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0.png"/><Relationship Id="rId2" Type="http://schemas.openxmlformats.org/officeDocument/2006/relationships/image" Target="../media/image15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him.phys.pusan.ac.kr/images/new_him/top_html_smartbutton7544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82100" cy="942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190" y="1295400"/>
            <a:ext cx="7772400" cy="1470025"/>
          </a:xfrm>
        </p:spPr>
        <p:txBody>
          <a:bodyPr>
            <a:normAutofit/>
          </a:bodyPr>
          <a:lstStyle/>
          <a:p>
            <a:r>
              <a:rPr lang="en-US" b="1" dirty="0" smtClean="0"/>
              <a:t>Two </a:t>
            </a:r>
            <a:r>
              <a:rPr lang="en-US" b="1" dirty="0" smtClean="0">
                <a:solidFill>
                  <a:srgbClr val="FF0000"/>
                </a:solidFill>
              </a:rPr>
              <a:t>heatedly</a:t>
            </a:r>
            <a:r>
              <a:rPr lang="en-US" b="1" dirty="0" smtClean="0"/>
              <a:t> </a:t>
            </a:r>
            <a:r>
              <a:rPr lang="en-US" b="1" dirty="0" smtClean="0"/>
              <a:t>debated topics in relativistic </a:t>
            </a:r>
            <a:r>
              <a:rPr lang="en-US" b="1" dirty="0"/>
              <a:t>h</a:t>
            </a:r>
            <a:r>
              <a:rPr lang="en-US" b="1" dirty="0" smtClean="0"/>
              <a:t>eavy </a:t>
            </a:r>
            <a:r>
              <a:rPr lang="en-US" b="1" dirty="0"/>
              <a:t>i</a:t>
            </a:r>
            <a:r>
              <a:rPr lang="en-US" b="1" dirty="0" smtClean="0"/>
              <a:t>on </a:t>
            </a:r>
            <a:r>
              <a:rPr lang="en-US" b="1" dirty="0"/>
              <a:t>c</a:t>
            </a:r>
            <a:r>
              <a:rPr lang="en-US" b="1" dirty="0" smtClean="0"/>
              <a:t>ollisions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28194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Fuqiang Wang</a:t>
            </a:r>
          </a:p>
          <a:p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Purdue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University, </a:t>
            </a:r>
            <a:r>
              <a:rPr lang="en-US" dirty="0" err="1" smtClean="0">
                <a:solidFill>
                  <a:schemeClr val="bg1">
                    <a:lumMod val="50000"/>
                  </a:schemeClr>
                </a:solidFill>
              </a:rPr>
              <a:t>Huzhou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University</a:t>
            </a:r>
            <a:endParaRPr 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6" name="Picture 2" descr="C:\Users\fqwang\Research\Talks\DIAGRAMS\Logos\Purdue_new_logo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127872"/>
            <a:ext cx="2256998" cy="771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C:\Users\fqwang\Research\Talks\DIAGRAMS\Logos\DOE_logo_OfficeOfScience2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6084749"/>
            <a:ext cx="2743200" cy="773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C:\Users\fqwang\Research\Talks\DIAGRAMS\Logos\DOE_logo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4648200"/>
            <a:ext cx="1295400" cy="1295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892" name="Picture 4" descr="校徽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8506" y="26096"/>
            <a:ext cx="1243594" cy="12428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4" descr="University of Innovative Education, Excellent Research, and Prosperous Future CNU Fosters Your Dream and Vision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4" y="4191000"/>
            <a:ext cx="5594950" cy="2667000"/>
          </a:xfrm>
          <a:prstGeom prst="rect">
            <a:avLst/>
          </a:prstGeom>
          <a:noFill/>
          <a:effectLst>
            <a:outerShdw dist="50800" sx="1000" sy="1000" algn="ctr" rotWithShape="0">
              <a:srgbClr val="0000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30" name="Picture 6" descr="Chonnam National University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350" y="5181600"/>
            <a:ext cx="1543050" cy="361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5260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2" descr="C:\Users\fqwang\Research\Papers\dAu_ridge\csig_0-20T1-3A1-3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8492" y="3124200"/>
            <a:ext cx="2448908" cy="1836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“flow” in small systems, and everywhere</a:t>
            </a:r>
            <a:endParaRPr lang="en-US" sz="3600" dirty="0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38" t="13290" r="56563" b="50303"/>
          <a:stretch/>
        </p:blipFill>
        <p:spPr bwMode="auto">
          <a:xfrm>
            <a:off x="37131" y="1178662"/>
            <a:ext cx="2401269" cy="1937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492" r="46308" b="40696"/>
          <a:stretch/>
        </p:blipFill>
        <p:spPr bwMode="auto">
          <a:xfrm>
            <a:off x="152400" y="5014190"/>
            <a:ext cx="3124200" cy="1445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2362200" y="5181600"/>
            <a:ext cx="6832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Symbol" panose="05050102010706020507" pitchFamily="18" charset="2"/>
              </a:rPr>
              <a:t>Dh ~ </a:t>
            </a:r>
            <a:r>
              <a:rPr lang="en-US" sz="1400" dirty="0" smtClean="0"/>
              <a:t>3</a:t>
            </a:r>
            <a:endParaRPr lang="en-US" sz="1400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38800" y="2960031"/>
            <a:ext cx="3429000" cy="2007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663" t="51261" r="4130" b="18809"/>
          <a:stretch/>
        </p:blipFill>
        <p:spPr bwMode="auto">
          <a:xfrm>
            <a:off x="6324600" y="1219200"/>
            <a:ext cx="2769326" cy="17504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9" t="5326" r="2248" b="3709"/>
          <a:stretch/>
        </p:blipFill>
        <p:spPr bwMode="auto">
          <a:xfrm>
            <a:off x="3352800" y="4929873"/>
            <a:ext cx="5473700" cy="1699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5" name="Straight Arrow Connector 14"/>
          <p:cNvCxnSpPr/>
          <p:nvPr/>
        </p:nvCxnSpPr>
        <p:spPr>
          <a:xfrm flipV="1">
            <a:off x="3733800" y="4572000"/>
            <a:ext cx="533400" cy="1524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753826" y="3212068"/>
            <a:ext cx="11991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STAR </a:t>
            </a:r>
            <a:r>
              <a:rPr lang="en-US" sz="2000" dirty="0" err="1" smtClean="0"/>
              <a:t>dAu</a:t>
            </a:r>
            <a:endParaRPr lang="en-US" sz="2000" dirty="0"/>
          </a:p>
        </p:txBody>
      </p:sp>
      <p:sp>
        <p:nvSpPr>
          <p:cNvPr id="18" name="TextBox 17"/>
          <p:cNvSpPr txBox="1"/>
          <p:nvPr/>
        </p:nvSpPr>
        <p:spPr>
          <a:xfrm>
            <a:off x="436214" y="3212068"/>
            <a:ext cx="13163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PHENIX </a:t>
            </a:r>
            <a:r>
              <a:rPr lang="en-US" dirty="0" err="1" smtClean="0"/>
              <a:t>dAu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 rot="19510395">
            <a:off x="5945175" y="3601525"/>
            <a:ext cx="886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PHENIX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 rot="19510395">
            <a:off x="7478773" y="3674534"/>
            <a:ext cx="708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ALICE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5562600" y="5650468"/>
            <a:ext cx="6411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STAR</a:t>
            </a:r>
            <a:endParaRPr lang="en-US" dirty="0"/>
          </a:p>
        </p:txBody>
      </p:sp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158" y="3094104"/>
            <a:ext cx="1737842" cy="14848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57" t="49815" r="56234" b="15790"/>
          <a:stretch/>
        </p:blipFill>
        <p:spPr bwMode="auto">
          <a:xfrm>
            <a:off x="4134394" y="1180826"/>
            <a:ext cx="2495006" cy="17634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195" t="14220" r="2451" b="48702"/>
          <a:stretch/>
        </p:blipFill>
        <p:spPr bwMode="auto">
          <a:xfrm>
            <a:off x="2286000" y="1143000"/>
            <a:ext cx="2460706" cy="19733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 rot="19064908">
            <a:off x="4651434" y="1622745"/>
            <a:ext cx="7665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ALICE</a:t>
            </a:r>
            <a:endParaRPr lang="en-US" sz="2000" dirty="0"/>
          </a:p>
        </p:txBody>
      </p:sp>
      <p:sp>
        <p:nvSpPr>
          <p:cNvPr id="22" name="Rectangle 21"/>
          <p:cNvSpPr/>
          <p:nvPr/>
        </p:nvSpPr>
        <p:spPr>
          <a:xfrm>
            <a:off x="6629400" y="1143000"/>
            <a:ext cx="381000" cy="27400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 rot="16993546">
            <a:off x="6414297" y="1263060"/>
            <a:ext cx="81381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ATLAS</a:t>
            </a:r>
            <a:endParaRPr lang="en-US" sz="2000" dirty="0"/>
          </a:p>
        </p:txBody>
      </p:sp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96752"/>
            <a:ext cx="1963984" cy="14562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969614" y="5421868"/>
            <a:ext cx="13163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PHENIX </a:t>
            </a:r>
            <a:r>
              <a:rPr lang="en-US" dirty="0" err="1" smtClean="0"/>
              <a:t>dAu</a:t>
            </a:r>
            <a:endParaRPr lang="en-US" dirty="0"/>
          </a:p>
        </p:txBody>
      </p:sp>
      <p:sp>
        <p:nvSpPr>
          <p:cNvPr id="24" name="Oval 23"/>
          <p:cNvSpPr/>
          <p:nvPr/>
        </p:nvSpPr>
        <p:spPr>
          <a:xfrm>
            <a:off x="1828800" y="3505200"/>
            <a:ext cx="596095" cy="64347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2971800" y="3505200"/>
            <a:ext cx="596095" cy="64347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Fuqiang Wang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zh-CN" smtClean="0"/>
              <a:t>HIM, KPS, Gwangju, Oct. 21-22, 2016</a:t>
            </a:r>
            <a:endParaRPr lang="en-US" altLang="zh-CN" dirty="0" smtClean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r>
              <a:rPr lang="en-US" smtClean="0"/>
              <a:t> / 74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212842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Autofit/>
          </a:bodyPr>
          <a:lstStyle/>
          <a:p>
            <a:r>
              <a:rPr lang="en-US" sz="4000" dirty="0" smtClean="0"/>
              <a:t>The Ridge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4497" y="894802"/>
            <a:ext cx="4417503" cy="781598"/>
          </a:xfrm>
        </p:spPr>
        <p:txBody>
          <a:bodyPr>
            <a:noAutofit/>
          </a:bodyPr>
          <a:lstStyle/>
          <a:p>
            <a:pPr marL="0" indent="0" algn="ctr">
              <a:spcBef>
                <a:spcPts val="0"/>
              </a:spcBef>
              <a:buNone/>
            </a:pPr>
            <a:r>
              <a:rPr lang="en-US" sz="2400" dirty="0" smtClean="0"/>
              <a:t>Two-particle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400" dirty="0" smtClean="0"/>
              <a:t>angular correlations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31726" y="6356350"/>
            <a:ext cx="4673673" cy="365125"/>
          </a:xfrm>
        </p:spPr>
        <p:txBody>
          <a:bodyPr/>
          <a:lstStyle/>
          <a:p>
            <a:r>
              <a:rPr lang="en-US" smtClean="0"/>
              <a:t>Fuqiang Wang</a:t>
            </a:r>
            <a:endParaRPr lang="en-US" dirty="0"/>
          </a:p>
        </p:txBody>
      </p:sp>
      <p:grpSp>
        <p:nvGrpSpPr>
          <p:cNvPr id="8" name="Group 22"/>
          <p:cNvGrpSpPr>
            <a:grpSpLocks/>
          </p:cNvGrpSpPr>
          <p:nvPr/>
        </p:nvGrpSpPr>
        <p:grpSpPr bwMode="auto">
          <a:xfrm>
            <a:off x="890588" y="1905000"/>
            <a:ext cx="2767012" cy="2322305"/>
            <a:chOff x="3504" y="2208"/>
            <a:chExt cx="2064" cy="1723"/>
          </a:xfrm>
        </p:grpSpPr>
        <p:pic>
          <p:nvPicPr>
            <p:cNvPr id="9" name="Picture 23" descr="qm_ridge_pr_color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6306" r="4964"/>
            <a:stretch>
              <a:fillRect/>
            </a:stretch>
          </p:blipFill>
          <p:spPr bwMode="auto">
            <a:xfrm>
              <a:off x="3504" y="2208"/>
              <a:ext cx="2064" cy="17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Text Box 24"/>
            <p:cNvSpPr txBox="1">
              <a:spLocks noChangeArrowheads="1"/>
            </p:cNvSpPr>
            <p:nvPr/>
          </p:nvSpPr>
          <p:spPr bwMode="auto">
            <a:xfrm>
              <a:off x="3840" y="2512"/>
              <a:ext cx="584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 eaLnBrk="0" hangingPunct="0"/>
              <a:r>
                <a:rPr lang="en-US" b="1">
                  <a:solidFill>
                    <a:srgbClr val="FF3300"/>
                  </a:solidFill>
                  <a:latin typeface="Arial" charset="0"/>
                </a:rPr>
                <a:t>Au+Au</a:t>
              </a:r>
            </a:p>
          </p:txBody>
        </p:sp>
        <p:sp>
          <p:nvSpPr>
            <p:cNvPr id="11" name="Line 25"/>
            <p:cNvSpPr>
              <a:spLocks noChangeShapeType="1"/>
            </p:cNvSpPr>
            <p:nvPr/>
          </p:nvSpPr>
          <p:spPr bwMode="auto">
            <a:xfrm flipV="1">
              <a:off x="4128" y="2832"/>
              <a:ext cx="912" cy="432"/>
            </a:xfrm>
            <a:prstGeom prst="line">
              <a:avLst/>
            </a:prstGeom>
            <a:noFill/>
            <a:ln w="38100">
              <a:solidFill>
                <a:srgbClr val="FF33CC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Text Box 26"/>
            <p:cNvSpPr txBox="1">
              <a:spLocks noChangeArrowheads="1"/>
            </p:cNvSpPr>
            <p:nvPr/>
          </p:nvSpPr>
          <p:spPr bwMode="auto">
            <a:xfrm>
              <a:off x="4944" y="2544"/>
              <a:ext cx="606" cy="28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bg1"/>
                  </a:solidFill>
                </a14:hiddenFill>
              </a:ext>
              <a:ext uri="{91240B29-F687-4F45-9708-019B960494DF}">
                <a14:hiddenLine xmlns:a14="http://schemas.microsoft.com/office/drawing/2010/main" w="254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>
                  <a:solidFill>
                    <a:srgbClr val="FF33CC"/>
                  </a:solidFill>
                  <a:latin typeface="Arial Rounded MT Bold" pitchFamily="34" charset="0"/>
                </a:rPr>
                <a:t>ridge</a:t>
              </a:r>
            </a:p>
          </p:txBody>
        </p:sp>
        <p:sp>
          <p:nvSpPr>
            <p:cNvPr id="13" name="Rectangle 27"/>
            <p:cNvSpPr>
              <a:spLocks noChangeArrowheads="1"/>
            </p:cNvSpPr>
            <p:nvPr/>
          </p:nvSpPr>
          <p:spPr bwMode="auto">
            <a:xfrm rot="969197">
              <a:off x="3873" y="3696"/>
              <a:ext cx="297" cy="1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ct val="70000"/>
                </a:lnSpc>
              </a:pPr>
              <a:r>
                <a:rPr lang="en-US" sz="2000" b="1">
                  <a:latin typeface="Symbol" pitchFamily="18" charset="2"/>
                </a:rPr>
                <a:t>Df</a:t>
              </a:r>
            </a:p>
          </p:txBody>
        </p:sp>
        <p:sp>
          <p:nvSpPr>
            <p:cNvPr id="14" name="Rectangle 28"/>
            <p:cNvSpPr>
              <a:spLocks noChangeArrowheads="1"/>
            </p:cNvSpPr>
            <p:nvPr/>
          </p:nvSpPr>
          <p:spPr bwMode="auto">
            <a:xfrm rot="-1260272">
              <a:off x="5045" y="3680"/>
              <a:ext cx="311" cy="19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5400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>
                <a:lnSpc>
                  <a:spcPct val="70000"/>
                </a:lnSpc>
              </a:pPr>
              <a:r>
                <a:rPr lang="en-US" sz="2000" b="1">
                  <a:latin typeface="Symbol" pitchFamily="18" charset="2"/>
                </a:rPr>
                <a:t>Dh</a:t>
              </a: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1470787" y="1905000"/>
            <a:ext cx="18582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STAR, PRC 80 (2009)</a:t>
            </a:r>
            <a:endParaRPr lang="en-US" sz="1600" dirty="0"/>
          </a:p>
        </p:txBody>
      </p:sp>
      <p:pic>
        <p:nvPicPr>
          <p:cNvPr id="17" name="Picture 4" descr="hbt0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758868"/>
            <a:ext cx="3810000" cy="158183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3983550" y="990600"/>
            <a:ext cx="4779450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solidFill>
                  <a:srgbClr val="FF0000"/>
                </a:solidFill>
              </a:rPr>
              <a:t>dN</a:t>
            </a:r>
            <a:r>
              <a:rPr lang="en-US" sz="2000" dirty="0" smtClean="0">
                <a:solidFill>
                  <a:srgbClr val="FF0000"/>
                </a:solidFill>
              </a:rPr>
              <a:t>/</a:t>
            </a:r>
            <a:r>
              <a:rPr lang="en-US" sz="2000" dirty="0" err="1" smtClean="0">
                <a:solidFill>
                  <a:srgbClr val="FF0000"/>
                </a:solidFill>
              </a:rPr>
              <a:t>d</a:t>
            </a:r>
            <a:r>
              <a:rPr lang="en-US" altLang="ja-JP" sz="2000" dirty="0" err="1" smtClean="0">
                <a:solidFill>
                  <a:srgbClr val="FF0000"/>
                </a:solidFill>
                <a:latin typeface="Symbol" charset="0"/>
              </a:rPr>
              <a:t>f</a:t>
            </a:r>
            <a:r>
              <a:rPr lang="en-US" altLang="ja-JP" sz="2000" dirty="0" smtClean="0">
                <a:solidFill>
                  <a:srgbClr val="FF0000"/>
                </a:solidFill>
                <a:latin typeface="Symbol" charset="0"/>
              </a:rPr>
              <a:t> ~ </a:t>
            </a:r>
            <a:r>
              <a:rPr lang="en-US" sz="2000" dirty="0" smtClean="0">
                <a:solidFill>
                  <a:srgbClr val="FF0000"/>
                </a:solidFill>
              </a:rPr>
              <a:t>1 + 2v</a:t>
            </a:r>
            <a:r>
              <a:rPr lang="en-US" sz="2000" baseline="-25000" dirty="0" smtClean="0">
                <a:solidFill>
                  <a:srgbClr val="FF0000"/>
                </a:solidFill>
              </a:rPr>
              <a:t>2</a:t>
            </a:r>
            <a:r>
              <a:rPr lang="en-US" sz="2000" dirty="0" smtClean="0">
                <a:solidFill>
                  <a:srgbClr val="FF0000"/>
                </a:solidFill>
              </a:rPr>
              <a:t>cos2(</a:t>
            </a:r>
            <a:r>
              <a:rPr lang="en-US" altLang="ja-JP" sz="2000" dirty="0" smtClean="0">
                <a:solidFill>
                  <a:srgbClr val="FF0000"/>
                </a:solidFill>
                <a:latin typeface="Symbol" charset="0"/>
              </a:rPr>
              <a:t>f-y</a:t>
            </a:r>
            <a:r>
              <a:rPr lang="en-US" altLang="ja-JP" sz="2000" baseline="-25000" dirty="0" smtClean="0">
                <a:solidFill>
                  <a:srgbClr val="FF0000"/>
                </a:solidFill>
                <a:latin typeface="Verdana" charset="0"/>
              </a:rPr>
              <a:t>2</a:t>
            </a:r>
            <a:r>
              <a:rPr lang="en-US" sz="2000" dirty="0" smtClean="0">
                <a:solidFill>
                  <a:srgbClr val="FF0000"/>
                </a:solidFill>
              </a:rPr>
              <a:t>) + 2v</a:t>
            </a:r>
            <a:r>
              <a:rPr lang="en-US" sz="2000" baseline="-25000" dirty="0" smtClean="0">
                <a:solidFill>
                  <a:srgbClr val="FF0000"/>
                </a:solidFill>
              </a:rPr>
              <a:t>3</a:t>
            </a:r>
            <a:r>
              <a:rPr lang="en-US" sz="2000" dirty="0" smtClean="0">
                <a:solidFill>
                  <a:srgbClr val="FF0000"/>
                </a:solidFill>
              </a:rPr>
              <a:t>cos2(</a:t>
            </a:r>
            <a:r>
              <a:rPr lang="en-US" altLang="ja-JP" sz="2000" dirty="0" smtClean="0">
                <a:solidFill>
                  <a:srgbClr val="FF0000"/>
                </a:solidFill>
                <a:latin typeface="Symbol" charset="0"/>
              </a:rPr>
              <a:t>f-y</a:t>
            </a:r>
            <a:r>
              <a:rPr lang="en-US" altLang="ja-JP" sz="2000" baseline="-25000" dirty="0" smtClean="0">
                <a:solidFill>
                  <a:srgbClr val="FF0000"/>
                </a:solidFill>
                <a:latin typeface="Verdana" charset="0"/>
              </a:rPr>
              <a:t>3</a:t>
            </a:r>
            <a:r>
              <a:rPr lang="en-US" sz="2000" dirty="0" smtClean="0">
                <a:solidFill>
                  <a:srgbClr val="FF0000"/>
                </a:solidFill>
              </a:rPr>
              <a:t>)</a:t>
            </a:r>
          </a:p>
          <a:p>
            <a:endParaRPr lang="en-US" sz="600" dirty="0" smtClean="0">
              <a:solidFill>
                <a:srgbClr val="FF0000"/>
              </a:solidFill>
            </a:endParaRPr>
          </a:p>
          <a:p>
            <a:r>
              <a:rPr lang="en-US" sz="2000" dirty="0" err="1" smtClean="0">
                <a:solidFill>
                  <a:srgbClr val="FF0000"/>
                </a:solidFill>
              </a:rPr>
              <a:t>dN</a:t>
            </a:r>
            <a:r>
              <a:rPr lang="en-US" sz="2000" dirty="0" smtClean="0">
                <a:solidFill>
                  <a:srgbClr val="FF0000"/>
                </a:solidFill>
              </a:rPr>
              <a:t>/</a:t>
            </a:r>
            <a:r>
              <a:rPr lang="en-US" sz="2000" dirty="0" err="1" smtClean="0">
                <a:solidFill>
                  <a:srgbClr val="FF0000"/>
                </a:solidFill>
              </a:rPr>
              <a:t>d</a:t>
            </a:r>
            <a:r>
              <a:rPr lang="en-US" altLang="ja-JP" sz="2000" dirty="0" err="1" smtClean="0">
                <a:solidFill>
                  <a:srgbClr val="FF0000"/>
                </a:solidFill>
                <a:latin typeface="Symbol" charset="0"/>
              </a:rPr>
              <a:t>Df</a:t>
            </a:r>
            <a:r>
              <a:rPr lang="en-US" altLang="ja-JP" sz="2000" dirty="0" smtClean="0">
                <a:solidFill>
                  <a:srgbClr val="FF0000"/>
                </a:solidFill>
                <a:latin typeface="Symbol" charset="0"/>
              </a:rPr>
              <a:t> ~ </a:t>
            </a:r>
            <a:r>
              <a:rPr lang="en-US" sz="2000" dirty="0" smtClean="0">
                <a:solidFill>
                  <a:srgbClr val="FF0000"/>
                </a:solidFill>
              </a:rPr>
              <a:t>1 + 2v</a:t>
            </a:r>
            <a:r>
              <a:rPr lang="en-US" sz="2000" baseline="-25000" dirty="0" smtClean="0">
                <a:solidFill>
                  <a:srgbClr val="FF0000"/>
                </a:solidFill>
              </a:rPr>
              <a:t>2</a:t>
            </a:r>
            <a:r>
              <a:rPr lang="en-US" sz="2000" baseline="30000" dirty="0" smtClean="0">
                <a:solidFill>
                  <a:srgbClr val="FF0000"/>
                </a:solidFill>
              </a:rPr>
              <a:t>2</a:t>
            </a:r>
            <a:r>
              <a:rPr lang="en-US" sz="2000" dirty="0" smtClean="0">
                <a:solidFill>
                  <a:srgbClr val="FF0000"/>
                </a:solidFill>
              </a:rPr>
              <a:t>cos2</a:t>
            </a:r>
            <a:r>
              <a:rPr lang="en-US" altLang="ja-JP" sz="2000" dirty="0" smtClean="0">
                <a:solidFill>
                  <a:srgbClr val="FF0000"/>
                </a:solidFill>
                <a:latin typeface="Symbol" charset="0"/>
              </a:rPr>
              <a:t>Df </a:t>
            </a:r>
            <a:r>
              <a:rPr lang="en-US" sz="2000" dirty="0" smtClean="0">
                <a:solidFill>
                  <a:srgbClr val="FF0000"/>
                </a:solidFill>
              </a:rPr>
              <a:t>+ 2v</a:t>
            </a:r>
            <a:r>
              <a:rPr lang="en-US" sz="2000" baseline="-25000" dirty="0" smtClean="0">
                <a:solidFill>
                  <a:srgbClr val="FF0000"/>
                </a:solidFill>
              </a:rPr>
              <a:t>3</a:t>
            </a:r>
            <a:r>
              <a:rPr lang="en-US" sz="2000" baseline="30000" dirty="0" smtClean="0">
                <a:solidFill>
                  <a:srgbClr val="FF0000"/>
                </a:solidFill>
              </a:rPr>
              <a:t>2</a:t>
            </a:r>
            <a:r>
              <a:rPr lang="en-US" sz="2000" dirty="0" smtClean="0">
                <a:solidFill>
                  <a:srgbClr val="FF0000"/>
                </a:solidFill>
              </a:rPr>
              <a:t>cos2</a:t>
            </a:r>
            <a:r>
              <a:rPr lang="en-US" altLang="ja-JP" sz="2000" dirty="0" smtClean="0">
                <a:solidFill>
                  <a:srgbClr val="FF0000"/>
                </a:solidFill>
                <a:latin typeface="Symbol" charset="0"/>
              </a:rPr>
              <a:t>Df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23" name="Rectangle 22"/>
          <p:cNvSpPr/>
          <p:nvPr/>
        </p:nvSpPr>
        <p:spPr>
          <a:xfrm>
            <a:off x="6934200" y="2003286"/>
            <a:ext cx="1797045" cy="40010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1295400" y="6356350"/>
            <a:ext cx="3573436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HIM, KPS, Gwangju, Oct. 21-22, 2016</a:t>
            </a:r>
            <a:endParaRPr lang="en-US" dirty="0"/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195" t="14220" r="2451" b="48702"/>
          <a:stretch/>
        </p:blipFill>
        <p:spPr bwMode="auto">
          <a:xfrm>
            <a:off x="5348582" y="1918633"/>
            <a:ext cx="2998976" cy="2404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1195388" y="4202668"/>
            <a:ext cx="23706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Elliptic flow subtracted</a:t>
            </a:r>
          </a:p>
        </p:txBody>
      </p:sp>
      <p:grpSp>
        <p:nvGrpSpPr>
          <p:cNvPr id="24" name="Group 23"/>
          <p:cNvGrpSpPr/>
          <p:nvPr/>
        </p:nvGrpSpPr>
        <p:grpSpPr>
          <a:xfrm>
            <a:off x="7728202" y="5244989"/>
            <a:ext cx="1041524" cy="791998"/>
            <a:chOff x="5256213" y="2425700"/>
            <a:chExt cx="1890712" cy="1311275"/>
          </a:xfrm>
        </p:grpSpPr>
        <p:sp>
          <p:nvSpPr>
            <p:cNvPr id="25" name="Oval 3"/>
            <p:cNvSpPr>
              <a:spLocks noChangeArrowheads="1"/>
            </p:cNvSpPr>
            <p:nvPr/>
          </p:nvSpPr>
          <p:spPr bwMode="auto">
            <a:xfrm rot="-5396455">
              <a:off x="5864225" y="2441575"/>
              <a:ext cx="674688" cy="1277938"/>
            </a:xfrm>
            <a:prstGeom prst="ellipse">
              <a:avLst/>
            </a:prstGeom>
            <a:gradFill rotWithShape="0">
              <a:gsLst>
                <a:gs pos="0">
                  <a:srgbClr val="FFFF00"/>
                </a:gs>
                <a:gs pos="100000">
                  <a:srgbClr val="FF33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CC000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AutoShape 15"/>
            <p:cNvSpPr>
              <a:spLocks noChangeArrowheads="1"/>
            </p:cNvSpPr>
            <p:nvPr/>
          </p:nvSpPr>
          <p:spPr bwMode="auto">
            <a:xfrm rot="-13364457">
              <a:off x="5373688" y="3359150"/>
              <a:ext cx="252412" cy="88900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gradFill rotWithShape="0">
              <a:gsLst>
                <a:gs pos="0">
                  <a:srgbClr val="FF3300"/>
                </a:gs>
                <a:gs pos="100000">
                  <a:srgbClr val="FFFF00"/>
                </a:gs>
              </a:gsLst>
              <a:lin ang="0" scaled="1"/>
            </a:gra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AutoShape 16"/>
            <p:cNvSpPr>
              <a:spLocks noChangeArrowheads="1"/>
            </p:cNvSpPr>
            <p:nvPr/>
          </p:nvSpPr>
          <p:spPr bwMode="auto">
            <a:xfrm rot="2195161">
              <a:off x="6772275" y="3367088"/>
              <a:ext cx="257175" cy="87312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gradFill rotWithShape="0">
              <a:gsLst>
                <a:gs pos="0">
                  <a:srgbClr val="FF3300"/>
                </a:gs>
                <a:gs pos="100000">
                  <a:srgbClr val="FFFF00"/>
                </a:gs>
              </a:gsLst>
              <a:lin ang="0" scaled="1"/>
            </a:gra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AutoShape 17"/>
            <p:cNvSpPr>
              <a:spLocks noChangeArrowheads="1"/>
            </p:cNvSpPr>
            <p:nvPr/>
          </p:nvSpPr>
          <p:spPr bwMode="auto">
            <a:xfrm rot="-8195698">
              <a:off x="5449888" y="2676525"/>
              <a:ext cx="250825" cy="90488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gradFill rotWithShape="0">
              <a:gsLst>
                <a:gs pos="0">
                  <a:srgbClr val="FF3300"/>
                </a:gs>
                <a:gs pos="100000">
                  <a:srgbClr val="FFFF00"/>
                </a:gs>
              </a:gsLst>
              <a:lin ang="0" scaled="1"/>
            </a:gra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AutoShape 18"/>
            <p:cNvSpPr>
              <a:spLocks noChangeArrowheads="1"/>
            </p:cNvSpPr>
            <p:nvPr/>
          </p:nvSpPr>
          <p:spPr bwMode="auto">
            <a:xfrm rot="-6451382">
              <a:off x="5726112" y="2552701"/>
              <a:ext cx="250825" cy="88900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gradFill rotWithShape="0">
              <a:gsLst>
                <a:gs pos="0">
                  <a:srgbClr val="FF3300"/>
                </a:gs>
                <a:gs pos="100000">
                  <a:srgbClr val="FFFF00"/>
                </a:gs>
              </a:gsLst>
              <a:lin ang="0" scaled="1"/>
            </a:gra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AutoShape 19"/>
            <p:cNvSpPr>
              <a:spLocks noChangeArrowheads="1"/>
            </p:cNvSpPr>
            <p:nvPr/>
          </p:nvSpPr>
          <p:spPr bwMode="auto">
            <a:xfrm rot="-2675131">
              <a:off x="6751638" y="2720975"/>
              <a:ext cx="250825" cy="90488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gradFill rotWithShape="0">
              <a:gsLst>
                <a:gs pos="0">
                  <a:srgbClr val="FF3300"/>
                </a:gs>
                <a:gs pos="100000">
                  <a:srgbClr val="FFFF00"/>
                </a:gs>
              </a:gsLst>
              <a:lin ang="0" scaled="1"/>
            </a:gra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AutoShape 20"/>
            <p:cNvSpPr>
              <a:spLocks noChangeArrowheads="1"/>
            </p:cNvSpPr>
            <p:nvPr/>
          </p:nvSpPr>
          <p:spPr bwMode="auto">
            <a:xfrm rot="5363457">
              <a:off x="6084888" y="3565525"/>
              <a:ext cx="252412" cy="90488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gradFill rotWithShape="0">
              <a:gsLst>
                <a:gs pos="0">
                  <a:srgbClr val="FF3300"/>
                </a:gs>
                <a:gs pos="100000">
                  <a:srgbClr val="FFFF00"/>
                </a:gs>
              </a:gsLst>
              <a:lin ang="0" scaled="1"/>
            </a:gra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AutoShape 21"/>
            <p:cNvSpPr>
              <a:spLocks noChangeArrowheads="1"/>
            </p:cNvSpPr>
            <p:nvPr/>
          </p:nvSpPr>
          <p:spPr bwMode="auto">
            <a:xfrm rot="24786">
              <a:off x="6889750" y="3035300"/>
              <a:ext cx="257175" cy="87313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gradFill rotWithShape="0">
              <a:gsLst>
                <a:gs pos="0">
                  <a:srgbClr val="FF3300"/>
                </a:gs>
                <a:gs pos="100000">
                  <a:srgbClr val="FFFF00"/>
                </a:gs>
              </a:gsLst>
              <a:lin ang="0" scaled="1"/>
            </a:gra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AutoShape 22"/>
            <p:cNvSpPr>
              <a:spLocks noChangeArrowheads="1"/>
            </p:cNvSpPr>
            <p:nvPr/>
          </p:nvSpPr>
          <p:spPr bwMode="auto">
            <a:xfrm rot="3817646">
              <a:off x="6463507" y="3540919"/>
              <a:ext cx="252412" cy="88900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gradFill rotWithShape="0">
              <a:gsLst>
                <a:gs pos="0">
                  <a:srgbClr val="FF3300"/>
                </a:gs>
                <a:gs pos="100000">
                  <a:srgbClr val="FFFF00"/>
                </a:gs>
              </a:gsLst>
              <a:lin ang="0" scaled="1"/>
            </a:gra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AutoShape 23"/>
            <p:cNvSpPr>
              <a:spLocks noChangeArrowheads="1"/>
            </p:cNvSpPr>
            <p:nvPr/>
          </p:nvSpPr>
          <p:spPr bwMode="auto">
            <a:xfrm rot="-4256754">
              <a:off x="6408737" y="2566988"/>
              <a:ext cx="250825" cy="88900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gradFill rotWithShape="0">
              <a:gsLst>
                <a:gs pos="0">
                  <a:srgbClr val="FF3300"/>
                </a:gs>
                <a:gs pos="100000">
                  <a:srgbClr val="FFFF00"/>
                </a:gs>
              </a:gsLst>
              <a:lin ang="0" scaled="1"/>
            </a:gra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AutoShape 24"/>
            <p:cNvSpPr>
              <a:spLocks noChangeArrowheads="1"/>
            </p:cNvSpPr>
            <p:nvPr/>
          </p:nvSpPr>
          <p:spPr bwMode="auto">
            <a:xfrm rot="-10731225">
              <a:off x="5256213" y="3013075"/>
              <a:ext cx="257175" cy="87313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gradFill rotWithShape="0">
              <a:gsLst>
                <a:gs pos="0">
                  <a:srgbClr val="FF3300"/>
                </a:gs>
                <a:gs pos="100000">
                  <a:srgbClr val="FFFF00"/>
                </a:gs>
              </a:gsLst>
              <a:lin ang="0" scaled="1"/>
            </a:gra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AutoShape 25"/>
            <p:cNvSpPr>
              <a:spLocks noChangeArrowheads="1"/>
            </p:cNvSpPr>
            <p:nvPr/>
          </p:nvSpPr>
          <p:spPr bwMode="auto">
            <a:xfrm rot="-5502003">
              <a:off x="6067425" y="2506663"/>
              <a:ext cx="250825" cy="88900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gradFill rotWithShape="0">
              <a:gsLst>
                <a:gs pos="0">
                  <a:srgbClr val="FF3300"/>
                </a:gs>
                <a:gs pos="100000">
                  <a:srgbClr val="FFFF00"/>
                </a:gs>
              </a:gsLst>
              <a:lin ang="0" scaled="1"/>
            </a:gra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AutoShape 26"/>
            <p:cNvSpPr>
              <a:spLocks noChangeArrowheads="1"/>
            </p:cNvSpPr>
            <p:nvPr/>
          </p:nvSpPr>
          <p:spPr bwMode="auto">
            <a:xfrm rot="6601722">
              <a:off x="5712619" y="3531394"/>
              <a:ext cx="252412" cy="88900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gradFill rotWithShape="0">
              <a:gsLst>
                <a:gs pos="0">
                  <a:srgbClr val="FF3300"/>
                </a:gs>
                <a:gs pos="100000">
                  <a:srgbClr val="FFFF00"/>
                </a:gs>
              </a:gsLst>
              <a:lin ang="0" scaled="1"/>
            </a:gra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29" name="AutoShape 102"/>
          <p:cNvSpPr>
            <a:spLocks noChangeArrowheads="1"/>
          </p:cNvSpPr>
          <p:nvPr/>
        </p:nvSpPr>
        <p:spPr bwMode="auto">
          <a:xfrm>
            <a:off x="6951369" y="5646767"/>
            <a:ext cx="668631" cy="82511"/>
          </a:xfrm>
          <a:prstGeom prst="rightArrow">
            <a:avLst>
              <a:gd name="adj1" fmla="val 50000"/>
              <a:gd name="adj2" fmla="val 232183"/>
            </a:avLst>
          </a:prstGeom>
          <a:gradFill rotWithShape="0">
            <a:gsLst>
              <a:gs pos="0">
                <a:srgbClr val="FF8000"/>
              </a:gs>
              <a:gs pos="100000">
                <a:srgbClr val="CC0000"/>
              </a:gs>
            </a:gsLst>
            <a:lin ang="0" scaled="1"/>
          </a:gra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0" name="Rectangle 129"/>
          <p:cNvSpPr/>
          <p:nvPr/>
        </p:nvSpPr>
        <p:spPr>
          <a:xfrm>
            <a:off x="5791200" y="4278868"/>
            <a:ext cx="247869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Above uniform pedestal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13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600" y="4795610"/>
            <a:ext cx="1853400" cy="1867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32" name="Straight Connector 131"/>
          <p:cNvCxnSpPr/>
          <p:nvPr/>
        </p:nvCxnSpPr>
        <p:spPr>
          <a:xfrm>
            <a:off x="4648200" y="2003286"/>
            <a:ext cx="0" cy="4337412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r>
              <a:rPr lang="en-US" smtClean="0"/>
              <a:t> / 74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77472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Strong anisotropy, but no energy loss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181225"/>
            <a:ext cx="2571750" cy="2647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2486025"/>
            <a:ext cx="3381375" cy="292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78673" y="2131455"/>
            <a:ext cx="2903376" cy="25167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val 4"/>
          <p:cNvSpPr/>
          <p:nvPr/>
        </p:nvSpPr>
        <p:spPr>
          <a:xfrm>
            <a:off x="762000" y="2181225"/>
            <a:ext cx="533400" cy="40957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3657600" y="2562225"/>
            <a:ext cx="533400" cy="40957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6248400" y="2286000"/>
            <a:ext cx="533400" cy="40957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Fuqiang Wang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zh-CN" smtClean="0"/>
              <a:t>HIM, KPS, Gwangju, Oct. 21-22, 2016</a:t>
            </a:r>
            <a:endParaRPr lang="en-US" altLang="zh-CN" dirty="0" smtClean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r>
              <a:rPr lang="en-US" smtClean="0"/>
              <a:t> / 74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8278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6858000" cy="533400"/>
          </a:xfrm>
        </p:spPr>
        <p:txBody>
          <a:bodyPr>
            <a:noAutofit/>
          </a:bodyPr>
          <a:lstStyle/>
          <a:p>
            <a:r>
              <a:rPr lang="en-US" sz="4800" b="1" dirty="0" smtClean="0"/>
              <a:t>Is it really hydro?</a:t>
            </a:r>
            <a:endParaRPr lang="en-US" sz="4800" b="1" dirty="0"/>
          </a:p>
        </p:txBody>
      </p:sp>
      <p:pic>
        <p:nvPicPr>
          <p:cNvPr id="20" name="Picture 4" descr="C:\Users\fqwang\Research\Talks\PICTURES\research_related\800px-Great_Wave_off_Kanagawa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5816" y="1267059"/>
            <a:ext cx="2159384" cy="14761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2202667" y="1394396"/>
            <a:ext cx="54053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rgbClr val="FF0000"/>
                </a:solidFill>
              </a:rPr>
              <a:t>?</a:t>
            </a:r>
            <a:endParaRPr lang="en-US" sz="6000" dirty="0">
              <a:solidFill>
                <a:srgbClr val="FF0000"/>
              </a:solidFill>
            </a:endParaRPr>
          </a:p>
        </p:txBody>
      </p:sp>
      <p:pic>
        <p:nvPicPr>
          <p:cNvPr id="22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98" r="48996"/>
          <a:stretch/>
        </p:blipFill>
        <p:spPr bwMode="auto">
          <a:xfrm>
            <a:off x="1447800" y="3276600"/>
            <a:ext cx="2651760" cy="2833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Rectangle 17"/>
          <p:cNvSpPr/>
          <p:nvPr/>
        </p:nvSpPr>
        <p:spPr>
          <a:xfrm>
            <a:off x="3141509" y="4357936"/>
            <a:ext cx="7446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AMPT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029200" y="3665439"/>
            <a:ext cx="2362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Low opacity in QGP modeled by AMPT</a:t>
            </a:r>
            <a:endParaRPr lang="en-US" sz="2000" dirty="0"/>
          </a:p>
        </p:txBody>
      </p:sp>
      <p:sp>
        <p:nvSpPr>
          <p:cNvPr id="21" name="TextBox 20"/>
          <p:cNvSpPr txBox="1"/>
          <p:nvPr/>
        </p:nvSpPr>
        <p:spPr>
          <a:xfrm>
            <a:off x="5029200" y="4897326"/>
            <a:ext cx="22756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Hydro </a:t>
            </a:r>
            <a:r>
              <a:rPr lang="en-US" sz="2000" b="1" dirty="0" smtClean="0">
                <a:solidFill>
                  <a:srgbClr val="FF0000"/>
                </a:solidFill>
              </a:rPr>
              <a:t>questionable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151811" y="1451474"/>
            <a:ext cx="355405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Mean free path: </a:t>
            </a:r>
            <a:r>
              <a:rPr lang="en-US" sz="2000" dirty="0" err="1" smtClean="0"/>
              <a:t>L</a:t>
            </a:r>
            <a:r>
              <a:rPr lang="en-US" sz="2000" baseline="-25000" dirty="0" err="1" smtClean="0"/>
              <a:t>mfp</a:t>
            </a:r>
            <a:r>
              <a:rPr lang="en-US" sz="2000" dirty="0" smtClean="0"/>
              <a:t> = 1/</a:t>
            </a:r>
            <a:r>
              <a:rPr lang="en-US" sz="2000" dirty="0" err="1" smtClean="0">
                <a:latin typeface="Symbol" panose="05050102010706020507" pitchFamily="18" charset="2"/>
              </a:rPr>
              <a:t>rs</a:t>
            </a:r>
            <a:endParaRPr lang="en-US" sz="2000" dirty="0">
              <a:latin typeface="Symbol" panose="05050102010706020507" pitchFamily="18" charset="2"/>
            </a:endParaRPr>
          </a:p>
          <a:p>
            <a:r>
              <a:rPr lang="en-US" sz="2000" dirty="0" smtClean="0"/>
              <a:t>Prob. = </a:t>
            </a:r>
            <a:r>
              <a:rPr lang="en-US" sz="2000" dirty="0" err="1" smtClean="0"/>
              <a:t>exp</a:t>
            </a:r>
            <a:r>
              <a:rPr lang="en-US" sz="2000" dirty="0" smtClean="0"/>
              <a:t>(</a:t>
            </a:r>
            <a:r>
              <a:rPr lang="en-US" sz="2000" dirty="0" smtClean="0">
                <a:latin typeface="Symbol" panose="05050102010706020507" pitchFamily="18" charset="2"/>
              </a:rPr>
              <a:t>-</a:t>
            </a:r>
            <a:r>
              <a:rPr lang="en-US" sz="2000" dirty="0" smtClean="0"/>
              <a:t>L/</a:t>
            </a:r>
            <a:r>
              <a:rPr lang="en-US" sz="2000" dirty="0" err="1" smtClean="0"/>
              <a:t>L</a:t>
            </a:r>
            <a:r>
              <a:rPr lang="en-US" sz="2000" baseline="-25000" dirty="0" err="1" smtClean="0"/>
              <a:t>mfp</a:t>
            </a:r>
            <a:r>
              <a:rPr lang="en-US" sz="2000" dirty="0" smtClean="0"/>
              <a:t>) </a:t>
            </a:r>
            <a:r>
              <a:rPr lang="en-US" sz="2000" dirty="0"/>
              <a:t>= </a:t>
            </a:r>
            <a:r>
              <a:rPr lang="en-US" sz="2000" dirty="0" err="1"/>
              <a:t>exp</a:t>
            </a:r>
            <a:r>
              <a:rPr lang="en-US" sz="2000" dirty="0" smtClean="0"/>
              <a:t>(</a:t>
            </a:r>
            <a:r>
              <a:rPr lang="en-US" sz="2000" dirty="0" smtClean="0">
                <a:latin typeface="Symbol" panose="05050102010706020507" pitchFamily="18" charset="2"/>
              </a:rPr>
              <a:t>-</a:t>
            </a:r>
            <a:r>
              <a:rPr lang="en-US" sz="2000" dirty="0" err="1">
                <a:latin typeface="Symbol" panose="05050102010706020507" pitchFamily="18" charset="2"/>
              </a:rPr>
              <a:t>rs</a:t>
            </a:r>
            <a:r>
              <a:rPr lang="en-US" sz="2000" dirty="0" err="1" smtClean="0"/>
              <a:t>L</a:t>
            </a:r>
            <a:r>
              <a:rPr lang="en-US" sz="2000" dirty="0" smtClean="0"/>
              <a:t>)</a:t>
            </a:r>
          </a:p>
          <a:p>
            <a:r>
              <a:rPr lang="en-US" sz="2000" dirty="0" smtClean="0"/>
              <a:t>Opacity </a:t>
            </a:r>
            <a:r>
              <a:rPr lang="en-US" sz="2000" dirty="0"/>
              <a:t>= </a:t>
            </a:r>
            <a:r>
              <a:rPr lang="en-US" sz="2000" dirty="0" smtClean="0"/>
              <a:t>L/</a:t>
            </a:r>
            <a:r>
              <a:rPr lang="en-US" sz="2000" dirty="0" err="1" smtClean="0"/>
              <a:t>L</a:t>
            </a:r>
            <a:r>
              <a:rPr lang="en-US" sz="2000" baseline="-25000" dirty="0" err="1" smtClean="0"/>
              <a:t>mfp</a:t>
            </a:r>
            <a:r>
              <a:rPr lang="en-US" sz="2000" baseline="-25000" dirty="0" smtClean="0"/>
              <a:t> </a:t>
            </a:r>
            <a:r>
              <a:rPr lang="en-US" sz="2000" dirty="0"/>
              <a:t>= </a:t>
            </a:r>
            <a:r>
              <a:rPr lang="en-US" sz="2000" dirty="0" err="1" smtClean="0">
                <a:latin typeface="Symbol" panose="05050102010706020507" pitchFamily="18" charset="2"/>
              </a:rPr>
              <a:t>rs</a:t>
            </a:r>
            <a:r>
              <a:rPr lang="en-US" sz="2000" dirty="0" err="1" smtClean="0"/>
              <a:t>L</a:t>
            </a:r>
            <a:endParaRPr lang="en-US" sz="20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z="1400" b="0" i="0" smtClean="0"/>
              <a:t>Fuqiang Wang</a:t>
            </a:r>
            <a:endParaRPr lang="en-US" sz="1400" b="0" i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i="0" smtClean="0">
                <a:solidFill>
                  <a:schemeClr val="accent2"/>
                </a:solidFill>
              </a:rPr>
              <a:t>HIM, KPS, Gwangju, Oct. 21-22, 2016</a:t>
            </a:r>
            <a:endParaRPr lang="en-US" i="0">
              <a:solidFill>
                <a:schemeClr val="accent2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2A9D92-BD1A-724F-9AA9-954D4785D46D}" type="slidenum">
              <a:rPr lang="en-US" smtClean="0"/>
              <a:pPr/>
              <a:t>13</a:t>
            </a:fld>
            <a:r>
              <a:rPr lang="en-US" smtClean="0"/>
              <a:t>/59</a:t>
            </a:r>
            <a:endParaRPr lang="en-US" sz="1400"/>
          </a:p>
        </p:txBody>
      </p:sp>
    </p:spTree>
    <p:extLst>
      <p:ext uri="{BB962C8B-B14F-4D97-AF65-F5344CB8AC3E}">
        <p14:creationId xmlns:p14="http://schemas.microsoft.com/office/powerpoint/2010/main" val="25022545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19" grpId="0"/>
      <p:bldP spid="2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AMPT can describe the data too…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447800"/>
            <a:ext cx="7162800" cy="452596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AMPT: A Multi-Phase Transport (string melting turned on)</a:t>
            </a:r>
          </a:p>
          <a:p>
            <a:r>
              <a:rPr lang="en-US" sz="2000" dirty="0" smtClean="0"/>
              <a:t>Partons (quarks) liberated from nucleons and strings</a:t>
            </a:r>
          </a:p>
          <a:p>
            <a:r>
              <a:rPr lang="en-US" sz="2000" dirty="0" smtClean="0"/>
              <a:t>Parton cascading: elastic scattering with 3 </a:t>
            </a:r>
            <a:r>
              <a:rPr lang="en-US" sz="2000" dirty="0" err="1" smtClean="0"/>
              <a:t>mb</a:t>
            </a:r>
            <a:r>
              <a:rPr lang="en-US" sz="2000" dirty="0" smtClean="0"/>
              <a:t> cross-section</a:t>
            </a:r>
          </a:p>
          <a:p>
            <a:r>
              <a:rPr lang="en-US" sz="2000" dirty="0" smtClean="0"/>
              <a:t>Partons cease to interact: freeze-out, coalescence into hadrons</a:t>
            </a:r>
            <a:endParaRPr lang="en-US" sz="2000" dirty="0"/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935" y="3276600"/>
            <a:ext cx="6399865" cy="2819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3312143" y="3395246"/>
            <a:ext cx="36982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A. </a:t>
            </a:r>
            <a:r>
              <a:rPr lang="en-US" sz="1600" dirty="0" err="1" smtClean="0"/>
              <a:t>Bzdak</a:t>
            </a:r>
            <a:r>
              <a:rPr lang="en-US" sz="1600" dirty="0" smtClean="0"/>
              <a:t>, G.L. Ma, </a:t>
            </a:r>
            <a:r>
              <a:rPr lang="en-US" sz="1600" dirty="0"/>
              <a:t>PRL 113, 252301 (2014)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Fuqiang Wang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zh-CN" smtClean="0"/>
              <a:t>HIM, KPS, Gwangju, Oct. 21-22, 2016</a:t>
            </a:r>
            <a:endParaRPr lang="en-US" altLang="zh-CN" dirty="0" smtClean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r>
              <a:rPr lang="en-US" smtClean="0"/>
              <a:t> / 74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16746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3962400"/>
            <a:ext cx="4495800" cy="25087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/>
              <a:t>P</a:t>
            </a:r>
            <a:r>
              <a:rPr lang="en-US" dirty="0" smtClean="0"/>
              <a:t>arton cascade history</a:t>
            </a:r>
            <a:endParaRPr lang="en-US" dirty="0"/>
          </a:p>
        </p:txBody>
      </p:sp>
      <p:pic>
        <p:nvPicPr>
          <p:cNvPr id="8" name="Picture 2" descr="http://inspirehep.net/record/1085326/files/graph_heavy_ion_evolution.pn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79" r="1262"/>
          <a:stretch/>
        </p:blipFill>
        <p:spPr bwMode="auto">
          <a:xfrm>
            <a:off x="1676400" y="990600"/>
            <a:ext cx="5638800" cy="18277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1676400" y="2865437"/>
            <a:ext cx="5715000" cy="1096963"/>
          </a:xfrm>
        </p:spPr>
        <p:txBody>
          <a:bodyPr>
            <a:noAutofit/>
          </a:bodyPr>
          <a:lstStyle/>
          <a:p>
            <a:r>
              <a:rPr lang="en-US" sz="2000" dirty="0" smtClean="0"/>
              <a:t>Get into transport code </a:t>
            </a:r>
          </a:p>
          <a:p>
            <a:r>
              <a:rPr lang="en-US" sz="2000" dirty="0" smtClean="0"/>
              <a:t>Follow cascading history, microscopic interactions</a:t>
            </a:r>
          </a:p>
          <a:p>
            <a:r>
              <a:rPr lang="en-US" sz="2000" dirty="0" smtClean="0"/>
              <a:t>Investigate how parton </a:t>
            </a:r>
            <a:r>
              <a:rPr lang="en-US" sz="2000" dirty="0" err="1" smtClean="0"/>
              <a:t>v</a:t>
            </a:r>
            <a:r>
              <a:rPr lang="en-US" sz="2000" baseline="-25000" dirty="0" err="1" smtClean="0"/>
              <a:t>n</a:t>
            </a:r>
            <a:r>
              <a:rPr lang="en-US" sz="2000" dirty="0" smtClean="0"/>
              <a:t> is generated</a:t>
            </a:r>
            <a:endParaRPr lang="en-US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381000" y="5715000"/>
            <a:ext cx="2362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Low opacity </a:t>
            </a:r>
            <a:r>
              <a:rPr lang="en-US" sz="2000" b="1" dirty="0" smtClean="0"/>
              <a:t>in QGP modeled by AMPT</a:t>
            </a:r>
            <a:endParaRPr lang="en-US" sz="2000" b="1" dirty="0"/>
          </a:p>
        </p:txBody>
      </p:sp>
      <p:cxnSp>
        <p:nvCxnSpPr>
          <p:cNvPr id="5" name="Straight Arrow Connector 4"/>
          <p:cNvCxnSpPr/>
          <p:nvPr/>
        </p:nvCxnSpPr>
        <p:spPr>
          <a:xfrm flipV="1">
            <a:off x="2590800" y="5818258"/>
            <a:ext cx="762000" cy="25068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Fuqiang Wang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zh-CN" smtClean="0"/>
              <a:t>HIM, KPS, Gwangju, Oct. 21-22, 2016</a:t>
            </a:r>
            <a:endParaRPr lang="en-US" altLang="zh-CN" dirty="0" smtClean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r>
              <a:rPr lang="en-US" smtClean="0"/>
              <a:t> / 74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1775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498334"/>
            <a:ext cx="4889446" cy="345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500" y="1396999"/>
            <a:ext cx="4880391" cy="365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dirty="0" smtClean="0"/>
              <a:t>How is anisotropy developed in AMPT?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57800" y="1722437"/>
            <a:ext cx="3657600" cy="452596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Partons freeze out with large positive v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, even when they do not interact at all.</a:t>
            </a:r>
          </a:p>
          <a:p>
            <a:r>
              <a:rPr lang="en-US" sz="2000" dirty="0" smtClean="0"/>
              <a:t>This is due to larger escape probability along x than y.</a:t>
            </a:r>
          </a:p>
          <a:p>
            <a:r>
              <a:rPr lang="en-US" sz="2000" dirty="0" smtClean="0"/>
              <a:t>Remaining partons start off with negative v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, and become </a:t>
            </a:r>
            <a:r>
              <a:rPr lang="en-US" sz="2000" dirty="0" smtClean="0">
                <a:latin typeface="Symbol" panose="05050102010706020507" pitchFamily="18" charset="2"/>
              </a:rPr>
              <a:t>~</a:t>
            </a:r>
            <a:r>
              <a:rPr lang="en-US" sz="2000" dirty="0" smtClean="0"/>
              <a:t>isotropic (v</a:t>
            </a:r>
            <a:r>
              <a:rPr lang="en-US" sz="2000" baseline="-25000" dirty="0" smtClean="0"/>
              <a:t>2</a:t>
            </a:r>
            <a:r>
              <a:rPr lang="en-US" sz="2000" dirty="0" smtClean="0">
                <a:latin typeface="Symbol" panose="05050102010706020507" pitchFamily="18" charset="2"/>
              </a:rPr>
              <a:t>~</a:t>
            </a:r>
            <a:r>
              <a:rPr lang="en-US" sz="2000" dirty="0" smtClean="0"/>
              <a:t>0) after one more collision.</a:t>
            </a:r>
          </a:p>
          <a:p>
            <a:r>
              <a:rPr lang="en-US" sz="2000" dirty="0" smtClean="0"/>
              <a:t>Process repeats itself.</a:t>
            </a:r>
          </a:p>
          <a:p>
            <a:r>
              <a:rPr lang="en-US" sz="2000" dirty="0" smtClean="0"/>
              <a:t>Similar for v</a:t>
            </a:r>
            <a:r>
              <a:rPr lang="en-US" sz="2000" baseline="-25000" dirty="0" smtClean="0"/>
              <a:t>3</a:t>
            </a:r>
            <a:r>
              <a:rPr lang="en-US" sz="2000" dirty="0" smtClean="0"/>
              <a:t>. </a:t>
            </a:r>
            <a:endParaRPr lang="en-US" sz="2000" dirty="0"/>
          </a:p>
          <a:p>
            <a:r>
              <a:rPr lang="en-US" sz="2000" dirty="0" smtClean="0"/>
              <a:t>Similar for </a:t>
            </a:r>
            <a:r>
              <a:rPr lang="en-US" sz="2000" dirty="0" err="1" smtClean="0"/>
              <a:t>d+Au</a:t>
            </a:r>
            <a:r>
              <a:rPr lang="en-US" sz="2000" dirty="0" smtClean="0"/>
              <a:t> collisions.</a:t>
            </a:r>
          </a:p>
        </p:txBody>
      </p:sp>
      <p:grpSp>
        <p:nvGrpSpPr>
          <p:cNvPr id="14" name="Group 13"/>
          <p:cNvGrpSpPr/>
          <p:nvPr/>
        </p:nvGrpSpPr>
        <p:grpSpPr>
          <a:xfrm>
            <a:off x="1143000" y="4800600"/>
            <a:ext cx="800100" cy="1323976"/>
            <a:chOff x="1123950" y="4800600"/>
            <a:chExt cx="800100" cy="1323976"/>
          </a:xfrm>
        </p:grpSpPr>
        <p:sp>
          <p:nvSpPr>
            <p:cNvPr id="7" name="Oval 6"/>
            <p:cNvSpPr/>
            <p:nvPr/>
          </p:nvSpPr>
          <p:spPr>
            <a:xfrm>
              <a:off x="1143000" y="5019676"/>
              <a:ext cx="762000" cy="1104900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" name="Straight Arrow Connector 12"/>
            <p:cNvCxnSpPr/>
            <p:nvPr/>
          </p:nvCxnSpPr>
          <p:spPr>
            <a:xfrm flipV="1">
              <a:off x="1533525" y="4800600"/>
              <a:ext cx="142875" cy="71437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 flipH="1">
              <a:off x="1371600" y="5514976"/>
              <a:ext cx="3429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flipH="1">
              <a:off x="1371600" y="5743576"/>
              <a:ext cx="171450" cy="2286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>
              <a:off x="1257300" y="5667376"/>
              <a:ext cx="28575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flipV="1">
              <a:off x="1619250" y="5514976"/>
              <a:ext cx="95250" cy="4572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>
              <a:off x="1524000" y="5174457"/>
              <a:ext cx="95250" cy="531019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/>
            <p:cNvCxnSpPr/>
            <p:nvPr/>
          </p:nvCxnSpPr>
          <p:spPr>
            <a:xfrm flipH="1">
              <a:off x="1123950" y="5439966"/>
              <a:ext cx="133350" cy="68461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07" name="Straight Arrow Connector 4106"/>
            <p:cNvCxnSpPr/>
            <p:nvPr/>
          </p:nvCxnSpPr>
          <p:spPr>
            <a:xfrm>
              <a:off x="1219200" y="5286376"/>
              <a:ext cx="114300" cy="27622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15" name="Straight Arrow Connector 4114"/>
            <p:cNvCxnSpPr/>
            <p:nvPr/>
          </p:nvCxnSpPr>
          <p:spPr>
            <a:xfrm flipH="1" flipV="1">
              <a:off x="1400176" y="5743576"/>
              <a:ext cx="219074" cy="24765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17" name="Straight Arrow Connector 4116"/>
            <p:cNvCxnSpPr>
              <a:stCxn id="7" idx="6"/>
            </p:cNvCxnSpPr>
            <p:nvPr/>
          </p:nvCxnSpPr>
          <p:spPr>
            <a:xfrm flipH="1" flipV="1">
              <a:off x="1571625" y="5391151"/>
              <a:ext cx="333375" cy="18097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19" name="Straight Arrow Connector 4118"/>
            <p:cNvCxnSpPr/>
            <p:nvPr/>
          </p:nvCxnSpPr>
          <p:spPr>
            <a:xfrm flipV="1">
              <a:off x="1762125" y="5286376"/>
              <a:ext cx="161925" cy="49589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63" name="Straight Arrow Connector 15362"/>
            <p:cNvCxnSpPr>
              <a:stCxn id="7" idx="3"/>
              <a:endCxn id="7" idx="2"/>
            </p:cNvCxnSpPr>
            <p:nvPr/>
          </p:nvCxnSpPr>
          <p:spPr>
            <a:xfrm flipH="1" flipV="1">
              <a:off x="1143000" y="5572126"/>
              <a:ext cx="111592" cy="39064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65" name="Straight Arrow Connector 15364"/>
            <p:cNvCxnSpPr>
              <a:stCxn id="7" idx="3"/>
            </p:cNvCxnSpPr>
            <p:nvPr/>
          </p:nvCxnSpPr>
          <p:spPr>
            <a:xfrm flipV="1">
              <a:off x="1254592" y="5572126"/>
              <a:ext cx="145584" cy="39064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70" name="Straight Arrow Connector 15369"/>
            <p:cNvCxnSpPr/>
            <p:nvPr/>
          </p:nvCxnSpPr>
          <p:spPr>
            <a:xfrm>
              <a:off x="1254592" y="5257685"/>
              <a:ext cx="483720" cy="10489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72" name="Straight Arrow Connector 15371"/>
            <p:cNvCxnSpPr/>
            <p:nvPr/>
          </p:nvCxnSpPr>
          <p:spPr>
            <a:xfrm flipH="1">
              <a:off x="1428750" y="5057776"/>
              <a:ext cx="28576" cy="38219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384" name="Group 15383"/>
          <p:cNvGrpSpPr/>
          <p:nvPr/>
        </p:nvGrpSpPr>
        <p:grpSpPr>
          <a:xfrm>
            <a:off x="2514600" y="4800601"/>
            <a:ext cx="1143000" cy="1447799"/>
            <a:chOff x="2362200" y="4876801"/>
            <a:chExt cx="1143000" cy="1447799"/>
          </a:xfrm>
        </p:grpSpPr>
        <p:sp>
          <p:nvSpPr>
            <p:cNvPr id="80" name="Oval 79"/>
            <p:cNvSpPr/>
            <p:nvPr/>
          </p:nvSpPr>
          <p:spPr>
            <a:xfrm>
              <a:off x="2514600" y="5067300"/>
              <a:ext cx="762000" cy="1104900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1" name="Straight Arrow Connector 80"/>
            <p:cNvCxnSpPr/>
            <p:nvPr/>
          </p:nvCxnSpPr>
          <p:spPr>
            <a:xfrm flipV="1">
              <a:off x="3048000" y="5181600"/>
              <a:ext cx="381000" cy="36195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Arrow Connector 81"/>
            <p:cNvCxnSpPr/>
            <p:nvPr/>
          </p:nvCxnSpPr>
          <p:spPr>
            <a:xfrm>
              <a:off x="3086100" y="5715000"/>
              <a:ext cx="419100" cy="762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Arrow Connector 85"/>
            <p:cNvCxnSpPr/>
            <p:nvPr/>
          </p:nvCxnSpPr>
          <p:spPr>
            <a:xfrm flipH="1">
              <a:off x="2514600" y="5257800"/>
              <a:ext cx="2286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Arrow Connector 86"/>
            <p:cNvCxnSpPr/>
            <p:nvPr/>
          </p:nvCxnSpPr>
          <p:spPr>
            <a:xfrm flipH="1" flipV="1">
              <a:off x="2628900" y="5005387"/>
              <a:ext cx="114300" cy="4333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2" name="Straight Arrow Connector 91"/>
            <p:cNvCxnSpPr/>
            <p:nvPr/>
          </p:nvCxnSpPr>
          <p:spPr>
            <a:xfrm flipH="1" flipV="1">
              <a:off x="2362200" y="5487590"/>
              <a:ext cx="323850" cy="13216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Arrow Connector 92"/>
            <p:cNvCxnSpPr/>
            <p:nvPr/>
          </p:nvCxnSpPr>
          <p:spPr>
            <a:xfrm>
              <a:off x="2990850" y="5905500"/>
              <a:ext cx="285750" cy="2667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4" name="Straight Arrow Connector 93"/>
            <p:cNvCxnSpPr/>
            <p:nvPr/>
          </p:nvCxnSpPr>
          <p:spPr>
            <a:xfrm flipV="1">
              <a:off x="2828925" y="5067300"/>
              <a:ext cx="304800" cy="15478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Arrow Connector 94"/>
            <p:cNvCxnSpPr/>
            <p:nvPr/>
          </p:nvCxnSpPr>
          <p:spPr>
            <a:xfrm flipH="1" flipV="1">
              <a:off x="2771776" y="4876801"/>
              <a:ext cx="266699" cy="380999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Straight Arrow Connector 96"/>
            <p:cNvCxnSpPr/>
            <p:nvPr/>
          </p:nvCxnSpPr>
          <p:spPr>
            <a:xfrm flipH="1">
              <a:off x="2362200" y="5829895"/>
              <a:ext cx="323850" cy="7560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Arrow Connector 97"/>
            <p:cNvCxnSpPr/>
            <p:nvPr/>
          </p:nvCxnSpPr>
          <p:spPr>
            <a:xfrm>
              <a:off x="2686050" y="5905500"/>
              <a:ext cx="0" cy="2667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Arrow Connector 98"/>
            <p:cNvCxnSpPr/>
            <p:nvPr/>
          </p:nvCxnSpPr>
          <p:spPr>
            <a:xfrm flipH="1">
              <a:off x="2828925" y="6038850"/>
              <a:ext cx="76200" cy="28575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Arrow Connector 102"/>
            <p:cNvCxnSpPr/>
            <p:nvPr/>
          </p:nvCxnSpPr>
          <p:spPr>
            <a:xfrm flipH="1" flipV="1">
              <a:off x="2362200" y="5715000"/>
              <a:ext cx="266700" cy="381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4" name="Straight Arrow Connector 103"/>
            <p:cNvCxnSpPr/>
            <p:nvPr/>
          </p:nvCxnSpPr>
          <p:spPr>
            <a:xfrm>
              <a:off x="3109912" y="5867697"/>
              <a:ext cx="185738" cy="4732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5" name="Straight Arrow Connector 104"/>
            <p:cNvCxnSpPr/>
            <p:nvPr/>
          </p:nvCxnSpPr>
          <p:spPr>
            <a:xfrm flipV="1">
              <a:off x="2828925" y="5081588"/>
              <a:ext cx="466725" cy="25241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Arrow Connector 107"/>
            <p:cNvCxnSpPr/>
            <p:nvPr/>
          </p:nvCxnSpPr>
          <p:spPr>
            <a:xfrm>
              <a:off x="2943226" y="5867697"/>
              <a:ext cx="47624" cy="30450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Arrow Connector 110"/>
            <p:cNvCxnSpPr/>
            <p:nvPr/>
          </p:nvCxnSpPr>
          <p:spPr>
            <a:xfrm>
              <a:off x="3202781" y="5472112"/>
              <a:ext cx="226219" cy="8155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Arrow Connector 114"/>
            <p:cNvCxnSpPr/>
            <p:nvPr/>
          </p:nvCxnSpPr>
          <p:spPr>
            <a:xfrm>
              <a:off x="3048000" y="5257800"/>
              <a:ext cx="381000" cy="6738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Arrow Connector 117"/>
            <p:cNvCxnSpPr/>
            <p:nvPr/>
          </p:nvCxnSpPr>
          <p:spPr>
            <a:xfrm flipH="1">
              <a:off x="2362200" y="5376863"/>
              <a:ext cx="323850" cy="33337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385" name="Group 15384"/>
          <p:cNvGrpSpPr/>
          <p:nvPr/>
        </p:nvGrpSpPr>
        <p:grpSpPr>
          <a:xfrm>
            <a:off x="4076700" y="4800600"/>
            <a:ext cx="800100" cy="1323976"/>
            <a:chOff x="3867150" y="4876800"/>
            <a:chExt cx="800100" cy="1323976"/>
          </a:xfrm>
        </p:grpSpPr>
        <p:sp>
          <p:nvSpPr>
            <p:cNvPr id="121" name="Oval 120"/>
            <p:cNvSpPr/>
            <p:nvPr/>
          </p:nvSpPr>
          <p:spPr>
            <a:xfrm>
              <a:off x="3886200" y="5095876"/>
              <a:ext cx="762000" cy="1104900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4" name="Straight Arrow Connector 123"/>
            <p:cNvCxnSpPr/>
            <p:nvPr/>
          </p:nvCxnSpPr>
          <p:spPr>
            <a:xfrm flipV="1">
              <a:off x="4276725" y="4876800"/>
              <a:ext cx="142875" cy="71437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Arrow Connector 124"/>
            <p:cNvCxnSpPr/>
            <p:nvPr/>
          </p:nvCxnSpPr>
          <p:spPr>
            <a:xfrm flipH="1">
              <a:off x="4114800" y="5591176"/>
              <a:ext cx="3429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Arrow Connector 125"/>
            <p:cNvCxnSpPr/>
            <p:nvPr/>
          </p:nvCxnSpPr>
          <p:spPr>
            <a:xfrm flipH="1">
              <a:off x="4114800" y="5819776"/>
              <a:ext cx="171450" cy="2286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Arrow Connector 128"/>
            <p:cNvCxnSpPr/>
            <p:nvPr/>
          </p:nvCxnSpPr>
          <p:spPr>
            <a:xfrm>
              <a:off x="4000500" y="5743576"/>
              <a:ext cx="28575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Arrow Connector 129"/>
            <p:cNvCxnSpPr/>
            <p:nvPr/>
          </p:nvCxnSpPr>
          <p:spPr>
            <a:xfrm flipV="1">
              <a:off x="4362450" y="5591176"/>
              <a:ext cx="95250" cy="4572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Straight Arrow Connector 130"/>
            <p:cNvCxnSpPr/>
            <p:nvPr/>
          </p:nvCxnSpPr>
          <p:spPr>
            <a:xfrm>
              <a:off x="4267200" y="5250657"/>
              <a:ext cx="95250" cy="531019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Straight Arrow Connector 131"/>
            <p:cNvCxnSpPr/>
            <p:nvPr/>
          </p:nvCxnSpPr>
          <p:spPr>
            <a:xfrm flipH="1">
              <a:off x="3867150" y="5516166"/>
              <a:ext cx="133350" cy="68461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Straight Arrow Connector 136"/>
            <p:cNvCxnSpPr/>
            <p:nvPr/>
          </p:nvCxnSpPr>
          <p:spPr>
            <a:xfrm>
              <a:off x="3962400" y="5362576"/>
              <a:ext cx="114300" cy="27622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Arrow Connector 140"/>
            <p:cNvCxnSpPr/>
            <p:nvPr/>
          </p:nvCxnSpPr>
          <p:spPr>
            <a:xfrm flipH="1" flipV="1">
              <a:off x="4143376" y="5819776"/>
              <a:ext cx="219074" cy="24765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Straight Arrow Connector 141"/>
            <p:cNvCxnSpPr>
              <a:stCxn id="121" idx="6"/>
            </p:cNvCxnSpPr>
            <p:nvPr/>
          </p:nvCxnSpPr>
          <p:spPr>
            <a:xfrm flipH="1" flipV="1">
              <a:off x="4314825" y="5467351"/>
              <a:ext cx="333375" cy="18097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Arrow Connector 142"/>
            <p:cNvCxnSpPr/>
            <p:nvPr/>
          </p:nvCxnSpPr>
          <p:spPr>
            <a:xfrm flipV="1">
              <a:off x="4505325" y="5362576"/>
              <a:ext cx="161925" cy="49589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Straight Arrow Connector 146"/>
            <p:cNvCxnSpPr>
              <a:stCxn id="121" idx="3"/>
              <a:endCxn id="121" idx="2"/>
            </p:cNvCxnSpPr>
            <p:nvPr/>
          </p:nvCxnSpPr>
          <p:spPr>
            <a:xfrm flipH="1" flipV="1">
              <a:off x="3886200" y="5648326"/>
              <a:ext cx="111592" cy="39064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Arrow Connector 147"/>
            <p:cNvCxnSpPr>
              <a:stCxn id="121" idx="3"/>
            </p:cNvCxnSpPr>
            <p:nvPr/>
          </p:nvCxnSpPr>
          <p:spPr>
            <a:xfrm flipV="1">
              <a:off x="3997792" y="5648326"/>
              <a:ext cx="145584" cy="39064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Arrow Connector 149"/>
            <p:cNvCxnSpPr/>
            <p:nvPr/>
          </p:nvCxnSpPr>
          <p:spPr>
            <a:xfrm>
              <a:off x="3997792" y="5333885"/>
              <a:ext cx="483720" cy="10489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Arrow Connector 150"/>
            <p:cNvCxnSpPr/>
            <p:nvPr/>
          </p:nvCxnSpPr>
          <p:spPr>
            <a:xfrm flipH="1">
              <a:off x="4171950" y="5133976"/>
              <a:ext cx="28576" cy="38219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TextBox 4"/>
          <p:cNvSpPr txBox="1"/>
          <p:nvPr/>
        </p:nvSpPr>
        <p:spPr>
          <a:xfrm rot="16200000">
            <a:off x="-250536" y="1772363"/>
            <a:ext cx="1327608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dirty="0" smtClean="0"/>
              <a:t>Parton v</a:t>
            </a:r>
            <a:r>
              <a:rPr lang="en-US" sz="2400" baseline="-25000" dirty="0" smtClean="0"/>
              <a:t>2</a:t>
            </a:r>
            <a:endParaRPr lang="en-US" sz="2400" baseline="-25000" dirty="0"/>
          </a:p>
        </p:txBody>
      </p:sp>
      <p:sp>
        <p:nvSpPr>
          <p:cNvPr id="10" name="Rectangle 9"/>
          <p:cNvSpPr/>
          <p:nvPr/>
        </p:nvSpPr>
        <p:spPr>
          <a:xfrm>
            <a:off x="1371600" y="1078468"/>
            <a:ext cx="64422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L. He, T. Edmonds, Z.-W. Lin, F. Liu, D. Molnar, FW, arXiv:1502.05572</a:t>
            </a:r>
            <a:endParaRPr lang="en-US" dirty="0"/>
          </a:p>
        </p:txBody>
      </p:sp>
      <p:grpSp>
        <p:nvGrpSpPr>
          <p:cNvPr id="88" name="Group 87"/>
          <p:cNvGrpSpPr/>
          <p:nvPr/>
        </p:nvGrpSpPr>
        <p:grpSpPr>
          <a:xfrm>
            <a:off x="990600" y="4829177"/>
            <a:ext cx="1143000" cy="1447799"/>
            <a:chOff x="990600" y="4829177"/>
            <a:chExt cx="1143000" cy="1447799"/>
          </a:xfrm>
        </p:grpSpPr>
        <p:cxnSp>
          <p:nvCxnSpPr>
            <p:cNvPr id="89" name="Straight Arrow Connector 88"/>
            <p:cNvCxnSpPr/>
            <p:nvPr/>
          </p:nvCxnSpPr>
          <p:spPr>
            <a:xfrm flipV="1">
              <a:off x="1676400" y="5133976"/>
              <a:ext cx="381000" cy="36195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Arrow Connector 89"/>
            <p:cNvCxnSpPr/>
            <p:nvPr/>
          </p:nvCxnSpPr>
          <p:spPr>
            <a:xfrm>
              <a:off x="1714500" y="5667376"/>
              <a:ext cx="419100" cy="762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Straight Arrow Connector 90"/>
            <p:cNvCxnSpPr/>
            <p:nvPr/>
          </p:nvCxnSpPr>
          <p:spPr>
            <a:xfrm flipH="1">
              <a:off x="1143000" y="5210176"/>
              <a:ext cx="2286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6" name="Straight Arrow Connector 95"/>
            <p:cNvCxnSpPr/>
            <p:nvPr/>
          </p:nvCxnSpPr>
          <p:spPr>
            <a:xfrm flipH="1" flipV="1">
              <a:off x="1257300" y="4957763"/>
              <a:ext cx="114300" cy="4333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Arrow Connector 99"/>
            <p:cNvCxnSpPr/>
            <p:nvPr/>
          </p:nvCxnSpPr>
          <p:spPr>
            <a:xfrm flipH="1" flipV="1">
              <a:off x="990600" y="5439966"/>
              <a:ext cx="323850" cy="13216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1" name="Straight Arrow Connector 100"/>
            <p:cNvCxnSpPr/>
            <p:nvPr/>
          </p:nvCxnSpPr>
          <p:spPr>
            <a:xfrm>
              <a:off x="1619250" y="5857876"/>
              <a:ext cx="285750" cy="2667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Arrow Connector 101"/>
            <p:cNvCxnSpPr/>
            <p:nvPr/>
          </p:nvCxnSpPr>
          <p:spPr>
            <a:xfrm flipV="1">
              <a:off x="1457325" y="5019676"/>
              <a:ext cx="304800" cy="154781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Arrow Connector 105"/>
            <p:cNvCxnSpPr/>
            <p:nvPr/>
          </p:nvCxnSpPr>
          <p:spPr>
            <a:xfrm flipH="1" flipV="1">
              <a:off x="1400176" y="4829177"/>
              <a:ext cx="266699" cy="380999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Arrow Connector 106"/>
            <p:cNvCxnSpPr/>
            <p:nvPr/>
          </p:nvCxnSpPr>
          <p:spPr>
            <a:xfrm flipH="1">
              <a:off x="990600" y="5782271"/>
              <a:ext cx="323850" cy="75605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Arrow Connector 108"/>
            <p:cNvCxnSpPr/>
            <p:nvPr/>
          </p:nvCxnSpPr>
          <p:spPr>
            <a:xfrm>
              <a:off x="1314450" y="5857876"/>
              <a:ext cx="0" cy="2667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Arrow Connector 109"/>
            <p:cNvCxnSpPr/>
            <p:nvPr/>
          </p:nvCxnSpPr>
          <p:spPr>
            <a:xfrm flipH="1">
              <a:off x="1457325" y="5991226"/>
              <a:ext cx="76200" cy="28575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Arrow Connector 111"/>
            <p:cNvCxnSpPr/>
            <p:nvPr/>
          </p:nvCxnSpPr>
          <p:spPr>
            <a:xfrm flipH="1" flipV="1">
              <a:off x="990600" y="5667376"/>
              <a:ext cx="266700" cy="3810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Arrow Connector 112"/>
            <p:cNvCxnSpPr/>
            <p:nvPr/>
          </p:nvCxnSpPr>
          <p:spPr>
            <a:xfrm>
              <a:off x="1738312" y="5820073"/>
              <a:ext cx="185738" cy="4732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Straight Arrow Connector 113"/>
            <p:cNvCxnSpPr/>
            <p:nvPr/>
          </p:nvCxnSpPr>
          <p:spPr>
            <a:xfrm flipV="1">
              <a:off x="1457325" y="5033964"/>
              <a:ext cx="466725" cy="252412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Straight Arrow Connector 115"/>
            <p:cNvCxnSpPr/>
            <p:nvPr/>
          </p:nvCxnSpPr>
          <p:spPr>
            <a:xfrm>
              <a:off x="1571626" y="5820073"/>
              <a:ext cx="47624" cy="304503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Arrow Connector 116"/>
            <p:cNvCxnSpPr/>
            <p:nvPr/>
          </p:nvCxnSpPr>
          <p:spPr>
            <a:xfrm>
              <a:off x="1831181" y="5424488"/>
              <a:ext cx="226219" cy="8155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Arrow Connector 118"/>
            <p:cNvCxnSpPr/>
            <p:nvPr/>
          </p:nvCxnSpPr>
          <p:spPr>
            <a:xfrm>
              <a:off x="1676400" y="5218990"/>
              <a:ext cx="381000" cy="67386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Arrow Connector 119"/>
            <p:cNvCxnSpPr/>
            <p:nvPr/>
          </p:nvCxnSpPr>
          <p:spPr>
            <a:xfrm flipH="1">
              <a:off x="990600" y="5314951"/>
              <a:ext cx="323850" cy="5476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Fuqiang Wang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zh-CN" smtClean="0"/>
              <a:t>HIM, KPS, Gwangju, Oct. 21-22, 2016</a:t>
            </a:r>
            <a:endParaRPr lang="en-US" altLang="zh-CN" dirty="0" smtClean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r>
              <a:rPr lang="en-US" smtClean="0"/>
              <a:t> / 74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393130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3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3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588" y="952500"/>
            <a:ext cx="8886825" cy="3467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>
            <a:noAutofit/>
          </a:bodyPr>
          <a:lstStyle/>
          <a:p>
            <a:r>
              <a:rPr lang="en-US" dirty="0" smtClean="0"/>
              <a:t>Majority anisotropy from escape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762000" y="4336006"/>
            <a:ext cx="7924800" cy="1378994"/>
          </a:xfrm>
        </p:spPr>
        <p:txBody>
          <a:bodyPr>
            <a:no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Majority </a:t>
            </a:r>
            <a:r>
              <a:rPr lang="en-US" sz="2000" dirty="0">
                <a:solidFill>
                  <a:srgbClr val="FF0000"/>
                </a:solidFill>
              </a:rPr>
              <a:t>of </a:t>
            </a:r>
            <a:r>
              <a:rPr lang="en-US" sz="2000" dirty="0" smtClean="0">
                <a:solidFill>
                  <a:srgbClr val="FF0000"/>
                </a:solidFill>
              </a:rPr>
              <a:t>anisotropy comes </a:t>
            </a:r>
            <a:r>
              <a:rPr lang="en-US" sz="2000" dirty="0">
                <a:solidFill>
                  <a:srgbClr val="FF0000"/>
                </a:solidFill>
              </a:rPr>
              <a:t>from the final-step “escape” mechanism.</a:t>
            </a:r>
          </a:p>
          <a:p>
            <a:r>
              <a:rPr lang="en-US" sz="2000" dirty="0" smtClean="0"/>
              <a:t>Escape yields a slightly larger v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 in normal AMPT than in random case. The escape probability (parton sees) differs in these two cases.</a:t>
            </a:r>
          </a:p>
          <a:p>
            <a:r>
              <a:rPr lang="en-US" sz="2000" dirty="0" smtClean="0"/>
              <a:t>The partons start with small v</a:t>
            </a:r>
            <a:r>
              <a:rPr lang="en-US" sz="2000" baseline="-25000" dirty="0" smtClean="0"/>
              <a:t>2</a:t>
            </a:r>
            <a:r>
              <a:rPr lang="en-US" sz="2000" dirty="0" smtClean="0"/>
              <a:t> before escape (</a:t>
            </a:r>
            <a:r>
              <a:rPr lang="en-US" sz="2000" dirty="0" err="1" smtClean="0"/>
              <a:t>freezeout</a:t>
            </a:r>
            <a:r>
              <a:rPr lang="en-US" sz="2000" dirty="0" smtClean="0"/>
              <a:t>).</a:t>
            </a:r>
          </a:p>
          <a:p>
            <a:r>
              <a:rPr lang="en-US" sz="2000" dirty="0" smtClean="0">
                <a:solidFill>
                  <a:srgbClr val="FF0000"/>
                </a:solidFill>
              </a:rPr>
              <a:t>This small v</a:t>
            </a:r>
            <a:r>
              <a:rPr lang="en-US" sz="2000" baseline="-25000" dirty="0" smtClean="0">
                <a:solidFill>
                  <a:srgbClr val="FF0000"/>
                </a:solidFill>
              </a:rPr>
              <a:t>2</a:t>
            </a:r>
            <a:r>
              <a:rPr lang="en-US" sz="2000" dirty="0" smtClean="0">
                <a:solidFill>
                  <a:srgbClr val="FF0000"/>
                </a:solidFill>
              </a:rPr>
              <a:t> is due to dynamics, result of hydrodynamic </a:t>
            </a:r>
            <a:r>
              <a:rPr lang="en-US" sz="2000" dirty="0">
                <a:solidFill>
                  <a:srgbClr val="FF0000"/>
                </a:solidFill>
              </a:rPr>
              <a:t>p</a:t>
            </a:r>
            <a:r>
              <a:rPr lang="en-US" sz="2000" dirty="0" smtClean="0">
                <a:solidFill>
                  <a:srgbClr val="FF0000"/>
                </a:solidFill>
              </a:rPr>
              <a:t>ressure push. It is this flow that is most relevant. However it plays a minor role.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676400" y="3250168"/>
            <a:ext cx="1471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 randomized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 rot="21325004">
            <a:off x="2128923" y="2782172"/>
            <a:ext cx="1530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Normal AMPT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 rot="899595">
            <a:off x="2215109" y="1615078"/>
            <a:ext cx="15304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Normal AMPT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 rot="1171299">
            <a:off x="1695813" y="2025955"/>
            <a:ext cx="14715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 randomized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Fuqiang Wang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zh-CN" smtClean="0"/>
              <a:t>HIM, KPS, Gwangju, Oct. 21-22, 2016</a:t>
            </a:r>
            <a:endParaRPr lang="en-US" altLang="zh-CN" dirty="0" smtClean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r>
              <a:rPr lang="en-US" smtClean="0"/>
              <a:t> / 74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75325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Similar for v</a:t>
            </a:r>
            <a:r>
              <a:rPr lang="en-US" baseline="-25000" dirty="0" smtClean="0"/>
              <a:t>3</a:t>
            </a:r>
            <a:r>
              <a:rPr lang="en-US" dirty="0" smtClean="0"/>
              <a:t> &amp; LHC p+Pb</a:t>
            </a:r>
            <a:endParaRPr lang="en-US" dirty="0"/>
          </a:p>
        </p:txBody>
      </p:sp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493" y="1828800"/>
            <a:ext cx="3694629" cy="31758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3144" y="1828800"/>
            <a:ext cx="3983656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Fuqiang Wang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zh-CN" smtClean="0"/>
              <a:t>HIM, KPS, Gwangju, Oct. 21-22, 2016</a:t>
            </a:r>
            <a:endParaRPr lang="en-US" altLang="zh-CN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r>
              <a:rPr lang="en-US" smtClean="0"/>
              <a:t> / 74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4701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 it general? AMPT vs MPC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5151437"/>
            <a:ext cx="8839200" cy="12493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dirty="0" smtClean="0">
                <a:solidFill>
                  <a:srgbClr val="FF0000"/>
                </a:solidFill>
              </a:rPr>
              <a:t>Yes, it is general to transport.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0242" y="1804310"/>
            <a:ext cx="4612023" cy="31486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265" y="1726290"/>
            <a:ext cx="4102099" cy="30743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Fuqiang Wang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zh-CN" smtClean="0"/>
              <a:t>HIM, KPS, Gwangju, Oct. 21-22, 2016</a:t>
            </a:r>
            <a:endParaRPr lang="en-US" altLang="zh-CN" dirty="0" smtClean="0"/>
          </a:p>
        </p:txBody>
      </p:sp>
      <p:sp>
        <p:nvSpPr>
          <p:cNvPr id="8" name="TextBox 7"/>
          <p:cNvSpPr txBox="1"/>
          <p:nvPr/>
        </p:nvSpPr>
        <p:spPr>
          <a:xfrm>
            <a:off x="2401314" y="2971800"/>
            <a:ext cx="7446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AMPT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r>
              <a:rPr lang="en-US" smtClean="0"/>
              <a:t> / 74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3686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</a:t>
            </a:r>
            <a:r>
              <a:rPr lang="en-US" dirty="0">
                <a:solidFill>
                  <a:srgbClr val="FF0000"/>
                </a:solidFill>
              </a:rPr>
              <a:t>heatedly</a:t>
            </a:r>
            <a:r>
              <a:rPr lang="en-US" dirty="0"/>
              <a:t> debated 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295400"/>
            <a:ext cx="8686800" cy="4525963"/>
          </a:xfrm>
        </p:spPr>
        <p:txBody>
          <a:bodyPr>
            <a:noAutofit/>
          </a:bodyPr>
          <a:lstStyle/>
          <a:p>
            <a:r>
              <a:rPr lang="en-US" sz="2400" dirty="0" smtClean="0"/>
              <a:t>Anisotropies, hydrodynamic descriptions, nearly perfect fluidity</a:t>
            </a:r>
          </a:p>
          <a:p>
            <a:pPr lvl="1"/>
            <a:r>
              <a:rPr lang="en-US" sz="2000" dirty="0"/>
              <a:t>Is </a:t>
            </a:r>
            <a:r>
              <a:rPr lang="en-US" sz="2000" dirty="0" smtClean="0"/>
              <a:t>azimuthal anisotropy </a:t>
            </a:r>
            <a:r>
              <a:rPr lang="en-US" sz="2000" dirty="0"/>
              <a:t>all from hydro?</a:t>
            </a:r>
          </a:p>
          <a:p>
            <a:pPr lvl="1"/>
            <a:r>
              <a:rPr lang="en-US" sz="2000" dirty="0"/>
              <a:t>How </a:t>
            </a:r>
            <a:r>
              <a:rPr lang="en-US" sz="2000" dirty="0" smtClean="0"/>
              <a:t>can we address the question?</a:t>
            </a:r>
            <a:endParaRPr lang="en-US" sz="2000" dirty="0"/>
          </a:p>
          <a:p>
            <a:pPr lvl="1"/>
            <a:r>
              <a:rPr lang="en-US" sz="2000" dirty="0"/>
              <a:t>Is quantum uncertainty principle </a:t>
            </a:r>
            <a:r>
              <a:rPr lang="en-US" sz="2000" dirty="0" smtClean="0"/>
              <a:t>at all relevant?</a:t>
            </a:r>
          </a:p>
          <a:p>
            <a:r>
              <a:rPr lang="en-US" sz="2400" dirty="0" smtClean="0"/>
              <a:t>Chiral magnetic effect, chiral magnetic wave, chiral </a:t>
            </a:r>
            <a:r>
              <a:rPr lang="en-US" sz="2400" dirty="0" err="1" smtClean="0"/>
              <a:t>vortical</a:t>
            </a:r>
            <a:r>
              <a:rPr lang="en-US" sz="2400" dirty="0" smtClean="0"/>
              <a:t> effect</a:t>
            </a:r>
          </a:p>
          <a:p>
            <a:pPr lvl="1"/>
            <a:r>
              <a:rPr lang="en-US" sz="2000" dirty="0" smtClean="0"/>
              <a:t>Have we experimentalists exercised sufficient self-criticality?</a:t>
            </a:r>
          </a:p>
          <a:p>
            <a:endParaRPr lang="en-US" sz="2400" dirty="0" smtClean="0"/>
          </a:p>
          <a:p>
            <a:r>
              <a:rPr lang="en-US" sz="2400" dirty="0" smtClean="0"/>
              <a:t>Charges </a:t>
            </a:r>
            <a:r>
              <a:rPr lang="en-US" sz="2400" dirty="0"/>
              <a:t>from </a:t>
            </a:r>
            <a:r>
              <a:rPr lang="en-US" sz="2400" dirty="0" err="1"/>
              <a:t>Iky</a:t>
            </a:r>
            <a:endParaRPr lang="en-US" sz="2400" dirty="0"/>
          </a:p>
          <a:p>
            <a:pPr lvl="1"/>
            <a:r>
              <a:rPr lang="en-US" sz="2000" dirty="0" smtClean="0"/>
              <a:t>Where </a:t>
            </a:r>
            <a:r>
              <a:rPr lang="en-US" sz="2000" dirty="0"/>
              <a:t>we are, on the way to look for the QGP? </a:t>
            </a:r>
            <a:endParaRPr lang="en-US" sz="2000" dirty="0" smtClean="0"/>
          </a:p>
          <a:p>
            <a:pPr lvl="1"/>
            <a:r>
              <a:rPr lang="en-US" sz="2000" dirty="0" smtClean="0"/>
              <a:t>Where </a:t>
            </a:r>
            <a:r>
              <a:rPr lang="en-US" sz="2000" dirty="0"/>
              <a:t>to go, for more concrete conclusion on QGP? </a:t>
            </a:r>
            <a:endParaRPr lang="en-US" sz="2000" dirty="0" smtClean="0"/>
          </a:p>
          <a:p>
            <a:pPr lvl="1"/>
            <a:r>
              <a:rPr lang="en-US" sz="2000" dirty="0" smtClean="0">
                <a:solidFill>
                  <a:srgbClr val="0000D0"/>
                </a:solidFill>
              </a:rPr>
              <a:t>What fundamental knowledge will we contribute?</a:t>
            </a:r>
            <a:endParaRPr lang="en-US" sz="2000" dirty="0">
              <a:solidFill>
                <a:srgbClr val="0000D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Fuqiang Wang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zh-CN" smtClean="0"/>
              <a:t>HIM, KPS, Gwangju, Oct. 21-22, 2016</a:t>
            </a:r>
            <a:endParaRPr lang="en-US" altLang="zh-CN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2895600" y="5739825"/>
            <a:ext cx="285123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I will </a:t>
            </a:r>
            <a:r>
              <a:rPr lang="en-US" sz="3200" b="1" dirty="0" smtClean="0">
                <a:solidFill>
                  <a:srgbClr val="FF0000"/>
                </a:solidFill>
              </a:rPr>
              <a:t>be critical.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r>
              <a:rPr lang="en-US" smtClean="0"/>
              <a:t> / 74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85973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Increasing x-section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smtClean="0"/>
              <a:t>hydro?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8400" y="1752600"/>
            <a:ext cx="6400800" cy="43540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98" r="48996"/>
          <a:stretch/>
        </p:blipFill>
        <p:spPr bwMode="auto">
          <a:xfrm>
            <a:off x="472440" y="2209800"/>
            <a:ext cx="2651760" cy="2833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tangle 10"/>
          <p:cNvSpPr/>
          <p:nvPr/>
        </p:nvSpPr>
        <p:spPr>
          <a:xfrm>
            <a:off x="1981200" y="3291136"/>
            <a:ext cx="93352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AMPT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343400" y="2057400"/>
            <a:ext cx="76976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MPC</a:t>
            </a:r>
            <a:endParaRPr lang="en-US" sz="2400" dirty="0"/>
          </a:p>
        </p:txBody>
      </p:sp>
      <p:sp>
        <p:nvSpPr>
          <p:cNvPr id="13" name="TextBox 12"/>
          <p:cNvSpPr txBox="1"/>
          <p:nvPr/>
        </p:nvSpPr>
        <p:spPr>
          <a:xfrm>
            <a:off x="4191000" y="3200400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3mb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573741" y="4278868"/>
            <a:ext cx="729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FF"/>
                </a:solidFill>
              </a:rPr>
              <a:t>20mb</a:t>
            </a:r>
            <a:endParaRPr lang="en-US" b="1" dirty="0">
              <a:solidFill>
                <a:srgbClr val="FF00F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96000" y="4495800"/>
            <a:ext cx="729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40mb</a:t>
            </a:r>
            <a:endParaRPr lang="en-US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2133600" y="3669268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3mb</a:t>
            </a:r>
            <a:endParaRPr lang="en-US" b="1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Fuqiang Wang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zh-CN" smtClean="0"/>
              <a:t>HIM, KPS, Gwangju, Oct. 21-22, 2016</a:t>
            </a:r>
            <a:endParaRPr lang="en-US" altLang="zh-CN" dirty="0" smtClean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r>
              <a:rPr lang="en-US" smtClean="0"/>
              <a:t> / 74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2325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9703" name="Picture 7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106"/>
          <a:stretch/>
        </p:blipFill>
        <p:spPr bwMode="auto">
          <a:xfrm>
            <a:off x="533400" y="4083947"/>
            <a:ext cx="3921125" cy="2679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2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8125" y="2185081"/>
            <a:ext cx="4024087" cy="27370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4125" y="304800"/>
            <a:ext cx="4075568" cy="27885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2306637" y="4276021"/>
            <a:ext cx="6078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3mb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4435756" y="2438400"/>
            <a:ext cx="729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20mb</a:t>
            </a:r>
            <a:endParaRPr lang="en-US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6400800" y="457200"/>
            <a:ext cx="729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4</a:t>
            </a:r>
            <a:r>
              <a:rPr lang="en-US" b="1" dirty="0" smtClean="0"/>
              <a:t>0mb</a:t>
            </a:r>
            <a:endParaRPr lang="en-US" b="1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Fuqiang Wang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zh-CN" smtClean="0"/>
              <a:t>HIM, KPS, Gwangju, Oct. 21-22, 2016</a:t>
            </a:r>
            <a:endParaRPr lang="en-US" altLang="zh-CN" dirty="0" smtClean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896891"/>
            <a:ext cx="3142097" cy="22273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879670" y="1295400"/>
            <a:ext cx="67358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MPC</a:t>
            </a:r>
            <a:endParaRPr lang="en-US" sz="2000" dirty="0"/>
          </a:p>
        </p:txBody>
      </p:sp>
      <p:sp>
        <p:nvSpPr>
          <p:cNvPr id="16" name="TextBox 15"/>
          <p:cNvSpPr txBox="1"/>
          <p:nvPr/>
        </p:nvSpPr>
        <p:spPr>
          <a:xfrm>
            <a:off x="1719819" y="2099846"/>
            <a:ext cx="5661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B050"/>
                </a:solidFill>
              </a:rPr>
              <a:t>3mb</a:t>
            </a:r>
            <a:endParaRPr lang="en-US" sz="1600" b="1" dirty="0">
              <a:solidFill>
                <a:srgbClr val="00B05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676400" y="1490246"/>
            <a:ext cx="6703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20mb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r>
              <a:rPr lang="en-US" smtClean="0"/>
              <a:t> / 74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18161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Relative escape contribution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532437"/>
            <a:ext cx="8458200" cy="639763"/>
          </a:xfrm>
        </p:spPr>
        <p:txBody>
          <a:bodyPr>
            <a:noAutofit/>
          </a:bodyPr>
          <a:lstStyle/>
          <a:p>
            <a:r>
              <a:rPr lang="en-US" sz="2400" b="1" dirty="0" smtClean="0"/>
              <a:t>Escape </a:t>
            </a:r>
            <a:r>
              <a:rPr lang="en-US" sz="2400" b="1" dirty="0"/>
              <a:t>contribution still sizeable even at </a:t>
            </a:r>
            <a:r>
              <a:rPr lang="en-US" sz="2400" b="1" dirty="0" smtClean="0"/>
              <a:t>x10 larger x-sections. </a:t>
            </a:r>
            <a:endParaRPr lang="en-US" sz="2400" b="1" dirty="0"/>
          </a:p>
        </p:txBody>
      </p:sp>
      <p:pic>
        <p:nvPicPr>
          <p:cNvPr id="5" name="Picture 4" descr="C:\Users\fqwang\SkyDrive\Research\Papers\HeLiang\submitted\v2rndm_over_v2_vs_xsection.gif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524000"/>
            <a:ext cx="5120323" cy="3672205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TextBox 5"/>
          <p:cNvSpPr txBox="1"/>
          <p:nvPr/>
        </p:nvSpPr>
        <p:spPr>
          <a:xfrm>
            <a:off x="2895600" y="3711674"/>
            <a:ext cx="32255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N</a:t>
            </a:r>
            <a:r>
              <a:rPr lang="en-US" baseline="-25000" dirty="0" err="1" smtClean="0">
                <a:solidFill>
                  <a:srgbClr val="FF0000"/>
                </a:solidFill>
              </a:rPr>
              <a:t>coll</a:t>
            </a:r>
            <a:r>
              <a:rPr lang="en-US" dirty="0" smtClean="0">
                <a:solidFill>
                  <a:srgbClr val="FF0000"/>
                </a:solidFill>
              </a:rPr>
              <a:t> ≈ 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5           20               35               50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Fuqiang Wang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zh-CN" smtClean="0"/>
              <a:t>HIM, KPS, Gwangju, Oct. 21-22, 2016</a:t>
            </a:r>
            <a:endParaRPr lang="en-US" altLang="zh-CN" dirty="0" smtClean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r>
              <a:rPr lang="en-US" smtClean="0"/>
              <a:t> / 74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7495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2"/>
          <p:cNvSpPr>
            <a:spLocks noChangeArrowheads="1"/>
          </p:cNvSpPr>
          <p:nvPr/>
        </p:nvSpPr>
        <p:spPr bwMode="auto">
          <a:xfrm>
            <a:off x="-152400" y="-90714"/>
            <a:ext cx="9296400" cy="7024914"/>
          </a:xfrm>
          <a:prstGeom prst="rect">
            <a:avLst/>
          </a:prstGeom>
          <a:solidFill>
            <a:schemeClr val="tx1"/>
          </a:solidFill>
          <a:ln w="3175">
            <a:solidFill>
              <a:schemeClr val="bg1"/>
            </a:solidFill>
            <a:prstDash val="dash"/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 dirty="0"/>
          </a:p>
        </p:txBody>
      </p:sp>
      <p:cxnSp>
        <p:nvCxnSpPr>
          <p:cNvPr id="70" name="Straight Arrow Connector 69"/>
          <p:cNvCxnSpPr/>
          <p:nvPr/>
        </p:nvCxnSpPr>
        <p:spPr>
          <a:xfrm flipV="1">
            <a:off x="762000" y="3810000"/>
            <a:ext cx="2743200" cy="609601"/>
          </a:xfrm>
          <a:prstGeom prst="straightConnector1">
            <a:avLst/>
          </a:prstGeom>
          <a:ln w="28575">
            <a:solidFill>
              <a:srgbClr val="FFFF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/>
          <p:cNvCxnSpPr/>
          <p:nvPr/>
        </p:nvCxnSpPr>
        <p:spPr>
          <a:xfrm>
            <a:off x="762000" y="3810000"/>
            <a:ext cx="2743200" cy="609601"/>
          </a:xfrm>
          <a:prstGeom prst="straightConnector1">
            <a:avLst/>
          </a:prstGeom>
          <a:ln w="28575">
            <a:solidFill>
              <a:srgbClr val="FFFF00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Anisotropy mechanism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54" name="Group 53"/>
          <p:cNvGrpSpPr/>
          <p:nvPr/>
        </p:nvGrpSpPr>
        <p:grpSpPr>
          <a:xfrm>
            <a:off x="762000" y="2743200"/>
            <a:ext cx="2743200" cy="2743200"/>
            <a:chOff x="1066800" y="1752600"/>
            <a:chExt cx="3352800" cy="3352800"/>
          </a:xfrm>
        </p:grpSpPr>
        <p:cxnSp>
          <p:nvCxnSpPr>
            <p:cNvPr id="23" name="Straight Arrow Connector 22"/>
            <p:cNvCxnSpPr/>
            <p:nvPr/>
          </p:nvCxnSpPr>
          <p:spPr>
            <a:xfrm flipV="1">
              <a:off x="2743200" y="1752600"/>
              <a:ext cx="0" cy="3352800"/>
            </a:xfrm>
            <a:prstGeom prst="straightConnector1">
              <a:avLst/>
            </a:prstGeom>
            <a:ln w="28575">
              <a:solidFill>
                <a:srgbClr val="FFFF00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/>
            <p:cNvCxnSpPr/>
            <p:nvPr/>
          </p:nvCxnSpPr>
          <p:spPr>
            <a:xfrm flipV="1">
              <a:off x="1066800" y="3407418"/>
              <a:ext cx="3352800" cy="21582"/>
            </a:xfrm>
            <a:prstGeom prst="straightConnector1">
              <a:avLst/>
            </a:prstGeom>
            <a:ln w="28575">
              <a:solidFill>
                <a:srgbClr val="FFFF00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 flipV="1">
              <a:off x="1828800" y="1981200"/>
              <a:ext cx="1828800" cy="2819400"/>
            </a:xfrm>
            <a:prstGeom prst="straightConnector1">
              <a:avLst/>
            </a:prstGeom>
            <a:ln w="28575">
              <a:solidFill>
                <a:srgbClr val="FFFF00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 flipV="1">
              <a:off x="1219200" y="2665281"/>
              <a:ext cx="3048000" cy="1496691"/>
            </a:xfrm>
            <a:prstGeom prst="straightConnector1">
              <a:avLst/>
            </a:prstGeom>
            <a:ln w="28575">
              <a:solidFill>
                <a:srgbClr val="FFFF00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/>
            <p:cNvCxnSpPr/>
            <p:nvPr/>
          </p:nvCxnSpPr>
          <p:spPr>
            <a:xfrm flipH="1" flipV="1">
              <a:off x="1828800" y="1981200"/>
              <a:ext cx="1828800" cy="2895600"/>
            </a:xfrm>
            <a:prstGeom prst="straightConnector1">
              <a:avLst/>
            </a:prstGeom>
            <a:ln w="28575">
              <a:solidFill>
                <a:srgbClr val="FFFF00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/>
            <p:nvPr/>
          </p:nvCxnSpPr>
          <p:spPr>
            <a:xfrm flipH="1" flipV="1">
              <a:off x="1219200" y="2665282"/>
              <a:ext cx="3048000" cy="1496690"/>
            </a:xfrm>
            <a:prstGeom prst="straightConnector1">
              <a:avLst/>
            </a:prstGeom>
            <a:ln w="28575">
              <a:solidFill>
                <a:srgbClr val="FFFF00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Oval 51"/>
            <p:cNvSpPr/>
            <p:nvPr/>
          </p:nvSpPr>
          <p:spPr>
            <a:xfrm>
              <a:off x="1676400" y="2362200"/>
              <a:ext cx="2133600" cy="21336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52"/>
            <p:cNvSpPr/>
            <p:nvPr/>
          </p:nvSpPr>
          <p:spPr>
            <a:xfrm>
              <a:off x="1998133" y="2514601"/>
              <a:ext cx="1490133" cy="182880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5" name="Group 54"/>
          <p:cNvGrpSpPr/>
          <p:nvPr/>
        </p:nvGrpSpPr>
        <p:grpSpPr>
          <a:xfrm>
            <a:off x="4606636" y="2743200"/>
            <a:ext cx="3927764" cy="2743200"/>
            <a:chOff x="1066800" y="1752600"/>
            <a:chExt cx="3352800" cy="3352800"/>
          </a:xfrm>
        </p:grpSpPr>
        <p:cxnSp>
          <p:nvCxnSpPr>
            <p:cNvPr id="56" name="Straight Arrow Connector 55"/>
            <p:cNvCxnSpPr/>
            <p:nvPr/>
          </p:nvCxnSpPr>
          <p:spPr>
            <a:xfrm flipV="1">
              <a:off x="2743200" y="1752600"/>
              <a:ext cx="0" cy="3352800"/>
            </a:xfrm>
            <a:prstGeom prst="straightConnector1">
              <a:avLst/>
            </a:prstGeom>
            <a:ln w="28575">
              <a:solidFill>
                <a:srgbClr val="FFFF00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Arrow Connector 56"/>
            <p:cNvCxnSpPr/>
            <p:nvPr/>
          </p:nvCxnSpPr>
          <p:spPr>
            <a:xfrm flipV="1">
              <a:off x="1066800" y="3407418"/>
              <a:ext cx="3352800" cy="21582"/>
            </a:xfrm>
            <a:prstGeom prst="straightConnector1">
              <a:avLst/>
            </a:prstGeom>
            <a:ln w="28575">
              <a:solidFill>
                <a:srgbClr val="FFFF00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/>
            <p:cNvCxnSpPr/>
            <p:nvPr/>
          </p:nvCxnSpPr>
          <p:spPr>
            <a:xfrm flipV="1">
              <a:off x="1828800" y="1981200"/>
              <a:ext cx="1828800" cy="2819400"/>
            </a:xfrm>
            <a:prstGeom prst="straightConnector1">
              <a:avLst/>
            </a:prstGeom>
            <a:ln w="28575">
              <a:solidFill>
                <a:srgbClr val="FFFF00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Arrow Connector 58"/>
            <p:cNvCxnSpPr/>
            <p:nvPr/>
          </p:nvCxnSpPr>
          <p:spPr>
            <a:xfrm flipV="1">
              <a:off x="1219200" y="2665281"/>
              <a:ext cx="3048000" cy="1496691"/>
            </a:xfrm>
            <a:prstGeom prst="straightConnector1">
              <a:avLst/>
            </a:prstGeom>
            <a:ln w="28575">
              <a:solidFill>
                <a:srgbClr val="FFFF00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Arrow Connector 59"/>
            <p:cNvCxnSpPr/>
            <p:nvPr/>
          </p:nvCxnSpPr>
          <p:spPr>
            <a:xfrm flipH="1" flipV="1">
              <a:off x="1828800" y="1981200"/>
              <a:ext cx="1828800" cy="2895600"/>
            </a:xfrm>
            <a:prstGeom prst="straightConnector1">
              <a:avLst/>
            </a:prstGeom>
            <a:ln w="28575">
              <a:solidFill>
                <a:srgbClr val="FFFF00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Arrow Connector 60"/>
            <p:cNvCxnSpPr/>
            <p:nvPr/>
          </p:nvCxnSpPr>
          <p:spPr>
            <a:xfrm flipH="1" flipV="1">
              <a:off x="1219200" y="2665282"/>
              <a:ext cx="3048000" cy="1496690"/>
            </a:xfrm>
            <a:prstGeom prst="straightConnector1">
              <a:avLst/>
            </a:prstGeom>
            <a:ln w="28575">
              <a:solidFill>
                <a:srgbClr val="FFFF00"/>
              </a:solidFill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Oval 61"/>
            <p:cNvSpPr/>
            <p:nvPr/>
          </p:nvSpPr>
          <p:spPr>
            <a:xfrm>
              <a:off x="1676400" y="2362200"/>
              <a:ext cx="2133600" cy="21336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/>
            <p:cNvSpPr/>
            <p:nvPr/>
          </p:nvSpPr>
          <p:spPr>
            <a:xfrm>
              <a:off x="1828800" y="2514600"/>
              <a:ext cx="1828800" cy="1828800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4" name="Group 63"/>
          <p:cNvGrpSpPr/>
          <p:nvPr/>
        </p:nvGrpSpPr>
        <p:grpSpPr>
          <a:xfrm>
            <a:off x="3558144" y="1454240"/>
            <a:ext cx="1928256" cy="1212760"/>
            <a:chOff x="7215744" y="3206840"/>
            <a:chExt cx="1928256" cy="1212760"/>
          </a:xfrm>
        </p:grpSpPr>
        <p:pic>
          <p:nvPicPr>
            <p:cNvPr id="65" name="Picture 2" descr="wavies_pt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137" t="23137" r="61231" b="25276"/>
            <a:stretch/>
          </p:blipFill>
          <p:spPr bwMode="auto">
            <a:xfrm>
              <a:off x="7215744" y="3206840"/>
              <a:ext cx="1699656" cy="9079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6" name="Text Box 108"/>
            <p:cNvSpPr txBox="1">
              <a:spLocks noChangeArrowheads="1"/>
            </p:cNvSpPr>
            <p:nvPr/>
          </p:nvSpPr>
          <p:spPr bwMode="auto">
            <a:xfrm>
              <a:off x="7215744" y="4050268"/>
              <a:ext cx="1928256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altLang="ja-JP" dirty="0">
                  <a:solidFill>
                    <a:schemeClr val="bg1"/>
                  </a:solidFill>
                  <a:latin typeface="Symbol" charset="0"/>
                </a:rPr>
                <a:t>-p  </a:t>
              </a:r>
              <a:r>
                <a:rPr lang="en-US" altLang="ja-JP" dirty="0" smtClean="0">
                  <a:solidFill>
                    <a:schemeClr val="bg1"/>
                  </a:solidFill>
                  <a:latin typeface="Symbol" charset="0"/>
                </a:rPr>
                <a:t>       0         p</a:t>
              </a:r>
              <a:endParaRPr lang="en-US" altLang="ja-JP" dirty="0">
                <a:solidFill>
                  <a:schemeClr val="bg1"/>
                </a:solidFill>
                <a:latin typeface="Verdana" charset="0"/>
              </a:endParaRPr>
            </a:p>
          </p:txBody>
        </p:sp>
        <p:cxnSp>
          <p:nvCxnSpPr>
            <p:cNvPr id="67" name="Straight Arrow Connector 66"/>
            <p:cNvCxnSpPr/>
            <p:nvPr/>
          </p:nvCxnSpPr>
          <p:spPr>
            <a:xfrm>
              <a:off x="8122988" y="3426529"/>
              <a:ext cx="0" cy="535871"/>
            </a:xfrm>
            <a:prstGeom prst="straightConnector1">
              <a:avLst/>
            </a:prstGeom>
            <a:ln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TextBox 67"/>
            <p:cNvSpPr txBox="1"/>
            <p:nvPr/>
          </p:nvSpPr>
          <p:spPr>
            <a:xfrm>
              <a:off x="8077200" y="3821668"/>
              <a:ext cx="45557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rgbClr val="FF0000"/>
                  </a:solidFill>
                </a:rPr>
                <a:t>4v</a:t>
              </a:r>
              <a:r>
                <a:rPr lang="en-US" sz="1600" b="1" baseline="-25000" dirty="0" smtClean="0">
                  <a:solidFill>
                    <a:srgbClr val="FF0000"/>
                  </a:solidFill>
                </a:rPr>
                <a:t>2</a:t>
              </a:r>
              <a:endParaRPr lang="en-US" sz="1600" b="1" baseline="-25000" dirty="0">
                <a:solidFill>
                  <a:srgbClr val="FF0000"/>
                </a:solidFill>
              </a:endParaRPr>
            </a:p>
          </p:txBody>
        </p:sp>
      </p:grpSp>
      <p:sp>
        <p:nvSpPr>
          <p:cNvPr id="82" name="Multiply 81"/>
          <p:cNvSpPr/>
          <p:nvPr/>
        </p:nvSpPr>
        <p:spPr>
          <a:xfrm>
            <a:off x="3581400" y="2242688"/>
            <a:ext cx="5966856" cy="3777112"/>
          </a:xfrm>
          <a:prstGeom prst="mathMultiply">
            <a:avLst>
              <a:gd name="adj1" fmla="val 10071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5958339" y="152400"/>
            <a:ext cx="1890261" cy="45089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700" dirty="0" smtClean="0">
                <a:solidFill>
                  <a:srgbClr val="FF0000"/>
                </a:solidFill>
              </a:rPr>
              <a:t>?</a:t>
            </a:r>
            <a:endParaRPr lang="en-US" sz="287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62600" y="5786735"/>
            <a:ext cx="22038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</a:rPr>
              <a:t>Expansion, flow</a:t>
            </a:r>
            <a:endParaRPr lang="en-US" sz="2400" b="1" dirty="0">
              <a:solidFill>
                <a:srgbClr val="FFFF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276475" y="5791200"/>
            <a:ext cx="19239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</a:rPr>
              <a:t>No expansion</a:t>
            </a:r>
            <a:endParaRPr lang="en-US" sz="2400" b="1" dirty="0"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rot="19510095">
            <a:off x="5927537" y="1312753"/>
            <a:ext cx="2010294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b="1" dirty="0" smtClean="0">
                <a:solidFill>
                  <a:srgbClr val="FFC000"/>
                </a:solidFill>
              </a:rPr>
              <a:t>DATA</a:t>
            </a:r>
            <a:endParaRPr lang="en-US" sz="6600" b="1" dirty="0">
              <a:solidFill>
                <a:srgbClr val="FFC0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Fuqiang Wang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zh-CN" smtClean="0"/>
              <a:t>HIM, KPS, Gwangju, Oct. 21-22, 2016</a:t>
            </a:r>
            <a:endParaRPr lang="en-US" altLang="zh-CN" dirty="0" smtClean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r>
              <a:rPr lang="en-US" smtClean="0"/>
              <a:t> / 74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28426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" grpId="0" animBg="1"/>
      <p:bldP spid="3" grpId="0"/>
      <p:bldP spid="5" grpId="0"/>
      <p:bldP spid="33" grpId="0"/>
      <p:bldP spid="6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/>
          <a:lstStyle/>
          <a:p>
            <a:r>
              <a:rPr lang="en-US" dirty="0"/>
              <a:t>Our </a:t>
            </a:r>
            <a:r>
              <a:rPr lang="en-US" dirty="0" smtClean="0"/>
              <a:t>flow</a:t>
            </a:r>
            <a:r>
              <a:rPr lang="en-US" baseline="-25000" dirty="0" smtClean="0"/>
              <a:t> </a:t>
            </a:r>
            <a:r>
              <a:rPr lang="en-US" dirty="0" smtClean="0"/>
              <a:t>paradigm?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Fuqiang Wang</a:t>
            </a:r>
            <a:endParaRPr lang="en-US"/>
          </a:p>
        </p:txBody>
      </p:sp>
      <p:pic>
        <p:nvPicPr>
          <p:cNvPr id="24578" name="Picture 2" descr="http://inspirehep.net/record/880054/files/Pics_pi0v2.pn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4288"/>
          <a:stretch/>
        </p:blipFill>
        <p:spPr bwMode="auto">
          <a:xfrm>
            <a:off x="1752600" y="2362200"/>
            <a:ext cx="4876800" cy="31312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Freeform 5"/>
          <p:cNvSpPr/>
          <p:nvPr/>
        </p:nvSpPr>
        <p:spPr>
          <a:xfrm>
            <a:off x="2667000" y="2489200"/>
            <a:ext cx="685800" cy="1968500"/>
          </a:xfrm>
          <a:custGeom>
            <a:avLst/>
            <a:gdLst>
              <a:gd name="connsiteX0" fmla="*/ 0 w 685800"/>
              <a:gd name="connsiteY0" fmla="*/ 1968500 h 1968500"/>
              <a:gd name="connsiteX1" fmla="*/ 203200 w 685800"/>
              <a:gd name="connsiteY1" fmla="*/ 1003300 h 1968500"/>
              <a:gd name="connsiteX2" fmla="*/ 406400 w 685800"/>
              <a:gd name="connsiteY2" fmla="*/ 508000 h 1968500"/>
              <a:gd name="connsiteX3" fmla="*/ 685800 w 685800"/>
              <a:gd name="connsiteY3" fmla="*/ 0 h 196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85800" h="1968500">
                <a:moveTo>
                  <a:pt x="0" y="1968500"/>
                </a:moveTo>
                <a:cubicBezTo>
                  <a:pt x="67733" y="1607608"/>
                  <a:pt x="135467" y="1246717"/>
                  <a:pt x="203200" y="1003300"/>
                </a:cubicBezTo>
                <a:cubicBezTo>
                  <a:pt x="270933" y="759883"/>
                  <a:pt x="325967" y="675217"/>
                  <a:pt x="406400" y="508000"/>
                </a:cubicBezTo>
                <a:cubicBezTo>
                  <a:pt x="486833" y="340783"/>
                  <a:pt x="586316" y="170391"/>
                  <a:pt x="685800" y="0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268953" y="1828800"/>
            <a:ext cx="9220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hydro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45553" y="3512403"/>
            <a:ext cx="219528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pathlength-dep.</a:t>
            </a:r>
            <a:br>
              <a:rPr lang="en-US" sz="2400" dirty="0" smtClean="0">
                <a:solidFill>
                  <a:srgbClr val="FF0000"/>
                </a:solidFill>
              </a:rPr>
            </a:br>
            <a:r>
              <a:rPr lang="en-US" sz="2400" dirty="0" smtClean="0">
                <a:solidFill>
                  <a:srgbClr val="FF0000"/>
                </a:solidFill>
              </a:rPr>
              <a:t>energy loss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8" name="Freeform 7"/>
          <p:cNvSpPr/>
          <p:nvPr/>
        </p:nvSpPr>
        <p:spPr>
          <a:xfrm>
            <a:off x="3810000" y="3251200"/>
            <a:ext cx="2590800" cy="698500"/>
          </a:xfrm>
          <a:custGeom>
            <a:avLst/>
            <a:gdLst>
              <a:gd name="connsiteX0" fmla="*/ 0 w 2590800"/>
              <a:gd name="connsiteY0" fmla="*/ 0 h 698500"/>
              <a:gd name="connsiteX1" fmla="*/ 431800 w 2590800"/>
              <a:gd name="connsiteY1" fmla="*/ 317500 h 698500"/>
              <a:gd name="connsiteX2" fmla="*/ 939800 w 2590800"/>
              <a:gd name="connsiteY2" fmla="*/ 482600 h 698500"/>
              <a:gd name="connsiteX3" fmla="*/ 1714500 w 2590800"/>
              <a:gd name="connsiteY3" fmla="*/ 622300 h 698500"/>
              <a:gd name="connsiteX4" fmla="*/ 2590800 w 2590800"/>
              <a:gd name="connsiteY4" fmla="*/ 698500 h 69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90800" h="698500">
                <a:moveTo>
                  <a:pt x="0" y="0"/>
                </a:moveTo>
                <a:cubicBezTo>
                  <a:pt x="137583" y="118533"/>
                  <a:pt x="275167" y="237067"/>
                  <a:pt x="431800" y="317500"/>
                </a:cubicBezTo>
                <a:cubicBezTo>
                  <a:pt x="588433" y="397933"/>
                  <a:pt x="726017" y="431800"/>
                  <a:pt x="939800" y="482600"/>
                </a:cubicBezTo>
                <a:cubicBezTo>
                  <a:pt x="1153583" y="533400"/>
                  <a:pt x="1439333" y="586317"/>
                  <a:pt x="1714500" y="622300"/>
                </a:cubicBezTo>
                <a:cubicBezTo>
                  <a:pt x="1989667" y="658283"/>
                  <a:pt x="2290233" y="678391"/>
                  <a:pt x="2590800" y="698500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4114800" y="1752600"/>
            <a:ext cx="5661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??</a:t>
            </a:r>
            <a:endParaRPr lang="en-US" sz="3200" b="1" dirty="0">
              <a:solidFill>
                <a:srgbClr val="FF0000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1295400" y="6356350"/>
            <a:ext cx="3573436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HIM, KPS, Gwangju, Oct. 21-22, 2016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r>
              <a:rPr lang="en-US" smtClean="0"/>
              <a:t> / 74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540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9" grpId="0"/>
      <p:bldP spid="8" grpId="0" animBg="1"/>
      <p:bldP spid="1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Our Paradigm</a:t>
            </a:r>
            <a:endParaRPr lang="en-US" dirty="0"/>
          </a:p>
        </p:txBody>
      </p:sp>
      <p:pic>
        <p:nvPicPr>
          <p:cNvPr id="6" name="Picture 6" descr="Diagram of quark-gluon  &#10;plasma stat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828800"/>
            <a:ext cx="6392446" cy="2390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934200" y="1295400"/>
            <a:ext cx="9121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</a:t>
            </a:r>
            <a:r>
              <a:rPr lang="en-US" dirty="0" smtClean="0"/>
              <a:t>a 2005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862338" y="1874967"/>
            <a:ext cx="7493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T, </a:t>
            </a:r>
            <a:r>
              <a:rPr lang="en-US" b="1" dirty="0" smtClean="0">
                <a:solidFill>
                  <a:schemeClr val="bg1"/>
                </a:solidFill>
                <a:latin typeface="Symbol" panose="05050102010706020507" pitchFamily="18" charset="2"/>
              </a:rPr>
              <a:t>e</a:t>
            </a:r>
            <a:r>
              <a:rPr lang="en-US" b="1" dirty="0" smtClean="0">
                <a:solidFill>
                  <a:schemeClr val="bg1"/>
                </a:solidFill>
              </a:rPr>
              <a:t>, </a:t>
            </a:r>
            <a:r>
              <a:rPr lang="en-US" b="1" dirty="0" smtClean="0">
                <a:solidFill>
                  <a:schemeClr val="bg1"/>
                </a:solidFill>
                <a:latin typeface="Lucida Calligraphy" panose="03010101010101010101" pitchFamily="66" charset="0"/>
              </a:rPr>
              <a:t>p</a:t>
            </a:r>
            <a:endParaRPr lang="en-US" b="1" dirty="0">
              <a:solidFill>
                <a:schemeClr val="bg1"/>
              </a:solidFill>
              <a:latin typeface="Lucida Calligraphy" panose="03010101010101010101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620000" y="2444621"/>
            <a:ext cx="1524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Local equilibrium</a:t>
            </a:r>
            <a:r>
              <a:rPr lang="en-US" b="1" dirty="0">
                <a:solidFill>
                  <a:srgbClr val="FF0000"/>
                </a:solidFill>
              </a:rPr>
              <a:t>?</a:t>
            </a:r>
            <a:r>
              <a:rPr lang="en-US" b="1" dirty="0" smtClean="0">
                <a:solidFill>
                  <a:srgbClr val="FF0000"/>
                </a:solidFill>
              </a:rPr>
              <a:t>?</a:t>
            </a:r>
          </a:p>
          <a:p>
            <a:r>
              <a:rPr lang="en-US" dirty="0" smtClean="0"/>
              <a:t>Collective velocity </a:t>
            </a:r>
          </a:p>
          <a:p>
            <a:r>
              <a:rPr lang="en-US" dirty="0"/>
              <a:t>f</a:t>
            </a:r>
            <a:r>
              <a:rPr lang="en-US" dirty="0" smtClean="0"/>
              <a:t>ield</a:t>
            </a:r>
            <a:r>
              <a:rPr lang="en-US" b="1" dirty="0" smtClean="0">
                <a:solidFill>
                  <a:srgbClr val="FF0000"/>
                </a:solidFill>
              </a:rPr>
              <a:t>??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4844534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err="1" smtClean="0">
                <a:solidFill>
                  <a:srgbClr val="FF0000"/>
                </a:solidFill>
              </a:rPr>
              <a:t>Ncoll</a:t>
            </a:r>
            <a:r>
              <a:rPr lang="en-US" sz="2000" b="1" dirty="0" smtClean="0">
                <a:solidFill>
                  <a:srgbClr val="FF0000"/>
                </a:solidFill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  <a:sym typeface="Symbol"/>
              </a:rPr>
              <a:t> a few:</a:t>
            </a:r>
          </a:p>
          <a:p>
            <a:pPr algn="ctr"/>
            <a:r>
              <a:rPr lang="en-US" sz="2000" dirty="0">
                <a:sym typeface="Symbol"/>
              </a:rPr>
              <a:t>A</a:t>
            </a:r>
            <a:r>
              <a:rPr lang="en-US" sz="2000" dirty="0" smtClean="0">
                <a:sym typeface="Symbol"/>
              </a:rPr>
              <a:t>lready enough to equilibrate and generate large hydrodynamic flow?</a:t>
            </a:r>
          </a:p>
          <a:p>
            <a:pPr algn="ctr"/>
            <a:r>
              <a:rPr lang="en-US" sz="2000" dirty="0" smtClean="0">
                <a:sym typeface="Symbol"/>
              </a:rPr>
              <a:t>Might there be another mechanism to generate large anisotropy?</a:t>
            </a:r>
            <a:endParaRPr lang="en-US" sz="2000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Fuqiang Wang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zh-CN" dirty="0" smtClean="0"/>
              <a:t>HIM, KPS, </a:t>
            </a:r>
            <a:r>
              <a:rPr lang="en-US" altLang="zh-CN" dirty="0" err="1" smtClean="0"/>
              <a:t>Gwangju</a:t>
            </a:r>
            <a:r>
              <a:rPr lang="en-US" altLang="zh-CN" dirty="0" smtClean="0"/>
              <a:t>, Oct. 21-22, 2016</a:t>
            </a:r>
            <a:endParaRPr lang="en-US" altLang="zh-CN" dirty="0" smtClean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r>
              <a:rPr lang="en-US" smtClean="0"/>
              <a:t> / 74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4223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Many open 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229600" cy="4525963"/>
          </a:xfrm>
        </p:spPr>
        <p:txBody>
          <a:bodyPr>
            <a:noAutofit/>
          </a:bodyPr>
          <a:lstStyle/>
          <a:p>
            <a:r>
              <a:rPr lang="en-US" sz="2400" dirty="0" smtClean="0"/>
              <a:t>Many interesting features in small and large systems. </a:t>
            </a:r>
            <a:br>
              <a:rPr lang="en-US" sz="2400" dirty="0" smtClean="0"/>
            </a:br>
            <a:r>
              <a:rPr lang="en-US" sz="2400" dirty="0" smtClean="0"/>
              <a:t>Can hydro describe them all? </a:t>
            </a:r>
            <a:endParaRPr lang="en-US" sz="2400" dirty="0" smtClean="0"/>
          </a:p>
          <a:p>
            <a:endParaRPr lang="en-US" sz="1200" dirty="0" smtClean="0"/>
          </a:p>
          <a:p>
            <a:r>
              <a:rPr lang="en-US" sz="2400" dirty="0" smtClean="0"/>
              <a:t>Is hydro simply a model with many parameters too?</a:t>
            </a:r>
          </a:p>
          <a:p>
            <a:endParaRPr lang="en-US" sz="1200" dirty="0" smtClean="0"/>
          </a:p>
          <a:p>
            <a:r>
              <a:rPr lang="en-US" sz="2400" dirty="0" smtClean="0"/>
              <a:t>Are </a:t>
            </a:r>
            <a:r>
              <a:rPr lang="en-US" sz="2400" dirty="0" smtClean="0"/>
              <a:t>we really right that the majority of the measured anisotropy is indeed hydro flow? </a:t>
            </a:r>
            <a:r>
              <a:rPr lang="en-US" sz="2400" dirty="0" smtClean="0"/>
              <a:t/>
            </a:r>
            <a:br>
              <a:rPr lang="en-US" sz="2400" dirty="0" smtClean="0"/>
            </a:br>
            <a:r>
              <a:rPr lang="en-US" sz="2400" dirty="0" smtClean="0">
                <a:solidFill>
                  <a:srgbClr val="FF0000"/>
                </a:solidFill>
              </a:rPr>
              <a:t>Transport </a:t>
            </a:r>
            <a:r>
              <a:rPr lang="en-US" sz="2400" dirty="0" smtClean="0">
                <a:solidFill>
                  <a:srgbClr val="FF0000"/>
                </a:solidFill>
              </a:rPr>
              <a:t>models say no.</a:t>
            </a:r>
          </a:p>
          <a:p>
            <a:endParaRPr lang="en-US" sz="1200" dirty="0" smtClean="0"/>
          </a:p>
          <a:p>
            <a:r>
              <a:rPr lang="en-US" sz="2400" dirty="0" smtClean="0"/>
              <a:t>Is </a:t>
            </a:r>
            <a:r>
              <a:rPr lang="en-US" sz="2400" dirty="0" smtClean="0"/>
              <a:t>the “nearly perfect liquid” actually far from perfect?</a:t>
            </a:r>
          </a:p>
          <a:p>
            <a:endParaRPr lang="en-US" sz="1200" dirty="0" smtClean="0"/>
          </a:p>
          <a:p>
            <a:r>
              <a:rPr lang="en-US" sz="2400" dirty="0" smtClean="0"/>
              <a:t>…</a:t>
            </a:r>
            <a:endParaRPr lang="en-US" sz="2400" dirty="0" smtClean="0"/>
          </a:p>
          <a:p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Fuqiang Wang</a:t>
            </a:r>
            <a:endParaRPr lang="en-US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0" y="6492875"/>
            <a:ext cx="9144000" cy="365125"/>
          </a:xfrm>
        </p:spPr>
        <p:txBody>
          <a:bodyPr/>
          <a:lstStyle/>
          <a:p>
            <a:r>
              <a:rPr lang="en-US" altLang="zh-CN" dirty="0" smtClean="0"/>
              <a:t>HIM, KPS, </a:t>
            </a:r>
            <a:r>
              <a:rPr lang="en-US" altLang="zh-CN" dirty="0" err="1" smtClean="0"/>
              <a:t>Gwangju</a:t>
            </a:r>
            <a:r>
              <a:rPr lang="en-US" altLang="zh-CN" dirty="0" smtClean="0"/>
              <a:t>, Oct. 21-22, 2016</a:t>
            </a:r>
            <a:endParaRPr lang="en-US" altLang="zh-CN" dirty="0" smtClean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r>
              <a:rPr lang="en-US" smtClean="0"/>
              <a:t> / 74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4817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Which is real?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417637"/>
            <a:ext cx="8763000" cy="4525963"/>
          </a:xfrm>
        </p:spPr>
        <p:txBody>
          <a:bodyPr>
            <a:noAutofit/>
          </a:bodyPr>
          <a:lstStyle/>
          <a:p>
            <a:r>
              <a:rPr lang="en-US" sz="2400" dirty="0"/>
              <a:t>Hydrodynamics have pressure driven evolution only</a:t>
            </a:r>
            <a:r>
              <a:rPr lang="en-US" sz="2400" dirty="0" smtClean="0"/>
              <a:t>. </a:t>
            </a:r>
            <a:br>
              <a:rPr lang="en-US" sz="2400" dirty="0" smtClean="0"/>
            </a:br>
            <a:r>
              <a:rPr lang="en-US" sz="2400" dirty="0" smtClean="0"/>
              <a:t>Energy-momentum </a:t>
            </a:r>
            <a:r>
              <a:rPr lang="en-US" sz="2400" dirty="0"/>
              <a:t>cell freeze-out controlled by local </a:t>
            </a:r>
            <a:r>
              <a:rPr lang="en-US" sz="2400" dirty="0" smtClean="0"/>
              <a:t>T, </a:t>
            </a:r>
            <a:r>
              <a:rPr lang="en-US" sz="2400" dirty="0" smtClean="0">
                <a:latin typeface="Symbol" panose="05050102010706020507" pitchFamily="18" charset="2"/>
              </a:rPr>
              <a:t>e</a:t>
            </a:r>
            <a:r>
              <a:rPr lang="en-US" sz="2400" dirty="0" smtClean="0"/>
              <a:t>. </a:t>
            </a:r>
            <a:br>
              <a:rPr lang="en-US" sz="2400" dirty="0" smtClean="0"/>
            </a:br>
            <a:r>
              <a:rPr lang="en-US" sz="2400" dirty="0" smtClean="0"/>
              <a:t>The </a:t>
            </a:r>
            <a:r>
              <a:rPr lang="en-US" sz="2400" dirty="0"/>
              <a:t>escape mechanism is not obviously present in </a:t>
            </a:r>
            <a:r>
              <a:rPr lang="en-US" sz="2400" dirty="0" smtClean="0"/>
              <a:t>hydro.</a:t>
            </a:r>
          </a:p>
          <a:p>
            <a:endParaRPr lang="en-US" sz="800" dirty="0"/>
          </a:p>
          <a:p>
            <a:r>
              <a:rPr lang="en-US" sz="2400" dirty="0" smtClean="0"/>
              <a:t>Escape anisotropy has all characteristics of “flow” so multi-particle correlations etc. It’s just not hydro flow.</a:t>
            </a:r>
          </a:p>
          <a:p>
            <a:endParaRPr lang="en-US" sz="800" dirty="0" smtClean="0"/>
          </a:p>
          <a:p>
            <a:r>
              <a:rPr lang="en-US" sz="2400" dirty="0" smtClean="0"/>
              <a:t>Hydrodynamics describe data well. </a:t>
            </a:r>
            <a:r>
              <a:rPr lang="en-US" sz="2400" dirty="0" smtClean="0"/>
              <a:t>AMPT </a:t>
            </a:r>
            <a:r>
              <a:rPr lang="en-US" sz="2400" dirty="0" smtClean="0"/>
              <a:t>also describes data well. </a:t>
            </a:r>
          </a:p>
          <a:p>
            <a:endParaRPr lang="en-US" sz="800" dirty="0" smtClean="0"/>
          </a:p>
          <a:p>
            <a:r>
              <a:rPr lang="en-US" sz="2400" dirty="0" smtClean="0">
                <a:solidFill>
                  <a:srgbClr val="240BDF"/>
                </a:solidFill>
              </a:rPr>
              <a:t>Majority </a:t>
            </a:r>
            <a:r>
              <a:rPr lang="en-US" sz="2400" dirty="0">
                <a:solidFill>
                  <a:srgbClr val="240BDF"/>
                </a:solidFill>
              </a:rPr>
              <a:t>v</a:t>
            </a:r>
            <a:r>
              <a:rPr lang="en-US" sz="2400" baseline="-25000" dirty="0">
                <a:solidFill>
                  <a:srgbClr val="240BDF"/>
                </a:solidFill>
              </a:rPr>
              <a:t>2</a:t>
            </a:r>
            <a:r>
              <a:rPr lang="en-US" sz="2400" dirty="0">
                <a:solidFill>
                  <a:srgbClr val="240BDF"/>
                </a:solidFill>
              </a:rPr>
              <a:t> in AMPT is from </a:t>
            </a:r>
            <a:r>
              <a:rPr lang="en-US" sz="2400" dirty="0" smtClean="0">
                <a:solidFill>
                  <a:srgbClr val="240BDF"/>
                </a:solidFill>
              </a:rPr>
              <a:t>escape. </a:t>
            </a:r>
            <a:r>
              <a:rPr lang="en-US" sz="2400" dirty="0" smtClean="0">
                <a:solidFill>
                  <a:srgbClr val="FF0000"/>
                </a:solidFill>
              </a:rPr>
              <a:t>Are </a:t>
            </a:r>
            <a:r>
              <a:rPr lang="en-US" sz="2400" dirty="0">
                <a:solidFill>
                  <a:srgbClr val="FF0000"/>
                </a:solidFill>
              </a:rPr>
              <a:t>data </a:t>
            </a:r>
            <a:r>
              <a:rPr lang="en-US" sz="2400" dirty="0" err="1">
                <a:solidFill>
                  <a:srgbClr val="FF0000"/>
                </a:solidFill>
              </a:rPr>
              <a:t>v</a:t>
            </a:r>
            <a:r>
              <a:rPr lang="en-US" sz="2400" baseline="-25000" dirty="0" err="1">
                <a:solidFill>
                  <a:srgbClr val="FF0000"/>
                </a:solidFill>
              </a:rPr>
              <a:t>n</a:t>
            </a:r>
            <a:r>
              <a:rPr lang="en-US" sz="2400" dirty="0">
                <a:solidFill>
                  <a:srgbClr val="FF0000"/>
                </a:solidFill>
              </a:rPr>
              <a:t> from hydro?</a:t>
            </a:r>
          </a:p>
          <a:p>
            <a:endParaRPr lang="en-US" sz="800" dirty="0" smtClean="0"/>
          </a:p>
          <a:p>
            <a:r>
              <a:rPr lang="en-US" sz="2400" dirty="0" smtClean="0"/>
              <a:t>Which is more real? How to distinguish?</a:t>
            </a:r>
          </a:p>
          <a:p>
            <a:pPr lvl="1"/>
            <a:r>
              <a:rPr lang="en-US" sz="1800" dirty="0" smtClean="0"/>
              <a:t>Pressure push generates radial flow</a:t>
            </a:r>
          </a:p>
          <a:p>
            <a:pPr lvl="1"/>
            <a:r>
              <a:rPr lang="en-US" sz="1800" dirty="0" smtClean="0"/>
              <a:t>Escape mechanism does not generate radial flow</a:t>
            </a:r>
          </a:p>
          <a:p>
            <a:endParaRPr lang="en-US" sz="24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Fuqiang Wang</a:t>
            </a:r>
            <a:endParaRPr lang="en-US" dirty="0"/>
          </a:p>
        </p:txBody>
      </p:sp>
      <p:sp>
        <p:nvSpPr>
          <p:cNvPr id="8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0" y="6492875"/>
            <a:ext cx="9144000" cy="365125"/>
          </a:xfrm>
        </p:spPr>
        <p:txBody>
          <a:bodyPr/>
          <a:lstStyle/>
          <a:p>
            <a:r>
              <a:rPr lang="en-US" altLang="zh-CN" dirty="0" smtClean="0"/>
              <a:t>HIM, KPS, </a:t>
            </a:r>
            <a:r>
              <a:rPr lang="en-US" altLang="zh-CN" dirty="0" err="1" smtClean="0"/>
              <a:t>Gwangju</a:t>
            </a:r>
            <a:r>
              <a:rPr lang="en-US" altLang="zh-CN" dirty="0" smtClean="0"/>
              <a:t>, Oct. 21-22, 2016</a:t>
            </a:r>
            <a:endParaRPr lang="en-US" altLang="zh-CN" dirty="0" smtClean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r>
              <a:rPr lang="en-US" smtClean="0"/>
              <a:t> / 74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7150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505200" y="2133600"/>
            <a:ext cx="268977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/>
              <a:t>Heavy ion collisions</a:t>
            </a:r>
            <a:endParaRPr lang="en-US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324600" y="3316774"/>
            <a:ext cx="2115772" cy="830997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Perfect liquid</a:t>
            </a:r>
          </a:p>
          <a:p>
            <a:pPr algn="ctr"/>
            <a:r>
              <a:rPr lang="en-US" sz="2400" dirty="0"/>
              <a:t>H</a:t>
            </a:r>
            <a:r>
              <a:rPr lang="en-US" sz="2400" dirty="0" smtClean="0"/>
              <a:t>ydrodynamics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727683" y="3315701"/>
            <a:ext cx="2701317" cy="8309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2400" dirty="0" smtClean="0"/>
              <a:t>Low density/opacity</a:t>
            </a:r>
          </a:p>
          <a:p>
            <a:pPr algn="ctr"/>
            <a:r>
              <a:rPr lang="en-US" sz="2400" dirty="0" smtClean="0"/>
              <a:t>Mundane physics</a:t>
            </a:r>
            <a:endParaRPr lang="en-US" sz="2400" dirty="0"/>
          </a:p>
        </p:txBody>
      </p:sp>
      <p:sp>
        <p:nvSpPr>
          <p:cNvPr id="8" name="TextBox 7"/>
          <p:cNvSpPr txBox="1"/>
          <p:nvPr/>
        </p:nvSpPr>
        <p:spPr>
          <a:xfrm>
            <a:off x="3185368" y="4953000"/>
            <a:ext cx="3215432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2400" dirty="0"/>
              <a:t>N</a:t>
            </a:r>
            <a:r>
              <a:rPr lang="en-US" sz="2400" dirty="0" smtClean="0"/>
              <a:t>eed experimental test!</a:t>
            </a:r>
            <a:endParaRPr lang="en-US" sz="2400" dirty="0"/>
          </a:p>
        </p:txBody>
      </p:sp>
      <p:sp>
        <p:nvSpPr>
          <p:cNvPr id="9" name="Oval 8"/>
          <p:cNvSpPr/>
          <p:nvPr/>
        </p:nvSpPr>
        <p:spPr>
          <a:xfrm>
            <a:off x="3200400" y="2057400"/>
            <a:ext cx="3200400" cy="61406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" name="Straight Arrow Connector 10"/>
          <p:cNvCxnSpPr>
            <a:stCxn id="7" idx="0"/>
            <a:endCxn id="9" idx="3"/>
          </p:cNvCxnSpPr>
          <p:nvPr/>
        </p:nvCxnSpPr>
        <p:spPr>
          <a:xfrm flipV="1">
            <a:off x="2078342" y="2581537"/>
            <a:ext cx="1590746" cy="7341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6" idx="0"/>
            <a:endCxn id="9" idx="5"/>
          </p:cNvCxnSpPr>
          <p:nvPr/>
        </p:nvCxnSpPr>
        <p:spPr>
          <a:xfrm flipH="1" flipV="1">
            <a:off x="5932112" y="2581537"/>
            <a:ext cx="1450374" cy="7352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Fuqiang Wang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zh-CN" dirty="0" smtClean="0"/>
              <a:t>HIM, KPS, </a:t>
            </a:r>
            <a:r>
              <a:rPr lang="en-US" altLang="zh-CN" dirty="0" err="1" smtClean="0"/>
              <a:t>Gwangju</a:t>
            </a:r>
            <a:r>
              <a:rPr lang="en-US" altLang="zh-CN" dirty="0" smtClean="0"/>
              <a:t>, Oct. 21-22, 2016</a:t>
            </a:r>
            <a:endParaRPr lang="en-US" altLang="zh-CN" dirty="0" smtClean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28</a:t>
            </a:fld>
            <a:r>
              <a:rPr lang="en-US" smtClean="0"/>
              <a:t> / 74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0705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28600"/>
            <a:ext cx="6800118" cy="533400"/>
          </a:xfrm>
        </p:spPr>
        <p:txBody>
          <a:bodyPr>
            <a:noAutofit/>
          </a:bodyPr>
          <a:lstStyle/>
          <a:p>
            <a:r>
              <a:rPr lang="en-US" b="1" dirty="0"/>
              <a:t>Cold Atom System</a:t>
            </a:r>
            <a:endParaRPr lang="en-US" b="1" dirty="0">
              <a:solidFill>
                <a:srgbClr val="FF0000"/>
              </a:solidFill>
            </a:endParaRPr>
          </a:p>
        </p:txBody>
      </p:sp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1632" y="0"/>
            <a:ext cx="217283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Rectangle 21"/>
          <p:cNvSpPr/>
          <p:nvPr/>
        </p:nvSpPr>
        <p:spPr>
          <a:xfrm rot="16200000">
            <a:off x="-1878328" y="1897917"/>
            <a:ext cx="394281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fr-FR" sz="1600" dirty="0">
                <a:solidFill>
                  <a:srgbClr val="FFFF00"/>
                </a:solidFill>
              </a:rPr>
              <a:t>K. M. </a:t>
            </a:r>
            <a:r>
              <a:rPr lang="fr-FR" sz="1600" dirty="0" err="1">
                <a:solidFill>
                  <a:srgbClr val="FFFF00"/>
                </a:solidFill>
              </a:rPr>
              <a:t>O’Hara</a:t>
            </a:r>
            <a:r>
              <a:rPr lang="fr-FR" sz="1600" dirty="0">
                <a:solidFill>
                  <a:srgbClr val="FFFF00"/>
                </a:solidFill>
              </a:rPr>
              <a:t> </a:t>
            </a:r>
            <a:r>
              <a:rPr lang="fr-FR" sz="1600" i="1" dirty="0">
                <a:solidFill>
                  <a:srgbClr val="FFFF00"/>
                </a:solidFill>
              </a:rPr>
              <a:t>et al.</a:t>
            </a:r>
            <a:r>
              <a:rPr lang="fr-FR" sz="1600" dirty="0">
                <a:solidFill>
                  <a:srgbClr val="FFFF00"/>
                </a:solidFill>
              </a:rPr>
              <a:t>, Science 298, 2179 (2002</a:t>
            </a:r>
            <a:r>
              <a:rPr lang="fr-FR" sz="1600" dirty="0" smtClean="0">
                <a:solidFill>
                  <a:srgbClr val="FFFF00"/>
                </a:solidFill>
              </a:rPr>
              <a:t>)</a:t>
            </a:r>
            <a:endParaRPr lang="en-US" sz="1600" dirty="0">
              <a:solidFill>
                <a:srgbClr val="FFFF00"/>
              </a:solidFill>
            </a:endParaRPr>
          </a:p>
        </p:txBody>
      </p:sp>
      <p:sp>
        <p:nvSpPr>
          <p:cNvPr id="3" name="AutoShape 4" descr="http://img1.imgtn.bdimg.com/it/u=3273250456,664964433&amp;fm=21&amp;gp=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AutoShape 6" descr="http://img1.imgtn.bdimg.com/it/u=2572450821,3645356678&amp;fm=11&amp;gp=0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AutoShape 10" descr="http://img5.imgtn.bdimg.com/it/u=2302067808,3548617083&amp;fm=21&amp;gp=0.jpg"/>
          <p:cNvSpPr>
            <a:spLocks noChangeAspect="1" noChangeArrowheads="1"/>
          </p:cNvSpPr>
          <p:nvPr/>
        </p:nvSpPr>
        <p:spPr bwMode="auto">
          <a:xfrm>
            <a:off x="155575" y="-2811463"/>
            <a:ext cx="6667500" cy="5857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14" descr="http://images.junostatic.com/full/CS376955-01A-BIG.jpg"/>
          <p:cNvSpPr>
            <a:spLocks noChangeAspect="1" noChangeArrowheads="1"/>
          </p:cNvSpPr>
          <p:nvPr/>
        </p:nvSpPr>
        <p:spPr bwMode="auto">
          <a:xfrm>
            <a:off x="612775" y="-861744"/>
            <a:ext cx="6667500" cy="5857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169397" y="5269198"/>
            <a:ext cx="3853619" cy="830997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err="1" smtClean="0">
                <a:latin typeface="Symbol" panose="05050102010706020507" pitchFamily="18" charset="2"/>
              </a:rPr>
              <a:t>rs</a:t>
            </a:r>
            <a:r>
              <a:rPr lang="en-US" sz="2400" b="1" baseline="-25000" dirty="0" err="1" smtClean="0"/>
              <a:t>int</a:t>
            </a:r>
            <a:r>
              <a:rPr lang="en-US" sz="2400" b="1" dirty="0" err="1" smtClean="0"/>
              <a:t>L</a:t>
            </a:r>
            <a:r>
              <a:rPr lang="en-US" sz="2400" b="1" dirty="0" smtClean="0"/>
              <a:t>: 	reduce opacity by 10</a:t>
            </a:r>
            <a:r>
              <a:rPr lang="en-US" sz="2400" b="1" baseline="30000" dirty="0" smtClean="0"/>
              <a:t>3</a:t>
            </a:r>
          </a:p>
          <a:p>
            <a:pPr algn="ctr"/>
            <a:r>
              <a:rPr lang="en-US" sz="2400" b="1" dirty="0" smtClean="0"/>
              <a:t>1000 </a:t>
            </a:r>
            <a:r>
              <a:rPr lang="en-US" sz="2400" b="1" dirty="0" smtClean="0">
                <a:sym typeface="Wingdings" panose="05000000000000000000" pitchFamily="2" charset="2"/>
              </a:rPr>
              <a:t> 1</a:t>
            </a:r>
            <a:endParaRPr lang="en-US" sz="2400" b="1" baseline="30000" dirty="0" smtClean="0"/>
          </a:p>
        </p:txBody>
      </p:sp>
      <p:sp>
        <p:nvSpPr>
          <p:cNvPr id="55" name="Rectangle 54"/>
          <p:cNvSpPr/>
          <p:nvPr/>
        </p:nvSpPr>
        <p:spPr>
          <a:xfrm>
            <a:off x="2430721" y="1623298"/>
            <a:ext cx="1823513" cy="1938992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sz="2000" dirty="0"/>
              <a:t>a</a:t>
            </a:r>
            <a:r>
              <a:rPr lang="en-US" sz="2000" dirty="0" smtClean="0"/>
              <a:t> ≈ 5×10</a:t>
            </a:r>
            <a:r>
              <a:rPr lang="en-US" sz="2000" baseline="30000" dirty="0" smtClean="0"/>
              <a:t>-5</a:t>
            </a:r>
            <a:r>
              <a:rPr lang="en-US" sz="2000" dirty="0" smtClean="0"/>
              <a:t> cm</a:t>
            </a:r>
          </a:p>
          <a:p>
            <a:r>
              <a:rPr lang="en-US" sz="2000" dirty="0" err="1" smtClean="0">
                <a:latin typeface="Symbol" panose="05050102010706020507" pitchFamily="18" charset="2"/>
              </a:rPr>
              <a:t>s</a:t>
            </a:r>
            <a:r>
              <a:rPr lang="en-US" sz="2000" baseline="-25000" dirty="0" err="1" smtClean="0"/>
              <a:t>int</a:t>
            </a:r>
            <a:r>
              <a:rPr lang="en-US" sz="2000" dirty="0" smtClean="0"/>
              <a:t> ≈ 10</a:t>
            </a:r>
            <a:r>
              <a:rPr lang="en-US" sz="2000" baseline="30000" dirty="0" smtClean="0"/>
              <a:t>-8</a:t>
            </a:r>
            <a:r>
              <a:rPr lang="en-US" sz="2000" dirty="0" smtClean="0"/>
              <a:t> cm</a:t>
            </a:r>
            <a:r>
              <a:rPr lang="en-US" sz="2000" baseline="30000" dirty="0" smtClean="0"/>
              <a:t>2</a:t>
            </a:r>
            <a:endParaRPr lang="en-US" sz="2000" dirty="0" smtClean="0">
              <a:latin typeface="Symbol" panose="05050102010706020507" pitchFamily="18" charset="2"/>
            </a:endParaRPr>
          </a:p>
          <a:p>
            <a:r>
              <a:rPr lang="en-US" sz="2000" dirty="0" smtClean="0">
                <a:latin typeface="Symbol" panose="05050102010706020507" pitchFamily="18" charset="2"/>
              </a:rPr>
              <a:t>r </a:t>
            </a:r>
            <a:r>
              <a:rPr lang="en-US" sz="2000" dirty="0" smtClean="0"/>
              <a:t>≈ 5×10</a:t>
            </a:r>
            <a:r>
              <a:rPr lang="en-US" sz="2000" baseline="30000" dirty="0" smtClean="0"/>
              <a:t>13</a:t>
            </a:r>
            <a:r>
              <a:rPr lang="en-US" sz="2000" dirty="0" smtClean="0"/>
              <a:t> /cm</a:t>
            </a:r>
            <a:r>
              <a:rPr lang="en-US" sz="2000" baseline="30000" dirty="0" smtClean="0"/>
              <a:t>3</a:t>
            </a:r>
          </a:p>
          <a:p>
            <a:r>
              <a:rPr lang="en-US" sz="2000" dirty="0" err="1" smtClean="0"/>
              <a:t>L</a:t>
            </a:r>
            <a:r>
              <a:rPr lang="en-US" sz="2000" baseline="-25000" dirty="0" err="1" smtClean="0"/>
              <a:t>mfp</a:t>
            </a:r>
            <a:r>
              <a:rPr lang="en-US" sz="2000" baseline="-25000" dirty="0" smtClean="0"/>
              <a:t> </a:t>
            </a:r>
            <a:r>
              <a:rPr lang="en-US" sz="2000" dirty="0"/>
              <a:t>≈ </a:t>
            </a:r>
            <a:r>
              <a:rPr lang="en-US" sz="2000" dirty="0" smtClean="0"/>
              <a:t>2×10</a:t>
            </a:r>
            <a:r>
              <a:rPr lang="en-US" sz="2000" baseline="30000" dirty="0" smtClean="0"/>
              <a:t>-6</a:t>
            </a:r>
            <a:r>
              <a:rPr lang="en-US" sz="2000" dirty="0"/>
              <a:t> </a:t>
            </a:r>
            <a:r>
              <a:rPr lang="en-US" sz="2000" dirty="0" smtClean="0"/>
              <a:t>cm</a:t>
            </a:r>
          </a:p>
          <a:p>
            <a:r>
              <a:rPr lang="en-US" sz="2000" dirty="0" smtClean="0"/>
              <a:t>L</a:t>
            </a:r>
            <a:r>
              <a:rPr lang="en-US" sz="2000" baseline="-25000" dirty="0" smtClean="0"/>
              <a:t> </a:t>
            </a:r>
            <a:r>
              <a:rPr lang="en-US" sz="2000" dirty="0"/>
              <a:t>≈ </a:t>
            </a:r>
            <a:r>
              <a:rPr lang="en-US" sz="2000" dirty="0" smtClean="0"/>
              <a:t>2×10</a:t>
            </a:r>
            <a:r>
              <a:rPr lang="en-US" sz="2000" baseline="30000" dirty="0" smtClean="0"/>
              <a:t>-3</a:t>
            </a:r>
            <a:r>
              <a:rPr lang="en-US" sz="2000" dirty="0" smtClean="0"/>
              <a:t> cm</a:t>
            </a:r>
          </a:p>
          <a:p>
            <a:r>
              <a:rPr lang="en-US" sz="2000" b="1" dirty="0" smtClean="0">
                <a:solidFill>
                  <a:srgbClr val="FF0000"/>
                </a:solidFill>
              </a:rPr>
              <a:t>L/</a:t>
            </a:r>
            <a:r>
              <a:rPr lang="en-US" sz="2000" b="1" dirty="0" err="1" smtClean="0">
                <a:solidFill>
                  <a:srgbClr val="FF0000"/>
                </a:solidFill>
              </a:rPr>
              <a:t>L</a:t>
            </a:r>
            <a:r>
              <a:rPr lang="en-US" sz="2000" b="1" baseline="-25000" dirty="0" err="1" smtClean="0">
                <a:solidFill>
                  <a:srgbClr val="FF0000"/>
                </a:solidFill>
              </a:rPr>
              <a:t>mfp</a:t>
            </a:r>
            <a:r>
              <a:rPr lang="en-US" sz="2000" b="1" baseline="-25000" dirty="0" smtClean="0">
                <a:solidFill>
                  <a:srgbClr val="FF0000"/>
                </a:solidFill>
              </a:rPr>
              <a:t> </a:t>
            </a:r>
            <a:r>
              <a:rPr lang="en-US" sz="2000" b="1" dirty="0" smtClean="0">
                <a:solidFill>
                  <a:srgbClr val="FF0000"/>
                </a:solidFill>
              </a:rPr>
              <a:t>≈ 1000</a:t>
            </a:r>
            <a:endParaRPr lang="en-US" sz="2000" b="1" baseline="30000" dirty="0" smtClean="0">
              <a:solidFill>
                <a:srgbClr val="FF0000"/>
              </a:solidFill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2568167" y="1185208"/>
            <a:ext cx="153599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000" b="1" dirty="0" smtClean="0"/>
              <a:t>Opacity: </a:t>
            </a:r>
            <a:r>
              <a:rPr lang="en-US" sz="2000" b="1" dirty="0" err="1" smtClean="0">
                <a:latin typeface="Symbol" panose="05050102010706020507" pitchFamily="18" charset="2"/>
              </a:rPr>
              <a:t>rs</a:t>
            </a:r>
            <a:r>
              <a:rPr lang="en-US" sz="2000" b="1" dirty="0" err="1" smtClean="0"/>
              <a:t>L</a:t>
            </a:r>
            <a:endParaRPr lang="en-US" sz="2000" b="1" dirty="0"/>
          </a:p>
        </p:txBody>
      </p:sp>
      <p:sp>
        <p:nvSpPr>
          <p:cNvPr id="9" name="Rectangle 8"/>
          <p:cNvSpPr/>
          <p:nvPr/>
        </p:nvSpPr>
        <p:spPr>
          <a:xfrm>
            <a:off x="3474287" y="4899866"/>
            <a:ext cx="32438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To emulate QGP with cold atoms</a:t>
            </a:r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98" r="48996"/>
          <a:stretch/>
        </p:blipFill>
        <p:spPr bwMode="auto">
          <a:xfrm>
            <a:off x="6248400" y="872317"/>
            <a:ext cx="2651760" cy="2833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7942109" y="1953653"/>
            <a:ext cx="7446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AMPT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553200" y="3517231"/>
            <a:ext cx="2362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Low opacity in QGP modeled by AMPT</a:t>
            </a:r>
            <a:endParaRPr lang="en-US" sz="2000" dirty="0"/>
          </a:p>
        </p:txBody>
      </p:sp>
      <p:sp>
        <p:nvSpPr>
          <p:cNvPr id="19" name="TextBox 18"/>
          <p:cNvSpPr txBox="1"/>
          <p:nvPr/>
        </p:nvSpPr>
        <p:spPr>
          <a:xfrm>
            <a:off x="2500451" y="4290191"/>
            <a:ext cx="16840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Indeed hydro!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175153" y="3684657"/>
            <a:ext cx="26283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Very high </a:t>
            </a:r>
            <a:r>
              <a:rPr lang="en-US" sz="2000" b="1" dirty="0" smtClean="0"/>
              <a:t>opacity for the cold atom system</a:t>
            </a:r>
          </a:p>
        </p:txBody>
      </p:sp>
      <p:sp>
        <p:nvSpPr>
          <p:cNvPr id="24" name="Oval 23"/>
          <p:cNvSpPr/>
          <p:nvPr/>
        </p:nvSpPr>
        <p:spPr>
          <a:xfrm>
            <a:off x="2333713" y="2212777"/>
            <a:ext cx="2057400" cy="42780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4543513" y="2060377"/>
            <a:ext cx="0" cy="9144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4238713" y="2984957"/>
            <a:ext cx="9428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X10</a:t>
            </a:r>
            <a:r>
              <a:rPr lang="en-US" sz="2800" b="1" baseline="30000" dirty="0" smtClean="0">
                <a:solidFill>
                  <a:srgbClr val="FF0000"/>
                </a:solidFill>
              </a:rPr>
              <a:t>-3</a:t>
            </a:r>
            <a:endParaRPr lang="en-US" sz="2800" b="1" baseline="30000" dirty="0">
              <a:solidFill>
                <a:srgbClr val="FF0000"/>
              </a:solidFill>
            </a:endParaRPr>
          </a:p>
        </p:txBody>
      </p:sp>
      <p:sp>
        <p:nvSpPr>
          <p:cNvPr id="27" name="Oval 26"/>
          <p:cNvSpPr/>
          <p:nvPr/>
        </p:nvSpPr>
        <p:spPr>
          <a:xfrm>
            <a:off x="2333713" y="1907977"/>
            <a:ext cx="2057400" cy="42780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8" name="Straight Arrow Connector 27"/>
          <p:cNvCxnSpPr/>
          <p:nvPr/>
        </p:nvCxnSpPr>
        <p:spPr>
          <a:xfrm flipV="1">
            <a:off x="3324313" y="3246567"/>
            <a:ext cx="685800" cy="185410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3552913" y="3355777"/>
            <a:ext cx="5902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0-1</a:t>
            </a:r>
            <a:endParaRPr lang="en-US" sz="2400" b="1" dirty="0">
              <a:solidFill>
                <a:srgbClr val="FF0000"/>
              </a:solidFill>
            </a:endParaRPr>
          </a:p>
        </p:txBody>
      </p:sp>
      <p:cxnSp>
        <p:nvCxnSpPr>
          <p:cNvPr id="30" name="Straight Arrow Connector 29"/>
          <p:cNvCxnSpPr/>
          <p:nvPr/>
        </p:nvCxnSpPr>
        <p:spPr>
          <a:xfrm flipV="1">
            <a:off x="2819400" y="3779967"/>
            <a:ext cx="685800" cy="185410"/>
          </a:xfrm>
          <a:prstGeom prst="straightConnector1">
            <a:avLst/>
          </a:prstGeom>
          <a:ln w="38100"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3229943" y="3812977"/>
            <a:ext cx="6537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low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35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492875"/>
            <a:ext cx="2133600" cy="365125"/>
          </a:xfrm>
        </p:spPr>
        <p:txBody>
          <a:bodyPr/>
          <a:lstStyle/>
          <a:p>
            <a:r>
              <a:rPr lang="en-US" altLang="zh-CN" sz="1050" smtClean="0"/>
              <a:t>Fuqiang Wang</a:t>
            </a:r>
            <a:endParaRPr lang="en-US" sz="1050" dirty="0"/>
          </a:p>
        </p:txBody>
      </p:sp>
      <p:sp>
        <p:nvSpPr>
          <p:cNvPr id="36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0" y="6492875"/>
            <a:ext cx="914400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altLang="zh-CN" sz="1400" dirty="0" smtClean="0"/>
              <a:t>HIM, KPS, </a:t>
            </a:r>
            <a:r>
              <a:rPr lang="en-US" altLang="zh-CN" sz="1400" dirty="0" err="1" smtClean="0"/>
              <a:t>Gwangju</a:t>
            </a:r>
            <a:r>
              <a:rPr lang="en-US" altLang="zh-CN" sz="1400" dirty="0" smtClean="0"/>
              <a:t>, Oct. 21-22, 2016</a:t>
            </a:r>
            <a:endParaRPr lang="en-US" altLang="zh-CN" sz="1400" dirty="0" smtClean="0"/>
          </a:p>
        </p:txBody>
      </p:sp>
      <p:sp>
        <p:nvSpPr>
          <p:cNvPr id="37" name="Slide Number Placeholder 13"/>
          <p:cNvSpPr>
            <a:spLocks noGrp="1"/>
          </p:cNvSpPr>
          <p:nvPr>
            <p:ph type="sldNum" sz="quarter" idx="12"/>
          </p:nvPr>
        </p:nvSpPr>
        <p:spPr>
          <a:xfrm>
            <a:off x="65532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z="1050" smtClean="0"/>
              <a:pPr/>
              <a:t>29</a:t>
            </a:fld>
            <a:r>
              <a:rPr lang="en-US" sz="1050" dirty="0" smtClean="0"/>
              <a:t> / 74</a:t>
            </a:r>
            <a:endParaRPr lang="en-US" sz="1050" dirty="0"/>
          </a:p>
        </p:txBody>
      </p:sp>
    </p:spTree>
    <p:extLst>
      <p:ext uri="{BB962C8B-B14F-4D97-AF65-F5344CB8AC3E}">
        <p14:creationId xmlns:p14="http://schemas.microsoft.com/office/powerpoint/2010/main" val="3893719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/>
      <p:bldP spid="17" grpId="0"/>
      <p:bldP spid="18" grpId="0"/>
      <p:bldP spid="24" grpId="0" animBg="1"/>
      <p:bldP spid="26" grpId="0"/>
      <p:bldP spid="27" grpId="0" animBg="1"/>
      <p:bldP spid="29" grpId="0"/>
      <p:bldP spid="3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391400" cy="488950"/>
          </a:xfrm>
        </p:spPr>
        <p:txBody>
          <a:bodyPr>
            <a:noAutofit/>
          </a:bodyPr>
          <a:lstStyle/>
          <a:p>
            <a:r>
              <a:rPr lang="en-US" sz="4800" dirty="0" smtClean="0"/>
              <a:t>Azimuthal Anisotropy</a:t>
            </a:r>
            <a:endParaRPr lang="en-US" sz="4800" dirty="0"/>
          </a:p>
        </p:txBody>
      </p:sp>
      <p:pic>
        <p:nvPicPr>
          <p:cNvPr id="11" name="Picture 32" descr="C:\Users\fqwang\Research\Talks\PICTURES\research_related\p48fig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9258" y="3417991"/>
            <a:ext cx="4343400" cy="30590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914364953"/>
              </p:ext>
            </p:extLst>
          </p:nvPr>
        </p:nvGraphicFramePr>
        <p:xfrm>
          <a:off x="1066800" y="3690938"/>
          <a:ext cx="1920875" cy="8048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62" name="Equation" r:id="rId4" imgW="1028520" imgH="431640" progId="Equation.DSMT4">
                  <p:embed/>
                </p:oleObj>
              </mc:Choice>
              <mc:Fallback>
                <p:oleObj name="Equation" r:id="rId4" imgW="1028520" imgH="4316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1066800" y="3690938"/>
                        <a:ext cx="1920875" cy="80486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ct 3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51163098"/>
              </p:ext>
            </p:extLst>
          </p:nvPr>
        </p:nvGraphicFramePr>
        <p:xfrm>
          <a:off x="6858000" y="4967328"/>
          <a:ext cx="1808162" cy="14160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1563" name="Equation" r:id="rId6" imgW="939600" imgH="736560" progId="Equation.DSMT4">
                  <p:embed/>
                </p:oleObj>
              </mc:Choice>
              <mc:Fallback>
                <p:oleObj name="Equation" r:id="rId6" imgW="939600" imgH="7365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0" y="4967328"/>
                        <a:ext cx="1808162" cy="141605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>
                        <a:noFill/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6" name="Group 15"/>
          <p:cNvGrpSpPr/>
          <p:nvPr/>
        </p:nvGrpSpPr>
        <p:grpSpPr>
          <a:xfrm>
            <a:off x="6758544" y="3581400"/>
            <a:ext cx="1928256" cy="1202666"/>
            <a:chOff x="7215744" y="3206840"/>
            <a:chExt cx="1928256" cy="1202666"/>
          </a:xfrm>
        </p:grpSpPr>
        <p:pic>
          <p:nvPicPr>
            <p:cNvPr id="17" name="Picture 2" descr="wavies_pt"/>
            <p:cNvPicPr>
              <a:picLocks noChangeAspect="1" noChangeArrowheads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137" t="23137" r="61231" b="25276"/>
            <a:stretch/>
          </p:blipFill>
          <p:spPr bwMode="auto">
            <a:xfrm>
              <a:off x="7215744" y="3206840"/>
              <a:ext cx="1699656" cy="90796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Text Box 108"/>
            <p:cNvSpPr txBox="1">
              <a:spLocks noChangeArrowheads="1"/>
            </p:cNvSpPr>
            <p:nvPr/>
          </p:nvSpPr>
          <p:spPr bwMode="auto">
            <a:xfrm>
              <a:off x="7215744" y="4040174"/>
              <a:ext cx="1928256" cy="36933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/>
            <a:p>
              <a:r>
                <a:rPr lang="en-US" altLang="ja-JP" dirty="0">
                  <a:latin typeface="Symbol" charset="0"/>
                </a:rPr>
                <a:t>-p  </a:t>
              </a:r>
              <a:r>
                <a:rPr lang="en-US" altLang="ja-JP" dirty="0" smtClean="0">
                  <a:latin typeface="Symbol" charset="0"/>
                </a:rPr>
                <a:t>       0         p</a:t>
              </a:r>
              <a:endParaRPr lang="en-US" altLang="ja-JP" dirty="0">
                <a:latin typeface="Verdana" charset="0"/>
              </a:endParaRPr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>
              <a:off x="8135688" y="3426529"/>
              <a:ext cx="0" cy="535871"/>
            </a:xfrm>
            <a:prstGeom prst="straightConnector1">
              <a:avLst/>
            </a:prstGeom>
            <a:ln>
              <a:headEnd type="arrow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8077200" y="3810000"/>
              <a:ext cx="45557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rgbClr val="FF0000"/>
                  </a:solidFill>
                </a:rPr>
                <a:t>4v</a:t>
              </a:r>
              <a:r>
                <a:rPr lang="en-US" sz="1600" b="1" baseline="-25000" dirty="0" smtClean="0">
                  <a:solidFill>
                    <a:srgbClr val="FF0000"/>
                  </a:solidFill>
                </a:rPr>
                <a:t>2</a:t>
              </a:r>
              <a:endParaRPr lang="en-US" sz="1600" b="1" baseline="-25000" dirty="0">
                <a:solidFill>
                  <a:srgbClr val="FF0000"/>
                </a:solidFill>
              </a:endParaRPr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Fuqiang Wang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zh-CN" smtClean="0"/>
              <a:t>HIM, KPS, Gwangju, Oct. 21-22, 2016</a:t>
            </a:r>
            <a:endParaRPr lang="en-US" altLang="zh-CN" dirty="0" smtClean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-152400" y="914400"/>
            <a:ext cx="9144000" cy="2499026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6" name="Rectangle 5"/>
              <p:cNvSpPr/>
              <p:nvPr/>
            </p:nvSpPr>
            <p:spPr>
              <a:xfrm>
                <a:off x="228600" y="5317300"/>
                <a:ext cx="1544717" cy="70250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/>
                        <m:t>𝜀</m:t>
                      </m:r>
                      <m:r>
                        <a:rPr lang="en-US"/>
                        <m:t>=</m:t>
                      </m:r>
                      <m:f>
                        <m:fPr>
                          <m:ctrlPr>
                            <a:rPr lang="en-US" i="1"/>
                          </m:ctrlPr>
                        </m:fPr>
                        <m:num>
                          <m:d>
                            <m:dPr>
                              <m:begChr m:val="〈"/>
                              <m:endChr m:val="〉"/>
                              <m:ctrlPr>
                                <a:rPr lang="en-US" i="1"/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i="1"/>
                                  </m:ctrlPr>
                                </m:sSupPr>
                                <m:e>
                                  <m:r>
                                    <a:rPr lang="en-US" i="1"/>
                                    <m:t>𝑦</m:t>
                                  </m:r>
                                </m:e>
                                <m:sup>
                                  <m:r>
                                    <a:rPr lang="en-US"/>
                                    <m:t>2</m:t>
                                  </m:r>
                                </m:sup>
                              </m:sSup>
                              <m:r>
                                <a:rPr lang="en-US"/>
                                <m:t>−</m:t>
                              </m:r>
                              <m:sSup>
                                <m:sSupPr>
                                  <m:ctrlPr>
                                    <a:rPr lang="en-US" i="1"/>
                                  </m:ctrlPr>
                                </m:sSupPr>
                                <m:e>
                                  <m:r>
                                    <a:rPr lang="en-US" i="1"/>
                                    <m:t>𝑥</m:t>
                                  </m:r>
                                </m:e>
                                <m:sup>
                                  <m:r>
                                    <a:rPr lang="en-US"/>
                                    <m:t>2</m:t>
                                  </m:r>
                                </m:sup>
                              </m:sSup>
                            </m:e>
                          </m:d>
                        </m:num>
                        <m:den>
                          <m:d>
                            <m:dPr>
                              <m:begChr m:val="〈"/>
                              <m:endChr m:val="〉"/>
                              <m:ctrlPr>
                                <a:rPr lang="en-US" i="1"/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i="1"/>
                                  </m:ctrlPr>
                                </m:sSupPr>
                                <m:e>
                                  <m:r>
                                    <a:rPr lang="en-US" i="1"/>
                                    <m:t>𝑦</m:t>
                                  </m:r>
                                </m:e>
                                <m:sup>
                                  <m:r>
                                    <a:rPr lang="en-US"/>
                                    <m:t>2</m:t>
                                  </m:r>
                                </m:sup>
                              </m:sSup>
                              <m:r>
                                <a:rPr lang="en-US"/>
                                <m:t>+</m:t>
                              </m:r>
                              <m:sSup>
                                <m:sSupPr>
                                  <m:ctrlPr>
                                    <a:rPr lang="en-US" i="1"/>
                                  </m:ctrlPr>
                                </m:sSupPr>
                                <m:e>
                                  <m:r>
                                    <a:rPr lang="en-US" i="1"/>
                                    <m:t>𝑥</m:t>
                                  </m:r>
                                </m:e>
                                <m:sup>
                                  <m:r>
                                    <a:rPr lang="en-US"/>
                                    <m:t>2</m:t>
                                  </m:r>
                                </m:sup>
                              </m:sSup>
                            </m:e>
                          </m:d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8600" y="5317300"/>
                <a:ext cx="1544717" cy="702500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r>
              <a:rPr lang="en-US" smtClean="0"/>
              <a:t> / 74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27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533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Anisotropic ion trap is also viable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255315" y="3733800"/>
            <a:ext cx="3660085" cy="2262981"/>
          </a:xfrm>
        </p:spPr>
        <p:txBody>
          <a:bodyPr>
            <a:normAutofit/>
          </a:bodyPr>
          <a:lstStyle/>
          <a:p>
            <a:r>
              <a:rPr lang="en-US" sz="2400" dirty="0" smtClean="0"/>
              <a:t>Coulomb interactions</a:t>
            </a:r>
          </a:p>
          <a:p>
            <a:r>
              <a:rPr lang="en-US" sz="2400" dirty="0" smtClean="0"/>
              <a:t>Can change trap size and anisotropy, and ion density</a:t>
            </a:r>
            <a:endParaRPr lang="en-US" sz="2400" dirty="0"/>
          </a:p>
        </p:txBody>
      </p:sp>
      <p:pic>
        <p:nvPicPr>
          <p:cNvPr id="6" name="Picture 2" descr="C:\Users\fqwang\SkyDrive\Research\Talks\2016_Wuhan_Jinfeng_workshop\离子运动动画-xy平面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65" y="1828800"/>
            <a:ext cx="523875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492875"/>
            <a:ext cx="2133600" cy="365125"/>
          </a:xfrm>
        </p:spPr>
        <p:txBody>
          <a:bodyPr/>
          <a:lstStyle/>
          <a:p>
            <a:r>
              <a:rPr lang="en-US" altLang="zh-CN" smtClean="0"/>
              <a:t>Fuqiang Wang</a:t>
            </a:r>
            <a:endParaRPr lang="en-US" dirty="0"/>
          </a:p>
        </p:txBody>
      </p:sp>
      <p:sp>
        <p:nvSpPr>
          <p:cNvPr id="11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0" y="6492875"/>
            <a:ext cx="914400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altLang="zh-CN" sz="1400" dirty="0" smtClean="0"/>
              <a:t>HIM, KPS, </a:t>
            </a:r>
            <a:r>
              <a:rPr lang="en-US" altLang="zh-CN" sz="1400" dirty="0" err="1" smtClean="0"/>
              <a:t>Gwangju</a:t>
            </a:r>
            <a:r>
              <a:rPr lang="en-US" altLang="zh-CN" sz="1400" dirty="0" smtClean="0"/>
              <a:t>, Oct. 21-22, 2016</a:t>
            </a:r>
            <a:endParaRPr lang="en-US" altLang="zh-CN" sz="1400" dirty="0" smtClean="0"/>
          </a:p>
        </p:txBody>
      </p:sp>
      <p:sp>
        <p:nvSpPr>
          <p:cNvPr id="12" name="Slide Number Placeholder 13"/>
          <p:cNvSpPr>
            <a:spLocks noGrp="1"/>
          </p:cNvSpPr>
          <p:nvPr>
            <p:ph type="sldNum" sz="quarter" idx="12"/>
          </p:nvPr>
        </p:nvSpPr>
        <p:spPr>
          <a:xfrm>
            <a:off x="65532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30</a:t>
            </a:fld>
            <a:r>
              <a:rPr lang="en-US" dirty="0" smtClean="0"/>
              <a:t> / 74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0400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28600"/>
            <a:ext cx="6858000" cy="533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Ion trap: Coulomb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2105696"/>
            <a:ext cx="2000518" cy="4020467"/>
          </a:xfrm>
        </p:spPr>
        <p:txBody>
          <a:bodyPr>
            <a:normAutofit/>
          </a:bodyPr>
          <a:lstStyle/>
          <a:p>
            <a:r>
              <a:rPr lang="en-US" sz="2000" dirty="0" smtClean="0"/>
              <a:t>Lx=10nm</a:t>
            </a:r>
            <a:br>
              <a:rPr lang="en-US" sz="2000" dirty="0" smtClean="0"/>
            </a:br>
            <a:r>
              <a:rPr lang="en-US" sz="2000" dirty="0" smtClean="0"/>
              <a:t>Ly=80nm</a:t>
            </a:r>
            <a:br>
              <a:rPr lang="en-US" sz="2000" dirty="0" smtClean="0"/>
            </a:br>
            <a:r>
              <a:rPr lang="en-US" sz="2000" dirty="0" err="1" smtClean="0"/>
              <a:t>Lz</a:t>
            </a:r>
            <a:r>
              <a:rPr lang="en-US" sz="2000" dirty="0" smtClean="0"/>
              <a:t>=100nm</a:t>
            </a:r>
          </a:p>
          <a:p>
            <a:r>
              <a:rPr lang="en-US" sz="2000" dirty="0" smtClean="0"/>
              <a:t>Number of ions =1000</a:t>
            </a:r>
          </a:p>
          <a:p>
            <a:r>
              <a:rPr lang="en-US" sz="2000" dirty="0" smtClean="0"/>
              <a:t>Initial thermal velocity 2000m/s</a:t>
            </a:r>
            <a:endParaRPr lang="en-US" sz="20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4578" name="Picture 2" descr="C:\Users\fqwang\SkyDrive\Research\Talks\2016_Wuhan_Jinfeng_workshop\coulomb\初始阶段xy平面角分布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5" t="6931" r="7910" b="48205"/>
          <a:stretch/>
        </p:blipFill>
        <p:spPr bwMode="auto">
          <a:xfrm>
            <a:off x="2514600" y="914400"/>
            <a:ext cx="6246253" cy="2382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79" name="Picture 3" descr="C:\Users\fqwang\SkyDrive\Research\Talks\2016_Wuhan_Jinfeng_workshop\coulomb\不同速度范围xy平面角分布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15"/>
          <a:stretch/>
        </p:blipFill>
        <p:spPr bwMode="auto">
          <a:xfrm>
            <a:off x="2457718" y="3237437"/>
            <a:ext cx="6229082" cy="3201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492875"/>
            <a:ext cx="2133600" cy="365125"/>
          </a:xfrm>
        </p:spPr>
        <p:txBody>
          <a:bodyPr/>
          <a:lstStyle/>
          <a:p>
            <a:r>
              <a:rPr lang="en-US" altLang="zh-CN" smtClean="0"/>
              <a:t>Fuqiang Wang</a:t>
            </a:r>
            <a:endParaRPr lang="en-US" dirty="0"/>
          </a:p>
        </p:txBody>
      </p:sp>
      <p:sp>
        <p:nvSpPr>
          <p:cNvPr id="13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0" y="6553200"/>
            <a:ext cx="914400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altLang="zh-CN" sz="1400" dirty="0" smtClean="0"/>
              <a:t>HIM, KPS, </a:t>
            </a:r>
            <a:r>
              <a:rPr lang="en-US" altLang="zh-CN" sz="1400" dirty="0" err="1" smtClean="0"/>
              <a:t>Gwangju</a:t>
            </a:r>
            <a:r>
              <a:rPr lang="en-US" altLang="zh-CN" sz="1400" dirty="0" smtClean="0"/>
              <a:t>, Oct. 21-22, 2016</a:t>
            </a:r>
            <a:endParaRPr lang="en-US" altLang="zh-CN" sz="1400" dirty="0" smtClean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>
          <a:xfrm>
            <a:off x="65532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31</a:t>
            </a:fld>
            <a:r>
              <a:rPr lang="en-US" dirty="0" smtClean="0"/>
              <a:t> / 74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7176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381000"/>
            <a:ext cx="9144000" cy="533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Ion trap: Coulomb with hard core </a:t>
            </a:r>
            <a:endParaRPr lang="en-US" dirty="0"/>
          </a:p>
        </p:txBody>
      </p:sp>
      <p:pic>
        <p:nvPicPr>
          <p:cNvPr id="26626" name="Picture 2" descr="C:\Users\fqwang\SkyDrive\Research\Talks\2016_Wuhan_Jinfeng_workshop\coulomb with hard core\xy平面演变动画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09600" y="1600200"/>
            <a:ext cx="5238750" cy="381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27" name="Picture 3" descr="C:\Users\fqwang\SkyDrive\Research\Talks\2016_Wuhan_Jinfeng_workshop\coulomb with hard core\xy平面角分布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93" t="9027" r="65940" b="49179"/>
          <a:stretch/>
        </p:blipFill>
        <p:spPr bwMode="auto">
          <a:xfrm>
            <a:off x="4094018" y="1620982"/>
            <a:ext cx="1849582" cy="18842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28" name="Picture 4" descr="C:\Users\fqwang\SkyDrive\Research\Talks\2016_Wuhan_Jinfeng_workshop\coulomb with hard core\不同速度范围xy平面角分布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3505200"/>
            <a:ext cx="5334000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 descr="C:\Users\fqwang\SkyDrive\Research\Talks\2016_Wuhan_Jinfeng_workshop\coulomb with hard core\xy平面角分布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527" t="9027" r="9252" b="44416"/>
          <a:stretch/>
        </p:blipFill>
        <p:spPr bwMode="auto">
          <a:xfrm>
            <a:off x="5981700" y="1605396"/>
            <a:ext cx="1482435" cy="2098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3" descr="C:\Users\fqwang\SkyDrive\Research\Talks\2016_Wuhan_Jinfeng_workshop\coulomb with hard core\xy平面角分布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478" t="53279" r="36830" b="2469"/>
          <a:stretch/>
        </p:blipFill>
        <p:spPr bwMode="auto">
          <a:xfrm>
            <a:off x="7467600" y="1697182"/>
            <a:ext cx="1510145" cy="1995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Rectangle 7"/>
          <p:cNvSpPr/>
          <p:nvPr/>
        </p:nvSpPr>
        <p:spPr>
          <a:xfrm>
            <a:off x="1332993" y="5496580"/>
            <a:ext cx="15626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err="1" smtClean="0">
                <a:latin typeface="Symbol" panose="05050102010706020507" pitchFamily="18" charset="2"/>
              </a:rPr>
              <a:t>rs</a:t>
            </a:r>
            <a:r>
              <a:rPr lang="en-US" sz="2800" b="1" baseline="-25000" dirty="0" err="1" smtClean="0"/>
              <a:t>int</a:t>
            </a:r>
            <a:r>
              <a:rPr lang="en-US" sz="2800" b="1" dirty="0" err="1" smtClean="0"/>
              <a:t>L</a:t>
            </a:r>
            <a:r>
              <a:rPr lang="en-US" sz="2800" b="1" dirty="0" smtClean="0"/>
              <a:t> </a:t>
            </a:r>
            <a:r>
              <a:rPr lang="en-US" sz="2800" b="1" dirty="0" smtClean="0">
                <a:sym typeface="Symbol"/>
              </a:rPr>
              <a:t> </a:t>
            </a:r>
            <a:r>
              <a:rPr lang="en-US" sz="2800" b="1" dirty="0" smtClean="0"/>
              <a:t>1</a:t>
            </a:r>
            <a:endParaRPr lang="en-US" sz="2800" dirty="0"/>
          </a:p>
        </p:txBody>
      </p:sp>
      <p:sp>
        <p:nvSpPr>
          <p:cNvPr id="14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492875"/>
            <a:ext cx="2133600" cy="365125"/>
          </a:xfrm>
        </p:spPr>
        <p:txBody>
          <a:bodyPr/>
          <a:lstStyle/>
          <a:p>
            <a:r>
              <a:rPr lang="en-US" altLang="zh-CN" dirty="0" smtClean="0"/>
              <a:t>Fuqiang Wang</a:t>
            </a:r>
            <a:endParaRPr lang="en-US" dirty="0"/>
          </a:p>
        </p:txBody>
      </p:sp>
      <p:sp>
        <p:nvSpPr>
          <p:cNvPr id="15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0" y="6569075"/>
            <a:ext cx="914400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altLang="zh-CN" sz="1400" dirty="0" smtClean="0"/>
              <a:t>HIM, KPS, </a:t>
            </a:r>
            <a:r>
              <a:rPr lang="en-US" altLang="zh-CN" sz="1400" dirty="0" err="1" smtClean="0"/>
              <a:t>Gwangju</a:t>
            </a:r>
            <a:r>
              <a:rPr lang="en-US" altLang="zh-CN" sz="1400" dirty="0" smtClean="0"/>
              <a:t>, Oct. 21-22, 2016</a:t>
            </a:r>
            <a:endParaRPr lang="en-US" altLang="zh-CN" sz="1400" dirty="0" smtClean="0"/>
          </a:p>
        </p:txBody>
      </p:sp>
      <p:sp>
        <p:nvSpPr>
          <p:cNvPr id="16" name="Slide Number Placeholder 13"/>
          <p:cNvSpPr>
            <a:spLocks noGrp="1"/>
          </p:cNvSpPr>
          <p:nvPr>
            <p:ph type="sldNum" sz="quarter" idx="12"/>
          </p:nvPr>
        </p:nvSpPr>
        <p:spPr>
          <a:xfrm>
            <a:off x="65532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32</a:t>
            </a:fld>
            <a:r>
              <a:rPr lang="en-US" dirty="0" smtClean="0"/>
              <a:t> / 74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4439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895600"/>
            <a:ext cx="6858000" cy="533400"/>
          </a:xfrm>
        </p:spPr>
        <p:txBody>
          <a:bodyPr>
            <a:noAutofit/>
          </a:bodyPr>
          <a:lstStyle/>
          <a:p>
            <a:r>
              <a:rPr lang="en-US" sz="3200" dirty="0" smtClean="0">
                <a:solidFill>
                  <a:srgbClr val="FF0000"/>
                </a:solidFill>
              </a:rPr>
              <a:t>Hot QGP </a:t>
            </a:r>
            <a:r>
              <a:rPr lang="en-US" sz="3200" dirty="0" smtClean="0"/>
              <a:t>vs </a:t>
            </a:r>
            <a:r>
              <a:rPr lang="en-US" sz="3200" dirty="0" smtClean="0">
                <a:solidFill>
                  <a:srgbClr val="240BDF"/>
                </a:solidFill>
              </a:rPr>
              <a:t>Cold Atoms</a:t>
            </a:r>
            <a:endParaRPr lang="en-US" sz="3200" dirty="0">
              <a:solidFill>
                <a:srgbClr val="240BDF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914400" y="2166048"/>
            <a:ext cx="6324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US" dirty="0"/>
              <a:t>Is quantum uncertainty principle </a:t>
            </a:r>
            <a:r>
              <a:rPr lang="en-US" dirty="0" smtClean="0"/>
              <a:t>at all relevant</a:t>
            </a:r>
            <a:r>
              <a:rPr lang="en-US" dirty="0"/>
              <a:t>?</a:t>
            </a:r>
          </a:p>
        </p:txBody>
      </p:sp>
      <p:sp>
        <p:nvSpPr>
          <p:cNvPr id="9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492875"/>
            <a:ext cx="2133600" cy="365125"/>
          </a:xfrm>
        </p:spPr>
        <p:txBody>
          <a:bodyPr/>
          <a:lstStyle/>
          <a:p>
            <a:r>
              <a:rPr lang="en-US" altLang="zh-CN" dirty="0" smtClean="0"/>
              <a:t>Fuqiang Wang</a:t>
            </a:r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0" y="6492875"/>
            <a:ext cx="914400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altLang="zh-CN" sz="1400" dirty="0" smtClean="0"/>
              <a:t>HIM, KPS, </a:t>
            </a:r>
            <a:r>
              <a:rPr lang="en-US" altLang="zh-CN" sz="1400" dirty="0" err="1" smtClean="0"/>
              <a:t>Gwangju</a:t>
            </a:r>
            <a:r>
              <a:rPr lang="en-US" altLang="zh-CN" sz="1400" dirty="0" smtClean="0"/>
              <a:t>, Oct. 21-22, 2016</a:t>
            </a:r>
            <a:endParaRPr lang="en-US" altLang="zh-CN" sz="1400" dirty="0" smtClean="0"/>
          </a:p>
        </p:txBody>
      </p:sp>
      <p:sp>
        <p:nvSpPr>
          <p:cNvPr id="11" name="Slide Number Placeholder 13"/>
          <p:cNvSpPr>
            <a:spLocks noGrp="1"/>
          </p:cNvSpPr>
          <p:nvPr>
            <p:ph type="sldNum" sz="quarter" idx="12"/>
          </p:nvPr>
        </p:nvSpPr>
        <p:spPr>
          <a:xfrm>
            <a:off x="65532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33</a:t>
            </a:fld>
            <a:r>
              <a:rPr lang="en-US" dirty="0" smtClean="0"/>
              <a:t> / 74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565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5" descr="C:\Users\fqwang\Research\Talks\PICTURES\research_related\The Su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863" y="457200"/>
            <a:ext cx="7823200" cy="467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pic>
        <p:nvPicPr>
          <p:cNvPr id="6" name="Picture 2" descr="C:\Users\fqwang\Research\Talks\PICTURES\research_related\QGP_vs_Cold_Atom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2925" y="2667000"/>
            <a:ext cx="8143875" cy="39989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962400" y="1809690"/>
            <a:ext cx="10999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T = 10</a:t>
            </a:r>
            <a:r>
              <a:rPr lang="en-US" sz="2000" b="1" baseline="30000" dirty="0" smtClean="0">
                <a:solidFill>
                  <a:srgbClr val="FF0000"/>
                </a:solidFill>
              </a:rPr>
              <a:t>4</a:t>
            </a:r>
            <a:r>
              <a:rPr lang="en-US" sz="2000" b="1" dirty="0" smtClean="0">
                <a:solidFill>
                  <a:srgbClr val="FF0000"/>
                </a:solidFill>
              </a:rPr>
              <a:t> K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066320" y="5314890"/>
            <a:ext cx="11914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FF00"/>
                </a:solidFill>
              </a:rPr>
              <a:t>Classical?</a:t>
            </a:r>
            <a:endParaRPr lang="en-US" sz="2000" b="1" dirty="0">
              <a:solidFill>
                <a:srgbClr val="FFFF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64861" y="4796135"/>
            <a:ext cx="259333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FF00"/>
                </a:solidFill>
              </a:rPr>
              <a:t>Quantum Mechanical?</a:t>
            </a:r>
            <a:endParaRPr lang="en-US" sz="2000" b="1" dirty="0">
              <a:solidFill>
                <a:srgbClr val="FFFF00"/>
              </a:solidFill>
            </a:endParaRPr>
          </a:p>
        </p:txBody>
      </p:sp>
      <p:sp>
        <p:nvSpPr>
          <p:cNvPr id="1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492875"/>
            <a:ext cx="2133600" cy="365125"/>
          </a:xfrm>
        </p:spPr>
        <p:txBody>
          <a:bodyPr/>
          <a:lstStyle/>
          <a:p>
            <a:r>
              <a:rPr lang="en-US" altLang="zh-CN" smtClean="0"/>
              <a:t>Fuqiang Wang</a:t>
            </a:r>
            <a:endParaRPr lang="en-US" dirty="0"/>
          </a:p>
        </p:txBody>
      </p:sp>
      <p:sp>
        <p:nvSpPr>
          <p:cNvPr id="14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0" y="6553200"/>
            <a:ext cx="914400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altLang="zh-CN" sz="1400" dirty="0" smtClean="0"/>
              <a:t>HIM, KPS, </a:t>
            </a:r>
            <a:r>
              <a:rPr lang="en-US" altLang="zh-CN" sz="1400" dirty="0" err="1" smtClean="0"/>
              <a:t>Gwangju</a:t>
            </a:r>
            <a:r>
              <a:rPr lang="en-US" altLang="zh-CN" sz="1400" dirty="0" smtClean="0"/>
              <a:t>, Oct. 21-22, 2016</a:t>
            </a:r>
            <a:endParaRPr lang="en-US" altLang="zh-CN" sz="1400" dirty="0" smtClean="0"/>
          </a:p>
        </p:txBody>
      </p:sp>
      <p:sp>
        <p:nvSpPr>
          <p:cNvPr id="15" name="Slide Number Placeholder 13"/>
          <p:cNvSpPr>
            <a:spLocks noGrp="1"/>
          </p:cNvSpPr>
          <p:nvPr>
            <p:ph type="sldNum" sz="quarter" idx="12"/>
          </p:nvPr>
        </p:nvSpPr>
        <p:spPr>
          <a:xfrm>
            <a:off x="65532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34</a:t>
            </a:fld>
            <a:r>
              <a:rPr lang="en-US" dirty="0" smtClean="0"/>
              <a:t> / 74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0481946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15" descr="C:\Users\fqwang\dumpster\CS376955-01A-BI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1400" y="990600"/>
            <a:ext cx="2046718" cy="1798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6858000" cy="533400"/>
          </a:xfrm>
        </p:spPr>
        <p:txBody>
          <a:bodyPr>
            <a:noAutofit/>
          </a:bodyPr>
          <a:lstStyle/>
          <a:p>
            <a:r>
              <a:rPr lang="en-US" sz="5400" dirty="0">
                <a:solidFill>
                  <a:srgbClr val="FF0000"/>
                </a:solidFill>
              </a:rPr>
              <a:t>Is </a:t>
            </a:r>
            <a:r>
              <a:rPr lang="en-US" sz="5400" dirty="0" smtClean="0">
                <a:solidFill>
                  <a:srgbClr val="FF0000"/>
                </a:solidFill>
              </a:rPr>
              <a:t>QGP classical?</a:t>
            </a:r>
            <a:endParaRPr lang="en-US" sz="5400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343400" y="1295400"/>
            <a:ext cx="540533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solidFill>
                  <a:srgbClr val="FF0000"/>
                </a:solidFill>
              </a:rPr>
              <a:t>?</a:t>
            </a:r>
            <a:endParaRPr lang="en-US" sz="6000" dirty="0">
              <a:solidFill>
                <a:srgbClr val="FF0000"/>
              </a:solidFill>
            </a:endParaRPr>
          </a:p>
        </p:txBody>
      </p:sp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1632" y="0"/>
            <a:ext cx="217283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Rectangle 21"/>
          <p:cNvSpPr/>
          <p:nvPr/>
        </p:nvSpPr>
        <p:spPr>
          <a:xfrm rot="16200000">
            <a:off x="-1878328" y="1897917"/>
            <a:ext cx="394281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fr-FR" sz="1600" dirty="0">
                <a:solidFill>
                  <a:srgbClr val="FFFF00"/>
                </a:solidFill>
              </a:rPr>
              <a:t>K. M. </a:t>
            </a:r>
            <a:r>
              <a:rPr lang="fr-FR" sz="1600" dirty="0" err="1">
                <a:solidFill>
                  <a:srgbClr val="FFFF00"/>
                </a:solidFill>
              </a:rPr>
              <a:t>O’Hara</a:t>
            </a:r>
            <a:r>
              <a:rPr lang="fr-FR" sz="1600" dirty="0">
                <a:solidFill>
                  <a:srgbClr val="FFFF00"/>
                </a:solidFill>
              </a:rPr>
              <a:t> </a:t>
            </a:r>
            <a:r>
              <a:rPr lang="fr-FR" sz="1600" i="1" dirty="0">
                <a:solidFill>
                  <a:srgbClr val="FFFF00"/>
                </a:solidFill>
              </a:rPr>
              <a:t>et al.</a:t>
            </a:r>
            <a:r>
              <a:rPr lang="fr-FR" sz="1600" dirty="0">
                <a:solidFill>
                  <a:srgbClr val="FFFF00"/>
                </a:solidFill>
              </a:rPr>
              <a:t>, Science 298, 2179 (2002</a:t>
            </a:r>
            <a:r>
              <a:rPr lang="fr-FR" sz="1600" dirty="0" smtClean="0">
                <a:solidFill>
                  <a:srgbClr val="FFFF00"/>
                </a:solidFill>
              </a:rPr>
              <a:t>)</a:t>
            </a:r>
            <a:endParaRPr lang="en-US" sz="1600" dirty="0">
              <a:solidFill>
                <a:srgbClr val="FFFF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74067" y="2971800"/>
            <a:ext cx="2902733" cy="347787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Li: M</a:t>
            </a:r>
            <a:r>
              <a:rPr lang="en-US" sz="2000" dirty="0" smtClean="0">
                <a:sym typeface="Symbol"/>
              </a:rPr>
              <a:t></a:t>
            </a:r>
            <a:r>
              <a:rPr lang="en-US" sz="2000" dirty="0" smtClean="0"/>
              <a:t>6000 MeV</a:t>
            </a:r>
          </a:p>
          <a:p>
            <a:pPr algn="ctr"/>
            <a:r>
              <a:rPr lang="en-US" sz="2000" dirty="0" smtClean="0"/>
              <a:t>T</a:t>
            </a:r>
            <a:r>
              <a:rPr lang="en-US" sz="2000" dirty="0" smtClean="0">
                <a:sym typeface="Symbol"/>
              </a:rPr>
              <a:t></a:t>
            </a:r>
            <a:r>
              <a:rPr lang="en-US" sz="2000" dirty="0" smtClean="0"/>
              <a:t>1</a:t>
            </a:r>
            <a:r>
              <a:rPr lang="en-US" sz="2000" dirty="0" smtClean="0">
                <a:latin typeface="Symbol" panose="05050102010706020507" pitchFamily="18" charset="2"/>
              </a:rPr>
              <a:t>m</a:t>
            </a:r>
            <a:r>
              <a:rPr lang="en-US" sz="2000" dirty="0" smtClean="0"/>
              <a:t>K</a:t>
            </a:r>
            <a:r>
              <a:rPr lang="en-US" sz="2000" dirty="0" smtClean="0">
                <a:sym typeface="Symbol"/>
              </a:rPr>
              <a:t></a:t>
            </a:r>
            <a:r>
              <a:rPr lang="en-US" sz="2000" dirty="0" smtClean="0"/>
              <a:t>10</a:t>
            </a:r>
            <a:r>
              <a:rPr lang="en-US" sz="2000" baseline="30000" dirty="0" smtClean="0"/>
              <a:t>-16</a:t>
            </a:r>
            <a:r>
              <a:rPr lang="en-US" sz="2000" dirty="0" smtClean="0"/>
              <a:t>MeV</a:t>
            </a:r>
            <a:endParaRPr lang="en-US" sz="2000" dirty="0"/>
          </a:p>
          <a:p>
            <a:pPr algn="ctr"/>
            <a:r>
              <a:rPr lang="en-US" sz="2000" dirty="0" smtClean="0"/>
              <a:t>x</a:t>
            </a:r>
            <a:r>
              <a:rPr lang="en-US" sz="2000" dirty="0" smtClean="0">
                <a:sym typeface="Symbol"/>
              </a:rPr>
              <a:t></a:t>
            </a:r>
            <a:r>
              <a:rPr lang="en-US" sz="2000" dirty="0" smtClean="0"/>
              <a:t>20</a:t>
            </a:r>
            <a:r>
              <a:rPr lang="en-US" sz="2000" dirty="0" smtClean="0">
                <a:latin typeface="Symbol" panose="05050102010706020507" pitchFamily="18" charset="2"/>
              </a:rPr>
              <a:t>m</a:t>
            </a:r>
            <a:r>
              <a:rPr lang="en-US" sz="2000" dirty="0" smtClean="0"/>
              <a:t>m, y</a:t>
            </a:r>
            <a:r>
              <a:rPr lang="en-US" sz="2000" dirty="0" smtClean="0">
                <a:sym typeface="Symbol"/>
              </a:rPr>
              <a:t></a:t>
            </a:r>
            <a:r>
              <a:rPr lang="en-US" sz="2000" dirty="0" smtClean="0"/>
              <a:t>100</a:t>
            </a:r>
            <a:r>
              <a:rPr lang="en-US" sz="2000" dirty="0" smtClean="0">
                <a:latin typeface="Symbol" panose="05050102010706020507" pitchFamily="18" charset="2"/>
              </a:rPr>
              <a:t>m</a:t>
            </a:r>
            <a:r>
              <a:rPr lang="en-US" sz="2000" dirty="0" smtClean="0"/>
              <a:t>m</a:t>
            </a:r>
          </a:p>
          <a:p>
            <a:pPr algn="ctr"/>
            <a:r>
              <a:rPr lang="en-US" sz="2000" dirty="0" smtClean="0"/>
              <a:t>p</a:t>
            </a:r>
            <a:r>
              <a:rPr lang="en-US" sz="2000" dirty="0" smtClean="0">
                <a:sym typeface="Symbol"/>
              </a:rPr>
              <a:t></a:t>
            </a:r>
            <a:r>
              <a:rPr lang="en-US" sz="2000" dirty="0" smtClean="0"/>
              <a:t>(TM)</a:t>
            </a:r>
            <a:r>
              <a:rPr lang="en-US" sz="2000" baseline="30000" dirty="0" smtClean="0"/>
              <a:t>1/2</a:t>
            </a:r>
            <a:r>
              <a:rPr lang="en-US" sz="2000" dirty="0" smtClean="0">
                <a:sym typeface="Symbol"/>
              </a:rPr>
              <a:t></a:t>
            </a:r>
            <a:r>
              <a:rPr lang="en-US" sz="2000" dirty="0" smtClean="0"/>
              <a:t>10</a:t>
            </a:r>
            <a:r>
              <a:rPr lang="en-US" sz="2000" baseline="30000" dirty="0" smtClean="0"/>
              <a:t>-6</a:t>
            </a:r>
            <a:r>
              <a:rPr lang="en-US" sz="2000" dirty="0" smtClean="0"/>
              <a:t>MeV</a:t>
            </a:r>
            <a:endParaRPr lang="en-US" sz="2000" dirty="0"/>
          </a:p>
          <a:p>
            <a:pPr algn="ctr"/>
            <a:endParaRPr lang="en-US" sz="2000" dirty="0" smtClean="0"/>
          </a:p>
          <a:p>
            <a:pPr algn="ctr"/>
            <a:r>
              <a:rPr lang="en-US" sz="2000" dirty="0" smtClean="0"/>
              <a:t>p quan</a:t>
            </a:r>
            <a:r>
              <a:rPr lang="en-US" sz="2000" dirty="0" smtClean="0">
                <a:sym typeface="Symbol"/>
              </a:rPr>
              <a:t></a:t>
            </a:r>
            <a:r>
              <a:rPr lang="en-US" sz="2000" dirty="0" smtClean="0"/>
              <a:t>1/r</a:t>
            </a:r>
            <a:r>
              <a:rPr lang="en-US" sz="2000" dirty="0" smtClean="0">
                <a:sym typeface="Symbol"/>
              </a:rPr>
              <a:t></a:t>
            </a:r>
            <a:r>
              <a:rPr lang="en-US" sz="2000" dirty="0" smtClean="0"/>
              <a:t>10</a:t>
            </a:r>
            <a:r>
              <a:rPr lang="en-US" sz="2000" baseline="30000" dirty="0" smtClean="0"/>
              <a:t>-8</a:t>
            </a:r>
            <a:r>
              <a:rPr lang="en-US" sz="2000" dirty="0" smtClean="0"/>
              <a:t>MeV</a:t>
            </a:r>
          </a:p>
          <a:p>
            <a:pPr algn="ctr"/>
            <a:r>
              <a:rPr lang="en-US" sz="2000" dirty="0" smtClean="0"/>
              <a:t>E quan</a:t>
            </a:r>
            <a:r>
              <a:rPr lang="en-US" sz="2000" dirty="0" smtClean="0">
                <a:sym typeface="Symbol"/>
              </a:rPr>
              <a:t></a:t>
            </a:r>
            <a:r>
              <a:rPr lang="en-US" sz="2000" dirty="0" smtClean="0"/>
              <a:t>1/(mr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)</a:t>
            </a:r>
            <a:r>
              <a:rPr lang="en-US" sz="2000" dirty="0" smtClean="0">
                <a:sym typeface="Symbol"/>
              </a:rPr>
              <a:t></a:t>
            </a:r>
            <a:r>
              <a:rPr lang="en-US" sz="2000" dirty="0" smtClean="0"/>
              <a:t>10</a:t>
            </a:r>
            <a:r>
              <a:rPr lang="en-US" sz="2000" baseline="30000" dirty="0" smtClean="0"/>
              <a:t>-20</a:t>
            </a:r>
            <a:r>
              <a:rPr lang="en-US" sz="2000" dirty="0" smtClean="0"/>
              <a:t>MeV</a:t>
            </a:r>
          </a:p>
          <a:p>
            <a:pPr algn="ctr"/>
            <a:r>
              <a:rPr lang="en-US" sz="2000" dirty="0" smtClean="0"/>
              <a:t>Negligible</a:t>
            </a:r>
            <a:r>
              <a:rPr lang="en-US" sz="2000" dirty="0"/>
              <a:t>!</a:t>
            </a:r>
            <a:endParaRPr lang="en-US" sz="2000" dirty="0" smtClean="0"/>
          </a:p>
          <a:p>
            <a:pPr algn="ctr"/>
            <a:endParaRPr lang="en-US" sz="2000" dirty="0"/>
          </a:p>
          <a:p>
            <a:pPr algn="ctr"/>
            <a:r>
              <a:rPr lang="en-US" sz="2000" b="1" dirty="0" smtClean="0">
                <a:solidFill>
                  <a:srgbClr val="240BDF"/>
                </a:solidFill>
              </a:rPr>
              <a:t>Cold atoms </a:t>
            </a:r>
            <a:r>
              <a:rPr lang="en-US" sz="2000" dirty="0" smtClean="0"/>
              <a:t>are </a:t>
            </a:r>
            <a:r>
              <a:rPr lang="en-US" sz="2000" b="1" dirty="0" smtClean="0">
                <a:solidFill>
                  <a:srgbClr val="FF0000"/>
                </a:solidFill>
              </a:rPr>
              <a:t>hot</a:t>
            </a:r>
            <a:r>
              <a:rPr lang="en-US" sz="2000" dirty="0" smtClean="0"/>
              <a:t>,</a:t>
            </a:r>
          </a:p>
          <a:p>
            <a:pPr algn="ctr"/>
            <a:r>
              <a:rPr lang="en-US" sz="2000" b="1" dirty="0" smtClean="0"/>
              <a:t>“classical” w.r.t. trap size</a:t>
            </a:r>
            <a:r>
              <a:rPr lang="en-US" sz="2000" dirty="0" smtClean="0"/>
              <a:t>. </a:t>
            </a:r>
          </a:p>
        </p:txBody>
      </p:sp>
      <p:pic>
        <p:nvPicPr>
          <p:cNvPr id="23" name="Picture 2" descr="C:\Users\fqwang\Research\Talks\PICTURES\research_related\nj385703fig2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03"/>
          <a:stretch/>
        </p:blipFill>
        <p:spPr bwMode="auto">
          <a:xfrm>
            <a:off x="7175500" y="76200"/>
            <a:ext cx="2044700" cy="670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Rectangle 23"/>
          <p:cNvSpPr/>
          <p:nvPr/>
        </p:nvSpPr>
        <p:spPr>
          <a:xfrm rot="16200000">
            <a:off x="5796289" y="3205489"/>
            <a:ext cx="650926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600" dirty="0" smtClean="0"/>
              <a:t>Kolb,</a:t>
            </a:r>
            <a:r>
              <a:rPr lang="en-US" sz="1600" dirty="0"/>
              <a:t> </a:t>
            </a:r>
            <a:r>
              <a:rPr lang="en-US" sz="1600" dirty="0" smtClean="0"/>
              <a:t>Heinz, </a:t>
            </a:r>
            <a:r>
              <a:rPr lang="en-US" sz="1600" dirty="0" err="1" smtClean="0"/>
              <a:t>nucl-th</a:t>
            </a:r>
            <a:r>
              <a:rPr lang="en-US" sz="1600" dirty="0" smtClean="0"/>
              <a:t>/0305084; Lisa et al. New </a:t>
            </a:r>
            <a:r>
              <a:rPr lang="en-US" sz="1600" dirty="0"/>
              <a:t>J. Phys. </a:t>
            </a:r>
            <a:r>
              <a:rPr lang="en-US" sz="1600" b="1" dirty="0"/>
              <a:t>13</a:t>
            </a:r>
            <a:r>
              <a:rPr lang="en-US" sz="1600" dirty="0"/>
              <a:t> (2011) 065006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953000" y="2971800"/>
            <a:ext cx="2521733" cy="347787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err="1"/>
              <a:t>q</a:t>
            </a:r>
            <a:r>
              <a:rPr lang="en-US" sz="2000" dirty="0" err="1" smtClean="0"/>
              <a:t>,g</a:t>
            </a:r>
            <a:r>
              <a:rPr lang="en-US" sz="2000" dirty="0" smtClean="0"/>
              <a:t>: M</a:t>
            </a:r>
            <a:r>
              <a:rPr lang="en-US" sz="2000" dirty="0" smtClean="0">
                <a:sym typeface="Symbol"/>
              </a:rPr>
              <a:t></a:t>
            </a:r>
            <a:r>
              <a:rPr lang="en-US" sz="2000" dirty="0" smtClean="0"/>
              <a:t>0 MeV</a:t>
            </a:r>
          </a:p>
          <a:p>
            <a:pPr algn="ctr"/>
            <a:r>
              <a:rPr lang="en-US" sz="2000" dirty="0" smtClean="0"/>
              <a:t>T</a:t>
            </a:r>
            <a:r>
              <a:rPr lang="en-US" sz="2000" dirty="0" smtClean="0">
                <a:sym typeface="Symbol"/>
              </a:rPr>
              <a:t>200 </a:t>
            </a:r>
            <a:r>
              <a:rPr lang="en-US" sz="2000" dirty="0" smtClean="0"/>
              <a:t>MeV</a:t>
            </a:r>
            <a:endParaRPr lang="en-US" sz="2000" dirty="0"/>
          </a:p>
          <a:p>
            <a:pPr algn="ctr"/>
            <a:r>
              <a:rPr lang="en-US" sz="2000" dirty="0" smtClean="0"/>
              <a:t>x</a:t>
            </a:r>
            <a:r>
              <a:rPr lang="en-US" sz="2000" dirty="0" smtClean="0">
                <a:sym typeface="Symbol"/>
              </a:rPr>
              <a:t>3</a:t>
            </a:r>
            <a:r>
              <a:rPr lang="en-US" sz="2000" dirty="0" smtClean="0"/>
              <a:t>fm, y</a:t>
            </a:r>
            <a:r>
              <a:rPr lang="en-US" sz="2000" dirty="0" smtClean="0">
                <a:sym typeface="Symbol"/>
              </a:rPr>
              <a:t>4</a:t>
            </a:r>
            <a:r>
              <a:rPr lang="en-US" sz="2000" dirty="0" smtClean="0"/>
              <a:t>fm</a:t>
            </a:r>
          </a:p>
          <a:p>
            <a:pPr algn="ctr"/>
            <a:r>
              <a:rPr lang="en-US" sz="2000" dirty="0" smtClean="0"/>
              <a:t>p</a:t>
            </a:r>
            <a:r>
              <a:rPr lang="en-US" sz="2000" dirty="0" smtClean="0">
                <a:sym typeface="Symbol"/>
              </a:rPr>
              <a:t>200M</a:t>
            </a:r>
            <a:r>
              <a:rPr lang="en-US" sz="2000" dirty="0" smtClean="0"/>
              <a:t>eV</a:t>
            </a:r>
            <a:endParaRPr lang="en-US" sz="2000" dirty="0"/>
          </a:p>
          <a:p>
            <a:pPr algn="ctr"/>
            <a:endParaRPr lang="en-US" sz="2000" dirty="0" smtClean="0"/>
          </a:p>
          <a:p>
            <a:pPr algn="ctr"/>
            <a:r>
              <a:rPr lang="en-US" sz="2000" dirty="0" smtClean="0"/>
              <a:t>p quan</a:t>
            </a:r>
            <a:r>
              <a:rPr lang="en-US" sz="2000" dirty="0" smtClean="0">
                <a:sym typeface="Symbol"/>
              </a:rPr>
              <a:t></a:t>
            </a:r>
            <a:r>
              <a:rPr lang="en-US" sz="2000" dirty="0" smtClean="0"/>
              <a:t>1/r</a:t>
            </a:r>
            <a:r>
              <a:rPr lang="en-US" sz="2000" dirty="0" smtClean="0">
                <a:sym typeface="Symbol"/>
              </a:rPr>
              <a:t>200</a:t>
            </a:r>
            <a:r>
              <a:rPr lang="en-US" sz="2000" dirty="0" smtClean="0"/>
              <a:t>MeV</a:t>
            </a:r>
          </a:p>
          <a:p>
            <a:pPr algn="ctr"/>
            <a:r>
              <a:rPr lang="en-US" sz="2000" dirty="0" smtClean="0"/>
              <a:t>E quan</a:t>
            </a:r>
            <a:r>
              <a:rPr lang="en-US" sz="2000" dirty="0" smtClean="0">
                <a:sym typeface="Symbol"/>
              </a:rPr>
              <a:t>200 M</a:t>
            </a:r>
            <a:r>
              <a:rPr lang="en-US" sz="2000" dirty="0" smtClean="0"/>
              <a:t>eV</a:t>
            </a:r>
          </a:p>
          <a:p>
            <a:pPr algn="ctr"/>
            <a:r>
              <a:rPr lang="en-US" sz="2000" dirty="0" smtClean="0"/>
              <a:t>Comparable!</a:t>
            </a:r>
          </a:p>
          <a:p>
            <a:pPr algn="ctr"/>
            <a:endParaRPr lang="en-US" sz="2000" dirty="0"/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QGP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/>
              <a:t>is </a:t>
            </a:r>
            <a:r>
              <a:rPr lang="en-US" sz="2000" b="1" dirty="0" smtClean="0">
                <a:solidFill>
                  <a:srgbClr val="240BDF"/>
                </a:solidFill>
              </a:rPr>
              <a:t>cold</a:t>
            </a:r>
            <a:r>
              <a:rPr lang="en-US" sz="2000" dirty="0" smtClean="0"/>
              <a:t>,</a:t>
            </a:r>
          </a:p>
          <a:p>
            <a:pPr algn="ctr"/>
            <a:r>
              <a:rPr lang="en-US" sz="2000" b="1" dirty="0" smtClean="0"/>
              <a:t>quantum mechanical.</a:t>
            </a:r>
          </a:p>
        </p:txBody>
      </p:sp>
      <p:pic>
        <p:nvPicPr>
          <p:cNvPr id="31746" name="Picture 2" descr="http://pimages1.tianjimedia.com/resources/product/20070904/IYR06X7AY524UZ27ECDDSO4DS8XMH7Z9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00" y="4768794"/>
            <a:ext cx="3048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4" descr="http://img1.imgtn.bdimg.com/it/u=3273250456,664964433&amp;fm=21&amp;gp=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AutoShape 6" descr="http://img1.imgtn.bdimg.com/it/u=2572450821,3645356678&amp;fm=11&amp;gp=0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1752" name="Picture 8" descr="http://img.hisupplier.com/var/userImages/2009-03/02/lyndonguitar%24220050101%28s%29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00" y="-258723"/>
            <a:ext cx="2045113" cy="5112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10" descr="http://img5.imgtn.bdimg.com/it/u=2302067808,3548617083&amp;fm=21&amp;gp=0.jpg"/>
          <p:cNvSpPr>
            <a:spLocks noChangeAspect="1" noChangeArrowheads="1"/>
          </p:cNvSpPr>
          <p:nvPr/>
        </p:nvSpPr>
        <p:spPr bwMode="auto">
          <a:xfrm>
            <a:off x="155575" y="-2811463"/>
            <a:ext cx="6667500" cy="5857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14" descr="http://images.junostatic.com/full/CS376955-01A-BIG.jpg"/>
          <p:cNvSpPr>
            <a:spLocks noChangeAspect="1" noChangeArrowheads="1"/>
          </p:cNvSpPr>
          <p:nvPr/>
        </p:nvSpPr>
        <p:spPr bwMode="auto">
          <a:xfrm>
            <a:off x="612775" y="-861744"/>
            <a:ext cx="6667500" cy="5857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492875"/>
            <a:ext cx="2133600" cy="365125"/>
          </a:xfrm>
        </p:spPr>
        <p:txBody>
          <a:bodyPr/>
          <a:lstStyle/>
          <a:p>
            <a:r>
              <a:rPr lang="en-US" altLang="zh-CN" dirty="0" smtClean="0"/>
              <a:t>Fuqiang Wang</a:t>
            </a:r>
            <a:endParaRPr lang="en-US" dirty="0"/>
          </a:p>
        </p:txBody>
      </p:sp>
      <p:sp>
        <p:nvSpPr>
          <p:cNvPr id="26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0" y="6492875"/>
            <a:ext cx="914400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altLang="zh-CN" sz="1400" dirty="0" smtClean="0"/>
              <a:t>HIM, KPS, </a:t>
            </a:r>
            <a:r>
              <a:rPr lang="en-US" altLang="zh-CN" sz="1400" dirty="0" err="1" smtClean="0"/>
              <a:t>Gwangju</a:t>
            </a:r>
            <a:r>
              <a:rPr lang="en-US" altLang="zh-CN" sz="1400" dirty="0" smtClean="0"/>
              <a:t>, Oct. 21-22, 2016</a:t>
            </a:r>
            <a:endParaRPr lang="en-US" altLang="zh-CN" sz="1400" dirty="0" smtClean="0"/>
          </a:p>
        </p:txBody>
      </p:sp>
      <p:sp>
        <p:nvSpPr>
          <p:cNvPr id="28" name="Slide Number Placeholder 13"/>
          <p:cNvSpPr>
            <a:spLocks noGrp="1"/>
          </p:cNvSpPr>
          <p:nvPr>
            <p:ph type="sldNum" sz="quarter" idx="12"/>
          </p:nvPr>
        </p:nvSpPr>
        <p:spPr>
          <a:xfrm>
            <a:off x="65532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35</a:t>
            </a:fld>
            <a:r>
              <a:rPr lang="en-US" smtClean="0"/>
              <a:t> / 74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28942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9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28600"/>
            <a:ext cx="6858000" cy="533400"/>
          </a:xfrm>
        </p:spPr>
        <p:txBody>
          <a:bodyPr>
            <a:noAutofit/>
          </a:bodyPr>
          <a:lstStyle/>
          <a:p>
            <a:r>
              <a:rPr lang="en-US" sz="4800" dirty="0" smtClean="0"/>
              <a:t>QM uncertainty principle</a:t>
            </a:r>
            <a:endParaRPr lang="en-US" sz="4800" dirty="0"/>
          </a:p>
        </p:txBody>
      </p:sp>
      <p:grpSp>
        <p:nvGrpSpPr>
          <p:cNvPr id="5" name="Group 4"/>
          <p:cNvGrpSpPr/>
          <p:nvPr/>
        </p:nvGrpSpPr>
        <p:grpSpPr>
          <a:xfrm>
            <a:off x="5103196" y="1735619"/>
            <a:ext cx="1890712" cy="1311275"/>
            <a:chOff x="5256213" y="2425700"/>
            <a:chExt cx="1890712" cy="1311275"/>
          </a:xfrm>
        </p:grpSpPr>
        <p:sp>
          <p:nvSpPr>
            <p:cNvPr id="6" name="Oval 3"/>
            <p:cNvSpPr>
              <a:spLocks noChangeArrowheads="1"/>
            </p:cNvSpPr>
            <p:nvPr/>
          </p:nvSpPr>
          <p:spPr bwMode="auto">
            <a:xfrm rot="-5396455">
              <a:off x="5864225" y="2441575"/>
              <a:ext cx="674688" cy="1277938"/>
            </a:xfrm>
            <a:prstGeom prst="ellipse">
              <a:avLst/>
            </a:prstGeom>
            <a:gradFill rotWithShape="0">
              <a:gsLst>
                <a:gs pos="0">
                  <a:srgbClr val="FFFF00"/>
                </a:gs>
                <a:gs pos="100000">
                  <a:srgbClr val="FF3300"/>
                </a:gs>
              </a:gsLst>
              <a:path path="shape">
                <a:fillToRect l="50000" t="50000" r="50000" b="50000"/>
              </a:path>
            </a:gradFill>
            <a:ln w="9525">
              <a:solidFill>
                <a:srgbClr val="CC0000"/>
              </a:solidFill>
              <a:round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AutoShape 15"/>
            <p:cNvSpPr>
              <a:spLocks noChangeArrowheads="1"/>
            </p:cNvSpPr>
            <p:nvPr/>
          </p:nvSpPr>
          <p:spPr bwMode="auto">
            <a:xfrm rot="-13364457">
              <a:off x="5373688" y="3359150"/>
              <a:ext cx="252412" cy="88900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gradFill rotWithShape="0">
              <a:gsLst>
                <a:gs pos="0">
                  <a:srgbClr val="FF3300"/>
                </a:gs>
                <a:gs pos="100000">
                  <a:srgbClr val="FFFF00"/>
                </a:gs>
              </a:gsLst>
              <a:lin ang="0" scaled="1"/>
            </a:gra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AutoShape 16"/>
            <p:cNvSpPr>
              <a:spLocks noChangeArrowheads="1"/>
            </p:cNvSpPr>
            <p:nvPr/>
          </p:nvSpPr>
          <p:spPr bwMode="auto">
            <a:xfrm rot="2195161">
              <a:off x="6772275" y="3367088"/>
              <a:ext cx="257175" cy="87312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gradFill rotWithShape="0">
              <a:gsLst>
                <a:gs pos="0">
                  <a:srgbClr val="FF3300"/>
                </a:gs>
                <a:gs pos="100000">
                  <a:srgbClr val="FFFF00"/>
                </a:gs>
              </a:gsLst>
              <a:lin ang="0" scaled="1"/>
            </a:gra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AutoShape 17"/>
            <p:cNvSpPr>
              <a:spLocks noChangeArrowheads="1"/>
            </p:cNvSpPr>
            <p:nvPr/>
          </p:nvSpPr>
          <p:spPr bwMode="auto">
            <a:xfrm rot="-8195698">
              <a:off x="5449888" y="2676525"/>
              <a:ext cx="250825" cy="90488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gradFill rotWithShape="0">
              <a:gsLst>
                <a:gs pos="0">
                  <a:srgbClr val="FF3300"/>
                </a:gs>
                <a:gs pos="100000">
                  <a:srgbClr val="FFFF00"/>
                </a:gs>
              </a:gsLst>
              <a:lin ang="0" scaled="1"/>
            </a:gra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AutoShape 18"/>
            <p:cNvSpPr>
              <a:spLocks noChangeArrowheads="1"/>
            </p:cNvSpPr>
            <p:nvPr/>
          </p:nvSpPr>
          <p:spPr bwMode="auto">
            <a:xfrm rot="-6451382">
              <a:off x="5726112" y="2552701"/>
              <a:ext cx="250825" cy="88900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gradFill rotWithShape="0">
              <a:gsLst>
                <a:gs pos="0">
                  <a:srgbClr val="FF3300"/>
                </a:gs>
                <a:gs pos="100000">
                  <a:srgbClr val="FFFF00"/>
                </a:gs>
              </a:gsLst>
              <a:lin ang="0" scaled="1"/>
            </a:gra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AutoShape 19"/>
            <p:cNvSpPr>
              <a:spLocks noChangeArrowheads="1"/>
            </p:cNvSpPr>
            <p:nvPr/>
          </p:nvSpPr>
          <p:spPr bwMode="auto">
            <a:xfrm rot="-2675131">
              <a:off x="6751638" y="2720975"/>
              <a:ext cx="250825" cy="90488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gradFill rotWithShape="0">
              <a:gsLst>
                <a:gs pos="0">
                  <a:srgbClr val="FF3300"/>
                </a:gs>
                <a:gs pos="100000">
                  <a:srgbClr val="FFFF00"/>
                </a:gs>
              </a:gsLst>
              <a:lin ang="0" scaled="1"/>
            </a:gra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AutoShape 20"/>
            <p:cNvSpPr>
              <a:spLocks noChangeArrowheads="1"/>
            </p:cNvSpPr>
            <p:nvPr/>
          </p:nvSpPr>
          <p:spPr bwMode="auto">
            <a:xfrm rot="5363457">
              <a:off x="6084888" y="3565525"/>
              <a:ext cx="252412" cy="90488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gradFill rotWithShape="0">
              <a:gsLst>
                <a:gs pos="0">
                  <a:srgbClr val="FF3300"/>
                </a:gs>
                <a:gs pos="100000">
                  <a:srgbClr val="FFFF00"/>
                </a:gs>
              </a:gsLst>
              <a:lin ang="0" scaled="1"/>
            </a:gra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AutoShape 21"/>
            <p:cNvSpPr>
              <a:spLocks noChangeArrowheads="1"/>
            </p:cNvSpPr>
            <p:nvPr/>
          </p:nvSpPr>
          <p:spPr bwMode="auto">
            <a:xfrm rot="24786">
              <a:off x="6889750" y="3035300"/>
              <a:ext cx="257175" cy="87313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gradFill rotWithShape="0">
              <a:gsLst>
                <a:gs pos="0">
                  <a:srgbClr val="FF3300"/>
                </a:gs>
                <a:gs pos="100000">
                  <a:srgbClr val="FFFF00"/>
                </a:gs>
              </a:gsLst>
              <a:lin ang="0" scaled="1"/>
            </a:gra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AutoShape 22"/>
            <p:cNvSpPr>
              <a:spLocks noChangeArrowheads="1"/>
            </p:cNvSpPr>
            <p:nvPr/>
          </p:nvSpPr>
          <p:spPr bwMode="auto">
            <a:xfrm rot="3817646">
              <a:off x="6463507" y="3540919"/>
              <a:ext cx="252412" cy="88900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gradFill rotWithShape="0">
              <a:gsLst>
                <a:gs pos="0">
                  <a:srgbClr val="FF3300"/>
                </a:gs>
                <a:gs pos="100000">
                  <a:srgbClr val="FFFF00"/>
                </a:gs>
              </a:gsLst>
              <a:lin ang="0" scaled="1"/>
            </a:gra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AutoShape 23"/>
            <p:cNvSpPr>
              <a:spLocks noChangeArrowheads="1"/>
            </p:cNvSpPr>
            <p:nvPr/>
          </p:nvSpPr>
          <p:spPr bwMode="auto">
            <a:xfrm rot="-4256754">
              <a:off x="6408737" y="2566988"/>
              <a:ext cx="250825" cy="88900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gradFill rotWithShape="0">
              <a:gsLst>
                <a:gs pos="0">
                  <a:srgbClr val="FF3300"/>
                </a:gs>
                <a:gs pos="100000">
                  <a:srgbClr val="FFFF00"/>
                </a:gs>
              </a:gsLst>
              <a:lin ang="0" scaled="1"/>
            </a:gra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AutoShape 24"/>
            <p:cNvSpPr>
              <a:spLocks noChangeArrowheads="1"/>
            </p:cNvSpPr>
            <p:nvPr/>
          </p:nvSpPr>
          <p:spPr bwMode="auto">
            <a:xfrm rot="-10731225">
              <a:off x="5256213" y="3013075"/>
              <a:ext cx="257175" cy="87313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gradFill rotWithShape="0">
              <a:gsLst>
                <a:gs pos="0">
                  <a:srgbClr val="FF3300"/>
                </a:gs>
                <a:gs pos="100000">
                  <a:srgbClr val="FFFF00"/>
                </a:gs>
              </a:gsLst>
              <a:lin ang="0" scaled="1"/>
            </a:gra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AutoShape 25"/>
            <p:cNvSpPr>
              <a:spLocks noChangeArrowheads="1"/>
            </p:cNvSpPr>
            <p:nvPr/>
          </p:nvSpPr>
          <p:spPr bwMode="auto">
            <a:xfrm rot="-5502003">
              <a:off x="6067425" y="2506663"/>
              <a:ext cx="250825" cy="88900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gradFill rotWithShape="0">
              <a:gsLst>
                <a:gs pos="0">
                  <a:srgbClr val="FF3300"/>
                </a:gs>
                <a:gs pos="100000">
                  <a:srgbClr val="FFFF00"/>
                </a:gs>
              </a:gsLst>
              <a:lin ang="0" scaled="1"/>
            </a:gra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AutoShape 26"/>
            <p:cNvSpPr>
              <a:spLocks noChangeArrowheads="1"/>
            </p:cNvSpPr>
            <p:nvPr/>
          </p:nvSpPr>
          <p:spPr bwMode="auto">
            <a:xfrm rot="6601722">
              <a:off x="5712619" y="3531394"/>
              <a:ext cx="252412" cy="88900"/>
            </a:xfrm>
            <a:custGeom>
              <a:avLst/>
              <a:gdLst>
                <a:gd name="G0" fmla="+- 16200 0 0"/>
                <a:gd name="G1" fmla="+- 5400 0 0"/>
                <a:gd name="G2" fmla="+- 21600 0 5400"/>
                <a:gd name="G3" fmla="+- 10800 0 5400"/>
                <a:gd name="G4" fmla="+- 21600 0 16200"/>
                <a:gd name="G5" fmla="*/ G4 G3 10800"/>
                <a:gd name="G6" fmla="+- 21600 0 G5"/>
                <a:gd name="T0" fmla="*/ 16200 w 21600"/>
                <a:gd name="T1" fmla="*/ 0 h 21600"/>
                <a:gd name="T2" fmla="*/ 0 w 21600"/>
                <a:gd name="T3" fmla="*/ 10800 h 21600"/>
                <a:gd name="T4" fmla="*/ 16200 w 21600"/>
                <a:gd name="T5" fmla="*/ 21600 h 21600"/>
                <a:gd name="T6" fmla="*/ 21600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3375 w 21600"/>
                <a:gd name="T13" fmla="*/ G1 h 21600"/>
                <a:gd name="T14" fmla="*/ G6 w 21600"/>
                <a:gd name="T15" fmla="*/ G2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6200" y="0"/>
                  </a:moveTo>
                  <a:lnTo>
                    <a:pt x="16200" y="5400"/>
                  </a:lnTo>
                  <a:lnTo>
                    <a:pt x="3375" y="5400"/>
                  </a:lnTo>
                  <a:lnTo>
                    <a:pt x="3375" y="16200"/>
                  </a:lnTo>
                  <a:lnTo>
                    <a:pt x="16200" y="16200"/>
                  </a:lnTo>
                  <a:lnTo>
                    <a:pt x="16200" y="21600"/>
                  </a:lnTo>
                  <a:lnTo>
                    <a:pt x="21600" y="10800"/>
                  </a:lnTo>
                  <a:close/>
                </a:path>
                <a:path w="21600" h="21600">
                  <a:moveTo>
                    <a:pt x="1350" y="5400"/>
                  </a:moveTo>
                  <a:lnTo>
                    <a:pt x="1350" y="16200"/>
                  </a:lnTo>
                  <a:lnTo>
                    <a:pt x="2700" y="16200"/>
                  </a:lnTo>
                  <a:lnTo>
                    <a:pt x="2700" y="5400"/>
                  </a:lnTo>
                  <a:close/>
                </a:path>
                <a:path w="21600" h="21600">
                  <a:moveTo>
                    <a:pt x="0" y="5400"/>
                  </a:moveTo>
                  <a:lnTo>
                    <a:pt x="0" y="16200"/>
                  </a:lnTo>
                  <a:lnTo>
                    <a:pt x="675" y="16200"/>
                  </a:lnTo>
                  <a:lnTo>
                    <a:pt x="675" y="5400"/>
                  </a:lnTo>
                  <a:close/>
                </a:path>
              </a:pathLst>
            </a:custGeom>
            <a:gradFill rotWithShape="0">
              <a:gsLst>
                <a:gs pos="0">
                  <a:srgbClr val="FF3300"/>
                </a:gs>
                <a:gs pos="100000">
                  <a:srgbClr val="FFFF00"/>
                </a:gs>
              </a:gsLst>
              <a:lin ang="0" scaled="1"/>
            </a:gra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9" name="Oval 10"/>
          <p:cNvSpPr>
            <a:spLocks noChangeArrowheads="1"/>
          </p:cNvSpPr>
          <p:nvPr/>
        </p:nvSpPr>
        <p:spPr bwMode="auto">
          <a:xfrm>
            <a:off x="2209800" y="2074863"/>
            <a:ext cx="736600" cy="1277937"/>
          </a:xfrm>
          <a:prstGeom prst="ellipse">
            <a:avLst/>
          </a:prstGeom>
          <a:gradFill rotWithShape="0">
            <a:gsLst>
              <a:gs pos="0">
                <a:srgbClr val="00CC00"/>
              </a:gs>
              <a:gs pos="50000">
                <a:srgbClr val="006600"/>
              </a:gs>
              <a:gs pos="100000">
                <a:srgbClr val="00CC00"/>
              </a:gs>
            </a:gsLst>
            <a:lin ang="0" scaled="1"/>
          </a:gradFill>
          <a:ln w="9525">
            <a:solidFill>
              <a:srgbClr val="00CC00"/>
            </a:solidFill>
            <a:prstDash val="lgDash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21" name="Content Placeholder 20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503013906"/>
              </p:ext>
            </p:extLst>
          </p:nvPr>
        </p:nvGraphicFramePr>
        <p:xfrm>
          <a:off x="1143000" y="3733800"/>
          <a:ext cx="3048000" cy="69610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38" name="Equation" r:id="rId3" imgW="888840" imgH="203040" progId="Equation.DSMT4">
                  <p:embed/>
                </p:oleObj>
              </mc:Choice>
              <mc:Fallback>
                <p:oleObj name="Equation" r:id="rId3" imgW="888840" imgH="20304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143000" y="3733800"/>
                        <a:ext cx="3048000" cy="69610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" name="Text Box 8"/>
          <p:cNvSpPr txBox="1">
            <a:spLocks noChangeArrowheads="1"/>
          </p:cNvSpPr>
          <p:nvPr/>
        </p:nvSpPr>
        <p:spPr bwMode="auto">
          <a:xfrm>
            <a:off x="2633246" y="1371600"/>
            <a:ext cx="33855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US" sz="2400" i="1" dirty="0">
                <a:latin typeface="BellGothic" pitchFamily="34" charset="0"/>
              </a:rPr>
              <a:t>y</a:t>
            </a:r>
          </a:p>
        </p:txBody>
      </p:sp>
      <p:sp>
        <p:nvSpPr>
          <p:cNvPr id="23" name="Text Box 9"/>
          <p:cNvSpPr txBox="1">
            <a:spLocks noChangeArrowheads="1"/>
          </p:cNvSpPr>
          <p:nvPr/>
        </p:nvSpPr>
        <p:spPr bwMode="auto">
          <a:xfrm>
            <a:off x="3505200" y="2510135"/>
            <a:ext cx="33855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US" sz="2400" i="1" dirty="0">
                <a:latin typeface="BellGothic" pitchFamily="34" charset="0"/>
              </a:rPr>
              <a:t>x</a:t>
            </a:r>
            <a:endParaRPr lang="en-US" sz="2400" i="1" baseline="-25000" dirty="0">
              <a:latin typeface="BellGothic" pitchFamily="34" charset="0"/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flipV="1">
            <a:off x="2578100" y="2720663"/>
            <a:ext cx="927100" cy="780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 flipV="1">
            <a:off x="2590800" y="1676400"/>
            <a:ext cx="0" cy="104285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2" name="Object 3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3078403862"/>
              </p:ext>
            </p:extLst>
          </p:nvPr>
        </p:nvGraphicFramePr>
        <p:xfrm>
          <a:off x="5376863" y="3668713"/>
          <a:ext cx="1741487" cy="825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39" name="Equation" r:id="rId5" imgW="507960" imgH="241200" progId="Equation.DSMT4">
                  <p:embed/>
                </p:oleObj>
              </mc:Choice>
              <mc:Fallback>
                <p:oleObj name="Equation" r:id="rId5" imgW="507960" imgH="241200" progId="Equation.DSMT4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76863" y="3668713"/>
                        <a:ext cx="1741487" cy="8255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3" name="Object 3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25954238"/>
              </p:ext>
            </p:extLst>
          </p:nvPr>
        </p:nvGraphicFramePr>
        <p:xfrm>
          <a:off x="1149350" y="4900613"/>
          <a:ext cx="6602413" cy="952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640" name="Equation" r:id="rId7" imgW="3429000" imgH="495000" progId="Equation.DSMT4">
                  <p:embed/>
                </p:oleObj>
              </mc:Choice>
              <mc:Fallback>
                <p:oleObj name="Equation" r:id="rId7" imgW="3429000" imgH="4950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49350" y="4900613"/>
                        <a:ext cx="6602413" cy="952500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 w="9525">
                        <a:solidFill>
                          <a:srgbClr val="800000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4" name="Footer Placeholder 9"/>
          <p:cNvSpPr>
            <a:spLocks noGrp="1"/>
          </p:cNvSpPr>
          <p:nvPr>
            <p:ph type="ftr" sz="quarter" idx="4294967295"/>
          </p:nvPr>
        </p:nvSpPr>
        <p:spPr>
          <a:xfrm>
            <a:off x="0" y="6492875"/>
            <a:ext cx="9144000" cy="365125"/>
          </a:xfrm>
          <a:prstGeom prst="rect">
            <a:avLst/>
          </a:prstGeom>
        </p:spPr>
        <p:txBody>
          <a:bodyPr/>
          <a:lstStyle/>
          <a:p>
            <a:pPr algn="ctr"/>
            <a:r>
              <a:rPr lang="en-US" altLang="zh-CN" sz="1400" dirty="0" smtClean="0"/>
              <a:t>HIM, KPS, </a:t>
            </a:r>
            <a:r>
              <a:rPr lang="en-US" altLang="zh-CN" sz="1400" dirty="0" err="1" smtClean="0"/>
              <a:t>Gwangju</a:t>
            </a:r>
            <a:r>
              <a:rPr lang="en-US" altLang="zh-CN" sz="1400" dirty="0" smtClean="0"/>
              <a:t>, Oct. 21-22, 2016</a:t>
            </a:r>
            <a:endParaRPr lang="en-US" altLang="zh-CN" sz="1400" dirty="0" smtClean="0"/>
          </a:p>
        </p:txBody>
      </p:sp>
      <p:sp>
        <p:nvSpPr>
          <p:cNvPr id="37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92875"/>
            <a:ext cx="2133600" cy="365125"/>
          </a:xfrm>
        </p:spPr>
        <p:txBody>
          <a:bodyPr/>
          <a:lstStyle/>
          <a:p>
            <a:r>
              <a:rPr lang="en-US" altLang="zh-CN" smtClean="0"/>
              <a:t>Fuqiang Wang</a:t>
            </a:r>
            <a:endParaRPr lang="en-US" dirty="0"/>
          </a:p>
        </p:txBody>
      </p:sp>
      <p:sp>
        <p:nvSpPr>
          <p:cNvPr id="3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36</a:t>
            </a:fld>
            <a:r>
              <a:rPr lang="en-US" smtClean="0"/>
              <a:t> / 74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57523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28600"/>
            <a:ext cx="6858000" cy="533400"/>
          </a:xfrm>
        </p:spPr>
        <p:txBody>
          <a:bodyPr>
            <a:noAutofit/>
          </a:bodyPr>
          <a:lstStyle/>
          <a:p>
            <a:r>
              <a:rPr lang="en-US" sz="4800" dirty="0" smtClean="0"/>
              <a:t>Infinite square </a:t>
            </a:r>
            <a:r>
              <a:rPr lang="en-US" sz="4800" dirty="0"/>
              <a:t>w</a:t>
            </a:r>
            <a:r>
              <a:rPr lang="en-US" sz="4800" dirty="0" smtClean="0"/>
              <a:t>ell</a:t>
            </a:r>
            <a:endParaRPr lang="en-US" sz="4800" dirty="0"/>
          </a:p>
        </p:txBody>
      </p:sp>
      <p:graphicFrame>
        <p:nvGraphicFramePr>
          <p:cNvPr id="7" name="Content Placeholder 6"/>
          <p:cNvGraphicFramePr>
            <a:graphicFrameLocks noGrp="1" noChangeAspect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469641744"/>
              </p:ext>
            </p:extLst>
          </p:nvPr>
        </p:nvGraphicFramePr>
        <p:xfrm>
          <a:off x="3733800" y="1524000"/>
          <a:ext cx="3551238" cy="11318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62" name="Equation" r:id="rId3" imgW="2628720" imgH="838080" progId="Equation.DSMT4">
                  <p:embed/>
                </p:oleObj>
              </mc:Choice>
              <mc:Fallback>
                <p:oleObj name="Equation" r:id="rId3" imgW="2628720" imgH="8380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733800" y="1524000"/>
                        <a:ext cx="3551238" cy="11318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8" name="Object 7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867097546"/>
              </p:ext>
            </p:extLst>
          </p:nvPr>
        </p:nvGraphicFramePr>
        <p:xfrm>
          <a:off x="3716338" y="2743200"/>
          <a:ext cx="4475162" cy="15922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63" name="Equation" r:id="rId5" imgW="3136680" imgH="1117440" progId="Equation.DSMT4">
                  <p:embed/>
                </p:oleObj>
              </mc:Choice>
              <mc:Fallback>
                <p:oleObj name="Equation" r:id="rId5" imgW="3136680" imgH="1117440" progId="Equation.DSMT4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16338" y="2743200"/>
                        <a:ext cx="4475162" cy="15922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9" name="Object 8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403445583"/>
              </p:ext>
            </p:extLst>
          </p:nvPr>
        </p:nvGraphicFramePr>
        <p:xfrm>
          <a:off x="3810000" y="4572000"/>
          <a:ext cx="3605212" cy="7604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664" name="Equation" r:id="rId7" imgW="2527200" imgH="533160" progId="Equation.DSMT4">
                  <p:embed/>
                </p:oleObj>
              </mc:Choice>
              <mc:Fallback>
                <p:oleObj name="Equation" r:id="rId7" imgW="2527200" imgH="533160" progId="Equation.DSMT4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0" y="4572000"/>
                        <a:ext cx="3605212" cy="7604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Oval 10"/>
          <p:cNvSpPr>
            <a:spLocks noChangeArrowheads="1"/>
          </p:cNvSpPr>
          <p:nvPr/>
        </p:nvSpPr>
        <p:spPr bwMode="auto">
          <a:xfrm>
            <a:off x="1219200" y="2109787"/>
            <a:ext cx="1460500" cy="2285999"/>
          </a:xfrm>
          <a:prstGeom prst="ellipse">
            <a:avLst/>
          </a:prstGeom>
          <a:gradFill rotWithShape="0">
            <a:gsLst>
              <a:gs pos="0">
                <a:srgbClr val="00CC00"/>
              </a:gs>
              <a:gs pos="50000">
                <a:srgbClr val="006600"/>
              </a:gs>
              <a:gs pos="100000">
                <a:srgbClr val="00CC00"/>
              </a:gs>
            </a:gsLst>
            <a:lin ang="0" scaled="1"/>
          </a:gradFill>
          <a:ln w="9525">
            <a:solidFill>
              <a:srgbClr val="00CC00"/>
            </a:solidFill>
            <a:prstDash val="lgDash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7" name="Group 16"/>
          <p:cNvGrpSpPr/>
          <p:nvPr/>
        </p:nvGrpSpPr>
        <p:grpSpPr>
          <a:xfrm>
            <a:off x="838200" y="2109787"/>
            <a:ext cx="1841500" cy="2695278"/>
            <a:chOff x="990600" y="2109787"/>
            <a:chExt cx="1841500" cy="2695278"/>
          </a:xfrm>
        </p:grpSpPr>
        <p:sp>
          <p:nvSpPr>
            <p:cNvPr id="19" name="Rectangle 18"/>
            <p:cNvSpPr/>
            <p:nvPr/>
          </p:nvSpPr>
          <p:spPr>
            <a:xfrm>
              <a:off x="1371600" y="2109787"/>
              <a:ext cx="1447800" cy="2286000"/>
            </a:xfrm>
            <a:prstGeom prst="rect">
              <a:avLst/>
            </a:pr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1981200" y="4343400"/>
              <a:ext cx="34336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i="1" dirty="0" smtClean="0"/>
                <a:t>a</a:t>
              </a:r>
              <a:endParaRPr lang="en-US" sz="2400" i="1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990600" y="2971800"/>
              <a:ext cx="34336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i="1" dirty="0"/>
                <a:t>b</a:t>
              </a:r>
            </a:p>
          </p:txBody>
        </p:sp>
        <p:sp>
          <p:nvSpPr>
            <p:cNvPr id="22" name="Freeform 21"/>
            <p:cNvSpPr/>
            <p:nvPr/>
          </p:nvSpPr>
          <p:spPr>
            <a:xfrm>
              <a:off x="1358900" y="3200400"/>
              <a:ext cx="1460500" cy="533400"/>
            </a:xfrm>
            <a:custGeom>
              <a:avLst/>
              <a:gdLst>
                <a:gd name="connsiteX0" fmla="*/ 0 w 1460500"/>
                <a:gd name="connsiteY0" fmla="*/ 512175 h 1071638"/>
                <a:gd name="connsiteX1" fmla="*/ 406400 w 1460500"/>
                <a:gd name="connsiteY1" fmla="*/ 16875 h 1071638"/>
                <a:gd name="connsiteX2" fmla="*/ 1066800 w 1460500"/>
                <a:gd name="connsiteY2" fmla="*/ 1058275 h 1071638"/>
                <a:gd name="connsiteX3" fmla="*/ 1460500 w 1460500"/>
                <a:gd name="connsiteY3" fmla="*/ 512175 h 1071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60500" h="1071638">
                  <a:moveTo>
                    <a:pt x="0" y="512175"/>
                  </a:moveTo>
                  <a:cubicBezTo>
                    <a:pt x="114300" y="219016"/>
                    <a:pt x="228600" y="-74142"/>
                    <a:pt x="406400" y="16875"/>
                  </a:cubicBezTo>
                  <a:cubicBezTo>
                    <a:pt x="584200" y="107892"/>
                    <a:pt x="891117" y="975725"/>
                    <a:pt x="1066800" y="1058275"/>
                  </a:cubicBezTo>
                  <a:cubicBezTo>
                    <a:pt x="1242483" y="1140825"/>
                    <a:pt x="1351491" y="826500"/>
                    <a:pt x="1460500" y="512175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Freeform 22"/>
            <p:cNvSpPr/>
            <p:nvPr/>
          </p:nvSpPr>
          <p:spPr>
            <a:xfrm>
              <a:off x="1371600" y="2462647"/>
              <a:ext cx="1447800" cy="661553"/>
            </a:xfrm>
            <a:custGeom>
              <a:avLst/>
              <a:gdLst>
                <a:gd name="connsiteX0" fmla="*/ 0 w 1447800"/>
                <a:gd name="connsiteY0" fmla="*/ 331353 h 737758"/>
                <a:gd name="connsiteX1" fmla="*/ 304800 w 1447800"/>
                <a:gd name="connsiteY1" fmla="*/ 13853 h 737758"/>
                <a:gd name="connsiteX2" fmla="*/ 736600 w 1447800"/>
                <a:gd name="connsiteY2" fmla="*/ 737753 h 737758"/>
                <a:gd name="connsiteX3" fmla="*/ 1117600 w 1447800"/>
                <a:gd name="connsiteY3" fmla="*/ 26553 h 737758"/>
                <a:gd name="connsiteX4" fmla="*/ 1447800 w 1447800"/>
                <a:gd name="connsiteY4" fmla="*/ 331353 h 737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47800" h="737758">
                  <a:moveTo>
                    <a:pt x="0" y="331353"/>
                  </a:moveTo>
                  <a:cubicBezTo>
                    <a:pt x="91016" y="138736"/>
                    <a:pt x="182033" y="-53880"/>
                    <a:pt x="304800" y="13853"/>
                  </a:cubicBezTo>
                  <a:cubicBezTo>
                    <a:pt x="427567" y="81586"/>
                    <a:pt x="601133" y="735636"/>
                    <a:pt x="736600" y="737753"/>
                  </a:cubicBezTo>
                  <a:cubicBezTo>
                    <a:pt x="872067" y="739870"/>
                    <a:pt x="999067" y="94286"/>
                    <a:pt x="1117600" y="26553"/>
                  </a:cubicBezTo>
                  <a:cubicBezTo>
                    <a:pt x="1236133" y="-41180"/>
                    <a:pt x="1341966" y="145086"/>
                    <a:pt x="1447800" y="331353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Freeform 23"/>
            <p:cNvSpPr/>
            <p:nvPr/>
          </p:nvSpPr>
          <p:spPr>
            <a:xfrm>
              <a:off x="1371600" y="3886200"/>
              <a:ext cx="1460500" cy="381000"/>
            </a:xfrm>
            <a:custGeom>
              <a:avLst/>
              <a:gdLst>
                <a:gd name="connsiteX0" fmla="*/ 0 w 1460500"/>
                <a:gd name="connsiteY0" fmla="*/ 381000 h 381000"/>
                <a:gd name="connsiteX1" fmla="*/ 749300 w 1460500"/>
                <a:gd name="connsiteY1" fmla="*/ 0 h 381000"/>
                <a:gd name="connsiteX2" fmla="*/ 1460500 w 1460500"/>
                <a:gd name="connsiteY2" fmla="*/ 381000 h 381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460500" h="381000">
                  <a:moveTo>
                    <a:pt x="0" y="381000"/>
                  </a:moveTo>
                  <a:cubicBezTo>
                    <a:pt x="252941" y="190500"/>
                    <a:pt x="505883" y="0"/>
                    <a:pt x="749300" y="0"/>
                  </a:cubicBezTo>
                  <a:cubicBezTo>
                    <a:pt x="992717" y="0"/>
                    <a:pt x="1226608" y="190500"/>
                    <a:pt x="1460500" y="381000"/>
                  </a:cubicBezTo>
                </a:path>
              </a:pathLst>
            </a:cu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25" name="Straight Connector 24"/>
          <p:cNvCxnSpPr/>
          <p:nvPr/>
        </p:nvCxnSpPr>
        <p:spPr>
          <a:xfrm>
            <a:off x="1600200" y="5105400"/>
            <a:ext cx="685800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1630051" y="5105400"/>
            <a:ext cx="6559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1 </a:t>
            </a:r>
            <a:r>
              <a:rPr lang="en-US" sz="2000" dirty="0" err="1" smtClean="0"/>
              <a:t>fm</a:t>
            </a:r>
            <a:endParaRPr lang="en-US" sz="2000" dirty="0"/>
          </a:p>
        </p:txBody>
      </p:sp>
      <p:sp>
        <p:nvSpPr>
          <p:cNvPr id="27" name="TextBox 26"/>
          <p:cNvSpPr txBox="1"/>
          <p:nvPr/>
        </p:nvSpPr>
        <p:spPr>
          <a:xfrm>
            <a:off x="4934010" y="5562600"/>
            <a:ext cx="230499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Single state anisotropy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i="0" smtClean="0">
                <a:solidFill>
                  <a:schemeClr val="accent2"/>
                </a:solidFill>
              </a:rPr>
              <a:t>HIM, KPS, Gwangju, Oct. 21-22, 2016</a:t>
            </a:r>
            <a:endParaRPr lang="en-US" i="0">
              <a:solidFill>
                <a:schemeClr val="accent2"/>
              </a:solidFill>
            </a:endParaRPr>
          </a:p>
        </p:txBody>
      </p:sp>
      <p:sp>
        <p:nvSpPr>
          <p:cNvPr id="28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92875"/>
            <a:ext cx="2133600" cy="365125"/>
          </a:xfrm>
        </p:spPr>
        <p:txBody>
          <a:bodyPr/>
          <a:lstStyle/>
          <a:p>
            <a:r>
              <a:rPr lang="en-US" altLang="zh-CN" smtClean="0"/>
              <a:t>Fuqiang Wang</a:t>
            </a:r>
            <a:endParaRPr lang="en-US" dirty="0"/>
          </a:p>
        </p:txBody>
      </p:sp>
      <p:sp>
        <p:nvSpPr>
          <p:cNvPr id="29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37</a:t>
            </a:fld>
            <a:r>
              <a:rPr lang="en-US" smtClean="0"/>
              <a:t> / 74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95710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28600"/>
            <a:ext cx="6858000" cy="533400"/>
          </a:xfrm>
        </p:spPr>
        <p:txBody>
          <a:bodyPr>
            <a:noAutofit/>
          </a:bodyPr>
          <a:lstStyle/>
          <a:p>
            <a:r>
              <a:rPr lang="en-US" sz="4800" dirty="0" smtClean="0"/>
              <a:t>Harmonic oscillator</a:t>
            </a:r>
            <a:endParaRPr lang="en-US" sz="4800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37"/>
          <a:stretch/>
        </p:blipFill>
        <p:spPr bwMode="auto">
          <a:xfrm>
            <a:off x="777875" y="2162175"/>
            <a:ext cx="2955925" cy="233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Object 4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739589571"/>
              </p:ext>
            </p:extLst>
          </p:nvPr>
        </p:nvGraphicFramePr>
        <p:xfrm>
          <a:off x="4078287" y="1447800"/>
          <a:ext cx="4151313" cy="6508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86" name="Equation" r:id="rId4" imgW="3073320" imgH="482400" progId="Equation.DSMT4">
                  <p:embed/>
                </p:oleObj>
              </mc:Choice>
              <mc:Fallback>
                <p:oleObj name="Equation" r:id="rId4" imgW="3073320" imgH="482400" progId="Equation.DSMT4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078287" y="1447800"/>
                        <a:ext cx="4151313" cy="6508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117831186"/>
              </p:ext>
            </p:extLst>
          </p:nvPr>
        </p:nvGraphicFramePr>
        <p:xfrm>
          <a:off x="4267200" y="2479675"/>
          <a:ext cx="3360738" cy="1266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87" name="Equation" r:id="rId6" imgW="2489040" imgH="939600" progId="Equation.DSMT4">
                  <p:embed/>
                </p:oleObj>
              </mc:Choice>
              <mc:Fallback>
                <p:oleObj name="Equation" r:id="rId6" imgW="2489040" imgH="939600" progId="Equation.DSMT4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267200" y="2479675"/>
                        <a:ext cx="3360738" cy="12668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" name="Object 6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2180206404"/>
              </p:ext>
            </p:extLst>
          </p:nvPr>
        </p:nvGraphicFramePr>
        <p:xfrm>
          <a:off x="4473575" y="4183063"/>
          <a:ext cx="2428875" cy="18827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88" name="Equation" r:id="rId8" imgW="1701720" imgH="1320480" progId="Equation.DSMT4">
                  <p:embed/>
                </p:oleObj>
              </mc:Choice>
              <mc:Fallback>
                <p:oleObj name="Equation" r:id="rId8" imgW="1701720" imgH="1320480" progId="Equation.DSMT4">
                  <p:embed/>
                  <p:pic>
                    <p:nvPicPr>
                      <p:cNvPr id="0" name="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473575" y="4183063"/>
                        <a:ext cx="2428875" cy="18827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i="0" smtClean="0">
                <a:solidFill>
                  <a:schemeClr val="accent2"/>
                </a:solidFill>
              </a:rPr>
              <a:t>HIM, KPS, Gwangju, Oct. 21-22, 2016</a:t>
            </a:r>
            <a:endParaRPr lang="en-US" i="0">
              <a:solidFill>
                <a:schemeClr val="accent2"/>
              </a:solidFill>
            </a:endParaRPr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92875"/>
            <a:ext cx="2133600" cy="365125"/>
          </a:xfrm>
        </p:spPr>
        <p:txBody>
          <a:bodyPr/>
          <a:lstStyle/>
          <a:p>
            <a:r>
              <a:rPr lang="en-US" altLang="zh-CN" smtClean="0"/>
              <a:t>Fuqiang Wang</a:t>
            </a:r>
            <a:endParaRPr lang="en-US" dirty="0"/>
          </a:p>
        </p:txBody>
      </p:sp>
      <p:sp>
        <p:nvSpPr>
          <p:cNvPr id="13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38</a:t>
            </a:fld>
            <a:r>
              <a:rPr lang="en-US" smtClean="0"/>
              <a:t> / 74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9551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28600"/>
            <a:ext cx="6858000" cy="533400"/>
          </a:xfrm>
        </p:spPr>
        <p:txBody>
          <a:bodyPr>
            <a:noAutofit/>
          </a:bodyPr>
          <a:lstStyle/>
          <a:p>
            <a:r>
              <a:rPr lang="en-US" dirty="0" smtClean="0"/>
              <a:t>Thermal probability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2714" y="4711481"/>
            <a:ext cx="4441640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4871790"/>
            <a:ext cx="925863" cy="5254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418307" y="5678269"/>
            <a:ext cx="64824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then it’s independent of potential.</a:t>
            </a:r>
          </a:p>
          <a:p>
            <a:pPr algn="ctr"/>
            <a:r>
              <a:rPr lang="en-US" dirty="0" smtClean="0"/>
              <a:t>It’s isotropic at all temperature because K=(p</a:t>
            </a:r>
            <a:r>
              <a:rPr lang="en-US" baseline="-25000" dirty="0" smtClean="0"/>
              <a:t>x</a:t>
            </a:r>
            <a:r>
              <a:rPr lang="en-US" baseline="30000" dirty="0" smtClean="0"/>
              <a:t>2</a:t>
            </a:r>
            <a:r>
              <a:rPr lang="en-US" dirty="0" smtClean="0"/>
              <a:t>+p</a:t>
            </a:r>
            <a:r>
              <a:rPr lang="en-US" baseline="-25000" dirty="0" smtClean="0"/>
              <a:t>y</a:t>
            </a:r>
            <a:r>
              <a:rPr lang="en-US" baseline="30000" dirty="0" smtClean="0"/>
              <a:t>2</a:t>
            </a:r>
            <a:r>
              <a:rPr lang="en-US" dirty="0" smtClean="0"/>
              <a:t>)/2m is isotropic.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857449" y="7354669"/>
            <a:ext cx="281807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Because </a:t>
            </a:r>
          </a:p>
          <a:p>
            <a:r>
              <a:rPr lang="en-US" dirty="0" smtClean="0"/>
              <a:t>This is classical physics limit.</a:t>
            </a:r>
            <a:endParaRPr lang="en-US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637"/>
          <a:stretch/>
        </p:blipFill>
        <p:spPr bwMode="auto">
          <a:xfrm>
            <a:off x="5486400" y="1143000"/>
            <a:ext cx="2955925" cy="233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199654" y="3657600"/>
            <a:ext cx="862595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x</a:t>
            </a:r>
            <a:r>
              <a:rPr lang="en-US" dirty="0" smtClean="0"/>
              <a:t>, y at same </a:t>
            </a:r>
            <a:r>
              <a:rPr lang="en-US" dirty="0"/>
              <a:t>F</a:t>
            </a:r>
            <a:r>
              <a:rPr lang="en-US" dirty="0" smtClean="0"/>
              <a:t>ermi energy, so different number of filled energy levels.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261732" y="4278868"/>
            <a:ext cx="65868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At high temperature, classical limit, sum is approximated by integral: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2525712" y="1143000"/>
            <a:ext cx="2955925" cy="2333625"/>
            <a:chOff x="990600" y="1295399"/>
            <a:chExt cx="2955925" cy="2333625"/>
          </a:xfrm>
        </p:grpSpPr>
        <p:pic>
          <p:nvPicPr>
            <p:cNvPr id="14" name="Picture 2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2637"/>
            <a:stretch/>
          </p:blipFill>
          <p:spPr bwMode="auto">
            <a:xfrm>
              <a:off x="990600" y="1295399"/>
              <a:ext cx="2955925" cy="2333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" name="Rectangle 11"/>
            <p:cNvSpPr/>
            <p:nvPr/>
          </p:nvSpPr>
          <p:spPr>
            <a:xfrm>
              <a:off x="1451645" y="2614676"/>
              <a:ext cx="1033272" cy="1920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1670669" y="3022600"/>
              <a:ext cx="615331" cy="1920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1559235" y="3035300"/>
              <a:ext cx="307665" cy="101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2079935" y="3035300"/>
              <a:ext cx="307665" cy="101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2209800" y="2590800"/>
              <a:ext cx="307665" cy="101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397000" y="2616200"/>
              <a:ext cx="307665" cy="101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2232335" y="2616200"/>
              <a:ext cx="307665" cy="101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1295400" y="2260600"/>
              <a:ext cx="1344168" cy="101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4" name="Oval 10"/>
          <p:cNvSpPr>
            <a:spLocks noChangeArrowheads="1"/>
          </p:cNvSpPr>
          <p:nvPr/>
        </p:nvSpPr>
        <p:spPr bwMode="auto">
          <a:xfrm>
            <a:off x="1016000" y="1846263"/>
            <a:ext cx="736600" cy="1277937"/>
          </a:xfrm>
          <a:prstGeom prst="ellipse">
            <a:avLst/>
          </a:prstGeom>
          <a:gradFill rotWithShape="0">
            <a:gsLst>
              <a:gs pos="0">
                <a:srgbClr val="00CC00"/>
              </a:gs>
              <a:gs pos="50000">
                <a:srgbClr val="006600"/>
              </a:gs>
              <a:gs pos="100000">
                <a:srgbClr val="00CC00"/>
              </a:gs>
            </a:gsLst>
            <a:lin ang="0" scaled="1"/>
          </a:gradFill>
          <a:ln w="9525">
            <a:solidFill>
              <a:srgbClr val="00CC00"/>
            </a:solidFill>
            <a:prstDash val="lgDash"/>
            <a:round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i="0" smtClean="0">
                <a:solidFill>
                  <a:schemeClr val="accent2"/>
                </a:solidFill>
              </a:rPr>
              <a:t>HIM, KPS, Gwangju, Oct. 21-22, 2016</a:t>
            </a:r>
            <a:endParaRPr lang="en-US" i="0">
              <a:solidFill>
                <a:schemeClr val="accent2"/>
              </a:solidFill>
            </a:endParaRPr>
          </a:p>
        </p:txBody>
      </p:sp>
      <p:sp>
        <p:nvSpPr>
          <p:cNvPr id="26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92875"/>
            <a:ext cx="2133600" cy="365125"/>
          </a:xfrm>
        </p:spPr>
        <p:txBody>
          <a:bodyPr/>
          <a:lstStyle/>
          <a:p>
            <a:r>
              <a:rPr lang="en-US" altLang="zh-CN" smtClean="0"/>
              <a:t>Fuqiang Wang</a:t>
            </a:r>
            <a:endParaRPr lang="en-US" dirty="0"/>
          </a:p>
        </p:txBody>
      </p:sp>
      <p:sp>
        <p:nvSpPr>
          <p:cNvPr id="27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39</a:t>
            </a:fld>
            <a:r>
              <a:rPr lang="en-US" smtClean="0"/>
              <a:t> / 74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8518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/>
          <a:lstStyle/>
          <a:p>
            <a:r>
              <a:rPr lang="en-US" dirty="0" smtClean="0"/>
              <a:t>Elliptic flow measurements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6630" name="Picture 6" descr="http://www.interactions.org/sgtw/2006/1025/images/hydro_56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914400"/>
            <a:ext cx="5238750" cy="3076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C:\Users\fqwang\Research\Talks\PICTURES\research_related\800px-Great_Wave_off_Kanagawa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779" y="4038600"/>
            <a:ext cx="3422165" cy="2339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78975" y="3997227"/>
            <a:ext cx="5265025" cy="209877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657600" y="5968425"/>
            <a:ext cx="53453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Wingdings"/>
                <a:ea typeface="Wingdings"/>
                <a:cs typeface="Wingdings"/>
              </a:rPr>
              <a:t></a:t>
            </a:r>
            <a:r>
              <a:rPr lang="en-US" dirty="0" smtClean="0"/>
              <a:t> </a:t>
            </a:r>
            <a:r>
              <a:rPr lang="en-US" b="1" i="1" dirty="0" smtClean="0"/>
              <a:t>Small value </a:t>
            </a:r>
            <a:r>
              <a:rPr lang="en-US" dirty="0" smtClean="0"/>
              <a:t>of specific viscosity over entropy </a:t>
            </a:r>
            <a:r>
              <a:rPr lang="en-US" b="1" i="1" dirty="0" smtClean="0"/>
              <a:t>η/s</a:t>
            </a:r>
            <a:endParaRPr lang="en-US" sz="1400" dirty="0" smtClean="0"/>
          </a:p>
          <a:p>
            <a:r>
              <a:rPr lang="en-US" sz="1400" dirty="0" smtClean="0"/>
              <a:t>                                                                 Model: Song </a:t>
            </a:r>
            <a:r>
              <a:rPr lang="en-US" sz="1400" i="1" dirty="0" smtClean="0"/>
              <a:t>et al. arXiv:1011.2783</a:t>
            </a:r>
            <a:endParaRPr lang="en-US" sz="1400" dirty="0"/>
          </a:p>
        </p:txBody>
      </p:sp>
      <p:pic>
        <p:nvPicPr>
          <p:cNvPr id="10" name="Picture 2" descr="wavies_pt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137" t="15254" r="61231" b="-23036"/>
          <a:stretch/>
        </p:blipFill>
        <p:spPr bwMode="auto">
          <a:xfrm>
            <a:off x="7063344" y="1295400"/>
            <a:ext cx="1699656" cy="18970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1" name="Straight Arrow Connector 10"/>
          <p:cNvCxnSpPr/>
          <p:nvPr/>
        </p:nvCxnSpPr>
        <p:spPr>
          <a:xfrm>
            <a:off x="7996540" y="1653843"/>
            <a:ext cx="0" cy="535871"/>
          </a:xfrm>
          <a:prstGeom prst="straightConnector1">
            <a:avLst/>
          </a:prstGeom>
          <a:ln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7938052" y="2037314"/>
            <a:ext cx="45557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4v</a:t>
            </a:r>
            <a:r>
              <a:rPr lang="en-US" sz="1600" b="1" baseline="-25000" dirty="0" smtClean="0">
                <a:solidFill>
                  <a:srgbClr val="FF0000"/>
                </a:solidFill>
              </a:rPr>
              <a:t>2</a:t>
            </a:r>
            <a:endParaRPr lang="en-US" sz="1600" b="1" baseline="-25000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Fuqiang Wang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584944" y="1298243"/>
            <a:ext cx="6960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RHIC</a:t>
            </a:r>
            <a:endParaRPr lang="en-US" sz="20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2388062" y="4171890"/>
            <a:ext cx="8123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Hydro</a:t>
            </a:r>
            <a:endParaRPr lang="en-US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7159035" y="2971800"/>
            <a:ext cx="16039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1+2v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cos2</a:t>
            </a:r>
            <a:r>
              <a:rPr lang="en-US" sz="2400" dirty="0" smtClean="0">
                <a:latin typeface="Symbol" panose="05050102010706020507" pitchFamily="18" charset="2"/>
              </a:rPr>
              <a:t>f</a:t>
            </a:r>
            <a:endParaRPr lang="en-US" sz="2400" dirty="0">
              <a:latin typeface="Symbol" panose="05050102010706020507" pitchFamily="18" charset="2"/>
            </a:endParaRP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zh-CN" smtClean="0"/>
              <a:t>HIM, KPS, Gwangju, Oct. 21-22, 2016</a:t>
            </a:r>
            <a:endParaRPr lang="en-US" altLang="zh-CN" dirty="0" smtClean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r>
              <a:rPr lang="en-US" smtClean="0"/>
              <a:t> / 74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0475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28600"/>
            <a:ext cx="6858000" cy="533400"/>
          </a:xfrm>
        </p:spPr>
        <p:txBody>
          <a:bodyPr>
            <a:noAutofit/>
          </a:bodyPr>
          <a:lstStyle/>
          <a:p>
            <a:r>
              <a:rPr lang="en-US" dirty="0" smtClean="0"/>
              <a:t>Thermal probability weight</a:t>
            </a:r>
            <a:endParaRPr lang="en-US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295400"/>
            <a:ext cx="3362325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0" y="1990725"/>
            <a:ext cx="148590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50" y="1316037"/>
            <a:ext cx="3314700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8100" y="2514600"/>
            <a:ext cx="5038299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322" y="3305175"/>
            <a:ext cx="3604206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24350" y="4267200"/>
            <a:ext cx="4819650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200" name="Picture 8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56"/>
          <a:stretch/>
        </p:blipFill>
        <p:spPr bwMode="auto">
          <a:xfrm>
            <a:off x="0" y="4264025"/>
            <a:ext cx="4690850" cy="240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2450" y="3581400"/>
            <a:ext cx="470535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i="0" smtClean="0">
                <a:solidFill>
                  <a:schemeClr val="accent2"/>
                </a:solidFill>
              </a:rPr>
              <a:t>HIM, KPS, Gwangju, Oct. 21-22, 2016</a:t>
            </a:r>
            <a:endParaRPr lang="en-US" i="0">
              <a:solidFill>
                <a:schemeClr val="accent2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139623" y="914400"/>
            <a:ext cx="47504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D. Molnar</a:t>
            </a:r>
            <a:r>
              <a:rPr lang="en-US" dirty="0"/>
              <a:t>, </a:t>
            </a:r>
            <a:r>
              <a:rPr lang="en-US" dirty="0" smtClean="0"/>
              <a:t>FW, </a:t>
            </a:r>
            <a:r>
              <a:rPr lang="en-US" dirty="0"/>
              <a:t>and </a:t>
            </a:r>
            <a:r>
              <a:rPr lang="en-US" dirty="0" smtClean="0"/>
              <a:t>C.H. Greene, arXiv:1404.4119</a:t>
            </a:r>
            <a:endParaRPr lang="en-US" dirty="0"/>
          </a:p>
        </p:txBody>
      </p:sp>
      <p:sp>
        <p:nvSpPr>
          <p:cNvPr id="17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92875"/>
            <a:ext cx="2133600" cy="365125"/>
          </a:xfrm>
        </p:spPr>
        <p:txBody>
          <a:bodyPr/>
          <a:lstStyle/>
          <a:p>
            <a:r>
              <a:rPr lang="en-US" altLang="zh-CN" smtClean="0"/>
              <a:t>Fuqiang Wang</a:t>
            </a:r>
            <a:endParaRPr lang="en-US" dirty="0"/>
          </a:p>
        </p:txBody>
      </p:sp>
      <p:sp>
        <p:nvSpPr>
          <p:cNvPr id="18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40</a:t>
            </a:fld>
            <a:r>
              <a:rPr lang="en-US" smtClean="0"/>
              <a:t> / 74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3967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228600"/>
            <a:ext cx="6858000" cy="533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Quantum physics anisotropy</a:t>
            </a:r>
            <a:endParaRPr lang="en-US" dirty="0"/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0207" y="1524000"/>
            <a:ext cx="3604206" cy="962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1048" y="2514600"/>
            <a:ext cx="4962525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75" y="4876800"/>
            <a:ext cx="4352925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2139623" y="990600"/>
            <a:ext cx="47504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D. Molnar</a:t>
            </a:r>
            <a:r>
              <a:rPr lang="en-US" dirty="0"/>
              <a:t>, </a:t>
            </a:r>
            <a:r>
              <a:rPr lang="en-US" dirty="0" smtClean="0"/>
              <a:t>FW, </a:t>
            </a:r>
            <a:r>
              <a:rPr lang="en-US" dirty="0"/>
              <a:t>and </a:t>
            </a:r>
            <a:r>
              <a:rPr lang="en-US" dirty="0" smtClean="0"/>
              <a:t>C.H. Greene, arXiv:1404.4119</a:t>
            </a:r>
            <a:endParaRPr lang="en-US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2163" y="5514975"/>
            <a:ext cx="5019675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i="0" smtClean="0">
                <a:solidFill>
                  <a:schemeClr val="accent2"/>
                </a:solidFill>
              </a:rPr>
              <a:t>HIM, KPS, Gwangju, Oct. 21-22, 2016</a:t>
            </a:r>
            <a:endParaRPr lang="en-US" i="0">
              <a:solidFill>
                <a:schemeClr val="accent2"/>
              </a:solidFill>
            </a:endParaRPr>
          </a:p>
        </p:txBody>
      </p:sp>
      <p:sp>
        <p:nvSpPr>
          <p:cNvPr id="13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92875"/>
            <a:ext cx="2133600" cy="365125"/>
          </a:xfrm>
        </p:spPr>
        <p:txBody>
          <a:bodyPr/>
          <a:lstStyle/>
          <a:p>
            <a:r>
              <a:rPr lang="en-US" altLang="zh-CN" smtClean="0"/>
              <a:t>Fuqiang Wang</a:t>
            </a:r>
            <a:endParaRPr lang="en-US" dirty="0"/>
          </a:p>
        </p:txBody>
      </p:sp>
      <p:sp>
        <p:nvSpPr>
          <p:cNvPr id="14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41</a:t>
            </a:fld>
            <a:r>
              <a:rPr lang="en-US" smtClean="0"/>
              <a:t> / 74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29468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9144000" cy="533400"/>
          </a:xfrm>
        </p:spPr>
        <p:txBody>
          <a:bodyPr>
            <a:noAutofit/>
          </a:bodyPr>
          <a:lstStyle/>
          <a:p>
            <a:r>
              <a:rPr lang="en-US" sz="3600" dirty="0" smtClean="0"/>
              <a:t>Relativistic quantum mechanical calculation</a:t>
            </a:r>
            <a:endParaRPr lang="en-US" sz="3600" dirty="0"/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0025" y="1905000"/>
            <a:ext cx="5286375" cy="3699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495925" y="1951037"/>
            <a:ext cx="3343275" cy="4525963"/>
          </a:xfrm>
        </p:spPr>
        <p:txBody>
          <a:bodyPr>
            <a:noAutofit/>
          </a:bodyPr>
          <a:lstStyle/>
          <a:p>
            <a:r>
              <a:rPr lang="en-US" sz="2000" dirty="0" smtClean="0"/>
              <a:t>Much harder calculation. The last two years were spent on it.</a:t>
            </a:r>
          </a:p>
          <a:p>
            <a:r>
              <a:rPr lang="en-US" sz="2000" dirty="0" smtClean="0"/>
              <a:t>Use of polar </a:t>
            </a:r>
            <a:r>
              <a:rPr lang="en-US" sz="2000" dirty="0" err="1" smtClean="0"/>
              <a:t>coord</a:t>
            </a:r>
            <a:r>
              <a:rPr lang="en-US" sz="2000" dirty="0" smtClean="0"/>
              <a:t>. and wise choice of base functions.</a:t>
            </a:r>
          </a:p>
          <a:p>
            <a:r>
              <a:rPr lang="en-US" sz="2000" dirty="0" smtClean="0"/>
              <a:t>Converges with ~200 eigenstates.</a:t>
            </a:r>
          </a:p>
          <a:p>
            <a:r>
              <a:rPr lang="en-US" sz="2000" dirty="0" smtClean="0"/>
              <a:t>Effect is ~1% at T=140 MeV and 0.5% at T=200 MeV. </a:t>
            </a:r>
          </a:p>
          <a:p>
            <a:endParaRPr lang="en-US" sz="2000" dirty="0" smtClean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i="0" smtClean="0">
                <a:solidFill>
                  <a:schemeClr val="accent2"/>
                </a:solidFill>
              </a:rPr>
              <a:t>HIM, KPS, Gwangju, Oct. 21-22, 2016</a:t>
            </a:r>
            <a:endParaRPr lang="en-US" i="0">
              <a:solidFill>
                <a:schemeClr val="accent2"/>
              </a:solidFill>
            </a:endParaRP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92875"/>
            <a:ext cx="2133600" cy="365125"/>
          </a:xfrm>
        </p:spPr>
        <p:txBody>
          <a:bodyPr/>
          <a:lstStyle/>
          <a:p>
            <a:r>
              <a:rPr lang="en-US" altLang="zh-CN" smtClean="0"/>
              <a:t>Fuqiang Wang</a:t>
            </a:r>
            <a:endParaRPr lang="en-US" dirty="0"/>
          </a:p>
        </p:txBody>
      </p:sp>
      <p:sp>
        <p:nvSpPr>
          <p:cNvPr id="11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42</a:t>
            </a:fld>
            <a:r>
              <a:rPr lang="en-US" smtClean="0"/>
              <a:t> / 74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84500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304800"/>
            <a:ext cx="6858000" cy="533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Cold atoms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581400" y="838200"/>
            <a:ext cx="4038600" cy="6096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 smtClean="0"/>
              <a:t>Strong elliptic anisotropy</a:t>
            </a:r>
          </a:p>
          <a:p>
            <a:endParaRPr lang="en-US" sz="2800" dirty="0"/>
          </a:p>
        </p:txBody>
      </p:sp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0"/>
            <a:ext cx="217283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3279413" y="1459468"/>
            <a:ext cx="44167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K. M. </a:t>
            </a:r>
            <a:r>
              <a:rPr lang="fr-FR" dirty="0" err="1"/>
              <a:t>O’Hara</a:t>
            </a:r>
            <a:r>
              <a:rPr lang="fr-FR" dirty="0"/>
              <a:t> </a:t>
            </a:r>
            <a:r>
              <a:rPr lang="fr-FR" i="1" dirty="0"/>
              <a:t>et al.</a:t>
            </a:r>
            <a:r>
              <a:rPr lang="fr-FR" dirty="0"/>
              <a:t>, Science 298, 2179 (2002).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048000" y="2118479"/>
            <a:ext cx="5703549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Lithium atoms M ~ 6000 MeV</a:t>
            </a:r>
          </a:p>
          <a:p>
            <a:r>
              <a:rPr lang="en-US" dirty="0" smtClean="0"/>
              <a:t>Temperature T </a:t>
            </a:r>
            <a:r>
              <a:rPr lang="en-US" dirty="0"/>
              <a:t>~ 1 </a:t>
            </a:r>
            <a:r>
              <a:rPr lang="en-US" dirty="0" err="1" smtClean="0">
                <a:latin typeface="Symbol" panose="05050102010706020507" pitchFamily="18" charset="2"/>
              </a:rPr>
              <a:t>m</a:t>
            </a:r>
            <a:r>
              <a:rPr lang="en-US" dirty="0" err="1" smtClean="0"/>
              <a:t>K</a:t>
            </a:r>
            <a:r>
              <a:rPr lang="en-US" dirty="0" smtClean="0"/>
              <a:t> ~ 10</a:t>
            </a:r>
            <a:r>
              <a:rPr lang="en-US" baseline="30000" dirty="0" smtClean="0"/>
              <a:t>-16</a:t>
            </a:r>
            <a:r>
              <a:rPr lang="en-US" dirty="0" smtClean="0"/>
              <a:t> MeV</a:t>
            </a:r>
            <a:endParaRPr lang="en-US" dirty="0"/>
          </a:p>
          <a:p>
            <a:r>
              <a:rPr lang="en-US" dirty="0" smtClean="0"/>
              <a:t>Trap size </a:t>
            </a:r>
            <a:r>
              <a:rPr lang="en-US" dirty="0"/>
              <a:t>x</a:t>
            </a:r>
            <a:r>
              <a:rPr lang="en-US" dirty="0" smtClean="0"/>
              <a:t> ~ 20 </a:t>
            </a:r>
            <a:r>
              <a:rPr lang="en-US" dirty="0" smtClean="0">
                <a:latin typeface="Symbol" panose="05050102010706020507" pitchFamily="18" charset="2"/>
              </a:rPr>
              <a:t>m</a:t>
            </a:r>
            <a:r>
              <a:rPr lang="en-US" dirty="0" smtClean="0"/>
              <a:t>m,</a:t>
            </a:r>
            <a:r>
              <a:rPr lang="en-US" dirty="0"/>
              <a:t> </a:t>
            </a:r>
            <a:r>
              <a:rPr lang="en-US" dirty="0" smtClean="0"/>
              <a:t>y </a:t>
            </a:r>
            <a:r>
              <a:rPr lang="en-US" dirty="0"/>
              <a:t>~ </a:t>
            </a:r>
            <a:r>
              <a:rPr lang="en-US" dirty="0" smtClean="0"/>
              <a:t>100 </a:t>
            </a:r>
            <a:r>
              <a:rPr lang="en-US" dirty="0" smtClean="0">
                <a:latin typeface="Symbol" panose="05050102010706020507" pitchFamily="18" charset="2"/>
              </a:rPr>
              <a:t>m</a:t>
            </a:r>
            <a:r>
              <a:rPr lang="en-US" dirty="0" smtClean="0"/>
              <a:t>m</a:t>
            </a:r>
          </a:p>
          <a:p>
            <a:endParaRPr lang="en-US" dirty="0" smtClean="0"/>
          </a:p>
          <a:p>
            <a:r>
              <a:rPr lang="en-US" dirty="0"/>
              <a:t>Typical momentum (TM)</a:t>
            </a:r>
            <a:r>
              <a:rPr lang="en-US" baseline="30000" dirty="0"/>
              <a:t>1/2 </a:t>
            </a:r>
            <a:r>
              <a:rPr lang="en-US" dirty="0"/>
              <a:t>~ 10</a:t>
            </a:r>
            <a:r>
              <a:rPr lang="en-US" baseline="30000" dirty="0"/>
              <a:t>-6</a:t>
            </a:r>
            <a:r>
              <a:rPr lang="en-US" dirty="0"/>
              <a:t> MeV</a:t>
            </a:r>
          </a:p>
          <a:p>
            <a:r>
              <a:rPr lang="en-US" dirty="0" smtClean="0"/>
              <a:t>Intrinsic momentum quantum ~ 1/r ~ 10</a:t>
            </a:r>
            <a:r>
              <a:rPr lang="en-US" baseline="30000" dirty="0" smtClean="0"/>
              <a:t>-8</a:t>
            </a:r>
            <a:r>
              <a:rPr lang="en-US" dirty="0" smtClean="0"/>
              <a:t> MeV, negligible.</a:t>
            </a:r>
          </a:p>
          <a:p>
            <a:endParaRPr lang="en-US" dirty="0"/>
          </a:p>
          <a:p>
            <a:r>
              <a:rPr lang="en-US" dirty="0"/>
              <a:t>Typical energy ~ T ~ 10</a:t>
            </a:r>
            <a:r>
              <a:rPr lang="en-US" baseline="30000" dirty="0"/>
              <a:t>-16</a:t>
            </a:r>
            <a:r>
              <a:rPr lang="en-US" dirty="0"/>
              <a:t> MeV</a:t>
            </a:r>
          </a:p>
          <a:p>
            <a:r>
              <a:rPr lang="en-US" dirty="0" smtClean="0"/>
              <a:t>Intrinsic energy quantum 1/(mr</a:t>
            </a:r>
            <a:r>
              <a:rPr lang="en-US" baseline="30000" dirty="0" smtClean="0"/>
              <a:t>2</a:t>
            </a:r>
            <a:r>
              <a:rPr lang="en-US" dirty="0" smtClean="0"/>
              <a:t>) ~ 10</a:t>
            </a:r>
            <a:r>
              <a:rPr lang="en-US" baseline="30000" dirty="0" smtClean="0"/>
              <a:t>-20 </a:t>
            </a:r>
            <a:r>
              <a:rPr lang="en-US" dirty="0" smtClean="0"/>
              <a:t>MeV,</a:t>
            </a:r>
            <a:r>
              <a:rPr lang="en-US" dirty="0"/>
              <a:t> negligible.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>
                <a:solidFill>
                  <a:srgbClr val="FF0000"/>
                </a:solidFill>
              </a:rPr>
              <a:t>Cold Lithium atoms are actually “hotter” than the hot QGP.</a:t>
            </a:r>
          </a:p>
        </p:txBody>
      </p:sp>
      <p:pic>
        <p:nvPicPr>
          <p:cNvPr id="10" name="Picture 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0" y="5345668"/>
            <a:ext cx="2533650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/>
        </p:nvSpPr>
        <p:spPr>
          <a:xfrm>
            <a:off x="5562600" y="5488543"/>
            <a:ext cx="71205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~ </a:t>
            </a:r>
            <a:r>
              <a:rPr lang="en-US" dirty="0"/>
              <a:t>10</a:t>
            </a:r>
            <a:r>
              <a:rPr lang="en-US" baseline="30000" dirty="0"/>
              <a:t>-5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015247" y="6107668"/>
            <a:ext cx="56715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The observed large v</a:t>
            </a:r>
            <a:r>
              <a:rPr lang="en-US" baseline="-25000" dirty="0" smtClean="0"/>
              <a:t>2</a:t>
            </a:r>
            <a:r>
              <a:rPr lang="en-US" dirty="0" smtClean="0"/>
              <a:t> is indeed due to strong interactions.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i="0" smtClean="0">
                <a:solidFill>
                  <a:schemeClr val="accent2"/>
                </a:solidFill>
              </a:rPr>
              <a:t>HIM, KPS, Gwangju, Oct. 21-22, 2016</a:t>
            </a:r>
            <a:endParaRPr lang="en-US" i="0">
              <a:solidFill>
                <a:schemeClr val="accent2"/>
              </a:solidFill>
            </a:endParaRPr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92875"/>
            <a:ext cx="2133600" cy="365125"/>
          </a:xfrm>
        </p:spPr>
        <p:txBody>
          <a:bodyPr/>
          <a:lstStyle/>
          <a:p>
            <a:r>
              <a:rPr lang="en-US" altLang="zh-CN" smtClean="0"/>
              <a:t>Fuqiang Wang</a:t>
            </a:r>
            <a:endParaRPr lang="en-US" dirty="0"/>
          </a:p>
        </p:txBody>
      </p:sp>
      <p:sp>
        <p:nvSpPr>
          <p:cNvPr id="16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43</a:t>
            </a:fld>
            <a:r>
              <a:rPr lang="en-US" smtClean="0"/>
              <a:t> / 74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743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6858000" cy="533400"/>
          </a:xfrm>
        </p:spPr>
        <p:txBody>
          <a:bodyPr>
            <a:noAutofit/>
          </a:bodyPr>
          <a:lstStyle/>
          <a:p>
            <a:r>
              <a:rPr lang="en-US" sz="3600" dirty="0"/>
              <a:t>Is quantum v</a:t>
            </a:r>
            <a:r>
              <a:rPr lang="en-US" sz="3600" baseline="-25000" dirty="0"/>
              <a:t>2</a:t>
            </a:r>
            <a:r>
              <a:rPr lang="en-US" sz="3600" dirty="0"/>
              <a:t> real in QGP?</a:t>
            </a:r>
            <a:endParaRPr lang="en-US" sz="3600" dirty="0">
              <a:solidFill>
                <a:srgbClr val="FF0000"/>
              </a:solidFill>
            </a:endParaRPr>
          </a:p>
        </p:txBody>
      </p:sp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1632" y="0"/>
            <a:ext cx="2172832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Rectangle 21"/>
          <p:cNvSpPr/>
          <p:nvPr/>
        </p:nvSpPr>
        <p:spPr>
          <a:xfrm rot="16200000">
            <a:off x="-1878328" y="1897917"/>
            <a:ext cx="394281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fr-FR" sz="1600" dirty="0">
                <a:solidFill>
                  <a:srgbClr val="FFFF00"/>
                </a:solidFill>
              </a:rPr>
              <a:t>K. M. </a:t>
            </a:r>
            <a:r>
              <a:rPr lang="fr-FR" sz="1600" dirty="0" err="1">
                <a:solidFill>
                  <a:srgbClr val="FFFF00"/>
                </a:solidFill>
              </a:rPr>
              <a:t>O’Hara</a:t>
            </a:r>
            <a:r>
              <a:rPr lang="fr-FR" sz="1600" dirty="0">
                <a:solidFill>
                  <a:srgbClr val="FFFF00"/>
                </a:solidFill>
              </a:rPr>
              <a:t> </a:t>
            </a:r>
            <a:r>
              <a:rPr lang="fr-FR" sz="1600" i="1" dirty="0">
                <a:solidFill>
                  <a:srgbClr val="FFFF00"/>
                </a:solidFill>
              </a:rPr>
              <a:t>et al.</a:t>
            </a:r>
            <a:r>
              <a:rPr lang="fr-FR" sz="1600" dirty="0">
                <a:solidFill>
                  <a:srgbClr val="FFFF00"/>
                </a:solidFill>
              </a:rPr>
              <a:t>, Science 298, 2179 (2002</a:t>
            </a:r>
            <a:r>
              <a:rPr lang="fr-FR" sz="1600" dirty="0" smtClean="0">
                <a:solidFill>
                  <a:srgbClr val="FFFF00"/>
                </a:solidFill>
              </a:rPr>
              <a:t>)</a:t>
            </a:r>
            <a:endParaRPr lang="en-US" sz="1600" dirty="0">
              <a:solidFill>
                <a:srgbClr val="FFFF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74067" y="2971800"/>
            <a:ext cx="2902733" cy="347787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/>
              <a:t>Li: M</a:t>
            </a:r>
            <a:r>
              <a:rPr lang="en-US" sz="2000" dirty="0" smtClean="0">
                <a:sym typeface="Symbol"/>
              </a:rPr>
              <a:t></a:t>
            </a:r>
            <a:r>
              <a:rPr lang="en-US" sz="2000" dirty="0" smtClean="0"/>
              <a:t>6000 MeV</a:t>
            </a:r>
          </a:p>
          <a:p>
            <a:pPr algn="ctr"/>
            <a:r>
              <a:rPr lang="en-US" sz="2000" dirty="0" smtClean="0"/>
              <a:t>T</a:t>
            </a:r>
            <a:r>
              <a:rPr lang="en-US" sz="2000" dirty="0" smtClean="0">
                <a:sym typeface="Symbol"/>
              </a:rPr>
              <a:t></a:t>
            </a:r>
            <a:r>
              <a:rPr lang="en-US" sz="2000" dirty="0" smtClean="0"/>
              <a:t>1</a:t>
            </a:r>
            <a:r>
              <a:rPr lang="en-US" sz="2000" dirty="0" smtClean="0">
                <a:latin typeface="Symbol" panose="05050102010706020507" pitchFamily="18" charset="2"/>
              </a:rPr>
              <a:t>m</a:t>
            </a:r>
            <a:r>
              <a:rPr lang="en-US" sz="2000" dirty="0" smtClean="0"/>
              <a:t>K</a:t>
            </a:r>
            <a:r>
              <a:rPr lang="en-US" sz="2000" dirty="0" smtClean="0">
                <a:sym typeface="Symbol"/>
              </a:rPr>
              <a:t></a:t>
            </a:r>
            <a:r>
              <a:rPr lang="en-US" sz="2000" dirty="0" smtClean="0"/>
              <a:t>10</a:t>
            </a:r>
            <a:r>
              <a:rPr lang="en-US" sz="2000" baseline="30000" dirty="0" smtClean="0"/>
              <a:t>-16</a:t>
            </a:r>
            <a:r>
              <a:rPr lang="en-US" sz="2000" dirty="0" smtClean="0"/>
              <a:t>MeV</a:t>
            </a:r>
            <a:endParaRPr lang="en-US" sz="2000" dirty="0"/>
          </a:p>
          <a:p>
            <a:pPr algn="ctr"/>
            <a:r>
              <a:rPr lang="en-US" sz="2000" dirty="0" smtClean="0"/>
              <a:t>x</a:t>
            </a:r>
            <a:r>
              <a:rPr lang="en-US" sz="2000" dirty="0" smtClean="0">
                <a:sym typeface="Symbol"/>
              </a:rPr>
              <a:t></a:t>
            </a:r>
            <a:r>
              <a:rPr lang="en-US" sz="2000" dirty="0" smtClean="0"/>
              <a:t>20</a:t>
            </a:r>
            <a:r>
              <a:rPr lang="en-US" sz="2000" dirty="0" smtClean="0">
                <a:latin typeface="Symbol" panose="05050102010706020507" pitchFamily="18" charset="2"/>
              </a:rPr>
              <a:t>m</a:t>
            </a:r>
            <a:r>
              <a:rPr lang="en-US" sz="2000" dirty="0" smtClean="0"/>
              <a:t>m, y</a:t>
            </a:r>
            <a:r>
              <a:rPr lang="en-US" sz="2000" dirty="0" smtClean="0">
                <a:sym typeface="Symbol"/>
              </a:rPr>
              <a:t></a:t>
            </a:r>
            <a:r>
              <a:rPr lang="en-US" sz="2000" dirty="0" smtClean="0"/>
              <a:t>100</a:t>
            </a:r>
            <a:r>
              <a:rPr lang="en-US" sz="2000" dirty="0" smtClean="0">
                <a:latin typeface="Symbol" panose="05050102010706020507" pitchFamily="18" charset="2"/>
              </a:rPr>
              <a:t>m</a:t>
            </a:r>
            <a:r>
              <a:rPr lang="en-US" sz="2000" dirty="0" smtClean="0"/>
              <a:t>m</a:t>
            </a:r>
          </a:p>
          <a:p>
            <a:pPr algn="ctr"/>
            <a:r>
              <a:rPr lang="en-US" sz="2000" dirty="0" smtClean="0"/>
              <a:t>p</a:t>
            </a:r>
            <a:r>
              <a:rPr lang="en-US" sz="2000" dirty="0" smtClean="0">
                <a:sym typeface="Symbol"/>
              </a:rPr>
              <a:t></a:t>
            </a:r>
            <a:r>
              <a:rPr lang="en-US" sz="2000" dirty="0" smtClean="0"/>
              <a:t>(TM)</a:t>
            </a:r>
            <a:r>
              <a:rPr lang="en-US" sz="2000" baseline="30000" dirty="0" smtClean="0"/>
              <a:t>1/2</a:t>
            </a:r>
            <a:r>
              <a:rPr lang="en-US" sz="2000" dirty="0" smtClean="0">
                <a:sym typeface="Symbol"/>
              </a:rPr>
              <a:t></a:t>
            </a:r>
            <a:r>
              <a:rPr lang="en-US" sz="2000" dirty="0" smtClean="0"/>
              <a:t>10</a:t>
            </a:r>
            <a:r>
              <a:rPr lang="en-US" sz="2000" baseline="30000" dirty="0" smtClean="0"/>
              <a:t>-6</a:t>
            </a:r>
            <a:r>
              <a:rPr lang="en-US" sz="2000" dirty="0" smtClean="0"/>
              <a:t>MeV</a:t>
            </a:r>
            <a:endParaRPr lang="en-US" sz="2000" dirty="0"/>
          </a:p>
          <a:p>
            <a:pPr algn="ctr"/>
            <a:endParaRPr lang="en-US" sz="2000" dirty="0" smtClean="0"/>
          </a:p>
          <a:p>
            <a:pPr algn="ctr"/>
            <a:r>
              <a:rPr lang="en-US" sz="2000" dirty="0" smtClean="0"/>
              <a:t>p quan</a:t>
            </a:r>
            <a:r>
              <a:rPr lang="en-US" sz="2000" dirty="0" smtClean="0">
                <a:sym typeface="Symbol"/>
              </a:rPr>
              <a:t></a:t>
            </a:r>
            <a:r>
              <a:rPr lang="en-US" sz="2000" dirty="0" smtClean="0"/>
              <a:t>1/r</a:t>
            </a:r>
            <a:r>
              <a:rPr lang="en-US" sz="2000" dirty="0" smtClean="0">
                <a:sym typeface="Symbol"/>
              </a:rPr>
              <a:t></a:t>
            </a:r>
            <a:r>
              <a:rPr lang="en-US" sz="2000" dirty="0" smtClean="0"/>
              <a:t>10</a:t>
            </a:r>
            <a:r>
              <a:rPr lang="en-US" sz="2000" baseline="30000" dirty="0" smtClean="0"/>
              <a:t>-8</a:t>
            </a:r>
            <a:r>
              <a:rPr lang="en-US" sz="2000" dirty="0" smtClean="0"/>
              <a:t>MeV</a:t>
            </a:r>
          </a:p>
          <a:p>
            <a:pPr algn="ctr"/>
            <a:r>
              <a:rPr lang="en-US" sz="2000" dirty="0" smtClean="0"/>
              <a:t>E quan</a:t>
            </a:r>
            <a:r>
              <a:rPr lang="en-US" sz="2000" dirty="0" smtClean="0">
                <a:sym typeface="Symbol"/>
              </a:rPr>
              <a:t></a:t>
            </a:r>
            <a:r>
              <a:rPr lang="en-US" sz="2000" dirty="0" smtClean="0"/>
              <a:t>1/(mr</a:t>
            </a:r>
            <a:r>
              <a:rPr lang="en-US" sz="2000" baseline="30000" dirty="0" smtClean="0"/>
              <a:t>2</a:t>
            </a:r>
            <a:r>
              <a:rPr lang="en-US" sz="2000" dirty="0" smtClean="0"/>
              <a:t>)</a:t>
            </a:r>
            <a:r>
              <a:rPr lang="en-US" sz="2000" dirty="0" smtClean="0">
                <a:sym typeface="Symbol"/>
              </a:rPr>
              <a:t></a:t>
            </a:r>
            <a:r>
              <a:rPr lang="en-US" sz="2000" dirty="0" smtClean="0"/>
              <a:t>10</a:t>
            </a:r>
            <a:r>
              <a:rPr lang="en-US" sz="2000" baseline="30000" dirty="0" smtClean="0"/>
              <a:t>-20</a:t>
            </a:r>
            <a:r>
              <a:rPr lang="en-US" sz="2000" dirty="0" smtClean="0"/>
              <a:t>MeV</a:t>
            </a:r>
          </a:p>
          <a:p>
            <a:pPr algn="ctr"/>
            <a:r>
              <a:rPr lang="en-US" sz="2000" dirty="0" smtClean="0"/>
              <a:t>Negligible</a:t>
            </a:r>
            <a:r>
              <a:rPr lang="en-US" sz="2000" dirty="0"/>
              <a:t>!</a:t>
            </a:r>
            <a:endParaRPr lang="en-US" sz="2000" dirty="0" smtClean="0"/>
          </a:p>
          <a:p>
            <a:pPr algn="ctr"/>
            <a:endParaRPr lang="en-US" sz="2000" dirty="0"/>
          </a:p>
          <a:p>
            <a:pPr algn="ctr"/>
            <a:r>
              <a:rPr lang="en-US" sz="2000" b="1" dirty="0" smtClean="0">
                <a:solidFill>
                  <a:srgbClr val="240BDF"/>
                </a:solidFill>
              </a:rPr>
              <a:t>Cold atoms </a:t>
            </a:r>
            <a:r>
              <a:rPr lang="en-US" sz="2000" dirty="0" smtClean="0"/>
              <a:t>are </a:t>
            </a:r>
            <a:r>
              <a:rPr lang="en-US" sz="2000" b="1" dirty="0" smtClean="0">
                <a:solidFill>
                  <a:srgbClr val="FF0000"/>
                </a:solidFill>
              </a:rPr>
              <a:t>hot</a:t>
            </a:r>
            <a:r>
              <a:rPr lang="en-US" sz="2000" dirty="0" smtClean="0"/>
              <a:t>,</a:t>
            </a:r>
          </a:p>
          <a:p>
            <a:pPr algn="ctr"/>
            <a:r>
              <a:rPr lang="en-US" sz="2000" b="1" dirty="0"/>
              <a:t>c</a:t>
            </a:r>
            <a:r>
              <a:rPr lang="en-US" sz="2000" b="1" dirty="0" smtClean="0"/>
              <a:t>lassical</a:t>
            </a:r>
            <a:r>
              <a:rPr lang="en-US" sz="2000" dirty="0" smtClean="0"/>
              <a:t>. </a:t>
            </a:r>
          </a:p>
        </p:txBody>
      </p:sp>
      <p:pic>
        <p:nvPicPr>
          <p:cNvPr id="23" name="Picture 2" descr="C:\Users\fqwang\Research\Talks\PICTURES\research_related\nj385703fig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503"/>
          <a:stretch/>
        </p:blipFill>
        <p:spPr bwMode="auto">
          <a:xfrm>
            <a:off x="7175500" y="76200"/>
            <a:ext cx="2044700" cy="6705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Rectangle 23"/>
          <p:cNvSpPr/>
          <p:nvPr/>
        </p:nvSpPr>
        <p:spPr>
          <a:xfrm rot="16200000">
            <a:off x="5796289" y="3205489"/>
            <a:ext cx="650926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600" dirty="0" smtClean="0"/>
              <a:t>Kolb,</a:t>
            </a:r>
            <a:r>
              <a:rPr lang="en-US" sz="1600" dirty="0"/>
              <a:t> </a:t>
            </a:r>
            <a:r>
              <a:rPr lang="en-US" sz="1600" dirty="0" smtClean="0"/>
              <a:t>Heinz, </a:t>
            </a:r>
            <a:r>
              <a:rPr lang="en-US" sz="1600" dirty="0" err="1" smtClean="0"/>
              <a:t>nucl-th</a:t>
            </a:r>
            <a:r>
              <a:rPr lang="en-US" sz="1600" dirty="0" smtClean="0"/>
              <a:t>/0305084; Lisa et al. New </a:t>
            </a:r>
            <a:r>
              <a:rPr lang="en-US" sz="1600" dirty="0"/>
              <a:t>J. Phys. </a:t>
            </a:r>
            <a:r>
              <a:rPr lang="en-US" sz="1600" b="1" dirty="0"/>
              <a:t>13</a:t>
            </a:r>
            <a:r>
              <a:rPr lang="en-US" sz="1600" dirty="0"/>
              <a:t> (2011) 065006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953000" y="2971800"/>
            <a:ext cx="2521733" cy="347787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dirty="0" err="1"/>
              <a:t>q</a:t>
            </a:r>
            <a:r>
              <a:rPr lang="en-US" sz="2000" dirty="0" err="1" smtClean="0"/>
              <a:t>,g</a:t>
            </a:r>
            <a:r>
              <a:rPr lang="en-US" sz="2000" dirty="0" smtClean="0"/>
              <a:t>: M</a:t>
            </a:r>
            <a:r>
              <a:rPr lang="en-US" sz="2000" dirty="0" smtClean="0">
                <a:sym typeface="Symbol"/>
              </a:rPr>
              <a:t></a:t>
            </a:r>
            <a:r>
              <a:rPr lang="en-US" sz="2000" dirty="0" smtClean="0"/>
              <a:t>0 MeV</a:t>
            </a:r>
          </a:p>
          <a:p>
            <a:pPr algn="ctr"/>
            <a:r>
              <a:rPr lang="en-US" sz="2000" dirty="0" smtClean="0"/>
              <a:t>T</a:t>
            </a:r>
            <a:r>
              <a:rPr lang="en-US" sz="2000" dirty="0" smtClean="0">
                <a:sym typeface="Symbol"/>
              </a:rPr>
              <a:t>200 </a:t>
            </a:r>
            <a:r>
              <a:rPr lang="en-US" sz="2000" dirty="0" smtClean="0"/>
              <a:t>MeV</a:t>
            </a:r>
            <a:endParaRPr lang="en-US" sz="2000" dirty="0"/>
          </a:p>
          <a:p>
            <a:pPr algn="ctr"/>
            <a:r>
              <a:rPr lang="en-US" sz="2000" dirty="0" smtClean="0"/>
              <a:t>x</a:t>
            </a:r>
            <a:r>
              <a:rPr lang="en-US" sz="2000" dirty="0" smtClean="0">
                <a:sym typeface="Symbol"/>
              </a:rPr>
              <a:t>3</a:t>
            </a:r>
            <a:r>
              <a:rPr lang="en-US" sz="2000" dirty="0" smtClean="0"/>
              <a:t>fm,y</a:t>
            </a:r>
            <a:r>
              <a:rPr lang="en-US" sz="2000" dirty="0" smtClean="0">
                <a:sym typeface="Symbol"/>
              </a:rPr>
              <a:t>4</a:t>
            </a:r>
            <a:r>
              <a:rPr lang="en-US" sz="2000" dirty="0" smtClean="0"/>
              <a:t>fm</a:t>
            </a:r>
          </a:p>
          <a:p>
            <a:pPr algn="ctr"/>
            <a:r>
              <a:rPr lang="en-US" sz="2000" dirty="0" smtClean="0"/>
              <a:t>p</a:t>
            </a:r>
            <a:r>
              <a:rPr lang="en-US" sz="2000" dirty="0" smtClean="0">
                <a:sym typeface="Symbol"/>
              </a:rPr>
              <a:t>200M</a:t>
            </a:r>
            <a:r>
              <a:rPr lang="en-US" sz="2000" dirty="0" smtClean="0"/>
              <a:t>eV</a:t>
            </a:r>
            <a:endParaRPr lang="en-US" sz="2000" dirty="0"/>
          </a:p>
          <a:p>
            <a:pPr algn="ctr"/>
            <a:endParaRPr lang="en-US" sz="2000" dirty="0" smtClean="0"/>
          </a:p>
          <a:p>
            <a:pPr algn="ctr"/>
            <a:r>
              <a:rPr lang="en-US" sz="2000" dirty="0" smtClean="0"/>
              <a:t>p quan</a:t>
            </a:r>
            <a:r>
              <a:rPr lang="en-US" sz="2000" dirty="0" smtClean="0">
                <a:sym typeface="Symbol"/>
              </a:rPr>
              <a:t></a:t>
            </a:r>
            <a:r>
              <a:rPr lang="en-US" sz="2000" dirty="0" smtClean="0"/>
              <a:t>1/r</a:t>
            </a:r>
            <a:r>
              <a:rPr lang="en-US" sz="2000" dirty="0" smtClean="0">
                <a:sym typeface="Symbol"/>
              </a:rPr>
              <a:t>200</a:t>
            </a:r>
            <a:r>
              <a:rPr lang="en-US" sz="2000" dirty="0" smtClean="0"/>
              <a:t>MeV</a:t>
            </a:r>
          </a:p>
          <a:p>
            <a:pPr algn="ctr"/>
            <a:r>
              <a:rPr lang="en-US" sz="2000" dirty="0" smtClean="0"/>
              <a:t>E quan</a:t>
            </a:r>
            <a:r>
              <a:rPr lang="en-US" sz="2000" dirty="0" smtClean="0">
                <a:sym typeface="Symbol"/>
              </a:rPr>
              <a:t>200 M</a:t>
            </a:r>
            <a:r>
              <a:rPr lang="en-US" sz="2000" dirty="0" smtClean="0"/>
              <a:t>eV</a:t>
            </a:r>
          </a:p>
          <a:p>
            <a:pPr algn="ctr"/>
            <a:r>
              <a:rPr lang="en-US" sz="2000" dirty="0" smtClean="0"/>
              <a:t>Comparable!</a:t>
            </a:r>
          </a:p>
          <a:p>
            <a:pPr algn="ctr"/>
            <a:endParaRPr lang="en-US" sz="2000" dirty="0"/>
          </a:p>
          <a:p>
            <a:pPr algn="ctr"/>
            <a:r>
              <a:rPr lang="en-US" sz="2000" b="1" dirty="0" smtClean="0">
                <a:solidFill>
                  <a:srgbClr val="FF0000"/>
                </a:solidFill>
              </a:rPr>
              <a:t>QGP</a:t>
            </a:r>
            <a:r>
              <a:rPr lang="en-US" sz="2000" dirty="0" smtClean="0">
                <a:solidFill>
                  <a:srgbClr val="FF0000"/>
                </a:solidFill>
              </a:rPr>
              <a:t> </a:t>
            </a:r>
            <a:r>
              <a:rPr lang="en-US" sz="2000" dirty="0" smtClean="0"/>
              <a:t>is </a:t>
            </a:r>
            <a:r>
              <a:rPr lang="en-US" sz="2000" b="1" dirty="0" smtClean="0">
                <a:solidFill>
                  <a:srgbClr val="240BDF"/>
                </a:solidFill>
              </a:rPr>
              <a:t>cold</a:t>
            </a:r>
            <a:r>
              <a:rPr lang="en-US" sz="2000" dirty="0" smtClean="0"/>
              <a:t>,</a:t>
            </a:r>
          </a:p>
          <a:p>
            <a:pPr algn="ctr"/>
            <a:r>
              <a:rPr lang="en-US" sz="2000" b="1" dirty="0" smtClean="0"/>
              <a:t>quantum mechanical.</a:t>
            </a:r>
          </a:p>
        </p:txBody>
      </p:sp>
      <p:pic>
        <p:nvPicPr>
          <p:cNvPr id="31746" name="Picture 2" descr="http://pimages1.tianjimedia.com/resources/product/20070904/IYR06X7AY524UZ27ECDDSO4DS8XMH7Z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00" y="4768794"/>
            <a:ext cx="3048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4" descr="http://img1.imgtn.bdimg.com/it/u=3273250456,664964433&amp;fm=21&amp;gp=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AutoShape 6" descr="http://img1.imgtn.bdimg.com/it/u=2572450821,3645356678&amp;fm=11&amp;gp=0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1752" name="Picture 8" descr="http://img.hisupplier.com/var/userImages/2009-03/02/lyndonguitar%24220050101%28s%2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00" y="-258723"/>
            <a:ext cx="2045113" cy="5112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AutoShape 10" descr="http://img5.imgtn.bdimg.com/it/u=2302067808,3548617083&amp;fm=21&amp;gp=0.jpg"/>
          <p:cNvSpPr>
            <a:spLocks noChangeAspect="1" noChangeArrowheads="1"/>
          </p:cNvSpPr>
          <p:nvPr/>
        </p:nvSpPr>
        <p:spPr bwMode="auto">
          <a:xfrm>
            <a:off x="155575" y="-2811463"/>
            <a:ext cx="6667500" cy="5857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AutoShape 14" descr="http://images.junostatic.com/full/CS376955-01A-BIG.jpg"/>
          <p:cNvSpPr>
            <a:spLocks noChangeAspect="1" noChangeArrowheads="1"/>
          </p:cNvSpPr>
          <p:nvPr/>
        </p:nvSpPr>
        <p:spPr bwMode="auto">
          <a:xfrm>
            <a:off x="612775" y="-861744"/>
            <a:ext cx="6667500" cy="5857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4572000" y="3733800"/>
            <a:ext cx="0" cy="9144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4283597" y="4572000"/>
            <a:ext cx="94288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X10</a:t>
            </a:r>
            <a:r>
              <a:rPr lang="en-US" sz="2800" b="1" baseline="30000" dirty="0" smtClean="0">
                <a:solidFill>
                  <a:srgbClr val="FF0000"/>
                </a:solidFill>
              </a:rPr>
              <a:t>-2</a:t>
            </a:r>
            <a:endParaRPr lang="en-US" sz="2800" b="1" baseline="30000" dirty="0">
              <a:solidFill>
                <a:srgbClr val="FF0000"/>
              </a:solidFill>
            </a:endParaRPr>
          </a:p>
        </p:txBody>
      </p:sp>
      <p:sp>
        <p:nvSpPr>
          <p:cNvPr id="26" name="Oval 25"/>
          <p:cNvSpPr/>
          <p:nvPr/>
        </p:nvSpPr>
        <p:spPr>
          <a:xfrm>
            <a:off x="2362200" y="3581400"/>
            <a:ext cx="2057400" cy="42780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2362200" y="3276600"/>
            <a:ext cx="2057400" cy="427802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9" name="Straight Arrow Connector 28"/>
          <p:cNvCxnSpPr/>
          <p:nvPr/>
        </p:nvCxnSpPr>
        <p:spPr>
          <a:xfrm>
            <a:off x="4495800" y="3429000"/>
            <a:ext cx="388133" cy="60960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4588397" y="3962400"/>
            <a:ext cx="9108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x10</a:t>
            </a:r>
            <a:r>
              <a:rPr lang="en-US" sz="2800" b="1" baseline="30000" dirty="0" smtClean="0">
                <a:solidFill>
                  <a:srgbClr val="FF0000"/>
                </a:solidFill>
              </a:rPr>
              <a:t>-4</a:t>
            </a:r>
            <a:endParaRPr lang="en-US" sz="2800" b="1" baseline="30000" dirty="0">
              <a:solidFill>
                <a:srgbClr val="FF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974067" y="914400"/>
            <a:ext cx="398021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It should be… but need experiment to </a:t>
            </a:r>
            <a:r>
              <a:rPr lang="en-US" dirty="0" smtClean="0"/>
              <a:t>verify (cold atom experiment)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rgbClr val="FF0000"/>
                </a:solidFill>
              </a:rPr>
              <a:t>Cold atoms </a:t>
            </a:r>
            <a:r>
              <a:rPr lang="en-US" sz="2000" dirty="0" smtClean="0">
                <a:solidFill>
                  <a:srgbClr val="FF0000"/>
                </a:solidFill>
              </a:rPr>
              <a:t>are “classical.” </a:t>
            </a:r>
            <a:br>
              <a:rPr lang="en-US" sz="2000" dirty="0" smtClean="0">
                <a:solidFill>
                  <a:srgbClr val="FF0000"/>
                </a:solidFill>
              </a:rPr>
            </a:br>
            <a:r>
              <a:rPr lang="en-US" sz="2000" dirty="0" smtClean="0">
                <a:solidFill>
                  <a:srgbClr val="FF0000"/>
                </a:solidFill>
              </a:rPr>
              <a:t>Make </a:t>
            </a:r>
            <a:r>
              <a:rPr lang="en-US" sz="2000" dirty="0">
                <a:solidFill>
                  <a:srgbClr val="FF0000"/>
                </a:solidFill>
              </a:rPr>
              <a:t>it Quantum </a:t>
            </a:r>
            <a:r>
              <a:rPr lang="en-US" sz="2000" dirty="0" smtClean="0">
                <a:solidFill>
                  <a:srgbClr val="FF0000"/>
                </a:solidFill>
              </a:rPr>
              <a:t>Mechanical.</a:t>
            </a:r>
            <a:endParaRPr lang="en-US" sz="2000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Would </a:t>
            </a:r>
            <a:r>
              <a:rPr lang="en-US" dirty="0"/>
              <a:t>be neat to verify QM </a:t>
            </a:r>
            <a:r>
              <a:rPr lang="en-US" dirty="0" smtClean="0"/>
              <a:t>and uncertainty principle</a:t>
            </a:r>
            <a:endParaRPr lang="en-US" dirty="0"/>
          </a:p>
        </p:txBody>
      </p:sp>
      <p:pic>
        <p:nvPicPr>
          <p:cNvPr id="27" name="Picture 15" descr="C:\Users\fqwang\dumpster\CS376955-01A-BIG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868812"/>
            <a:ext cx="2046718" cy="1798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i="0" smtClean="0">
                <a:solidFill>
                  <a:schemeClr val="accent2"/>
                </a:solidFill>
              </a:rPr>
              <a:t>HIM, KPS, Gwangju, Oct. 21-22, 2016</a:t>
            </a:r>
            <a:endParaRPr lang="en-US" i="0">
              <a:solidFill>
                <a:schemeClr val="accent2"/>
              </a:solidFill>
            </a:endParaRPr>
          </a:p>
        </p:txBody>
      </p:sp>
      <p:sp>
        <p:nvSpPr>
          <p:cNvPr id="31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92875"/>
            <a:ext cx="2133600" cy="365125"/>
          </a:xfrm>
        </p:spPr>
        <p:txBody>
          <a:bodyPr/>
          <a:lstStyle/>
          <a:p>
            <a:r>
              <a:rPr lang="en-US" altLang="zh-CN" smtClean="0"/>
              <a:t>Fuqiang Wang</a:t>
            </a:r>
            <a:endParaRPr lang="en-US" dirty="0"/>
          </a:p>
        </p:txBody>
      </p:sp>
      <p:sp>
        <p:nvSpPr>
          <p:cNvPr id="32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44</a:t>
            </a:fld>
            <a:r>
              <a:rPr lang="en-US" smtClean="0"/>
              <a:t> / 74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153759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 animBg="1"/>
      <p:bldP spid="28" grpId="0" animBg="1"/>
      <p:bldP spid="30" grpId="0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28600"/>
            <a:ext cx="6858000" cy="533400"/>
          </a:xfrm>
        </p:spPr>
        <p:txBody>
          <a:bodyPr>
            <a:noAutofit/>
          </a:bodyPr>
          <a:lstStyle/>
          <a:p>
            <a:r>
              <a:rPr lang="en-US" sz="4800" dirty="0" smtClean="0"/>
              <a:t>Remarks</a:t>
            </a:r>
            <a:endParaRPr lang="en-US" sz="48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533400" y="1447800"/>
            <a:ext cx="8382000" cy="4525963"/>
          </a:xfrm>
        </p:spPr>
        <p:txBody>
          <a:bodyPr>
            <a:normAutofit/>
          </a:bodyPr>
          <a:lstStyle/>
          <a:p>
            <a:r>
              <a:rPr lang="en-US" sz="2400" dirty="0" smtClean="0"/>
              <a:t>Hydrodynamics is only an assumption</a:t>
            </a:r>
            <a:r>
              <a:rPr lang="en-US" sz="2400" dirty="0" smtClean="0"/>
              <a:t>.</a:t>
            </a:r>
          </a:p>
          <a:p>
            <a:endParaRPr lang="en-US" sz="1200" dirty="0" smtClean="0"/>
          </a:p>
          <a:p>
            <a:r>
              <a:rPr lang="en-US" sz="2400" dirty="0"/>
              <a:t>Is initial QM v</a:t>
            </a:r>
            <a:r>
              <a:rPr lang="en-US" sz="2400" baseline="-25000" dirty="0"/>
              <a:t>2</a:t>
            </a:r>
            <a:r>
              <a:rPr lang="en-US" sz="2400" dirty="0"/>
              <a:t> important after hydro evolution? </a:t>
            </a:r>
          </a:p>
          <a:p>
            <a:endParaRPr lang="en-US" sz="1200" dirty="0" smtClean="0"/>
          </a:p>
          <a:p>
            <a:r>
              <a:rPr lang="en-US" sz="2400" dirty="0" smtClean="0"/>
              <a:t>When </a:t>
            </a:r>
            <a:r>
              <a:rPr lang="en-US" sz="2400" dirty="0"/>
              <a:t>does hydro </a:t>
            </a:r>
            <a:r>
              <a:rPr lang="en-US" sz="2400" dirty="0" smtClean="0"/>
              <a:t>set </a:t>
            </a:r>
            <a:r>
              <a:rPr lang="en-US" sz="2400" dirty="0" smtClean="0"/>
              <a:t>in and </a:t>
            </a:r>
            <a:r>
              <a:rPr lang="en-US" sz="2400" dirty="0" smtClean="0"/>
              <a:t>take </a:t>
            </a:r>
            <a:r>
              <a:rPr lang="en-US" sz="2400" dirty="0"/>
              <a:t>over? </a:t>
            </a:r>
            <a:endParaRPr lang="en-US" sz="2400" dirty="0" smtClean="0"/>
          </a:p>
          <a:p>
            <a:endParaRPr lang="en-US" sz="1200" dirty="0" smtClean="0"/>
          </a:p>
          <a:p>
            <a:r>
              <a:rPr lang="en-US" sz="2400" dirty="0" smtClean="0"/>
              <a:t>Will </a:t>
            </a:r>
            <a:r>
              <a:rPr lang="en-US" sz="2400" dirty="0" smtClean="0"/>
              <a:t>the initial QM v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 be washed out by hydro?</a:t>
            </a:r>
          </a:p>
          <a:p>
            <a:endParaRPr lang="en-US" sz="1200" dirty="0" smtClean="0"/>
          </a:p>
          <a:p>
            <a:r>
              <a:rPr lang="en-US" sz="2400" dirty="0" smtClean="0"/>
              <a:t>Current </a:t>
            </a:r>
            <a:r>
              <a:rPr lang="en-US" sz="2400" dirty="0" smtClean="0"/>
              <a:t>hydro implementation is classical.</a:t>
            </a:r>
          </a:p>
          <a:p>
            <a:endParaRPr lang="en-US" sz="1200" dirty="0" smtClean="0"/>
          </a:p>
          <a:p>
            <a:r>
              <a:rPr lang="en-US" sz="2400" dirty="0" smtClean="0"/>
              <a:t>Need </a:t>
            </a:r>
            <a:r>
              <a:rPr lang="en-US" sz="2400" dirty="0"/>
              <a:t>to incorporate QM into </a:t>
            </a:r>
            <a:r>
              <a:rPr lang="en-US" sz="2400" dirty="0" smtClean="0"/>
              <a:t>hydro: quantum hydrodynamics.</a:t>
            </a:r>
            <a:endParaRPr lang="en-US" sz="2400" dirty="0"/>
          </a:p>
          <a:p>
            <a:endParaRPr lang="en-US" sz="24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i="0" smtClean="0">
                <a:solidFill>
                  <a:schemeClr val="accent2"/>
                </a:solidFill>
              </a:rPr>
              <a:t>HIM, KPS, Gwangju, Oct. 21-22, 2016</a:t>
            </a:r>
            <a:endParaRPr lang="en-US" i="0">
              <a:solidFill>
                <a:schemeClr val="accent2"/>
              </a:solidFill>
            </a:endParaRP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492875"/>
            <a:ext cx="2133600" cy="365125"/>
          </a:xfrm>
        </p:spPr>
        <p:txBody>
          <a:bodyPr/>
          <a:lstStyle/>
          <a:p>
            <a:r>
              <a:rPr lang="en-US" altLang="zh-CN" smtClean="0"/>
              <a:t>Fuqiang Wang</a:t>
            </a:r>
            <a:endParaRPr lang="en-US" dirty="0"/>
          </a:p>
        </p:txBody>
      </p:sp>
      <p:sp>
        <p:nvSpPr>
          <p:cNvPr id="10" name="Slide Number Placeholder 7"/>
          <p:cNvSpPr>
            <a:spLocks noGrp="1"/>
          </p:cNvSpPr>
          <p:nvPr>
            <p:ph type="sldNum" sz="quarter" idx="12"/>
          </p:nvPr>
        </p:nvSpPr>
        <p:spPr>
          <a:xfrm>
            <a:off x="6553200" y="6492875"/>
            <a:ext cx="2133600" cy="365125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45</a:t>
            </a:fld>
            <a:r>
              <a:rPr lang="en-US" smtClean="0"/>
              <a:t> / 74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3948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19400"/>
            <a:ext cx="8229600" cy="914400"/>
          </a:xfrm>
        </p:spPr>
        <p:txBody>
          <a:bodyPr>
            <a:normAutofit/>
          </a:bodyPr>
          <a:lstStyle/>
          <a:p>
            <a:pPr algn="l"/>
            <a:r>
              <a:rPr lang="en-US" sz="4000" b="0" dirty="0" smtClean="0"/>
              <a:t>Chiral </a:t>
            </a:r>
            <a:r>
              <a:rPr lang="en-US" sz="4000" b="0" dirty="0" smtClean="0"/>
              <a:t>magnetic effect</a:t>
            </a:r>
            <a:endParaRPr lang="en-US" sz="4000" b="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Fuqiang Wang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zh-CN" smtClean="0"/>
              <a:t>HIM, KPS, Gwangju, Oct. 21-22, 2016</a:t>
            </a:r>
            <a:endParaRPr lang="en-US" altLang="zh-CN" dirty="0" smtClean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46</a:t>
            </a:fld>
            <a:r>
              <a:rPr lang="en-US" smtClean="0"/>
              <a:t> / 74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85028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Symmetries and conservation laws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Fuqiang Wang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zh-CN" smtClean="0"/>
              <a:t>HIM, KPS, Gwangju, Oct. 21-22, 2016</a:t>
            </a:r>
            <a:endParaRPr lang="en-US" altLang="zh-CN" dirty="0" smtClean="0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21"/>
          <a:stretch/>
        </p:blipFill>
        <p:spPr bwMode="auto">
          <a:xfrm>
            <a:off x="629824" y="1066800"/>
            <a:ext cx="7867650" cy="52546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392438" y="6107668"/>
            <a:ext cx="29133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Slide stolen from </a:t>
            </a:r>
            <a:r>
              <a:rPr lang="en-US" dirty="0" err="1" smtClean="0"/>
              <a:t>Jinfeng</a:t>
            </a:r>
            <a:r>
              <a:rPr lang="en-US" dirty="0" smtClean="0"/>
              <a:t> Liao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47</a:t>
            </a:fld>
            <a:r>
              <a:rPr lang="en-US" smtClean="0"/>
              <a:t> / 74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5765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Chiral Anomaly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Fuqiang Wang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zh-CN" smtClean="0"/>
              <a:t>HIM, KPS, Gwangju, Oct. 21-22, 2016</a:t>
            </a:r>
            <a:endParaRPr lang="en-US" altLang="zh-CN" dirty="0" smtClean="0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676"/>
          <a:stretch/>
        </p:blipFill>
        <p:spPr bwMode="auto">
          <a:xfrm>
            <a:off x="666750" y="1066800"/>
            <a:ext cx="7867650" cy="52750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5392438" y="6107668"/>
            <a:ext cx="29133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Slide stolen from </a:t>
            </a:r>
            <a:r>
              <a:rPr lang="en-US" dirty="0" err="1" smtClean="0"/>
              <a:t>Jinfeng</a:t>
            </a:r>
            <a:r>
              <a:rPr lang="en-US" dirty="0" smtClean="0"/>
              <a:t> Liao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48</a:t>
            </a:fld>
            <a:r>
              <a:rPr lang="en-US" smtClean="0"/>
              <a:t> / 74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8298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矩形 10"/>
          <p:cNvSpPr>
            <a:spLocks noChangeArrowheads="1"/>
          </p:cNvSpPr>
          <p:nvPr/>
        </p:nvSpPr>
        <p:spPr bwMode="auto">
          <a:xfrm>
            <a:off x="0" y="152400"/>
            <a:ext cx="9144000" cy="698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058" tIns="41029" rIns="82058" bIns="41029">
            <a:spAutoFit/>
          </a:bodyPr>
          <a:lstStyle/>
          <a:p>
            <a:pPr algn="ctr"/>
            <a:r>
              <a:rPr lang="en-US" altLang="zh-CN" sz="4000" b="1" dirty="0">
                <a:solidFill>
                  <a:srgbClr val="0000D0"/>
                </a:solidFill>
              </a:rPr>
              <a:t>Chiral Magnetic </a:t>
            </a:r>
            <a:r>
              <a:rPr lang="en-US" altLang="zh-CN" sz="4000" b="1" dirty="0" smtClean="0">
                <a:solidFill>
                  <a:srgbClr val="0000D0"/>
                </a:solidFill>
              </a:rPr>
              <a:t>Effect (</a:t>
            </a:r>
            <a:r>
              <a:rPr lang="en-US" altLang="zh-CN" sz="4000" b="1" dirty="0">
                <a:solidFill>
                  <a:srgbClr val="0000D0"/>
                </a:solidFill>
              </a:rPr>
              <a:t>CME)</a:t>
            </a:r>
            <a:endParaRPr lang="zh-CN" altLang="en-US" sz="4000" b="1" dirty="0">
              <a:solidFill>
                <a:srgbClr val="0000D0"/>
              </a:solidFill>
            </a:endParaRPr>
          </a:p>
        </p:txBody>
      </p:sp>
      <p:sp>
        <p:nvSpPr>
          <p:cNvPr id="11267" name="矩形 4"/>
          <p:cNvSpPr>
            <a:spLocks noChangeArrowheads="1"/>
          </p:cNvSpPr>
          <p:nvPr/>
        </p:nvSpPr>
        <p:spPr bwMode="auto">
          <a:xfrm>
            <a:off x="4279035" y="962425"/>
            <a:ext cx="4864965" cy="329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058" tIns="41029" rIns="82058" bIns="41029">
            <a:spAutoFit/>
          </a:bodyPr>
          <a:lstStyle/>
          <a:p>
            <a:r>
              <a:rPr lang="nl-NL" altLang="zh-CN" sz="1600" dirty="0">
                <a:solidFill>
                  <a:srgbClr val="000000"/>
                </a:solidFill>
              </a:rPr>
              <a:t>D. Kharzeev, </a:t>
            </a:r>
            <a:r>
              <a:rPr lang="nl-NL" altLang="zh-CN" sz="1600" dirty="0" smtClean="0">
                <a:solidFill>
                  <a:srgbClr val="000000"/>
                </a:solidFill>
              </a:rPr>
              <a:t>et al. </a:t>
            </a:r>
            <a:r>
              <a:rPr lang="nl-NL" altLang="zh-CN" sz="1600" dirty="0">
                <a:solidFill>
                  <a:srgbClr val="000000"/>
                </a:solidFill>
              </a:rPr>
              <a:t>NPA 803, 227(2008)</a:t>
            </a:r>
            <a:endParaRPr lang="zh-CN" altLang="en-US" sz="1600" dirty="0"/>
          </a:p>
        </p:txBody>
      </p:sp>
      <p:pic>
        <p:nvPicPr>
          <p:cNvPr id="11268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103" y="1285875"/>
            <a:ext cx="4918365" cy="27790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0" name="矩形 9"/>
          <p:cNvSpPr>
            <a:spLocks noChangeArrowheads="1"/>
          </p:cNvSpPr>
          <p:nvPr/>
        </p:nvSpPr>
        <p:spPr bwMode="auto">
          <a:xfrm>
            <a:off x="5638800" y="4800600"/>
            <a:ext cx="3240686" cy="698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058" tIns="41029" rIns="82058" bIns="41029">
            <a:spAutoFit/>
          </a:bodyPr>
          <a:lstStyle/>
          <a:p>
            <a:r>
              <a:rPr lang="en-US" altLang="zh-CN" sz="2000" dirty="0">
                <a:solidFill>
                  <a:srgbClr val="FF0000"/>
                </a:solidFill>
              </a:rPr>
              <a:t>E</a:t>
            </a:r>
            <a:r>
              <a:rPr lang="en-US" altLang="zh-CN" sz="2000" dirty="0" smtClean="0">
                <a:solidFill>
                  <a:srgbClr val="FF0000"/>
                </a:solidFill>
              </a:rPr>
              <a:t>lectric </a:t>
            </a:r>
            <a:r>
              <a:rPr lang="en-US" altLang="zh-CN" sz="2000" dirty="0">
                <a:solidFill>
                  <a:srgbClr val="FF0000"/>
                </a:solidFill>
              </a:rPr>
              <a:t>charge separation alone the B field</a:t>
            </a:r>
            <a:endParaRPr lang="zh-CN" altLang="en-US" sz="2000" dirty="0">
              <a:solidFill>
                <a:srgbClr val="FF0000"/>
              </a:solidFill>
            </a:endParaRPr>
          </a:p>
        </p:txBody>
      </p:sp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4425" y="4594932"/>
            <a:ext cx="4010025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76200" y="4234995"/>
            <a:ext cx="52948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non-conservation of </a:t>
            </a:r>
            <a:r>
              <a:rPr lang="en-US" dirty="0"/>
              <a:t>axial </a:t>
            </a:r>
            <a:r>
              <a:rPr lang="en-US" dirty="0" smtClean="0"/>
              <a:t>currents. Axial Ward-identity</a:t>
            </a:r>
            <a:endParaRPr lang="en-US" dirty="0"/>
          </a:p>
        </p:txBody>
      </p:sp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5257800"/>
            <a:ext cx="243840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74750" y="6981825"/>
            <a:ext cx="2038350" cy="561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75" y="5943600"/>
            <a:ext cx="2333625" cy="466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Fuqiang Wang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HIM, KPS, Gwangju, Oct. 21-22, 2016</a:t>
            </a:r>
            <a:endParaRPr lang="en-US" dirty="0"/>
          </a:p>
        </p:txBody>
      </p:sp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5638800" y="4267200"/>
            <a:ext cx="324068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en-US" altLang="zh-CN" sz="2000" b="0" dirty="0"/>
              <a:t>Peak magnetic field</a:t>
            </a:r>
            <a:r>
              <a:rPr lang="en-US" altLang="zh-CN" sz="2000" dirty="0"/>
              <a:t> ~ </a:t>
            </a:r>
            <a:r>
              <a:rPr lang="en-US" altLang="zh-CN" sz="2000" dirty="0" smtClean="0"/>
              <a:t>10</a:t>
            </a:r>
            <a:r>
              <a:rPr lang="en-US" altLang="zh-CN" sz="2000" baseline="30000" dirty="0" smtClean="0"/>
              <a:t>15</a:t>
            </a:r>
            <a:r>
              <a:rPr lang="en-US" altLang="zh-CN" sz="2000" dirty="0"/>
              <a:t> </a:t>
            </a:r>
            <a:r>
              <a:rPr lang="en-US" altLang="zh-CN" sz="2000" dirty="0" smtClean="0"/>
              <a:t>T !</a:t>
            </a:r>
            <a:endParaRPr lang="en-US" altLang="zh-CN" sz="2000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96542779"/>
              </p:ext>
            </p:extLst>
          </p:nvPr>
        </p:nvGraphicFramePr>
        <p:xfrm>
          <a:off x="5621793" y="5546943"/>
          <a:ext cx="3293607" cy="7776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42" r:id="rId9" imgW="42672000" imgH="10058400" progId="Equation.3">
                  <p:embed/>
                </p:oleObj>
              </mc:Choice>
              <mc:Fallback>
                <p:oleObj r:id="rId9" imgW="42672000" imgH="10058400" progId="Equation.3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21793" y="5546943"/>
                        <a:ext cx="3293607" cy="77765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39438199"/>
              </p:ext>
            </p:extLst>
          </p:nvPr>
        </p:nvGraphicFramePr>
        <p:xfrm>
          <a:off x="5395708" y="1295400"/>
          <a:ext cx="3595892" cy="286339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43" r:id="rId11" imgW="3696020" imgH="2994920" progId="PBrush">
                  <p:embed/>
                </p:oleObj>
              </mc:Choice>
              <mc:Fallback>
                <p:oleObj r:id="rId11" imgW="3696020" imgH="2994920" progId="PBrush">
                  <p:embed/>
                  <p:pic>
                    <p:nvPicPr>
                      <p:cNvPr id="0" name="Object 2"/>
                      <p:cNvPicPr>
                        <a:picLocks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95708" y="1295400"/>
                        <a:ext cx="3595892" cy="286339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8" name="Straight Connector 7"/>
          <p:cNvCxnSpPr/>
          <p:nvPr/>
        </p:nvCxnSpPr>
        <p:spPr>
          <a:xfrm>
            <a:off x="5334000" y="1371600"/>
            <a:ext cx="0" cy="503872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12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Large flow, large energy loss</a:t>
            </a:r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447800" y="2307193"/>
            <a:ext cx="23932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STAR, PRL</a:t>
            </a:r>
            <a:r>
              <a:rPr lang="en-US" b="1" dirty="0" smtClean="0"/>
              <a:t>86</a:t>
            </a:r>
            <a:r>
              <a:rPr lang="en-US" dirty="0" smtClean="0"/>
              <a:t> </a:t>
            </a:r>
            <a:r>
              <a:rPr lang="en-US" dirty="0"/>
              <a:t>(2001) 402</a:t>
            </a:r>
          </a:p>
        </p:txBody>
      </p:sp>
      <p:pic>
        <p:nvPicPr>
          <p:cNvPr id="28674" name="Picture 2" descr="https://drupal.star.bnl.gov/STAR/files/starpublications/1/Figure_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5" y="2747472"/>
            <a:ext cx="4187825" cy="2896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2447925"/>
            <a:ext cx="3714750" cy="349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/>
          <p:cNvSpPr/>
          <p:nvPr/>
        </p:nvSpPr>
        <p:spPr>
          <a:xfrm>
            <a:off x="5561523" y="2078593"/>
            <a:ext cx="274427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STAR, </a:t>
            </a:r>
            <a:r>
              <a:rPr lang="en-US" dirty="0" smtClean="0"/>
              <a:t>PRL</a:t>
            </a:r>
            <a:r>
              <a:rPr lang="en-US" b="1" dirty="0" smtClean="0"/>
              <a:t>89</a:t>
            </a:r>
            <a:r>
              <a:rPr lang="en-US" dirty="0" smtClean="0"/>
              <a:t> </a:t>
            </a:r>
            <a:r>
              <a:rPr lang="en-US" dirty="0"/>
              <a:t>(</a:t>
            </a:r>
            <a:r>
              <a:rPr lang="en-US" dirty="0" smtClean="0"/>
              <a:t>2002) 202301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581400" y="1600200"/>
            <a:ext cx="21451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Au+Au 130 GeV</a:t>
            </a:r>
            <a:endParaRPr lang="en-US" sz="2400" dirty="0"/>
          </a:p>
        </p:txBody>
      </p:sp>
      <p:pic>
        <p:nvPicPr>
          <p:cNvPr id="286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72600" y="3352800"/>
            <a:ext cx="2695575" cy="300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1" name="Straight Arrow Connector 10"/>
          <p:cNvCxnSpPr/>
          <p:nvPr/>
        </p:nvCxnSpPr>
        <p:spPr>
          <a:xfrm flipH="1">
            <a:off x="2133600" y="3276600"/>
            <a:ext cx="685800" cy="228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2819400" y="2971800"/>
            <a:ext cx="137691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Hydro </a:t>
            </a:r>
          </a:p>
          <a:p>
            <a:r>
              <a:rPr lang="en-US" dirty="0" smtClean="0"/>
              <a:t>expectations</a:t>
            </a:r>
            <a:endParaRPr lang="en-US" dirty="0"/>
          </a:p>
        </p:txBody>
      </p:sp>
      <p:cxnSp>
        <p:nvCxnSpPr>
          <p:cNvPr id="14" name="Straight Arrow Connector 13"/>
          <p:cNvCxnSpPr/>
          <p:nvPr/>
        </p:nvCxnSpPr>
        <p:spPr>
          <a:xfrm flipV="1">
            <a:off x="1447800" y="3962400"/>
            <a:ext cx="22860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1143000" y="4343400"/>
            <a:ext cx="5997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data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Fuqiang Wang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zh-CN" smtClean="0"/>
              <a:t>HIM, KPS, Gwangju, Oct. 21-22, 2016</a:t>
            </a:r>
            <a:endParaRPr lang="en-US" altLang="zh-CN" dirty="0" smtClean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r>
              <a:rPr lang="en-US" smtClean="0"/>
              <a:t> / 74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2659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8" y="914400"/>
            <a:ext cx="3152920" cy="25354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graphicFrame>
        <p:nvGraphicFramePr>
          <p:cNvPr id="14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98579799"/>
              </p:ext>
            </p:extLst>
          </p:nvPr>
        </p:nvGraphicFramePr>
        <p:xfrm>
          <a:off x="685800" y="4495800"/>
          <a:ext cx="7620000" cy="62125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15" name="Equation" r:id="rId4" imgW="3733560" imgH="304560" progId="Equation.DSMT4">
                  <p:embed/>
                </p:oleObj>
              </mc:Choice>
              <mc:Fallback>
                <p:oleObj name="Equation" r:id="rId4" imgW="3733560" imgH="30456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" y="4495800"/>
                        <a:ext cx="7620000" cy="62125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6" name="Group 8"/>
          <p:cNvGrpSpPr>
            <a:grpSpLocks/>
          </p:cNvGrpSpPr>
          <p:nvPr/>
        </p:nvGrpSpPr>
        <p:grpSpPr bwMode="auto">
          <a:xfrm>
            <a:off x="152233" y="4513096"/>
            <a:ext cx="5139913" cy="1883005"/>
            <a:chOff x="-4392" y="0"/>
            <a:chExt cx="8095" cy="2965"/>
          </a:xfrm>
        </p:grpSpPr>
        <p:sp>
          <p:nvSpPr>
            <p:cNvPr id="17" name="Straight Connector 8"/>
            <p:cNvSpPr>
              <a:spLocks noChangeShapeType="1"/>
            </p:cNvSpPr>
            <p:nvPr/>
          </p:nvSpPr>
          <p:spPr bwMode="auto">
            <a:xfrm flipH="1">
              <a:off x="-1512" y="693"/>
              <a:ext cx="3601" cy="935"/>
            </a:xfrm>
            <a:prstGeom prst="line">
              <a:avLst/>
            </a:prstGeom>
            <a:noFill/>
            <a:ln w="28440" cap="flat" cmpd="sng">
              <a:solidFill>
                <a:srgbClr val="333399"/>
              </a:solidFill>
              <a:prstDash val="dash"/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 anchor="b"/>
            <a:lstStyle/>
            <a:p>
              <a:endParaRPr lang="en-US"/>
            </a:p>
          </p:txBody>
        </p:sp>
        <p:sp>
          <p:nvSpPr>
            <p:cNvPr id="18" name="Freeform 9"/>
            <p:cNvSpPr>
              <a:spLocks/>
            </p:cNvSpPr>
            <p:nvPr/>
          </p:nvSpPr>
          <p:spPr bwMode="auto">
            <a:xfrm>
              <a:off x="2089" y="0"/>
              <a:ext cx="1614" cy="959"/>
            </a:xfrm>
            <a:custGeom>
              <a:avLst/>
              <a:gdLst>
                <a:gd name="T0" fmla="*/ 10800 w 21600"/>
                <a:gd name="T1" fmla="*/ 0 h 21600"/>
                <a:gd name="T2" fmla="*/ 10799 w 21600"/>
                <a:gd name="T3" fmla="*/ 0 h 21600"/>
                <a:gd name="T4" fmla="*/ 0 w 21600"/>
                <a:gd name="T5" fmla="*/ 10799 h 21600"/>
                <a:gd name="T6" fmla="*/ 10800 w 21600"/>
                <a:gd name="T7" fmla="*/ 21600 h 21600"/>
                <a:gd name="T8" fmla="*/ 21600 w 21600"/>
                <a:gd name="T9" fmla="*/ 10800 h 21600"/>
                <a:gd name="T10" fmla="*/ 10800 w 21600"/>
                <a:gd name="T11" fmla="*/ 0 h 21600"/>
                <a:gd name="T12" fmla="*/ 3163 w 21600"/>
                <a:gd name="T13" fmla="*/ 3163 h 21600"/>
                <a:gd name="T14" fmla="*/ 18437 w 21600"/>
                <a:gd name="T15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T12" t="T13" r="T14" b="T15"/>
              <a:pathLst>
                <a:path w="21600" h="21600">
                  <a:moveTo>
                    <a:pt x="10800" y="0"/>
                  </a:moveTo>
                  <a:lnTo>
                    <a:pt x="10799" y="0"/>
                  </a:lnTo>
                  <a:cubicBezTo>
                    <a:pt x="4835" y="0"/>
                    <a:pt x="0" y="4835"/>
                    <a:pt x="0" y="10799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4" y="21600"/>
                    <a:pt x="21600" y="16764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lose/>
                </a:path>
              </a:pathLst>
            </a:custGeom>
            <a:noFill/>
            <a:ln w="28440" cap="flat" cmpd="sng">
              <a:solidFill>
                <a:srgbClr val="333399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19" name="Freeform 10"/>
            <p:cNvSpPr>
              <a:spLocks noChangeArrowheads="1"/>
            </p:cNvSpPr>
            <p:nvPr/>
          </p:nvSpPr>
          <p:spPr bwMode="auto">
            <a:xfrm>
              <a:off x="-4392" y="1653"/>
              <a:ext cx="3841" cy="1312"/>
            </a:xfrm>
            <a:custGeom>
              <a:avLst/>
              <a:gdLst>
                <a:gd name="T0" fmla="*/ 789887068 w 21600"/>
                <a:gd name="T1" fmla="*/ 0 h 21600"/>
                <a:gd name="T2" fmla="*/ 1579773054 w 21600"/>
                <a:gd name="T3" fmla="*/ 15773928 h 21600"/>
                <a:gd name="T4" fmla="*/ 789887068 w 21600"/>
                <a:gd name="T5" fmla="*/ 31547856 h 21600"/>
                <a:gd name="T6" fmla="*/ 0 w 21600"/>
                <a:gd name="T7" fmla="*/ 15773928 h 21600"/>
                <a:gd name="T8" fmla="*/ 17694720 60000 65536"/>
                <a:gd name="T9" fmla="*/ 0 60000 65536"/>
                <a:gd name="T10" fmla="*/ 5898240 60000 65536"/>
                <a:gd name="T11" fmla="*/ 11796480 60000 65536"/>
                <a:gd name="T12" fmla="*/ 0 w 21600"/>
                <a:gd name="T13" fmla="*/ 0 h 21600"/>
                <a:gd name="T14" fmla="*/ 21600 w 21600"/>
                <a:gd name="T15" fmla="*/ 216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90000" tIns="46800" rIns="90000" bIns="46800">
              <a:spAutoFit/>
            </a:bodyPr>
            <a:lstStyle>
              <a:lvl1pPr algn="l">
                <a:tabLst>
                  <a:tab pos="0" algn="l"/>
                  <a:tab pos="914400" algn="l"/>
                  <a:tab pos="1828800" algn="l"/>
                  <a:tab pos="2741613" algn="l"/>
                  <a:tab pos="3657600" algn="l"/>
                  <a:tab pos="4572000" algn="l"/>
                  <a:tab pos="5484813" algn="l"/>
                  <a:tab pos="6399213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algn="l">
                <a:tabLst>
                  <a:tab pos="0" algn="l"/>
                  <a:tab pos="914400" algn="l"/>
                  <a:tab pos="1828800" algn="l"/>
                  <a:tab pos="2741613" algn="l"/>
                  <a:tab pos="3657600" algn="l"/>
                  <a:tab pos="4572000" algn="l"/>
                  <a:tab pos="5484813" algn="l"/>
                  <a:tab pos="6399213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algn="l">
                <a:tabLst>
                  <a:tab pos="0" algn="l"/>
                  <a:tab pos="914400" algn="l"/>
                  <a:tab pos="1828800" algn="l"/>
                  <a:tab pos="2741613" algn="l"/>
                  <a:tab pos="3657600" algn="l"/>
                  <a:tab pos="4572000" algn="l"/>
                  <a:tab pos="5484813" algn="l"/>
                  <a:tab pos="6399213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algn="l">
                <a:tabLst>
                  <a:tab pos="0" algn="l"/>
                  <a:tab pos="914400" algn="l"/>
                  <a:tab pos="1828800" algn="l"/>
                  <a:tab pos="2741613" algn="l"/>
                  <a:tab pos="3657600" algn="l"/>
                  <a:tab pos="4572000" algn="l"/>
                  <a:tab pos="5484813" algn="l"/>
                  <a:tab pos="6399213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algn="l">
                <a:tabLst>
                  <a:tab pos="0" algn="l"/>
                  <a:tab pos="914400" algn="l"/>
                  <a:tab pos="1828800" algn="l"/>
                  <a:tab pos="2741613" algn="l"/>
                  <a:tab pos="3657600" algn="l"/>
                  <a:tab pos="4572000" algn="l"/>
                  <a:tab pos="5484813" algn="l"/>
                  <a:tab pos="6399213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1613" algn="l"/>
                  <a:tab pos="3657600" algn="l"/>
                  <a:tab pos="4572000" algn="l"/>
                  <a:tab pos="5484813" algn="l"/>
                  <a:tab pos="6399213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1613" algn="l"/>
                  <a:tab pos="3657600" algn="l"/>
                  <a:tab pos="4572000" algn="l"/>
                  <a:tab pos="5484813" algn="l"/>
                  <a:tab pos="6399213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1613" algn="l"/>
                  <a:tab pos="3657600" algn="l"/>
                  <a:tab pos="4572000" algn="l"/>
                  <a:tab pos="5484813" algn="l"/>
                  <a:tab pos="6399213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1613" algn="l"/>
                  <a:tab pos="3657600" algn="l"/>
                  <a:tab pos="4572000" algn="l"/>
                  <a:tab pos="5484813" algn="l"/>
                  <a:tab pos="6399213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lang="en-US" altLang="en-US" sz="1600" b="0" i="1" dirty="0">
                  <a:solidFill>
                    <a:srgbClr val="333399"/>
                  </a:solidFill>
                </a:rPr>
                <a:t>Directed flow: </a:t>
              </a:r>
              <a:r>
                <a:rPr lang="en-US" altLang="en-US" sz="1600" b="0" i="1" dirty="0" smtClean="0">
                  <a:solidFill>
                    <a:srgbClr val="333399"/>
                  </a:solidFill>
                </a:rPr>
                <a:t>known to be small </a:t>
              </a:r>
              <a:r>
                <a:rPr lang="zh-CN" altLang="en-US" sz="1600" b="0" i="1" dirty="0" smtClean="0">
                  <a:solidFill>
                    <a:srgbClr val="333399"/>
                  </a:solidFill>
                </a:rPr>
                <a:t>expected </a:t>
              </a:r>
              <a:r>
                <a:rPr lang="zh-CN" altLang="en-US" sz="1600" b="0" i="1" dirty="0">
                  <a:solidFill>
                    <a:srgbClr val="333399"/>
                  </a:solidFill>
                </a:rPr>
                <a:t>to be the same for SS and OS</a:t>
              </a:r>
              <a:endParaRPr lang="en-US" altLang="en-US" sz="1600" b="0" i="1" dirty="0">
                <a:solidFill>
                  <a:srgbClr val="333399"/>
                </a:solidFill>
              </a:endParaRPr>
            </a:p>
          </p:txBody>
        </p:sp>
      </p:grpSp>
      <p:sp>
        <p:nvSpPr>
          <p:cNvPr id="21" name="Freeform 12"/>
          <p:cNvSpPr>
            <a:spLocks/>
          </p:cNvSpPr>
          <p:nvPr/>
        </p:nvSpPr>
        <p:spPr bwMode="auto">
          <a:xfrm>
            <a:off x="5498847" y="4498340"/>
            <a:ext cx="520954" cy="606317"/>
          </a:xfrm>
          <a:custGeom>
            <a:avLst/>
            <a:gdLst>
              <a:gd name="T0" fmla="*/ 10800 w 21600"/>
              <a:gd name="T1" fmla="*/ 0 h 21600"/>
              <a:gd name="T2" fmla="*/ 10799 w 21600"/>
              <a:gd name="T3" fmla="*/ 0 h 21600"/>
              <a:gd name="T4" fmla="*/ 0 w 21600"/>
              <a:gd name="T5" fmla="*/ 10799 h 21600"/>
              <a:gd name="T6" fmla="*/ 10800 w 21600"/>
              <a:gd name="T7" fmla="*/ 21600 h 21600"/>
              <a:gd name="T8" fmla="*/ 21600 w 21600"/>
              <a:gd name="T9" fmla="*/ 10800 h 21600"/>
              <a:gd name="T10" fmla="*/ 10800 w 21600"/>
              <a:gd name="T11" fmla="*/ 0 h 21600"/>
              <a:gd name="T12" fmla="*/ 3163 w 21600"/>
              <a:gd name="T13" fmla="*/ 3163 h 21600"/>
              <a:gd name="T14" fmla="*/ 18437 w 21600"/>
              <a:gd name="T15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>
                <a:moveTo>
                  <a:pt x="10800" y="0"/>
                </a:moveTo>
                <a:lnTo>
                  <a:pt x="10799" y="0"/>
                </a:lnTo>
                <a:cubicBezTo>
                  <a:pt x="4835" y="0"/>
                  <a:pt x="0" y="4835"/>
                  <a:pt x="0" y="10799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close/>
              </a:path>
            </a:pathLst>
          </a:custGeom>
          <a:noFill/>
          <a:ln w="28440" cap="flat" cmpd="sng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en-US"/>
          </a:p>
        </p:txBody>
      </p:sp>
      <p:sp>
        <p:nvSpPr>
          <p:cNvPr id="22" name="Freeform 13"/>
          <p:cNvSpPr>
            <a:spLocks/>
          </p:cNvSpPr>
          <p:nvPr/>
        </p:nvSpPr>
        <p:spPr bwMode="auto">
          <a:xfrm>
            <a:off x="7607616" y="4499610"/>
            <a:ext cx="564760" cy="606317"/>
          </a:xfrm>
          <a:custGeom>
            <a:avLst/>
            <a:gdLst>
              <a:gd name="T0" fmla="*/ 10800 w 21600"/>
              <a:gd name="T1" fmla="*/ 0 h 21600"/>
              <a:gd name="T2" fmla="*/ 10799 w 21600"/>
              <a:gd name="T3" fmla="*/ 0 h 21600"/>
              <a:gd name="T4" fmla="*/ 0 w 21600"/>
              <a:gd name="T5" fmla="*/ 10799 h 21600"/>
              <a:gd name="T6" fmla="*/ 10800 w 21600"/>
              <a:gd name="T7" fmla="*/ 21600 h 21600"/>
              <a:gd name="T8" fmla="*/ 21600 w 21600"/>
              <a:gd name="T9" fmla="*/ 10800 h 21600"/>
              <a:gd name="T10" fmla="*/ 10800 w 21600"/>
              <a:gd name="T11" fmla="*/ 0 h 21600"/>
              <a:gd name="T12" fmla="*/ 3163 w 21600"/>
              <a:gd name="T13" fmla="*/ 3163 h 21600"/>
              <a:gd name="T14" fmla="*/ 18437 w 21600"/>
              <a:gd name="T15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T12" t="T13" r="T14" b="T15"/>
            <a:pathLst>
              <a:path w="21600" h="21600">
                <a:moveTo>
                  <a:pt x="10800" y="0"/>
                </a:moveTo>
                <a:lnTo>
                  <a:pt x="10799" y="0"/>
                </a:lnTo>
                <a:cubicBezTo>
                  <a:pt x="4835" y="0"/>
                  <a:pt x="0" y="4835"/>
                  <a:pt x="0" y="10799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  <a:close/>
              </a:path>
            </a:pathLst>
          </a:custGeom>
          <a:noFill/>
          <a:ln w="28440" cap="flat" cmpd="sng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90000" tIns="46800" rIns="90000" bIns="46800" anchor="ctr"/>
          <a:lstStyle/>
          <a:p>
            <a:endParaRPr lang="en-US"/>
          </a:p>
        </p:txBody>
      </p:sp>
      <p:sp>
        <p:nvSpPr>
          <p:cNvPr id="23" name="Straight Connector 14"/>
          <p:cNvSpPr>
            <a:spLocks noChangeShapeType="1"/>
          </p:cNvSpPr>
          <p:nvPr/>
        </p:nvSpPr>
        <p:spPr bwMode="auto">
          <a:xfrm>
            <a:off x="5890000" y="5081214"/>
            <a:ext cx="1196599" cy="382596"/>
          </a:xfrm>
          <a:prstGeom prst="line">
            <a:avLst/>
          </a:prstGeom>
          <a:noFill/>
          <a:ln w="9360" cap="flat" cmpd="sng">
            <a:solidFill>
              <a:srgbClr val="FF000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24" name="Straight Connector 15"/>
          <p:cNvSpPr>
            <a:spLocks noChangeShapeType="1"/>
          </p:cNvSpPr>
          <p:nvPr/>
        </p:nvSpPr>
        <p:spPr bwMode="auto">
          <a:xfrm>
            <a:off x="7749246" y="5081213"/>
            <a:ext cx="4103" cy="465789"/>
          </a:xfrm>
          <a:prstGeom prst="line">
            <a:avLst/>
          </a:prstGeom>
          <a:noFill/>
          <a:ln w="9360" cap="flat" cmpd="sng">
            <a:solidFill>
              <a:srgbClr val="FF0000"/>
            </a:solidFill>
            <a:round/>
            <a:headEnd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/>
          <a:lstStyle/>
          <a:p>
            <a:endParaRPr lang="en-US"/>
          </a:p>
        </p:txBody>
      </p:sp>
      <p:sp>
        <p:nvSpPr>
          <p:cNvPr id="25" name="Freeform 16"/>
          <p:cNvSpPr>
            <a:spLocks noChangeArrowheads="1"/>
          </p:cNvSpPr>
          <p:nvPr/>
        </p:nvSpPr>
        <p:spPr bwMode="auto">
          <a:xfrm>
            <a:off x="6362700" y="5463809"/>
            <a:ext cx="2781300" cy="1017844"/>
          </a:xfrm>
          <a:custGeom>
            <a:avLst/>
            <a:gdLst>
              <a:gd name="T0" fmla="*/ 350653842 w 21600"/>
              <a:gd name="T1" fmla="*/ 0 h 21600"/>
              <a:gd name="T2" fmla="*/ 701307685 w 21600"/>
              <a:gd name="T3" fmla="*/ 15773928 h 21600"/>
              <a:gd name="T4" fmla="*/ 350653842 w 21600"/>
              <a:gd name="T5" fmla="*/ 31547856 h 21600"/>
              <a:gd name="T6" fmla="*/ 0 w 21600"/>
              <a:gd name="T7" fmla="*/ 15773928 h 21600"/>
              <a:gd name="T8" fmla="*/ 17694720 60000 65536"/>
              <a:gd name="T9" fmla="*/ 0 60000 65536"/>
              <a:gd name="T10" fmla="*/ 5898240 60000 65536"/>
              <a:gd name="T11" fmla="*/ 1179648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>
            <a:spAutoFit/>
          </a:bodyPr>
          <a:lstStyle>
            <a:lvl1pPr algn="l">
              <a:tabLst>
                <a:tab pos="0" algn="l"/>
                <a:tab pos="914400" algn="l"/>
                <a:tab pos="1828800" algn="l"/>
                <a:tab pos="2741613" algn="l"/>
                <a:tab pos="3657600" algn="l"/>
                <a:tab pos="4572000" algn="l"/>
                <a:tab pos="5484813" algn="l"/>
                <a:tab pos="6399213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algn="l">
              <a:tabLst>
                <a:tab pos="0" algn="l"/>
                <a:tab pos="914400" algn="l"/>
                <a:tab pos="1828800" algn="l"/>
                <a:tab pos="2741613" algn="l"/>
                <a:tab pos="3657600" algn="l"/>
                <a:tab pos="4572000" algn="l"/>
                <a:tab pos="5484813" algn="l"/>
                <a:tab pos="6399213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algn="l">
              <a:tabLst>
                <a:tab pos="0" algn="l"/>
                <a:tab pos="914400" algn="l"/>
                <a:tab pos="1828800" algn="l"/>
                <a:tab pos="2741613" algn="l"/>
                <a:tab pos="3657600" algn="l"/>
                <a:tab pos="4572000" algn="l"/>
                <a:tab pos="5484813" algn="l"/>
                <a:tab pos="6399213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algn="l">
              <a:tabLst>
                <a:tab pos="0" algn="l"/>
                <a:tab pos="914400" algn="l"/>
                <a:tab pos="1828800" algn="l"/>
                <a:tab pos="2741613" algn="l"/>
                <a:tab pos="3657600" algn="l"/>
                <a:tab pos="4572000" algn="l"/>
                <a:tab pos="5484813" algn="l"/>
                <a:tab pos="6399213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algn="l">
              <a:tabLst>
                <a:tab pos="0" algn="l"/>
                <a:tab pos="914400" algn="l"/>
                <a:tab pos="1828800" algn="l"/>
                <a:tab pos="2741613" algn="l"/>
                <a:tab pos="3657600" algn="l"/>
                <a:tab pos="4572000" algn="l"/>
                <a:tab pos="5484813" algn="l"/>
                <a:tab pos="6399213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1613" algn="l"/>
                <a:tab pos="3657600" algn="l"/>
                <a:tab pos="4572000" algn="l"/>
                <a:tab pos="5484813" algn="l"/>
                <a:tab pos="6399213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1613" algn="l"/>
                <a:tab pos="3657600" algn="l"/>
                <a:tab pos="4572000" algn="l"/>
                <a:tab pos="5484813" algn="l"/>
                <a:tab pos="6399213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1613" algn="l"/>
                <a:tab pos="3657600" algn="l"/>
                <a:tab pos="4572000" algn="l"/>
                <a:tab pos="5484813" algn="l"/>
                <a:tab pos="6399213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1613" algn="l"/>
                <a:tab pos="3657600" algn="l"/>
                <a:tab pos="4572000" algn="l"/>
                <a:tab pos="5484813" algn="l"/>
                <a:tab pos="6399213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2000" b="0" i="1" dirty="0" smtClean="0">
                <a:solidFill>
                  <a:srgbClr val="FF0000"/>
                </a:solidFill>
              </a:rPr>
              <a:t>Non-flow/non-parity effects: The hope was that these cancel out</a:t>
            </a:r>
            <a:endParaRPr lang="en-US" altLang="zh-CN" sz="2000" b="0" i="1" dirty="0">
              <a:solidFill>
                <a:srgbClr val="FF0000"/>
              </a:solidFill>
            </a:endParaRPr>
          </a:p>
        </p:txBody>
      </p:sp>
      <p:grpSp>
        <p:nvGrpSpPr>
          <p:cNvPr id="26" name="Group 18"/>
          <p:cNvGrpSpPr>
            <a:grpSpLocks/>
          </p:cNvGrpSpPr>
          <p:nvPr/>
        </p:nvGrpSpPr>
        <p:grpSpPr bwMode="auto">
          <a:xfrm>
            <a:off x="2743351" y="4495958"/>
            <a:ext cx="4572040" cy="2085191"/>
            <a:chOff x="-5530" y="-27"/>
            <a:chExt cx="7201" cy="3285"/>
          </a:xfrm>
        </p:grpSpPr>
        <p:sp>
          <p:nvSpPr>
            <p:cNvPr id="27" name="Straight Connector 18"/>
            <p:cNvSpPr>
              <a:spLocks noChangeShapeType="1"/>
            </p:cNvSpPr>
            <p:nvPr/>
          </p:nvSpPr>
          <p:spPr bwMode="auto">
            <a:xfrm flipH="1">
              <a:off x="-2650" y="693"/>
              <a:ext cx="3241" cy="961"/>
            </a:xfrm>
            <a:prstGeom prst="line">
              <a:avLst/>
            </a:prstGeom>
            <a:noFill/>
            <a:ln w="38160" cap="flat" cmpd="sng">
              <a:solidFill>
                <a:srgbClr val="CC9900"/>
              </a:solidFill>
              <a:prstDash val="dash"/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90000" tIns="46800" rIns="90000" bIns="46800"/>
            <a:lstStyle/>
            <a:p>
              <a:endParaRPr lang="en-US"/>
            </a:p>
          </p:txBody>
        </p:sp>
        <p:sp>
          <p:nvSpPr>
            <p:cNvPr id="28" name="Freeform 19"/>
            <p:cNvSpPr>
              <a:spLocks/>
            </p:cNvSpPr>
            <p:nvPr/>
          </p:nvSpPr>
          <p:spPr bwMode="auto">
            <a:xfrm>
              <a:off x="480" y="-27"/>
              <a:ext cx="1191" cy="959"/>
            </a:xfrm>
            <a:custGeom>
              <a:avLst/>
              <a:gdLst>
                <a:gd name="T0" fmla="*/ 10800 w 21600"/>
                <a:gd name="T1" fmla="*/ 0 h 21600"/>
                <a:gd name="T2" fmla="*/ 10799 w 21600"/>
                <a:gd name="T3" fmla="*/ 0 h 21600"/>
                <a:gd name="T4" fmla="*/ 0 w 21600"/>
                <a:gd name="T5" fmla="*/ 10799 h 21600"/>
                <a:gd name="T6" fmla="*/ 10800 w 21600"/>
                <a:gd name="T7" fmla="*/ 21600 h 21600"/>
                <a:gd name="T8" fmla="*/ 21600 w 21600"/>
                <a:gd name="T9" fmla="*/ 10800 h 21600"/>
                <a:gd name="T10" fmla="*/ 10800 w 21600"/>
                <a:gd name="T11" fmla="*/ 0 h 21600"/>
                <a:gd name="T12" fmla="*/ 3163 w 21600"/>
                <a:gd name="T13" fmla="*/ 3163 h 21600"/>
                <a:gd name="T14" fmla="*/ 18437 w 21600"/>
                <a:gd name="T15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T12" t="T13" r="T14" b="T15"/>
              <a:pathLst>
                <a:path w="21600" h="21600">
                  <a:moveTo>
                    <a:pt x="10800" y="0"/>
                  </a:moveTo>
                  <a:lnTo>
                    <a:pt x="10799" y="0"/>
                  </a:lnTo>
                  <a:cubicBezTo>
                    <a:pt x="4835" y="0"/>
                    <a:pt x="0" y="4835"/>
                    <a:pt x="0" y="10799"/>
                  </a:cubicBezTo>
                  <a:cubicBezTo>
                    <a:pt x="0" y="16764"/>
                    <a:pt x="4835" y="21600"/>
                    <a:pt x="10800" y="21600"/>
                  </a:cubicBezTo>
                  <a:cubicBezTo>
                    <a:pt x="16764" y="21600"/>
                    <a:pt x="21600" y="16764"/>
                    <a:pt x="21600" y="10800"/>
                  </a:cubicBezTo>
                  <a:cubicBezTo>
                    <a:pt x="21600" y="4835"/>
                    <a:pt x="16764" y="0"/>
                    <a:pt x="10800" y="0"/>
                  </a:cubicBezTo>
                  <a:close/>
                </a:path>
              </a:pathLst>
            </a:custGeom>
            <a:noFill/>
            <a:ln w="28440" cap="flat" cmpd="sng">
              <a:solidFill>
                <a:srgbClr val="CC99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29" name="Freeform 20"/>
            <p:cNvSpPr>
              <a:spLocks noChangeArrowheads="1"/>
            </p:cNvSpPr>
            <p:nvPr/>
          </p:nvSpPr>
          <p:spPr bwMode="auto">
            <a:xfrm>
              <a:off x="-5530" y="1654"/>
              <a:ext cx="5460" cy="1604"/>
            </a:xfrm>
            <a:custGeom>
              <a:avLst/>
              <a:gdLst>
                <a:gd name="T0" fmla="*/ 204435070 w 21600"/>
                <a:gd name="T1" fmla="*/ 0 h 21600"/>
                <a:gd name="T2" fmla="*/ 408870140 w 21600"/>
                <a:gd name="T3" fmla="*/ 32848445 h 21600"/>
                <a:gd name="T4" fmla="*/ 204435070 w 21600"/>
                <a:gd name="T5" fmla="*/ 65696890 h 21600"/>
                <a:gd name="T6" fmla="*/ 0 w 21600"/>
                <a:gd name="T7" fmla="*/ 32848445 h 21600"/>
                <a:gd name="T8" fmla="*/ 17694720 60000 65536"/>
                <a:gd name="T9" fmla="*/ 0 60000 65536"/>
                <a:gd name="T10" fmla="*/ 5898240 60000 65536"/>
                <a:gd name="T11" fmla="*/ 11796480 60000 65536"/>
                <a:gd name="T12" fmla="*/ 0 w 21600"/>
                <a:gd name="T13" fmla="*/ 0 h 21600"/>
                <a:gd name="T14" fmla="*/ 21600 w 21600"/>
                <a:gd name="T15" fmla="*/ 21600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</a:path>
              </a:pathLst>
            </a:cu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 lIns="90000" tIns="46800" rIns="90000" bIns="46800">
              <a:spAutoFit/>
            </a:bodyPr>
            <a:lstStyle>
              <a:lvl1pPr algn="l">
                <a:tabLst>
                  <a:tab pos="0" algn="l"/>
                  <a:tab pos="914400" algn="l"/>
                  <a:tab pos="1828800" algn="l"/>
                  <a:tab pos="2741613" algn="l"/>
                  <a:tab pos="3657600" algn="l"/>
                  <a:tab pos="4572000" algn="l"/>
                  <a:tab pos="5484813" algn="l"/>
                  <a:tab pos="6399213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1pPr>
              <a:lvl2pPr marL="742950" indent="-285750" algn="l">
                <a:tabLst>
                  <a:tab pos="0" algn="l"/>
                  <a:tab pos="914400" algn="l"/>
                  <a:tab pos="1828800" algn="l"/>
                  <a:tab pos="2741613" algn="l"/>
                  <a:tab pos="3657600" algn="l"/>
                  <a:tab pos="4572000" algn="l"/>
                  <a:tab pos="5484813" algn="l"/>
                  <a:tab pos="6399213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2pPr>
              <a:lvl3pPr marL="1143000" indent="-228600" algn="l">
                <a:tabLst>
                  <a:tab pos="0" algn="l"/>
                  <a:tab pos="914400" algn="l"/>
                  <a:tab pos="1828800" algn="l"/>
                  <a:tab pos="2741613" algn="l"/>
                  <a:tab pos="3657600" algn="l"/>
                  <a:tab pos="4572000" algn="l"/>
                  <a:tab pos="5484813" algn="l"/>
                  <a:tab pos="6399213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3pPr>
              <a:lvl4pPr marL="1600200" indent="-228600" algn="l">
                <a:tabLst>
                  <a:tab pos="0" algn="l"/>
                  <a:tab pos="914400" algn="l"/>
                  <a:tab pos="1828800" algn="l"/>
                  <a:tab pos="2741613" algn="l"/>
                  <a:tab pos="3657600" algn="l"/>
                  <a:tab pos="4572000" algn="l"/>
                  <a:tab pos="5484813" algn="l"/>
                  <a:tab pos="6399213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4pPr>
              <a:lvl5pPr marL="2057400" indent="-228600" algn="l">
                <a:tabLst>
                  <a:tab pos="0" algn="l"/>
                  <a:tab pos="914400" algn="l"/>
                  <a:tab pos="1828800" algn="l"/>
                  <a:tab pos="2741613" algn="l"/>
                  <a:tab pos="3657600" algn="l"/>
                  <a:tab pos="4572000" algn="l"/>
                  <a:tab pos="5484813" algn="l"/>
                  <a:tab pos="6399213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1613" algn="l"/>
                  <a:tab pos="3657600" algn="l"/>
                  <a:tab pos="4572000" algn="l"/>
                  <a:tab pos="5484813" algn="l"/>
                  <a:tab pos="6399213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1613" algn="l"/>
                  <a:tab pos="3657600" algn="l"/>
                  <a:tab pos="4572000" algn="l"/>
                  <a:tab pos="5484813" algn="l"/>
                  <a:tab pos="6399213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1613" algn="l"/>
                  <a:tab pos="3657600" algn="l"/>
                  <a:tab pos="4572000" algn="l"/>
                  <a:tab pos="5484813" algn="l"/>
                  <a:tab pos="6399213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1613" algn="l"/>
                  <a:tab pos="3657600" algn="l"/>
                  <a:tab pos="4572000" algn="l"/>
                  <a:tab pos="5484813" algn="l"/>
                  <a:tab pos="6399213" algn="l"/>
                  <a:tab pos="7315200" algn="l"/>
                  <a:tab pos="8229600" algn="l"/>
                  <a:tab pos="9144000" algn="l"/>
                  <a:tab pos="10058400" algn="l"/>
                </a:tabLst>
                <a:defRPr>
                  <a:solidFill>
                    <a:schemeClr val="tx1"/>
                  </a:solidFill>
                  <a:latin typeface="Arial" pitchFamily="34" charset="0"/>
                  <a:ea typeface="宋体" pitchFamily="2" charset="-122"/>
                </a:defRPr>
              </a:lvl9pPr>
            </a:lstStyle>
            <a:p>
              <a:r>
                <a:rPr lang="en-US" altLang="zh-CN" sz="2000" b="0" i="1" dirty="0">
                  <a:solidFill>
                    <a:srgbClr val="CC9900"/>
                  </a:solidFill>
                </a:rPr>
                <a:t>P-even quantity</a:t>
              </a:r>
              <a:r>
                <a:rPr lang="en-US" altLang="zh-CN" sz="2000" b="0" i="1" dirty="0" smtClean="0">
                  <a:solidFill>
                    <a:srgbClr val="CC9900"/>
                  </a:solidFill>
                </a:rPr>
                <a:t>: what we’re looking for; still </a:t>
              </a:r>
              <a:r>
                <a:rPr lang="en-US" altLang="zh-CN" sz="2000" b="0" i="1" dirty="0">
                  <a:solidFill>
                    <a:srgbClr val="CC9900"/>
                  </a:solidFill>
                </a:rPr>
                <a:t>sensitive to charge separation</a:t>
              </a:r>
            </a:p>
          </p:txBody>
        </p:sp>
      </p:grpSp>
      <p:sp>
        <p:nvSpPr>
          <p:cNvPr id="3" name="Rectangle 2"/>
          <p:cNvSpPr/>
          <p:nvPr/>
        </p:nvSpPr>
        <p:spPr>
          <a:xfrm>
            <a:off x="102475" y="3733800"/>
            <a:ext cx="302172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400" dirty="0">
                <a:latin typeface="Arial" pitchFamily="34" charset="0"/>
              </a:rPr>
              <a:t>S. </a:t>
            </a:r>
            <a:r>
              <a:rPr lang="en-US" altLang="en-US" sz="1400" dirty="0" err="1">
                <a:latin typeface="Arial" pitchFamily="34" charset="0"/>
              </a:rPr>
              <a:t>Voloshin</a:t>
            </a:r>
            <a:r>
              <a:rPr lang="en-US" altLang="en-US" sz="1400" dirty="0">
                <a:latin typeface="Arial" pitchFamily="34" charset="0"/>
              </a:rPr>
              <a:t>, PRC 70 (2004) </a:t>
            </a:r>
            <a:r>
              <a:rPr lang="en-US" altLang="en-US" sz="1400" dirty="0" smtClean="0">
                <a:latin typeface="Arial" pitchFamily="34" charset="0"/>
              </a:rPr>
              <a:t>057901</a:t>
            </a:r>
            <a:endParaRPr lang="en-US" altLang="en-US" sz="1400" dirty="0">
              <a:latin typeface="Arial" pitchFamily="34" charset="0"/>
            </a:endParaRPr>
          </a:p>
        </p:txBody>
      </p:sp>
      <p:sp>
        <p:nvSpPr>
          <p:cNvPr id="31" name="矩形 10"/>
          <p:cNvSpPr>
            <a:spLocks noChangeArrowheads="1"/>
          </p:cNvSpPr>
          <p:nvPr/>
        </p:nvSpPr>
        <p:spPr bwMode="auto">
          <a:xfrm>
            <a:off x="0" y="152400"/>
            <a:ext cx="9144000" cy="698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058" tIns="41029" rIns="82058" bIns="41029">
            <a:spAutoFit/>
          </a:bodyPr>
          <a:lstStyle/>
          <a:p>
            <a:pPr algn="ctr"/>
            <a:r>
              <a:rPr lang="en-US" altLang="zh-CN" sz="4000" b="1" dirty="0" smtClean="0">
                <a:solidFill>
                  <a:srgbClr val="0000D0"/>
                </a:solidFill>
              </a:rPr>
              <a:t>Three-particle correlator observable</a:t>
            </a:r>
            <a:endParaRPr lang="zh-CN" altLang="en-US" sz="4000" b="1" dirty="0">
              <a:solidFill>
                <a:srgbClr val="0000D0"/>
              </a:solidFill>
            </a:endParaRPr>
          </a:p>
        </p:txBody>
      </p:sp>
      <p:sp>
        <p:nvSpPr>
          <p:cNvPr id="32" name="Text Box 4"/>
          <p:cNvSpPr txBox="1">
            <a:spLocks noChangeArrowheads="1"/>
          </p:cNvSpPr>
          <p:nvPr/>
        </p:nvSpPr>
        <p:spPr bwMode="auto">
          <a:xfrm>
            <a:off x="3276600" y="1600200"/>
            <a:ext cx="5715000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/>
            <a:r>
              <a:rPr lang="zh-CN" altLang="en-US" sz="2000" b="0" dirty="0" smtClean="0">
                <a:solidFill>
                  <a:srgbClr val="0000FF"/>
                </a:solidFill>
              </a:rPr>
              <a:t>CME</a:t>
            </a:r>
            <a:r>
              <a:rPr lang="zh-CN" altLang="en-US" sz="2000" b="0" dirty="0" smtClean="0"/>
              <a:t> </a:t>
            </a:r>
            <a:r>
              <a:rPr lang="zh-CN" altLang="en-US" sz="2000" b="0" dirty="0"/>
              <a:t>+ </a:t>
            </a:r>
            <a:r>
              <a:rPr lang="zh-CN" altLang="en-US" sz="2000" b="0" dirty="0" smtClean="0">
                <a:solidFill>
                  <a:srgbClr val="FF0000"/>
                </a:solidFill>
              </a:rPr>
              <a:t>P-odd</a:t>
            </a:r>
            <a:r>
              <a:rPr lang="zh-CN" altLang="en-US" sz="2000" b="0" dirty="0" smtClean="0"/>
              <a:t> domain </a:t>
            </a:r>
            <a:r>
              <a:rPr lang="en-US" altLang="zh-CN" sz="2000" dirty="0" smtClean="0">
                <a:sym typeface="Wingdings" panose="05000000000000000000" pitchFamily="2" charset="2"/>
              </a:rPr>
              <a:t></a:t>
            </a:r>
            <a:r>
              <a:rPr lang="zh-CN" altLang="en-US" sz="2000" b="0" dirty="0" smtClean="0"/>
              <a:t> </a:t>
            </a:r>
            <a:r>
              <a:rPr lang="zh-CN" altLang="en-US" sz="2000" b="0" dirty="0"/>
              <a:t>charge separation across RP</a:t>
            </a:r>
            <a:endParaRPr lang="zh-CN" altLang="en-US" sz="1600" b="0" dirty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33" name="Text Box 6"/>
          <p:cNvSpPr txBox="1">
            <a:spLocks noChangeArrowheads="1"/>
          </p:cNvSpPr>
          <p:nvPr/>
        </p:nvSpPr>
        <p:spPr bwMode="auto">
          <a:xfrm>
            <a:off x="3429000" y="1015425"/>
            <a:ext cx="55626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en-US" sz="1400" b="0" dirty="0" err="1" smtClean="0">
                <a:latin typeface="Arial" pitchFamily="34" charset="0"/>
              </a:rPr>
              <a:t>Kharzeev</a:t>
            </a:r>
            <a:r>
              <a:rPr lang="en-US" altLang="en-US" sz="1400" b="0" dirty="0">
                <a:latin typeface="Arial" pitchFamily="34" charset="0"/>
              </a:rPr>
              <a:t>, PLB633:260 (2006)</a:t>
            </a:r>
          </a:p>
          <a:p>
            <a:r>
              <a:rPr lang="en-US" altLang="en-US" sz="1400" b="0" dirty="0" err="1">
                <a:latin typeface="Arial" pitchFamily="34" charset="0"/>
              </a:rPr>
              <a:t>Kharzeev</a:t>
            </a:r>
            <a:r>
              <a:rPr lang="en-US" altLang="en-US" sz="1400" b="0" dirty="0">
                <a:latin typeface="Arial" pitchFamily="34" charset="0"/>
              </a:rPr>
              <a:t>, </a:t>
            </a:r>
            <a:r>
              <a:rPr lang="en-US" altLang="en-US" sz="1400" b="0" dirty="0" err="1">
                <a:latin typeface="Arial" pitchFamily="34" charset="0"/>
              </a:rPr>
              <a:t>McLerran</a:t>
            </a:r>
            <a:r>
              <a:rPr lang="en-US" altLang="en-US" sz="1400" b="0" dirty="0">
                <a:latin typeface="Arial" pitchFamily="34" charset="0"/>
              </a:rPr>
              <a:t>, </a:t>
            </a:r>
            <a:r>
              <a:rPr lang="en-US" altLang="en-US" sz="1400" b="0" dirty="0" err="1">
                <a:latin typeface="Arial" pitchFamily="34" charset="0"/>
              </a:rPr>
              <a:t>Warringa</a:t>
            </a:r>
            <a:r>
              <a:rPr lang="en-US" altLang="en-US" sz="1400" b="0" dirty="0">
                <a:latin typeface="Arial" pitchFamily="34" charset="0"/>
              </a:rPr>
              <a:t>, NPA803:227 (2008)</a:t>
            </a:r>
            <a:endParaRPr lang="en-US" altLang="en-US" sz="1400" dirty="0"/>
          </a:p>
        </p:txBody>
      </p:sp>
      <p:graphicFrame>
        <p:nvGraphicFramePr>
          <p:cNvPr id="34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90824611"/>
              </p:ext>
            </p:extLst>
          </p:nvPr>
        </p:nvGraphicFramePr>
        <p:xfrm>
          <a:off x="3514801" y="1916184"/>
          <a:ext cx="4375195" cy="76992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16" name="Equation" r:id="rId6" imgW="3149280" imgH="419040" progId="Equation.DSMT4">
                  <p:embed/>
                </p:oleObj>
              </mc:Choice>
              <mc:Fallback>
                <p:oleObj name="Equation" r:id="rId6" imgW="3149280" imgH="419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14801" y="1916184"/>
                        <a:ext cx="4375195" cy="76992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5" name="Freeform 3"/>
          <p:cNvSpPr>
            <a:spLocks noChangeArrowheads="1"/>
          </p:cNvSpPr>
          <p:nvPr/>
        </p:nvSpPr>
        <p:spPr bwMode="auto">
          <a:xfrm>
            <a:off x="3124200" y="2645709"/>
            <a:ext cx="6019800" cy="402291"/>
          </a:xfrm>
          <a:custGeom>
            <a:avLst/>
            <a:gdLst>
              <a:gd name="T0" fmla="*/ 467862959 w 21600"/>
              <a:gd name="T1" fmla="*/ 0 h 21600"/>
              <a:gd name="T2" fmla="*/ 935725918 w 21600"/>
              <a:gd name="T3" fmla="*/ 15773928 h 21600"/>
              <a:gd name="T4" fmla="*/ 467862959 w 21600"/>
              <a:gd name="T5" fmla="*/ 31547856 h 21600"/>
              <a:gd name="T6" fmla="*/ 0 w 21600"/>
              <a:gd name="T7" fmla="*/ 15773928 h 21600"/>
              <a:gd name="T8" fmla="*/ 17694720 60000 65536"/>
              <a:gd name="T9" fmla="*/ 0 60000 65536"/>
              <a:gd name="T10" fmla="*/ 5898240 60000 65536"/>
              <a:gd name="T11" fmla="*/ 1179648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90000" tIns="46800" rIns="90000" bIns="46800" anchor="b">
            <a:spAutoFit/>
          </a:bodyPr>
          <a:lstStyle>
            <a:lvl1pPr algn="l">
              <a:tabLst>
                <a:tab pos="0" algn="l"/>
                <a:tab pos="914400" algn="l"/>
                <a:tab pos="1828800" algn="l"/>
                <a:tab pos="2741613" algn="l"/>
                <a:tab pos="3657600" algn="l"/>
                <a:tab pos="4572000" algn="l"/>
                <a:tab pos="5484813" algn="l"/>
                <a:tab pos="6399213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1pPr>
            <a:lvl2pPr marL="742950" indent="-285750" algn="l">
              <a:tabLst>
                <a:tab pos="0" algn="l"/>
                <a:tab pos="914400" algn="l"/>
                <a:tab pos="1828800" algn="l"/>
                <a:tab pos="2741613" algn="l"/>
                <a:tab pos="3657600" algn="l"/>
                <a:tab pos="4572000" algn="l"/>
                <a:tab pos="5484813" algn="l"/>
                <a:tab pos="6399213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2pPr>
            <a:lvl3pPr marL="1143000" indent="-228600" algn="l">
              <a:tabLst>
                <a:tab pos="0" algn="l"/>
                <a:tab pos="914400" algn="l"/>
                <a:tab pos="1828800" algn="l"/>
                <a:tab pos="2741613" algn="l"/>
                <a:tab pos="3657600" algn="l"/>
                <a:tab pos="4572000" algn="l"/>
                <a:tab pos="5484813" algn="l"/>
                <a:tab pos="6399213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3pPr>
            <a:lvl4pPr marL="1600200" indent="-228600" algn="l">
              <a:tabLst>
                <a:tab pos="0" algn="l"/>
                <a:tab pos="914400" algn="l"/>
                <a:tab pos="1828800" algn="l"/>
                <a:tab pos="2741613" algn="l"/>
                <a:tab pos="3657600" algn="l"/>
                <a:tab pos="4572000" algn="l"/>
                <a:tab pos="5484813" algn="l"/>
                <a:tab pos="6399213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4pPr>
            <a:lvl5pPr marL="2057400" indent="-228600" algn="l">
              <a:tabLst>
                <a:tab pos="0" algn="l"/>
                <a:tab pos="914400" algn="l"/>
                <a:tab pos="1828800" algn="l"/>
                <a:tab pos="2741613" algn="l"/>
                <a:tab pos="3657600" algn="l"/>
                <a:tab pos="4572000" algn="l"/>
                <a:tab pos="5484813" algn="l"/>
                <a:tab pos="6399213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1613" algn="l"/>
                <a:tab pos="3657600" algn="l"/>
                <a:tab pos="4572000" algn="l"/>
                <a:tab pos="5484813" algn="l"/>
                <a:tab pos="6399213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1613" algn="l"/>
                <a:tab pos="3657600" algn="l"/>
                <a:tab pos="4572000" algn="l"/>
                <a:tab pos="5484813" algn="l"/>
                <a:tab pos="6399213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1613" algn="l"/>
                <a:tab pos="3657600" algn="l"/>
                <a:tab pos="4572000" algn="l"/>
                <a:tab pos="5484813" algn="l"/>
                <a:tab pos="6399213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1613" algn="l"/>
                <a:tab pos="3657600" algn="l"/>
                <a:tab pos="4572000" algn="l"/>
                <a:tab pos="5484813" algn="l"/>
                <a:tab pos="6399213" algn="l"/>
                <a:tab pos="7315200" algn="l"/>
                <a:tab pos="8229600" algn="l"/>
                <a:tab pos="9144000" algn="l"/>
                <a:tab pos="10058400" algn="l"/>
              </a:tabLst>
              <a:defRPr>
                <a:solidFill>
                  <a:schemeClr val="tx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r>
              <a:rPr lang="en-US" altLang="zh-CN" sz="2000" b="0" dirty="0">
                <a:latin typeface="Times New Roman" pitchFamily="18" charset="0"/>
              </a:rPr>
              <a:t>A direct measurement of</a:t>
            </a:r>
            <a:r>
              <a:rPr lang="en-US" altLang="zh-CN" sz="2000" b="0" i="1" dirty="0">
                <a:latin typeface="Times New Roman" pitchFamily="18" charset="0"/>
              </a:rPr>
              <a:t> </a:t>
            </a:r>
            <a:r>
              <a:rPr lang="en-US" altLang="zh-CN" sz="2000" b="0" dirty="0">
                <a:latin typeface="Times New Roman" pitchFamily="18" charset="0"/>
              </a:rPr>
              <a:t>the </a:t>
            </a:r>
            <a:r>
              <a:rPr lang="en-US" altLang="zh-CN" sz="2000" b="0" i="1" dirty="0">
                <a:latin typeface="Times New Roman" pitchFamily="18" charset="0"/>
              </a:rPr>
              <a:t>P</a:t>
            </a:r>
            <a:r>
              <a:rPr lang="en-US" altLang="zh-CN" sz="2000" b="0" dirty="0">
                <a:latin typeface="Times New Roman" pitchFamily="18" charset="0"/>
              </a:rPr>
              <a:t>-odd </a:t>
            </a:r>
            <a:r>
              <a:rPr lang="en-US" altLang="zh-CN" sz="2000" b="0" i="1" dirty="0" smtClean="0">
                <a:latin typeface="Times New Roman" pitchFamily="18" charset="0"/>
              </a:rPr>
              <a:t>“</a:t>
            </a:r>
            <a:r>
              <a:rPr lang="en-US" altLang="zh-CN" sz="2000" b="0" i="1" dirty="0">
                <a:latin typeface="Times New Roman" pitchFamily="18" charset="0"/>
              </a:rPr>
              <a:t>a” </a:t>
            </a:r>
            <a:r>
              <a:rPr lang="en-US" altLang="zh-CN" sz="2000" b="0" dirty="0">
                <a:latin typeface="Times New Roman" pitchFamily="18" charset="0"/>
              </a:rPr>
              <a:t>should yield</a:t>
            </a:r>
            <a:r>
              <a:rPr lang="en-US" altLang="zh-CN" sz="2000" b="0" i="1" dirty="0">
                <a:latin typeface="Times New Roman" pitchFamily="18" charset="0"/>
              </a:rPr>
              <a:t> </a:t>
            </a:r>
            <a:r>
              <a:rPr lang="en-US" altLang="zh-CN" sz="2000" b="0" i="1" dirty="0" smtClean="0">
                <a:latin typeface="Times New Roman" pitchFamily="18" charset="0"/>
              </a:rPr>
              <a:t>zero</a:t>
            </a:r>
            <a:endParaRPr lang="en-US" altLang="zh-CN" sz="2000" b="0" i="1" dirty="0">
              <a:latin typeface="Times New Roman" pitchFamily="18" charset="0"/>
            </a:endParaRPr>
          </a:p>
        </p:txBody>
      </p:sp>
      <p:graphicFrame>
        <p:nvGraphicFramePr>
          <p:cNvPr id="36" name="Object 3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0789276"/>
              </p:ext>
            </p:extLst>
          </p:nvPr>
        </p:nvGraphicFramePr>
        <p:xfrm>
          <a:off x="3557939" y="3071987"/>
          <a:ext cx="5205061" cy="11952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717" name="Equation" r:id="rId8" imgW="3759120" imgH="863280" progId="Equation.DSMT4">
                  <p:embed/>
                </p:oleObj>
              </mc:Choice>
              <mc:Fallback>
                <p:oleObj name="Equation" r:id="rId8" imgW="3759120" imgH="8632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557939" y="3071987"/>
                        <a:ext cx="5205061" cy="119521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794841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矩形 10"/>
          <p:cNvSpPr>
            <a:spLocks noChangeArrowheads="1"/>
          </p:cNvSpPr>
          <p:nvPr/>
        </p:nvSpPr>
        <p:spPr bwMode="auto">
          <a:xfrm>
            <a:off x="1" y="152400"/>
            <a:ext cx="9143999" cy="698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058" tIns="41029" rIns="82058" bIns="41029">
            <a:spAutoFit/>
          </a:bodyPr>
          <a:lstStyle/>
          <a:p>
            <a:pPr algn="ctr"/>
            <a:r>
              <a:rPr lang="en-US" altLang="zh-CN" sz="4000" b="1" dirty="0">
                <a:solidFill>
                  <a:srgbClr val="0000D0"/>
                </a:solidFill>
              </a:rPr>
              <a:t>Charge </a:t>
            </a:r>
            <a:r>
              <a:rPr lang="en-US" altLang="zh-CN" sz="4000" b="1" dirty="0" smtClean="0">
                <a:solidFill>
                  <a:srgbClr val="0000D0"/>
                </a:solidFill>
              </a:rPr>
              <a:t>“Separation” </a:t>
            </a:r>
            <a:r>
              <a:rPr lang="en-US" altLang="zh-CN" sz="4000" b="1" dirty="0">
                <a:solidFill>
                  <a:srgbClr val="0000D0"/>
                </a:solidFill>
              </a:rPr>
              <a:t>Signal</a:t>
            </a:r>
            <a:endParaRPr lang="zh-CN" altLang="en-US" sz="4000" b="1" dirty="0">
              <a:solidFill>
                <a:srgbClr val="0000D0"/>
              </a:solidFill>
            </a:endParaRPr>
          </a:p>
        </p:txBody>
      </p:sp>
      <p:pic>
        <p:nvPicPr>
          <p:cNvPr id="19459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0623" y="1448921"/>
            <a:ext cx="5105977" cy="39612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/>
          <p:nvPr/>
        </p:nvSpPr>
        <p:spPr>
          <a:xfrm>
            <a:off x="1143000" y="5549988"/>
            <a:ext cx="7790295" cy="698412"/>
          </a:xfrm>
          <a:prstGeom prst="rect">
            <a:avLst/>
          </a:prstGeom>
          <a:ln>
            <a:solidFill>
              <a:srgbClr val="0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82058" tIns="41029" rIns="82058" bIns="41029">
            <a:spAutoFit/>
          </a:bodyPr>
          <a:lstStyle>
            <a:lvl1pPr marL="342900" indent="-342900">
              <a:defRPr kumimoji="1" sz="2400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 kumimoji="1" sz="2400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 kumimoji="1" sz="2400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 kumimoji="1" sz="2400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 kumimoji="1" sz="2400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kumimoji="1" sz="2400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kumimoji="1" sz="2400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kumimoji="1" sz="2400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kumimoji="1" sz="2400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Char char="•"/>
            </a:pPr>
            <a:r>
              <a:rPr kumimoji="0" lang="en-US" altLang="zh-CN" sz="2000">
                <a:solidFill>
                  <a:srgbClr val="000000"/>
                </a:solidFill>
              </a:rPr>
              <a:t>Correlator indicates charge separation signal</a:t>
            </a:r>
          </a:p>
          <a:p>
            <a:pPr>
              <a:buFont typeface="Arial" pitchFamily="34" charset="0"/>
              <a:buChar char="•"/>
            </a:pPr>
            <a:r>
              <a:rPr kumimoji="0" lang="en-US" altLang="zh-CN" sz="2000">
                <a:solidFill>
                  <a:srgbClr val="000000"/>
                </a:solidFill>
              </a:rPr>
              <a:t>Confirmed with 1st-order EP (from spectator neutron v</a:t>
            </a:r>
            <a:r>
              <a:rPr kumimoji="0" lang="en-US" altLang="zh-CN" sz="1200">
                <a:solidFill>
                  <a:srgbClr val="000000"/>
                </a:solidFill>
              </a:rPr>
              <a:t>1</a:t>
            </a:r>
            <a:r>
              <a:rPr kumimoji="0" lang="en-US" altLang="zh-CN" sz="2000">
                <a:solidFill>
                  <a:srgbClr val="000000"/>
                </a:solidFill>
              </a:rPr>
              <a:t>)</a:t>
            </a:r>
            <a:endParaRPr kumimoji="0" lang="zh-CN" altLang="en-US" sz="2000">
              <a:solidFill>
                <a:srgbClr val="000000"/>
              </a:solidFill>
            </a:endParaRPr>
          </a:p>
        </p:txBody>
      </p:sp>
      <p:sp>
        <p:nvSpPr>
          <p:cNvPr id="6" name="矩形 5"/>
          <p:cNvSpPr/>
          <p:nvPr/>
        </p:nvSpPr>
        <p:spPr>
          <a:xfrm>
            <a:off x="1" y="1045229"/>
            <a:ext cx="9144000" cy="326371"/>
          </a:xfrm>
          <a:prstGeom prst="rect">
            <a:avLst/>
          </a:prstGeom>
        </p:spPr>
        <p:txBody>
          <a:bodyPr wrap="square" lIns="82058" tIns="41029" rIns="82058" bIns="41029">
            <a:spAutoFit/>
          </a:bodyPr>
          <a:lstStyle/>
          <a:p>
            <a:pPr algn="ctr"/>
            <a:r>
              <a:rPr lang="is-IS" altLang="zh-CN" sz="1600" dirty="0">
                <a:solidFill>
                  <a:srgbClr val="7F7F7F"/>
                </a:solidFill>
              </a:rPr>
              <a:t>STAR collaboration, PRL 103(2009)251601;  PRC 81(2010)54908;  PRC 88 (2013) 64911</a:t>
            </a:r>
            <a:endParaRPr lang="zh-CN" altLang="en-US" sz="1600" dirty="0">
              <a:solidFill>
                <a:srgbClr val="7F7F7F"/>
              </a:solidFill>
            </a:endParaRPr>
          </a:p>
        </p:txBody>
      </p:sp>
      <p:sp>
        <p:nvSpPr>
          <p:cNvPr id="19462" name="椭圆 2"/>
          <p:cNvSpPr>
            <a:spLocks noChangeArrowheads="1"/>
          </p:cNvSpPr>
          <p:nvPr/>
        </p:nvSpPr>
        <p:spPr bwMode="auto">
          <a:xfrm>
            <a:off x="317500" y="4255434"/>
            <a:ext cx="850035" cy="69896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058" tIns="41029" rIns="82058" bIns="41029"/>
          <a:lstStyle/>
          <a:p>
            <a:endParaRPr lang="zh-CN" altLang="en-US"/>
          </a:p>
        </p:txBody>
      </p:sp>
      <p:sp>
        <p:nvSpPr>
          <p:cNvPr id="19463" name="椭圆 7"/>
          <p:cNvSpPr>
            <a:spLocks noChangeArrowheads="1"/>
          </p:cNvSpPr>
          <p:nvPr/>
        </p:nvSpPr>
        <p:spPr bwMode="auto">
          <a:xfrm>
            <a:off x="906319" y="4255434"/>
            <a:ext cx="851477" cy="69896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058" tIns="41029" rIns="82058" bIns="41029"/>
          <a:lstStyle/>
          <a:p>
            <a:endParaRPr lang="zh-CN" altLang="en-US"/>
          </a:p>
        </p:txBody>
      </p:sp>
      <p:sp>
        <p:nvSpPr>
          <p:cNvPr id="19464" name="椭圆 8"/>
          <p:cNvSpPr>
            <a:spLocks noChangeArrowheads="1"/>
          </p:cNvSpPr>
          <p:nvPr/>
        </p:nvSpPr>
        <p:spPr bwMode="auto">
          <a:xfrm>
            <a:off x="7452591" y="4255434"/>
            <a:ext cx="850035" cy="69896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058" tIns="41029" rIns="82058" bIns="41029"/>
          <a:lstStyle/>
          <a:p>
            <a:endParaRPr lang="zh-CN" altLang="en-US"/>
          </a:p>
        </p:txBody>
      </p:sp>
      <p:sp>
        <p:nvSpPr>
          <p:cNvPr id="19465" name="椭圆 9"/>
          <p:cNvSpPr>
            <a:spLocks noChangeArrowheads="1"/>
          </p:cNvSpPr>
          <p:nvPr/>
        </p:nvSpPr>
        <p:spPr bwMode="auto">
          <a:xfrm>
            <a:off x="7648864" y="4255434"/>
            <a:ext cx="851477" cy="698967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82058" tIns="41029" rIns="82058" bIns="41029"/>
          <a:lstStyle/>
          <a:p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Fuqiang Wang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HIM, KPS, Gwangju, Oct. 21-22, 2016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21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38" name="Objec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76937185"/>
              </p:ext>
            </p:extLst>
          </p:nvPr>
        </p:nvGraphicFramePr>
        <p:xfrm>
          <a:off x="381000" y="1272473"/>
          <a:ext cx="8382000" cy="47473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813" r:id="rId3" imgW="6972797" imgH="3764477" progId="Paint.Picture">
                  <p:embed/>
                </p:oleObj>
              </mc:Choice>
              <mc:Fallback>
                <p:oleObj r:id="rId3" imgW="6972797" imgH="3764477" progId="Paint.Picture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1272473"/>
                        <a:ext cx="8382000" cy="474732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340" name="Text Box 4"/>
          <p:cNvSpPr txBox="1">
            <a:spLocks noChangeArrowheads="1"/>
          </p:cNvSpPr>
          <p:nvPr/>
        </p:nvSpPr>
        <p:spPr bwMode="auto">
          <a:xfrm>
            <a:off x="457200" y="6096000"/>
            <a:ext cx="85344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/>
            <a:r>
              <a:rPr lang="zh-CN" altLang="en-US" sz="2000" b="0" dirty="0">
                <a:solidFill>
                  <a:schemeClr val="tx1"/>
                </a:solidFill>
              </a:rPr>
              <a:t>From 2.76 TeV to 7.7 GeV, changes start to show from the peripheral collisions.</a:t>
            </a:r>
            <a:endParaRPr lang="zh-CN" altLang="en-US" sz="1800" b="0" dirty="0">
              <a:solidFill>
                <a:schemeClr val="bg2"/>
              </a:solidFill>
              <a:latin typeface="Arial" pitchFamily="34" charset="0"/>
            </a:endParaRPr>
          </a:p>
        </p:txBody>
      </p:sp>
      <p:sp>
        <p:nvSpPr>
          <p:cNvPr id="14341" name="Text Box 5"/>
          <p:cNvSpPr txBox="1">
            <a:spLocks noChangeArrowheads="1"/>
          </p:cNvSpPr>
          <p:nvPr/>
        </p:nvSpPr>
        <p:spPr bwMode="auto">
          <a:xfrm>
            <a:off x="1100137" y="960005"/>
            <a:ext cx="237757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dirty="0"/>
              <a:t>ALICE, </a:t>
            </a:r>
            <a:r>
              <a:rPr lang="en-US" altLang="en-US" dirty="0"/>
              <a:t>arXiv:1207.0900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0250" y="0"/>
            <a:ext cx="7772400" cy="990600"/>
          </a:xfrm>
        </p:spPr>
        <p:txBody>
          <a:bodyPr/>
          <a:lstStyle/>
          <a:p>
            <a:r>
              <a:rPr lang="en-US" dirty="0" smtClean="0"/>
              <a:t>Beam Energy Scan data</a:t>
            </a:r>
            <a:endParaRPr lang="en-US" dirty="0"/>
          </a:p>
        </p:txBody>
      </p:sp>
      <p:sp>
        <p:nvSpPr>
          <p:cNvPr id="8" name="矩形 5"/>
          <p:cNvSpPr/>
          <p:nvPr/>
        </p:nvSpPr>
        <p:spPr>
          <a:xfrm>
            <a:off x="4876800" y="960005"/>
            <a:ext cx="2895248" cy="359858"/>
          </a:xfrm>
          <a:prstGeom prst="rect">
            <a:avLst/>
          </a:prstGeom>
        </p:spPr>
        <p:txBody>
          <a:bodyPr wrap="none" lIns="82058" tIns="41029" rIns="82058" bIns="41029">
            <a:spAutoFit/>
          </a:bodyPr>
          <a:lstStyle/>
          <a:p>
            <a:r>
              <a:rPr lang="is-IS" altLang="zh-CN" dirty="0">
                <a:solidFill>
                  <a:srgbClr val="7F7F7F"/>
                </a:solidFill>
              </a:rPr>
              <a:t>STAR, PRL 113 (2014) 052302</a:t>
            </a:r>
            <a:endParaRPr lang="zh-CN" altLang="en-US" dirty="0">
              <a:solidFill>
                <a:srgbClr val="7F7F7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7886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362" name="Objec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12485941"/>
              </p:ext>
            </p:extLst>
          </p:nvPr>
        </p:nvGraphicFramePr>
        <p:xfrm>
          <a:off x="366712" y="1143000"/>
          <a:ext cx="8320088" cy="475516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37" r:id="rId3" imgW="7010597" imgH="3795077" progId="Paint.Picture">
                  <p:embed/>
                </p:oleObj>
              </mc:Choice>
              <mc:Fallback>
                <p:oleObj r:id="rId3" imgW="7010597" imgH="3795077" progId="Paint.Picture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66712" y="1143000"/>
                        <a:ext cx="8320088" cy="475516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304800" y="6003925"/>
            <a:ext cx="8763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zh-CN" altLang="en-US" sz="2000" b="0" dirty="0">
                <a:solidFill>
                  <a:schemeClr val="tx1"/>
                </a:solidFill>
              </a:rPr>
              <a:t>The signal seems to be disappearing at 7.7 GeV, but the statistical errors are large.</a:t>
            </a:r>
            <a:endParaRPr lang="zh-CN" altLang="en-US" sz="2000" dirty="0">
              <a:solidFill>
                <a:schemeClr val="tx1"/>
              </a:solidFill>
            </a:endParaRP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758825" y="2590800"/>
            <a:ext cx="2633663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1800" b="0">
                <a:solidFill>
                  <a:schemeClr val="bg2"/>
                </a:solidFill>
                <a:latin typeface="Arial" pitchFamily="34" charset="0"/>
              </a:rPr>
              <a:t>ALICE, </a:t>
            </a:r>
            <a:r>
              <a:rPr lang="en-US" altLang="en-US" sz="1800" b="0">
                <a:solidFill>
                  <a:schemeClr val="bg2"/>
                </a:solidFill>
                <a:latin typeface="Arial" pitchFamily="34" charset="0"/>
              </a:rPr>
              <a:t>arXiv:1207.0900</a:t>
            </a:r>
          </a:p>
        </p:txBody>
      </p:sp>
      <p:sp>
        <p:nvSpPr>
          <p:cNvPr id="3" name="Rectangle 2"/>
          <p:cNvSpPr/>
          <p:nvPr/>
        </p:nvSpPr>
        <p:spPr>
          <a:xfrm>
            <a:off x="0" y="152400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4000" b="1" dirty="0">
                <a:solidFill>
                  <a:srgbClr val="0000D0"/>
                </a:solidFill>
                <a:latin typeface="+mj-lt"/>
              </a:rPr>
              <a:t>Consider </a:t>
            </a:r>
            <a:r>
              <a:rPr lang="en-US" altLang="zh-CN" sz="4000" b="1" dirty="0">
                <a:solidFill>
                  <a:srgbClr val="0000D0"/>
                </a:solidFill>
                <a:latin typeface="+mj-lt"/>
                <a:sym typeface="Times New Roman" pitchFamily="18" charset="0"/>
              </a:rPr>
              <a:t>OS-SS</a:t>
            </a:r>
            <a:r>
              <a:rPr lang="zh-CN" altLang="en-US" sz="4000" b="1" dirty="0">
                <a:solidFill>
                  <a:srgbClr val="0000D0"/>
                </a:solidFill>
                <a:latin typeface="+mj-lt"/>
              </a:rPr>
              <a:t> to be signal...</a:t>
            </a:r>
            <a:endParaRPr lang="en-US" sz="4000" dirty="0">
              <a:solidFill>
                <a:srgbClr val="0000D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05050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42875"/>
            <a:ext cx="9144000" cy="671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0106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Elliptic flow driven background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Fuqiang Wang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zh-CN" smtClean="0"/>
              <a:t>HIM, KPS, Gwangju, Oct. 21-22, 2016</a:t>
            </a:r>
            <a:endParaRPr lang="en-US" altLang="zh-CN" dirty="0" smtClean="0"/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288" b="46627"/>
          <a:stretch/>
        </p:blipFill>
        <p:spPr bwMode="auto">
          <a:xfrm>
            <a:off x="457200" y="990600"/>
            <a:ext cx="7867650" cy="1835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52632731"/>
              </p:ext>
            </p:extLst>
          </p:nvPr>
        </p:nvGraphicFramePr>
        <p:xfrm>
          <a:off x="152400" y="4920385"/>
          <a:ext cx="5257800" cy="10814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67" name="Equation" r:id="rId4" imgW="4444920" imgH="914400" progId="Equation.DSMT4">
                  <p:embed/>
                </p:oleObj>
              </mc:Choice>
              <mc:Fallback>
                <p:oleObj name="Equation" r:id="rId4" imgW="4444920" imgH="914400" progId="Equation.DSMT4">
                  <p:embed/>
                  <p:pic>
                    <p:nvPicPr>
                      <p:cNvPr id="0" name="Object 3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4920385"/>
                        <a:ext cx="5257800" cy="108147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28191443"/>
              </p:ext>
            </p:extLst>
          </p:nvPr>
        </p:nvGraphicFramePr>
        <p:xfrm>
          <a:off x="152400" y="4267200"/>
          <a:ext cx="5334000" cy="4344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4068" name="Equation" r:id="rId6" imgW="3733560" imgH="304560" progId="Equation.DSMT4">
                  <p:embed/>
                </p:oleObj>
              </mc:Choice>
              <mc:Fallback>
                <p:oleObj name="Equation" r:id="rId6" imgW="3733560" imgH="304560" progId="Equation.DSMT4">
                  <p:embed/>
                  <p:pic>
                    <p:nvPicPr>
                      <p:cNvPr id="0" name="Object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00" y="4267200"/>
                        <a:ext cx="5334000" cy="43449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76225" y="3039070"/>
            <a:ext cx="52101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As pointed out at the same time of the STAR publications, the backgrounds may not be negligible: [2009~2010] Wang; </a:t>
            </a:r>
            <a:r>
              <a:rPr lang="en-US" dirty="0" err="1" smtClean="0"/>
              <a:t>Bzdak</a:t>
            </a:r>
            <a:r>
              <a:rPr lang="en-US" dirty="0" smtClean="0"/>
              <a:t>, Koch, Liao; Pratt; …</a:t>
            </a:r>
            <a:endParaRPr lang="en-US" dirty="0"/>
          </a:p>
        </p:txBody>
      </p:sp>
      <p:cxnSp>
        <p:nvCxnSpPr>
          <p:cNvPr id="15" name="直线箭头连接符 4"/>
          <p:cNvCxnSpPr/>
          <p:nvPr/>
        </p:nvCxnSpPr>
        <p:spPr bwMode="auto">
          <a:xfrm>
            <a:off x="5257800" y="5334000"/>
            <a:ext cx="3284682" cy="0"/>
          </a:xfrm>
          <a:prstGeom prst="straightConnector1">
            <a:avLst/>
          </a:prstGeom>
          <a:solidFill>
            <a:srgbClr val="00B8FF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6" name="直线箭头连接符 6"/>
          <p:cNvCxnSpPr>
            <a:cxnSpLocks/>
          </p:cNvCxnSpPr>
          <p:nvPr/>
        </p:nvCxnSpPr>
        <p:spPr bwMode="auto">
          <a:xfrm flipV="1">
            <a:off x="6214052" y="3002187"/>
            <a:ext cx="0" cy="3239900"/>
          </a:xfrm>
          <a:prstGeom prst="straightConnector1">
            <a:avLst/>
          </a:prstGeom>
          <a:solidFill>
            <a:srgbClr val="00B8FF"/>
          </a:solidFill>
          <a:ln w="31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17" name="矩形 2"/>
          <p:cNvSpPr>
            <a:spLocks noChangeArrowheads="1"/>
          </p:cNvSpPr>
          <p:nvPr/>
        </p:nvSpPr>
        <p:spPr bwMode="auto">
          <a:xfrm>
            <a:off x="8439557" y="5029200"/>
            <a:ext cx="552043" cy="636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058" tIns="41029" rIns="82058" bIns="41029">
            <a:spAutoFit/>
          </a:bodyPr>
          <a:lstStyle/>
          <a:p>
            <a:pPr algn="ctr"/>
            <a:r>
              <a:rPr lang="en-US" altLang="zh-CN" b="1" dirty="0" smtClean="0">
                <a:solidFill>
                  <a:srgbClr val="000000"/>
                </a:solidFill>
                <a:latin typeface="ArialMT" charset="-122"/>
              </a:rPr>
              <a:t>X</a:t>
            </a:r>
            <a:br>
              <a:rPr lang="en-US" altLang="zh-CN" b="1" dirty="0" smtClean="0">
                <a:solidFill>
                  <a:srgbClr val="000000"/>
                </a:solidFill>
                <a:latin typeface="ArialMT" charset="-122"/>
              </a:rPr>
            </a:br>
            <a:r>
              <a:rPr lang="en-US" altLang="zh-CN" b="1" dirty="0" err="1" smtClean="0">
                <a:solidFill>
                  <a:srgbClr val="000000"/>
                </a:solidFill>
                <a:latin typeface="ArialMT" charset="-122"/>
              </a:rPr>
              <a:t>ψ</a:t>
            </a:r>
            <a:r>
              <a:rPr lang="en-US" altLang="zh-CN" b="1" baseline="-25000" dirty="0" err="1" smtClean="0">
                <a:solidFill>
                  <a:srgbClr val="000000"/>
                </a:solidFill>
                <a:latin typeface="ArialMT" charset="-122"/>
              </a:rPr>
              <a:t>RP</a:t>
            </a:r>
            <a:endParaRPr lang="zh-CN" altLang="en-US" b="1" dirty="0"/>
          </a:p>
        </p:txBody>
      </p:sp>
      <p:sp>
        <p:nvSpPr>
          <p:cNvPr id="18" name="矩形 8"/>
          <p:cNvSpPr>
            <a:spLocks noChangeArrowheads="1"/>
          </p:cNvSpPr>
          <p:nvPr/>
        </p:nvSpPr>
        <p:spPr bwMode="auto">
          <a:xfrm>
            <a:off x="5778914" y="2992942"/>
            <a:ext cx="282738" cy="359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058" tIns="41029" rIns="82058" bIns="41029">
            <a:spAutoFit/>
          </a:bodyPr>
          <a:lstStyle/>
          <a:p>
            <a:r>
              <a:rPr lang="en-US" altLang="zh-CN" b="1" dirty="0">
                <a:solidFill>
                  <a:srgbClr val="000000"/>
                </a:solidFill>
                <a:latin typeface="ArialMT" charset="-122"/>
              </a:rPr>
              <a:t>Y</a:t>
            </a:r>
            <a:endParaRPr lang="zh-CN" altLang="en-US" dirty="0"/>
          </a:p>
        </p:txBody>
      </p:sp>
      <p:cxnSp>
        <p:nvCxnSpPr>
          <p:cNvPr id="19" name="直线箭头连接符 10"/>
          <p:cNvCxnSpPr/>
          <p:nvPr/>
        </p:nvCxnSpPr>
        <p:spPr bwMode="auto">
          <a:xfrm flipV="1">
            <a:off x="7394099" y="4622137"/>
            <a:ext cx="759301" cy="406514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0000D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0" name="直线箭头连接符 13"/>
          <p:cNvCxnSpPr/>
          <p:nvPr/>
        </p:nvCxnSpPr>
        <p:spPr bwMode="auto">
          <a:xfrm>
            <a:off x="7421808" y="5046756"/>
            <a:ext cx="731592" cy="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0000D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1" name="文本框 12"/>
          <p:cNvSpPr txBox="1">
            <a:spLocks noChangeArrowheads="1"/>
          </p:cNvSpPr>
          <p:nvPr/>
        </p:nvSpPr>
        <p:spPr bwMode="auto">
          <a:xfrm>
            <a:off x="6559347" y="3124200"/>
            <a:ext cx="451053" cy="359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058" tIns="41029" rIns="82058" bIns="41029">
            <a:spAutoFit/>
          </a:bodyPr>
          <a:lstStyle/>
          <a:p>
            <a:r>
              <a:rPr kumimoji="1" lang="en-US" altLang="zh-CN" b="1" dirty="0">
                <a:solidFill>
                  <a:srgbClr val="0000FF"/>
                </a:solidFill>
              </a:rPr>
              <a:t>π</a:t>
            </a:r>
            <a:r>
              <a:rPr kumimoji="1" lang="en-US" altLang="zh-CN" b="1" baseline="30000" dirty="0">
                <a:solidFill>
                  <a:srgbClr val="0000FF"/>
                </a:solidFill>
              </a:rPr>
              <a:t>-   </a:t>
            </a:r>
            <a:endParaRPr kumimoji="1" lang="zh-CN" altLang="en-US" b="1" baseline="30000" dirty="0">
              <a:solidFill>
                <a:srgbClr val="0000FF"/>
              </a:solidFill>
            </a:endParaRPr>
          </a:p>
        </p:txBody>
      </p:sp>
      <p:sp>
        <p:nvSpPr>
          <p:cNvPr id="22" name="文本框 17"/>
          <p:cNvSpPr txBox="1">
            <a:spLocks noChangeArrowheads="1"/>
          </p:cNvSpPr>
          <p:nvPr/>
        </p:nvSpPr>
        <p:spPr bwMode="auto">
          <a:xfrm>
            <a:off x="6258647" y="3145342"/>
            <a:ext cx="410979" cy="359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058" tIns="41029" rIns="82058" bIns="41029">
            <a:spAutoFit/>
          </a:bodyPr>
          <a:lstStyle/>
          <a:p>
            <a:r>
              <a:rPr kumimoji="1" lang="en-US" altLang="zh-CN" b="1" dirty="0">
                <a:solidFill>
                  <a:srgbClr val="0000FF"/>
                </a:solidFill>
              </a:rPr>
              <a:t>π</a:t>
            </a:r>
            <a:r>
              <a:rPr kumimoji="1" lang="en-US" altLang="zh-CN" b="1" baseline="30000" dirty="0">
                <a:solidFill>
                  <a:srgbClr val="0000FF"/>
                </a:solidFill>
              </a:rPr>
              <a:t>+ </a:t>
            </a:r>
            <a:endParaRPr kumimoji="1" lang="zh-CN" altLang="en-US" b="1" baseline="30000" dirty="0">
              <a:solidFill>
                <a:srgbClr val="0000FF"/>
              </a:solidFill>
            </a:endParaRPr>
          </a:p>
        </p:txBody>
      </p:sp>
      <p:cxnSp>
        <p:nvCxnSpPr>
          <p:cNvPr id="23" name="直线连接符 15"/>
          <p:cNvCxnSpPr/>
          <p:nvPr/>
        </p:nvCxnSpPr>
        <p:spPr bwMode="auto">
          <a:xfrm>
            <a:off x="6278379" y="5355142"/>
            <a:ext cx="1143429" cy="22182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4" name="文本框 20"/>
          <p:cNvSpPr txBox="1">
            <a:spLocks noChangeArrowheads="1"/>
          </p:cNvSpPr>
          <p:nvPr/>
        </p:nvSpPr>
        <p:spPr bwMode="auto">
          <a:xfrm>
            <a:off x="6297036" y="4262639"/>
            <a:ext cx="287547" cy="359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058" tIns="41029" rIns="82058" bIns="41029">
            <a:spAutoFit/>
          </a:bodyPr>
          <a:lstStyle/>
          <a:p>
            <a:r>
              <a:rPr kumimoji="1" lang="en-US" altLang="zh-CN" b="1" dirty="0" smtClean="0">
                <a:solidFill>
                  <a:srgbClr val="0000FF"/>
                </a:solidFill>
              </a:rPr>
              <a:t>ρ</a:t>
            </a:r>
            <a:endParaRPr kumimoji="1" lang="zh-CN" altLang="en-US" b="1" baseline="30000" dirty="0">
              <a:solidFill>
                <a:srgbClr val="0000FF"/>
              </a:solidFill>
            </a:endParaRPr>
          </a:p>
        </p:txBody>
      </p:sp>
      <p:cxnSp>
        <p:nvCxnSpPr>
          <p:cNvPr id="26" name="直线箭头连接符 13"/>
          <p:cNvCxnSpPr/>
          <p:nvPr/>
        </p:nvCxnSpPr>
        <p:spPr bwMode="auto">
          <a:xfrm flipV="1">
            <a:off x="7394099" y="5455481"/>
            <a:ext cx="759301" cy="121481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0000D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28" name="直线箭头连接符 13"/>
          <p:cNvCxnSpPr/>
          <p:nvPr/>
        </p:nvCxnSpPr>
        <p:spPr bwMode="auto">
          <a:xfrm>
            <a:off x="7421808" y="5576962"/>
            <a:ext cx="636810" cy="290438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0000D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34" name="直线连接符 15"/>
          <p:cNvCxnSpPr/>
          <p:nvPr/>
        </p:nvCxnSpPr>
        <p:spPr bwMode="auto">
          <a:xfrm flipV="1">
            <a:off x="6258647" y="5046756"/>
            <a:ext cx="1135452" cy="260730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0" name="直线连接符 15"/>
          <p:cNvCxnSpPr/>
          <p:nvPr/>
        </p:nvCxnSpPr>
        <p:spPr bwMode="auto">
          <a:xfrm flipV="1">
            <a:off x="6241762" y="3886201"/>
            <a:ext cx="110548" cy="1421285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3" name="直线箭头连接符 10"/>
          <p:cNvCxnSpPr/>
          <p:nvPr/>
        </p:nvCxnSpPr>
        <p:spPr bwMode="auto">
          <a:xfrm flipV="1">
            <a:off x="6357813" y="3425078"/>
            <a:ext cx="285442" cy="461122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0000D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45" name="直线箭头连接符 10"/>
          <p:cNvCxnSpPr/>
          <p:nvPr/>
        </p:nvCxnSpPr>
        <p:spPr bwMode="auto">
          <a:xfrm flipH="1" flipV="1">
            <a:off x="6272502" y="3352800"/>
            <a:ext cx="79809" cy="533401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rgbClr val="0000D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49" name="文本框 12"/>
          <p:cNvSpPr txBox="1">
            <a:spLocks noChangeArrowheads="1"/>
          </p:cNvSpPr>
          <p:nvPr/>
        </p:nvSpPr>
        <p:spPr bwMode="auto">
          <a:xfrm>
            <a:off x="8159547" y="4897942"/>
            <a:ext cx="451053" cy="359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058" tIns="41029" rIns="82058" bIns="41029">
            <a:spAutoFit/>
          </a:bodyPr>
          <a:lstStyle/>
          <a:p>
            <a:r>
              <a:rPr kumimoji="1" lang="en-US" altLang="zh-CN" b="1">
                <a:solidFill>
                  <a:srgbClr val="0000FF"/>
                </a:solidFill>
              </a:rPr>
              <a:t>π</a:t>
            </a:r>
            <a:r>
              <a:rPr kumimoji="1" lang="en-US" altLang="zh-CN" b="1" baseline="30000">
                <a:solidFill>
                  <a:srgbClr val="0000FF"/>
                </a:solidFill>
              </a:rPr>
              <a:t>-   </a:t>
            </a:r>
            <a:endParaRPr kumimoji="1" lang="zh-CN" altLang="en-US" b="1" baseline="30000">
              <a:solidFill>
                <a:srgbClr val="0000FF"/>
              </a:solidFill>
            </a:endParaRPr>
          </a:p>
        </p:txBody>
      </p:sp>
      <p:sp>
        <p:nvSpPr>
          <p:cNvPr id="50" name="文本框 12"/>
          <p:cNvSpPr txBox="1">
            <a:spLocks noChangeArrowheads="1"/>
          </p:cNvSpPr>
          <p:nvPr/>
        </p:nvSpPr>
        <p:spPr bwMode="auto">
          <a:xfrm>
            <a:off x="8083347" y="5736142"/>
            <a:ext cx="451053" cy="359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058" tIns="41029" rIns="82058" bIns="41029">
            <a:spAutoFit/>
          </a:bodyPr>
          <a:lstStyle/>
          <a:p>
            <a:r>
              <a:rPr kumimoji="1" lang="en-US" altLang="zh-CN" b="1">
                <a:solidFill>
                  <a:srgbClr val="0000FF"/>
                </a:solidFill>
              </a:rPr>
              <a:t>π</a:t>
            </a:r>
            <a:r>
              <a:rPr kumimoji="1" lang="en-US" altLang="zh-CN" b="1" baseline="30000">
                <a:solidFill>
                  <a:srgbClr val="0000FF"/>
                </a:solidFill>
              </a:rPr>
              <a:t>-   </a:t>
            </a:r>
            <a:endParaRPr kumimoji="1" lang="zh-CN" altLang="en-US" b="1" baseline="30000">
              <a:solidFill>
                <a:srgbClr val="0000FF"/>
              </a:solidFill>
            </a:endParaRPr>
          </a:p>
        </p:txBody>
      </p:sp>
      <p:sp>
        <p:nvSpPr>
          <p:cNvPr id="51" name="文本框 17"/>
          <p:cNvSpPr txBox="1">
            <a:spLocks noChangeArrowheads="1"/>
          </p:cNvSpPr>
          <p:nvPr/>
        </p:nvSpPr>
        <p:spPr bwMode="auto">
          <a:xfrm>
            <a:off x="8153400" y="4419600"/>
            <a:ext cx="410979" cy="359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058" tIns="41029" rIns="82058" bIns="41029">
            <a:spAutoFit/>
          </a:bodyPr>
          <a:lstStyle/>
          <a:p>
            <a:r>
              <a:rPr kumimoji="1" lang="en-US" altLang="zh-CN" b="1" dirty="0">
                <a:solidFill>
                  <a:srgbClr val="0000FF"/>
                </a:solidFill>
              </a:rPr>
              <a:t>π</a:t>
            </a:r>
            <a:r>
              <a:rPr kumimoji="1" lang="en-US" altLang="zh-CN" b="1" baseline="30000" dirty="0">
                <a:solidFill>
                  <a:srgbClr val="0000FF"/>
                </a:solidFill>
              </a:rPr>
              <a:t>+ </a:t>
            </a:r>
            <a:endParaRPr kumimoji="1" lang="zh-CN" altLang="en-US" b="1" baseline="30000" dirty="0">
              <a:solidFill>
                <a:srgbClr val="0000FF"/>
              </a:solidFill>
            </a:endParaRPr>
          </a:p>
        </p:txBody>
      </p:sp>
      <p:sp>
        <p:nvSpPr>
          <p:cNvPr id="52" name="文本框 17"/>
          <p:cNvSpPr txBox="1">
            <a:spLocks noChangeArrowheads="1"/>
          </p:cNvSpPr>
          <p:nvPr/>
        </p:nvSpPr>
        <p:spPr bwMode="auto">
          <a:xfrm>
            <a:off x="8123421" y="5355142"/>
            <a:ext cx="410979" cy="359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058" tIns="41029" rIns="82058" bIns="41029">
            <a:spAutoFit/>
          </a:bodyPr>
          <a:lstStyle/>
          <a:p>
            <a:r>
              <a:rPr kumimoji="1" lang="en-US" altLang="zh-CN" b="1" dirty="0">
                <a:solidFill>
                  <a:srgbClr val="0000FF"/>
                </a:solidFill>
              </a:rPr>
              <a:t>π</a:t>
            </a:r>
            <a:r>
              <a:rPr kumimoji="1" lang="en-US" altLang="zh-CN" b="1" baseline="30000" dirty="0">
                <a:solidFill>
                  <a:srgbClr val="0000FF"/>
                </a:solidFill>
              </a:rPr>
              <a:t>+ </a:t>
            </a:r>
            <a:endParaRPr kumimoji="1" lang="zh-CN" altLang="en-US" b="1" baseline="30000" dirty="0">
              <a:solidFill>
                <a:srgbClr val="0000FF"/>
              </a:solidFill>
            </a:endParaRPr>
          </a:p>
        </p:txBody>
      </p:sp>
      <p:sp>
        <p:nvSpPr>
          <p:cNvPr id="53" name="文本框 20"/>
          <p:cNvSpPr txBox="1">
            <a:spLocks noChangeArrowheads="1"/>
          </p:cNvSpPr>
          <p:nvPr/>
        </p:nvSpPr>
        <p:spPr bwMode="auto">
          <a:xfrm>
            <a:off x="6875253" y="4821742"/>
            <a:ext cx="287547" cy="359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058" tIns="41029" rIns="82058" bIns="41029">
            <a:spAutoFit/>
          </a:bodyPr>
          <a:lstStyle/>
          <a:p>
            <a:r>
              <a:rPr kumimoji="1" lang="en-US" altLang="zh-CN" b="1" dirty="0" smtClean="0">
                <a:solidFill>
                  <a:srgbClr val="0000FF"/>
                </a:solidFill>
              </a:rPr>
              <a:t>ρ</a:t>
            </a:r>
            <a:endParaRPr kumimoji="1" lang="zh-CN" altLang="en-US" b="1" baseline="30000" dirty="0">
              <a:solidFill>
                <a:srgbClr val="0000FF"/>
              </a:solidFill>
            </a:endParaRPr>
          </a:p>
        </p:txBody>
      </p:sp>
      <p:sp>
        <p:nvSpPr>
          <p:cNvPr id="54" name="文本框 20"/>
          <p:cNvSpPr txBox="1">
            <a:spLocks noChangeArrowheads="1"/>
          </p:cNvSpPr>
          <p:nvPr/>
        </p:nvSpPr>
        <p:spPr bwMode="auto">
          <a:xfrm>
            <a:off x="6875253" y="5410200"/>
            <a:ext cx="287547" cy="359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058" tIns="41029" rIns="82058" bIns="41029">
            <a:spAutoFit/>
          </a:bodyPr>
          <a:lstStyle/>
          <a:p>
            <a:r>
              <a:rPr kumimoji="1" lang="en-US" altLang="zh-CN" b="1" dirty="0" smtClean="0">
                <a:solidFill>
                  <a:srgbClr val="0000FF"/>
                </a:solidFill>
              </a:rPr>
              <a:t>ρ</a:t>
            </a:r>
            <a:endParaRPr kumimoji="1" lang="zh-CN" altLang="en-US" b="1" baseline="30000" dirty="0">
              <a:solidFill>
                <a:srgbClr val="0000FF"/>
              </a:solidFill>
            </a:endParaRPr>
          </a:p>
        </p:txBody>
      </p:sp>
      <p:cxnSp>
        <p:nvCxnSpPr>
          <p:cNvPr id="55" name="直线箭头连接符 10"/>
          <p:cNvCxnSpPr/>
          <p:nvPr/>
        </p:nvCxnSpPr>
        <p:spPr bwMode="auto">
          <a:xfrm flipH="1" flipV="1">
            <a:off x="6089362" y="4442568"/>
            <a:ext cx="128013" cy="891433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57" name="直线箭头连接符 10"/>
          <p:cNvCxnSpPr/>
          <p:nvPr/>
        </p:nvCxnSpPr>
        <p:spPr bwMode="auto">
          <a:xfrm>
            <a:off x="6220690" y="5334000"/>
            <a:ext cx="220119" cy="762000"/>
          </a:xfrm>
          <a:prstGeom prst="straightConnector1">
            <a:avLst/>
          </a:prstGeom>
          <a:solidFill>
            <a:srgbClr val="00B8FF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61" name="文本框 12"/>
          <p:cNvSpPr txBox="1">
            <a:spLocks noChangeArrowheads="1"/>
          </p:cNvSpPr>
          <p:nvPr/>
        </p:nvSpPr>
        <p:spPr bwMode="auto">
          <a:xfrm>
            <a:off x="6400800" y="5943600"/>
            <a:ext cx="451053" cy="359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058" tIns="41029" rIns="82058" bIns="41029">
            <a:spAutoFit/>
          </a:bodyPr>
          <a:lstStyle/>
          <a:p>
            <a:r>
              <a:rPr kumimoji="1" lang="en-US" altLang="zh-CN" b="1" dirty="0">
                <a:solidFill>
                  <a:srgbClr val="FF0000"/>
                </a:solidFill>
              </a:rPr>
              <a:t>π</a:t>
            </a:r>
            <a:r>
              <a:rPr kumimoji="1" lang="en-US" altLang="zh-CN" b="1" baseline="30000" dirty="0">
                <a:solidFill>
                  <a:srgbClr val="FF0000"/>
                </a:solidFill>
              </a:rPr>
              <a:t>-   </a:t>
            </a:r>
            <a:endParaRPr kumimoji="1" lang="zh-CN" altLang="en-US" b="1" baseline="30000" dirty="0">
              <a:solidFill>
                <a:srgbClr val="FF0000"/>
              </a:solidFill>
            </a:endParaRPr>
          </a:p>
        </p:txBody>
      </p:sp>
      <p:sp>
        <p:nvSpPr>
          <p:cNvPr id="63" name="文本框 17"/>
          <p:cNvSpPr txBox="1">
            <a:spLocks noChangeArrowheads="1"/>
          </p:cNvSpPr>
          <p:nvPr/>
        </p:nvSpPr>
        <p:spPr bwMode="auto">
          <a:xfrm>
            <a:off x="5867400" y="4135942"/>
            <a:ext cx="410979" cy="359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058" tIns="41029" rIns="82058" bIns="41029">
            <a:spAutoFit/>
          </a:bodyPr>
          <a:lstStyle/>
          <a:p>
            <a:r>
              <a:rPr kumimoji="1" lang="en-US" altLang="zh-CN" b="1" dirty="0">
                <a:solidFill>
                  <a:srgbClr val="FF0000"/>
                </a:solidFill>
              </a:rPr>
              <a:t>π</a:t>
            </a:r>
            <a:r>
              <a:rPr kumimoji="1" lang="en-US" altLang="zh-CN" b="1" baseline="30000" dirty="0">
                <a:solidFill>
                  <a:srgbClr val="FF0000"/>
                </a:solidFill>
              </a:rPr>
              <a:t>+ </a:t>
            </a:r>
            <a:endParaRPr kumimoji="1" lang="zh-CN" altLang="en-US" b="1" baseline="30000" dirty="0">
              <a:solidFill>
                <a:srgbClr val="FF0000"/>
              </a:solidFill>
            </a:endParaRPr>
          </a:p>
        </p:txBody>
      </p:sp>
      <p:sp>
        <p:nvSpPr>
          <p:cNvPr id="37908" name="Slide Number Placeholder 3790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55</a:t>
            </a:fld>
            <a:r>
              <a:rPr lang="en-US" smtClean="0"/>
              <a:t> / 74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4312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Suppressing flow-driven background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Fuqiang Wang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zh-CN" smtClean="0"/>
              <a:t>HIM, KPS, Gwangju, Oct. 21-22, 2016</a:t>
            </a:r>
            <a:endParaRPr lang="en-US" altLang="zh-CN" dirty="0" smtClean="0"/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33" b="23225"/>
          <a:stretch/>
        </p:blipFill>
        <p:spPr bwMode="auto">
          <a:xfrm>
            <a:off x="666750" y="2272145"/>
            <a:ext cx="7867650" cy="390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610466" y="1143000"/>
            <a:ext cx="78676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Clearly there are flow driven background contributions: </a:t>
            </a:r>
            <a:br>
              <a:rPr lang="en-US" sz="2400" dirty="0" smtClean="0"/>
            </a:br>
            <a:r>
              <a:rPr lang="en-US" sz="2400" dirty="0" smtClean="0"/>
              <a:t>need to develop ways to suppress such backgrounds!</a:t>
            </a:r>
            <a:endParaRPr lang="en-US" sz="2400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56</a:t>
            </a:fld>
            <a:r>
              <a:rPr lang="en-US" smtClean="0"/>
              <a:t> / 74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6457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</a:t>
            </a:r>
            <a:r>
              <a:rPr lang="en-US" dirty="0" err="1" smtClean="0"/>
              <a:t>imfamous</a:t>
            </a:r>
            <a:r>
              <a:rPr lang="en-US" dirty="0" smtClean="0"/>
              <a:t> kappa parameter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Fuqiang Wang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zh-CN" smtClean="0"/>
              <a:t>HIM, KPS, Gwangju, Oct. 21-22, 2016</a:t>
            </a:r>
            <a:endParaRPr lang="en-US" altLang="zh-CN" dirty="0" smtClean="0"/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53"/>
          <a:stretch/>
        </p:blipFill>
        <p:spPr bwMode="auto">
          <a:xfrm>
            <a:off x="13856" y="1371600"/>
            <a:ext cx="5548744" cy="456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9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87795141"/>
              </p:ext>
            </p:extLst>
          </p:nvPr>
        </p:nvGraphicFramePr>
        <p:xfrm>
          <a:off x="5791200" y="2971800"/>
          <a:ext cx="2971801" cy="12920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85" name="Equation" r:id="rId4" imgW="2336760" imgH="1015920" progId="Equation.DSMT4">
                  <p:embed/>
                </p:oleObj>
              </mc:Choice>
              <mc:Fallback>
                <p:oleObj name="Equation" r:id="rId4" imgW="2336760" imgH="101592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5791200" y="2971800"/>
                        <a:ext cx="2971801" cy="1292087"/>
                      </a:xfrm>
                      <a:prstGeom prst="rect">
                        <a:avLst/>
                      </a:prstGeom>
                      <a:ln w="12700"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2521975"/>
              </p:ext>
            </p:extLst>
          </p:nvPr>
        </p:nvGraphicFramePr>
        <p:xfrm>
          <a:off x="5791200" y="1143000"/>
          <a:ext cx="3191608" cy="167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86" name="Equation" r:id="rId6" imgW="2514600" imgH="1320480" progId="Equation.DSMT4">
                  <p:embed/>
                </p:oleObj>
              </mc:Choice>
              <mc:Fallback>
                <p:oleObj name="Equation" r:id="rId6" imgW="2514600" imgH="1320480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91200" y="1143000"/>
                        <a:ext cx="3191608" cy="1676400"/>
                      </a:xfrm>
                      <a:prstGeom prst="rect">
                        <a:avLst/>
                      </a:prstGeom>
                      <a:noFill/>
                      <a:ln w="12700"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58608673"/>
              </p:ext>
            </p:extLst>
          </p:nvPr>
        </p:nvGraphicFramePr>
        <p:xfrm>
          <a:off x="5562600" y="4648200"/>
          <a:ext cx="3448232" cy="1638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087" name="Equation" r:id="rId8" imgW="2806560" imgH="1333440" progId="Equation.DSMT4">
                  <p:embed/>
                </p:oleObj>
              </mc:Choice>
              <mc:Fallback>
                <p:oleObj name="Equation" r:id="rId8" imgW="2806560" imgH="1333440" progId="Equation.DSMT4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62600" y="4648200"/>
                        <a:ext cx="3448232" cy="1638300"/>
                      </a:xfrm>
                      <a:prstGeom prst="rect">
                        <a:avLst/>
                      </a:prstGeom>
                      <a:noFill/>
                      <a:ln w="12700"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57</a:t>
            </a:fld>
            <a:r>
              <a:rPr lang="en-US" smtClean="0"/>
              <a:t> / 74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6199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458" name="Object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10978922"/>
              </p:ext>
            </p:extLst>
          </p:nvPr>
        </p:nvGraphicFramePr>
        <p:xfrm>
          <a:off x="228600" y="1082675"/>
          <a:ext cx="4983162" cy="34131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77" r:id="rId3" imgW="4983797" imgH="3414197" progId="Paint.Picture">
                  <p:embed/>
                </p:oleObj>
              </mc:Choice>
              <mc:Fallback>
                <p:oleObj r:id="rId3" imgW="4983797" imgH="3414197" progId="Paint.Picture">
                  <p:embed/>
                  <p:pic>
                    <p:nvPicPr>
                      <p:cNvPr id="0" name=""/>
                      <p:cNvPicPr>
                        <a:picLocks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600" y="1082675"/>
                        <a:ext cx="4983162" cy="34131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459" name="Text Box 3"/>
          <p:cNvSpPr txBox="1">
            <a:spLocks noChangeArrowheads="1"/>
          </p:cNvSpPr>
          <p:nvPr/>
        </p:nvSpPr>
        <p:spPr bwMode="auto">
          <a:xfrm>
            <a:off x="5410200" y="1381675"/>
            <a:ext cx="3498272" cy="2246769"/>
          </a:xfrm>
          <a:prstGeom prst="rect">
            <a:avLst/>
          </a:prstGeom>
          <a:noFill/>
          <a:ln w="9525" cap="flat" cmpd="sng">
            <a:solidFill>
              <a:srgbClr val="FF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zh-CN" altLang="en-US" sz="2000" b="0" dirty="0">
                <a:solidFill>
                  <a:schemeClr val="tx1"/>
                </a:solidFill>
              </a:rPr>
              <a:t> A dedicated trigger selected events with 0-1% spectator neutrons.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zh-CN" altLang="en-US" sz="2000" b="0" dirty="0" smtClean="0">
                <a:solidFill>
                  <a:schemeClr val="tx1"/>
                </a:solidFill>
              </a:rPr>
              <a:t> </a:t>
            </a:r>
            <a:r>
              <a:rPr lang="zh-CN" altLang="en-US" sz="2000" b="0" dirty="0">
                <a:solidFill>
                  <a:schemeClr val="tx1"/>
                </a:solidFill>
              </a:rPr>
              <a:t>With the magnetic field suppressed, the charge separation signal </a:t>
            </a:r>
            <a:r>
              <a:rPr lang="zh-CN" altLang="en-US" sz="2000" b="0" dirty="0">
                <a:solidFill>
                  <a:srgbClr val="0000FF"/>
                </a:solidFill>
              </a:rPr>
              <a:t>disappears</a:t>
            </a:r>
            <a:r>
              <a:rPr lang="zh-CN" altLang="en-US" sz="2000" b="0" dirty="0">
                <a:solidFill>
                  <a:schemeClr val="tx1"/>
                </a:solidFill>
              </a:rPr>
              <a:t> (while v</a:t>
            </a:r>
            <a:r>
              <a:rPr lang="zh-CN" altLang="en-US" sz="2000" b="0" baseline="-25000" dirty="0">
                <a:solidFill>
                  <a:schemeClr val="tx1"/>
                </a:solidFill>
              </a:rPr>
              <a:t>2</a:t>
            </a:r>
            <a:r>
              <a:rPr lang="zh-CN" altLang="en-US" sz="2000" b="0" dirty="0">
                <a:solidFill>
                  <a:schemeClr val="tx1"/>
                </a:solidFill>
              </a:rPr>
              <a:t> is still ~ 2.5%).</a:t>
            </a:r>
            <a:endParaRPr lang="zh-CN" altLang="en-US" sz="1800" b="0" dirty="0">
              <a:solidFill>
                <a:schemeClr val="tx1"/>
              </a:solidFill>
              <a:latin typeface="Arial" pitchFamily="34" charset="0"/>
            </a:endParaRPr>
          </a:p>
        </p:txBody>
      </p:sp>
      <p:sp>
        <p:nvSpPr>
          <p:cNvPr id="19462" name="Oval 6"/>
          <p:cNvSpPr>
            <a:spLocks noChangeArrowheads="1"/>
          </p:cNvSpPr>
          <p:nvPr/>
        </p:nvSpPr>
        <p:spPr bwMode="auto">
          <a:xfrm>
            <a:off x="2166937" y="3735387"/>
            <a:ext cx="228600" cy="482600"/>
          </a:xfrm>
          <a:prstGeom prst="ellipse">
            <a:avLst/>
          </a:prstGeom>
          <a:noFill/>
          <a:ln w="9525" cap="flat" cmpd="sng">
            <a:solidFill>
              <a:schemeClr val="tx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9463" name="Line 7"/>
          <p:cNvSpPr>
            <a:spLocks noChangeShapeType="1"/>
          </p:cNvSpPr>
          <p:nvPr/>
        </p:nvSpPr>
        <p:spPr bwMode="auto">
          <a:xfrm flipH="1">
            <a:off x="2438400" y="2144712"/>
            <a:ext cx="3124200" cy="1684338"/>
          </a:xfrm>
          <a:prstGeom prst="line">
            <a:avLst/>
          </a:prstGeom>
          <a:noFill/>
          <a:ln w="9525" cap="flat" cmpd="sng">
            <a:solidFill>
              <a:srgbClr val="000000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1535112" y="3060700"/>
            <a:ext cx="774700" cy="395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>
                <a:solidFill>
                  <a:srgbClr val="FF0000"/>
                </a:solidFill>
              </a:rPr>
              <a:t>0-5%</a:t>
            </a:r>
          </a:p>
        </p:txBody>
      </p:sp>
      <p:sp>
        <p:nvSpPr>
          <p:cNvPr id="19466" name="Text Box 10"/>
          <p:cNvSpPr txBox="1">
            <a:spLocks noChangeArrowheads="1"/>
          </p:cNvSpPr>
          <p:nvPr/>
        </p:nvSpPr>
        <p:spPr bwMode="auto">
          <a:xfrm>
            <a:off x="4164012" y="2144712"/>
            <a:ext cx="10287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>
                <a:solidFill>
                  <a:srgbClr val="FF0000"/>
                </a:solidFill>
              </a:rPr>
              <a:t>70-80%</a:t>
            </a:r>
          </a:p>
        </p:txBody>
      </p:sp>
      <p:sp>
        <p:nvSpPr>
          <p:cNvPr id="19467" name="Line 11"/>
          <p:cNvSpPr>
            <a:spLocks noChangeShapeType="1"/>
          </p:cNvSpPr>
          <p:nvPr/>
        </p:nvSpPr>
        <p:spPr bwMode="auto">
          <a:xfrm flipV="1">
            <a:off x="1001712" y="3760787"/>
            <a:ext cx="3962400" cy="152400"/>
          </a:xfrm>
          <a:prstGeom prst="line">
            <a:avLst/>
          </a:prstGeom>
          <a:noFill/>
          <a:ln w="28575" cap="flat" cmpd="sng">
            <a:solidFill>
              <a:srgbClr val="00FFFF"/>
            </a:solidFill>
            <a:prstDash val="dashDot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76200"/>
            <a:ext cx="7772400" cy="914400"/>
          </a:xfrm>
        </p:spPr>
        <p:txBody>
          <a:bodyPr>
            <a:normAutofit/>
          </a:bodyPr>
          <a:lstStyle/>
          <a:p>
            <a:r>
              <a:rPr lang="en-US" sz="5400" b="1" dirty="0" smtClean="0"/>
              <a:t>LPV in UU</a:t>
            </a:r>
            <a:endParaRPr lang="en-US" sz="5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4572000"/>
            <a:ext cx="8527472" cy="92333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b="1" dirty="0" smtClean="0"/>
              <a:t>Logic:</a:t>
            </a:r>
            <a:r>
              <a:rPr lang="en-US" dirty="0" smtClean="0"/>
              <a:t> With finite v</a:t>
            </a:r>
            <a:r>
              <a:rPr lang="en-US" baseline="-25000" dirty="0" smtClean="0"/>
              <a:t>2</a:t>
            </a:r>
            <a:r>
              <a:rPr lang="en-US" dirty="0" smtClean="0"/>
              <a:t>, there should be no background, but signal is zero </a:t>
            </a:r>
            <a:r>
              <a:rPr lang="en-US" dirty="0" smtClean="0">
                <a:sym typeface="Wingdings" panose="05000000000000000000" pitchFamily="2" charset="2"/>
              </a:rPr>
              <a:t> v</a:t>
            </a:r>
            <a:r>
              <a:rPr lang="en-US" baseline="-25000" dirty="0" smtClean="0">
                <a:sym typeface="Wingdings" panose="05000000000000000000" pitchFamily="2" charset="2"/>
              </a:rPr>
              <a:t>2</a:t>
            </a:r>
            <a:r>
              <a:rPr lang="en-US" dirty="0" smtClean="0">
                <a:sym typeface="Wingdings" panose="05000000000000000000" pitchFamily="2" charset="2"/>
              </a:rPr>
              <a:t>-bkgd model is wrong  signal=0 is actually expected from CME picture  the finite signals in non-central collisions likely come from CME because v</a:t>
            </a:r>
            <a:r>
              <a:rPr lang="en-US" baseline="-25000" dirty="0" smtClean="0">
                <a:sym typeface="Wingdings" panose="05000000000000000000" pitchFamily="2" charset="2"/>
              </a:rPr>
              <a:t>2</a:t>
            </a:r>
            <a:r>
              <a:rPr lang="en-US" dirty="0" smtClean="0">
                <a:sym typeface="Wingdings" panose="05000000000000000000" pitchFamily="2" charset="2"/>
              </a:rPr>
              <a:t>-bkgd model can be wrong there too.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5638800"/>
            <a:ext cx="85274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What I think is going on: </a:t>
            </a:r>
            <a:r>
              <a:rPr lang="en-US" dirty="0" smtClean="0"/>
              <a:t>v</a:t>
            </a:r>
            <a:r>
              <a:rPr lang="en-US" baseline="-25000" dirty="0" smtClean="0"/>
              <a:t>2</a:t>
            </a:r>
            <a:r>
              <a:rPr lang="en-US" dirty="0" smtClean="0"/>
              <a:t> is v</a:t>
            </a:r>
            <a:r>
              <a:rPr lang="en-US" baseline="-25000" dirty="0" smtClean="0"/>
              <a:t>2</a:t>
            </a:r>
            <a:r>
              <a:rPr lang="en-US" dirty="0" smtClean="0"/>
              <a:t>{2}, dominated by fluctuations in </a:t>
            </a:r>
            <a:r>
              <a:rPr lang="en-US" dirty="0" err="1" smtClean="0"/>
              <a:t>ultracentral</a:t>
            </a:r>
            <a:r>
              <a:rPr lang="en-US" dirty="0" smtClean="0"/>
              <a:t> collisions. The </a:t>
            </a:r>
            <a:r>
              <a:rPr lang="en-US" dirty="0" err="1" smtClean="0"/>
              <a:t>bkgd</a:t>
            </a:r>
            <a:r>
              <a:rPr lang="en-US" dirty="0" smtClean="0"/>
              <a:t> source v</a:t>
            </a:r>
            <a:r>
              <a:rPr lang="en-US" baseline="-25000" dirty="0" smtClean="0"/>
              <a:t>2</a:t>
            </a:r>
            <a:r>
              <a:rPr lang="en-US" dirty="0" smtClean="0"/>
              <a:t> is likely uncorrelated with the v</a:t>
            </a:r>
            <a:r>
              <a:rPr lang="en-US" baseline="-25000" dirty="0" smtClean="0"/>
              <a:t>2</a:t>
            </a:r>
            <a:r>
              <a:rPr lang="en-US" dirty="0" smtClean="0"/>
              <a:t>{2} from final-state particles.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9168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矩形 10"/>
          <p:cNvSpPr>
            <a:spLocks noChangeArrowheads="1"/>
          </p:cNvSpPr>
          <p:nvPr/>
        </p:nvSpPr>
        <p:spPr bwMode="auto">
          <a:xfrm>
            <a:off x="0" y="61633"/>
            <a:ext cx="9144000" cy="821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058" tIns="41029" rIns="82058" bIns="41029">
            <a:spAutoFit/>
          </a:bodyPr>
          <a:lstStyle/>
          <a:p>
            <a:pPr algn="ctr"/>
            <a:r>
              <a:rPr lang="en-US" altLang="zh-CN" sz="4800" b="1" dirty="0" smtClean="0">
                <a:solidFill>
                  <a:srgbClr val="0000D0"/>
                </a:solidFill>
              </a:rPr>
              <a:t>Small systems</a:t>
            </a:r>
            <a:endParaRPr lang="zh-CN" altLang="en-US" sz="4800" b="1" dirty="0">
              <a:solidFill>
                <a:srgbClr val="0000D0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447387" y="5321388"/>
            <a:ext cx="8249227" cy="698412"/>
          </a:xfrm>
          <a:prstGeom prst="rect">
            <a:avLst/>
          </a:prstGeom>
          <a:ln>
            <a:solidFill>
              <a:srgbClr val="0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82058" tIns="41029" rIns="82058" bIns="41029">
            <a:spAutoFit/>
          </a:bodyPr>
          <a:lstStyle>
            <a:lvl1pPr marL="342900" indent="-342900">
              <a:defRPr kumimoji="1" sz="2400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 kumimoji="1" sz="2400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 kumimoji="1" sz="2400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 kumimoji="1" sz="2400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 kumimoji="1" sz="2400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kumimoji="1" sz="2400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kumimoji="1" sz="2400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kumimoji="1" sz="2400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kumimoji="1" sz="2400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Arial" pitchFamily="34" charset="0"/>
              <a:buChar char="•"/>
            </a:pPr>
            <a:r>
              <a:rPr kumimoji="0" lang="en-US" altLang="zh-CN" sz="2000" dirty="0">
                <a:solidFill>
                  <a:srgbClr val="000000"/>
                </a:solidFill>
              </a:rPr>
              <a:t>At same multiplicity </a:t>
            </a:r>
            <a:r>
              <a:rPr kumimoji="0" lang="en-US" altLang="zh-CN" sz="2000" dirty="0" err="1">
                <a:solidFill>
                  <a:srgbClr val="000000"/>
                </a:solidFill>
              </a:rPr>
              <a:t>d+Au</a:t>
            </a:r>
            <a:r>
              <a:rPr kumimoji="0" lang="en-US" altLang="zh-CN" sz="2000" dirty="0">
                <a:solidFill>
                  <a:srgbClr val="000000"/>
                </a:solidFill>
              </a:rPr>
              <a:t> and Au+Au show similar charge separation</a:t>
            </a:r>
          </a:p>
          <a:p>
            <a:pPr>
              <a:buFont typeface="Arial" pitchFamily="34" charset="0"/>
              <a:buChar char="•"/>
            </a:pPr>
            <a:r>
              <a:rPr kumimoji="0" lang="en-US" altLang="zh-CN" sz="2000" dirty="0">
                <a:solidFill>
                  <a:schemeClr val="tx1"/>
                </a:solidFill>
              </a:rPr>
              <a:t>More data needed for </a:t>
            </a:r>
            <a:r>
              <a:rPr kumimoji="0" lang="en-US" altLang="zh-CN" sz="2000" dirty="0" err="1">
                <a:solidFill>
                  <a:schemeClr val="tx1"/>
                </a:solidFill>
              </a:rPr>
              <a:t>d+Au</a:t>
            </a:r>
            <a:r>
              <a:rPr kumimoji="0" lang="en-US" altLang="zh-CN" sz="2000" dirty="0">
                <a:solidFill>
                  <a:schemeClr val="tx1"/>
                </a:solidFill>
              </a:rPr>
              <a:t> collisions.</a:t>
            </a:r>
            <a:endParaRPr kumimoji="0" lang="en-US" altLang="zh-CN" sz="2000" dirty="0">
              <a:solidFill>
                <a:srgbClr val="000000"/>
              </a:solidFill>
            </a:endParaRPr>
          </a:p>
        </p:txBody>
      </p:sp>
      <p:sp>
        <p:nvSpPr>
          <p:cNvPr id="20" name="矩形 7"/>
          <p:cNvSpPr>
            <a:spLocks noChangeArrowheads="1"/>
          </p:cNvSpPr>
          <p:nvPr/>
        </p:nvSpPr>
        <p:spPr bwMode="auto">
          <a:xfrm>
            <a:off x="6012295" y="1295400"/>
            <a:ext cx="2538869" cy="329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058" tIns="41029" rIns="82058" bIns="41029">
            <a:spAutoFit/>
          </a:bodyPr>
          <a:lstStyle/>
          <a:p>
            <a:r>
              <a:rPr lang="en-US" altLang="zh-CN" sz="1600">
                <a:solidFill>
                  <a:srgbClr val="7F7F7F"/>
                </a:solidFill>
              </a:rPr>
              <a:t>Jie Zhao for STAR, ISMD2016</a:t>
            </a:r>
            <a:endParaRPr lang="zh-CN" altLang="en-US" sz="1600">
              <a:solidFill>
                <a:srgbClr val="7F7F7F"/>
              </a:solidFill>
            </a:endParaRPr>
          </a:p>
        </p:txBody>
      </p:sp>
      <p:pic>
        <p:nvPicPr>
          <p:cNvPr id="21509" name="图片 2" descr="NcomPID_TOF_correlator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228" y="1747838"/>
            <a:ext cx="4385830" cy="3067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10" name="图片 3" descr="NcomPID_TOF_bkg_correlator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3330" y="1747838"/>
            <a:ext cx="4385829" cy="3067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511" name="矩形 5"/>
          <p:cNvSpPr>
            <a:spLocks noChangeArrowheads="1"/>
          </p:cNvSpPr>
          <p:nvPr/>
        </p:nvSpPr>
        <p:spPr bwMode="auto">
          <a:xfrm>
            <a:off x="2108489" y="3390900"/>
            <a:ext cx="1617719" cy="329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058" tIns="41029" rIns="82058" bIns="41029">
            <a:spAutoFit/>
          </a:bodyPr>
          <a:lstStyle/>
          <a:p>
            <a:r>
              <a:rPr lang="en-US" altLang="zh-CN" sz="1600" b="1">
                <a:solidFill>
                  <a:srgbClr val="000000"/>
                </a:solidFill>
              </a:rPr>
              <a:t>STAR preliminary</a:t>
            </a:r>
            <a:endParaRPr lang="zh-CN" altLang="en-US" sz="1600" b="1"/>
          </a:p>
        </p:txBody>
      </p:sp>
      <p:sp>
        <p:nvSpPr>
          <p:cNvPr id="21512" name="矩形 5"/>
          <p:cNvSpPr>
            <a:spLocks noChangeArrowheads="1"/>
          </p:cNvSpPr>
          <p:nvPr/>
        </p:nvSpPr>
        <p:spPr bwMode="auto">
          <a:xfrm>
            <a:off x="6690591" y="2565868"/>
            <a:ext cx="1617719" cy="329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058" tIns="41029" rIns="82058" bIns="41029">
            <a:spAutoFit/>
          </a:bodyPr>
          <a:lstStyle/>
          <a:p>
            <a:r>
              <a:rPr lang="en-US" altLang="zh-CN" sz="1600" b="1">
                <a:solidFill>
                  <a:srgbClr val="000000"/>
                </a:solidFill>
              </a:rPr>
              <a:t>STAR preliminary</a:t>
            </a:r>
            <a:endParaRPr lang="zh-CN" altLang="en-US" sz="1600" b="1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Fuqiang Wang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HIM, KPS, Gwangju, Oct. 21-22,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228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BNL press release 2005</a:t>
            </a:r>
          </a:p>
        </p:txBody>
      </p:sp>
      <p:sp>
        <p:nvSpPr>
          <p:cNvPr id="7" name="Rectangle 3"/>
          <p:cNvSpPr>
            <a:spLocks noChangeArrowheads="1"/>
          </p:cNvSpPr>
          <p:nvPr/>
        </p:nvSpPr>
        <p:spPr bwMode="auto">
          <a:xfrm>
            <a:off x="228601" y="1027093"/>
            <a:ext cx="8686800" cy="9541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RHIC Scientists Serve Up "Perfect" Liquid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New state of matter more remarkable than predicted -- raising many new questions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dirty="0"/>
              <a:t>http://</a:t>
            </a:r>
            <a:r>
              <a:rPr lang="en-US" dirty="0" smtClean="0"/>
              <a:t>www.bnl.gov/newsroom/news.php?a=1303</a:t>
            </a:r>
            <a:endParaRPr lang="en-US" dirty="0"/>
          </a:p>
        </p:txBody>
      </p:sp>
      <p:pic>
        <p:nvPicPr>
          <p:cNvPr id="9" name="Picture 6" descr="Diagram of quark-gluon  &#10;plasma states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028824"/>
            <a:ext cx="6392446" cy="2390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4572001" y="2028824"/>
            <a:ext cx="1881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Very low viscosity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377573" y="2028824"/>
            <a:ext cx="17346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Infinite viscosity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5" name="Picture 1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914" y="4769141"/>
            <a:ext cx="2823046" cy="14987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6" name="Object 1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23160252"/>
              </p:ext>
            </p:extLst>
          </p:nvPr>
        </p:nvGraphicFramePr>
        <p:xfrm>
          <a:off x="1981200" y="5410200"/>
          <a:ext cx="856052" cy="6063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20" name="Equation" r:id="rId5" imgW="609480" imgH="431640" progId="Equation.DSMT4">
                  <p:embed/>
                </p:oleObj>
              </mc:Choice>
              <mc:Fallback>
                <p:oleObj name="Equation" r:id="rId5" imgW="609480" imgH="4316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81200" y="5410200"/>
                        <a:ext cx="856052" cy="60637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7" name="TextBox 16"/>
          <p:cNvSpPr txBox="1"/>
          <p:nvPr/>
        </p:nvSpPr>
        <p:spPr>
          <a:xfrm>
            <a:off x="7086600" y="3805535"/>
            <a:ext cx="198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rgbClr val="FF0000"/>
                </a:solidFill>
              </a:rPr>
              <a:t>η/s ≈ </a:t>
            </a:r>
            <a:r>
              <a:rPr lang="en-US" sz="2400" b="1" dirty="0" smtClean="0">
                <a:solidFill>
                  <a:srgbClr val="FF0000"/>
                </a:solidFill>
              </a:rPr>
              <a:t>(1-2)/4π</a:t>
            </a:r>
          </a:p>
        </p:txBody>
      </p:sp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6895" y="4884279"/>
            <a:ext cx="1190705" cy="549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7090" y="5045520"/>
            <a:ext cx="1467734" cy="3218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5592425"/>
            <a:ext cx="998592" cy="27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47330741"/>
              </p:ext>
            </p:extLst>
          </p:nvPr>
        </p:nvGraphicFramePr>
        <p:xfrm>
          <a:off x="7848600" y="5562600"/>
          <a:ext cx="641474" cy="2641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21" name="Equation" r:id="rId10" imgW="431640" imgH="177480" progId="Equation.DSMT4">
                  <p:embed/>
                </p:oleObj>
              </mc:Choice>
              <mc:Fallback>
                <p:oleObj name="Equation" r:id="rId10" imgW="431640" imgH="177480" progId="Equation.DSMT4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1"/>
                      <a:stretch>
                        <a:fillRect/>
                      </a:stretch>
                    </p:blipFill>
                    <p:spPr>
                      <a:xfrm>
                        <a:off x="7848600" y="5562600"/>
                        <a:ext cx="641474" cy="2641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37121697"/>
              </p:ext>
            </p:extLst>
          </p:nvPr>
        </p:nvGraphicFramePr>
        <p:xfrm>
          <a:off x="6858000" y="5951631"/>
          <a:ext cx="1511300" cy="3841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622" name="Equation" r:id="rId12" imgW="799920" imgH="203040" progId="Equation.DSMT4">
                  <p:embed/>
                </p:oleObj>
              </mc:Choice>
              <mc:Fallback>
                <p:oleObj name="Equation" r:id="rId12" imgW="799920" imgH="20304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858000" y="5951631"/>
                        <a:ext cx="1511300" cy="3841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" name="Rectangle 22"/>
          <p:cNvSpPr/>
          <p:nvPr/>
        </p:nvSpPr>
        <p:spPr>
          <a:xfrm>
            <a:off x="6215302" y="4495800"/>
            <a:ext cx="270009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/>
              <a:t>Viscosity quantum </a:t>
            </a:r>
            <a:r>
              <a:rPr lang="en-US" sz="2000" dirty="0" smtClean="0"/>
              <a:t>limit:</a:t>
            </a:r>
            <a:endParaRPr lang="en-US" sz="2000" dirty="0"/>
          </a:p>
        </p:txBody>
      </p:sp>
      <p:pic>
        <p:nvPicPr>
          <p:cNvPr id="25" name="Picture 5"/>
          <p:cNvPicPr>
            <a:picLocks noChangeAspect="1" noChangeArrowheads="1"/>
          </p:cNvPicPr>
          <p:nvPr/>
        </p:nvPicPr>
        <p:blipFill>
          <a:blip r:embed="rId14"/>
          <a:srcRect l="15495" t="29167" r="14063" b="14583"/>
          <a:stretch>
            <a:fillRect/>
          </a:stretch>
        </p:blipFill>
        <p:spPr bwMode="auto">
          <a:xfrm>
            <a:off x="3238501" y="4537645"/>
            <a:ext cx="2667000" cy="1685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6" name="TextBox 25"/>
          <p:cNvSpPr txBox="1"/>
          <p:nvPr/>
        </p:nvSpPr>
        <p:spPr>
          <a:xfrm>
            <a:off x="5126437" y="6151140"/>
            <a:ext cx="1350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RHIC results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7" name="Freeform 26"/>
          <p:cNvSpPr/>
          <p:nvPr/>
        </p:nvSpPr>
        <p:spPr>
          <a:xfrm>
            <a:off x="5619438" y="5963916"/>
            <a:ext cx="247962" cy="208284"/>
          </a:xfrm>
          <a:custGeom>
            <a:avLst/>
            <a:gdLst>
              <a:gd name="connsiteX0" fmla="*/ 330200 w 450236"/>
              <a:gd name="connsiteY0" fmla="*/ 533400 h 533400"/>
              <a:gd name="connsiteX1" fmla="*/ 431800 w 450236"/>
              <a:gd name="connsiteY1" fmla="*/ 152400 h 533400"/>
              <a:gd name="connsiteX2" fmla="*/ 0 w 450236"/>
              <a:gd name="connsiteY2" fmla="*/ 0 h 533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50236" h="533400">
                <a:moveTo>
                  <a:pt x="330200" y="533400"/>
                </a:moveTo>
                <a:cubicBezTo>
                  <a:pt x="408516" y="387350"/>
                  <a:pt x="486833" y="241300"/>
                  <a:pt x="431800" y="152400"/>
                </a:cubicBezTo>
                <a:cubicBezTo>
                  <a:pt x="376767" y="63500"/>
                  <a:pt x="188383" y="31750"/>
                  <a:pt x="0" y="0"/>
                </a:cubicBezTo>
              </a:path>
            </a:pathLst>
          </a:custGeom>
          <a:noFill/>
          <a:ln>
            <a:solidFill>
              <a:srgbClr val="FF0000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Fuqiang Wang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zh-CN" smtClean="0"/>
              <a:t>HIM, KPS, Gwangju, Oct. 21-22, 2016</a:t>
            </a:r>
            <a:endParaRPr lang="en-US" altLang="zh-CN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r>
              <a:rPr lang="en-US" smtClean="0"/>
              <a:t> / 74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671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Fuqiang Wang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HIM, KPS, Gwangju, Oct. 21-22, 2016</a:t>
            </a:r>
            <a:endParaRPr lang="en-US" dirty="0"/>
          </a:p>
        </p:txBody>
      </p:sp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813208"/>
            <a:ext cx="3019425" cy="2867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810000" y="1127408"/>
            <a:ext cx="23631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CMS, arXiv:1610.00263</a:t>
            </a:r>
            <a:endParaRPr lang="en-US" dirty="0"/>
          </a:p>
        </p:txBody>
      </p:sp>
      <p:pic>
        <p:nvPicPr>
          <p:cNvPr id="4198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238" y="4953000"/>
            <a:ext cx="8391525" cy="1276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矩形 10"/>
          <p:cNvSpPr>
            <a:spLocks noChangeArrowheads="1"/>
          </p:cNvSpPr>
          <p:nvPr/>
        </p:nvSpPr>
        <p:spPr bwMode="auto">
          <a:xfrm>
            <a:off x="0" y="61633"/>
            <a:ext cx="9144000" cy="8215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058" tIns="41029" rIns="82058" bIns="41029">
            <a:spAutoFit/>
          </a:bodyPr>
          <a:lstStyle/>
          <a:p>
            <a:pPr algn="ctr"/>
            <a:r>
              <a:rPr lang="en-US" altLang="zh-CN" sz="4800" b="1" dirty="0" smtClean="0">
                <a:solidFill>
                  <a:srgbClr val="0000D0"/>
                </a:solidFill>
              </a:rPr>
              <a:t>LHC/CMS results </a:t>
            </a:r>
            <a:endParaRPr lang="zh-CN" altLang="en-US" sz="4800" b="1" dirty="0">
              <a:solidFill>
                <a:srgbClr val="0000D0"/>
              </a:solidFill>
            </a:endParaRPr>
          </a:p>
        </p:txBody>
      </p:sp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600" y="1732245"/>
            <a:ext cx="6296025" cy="3028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985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矩形 10"/>
          <p:cNvSpPr>
            <a:spLocks noChangeArrowheads="1"/>
          </p:cNvSpPr>
          <p:nvPr/>
        </p:nvSpPr>
        <p:spPr bwMode="auto">
          <a:xfrm>
            <a:off x="1990148" y="61633"/>
            <a:ext cx="4801731" cy="5753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058" tIns="41029" rIns="82058" bIns="41029">
            <a:spAutoFit/>
          </a:bodyPr>
          <a:lstStyle/>
          <a:p>
            <a:r>
              <a:rPr lang="en-US" altLang="zh-CN" sz="3200" b="1"/>
              <a:t>Resonances and Jets effect </a:t>
            </a:r>
            <a:endParaRPr lang="zh-CN" altLang="en-US" sz="3200" b="1"/>
          </a:p>
        </p:txBody>
      </p:sp>
      <p:sp>
        <p:nvSpPr>
          <p:cNvPr id="4" name="矩形 3"/>
          <p:cNvSpPr/>
          <p:nvPr/>
        </p:nvSpPr>
        <p:spPr>
          <a:xfrm>
            <a:off x="261217" y="5500743"/>
            <a:ext cx="8631670" cy="747657"/>
          </a:xfrm>
          <a:prstGeom prst="rect">
            <a:avLst/>
          </a:prstGeom>
          <a:ln>
            <a:solidFill>
              <a:srgbClr val="00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82058" tIns="41029" rIns="82058" bIns="41029">
            <a:spAutoFit/>
          </a:bodyPr>
          <a:lstStyle/>
          <a:p>
            <a:pPr>
              <a:lnSpc>
                <a:spcPct val="120000"/>
              </a:lnSpc>
              <a:buFont typeface="Times New Roman" charset="0"/>
              <a:buChar char="•"/>
              <a:defRPr/>
            </a:pPr>
            <a:r>
              <a:rPr lang="en-US" altLang="zh-CN" dirty="0">
                <a:solidFill>
                  <a:srgbClr val="000000"/>
                </a:solidFill>
                <a:latin typeface="ArialMT"/>
              </a:rPr>
              <a:t>  Flow -&gt; might be dominant source of background for CME signals</a:t>
            </a:r>
          </a:p>
          <a:p>
            <a:pPr>
              <a:lnSpc>
                <a:spcPct val="120000"/>
              </a:lnSpc>
              <a:buFont typeface="Times New Roman" charset="0"/>
              <a:buChar char="•"/>
              <a:defRPr/>
            </a:pPr>
            <a:r>
              <a:rPr lang="en-US" altLang="zh-CN" dirty="0">
                <a:solidFill>
                  <a:srgbClr val="000000"/>
                </a:solidFill>
                <a:latin typeface="ArialMT"/>
              </a:rPr>
              <a:t>  Flowing clusters produce CME like signal  </a:t>
            </a:r>
          </a:p>
        </p:txBody>
      </p:sp>
      <p:pic>
        <p:nvPicPr>
          <p:cNvPr id="22532" name="图片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171" y="1081422"/>
            <a:ext cx="4713432" cy="3529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" name="直线箭头连接符 4"/>
          <p:cNvCxnSpPr/>
          <p:nvPr/>
        </p:nvCxnSpPr>
        <p:spPr bwMode="auto">
          <a:xfrm flipV="1">
            <a:off x="5292148" y="4259691"/>
            <a:ext cx="3665682" cy="0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7" name="直线箭头连接符 6"/>
          <p:cNvCxnSpPr>
            <a:cxnSpLocks/>
          </p:cNvCxnSpPr>
          <p:nvPr/>
        </p:nvCxnSpPr>
        <p:spPr bwMode="auto">
          <a:xfrm flipV="1">
            <a:off x="5751080" y="1360169"/>
            <a:ext cx="0" cy="3239900"/>
          </a:xfrm>
          <a:prstGeom prst="straightConnector1">
            <a:avLst/>
          </a:prstGeom>
          <a:solidFill>
            <a:srgbClr val="00B8FF"/>
          </a:solidFill>
          <a:ln w="381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2535" name="矩形 2"/>
          <p:cNvSpPr>
            <a:spLocks noChangeArrowheads="1"/>
          </p:cNvSpPr>
          <p:nvPr/>
        </p:nvSpPr>
        <p:spPr bwMode="auto">
          <a:xfrm>
            <a:off x="7321262" y="4322724"/>
            <a:ext cx="1706205" cy="359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058" tIns="41029" rIns="82058" bIns="41029">
            <a:spAutoFit/>
          </a:bodyPr>
          <a:lstStyle/>
          <a:p>
            <a:r>
              <a:rPr lang="en-US" altLang="zh-CN" b="1">
                <a:solidFill>
                  <a:srgbClr val="000000"/>
                </a:solidFill>
                <a:latin typeface="ArialMT" charset="-122"/>
              </a:rPr>
              <a:t>X (defined ψ</a:t>
            </a:r>
            <a:r>
              <a:rPr lang="en-US" altLang="zh-CN" b="1" baseline="-25000">
                <a:solidFill>
                  <a:srgbClr val="000000"/>
                </a:solidFill>
                <a:latin typeface="ArialMT" charset="-122"/>
              </a:rPr>
              <a:t>R</a:t>
            </a:r>
            <a:r>
              <a:rPr lang="en-US" altLang="zh-CN" b="1">
                <a:solidFill>
                  <a:srgbClr val="000000"/>
                </a:solidFill>
                <a:latin typeface="ArialMT" charset="-122"/>
              </a:rPr>
              <a:t>)</a:t>
            </a:r>
            <a:endParaRPr lang="zh-CN" altLang="en-US" b="1"/>
          </a:p>
        </p:txBody>
      </p:sp>
      <p:sp>
        <p:nvSpPr>
          <p:cNvPr id="22536" name="矩形 8"/>
          <p:cNvSpPr>
            <a:spLocks noChangeArrowheads="1"/>
          </p:cNvSpPr>
          <p:nvPr/>
        </p:nvSpPr>
        <p:spPr bwMode="auto">
          <a:xfrm>
            <a:off x="5292149" y="1423202"/>
            <a:ext cx="282738" cy="359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058" tIns="41029" rIns="82058" bIns="41029">
            <a:spAutoFit/>
          </a:bodyPr>
          <a:lstStyle/>
          <a:p>
            <a:r>
              <a:rPr lang="en-US" altLang="zh-CN" b="1">
                <a:solidFill>
                  <a:srgbClr val="000000"/>
                </a:solidFill>
                <a:latin typeface="ArialMT" charset="-122"/>
              </a:rPr>
              <a:t>Y</a:t>
            </a:r>
            <a:endParaRPr lang="zh-CN" altLang="en-US"/>
          </a:p>
        </p:txBody>
      </p:sp>
      <p:cxnSp>
        <p:nvCxnSpPr>
          <p:cNvPr id="11" name="直线箭头连接符 10"/>
          <p:cNvCxnSpPr/>
          <p:nvPr/>
        </p:nvCxnSpPr>
        <p:spPr bwMode="auto">
          <a:xfrm flipV="1">
            <a:off x="6928717" y="1550669"/>
            <a:ext cx="262659" cy="1143000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cxnSp>
        <p:nvCxnSpPr>
          <p:cNvPr id="14" name="直线箭头连接符 13"/>
          <p:cNvCxnSpPr/>
          <p:nvPr/>
        </p:nvCxnSpPr>
        <p:spPr bwMode="auto">
          <a:xfrm flipV="1">
            <a:off x="6928717" y="1868636"/>
            <a:ext cx="1000125" cy="833438"/>
          </a:xfrm>
          <a:prstGeom prst="straightConnector1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2539" name="文本框 12"/>
          <p:cNvSpPr txBox="1">
            <a:spLocks noChangeArrowheads="1"/>
          </p:cNvSpPr>
          <p:nvPr/>
        </p:nvSpPr>
        <p:spPr bwMode="auto">
          <a:xfrm>
            <a:off x="7583921" y="2096956"/>
            <a:ext cx="451053" cy="359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058" tIns="41029" rIns="82058" bIns="41029">
            <a:spAutoFit/>
          </a:bodyPr>
          <a:lstStyle/>
          <a:p>
            <a:r>
              <a:rPr kumimoji="1" lang="en-US" altLang="zh-CN" b="1">
                <a:solidFill>
                  <a:srgbClr val="0000FF"/>
                </a:solidFill>
              </a:rPr>
              <a:t>π</a:t>
            </a:r>
            <a:r>
              <a:rPr kumimoji="1" lang="en-US" altLang="zh-CN" b="1" baseline="30000">
                <a:solidFill>
                  <a:srgbClr val="0000FF"/>
                </a:solidFill>
              </a:rPr>
              <a:t>-   </a:t>
            </a:r>
            <a:endParaRPr kumimoji="1" lang="zh-CN" altLang="en-US" b="1" baseline="30000">
              <a:solidFill>
                <a:srgbClr val="0000FF"/>
              </a:solidFill>
            </a:endParaRPr>
          </a:p>
        </p:txBody>
      </p:sp>
      <p:sp>
        <p:nvSpPr>
          <p:cNvPr id="22540" name="文本框 17"/>
          <p:cNvSpPr txBox="1">
            <a:spLocks noChangeArrowheads="1"/>
          </p:cNvSpPr>
          <p:nvPr/>
        </p:nvSpPr>
        <p:spPr bwMode="auto">
          <a:xfrm>
            <a:off x="6667500" y="1423202"/>
            <a:ext cx="410979" cy="359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058" tIns="41029" rIns="82058" bIns="41029">
            <a:spAutoFit/>
          </a:bodyPr>
          <a:lstStyle/>
          <a:p>
            <a:r>
              <a:rPr kumimoji="1" lang="en-US" altLang="zh-CN" b="1">
                <a:solidFill>
                  <a:srgbClr val="0000FF"/>
                </a:solidFill>
              </a:rPr>
              <a:t>π</a:t>
            </a:r>
            <a:r>
              <a:rPr kumimoji="1" lang="en-US" altLang="zh-CN" b="1" baseline="30000">
                <a:solidFill>
                  <a:srgbClr val="0000FF"/>
                </a:solidFill>
              </a:rPr>
              <a:t>+ </a:t>
            </a:r>
            <a:endParaRPr kumimoji="1" lang="zh-CN" altLang="en-US" b="1" baseline="30000">
              <a:solidFill>
                <a:srgbClr val="0000FF"/>
              </a:solidFill>
            </a:endParaRPr>
          </a:p>
        </p:txBody>
      </p:sp>
      <p:cxnSp>
        <p:nvCxnSpPr>
          <p:cNvPr id="16" name="直线连接符 15"/>
          <p:cNvCxnSpPr/>
          <p:nvPr/>
        </p:nvCxnSpPr>
        <p:spPr bwMode="auto">
          <a:xfrm flipV="1">
            <a:off x="5816023" y="2693669"/>
            <a:ext cx="1112694" cy="1462368"/>
          </a:xfrm>
          <a:prstGeom prst="line">
            <a:avLst/>
          </a:prstGeom>
          <a:solidFill>
            <a:srgbClr val="00B8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2542" name="文本框 20"/>
          <p:cNvSpPr txBox="1">
            <a:spLocks noChangeArrowheads="1"/>
          </p:cNvSpPr>
          <p:nvPr/>
        </p:nvSpPr>
        <p:spPr bwMode="auto">
          <a:xfrm>
            <a:off x="6404841" y="3392636"/>
            <a:ext cx="2069125" cy="359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058" tIns="41029" rIns="82058" bIns="41029">
            <a:spAutoFit/>
          </a:bodyPr>
          <a:lstStyle/>
          <a:p>
            <a:r>
              <a:rPr kumimoji="1" lang="en-US" altLang="zh-CN" b="1">
                <a:solidFill>
                  <a:srgbClr val="0000FF"/>
                </a:solidFill>
              </a:rPr>
              <a:t>ρ, resonance, jet</a:t>
            </a:r>
            <a:r>
              <a:rPr kumimoji="1" lang="is-IS" altLang="zh-CN" b="1">
                <a:solidFill>
                  <a:srgbClr val="0000FF"/>
                </a:solidFill>
              </a:rPr>
              <a:t>…</a:t>
            </a:r>
            <a:r>
              <a:rPr kumimoji="1" lang="en-US" altLang="zh-CN" b="1">
                <a:solidFill>
                  <a:srgbClr val="0000FF"/>
                </a:solidFill>
              </a:rPr>
              <a:t>   </a:t>
            </a:r>
            <a:endParaRPr kumimoji="1" lang="zh-CN" altLang="en-US" b="1" baseline="30000">
              <a:solidFill>
                <a:srgbClr val="0000FF"/>
              </a:solidFill>
            </a:endParaRPr>
          </a:p>
        </p:txBody>
      </p:sp>
      <p:pic>
        <p:nvPicPr>
          <p:cNvPr id="22543" name="图片 5" descr="DFCFD463-EFDC-416C-BB19-E4505B60E150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03" y="4801775"/>
            <a:ext cx="3327977" cy="6359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44" name="图片 8" descr="A6AD6698-2AFC-49EE-AE69-DF4146B65A79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20523" y="4862008"/>
            <a:ext cx="4673023" cy="512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45" name="矩形 5"/>
          <p:cNvSpPr>
            <a:spLocks noChangeArrowheads="1"/>
          </p:cNvSpPr>
          <p:nvPr/>
        </p:nvSpPr>
        <p:spPr bwMode="auto">
          <a:xfrm>
            <a:off x="382444" y="4485209"/>
            <a:ext cx="1010502" cy="4152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058" tIns="41029" rIns="82058" bIns="41029">
            <a:spAutoFit/>
          </a:bodyPr>
          <a:lstStyle/>
          <a:p>
            <a:pPr>
              <a:lnSpc>
                <a:spcPct val="120000"/>
              </a:lnSpc>
              <a:buSzPct val="50000"/>
            </a:pPr>
            <a:r>
              <a:rPr lang="en-US" altLang="zh-CN" b="1">
                <a:solidFill>
                  <a:schemeClr val="tx1"/>
                </a:solidFill>
                <a:latin typeface="Lucida Grande" pitchFamily="2" charset="0"/>
              </a:rPr>
              <a:t>ϒ -&gt; α + β</a:t>
            </a:r>
          </a:p>
        </p:txBody>
      </p:sp>
      <p:sp>
        <p:nvSpPr>
          <p:cNvPr id="22546" name="矩形 2"/>
          <p:cNvSpPr>
            <a:spLocks noChangeArrowheads="1"/>
          </p:cNvSpPr>
          <p:nvPr/>
        </p:nvSpPr>
        <p:spPr bwMode="auto">
          <a:xfrm>
            <a:off x="4440671" y="927341"/>
            <a:ext cx="4844761" cy="488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82058" tIns="41029" rIns="82058" bIns="41029">
            <a:spAutoFit/>
          </a:bodyPr>
          <a:lstStyle/>
          <a:p>
            <a:r>
              <a:rPr lang="en-US" altLang="zh-CN" sz="1300">
                <a:solidFill>
                  <a:srgbClr val="808080"/>
                </a:solidFill>
              </a:rPr>
              <a:t>F. Wang, “Effects of cluster particle correlations on local</a:t>
            </a:r>
          </a:p>
          <a:p>
            <a:r>
              <a:rPr lang="en-US" altLang="zh-CN" sz="1300">
                <a:solidFill>
                  <a:srgbClr val="808080"/>
                </a:solidFill>
              </a:rPr>
              <a:t>parity violation observables”, Phys.Rev.C 81 (2010) 064902</a:t>
            </a:r>
            <a:endParaRPr lang="zh-CN" altLang="en-US" sz="1300">
              <a:solidFill>
                <a:srgbClr val="80808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Fuqiang Wang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HIM, KPS, Gwangju, Oct. 21-22, 2016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071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Fuqiang Wang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HIM, KPS, Gwangju, Oct. 21-22, 2016</a:t>
            </a:r>
            <a:endParaRPr lang="en-US" dirty="0"/>
          </a:p>
        </p:txBody>
      </p:sp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950" y="1733550"/>
            <a:ext cx="6896100" cy="443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457200" y="76200"/>
            <a:ext cx="8229600" cy="914400"/>
          </a:xfrm>
          <a:prstGeom prst="rect">
            <a:avLst/>
          </a:prstGeom>
        </p:spPr>
        <p:txBody>
          <a:bodyPr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rgbClr val="0000D0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Event shape selection method does not completely eliminate background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049973" y="1154668"/>
            <a:ext cx="30460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Wang, Zhao, arXiv:1608.06610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9244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矩形 10"/>
          <p:cNvSpPr>
            <a:spLocks noChangeArrowheads="1"/>
          </p:cNvSpPr>
          <p:nvPr/>
        </p:nvSpPr>
        <p:spPr bwMode="auto">
          <a:xfrm>
            <a:off x="0" y="126066"/>
            <a:ext cx="9144000" cy="698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058" tIns="41029" rIns="82058" bIns="41029">
            <a:spAutoFit/>
          </a:bodyPr>
          <a:lstStyle/>
          <a:p>
            <a:pPr algn="ctr"/>
            <a:r>
              <a:rPr lang="en-US" altLang="zh-CN" sz="4000" b="1" dirty="0">
                <a:solidFill>
                  <a:srgbClr val="0000D0"/>
                </a:solidFill>
              </a:rPr>
              <a:t>Resonances decay simulation</a:t>
            </a:r>
            <a:endParaRPr lang="zh-CN" altLang="en-US" sz="4000" b="1" dirty="0">
              <a:solidFill>
                <a:srgbClr val="0000D0"/>
              </a:solidFill>
            </a:endParaRPr>
          </a:p>
        </p:txBody>
      </p:sp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5132316"/>
              </p:ext>
            </p:extLst>
          </p:nvPr>
        </p:nvGraphicFramePr>
        <p:xfrm>
          <a:off x="1232478" y="1143000"/>
          <a:ext cx="6808932" cy="2987768"/>
        </p:xfrm>
        <a:graphic>
          <a:graphicData uri="http://schemas.openxmlformats.org/drawingml/2006/table">
            <a:tbl>
              <a:tblPr/>
              <a:tblGrid>
                <a:gridCol w="2749262"/>
                <a:gridCol w="2095500"/>
                <a:gridCol w="1964170"/>
              </a:tblGrid>
              <a:tr h="497261">
                <a:tc>
                  <a:txBody>
                    <a:bodyPr/>
                    <a:lstStyle>
                      <a:lvl1pPr>
                        <a:spcBef>
                          <a:spcPts val="863"/>
                        </a:spcBef>
                        <a:defRPr kumimoji="1" sz="30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>
                        <a:spcBef>
                          <a:spcPts val="750"/>
                        </a:spcBef>
                        <a:defRPr kumimoji="1" sz="26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>
                        <a:spcBef>
                          <a:spcPts val="650"/>
                        </a:spcBef>
                        <a:defRPr kumimoji="1" sz="22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>
                        <a:spcBef>
                          <a:spcPts val="538"/>
                        </a:spcBef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>
                        <a:spcBef>
                          <a:spcPts val="538"/>
                        </a:spcBef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53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53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53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53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zh-CN" altLang="en-US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marL="83132" marR="83132" marT="40344" marB="40344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863"/>
                        </a:spcBef>
                        <a:defRPr kumimoji="1" sz="30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>
                        <a:spcBef>
                          <a:spcPts val="750"/>
                        </a:spcBef>
                        <a:defRPr kumimoji="1" sz="26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>
                        <a:spcBef>
                          <a:spcPts val="650"/>
                        </a:spcBef>
                        <a:defRPr kumimoji="1" sz="22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>
                        <a:spcBef>
                          <a:spcPts val="538"/>
                        </a:spcBef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>
                        <a:spcBef>
                          <a:spcPts val="538"/>
                        </a:spcBef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53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53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53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53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dN/dy</a:t>
                      </a:r>
                      <a:endParaRPr kumimoji="0" lang="zh-CN" altLang="en-US" sz="2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marL="83132" marR="83132" marT="40344" marB="40344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863"/>
                        </a:spcBef>
                        <a:defRPr kumimoji="1" sz="30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>
                        <a:spcBef>
                          <a:spcPts val="750"/>
                        </a:spcBef>
                        <a:defRPr kumimoji="1" sz="26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>
                        <a:spcBef>
                          <a:spcPts val="650"/>
                        </a:spcBef>
                        <a:defRPr kumimoji="1" sz="22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>
                        <a:spcBef>
                          <a:spcPts val="538"/>
                        </a:spcBef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>
                        <a:spcBef>
                          <a:spcPts val="538"/>
                        </a:spcBef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53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53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53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53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B.R.</a:t>
                      </a:r>
                      <a:endParaRPr kumimoji="0" lang="zh-CN" altLang="en-US" sz="25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marL="83132" marR="83132" marT="40344" marB="40344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7261">
                <a:tc>
                  <a:txBody>
                    <a:bodyPr/>
                    <a:lstStyle>
                      <a:lvl1pPr>
                        <a:spcBef>
                          <a:spcPts val="863"/>
                        </a:spcBef>
                        <a:defRPr kumimoji="1" sz="30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>
                        <a:spcBef>
                          <a:spcPts val="750"/>
                        </a:spcBef>
                        <a:defRPr kumimoji="1" sz="26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>
                        <a:spcBef>
                          <a:spcPts val="650"/>
                        </a:spcBef>
                        <a:defRPr kumimoji="1" sz="22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>
                        <a:spcBef>
                          <a:spcPts val="538"/>
                        </a:spcBef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>
                        <a:spcBef>
                          <a:spcPts val="538"/>
                        </a:spcBef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53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53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53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53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ρ -&gt; π</a:t>
                      </a:r>
                      <a:r>
                        <a:rPr kumimoji="0" lang="en-US" altLang="zh-CN" sz="21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+</a:t>
                      </a:r>
                      <a:r>
                        <a:rPr kumimoji="0" lang="en-US" altLang="zh-CN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+π</a:t>
                      </a:r>
                      <a:r>
                        <a:rPr kumimoji="0" lang="en-US" altLang="zh-CN" sz="21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-</a:t>
                      </a:r>
                      <a:endParaRPr kumimoji="0" lang="zh-CN" altLang="en-US" sz="2100" b="0" i="0" u="none" strike="noStrike" cap="none" normalizeH="0" baseline="30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marL="83132" marR="83132" marT="40344" marB="40344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863"/>
                        </a:spcBef>
                        <a:defRPr kumimoji="1" sz="30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>
                        <a:spcBef>
                          <a:spcPts val="750"/>
                        </a:spcBef>
                        <a:defRPr kumimoji="1" sz="26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>
                        <a:spcBef>
                          <a:spcPts val="650"/>
                        </a:spcBef>
                        <a:defRPr kumimoji="1" sz="22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>
                        <a:spcBef>
                          <a:spcPts val="538"/>
                        </a:spcBef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>
                        <a:spcBef>
                          <a:spcPts val="538"/>
                        </a:spcBef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53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53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53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53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hr-HR" altLang="zh-CN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~16.7</a:t>
                      </a:r>
                      <a:endParaRPr kumimoji="0" lang="zh-CN" altLang="en-US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marL="83132" marR="83132" marT="40344" marB="40344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863"/>
                        </a:spcBef>
                        <a:defRPr kumimoji="1" sz="30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>
                        <a:spcBef>
                          <a:spcPts val="750"/>
                        </a:spcBef>
                        <a:defRPr kumimoji="1" sz="26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>
                        <a:spcBef>
                          <a:spcPts val="650"/>
                        </a:spcBef>
                        <a:defRPr kumimoji="1" sz="22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>
                        <a:spcBef>
                          <a:spcPts val="538"/>
                        </a:spcBef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>
                        <a:spcBef>
                          <a:spcPts val="538"/>
                        </a:spcBef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53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53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53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53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~100%</a:t>
                      </a:r>
                      <a:endParaRPr kumimoji="0" lang="zh-CN" altLang="en-US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marL="83132" marR="83132" marT="40344" marB="40344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7261">
                <a:tc>
                  <a:txBody>
                    <a:bodyPr/>
                    <a:lstStyle>
                      <a:lvl1pPr>
                        <a:spcBef>
                          <a:spcPts val="863"/>
                        </a:spcBef>
                        <a:defRPr kumimoji="1" sz="30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>
                        <a:spcBef>
                          <a:spcPts val="750"/>
                        </a:spcBef>
                        <a:defRPr kumimoji="1" sz="26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>
                        <a:spcBef>
                          <a:spcPts val="650"/>
                        </a:spcBef>
                        <a:defRPr kumimoji="1" sz="22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>
                        <a:spcBef>
                          <a:spcPts val="538"/>
                        </a:spcBef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>
                        <a:spcBef>
                          <a:spcPts val="538"/>
                        </a:spcBef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53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53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53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53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η -&gt; π</a:t>
                      </a:r>
                      <a:r>
                        <a:rPr kumimoji="0" lang="en-US" altLang="zh-CN" sz="21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+</a:t>
                      </a:r>
                      <a:r>
                        <a:rPr kumimoji="0" lang="en-US" altLang="zh-CN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+π</a:t>
                      </a:r>
                      <a:r>
                        <a:rPr kumimoji="0" lang="en-US" altLang="zh-CN" sz="21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-</a:t>
                      </a:r>
                      <a:r>
                        <a:rPr kumimoji="0" lang="en-US" altLang="zh-CN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+π</a:t>
                      </a:r>
                      <a:r>
                        <a:rPr kumimoji="0" lang="en-US" altLang="zh-CN" sz="21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0</a:t>
                      </a:r>
                      <a:endParaRPr kumimoji="0" lang="zh-CN" altLang="en-US" sz="2100" b="0" i="0" u="none" strike="noStrike" cap="none" normalizeH="0" baseline="30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marL="83132" marR="83132" marT="40344" marB="40344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863"/>
                        </a:spcBef>
                        <a:defRPr kumimoji="1" sz="30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>
                        <a:spcBef>
                          <a:spcPts val="750"/>
                        </a:spcBef>
                        <a:defRPr kumimoji="1" sz="26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>
                        <a:spcBef>
                          <a:spcPts val="650"/>
                        </a:spcBef>
                        <a:defRPr kumimoji="1" sz="22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>
                        <a:spcBef>
                          <a:spcPts val="538"/>
                        </a:spcBef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>
                        <a:spcBef>
                          <a:spcPts val="538"/>
                        </a:spcBef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53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53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53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53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b-NO" altLang="zh-CN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~7.86</a:t>
                      </a:r>
                      <a:endParaRPr kumimoji="0" lang="zh-CN" altLang="en-US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marL="83132" marR="83132" marT="40344" marB="40344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863"/>
                        </a:spcBef>
                        <a:defRPr kumimoji="1" sz="30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>
                        <a:spcBef>
                          <a:spcPts val="750"/>
                        </a:spcBef>
                        <a:defRPr kumimoji="1" sz="26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>
                        <a:spcBef>
                          <a:spcPts val="650"/>
                        </a:spcBef>
                        <a:defRPr kumimoji="1" sz="22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>
                        <a:spcBef>
                          <a:spcPts val="538"/>
                        </a:spcBef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>
                        <a:spcBef>
                          <a:spcPts val="538"/>
                        </a:spcBef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53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53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53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53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~22.9%</a:t>
                      </a:r>
                      <a:endParaRPr kumimoji="0" lang="zh-CN" altLang="en-US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marL="83132" marR="83132" marT="40344" marB="40344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7261">
                <a:tc>
                  <a:txBody>
                    <a:bodyPr/>
                    <a:lstStyle>
                      <a:lvl1pPr>
                        <a:spcBef>
                          <a:spcPts val="863"/>
                        </a:spcBef>
                        <a:defRPr kumimoji="1" sz="30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>
                        <a:spcBef>
                          <a:spcPts val="750"/>
                        </a:spcBef>
                        <a:defRPr kumimoji="1" sz="26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>
                        <a:spcBef>
                          <a:spcPts val="650"/>
                        </a:spcBef>
                        <a:defRPr kumimoji="1" sz="22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>
                        <a:spcBef>
                          <a:spcPts val="538"/>
                        </a:spcBef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>
                        <a:spcBef>
                          <a:spcPts val="538"/>
                        </a:spcBef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53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53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53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53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η -&gt; π</a:t>
                      </a:r>
                      <a:r>
                        <a:rPr kumimoji="0" lang="en-US" altLang="zh-CN" sz="21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+</a:t>
                      </a:r>
                      <a:r>
                        <a:rPr kumimoji="0" lang="en-US" altLang="zh-CN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+π</a:t>
                      </a:r>
                      <a:r>
                        <a:rPr kumimoji="0" lang="en-US" altLang="zh-CN" sz="21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-</a:t>
                      </a:r>
                      <a:r>
                        <a:rPr kumimoji="0" lang="en-US" altLang="zh-CN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+γ</a:t>
                      </a:r>
                      <a:endParaRPr kumimoji="0" lang="zh-CN" altLang="en-US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marL="83132" marR="83132" marT="40344" marB="40344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863"/>
                        </a:spcBef>
                        <a:defRPr kumimoji="1" sz="30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>
                        <a:spcBef>
                          <a:spcPts val="750"/>
                        </a:spcBef>
                        <a:defRPr kumimoji="1" sz="26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>
                        <a:spcBef>
                          <a:spcPts val="650"/>
                        </a:spcBef>
                        <a:defRPr kumimoji="1" sz="22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>
                        <a:spcBef>
                          <a:spcPts val="538"/>
                        </a:spcBef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>
                        <a:spcBef>
                          <a:spcPts val="538"/>
                        </a:spcBef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53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53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53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53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~7.86</a:t>
                      </a:r>
                      <a:endParaRPr kumimoji="0" lang="zh-CN" altLang="en-US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marL="83132" marR="83132" marT="40344" marB="40344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863"/>
                        </a:spcBef>
                        <a:defRPr kumimoji="1" sz="30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>
                        <a:spcBef>
                          <a:spcPts val="750"/>
                        </a:spcBef>
                        <a:defRPr kumimoji="1" sz="26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>
                        <a:spcBef>
                          <a:spcPts val="650"/>
                        </a:spcBef>
                        <a:defRPr kumimoji="1" sz="22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>
                        <a:spcBef>
                          <a:spcPts val="538"/>
                        </a:spcBef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>
                        <a:spcBef>
                          <a:spcPts val="538"/>
                        </a:spcBef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53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53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53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53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~4.2%</a:t>
                      </a:r>
                      <a:endParaRPr kumimoji="0" lang="zh-CN" altLang="en-US" sz="2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marL="83132" marR="83132" marT="40344" marB="40344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97261">
                <a:tc>
                  <a:txBody>
                    <a:bodyPr/>
                    <a:lstStyle>
                      <a:lvl1pPr>
                        <a:spcBef>
                          <a:spcPts val="863"/>
                        </a:spcBef>
                        <a:defRPr kumimoji="1" sz="30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>
                        <a:spcBef>
                          <a:spcPts val="750"/>
                        </a:spcBef>
                        <a:defRPr kumimoji="1" sz="26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>
                        <a:spcBef>
                          <a:spcPts val="650"/>
                        </a:spcBef>
                        <a:defRPr kumimoji="1" sz="22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>
                        <a:spcBef>
                          <a:spcPts val="538"/>
                        </a:spcBef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>
                        <a:spcBef>
                          <a:spcPts val="538"/>
                        </a:spcBef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53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53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53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53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ω -&gt; π</a:t>
                      </a:r>
                      <a:r>
                        <a:rPr kumimoji="0" lang="en-US" altLang="zh-CN" sz="21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+</a:t>
                      </a:r>
                      <a:r>
                        <a:rPr kumimoji="0" lang="en-US" altLang="zh-CN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+π</a:t>
                      </a:r>
                      <a:r>
                        <a:rPr kumimoji="0" lang="en-US" altLang="zh-CN" sz="21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-</a:t>
                      </a:r>
                      <a:r>
                        <a:rPr kumimoji="0" lang="en-US" altLang="zh-CN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+π</a:t>
                      </a:r>
                      <a:r>
                        <a:rPr kumimoji="0" lang="en-US" altLang="zh-CN" sz="21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0 </a:t>
                      </a:r>
                      <a:endParaRPr kumimoji="0" lang="zh-CN" altLang="en-US" sz="2100" b="0" i="0" u="none" strike="noStrike" cap="none" normalizeH="0" baseline="30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marL="83132" marR="83132" marT="40344" marB="40344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863"/>
                        </a:spcBef>
                        <a:defRPr kumimoji="1" sz="30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>
                        <a:spcBef>
                          <a:spcPts val="750"/>
                        </a:spcBef>
                        <a:defRPr kumimoji="1" sz="26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>
                        <a:spcBef>
                          <a:spcPts val="650"/>
                        </a:spcBef>
                        <a:defRPr kumimoji="1" sz="22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>
                        <a:spcBef>
                          <a:spcPts val="538"/>
                        </a:spcBef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>
                        <a:spcBef>
                          <a:spcPts val="538"/>
                        </a:spcBef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53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53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53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53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altLang="zh-CN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~9.87</a:t>
                      </a:r>
                      <a:endParaRPr kumimoji="0" lang="zh-CN" altLang="en-US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marL="83132" marR="83132" marT="40344" marB="40344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863"/>
                        </a:spcBef>
                        <a:defRPr kumimoji="1" sz="30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>
                        <a:spcBef>
                          <a:spcPts val="750"/>
                        </a:spcBef>
                        <a:defRPr kumimoji="1" sz="26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>
                        <a:spcBef>
                          <a:spcPts val="650"/>
                        </a:spcBef>
                        <a:defRPr kumimoji="1" sz="22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>
                        <a:spcBef>
                          <a:spcPts val="538"/>
                        </a:spcBef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>
                        <a:spcBef>
                          <a:spcPts val="538"/>
                        </a:spcBef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53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53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53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53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~89.2%</a:t>
                      </a:r>
                      <a:endParaRPr kumimoji="0" lang="zh-CN" altLang="en-US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marL="83132" marR="83132" marT="40344" marB="40344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1463">
                <a:tc>
                  <a:txBody>
                    <a:bodyPr/>
                    <a:lstStyle>
                      <a:lvl1pPr>
                        <a:spcBef>
                          <a:spcPts val="863"/>
                        </a:spcBef>
                        <a:defRPr kumimoji="1" sz="30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>
                        <a:spcBef>
                          <a:spcPts val="750"/>
                        </a:spcBef>
                        <a:defRPr kumimoji="1" sz="26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>
                        <a:spcBef>
                          <a:spcPts val="650"/>
                        </a:spcBef>
                        <a:defRPr kumimoji="1" sz="22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>
                        <a:spcBef>
                          <a:spcPts val="538"/>
                        </a:spcBef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>
                        <a:spcBef>
                          <a:spcPts val="538"/>
                        </a:spcBef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53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53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53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53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ω -&gt; π</a:t>
                      </a:r>
                      <a:r>
                        <a:rPr kumimoji="0" lang="en-US" altLang="zh-CN" sz="21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+</a:t>
                      </a:r>
                      <a:r>
                        <a:rPr kumimoji="0" lang="en-US" altLang="zh-CN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+π</a:t>
                      </a:r>
                      <a:r>
                        <a:rPr kumimoji="0" lang="en-US" altLang="zh-CN" sz="21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-</a:t>
                      </a:r>
                      <a:endParaRPr kumimoji="0" lang="en-US" altLang="zh-CN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marL="83132" marR="83132" marT="40344" marB="40344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863"/>
                        </a:spcBef>
                        <a:defRPr kumimoji="1" sz="30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>
                        <a:spcBef>
                          <a:spcPts val="750"/>
                        </a:spcBef>
                        <a:defRPr kumimoji="1" sz="26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>
                        <a:spcBef>
                          <a:spcPts val="650"/>
                        </a:spcBef>
                        <a:defRPr kumimoji="1" sz="22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>
                        <a:spcBef>
                          <a:spcPts val="538"/>
                        </a:spcBef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>
                        <a:spcBef>
                          <a:spcPts val="538"/>
                        </a:spcBef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53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53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53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53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~9.87</a:t>
                      </a:r>
                      <a:endParaRPr kumimoji="0" lang="zh-CN" altLang="en-US" sz="2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marL="83132" marR="83132" marT="40344" marB="40344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ts val="863"/>
                        </a:spcBef>
                        <a:defRPr kumimoji="1" sz="30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1pPr>
                      <a:lvl2pPr>
                        <a:spcBef>
                          <a:spcPts val="750"/>
                        </a:spcBef>
                        <a:defRPr kumimoji="1" sz="26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2pPr>
                      <a:lvl3pPr>
                        <a:spcBef>
                          <a:spcPts val="650"/>
                        </a:spcBef>
                        <a:defRPr kumimoji="1" sz="22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3pPr>
                      <a:lvl4pPr>
                        <a:spcBef>
                          <a:spcPts val="538"/>
                        </a:spcBef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4pPr>
                      <a:lvl5pPr>
                        <a:spcBef>
                          <a:spcPts val="538"/>
                        </a:spcBef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5pPr>
                      <a:lvl6pPr marL="2514600" indent="-228600" defTabSz="457200" eaLnBrk="0" fontAlgn="base" hangingPunct="0">
                        <a:spcBef>
                          <a:spcPts val="53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6pPr>
                      <a:lvl7pPr marL="2971800" indent="-228600" defTabSz="457200" eaLnBrk="0" fontAlgn="base" hangingPunct="0">
                        <a:spcBef>
                          <a:spcPts val="53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7pPr>
                      <a:lvl8pPr marL="3429000" indent="-228600" defTabSz="457200" eaLnBrk="0" fontAlgn="base" hangingPunct="0">
                        <a:spcBef>
                          <a:spcPts val="53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8pPr>
                      <a:lvl9pPr marL="3886200" indent="-228600" defTabSz="457200" eaLnBrk="0" fontAlgn="base" hangingPunct="0">
                        <a:spcBef>
                          <a:spcPts val="538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100000"/>
                        <a:buFont typeface="Times New Roman" pitchFamily="18" charset="0"/>
                        <a:defRPr kumimoji="1" sz="1900">
                          <a:solidFill>
                            <a:srgbClr val="000000"/>
                          </a:solidFill>
                          <a:latin typeface="Arial" pitchFamily="34" charset="0"/>
                          <a:ea typeface="宋体" pitchFamily="2" charset="-122"/>
                        </a:defRPr>
                      </a:lvl9pPr>
                    </a:lstStyle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zh-CN" sz="2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  <a:ea typeface="宋体" pitchFamily="2" charset="-122"/>
                        </a:rPr>
                        <a:t>~1.5%</a:t>
                      </a:r>
                      <a:endParaRPr kumimoji="0" lang="zh-CN" altLang="en-US" sz="2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ea typeface="宋体" pitchFamily="2" charset="-122"/>
                      </a:endParaRPr>
                    </a:p>
                  </a:txBody>
                  <a:tcPr marL="83132" marR="83132" marT="40344" marB="40344" horzOverflow="overflow">
                    <a:lnL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" name="矩形 2"/>
          <p:cNvSpPr/>
          <p:nvPr/>
        </p:nvSpPr>
        <p:spPr>
          <a:xfrm>
            <a:off x="698788" y="4688213"/>
            <a:ext cx="8369012" cy="156018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82058" tIns="41029" rIns="82058" bIns="41029">
            <a:spAutoFit/>
          </a:bodyPr>
          <a:lstStyle>
            <a:lvl1pPr marL="342900" indent="-342900">
              <a:defRPr kumimoji="1" sz="2400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 kumimoji="1" sz="2400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 kumimoji="1" sz="2400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 kumimoji="1" sz="2400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 kumimoji="1" sz="2400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kumimoji="1" sz="2400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kumimoji="1" sz="2400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kumimoji="1" sz="2400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kumimoji="1" sz="2400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  <a:buSzPct val="50000"/>
              <a:buFont typeface="Wingdings" pitchFamily="2" charset="2"/>
              <a:buChar char="l"/>
            </a:pPr>
            <a:r>
              <a:rPr kumimoji="0" lang="en-US" altLang="zh-CN" sz="2000">
                <a:solidFill>
                  <a:srgbClr val="0000FF"/>
                </a:solidFill>
              </a:rPr>
              <a:t>ρ/inclusive π ratio from STAR 40-80% ~</a:t>
            </a:r>
            <a:r>
              <a:rPr kumimoji="0" lang="en-US" altLang="zh-CN" sz="2000">
                <a:solidFill>
                  <a:srgbClr val="FF0000"/>
                </a:solidFill>
              </a:rPr>
              <a:t>0.169</a:t>
            </a:r>
            <a:r>
              <a:rPr kumimoji="0" lang="en-US" altLang="zh-CN" sz="2000">
                <a:solidFill>
                  <a:srgbClr val="0000FF"/>
                </a:solidFill>
              </a:rPr>
              <a:t> for all centrality,</a:t>
            </a:r>
          </a:p>
          <a:p>
            <a:pPr>
              <a:lnSpc>
                <a:spcPct val="120000"/>
              </a:lnSpc>
              <a:buSzPct val="50000"/>
              <a:buFont typeface="Wingdings" pitchFamily="2" charset="2"/>
              <a:buChar char="l"/>
            </a:pPr>
            <a:r>
              <a:rPr kumimoji="0" lang="en-US" altLang="zh-CN" sz="2000">
                <a:solidFill>
                  <a:srgbClr val="0000FF"/>
                </a:solidFill>
              </a:rPr>
              <a:t>fixed ρ/η, ρ/ω ratio from the MB data.</a:t>
            </a:r>
          </a:p>
          <a:p>
            <a:pPr>
              <a:lnSpc>
                <a:spcPct val="120000"/>
              </a:lnSpc>
              <a:buSzPct val="50000"/>
              <a:buFont typeface="Wingdings" pitchFamily="2" charset="2"/>
              <a:buChar char="l"/>
            </a:pPr>
            <a:r>
              <a:rPr kumimoji="0" lang="en-US" altLang="zh-CN" sz="2000">
                <a:solidFill>
                  <a:srgbClr val="0000FF"/>
                </a:solidFill>
              </a:rPr>
              <a:t>consider ρ, η and ω to π contributions, fixed ρ/η, ρ/ω ratio.  </a:t>
            </a:r>
          </a:p>
          <a:p>
            <a:pPr>
              <a:lnSpc>
                <a:spcPct val="120000"/>
              </a:lnSpc>
              <a:buSzPct val="50000"/>
              <a:buFont typeface="Wingdings" pitchFamily="2" charset="2"/>
              <a:buChar char="l"/>
            </a:pPr>
            <a:r>
              <a:rPr kumimoji="0" lang="en-US" altLang="zh-CN" sz="2000">
                <a:solidFill>
                  <a:srgbClr val="0000FF"/>
                </a:solidFill>
              </a:rPr>
              <a:t> total resonance/</a:t>
            </a:r>
            <a:r>
              <a:rPr kumimoji="0" lang="en-US" altLang="zh-CN" sz="2000">
                <a:solidFill>
                  <a:srgbClr val="FF0000"/>
                </a:solidFill>
              </a:rPr>
              <a:t>”direct” π </a:t>
            </a:r>
            <a:r>
              <a:rPr kumimoji="0" lang="en-US" altLang="zh-CN" sz="2000">
                <a:solidFill>
                  <a:srgbClr val="0000FF"/>
                </a:solidFill>
              </a:rPr>
              <a:t>~</a:t>
            </a:r>
            <a:r>
              <a:rPr kumimoji="0" lang="en-US" altLang="zh-CN" sz="2000">
                <a:solidFill>
                  <a:srgbClr val="FF0000"/>
                </a:solidFill>
              </a:rPr>
              <a:t>0.39</a:t>
            </a:r>
          </a:p>
        </p:txBody>
      </p:sp>
      <p:sp>
        <p:nvSpPr>
          <p:cNvPr id="23586" name="矩形 4"/>
          <p:cNvSpPr>
            <a:spLocks noChangeArrowheads="1"/>
          </p:cNvSpPr>
          <p:nvPr/>
        </p:nvSpPr>
        <p:spPr bwMode="auto">
          <a:xfrm>
            <a:off x="5357091" y="4191000"/>
            <a:ext cx="3259771" cy="329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058" tIns="41029" rIns="82058" bIns="41029">
            <a:spAutoFit/>
          </a:bodyPr>
          <a:lstStyle/>
          <a:p>
            <a:r>
              <a:rPr lang="en-US" altLang="zh-CN" sz="1600" dirty="0"/>
              <a:t>STAR, Phys. Rev. C 92, 024912 (2015</a:t>
            </a:r>
            <a:r>
              <a:rPr lang="en-US" altLang="zh-CN" sz="1600" dirty="0" smtClean="0"/>
              <a:t>)</a:t>
            </a:r>
            <a:endParaRPr lang="en-US" altLang="zh-CN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Fuqiang Wang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HIM, KPS, Gwangju, Oct. 21-22, 2016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65440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矩形 10"/>
          <p:cNvSpPr>
            <a:spLocks noChangeArrowheads="1"/>
          </p:cNvSpPr>
          <p:nvPr/>
        </p:nvSpPr>
        <p:spPr bwMode="auto">
          <a:xfrm>
            <a:off x="1617808" y="126066"/>
            <a:ext cx="5136182" cy="5753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058" tIns="41029" rIns="82058" bIns="41029">
            <a:spAutoFit/>
          </a:bodyPr>
          <a:lstStyle/>
          <a:p>
            <a:r>
              <a:rPr lang="en-US" altLang="zh-CN" sz="3200" b="1"/>
              <a:t>Resonances decay simulation</a:t>
            </a:r>
            <a:endParaRPr lang="zh-CN" altLang="en-US" sz="3200" b="1"/>
          </a:p>
        </p:txBody>
      </p:sp>
      <p:sp>
        <p:nvSpPr>
          <p:cNvPr id="5" name="矩形 6"/>
          <p:cNvSpPr>
            <a:spLocks noChangeArrowheads="1"/>
          </p:cNvSpPr>
          <p:nvPr/>
        </p:nvSpPr>
        <p:spPr bwMode="auto">
          <a:xfrm>
            <a:off x="121228" y="1219200"/>
            <a:ext cx="8892886" cy="4884174"/>
          </a:xfrm>
          <a:prstGeom prst="rect">
            <a:avLst/>
          </a:prstGeom>
          <a:ln/>
          <a:extLst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82058" tIns="41029" rIns="82058" bIns="41029">
            <a:spAutoFit/>
          </a:bodyPr>
          <a:lstStyle>
            <a:lvl1pPr marL="342900" indent="-342900">
              <a:defRPr kumimoji="1" sz="2400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 kumimoji="1" sz="2400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 kumimoji="1" sz="2400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 kumimoji="1" sz="2400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 kumimoji="1" sz="2400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kumimoji="1" sz="2400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kumimoji="1" sz="2400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kumimoji="1" sz="2400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kumimoji="1" sz="2400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  <a:buSzPct val="50000"/>
              <a:buFont typeface="Wingdings" pitchFamily="2" charset="2"/>
              <a:buChar char="l"/>
            </a:pPr>
            <a:r>
              <a:rPr kumimoji="0" lang="en-US" altLang="zh-CN" sz="2000">
                <a:solidFill>
                  <a:srgbClr val="000000"/>
                </a:solidFill>
              </a:rPr>
              <a:t>Single π and ρ -&gt; π</a:t>
            </a:r>
            <a:r>
              <a:rPr kumimoji="0" lang="en-US" altLang="zh-CN" sz="2000" baseline="30000">
                <a:solidFill>
                  <a:srgbClr val="000000"/>
                </a:solidFill>
              </a:rPr>
              <a:t>+</a:t>
            </a:r>
            <a:r>
              <a:rPr kumimoji="0" lang="en-US" altLang="zh-CN" sz="2000">
                <a:solidFill>
                  <a:srgbClr val="000000"/>
                </a:solidFill>
              </a:rPr>
              <a:t>+π</a:t>
            </a:r>
            <a:r>
              <a:rPr kumimoji="0" lang="en-US" altLang="zh-CN" sz="2000" baseline="30000">
                <a:solidFill>
                  <a:srgbClr val="000000"/>
                </a:solidFill>
              </a:rPr>
              <a:t>-</a:t>
            </a:r>
            <a:r>
              <a:rPr kumimoji="0" lang="en-US" altLang="zh-CN" sz="2000">
                <a:solidFill>
                  <a:srgbClr val="000000"/>
                </a:solidFill>
              </a:rPr>
              <a:t>, η -&gt; π</a:t>
            </a:r>
            <a:r>
              <a:rPr kumimoji="0" lang="en-US" altLang="zh-CN" sz="2000" baseline="30000">
                <a:solidFill>
                  <a:srgbClr val="000000"/>
                </a:solidFill>
              </a:rPr>
              <a:t>+</a:t>
            </a:r>
            <a:r>
              <a:rPr kumimoji="0" lang="en-US" altLang="zh-CN" sz="2000">
                <a:solidFill>
                  <a:srgbClr val="000000"/>
                </a:solidFill>
              </a:rPr>
              <a:t>+π</a:t>
            </a:r>
            <a:r>
              <a:rPr kumimoji="0" lang="en-US" altLang="zh-CN" sz="2000" baseline="30000">
                <a:solidFill>
                  <a:srgbClr val="000000"/>
                </a:solidFill>
              </a:rPr>
              <a:t>-</a:t>
            </a:r>
            <a:r>
              <a:rPr kumimoji="0" lang="en-US" altLang="zh-CN" sz="2000">
                <a:solidFill>
                  <a:srgbClr val="000000"/>
                </a:solidFill>
              </a:rPr>
              <a:t>+π</a:t>
            </a:r>
            <a:r>
              <a:rPr kumimoji="0" lang="en-US" altLang="zh-CN" sz="2000" baseline="30000">
                <a:solidFill>
                  <a:srgbClr val="000000"/>
                </a:solidFill>
              </a:rPr>
              <a:t>0</a:t>
            </a:r>
            <a:r>
              <a:rPr kumimoji="0" lang="en-US" altLang="zh-CN" sz="2000">
                <a:solidFill>
                  <a:srgbClr val="000000"/>
                </a:solidFill>
              </a:rPr>
              <a:t>, η -&gt; π</a:t>
            </a:r>
            <a:r>
              <a:rPr kumimoji="0" lang="en-US" altLang="zh-CN" sz="2000" baseline="30000">
                <a:solidFill>
                  <a:srgbClr val="000000"/>
                </a:solidFill>
              </a:rPr>
              <a:t>+</a:t>
            </a:r>
            <a:r>
              <a:rPr kumimoji="0" lang="en-US" altLang="zh-CN" sz="2000">
                <a:solidFill>
                  <a:srgbClr val="000000"/>
                </a:solidFill>
              </a:rPr>
              <a:t>+π</a:t>
            </a:r>
            <a:r>
              <a:rPr kumimoji="0" lang="en-US" altLang="zh-CN" sz="2000" baseline="30000">
                <a:solidFill>
                  <a:srgbClr val="000000"/>
                </a:solidFill>
              </a:rPr>
              <a:t>-</a:t>
            </a:r>
            <a:r>
              <a:rPr kumimoji="0" lang="en-US" altLang="zh-CN" sz="2000">
                <a:solidFill>
                  <a:srgbClr val="000000"/>
                </a:solidFill>
              </a:rPr>
              <a:t>+γ,</a:t>
            </a:r>
          </a:p>
          <a:p>
            <a:pPr>
              <a:lnSpc>
                <a:spcPct val="120000"/>
              </a:lnSpc>
              <a:buSzPct val="50000"/>
            </a:pPr>
            <a:r>
              <a:rPr kumimoji="0" lang="en-US" altLang="zh-CN" sz="2000">
                <a:solidFill>
                  <a:srgbClr val="000000"/>
                </a:solidFill>
              </a:rPr>
              <a:t>     ω-&gt; π</a:t>
            </a:r>
            <a:r>
              <a:rPr kumimoji="0" lang="en-US" altLang="zh-CN" sz="2000" baseline="30000">
                <a:solidFill>
                  <a:srgbClr val="000000"/>
                </a:solidFill>
              </a:rPr>
              <a:t>+</a:t>
            </a:r>
            <a:r>
              <a:rPr kumimoji="0" lang="en-US" altLang="zh-CN" sz="2000">
                <a:solidFill>
                  <a:srgbClr val="000000"/>
                </a:solidFill>
              </a:rPr>
              <a:t>+π</a:t>
            </a:r>
            <a:r>
              <a:rPr kumimoji="0" lang="en-US" altLang="zh-CN" sz="2000" baseline="30000">
                <a:solidFill>
                  <a:srgbClr val="000000"/>
                </a:solidFill>
              </a:rPr>
              <a:t>-</a:t>
            </a:r>
            <a:r>
              <a:rPr kumimoji="0" lang="en-US" altLang="zh-CN" sz="2000">
                <a:solidFill>
                  <a:srgbClr val="000000"/>
                </a:solidFill>
              </a:rPr>
              <a:t>+π</a:t>
            </a:r>
            <a:r>
              <a:rPr kumimoji="0" lang="en-US" altLang="zh-CN" sz="2000" baseline="30000">
                <a:solidFill>
                  <a:srgbClr val="000000"/>
                </a:solidFill>
              </a:rPr>
              <a:t>0 </a:t>
            </a:r>
            <a:r>
              <a:rPr kumimoji="0" lang="en-US" altLang="zh-CN" sz="2000">
                <a:solidFill>
                  <a:srgbClr val="000000"/>
                </a:solidFill>
              </a:rPr>
              <a:t>, ω-&gt; π</a:t>
            </a:r>
            <a:r>
              <a:rPr kumimoji="0" lang="en-US" altLang="zh-CN" sz="2000" baseline="30000">
                <a:solidFill>
                  <a:srgbClr val="000000"/>
                </a:solidFill>
              </a:rPr>
              <a:t>+</a:t>
            </a:r>
            <a:r>
              <a:rPr kumimoji="0" lang="en-US" altLang="zh-CN" sz="2000">
                <a:solidFill>
                  <a:srgbClr val="000000"/>
                </a:solidFill>
              </a:rPr>
              <a:t>+π</a:t>
            </a:r>
            <a:r>
              <a:rPr kumimoji="0" lang="en-US" altLang="zh-CN" sz="2000" baseline="30000">
                <a:solidFill>
                  <a:srgbClr val="000000"/>
                </a:solidFill>
              </a:rPr>
              <a:t>-</a:t>
            </a:r>
            <a:r>
              <a:rPr kumimoji="0" lang="en-US" altLang="zh-CN" sz="2000">
                <a:solidFill>
                  <a:srgbClr val="000000"/>
                </a:solidFill>
              </a:rPr>
              <a:t>.</a:t>
            </a:r>
          </a:p>
          <a:p>
            <a:pPr>
              <a:lnSpc>
                <a:spcPct val="120000"/>
              </a:lnSpc>
              <a:buSzPct val="50000"/>
              <a:buFont typeface="Wingdings" pitchFamily="2" charset="2"/>
              <a:buChar char="l"/>
            </a:pPr>
            <a:r>
              <a:rPr kumimoji="0" lang="en-US" altLang="zh-CN" sz="2000">
                <a:solidFill>
                  <a:srgbClr val="0000FF"/>
                </a:solidFill>
              </a:rPr>
              <a:t>two-body/three-body phase space </a:t>
            </a:r>
            <a:r>
              <a:rPr kumimoji="0" lang="en-US" altLang="zh-CN" sz="2000">
                <a:solidFill>
                  <a:srgbClr val="000000"/>
                </a:solidFill>
              </a:rPr>
              <a:t>decay, </a:t>
            </a:r>
          </a:p>
          <a:p>
            <a:pPr>
              <a:lnSpc>
                <a:spcPct val="120000"/>
              </a:lnSpc>
              <a:buSzPct val="50000"/>
              <a:buFont typeface="Wingdings" pitchFamily="2" charset="2"/>
              <a:buChar char="l"/>
            </a:pPr>
            <a:r>
              <a:rPr kumimoji="0" lang="en-US" altLang="zh-CN" sz="2000">
                <a:solidFill>
                  <a:srgbClr val="0000FF"/>
                </a:solidFill>
              </a:rPr>
              <a:t>Breit-Wigner </a:t>
            </a:r>
            <a:r>
              <a:rPr kumimoji="0" lang="en-US" altLang="zh-CN" sz="2000">
                <a:solidFill>
                  <a:srgbClr val="000000"/>
                </a:solidFill>
              </a:rPr>
              <a:t>mass fun for η, ω, ρ . </a:t>
            </a:r>
          </a:p>
          <a:p>
            <a:pPr>
              <a:lnSpc>
                <a:spcPct val="120000"/>
              </a:lnSpc>
              <a:buSzPct val="50000"/>
              <a:buFont typeface="Wingdings" pitchFamily="2" charset="2"/>
              <a:buChar char="l"/>
            </a:pPr>
            <a:r>
              <a:rPr kumimoji="0" lang="en-US" altLang="zh-CN" sz="2000">
                <a:solidFill>
                  <a:srgbClr val="0000FF"/>
                </a:solidFill>
              </a:rPr>
              <a:t>π</a:t>
            </a:r>
            <a:r>
              <a:rPr kumimoji="0" lang="en-US" altLang="zh-CN" sz="2000">
                <a:solidFill>
                  <a:srgbClr val="000000"/>
                </a:solidFill>
              </a:rPr>
              <a:t> pt from PHENIX. </a:t>
            </a:r>
            <a:r>
              <a:rPr kumimoji="0" lang="en-US" altLang="zh-CN" sz="2000">
                <a:solidFill>
                  <a:srgbClr val="0000FF"/>
                </a:solidFill>
              </a:rPr>
              <a:t>ρ</a:t>
            </a:r>
            <a:r>
              <a:rPr kumimoji="0" lang="en-US" altLang="zh-CN" sz="2000">
                <a:solidFill>
                  <a:srgbClr val="000000"/>
                </a:solidFill>
              </a:rPr>
              <a:t> pt  from STAR 40-80%, </a:t>
            </a:r>
            <a:r>
              <a:rPr kumimoji="0" lang="en-US" altLang="zh-CN" sz="2000">
                <a:solidFill>
                  <a:srgbClr val="FF0000"/>
                </a:solidFill>
              </a:rPr>
              <a:t>for all centrality.</a:t>
            </a:r>
          </a:p>
          <a:p>
            <a:pPr>
              <a:lnSpc>
                <a:spcPct val="120000"/>
              </a:lnSpc>
              <a:buSzPct val="50000"/>
              <a:buFont typeface="Wingdings" pitchFamily="2" charset="2"/>
              <a:buChar char="l"/>
            </a:pPr>
            <a:r>
              <a:rPr kumimoji="0" lang="el-GR" altLang="zh-CN" sz="2000">
                <a:solidFill>
                  <a:srgbClr val="0000FF"/>
                </a:solidFill>
              </a:rPr>
              <a:t>η</a:t>
            </a:r>
            <a:r>
              <a:rPr kumimoji="0" lang="en-US" altLang="zh-CN" sz="2000">
                <a:solidFill>
                  <a:srgbClr val="0000FF"/>
                </a:solidFill>
              </a:rPr>
              <a:t> and </a:t>
            </a:r>
            <a:r>
              <a:rPr kumimoji="0" lang="el-GR" altLang="zh-CN" sz="2000">
                <a:solidFill>
                  <a:srgbClr val="0000FF"/>
                </a:solidFill>
              </a:rPr>
              <a:t>ω</a:t>
            </a:r>
            <a:r>
              <a:rPr kumimoji="0" lang="en-US" altLang="zh-CN" sz="2000">
                <a:solidFill>
                  <a:srgbClr val="0000FF"/>
                </a:solidFill>
              </a:rPr>
              <a:t> same pt as ρ for all centrality, v</a:t>
            </a:r>
            <a:r>
              <a:rPr kumimoji="0" lang="en-US" altLang="zh-CN" sz="2000" baseline="-25000">
                <a:solidFill>
                  <a:srgbClr val="0000FF"/>
                </a:solidFill>
              </a:rPr>
              <a:t>2</a:t>
            </a:r>
            <a:r>
              <a:rPr kumimoji="0" lang="en-US" altLang="zh-CN" sz="2000">
                <a:solidFill>
                  <a:srgbClr val="0000FF"/>
                </a:solidFill>
              </a:rPr>
              <a:t> from the excepted NCQ fitted data.</a:t>
            </a:r>
          </a:p>
          <a:p>
            <a:pPr>
              <a:lnSpc>
                <a:spcPct val="120000"/>
              </a:lnSpc>
              <a:buSzPct val="50000"/>
              <a:buFont typeface="Wingdings" pitchFamily="2" charset="2"/>
              <a:buChar char="l"/>
            </a:pPr>
            <a:r>
              <a:rPr kumimoji="0" lang="el-GR" altLang="zh-CN" sz="2000">
                <a:solidFill>
                  <a:srgbClr val="000000"/>
                </a:solidFill>
              </a:rPr>
              <a:t>π</a:t>
            </a:r>
            <a:r>
              <a:rPr kumimoji="0" lang="en-US" altLang="zh-CN" sz="2000">
                <a:solidFill>
                  <a:srgbClr val="000000"/>
                </a:solidFill>
              </a:rPr>
              <a:t> v</a:t>
            </a:r>
            <a:r>
              <a:rPr kumimoji="0" lang="en-US" altLang="zh-CN" sz="2000" baseline="-25000">
                <a:solidFill>
                  <a:srgbClr val="000000"/>
                </a:solidFill>
              </a:rPr>
              <a:t>2 </a:t>
            </a:r>
            <a:r>
              <a:rPr kumimoji="0" lang="en-US" altLang="zh-CN" sz="2000">
                <a:solidFill>
                  <a:srgbClr val="000000"/>
                </a:solidFill>
              </a:rPr>
              <a:t>from STAR low pt + PHENIX high pt (only upto 50-60%,  take same for 60-70%and 70-80%).</a:t>
            </a:r>
          </a:p>
          <a:p>
            <a:pPr>
              <a:lnSpc>
                <a:spcPct val="120000"/>
              </a:lnSpc>
              <a:buSzPct val="50000"/>
              <a:buFont typeface="Wingdings" pitchFamily="2" charset="2"/>
              <a:buChar char="l"/>
            </a:pPr>
            <a:r>
              <a:rPr kumimoji="0" lang="en-US" altLang="zh-CN" sz="2000">
                <a:solidFill>
                  <a:srgbClr val="000000"/>
                </a:solidFill>
              </a:rPr>
              <a:t>particle mult. for each centrality sampled by Poisson accord. to dN/dy, </a:t>
            </a:r>
            <a:r>
              <a:rPr kumimoji="0" lang="en-US" altLang="zh-CN" sz="2000">
                <a:solidFill>
                  <a:srgbClr val="0000FF"/>
                </a:solidFill>
              </a:rPr>
              <a:t>Flat rapidity </a:t>
            </a:r>
            <a:r>
              <a:rPr kumimoji="0" lang="en-US" altLang="zh-CN" sz="2000">
                <a:solidFill>
                  <a:srgbClr val="000000"/>
                </a:solidFill>
              </a:rPr>
              <a:t>(</a:t>
            </a:r>
            <a:r>
              <a:rPr kumimoji="0" lang="en-US" altLang="zh-CN" sz="2000">
                <a:solidFill>
                  <a:srgbClr val="FF0000"/>
                </a:solidFill>
              </a:rPr>
              <a:t>+/-1.5</a:t>
            </a:r>
            <a:r>
              <a:rPr kumimoji="0" lang="en-US" altLang="zh-CN" sz="2000">
                <a:solidFill>
                  <a:srgbClr val="000000"/>
                </a:solidFill>
              </a:rPr>
              <a:t>)  (STAR acc. with pt&gt;0.2 and |eta|&lt;1).</a:t>
            </a:r>
          </a:p>
          <a:p>
            <a:pPr>
              <a:lnSpc>
                <a:spcPct val="120000"/>
              </a:lnSpc>
              <a:buSzPct val="50000"/>
              <a:buFont typeface="Wingdings" pitchFamily="2" charset="2"/>
              <a:buChar char="l"/>
            </a:pPr>
            <a:r>
              <a:rPr kumimoji="0" lang="en-US" altLang="zh-CN" sz="2000">
                <a:solidFill>
                  <a:srgbClr val="000000"/>
                </a:solidFill>
              </a:rPr>
              <a:t>ρ/</a:t>
            </a:r>
            <a:r>
              <a:rPr kumimoji="0" lang="el-GR" altLang="zh-CN" sz="2000">
                <a:solidFill>
                  <a:srgbClr val="000000"/>
                </a:solidFill>
              </a:rPr>
              <a:t>π</a:t>
            </a:r>
            <a:r>
              <a:rPr kumimoji="0" lang="en-US" altLang="zh-CN" sz="2000">
                <a:solidFill>
                  <a:srgbClr val="000000"/>
                </a:solidFill>
              </a:rPr>
              <a:t> ratio from STAR 40-80% ~</a:t>
            </a:r>
            <a:r>
              <a:rPr kumimoji="0" lang="en-US" altLang="zh-CN" sz="2000">
                <a:solidFill>
                  <a:srgbClr val="FF0000"/>
                </a:solidFill>
              </a:rPr>
              <a:t>0.169</a:t>
            </a:r>
            <a:r>
              <a:rPr kumimoji="0" lang="en-US" altLang="zh-CN" sz="2000">
                <a:solidFill>
                  <a:srgbClr val="0000FF"/>
                </a:solidFill>
              </a:rPr>
              <a:t> for all centrality, consider </a:t>
            </a:r>
            <a:r>
              <a:rPr kumimoji="0" lang="el-GR" altLang="zh-CN" sz="2000">
                <a:solidFill>
                  <a:srgbClr val="0000FF"/>
                </a:solidFill>
              </a:rPr>
              <a:t>ρ</a:t>
            </a:r>
            <a:r>
              <a:rPr kumimoji="0" lang="en-US" altLang="zh-CN" sz="2000">
                <a:solidFill>
                  <a:srgbClr val="0000FF"/>
                </a:solidFill>
              </a:rPr>
              <a:t>, </a:t>
            </a:r>
            <a:r>
              <a:rPr kumimoji="0" lang="el-GR" altLang="zh-CN" sz="2000">
                <a:solidFill>
                  <a:srgbClr val="0000FF"/>
                </a:solidFill>
              </a:rPr>
              <a:t>η</a:t>
            </a:r>
            <a:r>
              <a:rPr kumimoji="0" lang="en-US" altLang="zh-CN" sz="2000">
                <a:solidFill>
                  <a:srgbClr val="0000FF"/>
                </a:solidFill>
              </a:rPr>
              <a:t> and ω to </a:t>
            </a:r>
            <a:r>
              <a:rPr kumimoji="0" lang="el-GR" altLang="zh-CN" sz="2000">
                <a:solidFill>
                  <a:srgbClr val="0000FF"/>
                </a:solidFill>
              </a:rPr>
              <a:t>π</a:t>
            </a:r>
            <a:r>
              <a:rPr kumimoji="0" lang="en-US" altLang="zh-CN" sz="2000">
                <a:solidFill>
                  <a:srgbClr val="0000FF"/>
                </a:solidFill>
              </a:rPr>
              <a:t> contributions, fixed </a:t>
            </a:r>
            <a:r>
              <a:rPr kumimoji="0" lang="el-GR" altLang="zh-CN" sz="2000">
                <a:solidFill>
                  <a:srgbClr val="0000FF"/>
                </a:solidFill>
              </a:rPr>
              <a:t>ρ</a:t>
            </a:r>
            <a:r>
              <a:rPr kumimoji="0" lang="en-US" altLang="zh-CN" sz="2000">
                <a:solidFill>
                  <a:srgbClr val="0000FF"/>
                </a:solidFill>
              </a:rPr>
              <a:t>/</a:t>
            </a:r>
            <a:r>
              <a:rPr kumimoji="0" lang="el-GR" altLang="zh-CN" sz="2000">
                <a:solidFill>
                  <a:srgbClr val="0000FF"/>
                </a:solidFill>
              </a:rPr>
              <a:t>η</a:t>
            </a:r>
            <a:r>
              <a:rPr kumimoji="0" lang="en-US" altLang="zh-CN" sz="2000">
                <a:solidFill>
                  <a:srgbClr val="0000FF"/>
                </a:solidFill>
              </a:rPr>
              <a:t>, </a:t>
            </a:r>
            <a:r>
              <a:rPr kumimoji="0" lang="el-GR" altLang="zh-CN" sz="2000">
                <a:solidFill>
                  <a:srgbClr val="0000FF"/>
                </a:solidFill>
              </a:rPr>
              <a:t>ρ</a:t>
            </a:r>
            <a:r>
              <a:rPr kumimoji="0" lang="en-US" altLang="zh-CN" sz="2000">
                <a:solidFill>
                  <a:srgbClr val="0000FF"/>
                </a:solidFill>
              </a:rPr>
              <a:t>/ω ratio.   total resonance/</a:t>
            </a:r>
            <a:r>
              <a:rPr kumimoji="0" lang="en-US" altLang="zh-CN" sz="2000">
                <a:solidFill>
                  <a:srgbClr val="FF0000"/>
                </a:solidFill>
              </a:rPr>
              <a:t>’direct”</a:t>
            </a:r>
            <a:r>
              <a:rPr kumimoji="0" lang="el-GR" altLang="zh-CN" sz="2000">
                <a:solidFill>
                  <a:srgbClr val="FF0000"/>
                </a:solidFill>
              </a:rPr>
              <a:t> π</a:t>
            </a:r>
            <a:r>
              <a:rPr kumimoji="0" lang="en-US" altLang="zh-CN" sz="2000">
                <a:solidFill>
                  <a:srgbClr val="FF0000"/>
                </a:solidFill>
              </a:rPr>
              <a:t> </a:t>
            </a:r>
            <a:r>
              <a:rPr kumimoji="0" lang="en-US" altLang="zh-CN" sz="2000">
                <a:solidFill>
                  <a:srgbClr val="0000FF"/>
                </a:solidFill>
              </a:rPr>
              <a:t>~</a:t>
            </a:r>
            <a:r>
              <a:rPr kumimoji="0" lang="en-US" altLang="zh-CN" sz="2000">
                <a:solidFill>
                  <a:srgbClr val="FF0000"/>
                </a:solidFill>
              </a:rPr>
              <a:t>0.39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Fuqiang Wang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HIM, KPS, Gwangju, Oct. 21-22, 2016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39174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图片 3" descr="pion_pt1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90" y="697566"/>
            <a:ext cx="4494068" cy="314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3" name="图片 5" descr="pion_pt1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7058" y="697567"/>
            <a:ext cx="4452215" cy="3112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4" name="矩形 10"/>
          <p:cNvSpPr>
            <a:spLocks noChangeArrowheads="1"/>
          </p:cNvSpPr>
          <p:nvPr/>
        </p:nvSpPr>
        <p:spPr bwMode="auto">
          <a:xfrm>
            <a:off x="2902239" y="63033"/>
            <a:ext cx="2710261" cy="5753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058" tIns="41029" rIns="82058" bIns="41029">
            <a:spAutoFit/>
          </a:bodyPr>
          <a:lstStyle/>
          <a:p>
            <a:r>
              <a:rPr lang="en-US" altLang="zh-CN" sz="3200" b="1"/>
              <a:t>Pion p</a:t>
            </a:r>
            <a:r>
              <a:rPr lang="en-US" altLang="zh-CN" sz="3200" b="1" baseline="-25000"/>
              <a:t>T</a:t>
            </a:r>
            <a:r>
              <a:rPr lang="en-US" altLang="zh-CN" sz="3200" b="1"/>
              <a:t> spectra</a:t>
            </a:r>
            <a:endParaRPr lang="zh-CN" altLang="en-US" sz="3200" b="1"/>
          </a:p>
        </p:txBody>
      </p:sp>
      <p:pic>
        <p:nvPicPr>
          <p:cNvPr id="25605" name="图片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148" y="4063534"/>
            <a:ext cx="3349625" cy="6807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6" name="矩形 8"/>
          <p:cNvSpPr>
            <a:spLocks noChangeArrowheads="1"/>
          </p:cNvSpPr>
          <p:nvPr/>
        </p:nvSpPr>
        <p:spPr bwMode="auto">
          <a:xfrm>
            <a:off x="5227205" y="3709148"/>
            <a:ext cx="2621904" cy="359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058" tIns="41029" rIns="82058" bIns="41029">
            <a:spAutoFit/>
          </a:bodyPr>
          <a:lstStyle/>
          <a:p>
            <a:r>
              <a:rPr lang="en-US" altLang="zh-CN">
                <a:solidFill>
                  <a:schemeClr val="tx1"/>
                </a:solidFill>
              </a:rPr>
              <a:t> Bose-Einstein distribution</a:t>
            </a:r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25607" name="图片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364" y="3962681"/>
            <a:ext cx="4548909" cy="9412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8" name="矩形 13"/>
          <p:cNvSpPr>
            <a:spLocks noChangeArrowheads="1"/>
          </p:cNvSpPr>
          <p:nvPr/>
        </p:nvSpPr>
        <p:spPr bwMode="auto">
          <a:xfrm>
            <a:off x="642217" y="3682533"/>
            <a:ext cx="2874474" cy="359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058" tIns="41029" rIns="82058" bIns="41029">
            <a:spAutoFit/>
          </a:bodyPr>
          <a:lstStyle/>
          <a:p>
            <a:r>
              <a:rPr lang="en-US" altLang="zh-CN">
                <a:solidFill>
                  <a:schemeClr val="tx1"/>
                </a:solidFill>
              </a:rPr>
              <a:t> modified Hagedorn function</a:t>
            </a: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251114" y="4849346"/>
            <a:ext cx="8773103" cy="14678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82058" tIns="41029" rIns="82058" bIns="41029">
            <a:spAutoFit/>
          </a:bodyPr>
          <a:lstStyle/>
          <a:p>
            <a:pPr marL="307718" indent="-307718">
              <a:buFont typeface="Wingdings" charset="2"/>
              <a:buChar char="Ø"/>
              <a:defRPr/>
            </a:pPr>
            <a:r>
              <a:rPr lang="en-US" altLang="zh-CN" dirty="0">
                <a:solidFill>
                  <a:srgbClr val="FF0000"/>
                </a:solidFill>
              </a:rPr>
              <a:t>Inclusive pion </a:t>
            </a:r>
            <a:r>
              <a:rPr lang="en-US" altLang="zh-CN" dirty="0" err="1">
                <a:solidFill>
                  <a:srgbClr val="0000FF"/>
                </a:solidFill>
              </a:rPr>
              <a:t>dN</a:t>
            </a:r>
            <a:r>
              <a:rPr lang="en-US" altLang="zh-CN" dirty="0">
                <a:solidFill>
                  <a:srgbClr val="0000FF"/>
                </a:solidFill>
              </a:rPr>
              <a:t>/</a:t>
            </a:r>
            <a:r>
              <a:rPr lang="en-US" altLang="zh-CN" dirty="0" err="1">
                <a:solidFill>
                  <a:srgbClr val="0000FF"/>
                </a:solidFill>
              </a:rPr>
              <a:t>dy</a:t>
            </a:r>
            <a:r>
              <a:rPr lang="en-US" altLang="zh-CN" dirty="0">
                <a:solidFill>
                  <a:srgbClr val="0000FF"/>
                </a:solidFill>
              </a:rPr>
              <a:t> fixed from PHENIX data, while the </a:t>
            </a:r>
            <a:r>
              <a:rPr lang="en-US" altLang="zh-CN" dirty="0" err="1">
                <a:solidFill>
                  <a:srgbClr val="0000FF"/>
                </a:solidFill>
              </a:rPr>
              <a:t>pt</a:t>
            </a:r>
            <a:r>
              <a:rPr lang="en-US" altLang="zh-CN" dirty="0">
                <a:solidFill>
                  <a:srgbClr val="0000FF"/>
                </a:solidFill>
              </a:rPr>
              <a:t> shape use the Bose-Einstein distribution.</a:t>
            </a:r>
          </a:p>
          <a:p>
            <a:pPr marL="307718" indent="-307718">
              <a:buFont typeface="Wingdings" charset="2"/>
              <a:buChar char="Ø"/>
              <a:defRPr/>
            </a:pPr>
            <a:r>
              <a:rPr lang="en-US" altLang="zh-CN" dirty="0">
                <a:solidFill>
                  <a:srgbClr val="0000FF"/>
                </a:solidFill>
              </a:rPr>
              <a:t>In our simulation input single pion mainly the </a:t>
            </a:r>
            <a:r>
              <a:rPr lang="en-US" altLang="zh-CN" dirty="0">
                <a:solidFill>
                  <a:srgbClr val="FF0000"/>
                </a:solidFill>
              </a:rPr>
              <a:t>direct pion</a:t>
            </a:r>
            <a:r>
              <a:rPr lang="en-US" altLang="zh-CN" dirty="0">
                <a:solidFill>
                  <a:srgbClr val="0000FF"/>
                </a:solidFill>
              </a:rPr>
              <a:t>,  resonance decay pion dominate at low </a:t>
            </a:r>
            <a:r>
              <a:rPr lang="en-US" altLang="zh-CN" dirty="0" err="1">
                <a:solidFill>
                  <a:srgbClr val="0000FF"/>
                </a:solidFill>
              </a:rPr>
              <a:t>pt</a:t>
            </a:r>
            <a:r>
              <a:rPr lang="en-US" altLang="zh-CN" dirty="0">
                <a:solidFill>
                  <a:srgbClr val="0000FF"/>
                </a:solidFill>
              </a:rPr>
              <a:t>, so I use the Bose-Einstein distribution.  </a:t>
            </a:r>
          </a:p>
          <a:p>
            <a:pPr marL="307718" indent="-307718">
              <a:buFont typeface="Wingdings" charset="2"/>
              <a:buChar char="Ø"/>
              <a:defRPr/>
            </a:pPr>
            <a:r>
              <a:rPr lang="en-US" altLang="zh-CN" dirty="0">
                <a:solidFill>
                  <a:srgbClr val="FF0000"/>
                </a:solidFill>
              </a:rPr>
              <a:t>STAR acc. cut will remove ~25-35% low </a:t>
            </a:r>
            <a:r>
              <a:rPr lang="en-US" altLang="zh-CN" dirty="0" err="1">
                <a:solidFill>
                  <a:srgbClr val="FF0000"/>
                </a:solidFill>
              </a:rPr>
              <a:t>pT</a:t>
            </a:r>
            <a:r>
              <a:rPr lang="en-US" altLang="zh-CN" dirty="0">
                <a:solidFill>
                  <a:srgbClr val="FF0000"/>
                </a:solidFill>
              </a:rPr>
              <a:t> </a:t>
            </a:r>
            <a:r>
              <a:rPr lang="en-US" altLang="zh-CN" dirty="0" err="1">
                <a:solidFill>
                  <a:srgbClr val="FF0000"/>
                </a:solidFill>
              </a:rPr>
              <a:t>pions</a:t>
            </a:r>
            <a:r>
              <a:rPr lang="en-US" altLang="zh-CN" dirty="0">
                <a:solidFill>
                  <a:srgbClr val="FF0000"/>
                </a:solidFill>
              </a:rPr>
              <a:t>, and also for resonances.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Fuqiang Wang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HIM, KPS, Gwangju, Oct. 21-22,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3649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矩形 10"/>
          <p:cNvSpPr>
            <a:spLocks noChangeArrowheads="1"/>
          </p:cNvSpPr>
          <p:nvPr/>
        </p:nvSpPr>
        <p:spPr bwMode="auto">
          <a:xfrm>
            <a:off x="2902239" y="63033"/>
            <a:ext cx="2622097" cy="5753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058" tIns="41029" rIns="82058" bIns="41029">
            <a:spAutoFit/>
          </a:bodyPr>
          <a:lstStyle/>
          <a:p>
            <a:r>
              <a:rPr lang="en-US" altLang="zh-CN" sz="3200" b="1"/>
              <a:t>Rho p</a:t>
            </a:r>
            <a:r>
              <a:rPr lang="en-US" altLang="zh-CN" sz="3200" b="1" baseline="-25000"/>
              <a:t>T</a:t>
            </a:r>
            <a:r>
              <a:rPr lang="en-US" altLang="zh-CN" sz="3200" b="1"/>
              <a:t> spectra</a:t>
            </a:r>
            <a:endParaRPr lang="zh-CN" altLang="en-US" sz="3200" b="1"/>
          </a:p>
        </p:txBody>
      </p:sp>
      <p:sp>
        <p:nvSpPr>
          <p:cNvPr id="16" name="矩形 15"/>
          <p:cNvSpPr/>
          <p:nvPr/>
        </p:nvSpPr>
        <p:spPr>
          <a:xfrm>
            <a:off x="447387" y="5461468"/>
            <a:ext cx="8379114" cy="74765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82058" tIns="41029" rIns="82058" bIns="41029">
            <a:spAutoFit/>
          </a:bodyPr>
          <a:lstStyle>
            <a:lvl1pPr marL="342900" indent="-342900">
              <a:defRPr kumimoji="1" sz="2400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 kumimoji="1" sz="2400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 kumimoji="1" sz="2400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 kumimoji="1" sz="2400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 kumimoji="1" sz="2400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kumimoji="1" sz="2400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kumimoji="1" sz="2400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kumimoji="1" sz="2400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kumimoji="1" sz="2400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kumimoji="0" lang="en-US" altLang="zh-CN" sz="1800">
                <a:solidFill>
                  <a:srgbClr val="0000FF"/>
                </a:solidFill>
              </a:rPr>
              <a:t>rho</a:t>
            </a:r>
            <a:r>
              <a:rPr kumimoji="0" lang="en-US" altLang="zh-CN" sz="1800">
                <a:solidFill>
                  <a:srgbClr val="000000"/>
                </a:solidFill>
              </a:rPr>
              <a:t> pt  from STAR 40-80%, </a:t>
            </a:r>
            <a:r>
              <a:rPr kumimoji="0" lang="en-US" altLang="zh-CN" sz="1800">
                <a:solidFill>
                  <a:srgbClr val="FF0000"/>
                </a:solidFill>
              </a:rPr>
              <a:t>for all centrality</a:t>
            </a:r>
            <a:r>
              <a:rPr kumimoji="0" lang="en-US" altLang="zh-CN" sz="1800">
                <a:solidFill>
                  <a:srgbClr val="0000FF"/>
                </a:solidFill>
              </a:rPr>
              <a:t>.  same shape for eta and oemga. </a:t>
            </a:r>
          </a:p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kumimoji="0" lang="en-US" altLang="zh-CN" sz="1800">
                <a:solidFill>
                  <a:srgbClr val="0000FF"/>
                </a:solidFill>
              </a:rPr>
              <a:t>With fixed </a:t>
            </a:r>
            <a:r>
              <a:rPr kumimoji="0" lang="en-US" altLang="zh-CN" sz="1800">
                <a:solidFill>
                  <a:srgbClr val="FF0000"/>
                </a:solidFill>
              </a:rPr>
              <a:t>rho/inclusive pion </a:t>
            </a:r>
            <a:r>
              <a:rPr kumimoji="0" lang="en-US" altLang="zh-CN" sz="1800">
                <a:solidFill>
                  <a:srgbClr val="0000FF"/>
                </a:solidFill>
              </a:rPr>
              <a:t>=0.169,   fixed eta/rho, omega/rho.  </a:t>
            </a:r>
            <a:endParaRPr kumimoji="0" lang="en-US" altLang="zh-CN" sz="1800">
              <a:solidFill>
                <a:srgbClr val="FF0000"/>
              </a:solidFill>
            </a:endParaRPr>
          </a:p>
        </p:txBody>
      </p:sp>
      <p:pic>
        <p:nvPicPr>
          <p:cNvPr id="26628" name="图片 2" descr="rho_spectra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409" y="760600"/>
            <a:ext cx="4909705" cy="34332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9" name="图片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0080" y="4381500"/>
            <a:ext cx="5957455" cy="806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0" name="矩形 14"/>
          <p:cNvSpPr>
            <a:spLocks noChangeArrowheads="1"/>
          </p:cNvSpPr>
          <p:nvPr/>
        </p:nvSpPr>
        <p:spPr bwMode="auto">
          <a:xfrm>
            <a:off x="317501" y="4000501"/>
            <a:ext cx="1873750" cy="359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058" tIns="41029" rIns="82058" bIns="41029">
            <a:spAutoFit/>
          </a:bodyPr>
          <a:lstStyle/>
          <a:p>
            <a:r>
              <a:rPr lang="en-US" altLang="zh-CN">
                <a:solidFill>
                  <a:srgbClr val="000000"/>
                </a:solidFill>
              </a:rPr>
              <a:t>exponential mT fit</a:t>
            </a:r>
            <a:endParaRPr lang="zh-CN" altLang="en-US">
              <a:solidFill>
                <a:srgbClr val="000000"/>
              </a:solidFill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536172" y="4572000"/>
            <a:ext cx="560057" cy="282914"/>
          </a:xfrm>
          <a:prstGeom prst="rect">
            <a:avLst/>
          </a:prstGeom>
          <a:solidFill>
            <a:schemeClr val="bg1"/>
          </a:solidFill>
        </p:spPr>
        <p:txBody>
          <a:bodyPr wrap="none" lIns="82058" tIns="41029" rIns="82058" bIns="41029">
            <a:spAutoFit/>
          </a:bodyPr>
          <a:lstStyle/>
          <a:p>
            <a:r>
              <a:rPr kumimoji="1" lang="en-US" altLang="zh-CN" sz="1300" i="1">
                <a:solidFill>
                  <a:srgbClr val="000000"/>
                </a:solidFill>
                <a:latin typeface="American Typewriter" pitchFamily="2" charset="0"/>
              </a:rPr>
              <a:t>m</a:t>
            </a:r>
            <a:r>
              <a:rPr kumimoji="1" lang="en-US" altLang="zh-CN" sz="1300" i="1" baseline="-25000">
                <a:solidFill>
                  <a:srgbClr val="000000"/>
                </a:solidFill>
                <a:latin typeface="American Typewriter" pitchFamily="2" charset="0"/>
              </a:rPr>
              <a:t>0</a:t>
            </a:r>
            <a:r>
              <a:rPr kumimoji="1" lang="en-US" altLang="zh-CN" sz="1300" i="1">
                <a:solidFill>
                  <a:srgbClr val="000000"/>
                </a:solidFill>
                <a:latin typeface="American Typewriter" pitchFamily="2" charset="0"/>
              </a:rPr>
              <a:t>)/T</a:t>
            </a:r>
            <a:r>
              <a:rPr kumimoji="1" lang="en-US" altLang="zh-CN" sz="1300" i="1" baseline="-25000">
                <a:solidFill>
                  <a:srgbClr val="000000"/>
                </a:solidFill>
                <a:latin typeface="American Typewriter" pitchFamily="2" charset="0"/>
              </a:rPr>
              <a:t>exp</a:t>
            </a:r>
            <a:endParaRPr kumimoji="1" lang="zh-CN" altLang="en-US" sz="1300" i="1">
              <a:solidFill>
                <a:srgbClr val="000000"/>
              </a:solidFill>
              <a:latin typeface="American Typewriter" pitchFamily="2" charset="0"/>
            </a:endParaRPr>
          </a:p>
        </p:txBody>
      </p:sp>
      <p:sp>
        <p:nvSpPr>
          <p:cNvPr id="26632" name="矩形 16"/>
          <p:cNvSpPr>
            <a:spLocks noChangeArrowheads="1"/>
          </p:cNvSpPr>
          <p:nvPr/>
        </p:nvSpPr>
        <p:spPr bwMode="auto">
          <a:xfrm>
            <a:off x="4375727" y="4826934"/>
            <a:ext cx="803714" cy="276759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058" tIns="41029" rIns="82058" bIns="41029">
            <a:spAutoFit/>
          </a:bodyPr>
          <a:lstStyle/>
          <a:p>
            <a:pPr>
              <a:lnSpc>
                <a:spcPct val="60000"/>
              </a:lnSpc>
            </a:pPr>
            <a:r>
              <a:rPr kumimoji="1" lang="en-US" altLang="zh-CN">
                <a:solidFill>
                  <a:srgbClr val="000000"/>
                </a:solidFill>
                <a:latin typeface="American Typewriter" pitchFamily="2" charset="0"/>
              </a:rPr>
              <a:t>(</a:t>
            </a:r>
            <a:r>
              <a:rPr kumimoji="1" lang="en-US" altLang="zh-CN" i="1">
                <a:solidFill>
                  <a:srgbClr val="000000"/>
                </a:solidFill>
                <a:latin typeface="American Typewriter" pitchFamily="2" charset="0"/>
              </a:rPr>
              <a:t>m</a:t>
            </a:r>
            <a:r>
              <a:rPr kumimoji="1" lang="en-US" altLang="zh-CN" i="1" baseline="-25000">
                <a:solidFill>
                  <a:srgbClr val="000000"/>
                </a:solidFill>
                <a:latin typeface="American Typewriter" pitchFamily="2" charset="0"/>
              </a:rPr>
              <a:t>0</a:t>
            </a:r>
            <a:r>
              <a:rPr kumimoji="1" lang="en-US" altLang="zh-CN">
                <a:solidFill>
                  <a:srgbClr val="000000"/>
                </a:solidFill>
                <a:latin typeface="American Typewriter" pitchFamily="2" charset="0"/>
              </a:rPr>
              <a:t>+</a:t>
            </a:r>
            <a:r>
              <a:rPr kumimoji="1" lang="en-US" altLang="zh-CN" sz="2100" i="1">
                <a:solidFill>
                  <a:srgbClr val="000000"/>
                </a:solidFill>
                <a:latin typeface="American Typewriter" pitchFamily="2" charset="0"/>
              </a:rPr>
              <a:t>T</a:t>
            </a:r>
            <a:r>
              <a:rPr kumimoji="1" lang="en-US" altLang="zh-CN" i="1" baseline="-25000">
                <a:solidFill>
                  <a:srgbClr val="000000"/>
                </a:solidFill>
                <a:latin typeface="American Typewriter" pitchFamily="2" charset="0"/>
              </a:rPr>
              <a:t>exp</a:t>
            </a:r>
            <a:r>
              <a:rPr kumimoji="1" lang="en-US" altLang="zh-CN">
                <a:solidFill>
                  <a:srgbClr val="000000"/>
                </a:solidFill>
                <a:latin typeface="American Typewriter" pitchFamily="2" charset="0"/>
              </a:rPr>
              <a:t>)</a:t>
            </a:r>
            <a:endParaRPr lang="zh-CN" alt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Fuqiang Wang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HIM, KPS, Gwangju, Oct. 21-22,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515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矩形 10"/>
          <p:cNvSpPr>
            <a:spLocks noChangeArrowheads="1"/>
          </p:cNvSpPr>
          <p:nvPr/>
        </p:nvSpPr>
        <p:spPr bwMode="auto">
          <a:xfrm>
            <a:off x="3590637" y="63033"/>
            <a:ext cx="1502623" cy="5753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058" tIns="41029" rIns="82058" bIns="41029">
            <a:spAutoFit/>
          </a:bodyPr>
          <a:lstStyle/>
          <a:p>
            <a:r>
              <a:rPr lang="en-US" altLang="zh-CN" sz="3200" b="1"/>
              <a:t>Input v</a:t>
            </a:r>
            <a:r>
              <a:rPr lang="en-US" altLang="zh-CN" sz="3200" b="1" baseline="-25000"/>
              <a:t>2</a:t>
            </a:r>
            <a:endParaRPr lang="zh-CN" altLang="en-US" sz="3200" b="1" baseline="-25000"/>
          </a:p>
        </p:txBody>
      </p:sp>
      <p:pic>
        <p:nvPicPr>
          <p:cNvPr id="27651" name="图片 3" descr="pionv2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62" y="888066"/>
            <a:ext cx="4634056" cy="32399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2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3807" y="4183997"/>
            <a:ext cx="6165273" cy="8964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3" name="图片 5" descr="PIDv2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888067"/>
            <a:ext cx="4572000" cy="31964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矩形 13"/>
          <p:cNvSpPr/>
          <p:nvPr/>
        </p:nvSpPr>
        <p:spPr>
          <a:xfrm>
            <a:off x="906318" y="5572125"/>
            <a:ext cx="7462694" cy="96925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lIns="82058" tIns="41029" rIns="82058" bIns="41029">
            <a:spAutoFit/>
          </a:bodyPr>
          <a:lstStyle>
            <a:lvl1pPr marL="342900" indent="-342900">
              <a:defRPr kumimoji="1" sz="2400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 kumimoji="1" sz="2400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 kumimoji="1" sz="2400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 kumimoji="1" sz="2400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 kumimoji="1" sz="2400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kumimoji="1" sz="2400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kumimoji="1" sz="2400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kumimoji="1" sz="2400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kumimoji="1" sz="2400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lnSpc>
                <a:spcPct val="120000"/>
              </a:lnSpc>
              <a:buFont typeface="Wingdings" pitchFamily="2" charset="2"/>
              <a:buChar char="Ø"/>
            </a:pPr>
            <a:r>
              <a:rPr kumimoji="0" lang="en-US" altLang="zh-CN">
                <a:solidFill>
                  <a:srgbClr val="0000FF"/>
                </a:solidFill>
              </a:rPr>
              <a:t>NCQ scaling fitted pion data, predict for rho, eta, omega   </a:t>
            </a:r>
            <a:endParaRPr kumimoji="0" lang="en-US" altLang="zh-CN">
              <a:solidFill>
                <a:srgbClr val="FF0000"/>
              </a:solidFill>
            </a:endParaRPr>
          </a:p>
        </p:txBody>
      </p:sp>
      <p:sp>
        <p:nvSpPr>
          <p:cNvPr id="27655" name="文本框 6"/>
          <p:cNvSpPr txBox="1">
            <a:spLocks noChangeArrowheads="1"/>
          </p:cNvSpPr>
          <p:nvPr/>
        </p:nvSpPr>
        <p:spPr bwMode="auto">
          <a:xfrm>
            <a:off x="2804103" y="4691063"/>
            <a:ext cx="3770232" cy="352164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058" tIns="41029" rIns="82058" bIns="41029">
            <a:spAutoFit/>
          </a:bodyPr>
          <a:lstStyle/>
          <a:p>
            <a:pPr>
              <a:lnSpc>
                <a:spcPct val="70000"/>
              </a:lnSpc>
            </a:pPr>
            <a:r>
              <a:rPr kumimoji="1" lang="en-US" altLang="zh-CN" sz="2500">
                <a:latin typeface="Times New Roman" pitchFamily="18" charset="0"/>
                <a:cs typeface="Times New Roman" pitchFamily="18" charset="0"/>
              </a:rPr>
              <a:t>1 + exp(-((</a:t>
            </a:r>
            <a:r>
              <a:rPr kumimoji="1" lang="en-US" altLang="zh-CN" sz="2500" i="1">
                <a:latin typeface="Times New Roman" pitchFamily="18" charset="0"/>
                <a:cs typeface="Times New Roman" pitchFamily="18" charset="0"/>
              </a:rPr>
              <a:t>m</a:t>
            </a:r>
            <a:r>
              <a:rPr kumimoji="1" lang="en-US" altLang="zh-CN" sz="2500" i="1" baseline="-25000">
                <a:latin typeface="Times New Roman" pitchFamily="18" charset="0"/>
                <a:cs typeface="Times New Roman" pitchFamily="18" charset="0"/>
              </a:rPr>
              <a:t>T </a:t>
            </a:r>
            <a:r>
              <a:rPr kumimoji="1" lang="en-US" altLang="zh-CN" sz="2500" i="1">
                <a:latin typeface="Times New Roman" pitchFamily="18" charset="0"/>
                <a:cs typeface="Times New Roman" pitchFamily="18" charset="0"/>
              </a:rPr>
              <a:t>- m</a:t>
            </a:r>
            <a:r>
              <a:rPr kumimoji="1" lang="en-US" altLang="zh-CN" sz="2500" i="1" baseline="-25000">
                <a:latin typeface="Times New Roman" pitchFamily="18" charset="0"/>
                <a:cs typeface="Times New Roman" pitchFamily="18" charset="0"/>
              </a:rPr>
              <a:t>0</a:t>
            </a:r>
            <a:r>
              <a:rPr kumimoji="1" lang="en-US" altLang="zh-CN" sz="2500">
                <a:latin typeface="Times New Roman" pitchFamily="18" charset="0"/>
                <a:cs typeface="Times New Roman" pitchFamily="18" charset="0"/>
              </a:rPr>
              <a:t>)/</a:t>
            </a:r>
            <a:r>
              <a:rPr kumimoji="1" lang="en-US" altLang="zh-CN" sz="2500" i="1">
                <a:latin typeface="Times New Roman" pitchFamily="18" charset="0"/>
                <a:cs typeface="Times New Roman" pitchFamily="18" charset="0"/>
              </a:rPr>
              <a:t>n – b)/c)</a:t>
            </a:r>
            <a:endParaRPr kumimoji="1" lang="zh-CN" altLang="en-US" sz="2500" i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656" name="矩形 2"/>
          <p:cNvSpPr>
            <a:spLocks noChangeArrowheads="1"/>
          </p:cNvSpPr>
          <p:nvPr/>
        </p:nvSpPr>
        <p:spPr bwMode="auto">
          <a:xfrm>
            <a:off x="774989" y="760600"/>
            <a:ext cx="5361052" cy="329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058" tIns="41029" rIns="82058" bIns="41029">
            <a:spAutoFit/>
          </a:bodyPr>
          <a:lstStyle/>
          <a:p>
            <a:r>
              <a:rPr lang="is-IS" altLang="zh-CN" sz="1600">
                <a:solidFill>
                  <a:srgbClr val="231F20"/>
                </a:solidFill>
              </a:rPr>
              <a:t>PHENIX, PRL 105, 142301 (2010); STAR, PRC 72, 014904 (2005)</a:t>
            </a:r>
            <a:endParaRPr lang="zh-CN" altLang="en-US" sz="1600"/>
          </a:p>
        </p:txBody>
      </p:sp>
      <p:sp>
        <p:nvSpPr>
          <p:cNvPr id="27657" name="矩形 2"/>
          <p:cNvSpPr>
            <a:spLocks noChangeArrowheads="1"/>
          </p:cNvSpPr>
          <p:nvPr/>
        </p:nvSpPr>
        <p:spPr bwMode="auto">
          <a:xfrm>
            <a:off x="4927023" y="5144902"/>
            <a:ext cx="3687965" cy="329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058" tIns="41029" rIns="82058" bIns="41029">
            <a:spAutoFit/>
          </a:bodyPr>
          <a:lstStyle/>
          <a:p>
            <a:r>
              <a:rPr lang="en-US" altLang="zh-CN" sz="1600">
                <a:solidFill>
                  <a:srgbClr val="000000"/>
                </a:solidFill>
              </a:rPr>
              <a:t>X. Dong et al., </a:t>
            </a:r>
            <a:r>
              <a:rPr lang="is-IS" altLang="zh-CN" sz="1600">
                <a:solidFill>
                  <a:srgbClr val="000000"/>
                </a:solidFill>
              </a:rPr>
              <a:t>Phys. Lett. B597, 328 (2004)</a:t>
            </a:r>
            <a:endParaRPr lang="zh-CN" altLang="en-US" sz="1600">
              <a:solidFill>
                <a:srgbClr val="00000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Fuqiang Wang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HIM, KPS, Gwangju, Oct. 21-22,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0041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6" name="图片 15" descr="centrality_dif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0" y="1371600"/>
            <a:ext cx="3285264" cy="2300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7" name="图片 16" descr="bkg_centrality_simu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200" y="3492033"/>
            <a:ext cx="4263159" cy="2984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9" name="矩形 2"/>
          <p:cNvSpPr>
            <a:spLocks noChangeArrowheads="1"/>
          </p:cNvSpPr>
          <p:nvPr/>
        </p:nvSpPr>
        <p:spPr bwMode="auto">
          <a:xfrm>
            <a:off x="2512638" y="990600"/>
            <a:ext cx="4118724" cy="359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058" tIns="41029" rIns="82058" bIns="41029">
            <a:spAutoFit/>
          </a:bodyPr>
          <a:lstStyle/>
          <a:p>
            <a:r>
              <a:rPr lang="en-US" altLang="zh-CN" dirty="0"/>
              <a:t>Fuqiang Wang, </a:t>
            </a:r>
            <a:r>
              <a:rPr lang="en-US" altLang="zh-CN" dirty="0" err="1"/>
              <a:t>Jie</a:t>
            </a:r>
            <a:r>
              <a:rPr lang="en-US" altLang="zh-CN" dirty="0"/>
              <a:t> Zhao, </a:t>
            </a:r>
            <a:r>
              <a:rPr lang="hr-HR" altLang="zh-CN" dirty="0"/>
              <a:t>arXiv:1608.06610</a:t>
            </a:r>
            <a:endParaRPr lang="zh-CN" alt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Fuqiang Wang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HIM, KPS, Gwangju, Oct. 21-22, 2016</a:t>
            </a:r>
            <a:endParaRPr lang="en-US" dirty="0"/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0" y="126066"/>
            <a:ext cx="9144000" cy="698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058" tIns="41029" rIns="82058" bIns="41029">
            <a:spAutoFit/>
          </a:bodyPr>
          <a:lstStyle/>
          <a:p>
            <a:pPr algn="ctr"/>
            <a:r>
              <a:rPr lang="en-US" altLang="zh-CN" sz="4000" b="1" dirty="0">
                <a:solidFill>
                  <a:srgbClr val="0000D0"/>
                </a:solidFill>
              </a:rPr>
              <a:t>Resonances decay simulation</a:t>
            </a:r>
            <a:endParaRPr lang="zh-CN" altLang="en-US" sz="4000" b="1" dirty="0">
              <a:solidFill>
                <a:srgbClr val="0000D0"/>
              </a:solidFill>
            </a:endParaRPr>
          </a:p>
        </p:txBody>
      </p:sp>
      <p:pic>
        <p:nvPicPr>
          <p:cNvPr id="28675" name="图片 12" descr="centrality_simu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8136" y="1371600"/>
            <a:ext cx="3285264" cy="23005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749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矩形 1"/>
          <p:cNvSpPr>
            <a:spLocks noChangeArrowheads="1"/>
          </p:cNvSpPr>
          <p:nvPr/>
        </p:nvSpPr>
        <p:spPr bwMode="auto">
          <a:xfrm>
            <a:off x="24536" y="152400"/>
            <a:ext cx="9064624" cy="698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058" tIns="41029" rIns="82058" bIns="41029">
            <a:spAutoFit/>
          </a:bodyPr>
          <a:lstStyle/>
          <a:p>
            <a:pPr algn="ctr"/>
            <a:r>
              <a:rPr lang="en-US" altLang="zh-CN" sz="4000" b="1" dirty="0" smtClean="0">
                <a:solidFill>
                  <a:srgbClr val="0000D0"/>
                </a:solidFill>
              </a:rPr>
              <a:t>Jet effects </a:t>
            </a:r>
            <a:r>
              <a:rPr lang="en-US" altLang="zh-CN" sz="4000" b="1" dirty="0">
                <a:solidFill>
                  <a:srgbClr val="0000D0"/>
                </a:solidFill>
              </a:rPr>
              <a:t>with </a:t>
            </a:r>
            <a:r>
              <a:rPr lang="en-US" altLang="zh-CN" sz="4000" b="1" dirty="0" err="1">
                <a:solidFill>
                  <a:srgbClr val="0000D0"/>
                </a:solidFill>
              </a:rPr>
              <a:t>Hijing</a:t>
            </a:r>
            <a:r>
              <a:rPr lang="en-US" altLang="zh-CN" sz="4000" b="1" dirty="0">
                <a:solidFill>
                  <a:srgbClr val="0000D0"/>
                </a:solidFill>
              </a:rPr>
              <a:t> simulation</a:t>
            </a:r>
            <a:endParaRPr lang="zh-CN" altLang="en-US" sz="4000" dirty="0">
              <a:solidFill>
                <a:srgbClr val="0000D0"/>
              </a:solidFill>
            </a:endParaRPr>
          </a:p>
        </p:txBody>
      </p:sp>
      <p:sp>
        <p:nvSpPr>
          <p:cNvPr id="15363" name="矩形 9"/>
          <p:cNvSpPr>
            <a:spLocks noChangeArrowheads="1"/>
          </p:cNvSpPr>
          <p:nvPr/>
        </p:nvSpPr>
        <p:spPr bwMode="auto">
          <a:xfrm>
            <a:off x="381001" y="1122946"/>
            <a:ext cx="5867399" cy="17448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058" tIns="41029" rIns="82058" bIns="41029">
            <a:spAutoFit/>
          </a:bodyPr>
          <a:lstStyle>
            <a:lvl1pPr marL="457200" indent="-457200">
              <a:defRPr kumimoji="1" sz="2400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 kumimoji="1" sz="2400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 kumimoji="1" sz="2400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 kumimoji="1" sz="2400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 kumimoji="1" sz="2400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kumimoji="1" sz="2400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kumimoji="1" sz="2400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kumimoji="1" sz="2400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kumimoji="1" sz="2400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Wingdings" pitchFamily="2" charset="2"/>
              <a:buChar char="Ø"/>
            </a:pPr>
            <a:r>
              <a:rPr kumimoji="0" lang="en-US" altLang="zh-CN" sz="1800" dirty="0" err="1">
                <a:solidFill>
                  <a:schemeClr val="tx1"/>
                </a:solidFill>
              </a:rPr>
              <a:t>Hijing</a:t>
            </a:r>
            <a:r>
              <a:rPr kumimoji="0" lang="en-US" altLang="zh-CN" sz="1800" dirty="0">
                <a:solidFill>
                  <a:schemeClr val="tx1"/>
                </a:solidFill>
              </a:rPr>
              <a:t> with b: 9-14fm</a:t>
            </a:r>
          </a:p>
          <a:p>
            <a:pPr>
              <a:buFont typeface="Wingdings" pitchFamily="2" charset="2"/>
              <a:buChar char="Ø"/>
            </a:pPr>
            <a:r>
              <a:rPr kumimoji="0" lang="en-US" altLang="zh-CN" sz="1800" dirty="0">
                <a:solidFill>
                  <a:schemeClr val="tx1"/>
                </a:solidFill>
              </a:rPr>
              <a:t>Final state pi, k, p reconstructed </a:t>
            </a:r>
            <a:r>
              <a:rPr kumimoji="0" lang="en-US" altLang="zh-CN" sz="1800" dirty="0" smtClean="0">
                <a:solidFill>
                  <a:schemeClr val="tx1"/>
                </a:solidFill>
              </a:rPr>
              <a:t>event plane</a:t>
            </a:r>
            <a:r>
              <a:rPr kumimoji="0" lang="en-US" altLang="zh-CN" sz="1800" dirty="0">
                <a:solidFill>
                  <a:schemeClr val="tx1"/>
                </a:solidFill>
              </a:rPr>
              <a:t>, </a:t>
            </a:r>
            <a:r>
              <a:rPr kumimoji="0" lang="en-US" altLang="zh-CN" sz="1800" dirty="0" smtClean="0">
                <a:solidFill>
                  <a:schemeClr val="tx1"/>
                </a:solidFill>
              </a:rPr>
              <a:t/>
            </a:r>
            <a:br>
              <a:rPr kumimoji="0" lang="en-US" altLang="zh-CN" sz="1800" dirty="0" smtClean="0">
                <a:solidFill>
                  <a:schemeClr val="tx1"/>
                </a:solidFill>
              </a:rPr>
            </a:br>
            <a:r>
              <a:rPr kumimoji="0" lang="en-US" altLang="zh-CN" sz="1800" dirty="0" smtClean="0">
                <a:solidFill>
                  <a:schemeClr val="tx1"/>
                </a:solidFill>
              </a:rPr>
              <a:t>or </a:t>
            </a:r>
            <a:r>
              <a:rPr kumimoji="0" lang="en-US" altLang="zh-CN" sz="1800" dirty="0">
                <a:solidFill>
                  <a:schemeClr val="tx1"/>
                </a:solidFill>
              </a:rPr>
              <a:t>impact parameter direction as </a:t>
            </a:r>
            <a:r>
              <a:rPr kumimoji="0" lang="en-US" altLang="zh-CN" sz="1800" dirty="0" smtClean="0">
                <a:solidFill>
                  <a:schemeClr val="tx1"/>
                </a:solidFill>
              </a:rPr>
              <a:t>event plane (ψ</a:t>
            </a:r>
            <a:r>
              <a:rPr kumimoji="0" lang="en-US" altLang="zh-CN" sz="1800" baseline="-25000" dirty="0" smtClean="0">
                <a:solidFill>
                  <a:schemeClr val="tx1"/>
                </a:solidFill>
              </a:rPr>
              <a:t>2</a:t>
            </a:r>
            <a:r>
              <a:rPr kumimoji="0" lang="en-US" altLang="zh-CN" sz="1800" dirty="0" smtClean="0">
                <a:solidFill>
                  <a:schemeClr val="tx1"/>
                </a:solidFill>
              </a:rPr>
              <a:t>=0</a:t>
            </a:r>
            <a:r>
              <a:rPr kumimoji="0" lang="en-US" altLang="zh-CN" sz="1800" dirty="0">
                <a:solidFill>
                  <a:schemeClr val="tx1"/>
                </a:solidFill>
              </a:rPr>
              <a:t>). </a:t>
            </a:r>
          </a:p>
          <a:p>
            <a:pPr>
              <a:buFont typeface="Wingdings" pitchFamily="2" charset="2"/>
              <a:buChar char="Ø"/>
            </a:pPr>
            <a:r>
              <a:rPr kumimoji="0" lang="en-US" altLang="zh-CN" sz="1800" dirty="0">
                <a:solidFill>
                  <a:schemeClr val="tx1"/>
                </a:solidFill>
              </a:rPr>
              <a:t>afterburner flow with respect to the </a:t>
            </a:r>
            <a:r>
              <a:rPr kumimoji="0" lang="en-US" altLang="zh-CN" sz="1800" dirty="0" smtClean="0">
                <a:solidFill>
                  <a:schemeClr val="tx1"/>
                </a:solidFill>
              </a:rPr>
              <a:t/>
            </a:r>
            <a:br>
              <a:rPr kumimoji="0" lang="en-US" altLang="zh-CN" sz="1800" dirty="0" smtClean="0">
                <a:solidFill>
                  <a:schemeClr val="tx1"/>
                </a:solidFill>
              </a:rPr>
            </a:br>
            <a:r>
              <a:rPr kumimoji="0" lang="en-US" altLang="zh-CN" sz="1800" dirty="0" smtClean="0">
                <a:solidFill>
                  <a:schemeClr val="tx1"/>
                </a:solidFill>
              </a:rPr>
              <a:t>event plane</a:t>
            </a:r>
            <a:endParaRPr kumimoji="0" lang="en-US" altLang="zh-CN" sz="1800" dirty="0">
              <a:solidFill>
                <a:schemeClr val="tx1"/>
              </a:solidFill>
            </a:endParaRPr>
          </a:p>
          <a:p>
            <a:endParaRPr kumimoji="0" lang="en-US" altLang="zh-CN" sz="1800" dirty="0">
              <a:solidFill>
                <a:schemeClr val="tx1"/>
              </a:solidFill>
            </a:endParaRPr>
          </a:p>
        </p:txBody>
      </p:sp>
      <p:pic>
        <p:nvPicPr>
          <p:cNvPr id="29700" name="图片 14" descr="afterFlow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235" y="2209800"/>
            <a:ext cx="3645765" cy="7800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701" name="图片 2" descr="v2_bb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535" y="3333749"/>
            <a:ext cx="4482523" cy="31348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2" name="矩形 9"/>
          <p:cNvSpPr>
            <a:spLocks noChangeArrowheads="1"/>
          </p:cNvSpPr>
          <p:nvPr/>
        </p:nvSpPr>
        <p:spPr bwMode="auto">
          <a:xfrm>
            <a:off x="1560080" y="4825532"/>
            <a:ext cx="693107" cy="359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058" tIns="41029" rIns="82058" bIns="41029">
            <a:spAutoFit/>
          </a:bodyPr>
          <a:lstStyle/>
          <a:p>
            <a:r>
              <a:rPr lang="el-GR" altLang="zh-CN">
                <a:solidFill>
                  <a:srgbClr val="0000FF"/>
                </a:solidFill>
              </a:rPr>
              <a:t>ψ</a:t>
            </a:r>
            <a:r>
              <a:rPr lang="el-GR" altLang="zh-CN" baseline="-25000">
                <a:solidFill>
                  <a:srgbClr val="0000FF"/>
                </a:solidFill>
              </a:rPr>
              <a:t>2</a:t>
            </a:r>
            <a:r>
              <a:rPr lang="en-US" altLang="zh-CN">
                <a:solidFill>
                  <a:srgbClr val="0000FF"/>
                </a:solidFill>
              </a:rPr>
              <a:t>=0 </a:t>
            </a:r>
            <a:endParaRPr lang="zh-CN" altLang="en-US">
              <a:solidFill>
                <a:srgbClr val="0000FF"/>
              </a:solidFill>
            </a:endParaRPr>
          </a:p>
        </p:txBody>
      </p:sp>
      <p:pic>
        <p:nvPicPr>
          <p:cNvPr id="29703" name="图片 3" descr="v2_re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6944" y="3364566"/>
            <a:ext cx="4452215" cy="311243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704" name="矩形 4"/>
          <p:cNvSpPr>
            <a:spLocks noChangeArrowheads="1"/>
          </p:cNvSpPr>
          <p:nvPr/>
        </p:nvSpPr>
        <p:spPr bwMode="auto">
          <a:xfrm>
            <a:off x="6143626" y="4762499"/>
            <a:ext cx="1103348" cy="3598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058" tIns="41029" rIns="82058" bIns="41029">
            <a:spAutoFit/>
          </a:bodyPr>
          <a:lstStyle/>
          <a:p>
            <a:r>
              <a:rPr lang="en-US" altLang="zh-CN">
                <a:solidFill>
                  <a:srgbClr val="0000FF"/>
                </a:solidFill>
              </a:rPr>
              <a:t>recon. </a:t>
            </a:r>
            <a:r>
              <a:rPr lang="el-GR" altLang="zh-CN">
                <a:solidFill>
                  <a:srgbClr val="0000FF"/>
                </a:solidFill>
              </a:rPr>
              <a:t>ψ</a:t>
            </a:r>
            <a:r>
              <a:rPr lang="el-GR" altLang="zh-CN" baseline="-25000">
                <a:solidFill>
                  <a:srgbClr val="0000FF"/>
                </a:solidFill>
              </a:rPr>
              <a:t>2</a:t>
            </a:r>
            <a:r>
              <a:rPr lang="en-US" altLang="zh-CN">
                <a:solidFill>
                  <a:srgbClr val="0000FF"/>
                </a:solidFill>
              </a:rPr>
              <a:t> </a:t>
            </a:r>
            <a:endParaRPr lang="zh-CN" altLang="en-US">
              <a:solidFill>
                <a:srgbClr val="0000FF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858944" y="3066208"/>
            <a:ext cx="5152853" cy="298303"/>
          </a:xfrm>
          <a:prstGeom prst="rect">
            <a:avLst/>
          </a:prstGeom>
        </p:spPr>
        <p:txBody>
          <a:bodyPr wrap="none" lIns="82058" tIns="41029" rIns="82058" bIns="41029">
            <a:spAutoFit/>
          </a:bodyPr>
          <a:lstStyle/>
          <a:p>
            <a:r>
              <a:rPr lang="is-IS" altLang="zh-CN" sz="1400" dirty="0">
                <a:solidFill>
                  <a:srgbClr val="7F7F7F"/>
                </a:solidFill>
              </a:rPr>
              <a:t>Liang Zhang, Feng Liu, Fuqiang Wang, Phys. Rev. C 92, 054906 (2015)</a:t>
            </a:r>
            <a:endParaRPr lang="zh-CN" altLang="en-US" sz="1400" dirty="0">
              <a:solidFill>
                <a:srgbClr val="7F7F7F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Fuqiang Wang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HIM, KPS, Gwangju, Oct. 21-22, 2016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4650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05200" y="990600"/>
            <a:ext cx="5819256" cy="1143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Very little energy dependence</a:t>
            </a:r>
            <a:endParaRPr lang="en-US" sz="32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Fuqiang Wang</a:t>
            </a:r>
            <a:endParaRPr lang="en-US"/>
          </a:p>
        </p:txBody>
      </p:sp>
      <p:pic>
        <p:nvPicPr>
          <p:cNvPr id="8" name="Picture 2" descr="C:\Users\fqwang\Research\Talks\PICTURES\plots\Hydro_Gyulassy_McLerre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3581400" cy="2791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1295400" y="6356350"/>
            <a:ext cx="3573436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HIM, KPS, Gwangju, Oct. 21-22, 2016</a:t>
            </a:r>
            <a:endParaRPr lang="en-US" dirty="0"/>
          </a:p>
        </p:txBody>
      </p:sp>
      <p:pic>
        <p:nvPicPr>
          <p:cNvPr id="27650" name="Picture 2" descr="http://journals.aps.org/prc/article/10.1103/PhysRevC.86.054908/figures/11/medium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9496" y="2235200"/>
            <a:ext cx="6112104" cy="424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reeform 4"/>
          <p:cNvSpPr/>
          <p:nvPr/>
        </p:nvSpPr>
        <p:spPr>
          <a:xfrm rot="21352399">
            <a:off x="1121229" y="793135"/>
            <a:ext cx="2993571" cy="290680"/>
          </a:xfrm>
          <a:custGeom>
            <a:avLst/>
            <a:gdLst>
              <a:gd name="connsiteX0" fmla="*/ 0 w 3483428"/>
              <a:gd name="connsiteY0" fmla="*/ 290680 h 290680"/>
              <a:gd name="connsiteX1" fmla="*/ 43542 w 3483428"/>
              <a:gd name="connsiteY1" fmla="*/ 218109 h 290680"/>
              <a:gd name="connsiteX2" fmla="*/ 87085 w 3483428"/>
              <a:gd name="connsiteY2" fmla="*/ 203595 h 290680"/>
              <a:gd name="connsiteX3" fmla="*/ 217714 w 3483428"/>
              <a:gd name="connsiteY3" fmla="*/ 145538 h 290680"/>
              <a:gd name="connsiteX4" fmla="*/ 348342 w 3483428"/>
              <a:gd name="connsiteY4" fmla="*/ 101995 h 290680"/>
              <a:gd name="connsiteX5" fmla="*/ 391885 w 3483428"/>
              <a:gd name="connsiteY5" fmla="*/ 87480 h 290680"/>
              <a:gd name="connsiteX6" fmla="*/ 537028 w 3483428"/>
              <a:gd name="connsiteY6" fmla="*/ 72966 h 290680"/>
              <a:gd name="connsiteX7" fmla="*/ 1016000 w 3483428"/>
              <a:gd name="connsiteY7" fmla="*/ 43938 h 290680"/>
              <a:gd name="connsiteX8" fmla="*/ 1524000 w 3483428"/>
              <a:gd name="connsiteY8" fmla="*/ 29423 h 290680"/>
              <a:gd name="connsiteX9" fmla="*/ 1712685 w 3483428"/>
              <a:gd name="connsiteY9" fmla="*/ 29423 h 290680"/>
              <a:gd name="connsiteX10" fmla="*/ 2133600 w 3483428"/>
              <a:gd name="connsiteY10" fmla="*/ 14909 h 290680"/>
              <a:gd name="connsiteX11" fmla="*/ 3483428 w 3483428"/>
              <a:gd name="connsiteY11" fmla="*/ 395 h 290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483428" h="290680">
                <a:moveTo>
                  <a:pt x="0" y="290680"/>
                </a:moveTo>
                <a:cubicBezTo>
                  <a:pt x="14514" y="266490"/>
                  <a:pt x="23594" y="238057"/>
                  <a:pt x="43542" y="218109"/>
                </a:cubicBezTo>
                <a:cubicBezTo>
                  <a:pt x="54360" y="207291"/>
                  <a:pt x="73401" y="210437"/>
                  <a:pt x="87085" y="203595"/>
                </a:cubicBezTo>
                <a:cubicBezTo>
                  <a:pt x="225096" y="134589"/>
                  <a:pt x="-6969" y="220432"/>
                  <a:pt x="217714" y="145538"/>
                </a:cubicBezTo>
                <a:lnTo>
                  <a:pt x="348342" y="101995"/>
                </a:lnTo>
                <a:cubicBezTo>
                  <a:pt x="362856" y="97157"/>
                  <a:pt x="376661" y="89002"/>
                  <a:pt x="391885" y="87480"/>
                </a:cubicBezTo>
                <a:cubicBezTo>
                  <a:pt x="440266" y="82642"/>
                  <a:pt x="488524" y="76350"/>
                  <a:pt x="537028" y="72966"/>
                </a:cubicBezTo>
                <a:lnTo>
                  <a:pt x="1016000" y="43938"/>
                </a:lnTo>
                <a:cubicBezTo>
                  <a:pt x="1185092" y="33690"/>
                  <a:pt x="1354667" y="34261"/>
                  <a:pt x="1524000" y="29423"/>
                </a:cubicBezTo>
                <a:cubicBezTo>
                  <a:pt x="1655006" y="-3328"/>
                  <a:pt x="1495363" y="29423"/>
                  <a:pt x="1712685" y="29423"/>
                </a:cubicBezTo>
                <a:cubicBezTo>
                  <a:pt x="1853073" y="29423"/>
                  <a:pt x="1993257" y="18462"/>
                  <a:pt x="2133600" y="14909"/>
                </a:cubicBezTo>
                <a:cubicBezTo>
                  <a:pt x="2871232" y="-3765"/>
                  <a:pt x="2785955" y="395"/>
                  <a:pt x="3483428" y="395"/>
                </a:cubicBezTo>
              </a:path>
            </a:pathLst>
          </a:cu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2137057" y="228600"/>
            <a:ext cx="1139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circa 2005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699657" y="1840468"/>
            <a:ext cx="1139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circa 2013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r>
              <a:rPr lang="en-US" smtClean="0"/>
              <a:t> / 74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09029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 animBg="1"/>
      <p:bldP spid="12" grpId="0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矩形 1"/>
          <p:cNvSpPr>
            <a:spLocks noChangeArrowheads="1"/>
          </p:cNvSpPr>
          <p:nvPr/>
        </p:nvSpPr>
        <p:spPr bwMode="auto">
          <a:xfrm>
            <a:off x="0" y="152400"/>
            <a:ext cx="9144000" cy="698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058" tIns="41029" rIns="82058" bIns="41029">
            <a:spAutoFit/>
          </a:bodyPr>
          <a:lstStyle/>
          <a:p>
            <a:pPr algn="ctr"/>
            <a:r>
              <a:rPr lang="en-US" altLang="zh-CN" sz="4000" b="1" dirty="0">
                <a:solidFill>
                  <a:srgbClr val="0000D0"/>
                </a:solidFill>
              </a:rPr>
              <a:t>Jet </a:t>
            </a:r>
            <a:r>
              <a:rPr lang="en-US" altLang="zh-CN" sz="4000" b="1" dirty="0" smtClean="0">
                <a:solidFill>
                  <a:srgbClr val="0000D0"/>
                </a:solidFill>
              </a:rPr>
              <a:t>effects </a:t>
            </a:r>
            <a:r>
              <a:rPr lang="en-US" altLang="zh-CN" sz="4000" b="1" dirty="0">
                <a:solidFill>
                  <a:srgbClr val="0000D0"/>
                </a:solidFill>
              </a:rPr>
              <a:t>with </a:t>
            </a:r>
            <a:r>
              <a:rPr lang="en-US" altLang="zh-CN" sz="4000" b="1" dirty="0" err="1">
                <a:solidFill>
                  <a:srgbClr val="0000D0"/>
                </a:solidFill>
              </a:rPr>
              <a:t>Hijing</a:t>
            </a:r>
            <a:r>
              <a:rPr lang="en-US" altLang="zh-CN" sz="4000" b="1" dirty="0">
                <a:solidFill>
                  <a:srgbClr val="0000D0"/>
                </a:solidFill>
              </a:rPr>
              <a:t> simulation</a:t>
            </a:r>
            <a:endParaRPr lang="zh-CN" altLang="en-US" sz="4000" dirty="0">
              <a:solidFill>
                <a:srgbClr val="0000D0"/>
              </a:solidFill>
            </a:endParaRPr>
          </a:p>
        </p:txBody>
      </p:sp>
      <p:pic>
        <p:nvPicPr>
          <p:cNvPr id="30723" name="图片 2" descr="comPIDHi_correlatorDiff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07" y="1066800"/>
            <a:ext cx="381137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/>
        </p:nvSpPr>
        <p:spPr>
          <a:xfrm>
            <a:off x="262370" y="4150348"/>
            <a:ext cx="4081030" cy="202185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82058" tIns="41029" rIns="82058" bIns="41029">
            <a:spAutoFit/>
          </a:bodyPr>
          <a:lstStyle>
            <a:lvl1pPr marL="457200" indent="-457200">
              <a:defRPr kumimoji="1" sz="2400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1pPr>
            <a:lvl2pPr>
              <a:defRPr kumimoji="1" sz="2400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2pPr>
            <a:lvl3pPr>
              <a:defRPr kumimoji="1" sz="2400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3pPr>
            <a:lvl4pPr>
              <a:defRPr kumimoji="1" sz="2400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4pPr>
            <a:lvl5pPr>
              <a:defRPr kumimoji="1" sz="2400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kumimoji="1" sz="2400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kumimoji="1" sz="2400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kumimoji="1" sz="2400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8" charset="0"/>
              <a:defRPr kumimoji="1" sz="2400">
                <a:solidFill>
                  <a:schemeClr val="bg1"/>
                </a:solidFill>
                <a:latin typeface="Arial" pitchFamily="34" charset="0"/>
                <a:ea typeface="宋体" pitchFamily="2" charset="-122"/>
              </a:defRPr>
            </a:lvl9pPr>
          </a:lstStyle>
          <a:p>
            <a:pPr>
              <a:buFont typeface="Wingdings" pitchFamily="2" charset="2"/>
              <a:buChar char="Ø"/>
            </a:pPr>
            <a:r>
              <a:rPr kumimoji="0" lang="en-US" altLang="zh-CN" sz="1800" dirty="0">
                <a:solidFill>
                  <a:schemeClr val="tx1"/>
                </a:solidFill>
              </a:rPr>
              <a:t>The charge separation signal is zero with default </a:t>
            </a:r>
            <a:r>
              <a:rPr kumimoji="0" lang="en-US" altLang="zh-CN" sz="1800" dirty="0" err="1">
                <a:solidFill>
                  <a:schemeClr val="tx1"/>
                </a:solidFill>
              </a:rPr>
              <a:t>Hijing</a:t>
            </a:r>
            <a:r>
              <a:rPr kumimoji="0" lang="en-US" altLang="zh-CN" sz="1800" dirty="0">
                <a:solidFill>
                  <a:schemeClr val="tx1"/>
                </a:solidFill>
              </a:rPr>
              <a:t> and the </a:t>
            </a:r>
            <a:r>
              <a:rPr kumimoji="0" lang="en-US" altLang="zh-CN" sz="1800" dirty="0" err="1">
                <a:solidFill>
                  <a:schemeClr val="tx1"/>
                </a:solidFill>
              </a:rPr>
              <a:t>ture</a:t>
            </a:r>
            <a:r>
              <a:rPr kumimoji="0" lang="en-US" altLang="zh-CN" sz="1800" dirty="0">
                <a:solidFill>
                  <a:schemeClr val="tx1"/>
                </a:solidFill>
              </a:rPr>
              <a:t> </a:t>
            </a:r>
            <a:r>
              <a:rPr kumimoji="0" lang="en-US" altLang="zh-CN" sz="1800" dirty="0" smtClean="0">
                <a:solidFill>
                  <a:schemeClr val="tx1"/>
                </a:solidFill>
              </a:rPr>
              <a:t>event plane</a:t>
            </a:r>
            <a:r>
              <a:rPr kumimoji="0" lang="en-US" altLang="zh-CN" sz="1800" dirty="0">
                <a:solidFill>
                  <a:schemeClr val="tx1"/>
                </a:solidFill>
              </a:rPr>
              <a:t>.</a:t>
            </a:r>
          </a:p>
          <a:p>
            <a:pPr>
              <a:buFont typeface="Wingdings" pitchFamily="2" charset="2"/>
              <a:buChar char="Ø"/>
            </a:pPr>
            <a:r>
              <a:rPr kumimoji="0" lang="en-US" altLang="zh-CN" sz="1800" dirty="0">
                <a:solidFill>
                  <a:srgbClr val="000000"/>
                </a:solidFill>
              </a:rPr>
              <a:t>The charge separation signal with reconstructed </a:t>
            </a:r>
            <a:r>
              <a:rPr kumimoji="0" lang="en-US" altLang="zh-CN" sz="1800" dirty="0" smtClean="0">
                <a:solidFill>
                  <a:srgbClr val="000000"/>
                </a:solidFill>
              </a:rPr>
              <a:t>event plane </a:t>
            </a:r>
            <a:r>
              <a:rPr kumimoji="0" lang="en-US" altLang="zh-CN" sz="1800" dirty="0">
                <a:solidFill>
                  <a:srgbClr val="000000"/>
                </a:solidFill>
              </a:rPr>
              <a:t>in </a:t>
            </a:r>
            <a:r>
              <a:rPr kumimoji="0" lang="en-US" altLang="zh-CN" sz="1800" dirty="0" err="1">
                <a:solidFill>
                  <a:srgbClr val="000000"/>
                </a:solidFill>
              </a:rPr>
              <a:t>Hijing</a:t>
            </a:r>
            <a:r>
              <a:rPr kumimoji="0" lang="en-US" altLang="zh-CN" sz="1800" dirty="0">
                <a:solidFill>
                  <a:srgbClr val="000000"/>
                </a:solidFill>
              </a:rPr>
              <a:t> is comparable to experimental data. </a:t>
            </a:r>
            <a:endParaRPr kumimoji="0" lang="en-US" altLang="zh-CN" sz="1800" dirty="0">
              <a:solidFill>
                <a:schemeClr val="tx1"/>
              </a:solidFill>
            </a:endParaRPr>
          </a:p>
        </p:txBody>
      </p:sp>
      <p:pic>
        <p:nvPicPr>
          <p:cNvPr id="30726" name="图片 3" descr="comPID_TOF_correlator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5038" y="3672709"/>
            <a:ext cx="4336562" cy="30328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7" name="矩形 8"/>
          <p:cNvSpPr>
            <a:spLocks noChangeArrowheads="1"/>
          </p:cNvSpPr>
          <p:nvPr/>
        </p:nvSpPr>
        <p:spPr bwMode="auto">
          <a:xfrm>
            <a:off x="6863773" y="4699467"/>
            <a:ext cx="1617719" cy="329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058" tIns="41029" rIns="82058" bIns="41029">
            <a:spAutoFit/>
          </a:bodyPr>
          <a:lstStyle/>
          <a:p>
            <a:r>
              <a:rPr lang="en-US" altLang="zh-CN" sz="1600" b="1">
                <a:solidFill>
                  <a:srgbClr val="000000"/>
                </a:solidFill>
              </a:rPr>
              <a:t>STAR preliminary</a:t>
            </a:r>
            <a:endParaRPr lang="zh-CN" altLang="en-US" sz="1600" b="1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Fuqiang Wang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HIM, KPS, Gwangju, Oct. 21-22, 2016</a:t>
            </a:r>
            <a:endParaRPr lang="en-US" dirty="0"/>
          </a:p>
        </p:txBody>
      </p:sp>
      <p:pic>
        <p:nvPicPr>
          <p:cNvPr id="30725" name="图片 19" descr="comPIDHi_correlatorDiff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600" y="1092014"/>
            <a:ext cx="3781516" cy="26452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28" name="矩形 2"/>
          <p:cNvSpPr>
            <a:spLocks noChangeArrowheads="1"/>
          </p:cNvSpPr>
          <p:nvPr/>
        </p:nvSpPr>
        <p:spPr bwMode="auto">
          <a:xfrm>
            <a:off x="4267200" y="890119"/>
            <a:ext cx="3769910" cy="329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058" tIns="41029" rIns="82058" bIns="41029">
            <a:spAutoFit/>
          </a:bodyPr>
          <a:lstStyle/>
          <a:p>
            <a:r>
              <a:rPr lang="en-US" altLang="zh-CN" sz="1600" dirty="0" err="1">
                <a:solidFill>
                  <a:srgbClr val="808080"/>
                </a:solidFill>
              </a:rPr>
              <a:t>Jie</a:t>
            </a:r>
            <a:r>
              <a:rPr lang="en-US" altLang="zh-CN" sz="1600" dirty="0">
                <a:solidFill>
                  <a:srgbClr val="808080"/>
                </a:solidFill>
              </a:rPr>
              <a:t> Zhao, Fuqiang Wang (</a:t>
            </a:r>
            <a:r>
              <a:rPr lang="hr-HR" altLang="zh-CN" sz="1600" dirty="0">
                <a:solidFill>
                  <a:srgbClr val="808080"/>
                </a:solidFill>
              </a:rPr>
              <a:t>Hard Probes 2016)</a:t>
            </a:r>
            <a:endParaRPr lang="zh-CN" altLang="en-US" sz="1600" dirty="0">
              <a:solidFill>
                <a:srgbClr val="80808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0565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矩形 1"/>
          <p:cNvSpPr>
            <a:spLocks noChangeArrowheads="1"/>
          </p:cNvSpPr>
          <p:nvPr/>
        </p:nvSpPr>
        <p:spPr bwMode="auto">
          <a:xfrm>
            <a:off x="-10102" y="152400"/>
            <a:ext cx="9154102" cy="698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82058" tIns="41029" rIns="82058" bIns="41029">
            <a:spAutoFit/>
          </a:bodyPr>
          <a:lstStyle/>
          <a:p>
            <a:pPr algn="ctr"/>
            <a:r>
              <a:rPr lang="en-US" altLang="zh-CN" sz="4000" b="1" dirty="0">
                <a:solidFill>
                  <a:srgbClr val="0000D0"/>
                </a:solidFill>
              </a:rPr>
              <a:t>Jet </a:t>
            </a:r>
            <a:r>
              <a:rPr lang="en-US" altLang="zh-CN" sz="4000" b="1" dirty="0" smtClean="0">
                <a:solidFill>
                  <a:srgbClr val="0000D0"/>
                </a:solidFill>
              </a:rPr>
              <a:t>effects </a:t>
            </a:r>
            <a:r>
              <a:rPr lang="en-US" altLang="zh-CN" sz="4000" b="1" dirty="0">
                <a:solidFill>
                  <a:srgbClr val="0000D0"/>
                </a:solidFill>
              </a:rPr>
              <a:t>with </a:t>
            </a:r>
            <a:r>
              <a:rPr lang="en-US" altLang="zh-CN" sz="4000" b="1" dirty="0" err="1">
                <a:solidFill>
                  <a:srgbClr val="0000D0"/>
                </a:solidFill>
              </a:rPr>
              <a:t>Hijing</a:t>
            </a:r>
            <a:r>
              <a:rPr lang="en-US" altLang="zh-CN" sz="4000" b="1" dirty="0">
                <a:solidFill>
                  <a:srgbClr val="0000D0"/>
                </a:solidFill>
              </a:rPr>
              <a:t> simulation</a:t>
            </a:r>
            <a:endParaRPr lang="zh-CN" altLang="en-US" sz="4000" dirty="0">
              <a:solidFill>
                <a:srgbClr val="0000D0"/>
              </a:solidFill>
            </a:endParaRPr>
          </a:p>
        </p:txBody>
      </p:sp>
      <p:pic>
        <p:nvPicPr>
          <p:cNvPr id="31747" name="图片 23" descr="comPIDHi_correlatorDiff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13069" y="19376372"/>
            <a:ext cx="6237432" cy="4360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5"/>
          <p:cNvSpPr/>
          <p:nvPr/>
        </p:nvSpPr>
        <p:spPr>
          <a:xfrm>
            <a:off x="1106864" y="5321388"/>
            <a:ext cx="6970336" cy="69841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82058" tIns="41029" rIns="82058" bIns="41029">
            <a:spAutoFit/>
          </a:bodyPr>
          <a:lstStyle/>
          <a:p>
            <a:pPr marL="410291" indent="-410291">
              <a:buFont typeface="Wingdings" charset="2"/>
              <a:buChar char="Ø"/>
              <a:defRPr/>
            </a:pPr>
            <a:r>
              <a:rPr lang="en-US" altLang="zh-CN" sz="2000" dirty="0">
                <a:solidFill>
                  <a:schemeClr val="tx1"/>
                </a:solidFill>
              </a:rPr>
              <a:t>With flow afterburner, the charge separation signal increases.</a:t>
            </a:r>
          </a:p>
          <a:p>
            <a:pPr marL="410291" indent="-410291">
              <a:buFont typeface="Wingdings" charset="2"/>
              <a:buChar char="Ø"/>
              <a:defRPr/>
            </a:pPr>
            <a:r>
              <a:rPr lang="en-US" altLang="zh-CN" sz="2000" dirty="0">
                <a:solidFill>
                  <a:schemeClr val="tx1"/>
                </a:solidFill>
              </a:rPr>
              <a:t>The results indicate that jets can mimic a CME signal. </a:t>
            </a:r>
          </a:p>
        </p:txBody>
      </p:sp>
      <p:pic>
        <p:nvPicPr>
          <p:cNvPr id="31749" name="图片 13" descr="comPIDHi_correlatorDiff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103" y="1580870"/>
            <a:ext cx="4713433" cy="32959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50" name="图片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608884"/>
            <a:ext cx="4582103" cy="3211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51" name="矩形 2"/>
          <p:cNvSpPr>
            <a:spLocks noChangeArrowheads="1"/>
          </p:cNvSpPr>
          <p:nvPr/>
        </p:nvSpPr>
        <p:spPr bwMode="auto">
          <a:xfrm>
            <a:off x="674519" y="1164556"/>
            <a:ext cx="3211681" cy="467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058" tIns="41029" rIns="82058" bIns="41029">
            <a:spAutoFit/>
          </a:bodyPr>
          <a:lstStyle/>
          <a:p>
            <a:r>
              <a:rPr lang="en-US" altLang="zh-CN" sz="2500" dirty="0">
                <a:solidFill>
                  <a:srgbClr val="0000FF"/>
                </a:solidFill>
              </a:rPr>
              <a:t>afterburner flow effect </a:t>
            </a:r>
            <a:endParaRPr lang="zh-CN" altLang="en-US" sz="2500" dirty="0">
              <a:solidFill>
                <a:srgbClr val="0000FF"/>
              </a:solidFill>
            </a:endParaRPr>
          </a:p>
        </p:txBody>
      </p:sp>
      <p:sp>
        <p:nvSpPr>
          <p:cNvPr id="31752" name="矩形 2"/>
          <p:cNvSpPr>
            <a:spLocks noChangeArrowheads="1"/>
          </p:cNvSpPr>
          <p:nvPr/>
        </p:nvSpPr>
        <p:spPr bwMode="auto">
          <a:xfrm>
            <a:off x="4636944" y="1254498"/>
            <a:ext cx="3769910" cy="3290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82058" tIns="41029" rIns="82058" bIns="41029">
            <a:spAutoFit/>
          </a:bodyPr>
          <a:lstStyle/>
          <a:p>
            <a:r>
              <a:rPr lang="en-US" altLang="zh-CN" sz="1600">
                <a:solidFill>
                  <a:srgbClr val="808080"/>
                </a:solidFill>
              </a:rPr>
              <a:t>Jie Zhao, Fuqiang Wang (</a:t>
            </a:r>
            <a:r>
              <a:rPr lang="hr-HR" altLang="zh-CN" sz="1600">
                <a:solidFill>
                  <a:srgbClr val="808080"/>
                </a:solidFill>
              </a:rPr>
              <a:t>Hard Probes 2016)</a:t>
            </a:r>
            <a:endParaRPr lang="zh-CN" altLang="en-US" sz="1600">
              <a:solidFill>
                <a:srgbClr val="808080"/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Fuqiang Wang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HIM, KPS, Gwangju, Oct. 21-22, 2016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6786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914400"/>
          </a:xfrm>
        </p:spPr>
        <p:txBody>
          <a:bodyPr>
            <a:normAutofit/>
          </a:bodyPr>
          <a:lstStyle/>
          <a:p>
            <a:r>
              <a:rPr lang="en-US" sz="5400" b="1" dirty="0" smtClean="0"/>
              <a:t>Final remarks</a:t>
            </a:r>
            <a:endParaRPr lang="en-US" sz="5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914400" y="1548348"/>
            <a:ext cx="80772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400" dirty="0" smtClean="0"/>
              <a:t>The more I think, the more skeptical I am about our established paradigm.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zh-CN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400" dirty="0" smtClean="0"/>
              <a:t>What have we learned from heavy ion collisions?</a:t>
            </a:r>
            <a:br>
              <a:rPr lang="en-US" altLang="zh-CN" sz="2400" dirty="0" smtClean="0"/>
            </a:br>
            <a:r>
              <a:rPr lang="en-US" altLang="zh-CN" sz="2400" dirty="0" smtClean="0"/>
              <a:t>Spontaneously, I can give you a long list of findings. </a:t>
            </a:r>
            <a:br>
              <a:rPr lang="en-US" altLang="zh-CN" sz="2400" dirty="0" smtClean="0"/>
            </a:br>
            <a:r>
              <a:rPr lang="en-US" altLang="zh-CN" sz="2400" dirty="0" smtClean="0"/>
              <a:t>What </a:t>
            </a:r>
            <a:r>
              <a:rPr lang="en-US" altLang="zh-CN" sz="2400" i="1" dirty="0" smtClean="0">
                <a:solidFill>
                  <a:srgbClr val="FF0000"/>
                </a:solidFill>
              </a:rPr>
              <a:t>fundamental</a:t>
            </a:r>
            <a:r>
              <a:rPr lang="en-US" altLang="zh-CN" sz="2400" dirty="0" smtClean="0">
                <a:solidFill>
                  <a:srgbClr val="FF0000"/>
                </a:solidFill>
              </a:rPr>
              <a:t> </a:t>
            </a:r>
            <a:r>
              <a:rPr lang="en-US" altLang="zh-CN" sz="2400" dirty="0" smtClean="0"/>
              <a:t>physics have we learned? </a:t>
            </a:r>
            <a:br>
              <a:rPr lang="en-US" altLang="zh-CN" sz="2400" dirty="0" smtClean="0"/>
            </a:br>
            <a:r>
              <a:rPr lang="en-US" altLang="zh-CN" sz="2400" dirty="0" smtClean="0"/>
              <a:t>I cannot give you a clear answer.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altLang="zh-CN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zh-CN" sz="2400" dirty="0" smtClean="0"/>
              <a:t>We must be self critical. We must ask hard questions. </a:t>
            </a:r>
            <a:r>
              <a:rPr lang="en-US" altLang="zh-CN" sz="2400" dirty="0" smtClean="0"/>
              <a:t/>
            </a:r>
            <a:br>
              <a:rPr lang="en-US" altLang="zh-CN" sz="2400" dirty="0" smtClean="0"/>
            </a:br>
            <a:r>
              <a:rPr lang="en-US" altLang="zh-CN" sz="2400" dirty="0" smtClean="0"/>
              <a:t>We </a:t>
            </a:r>
            <a:r>
              <a:rPr lang="en-US" altLang="zh-CN" sz="2400" dirty="0" smtClean="0"/>
              <a:t>must think out of the box</a:t>
            </a:r>
            <a:r>
              <a:rPr lang="en-US" altLang="zh-CN" sz="2400" dirty="0" smtClean="0"/>
              <a:t>.</a:t>
            </a:r>
            <a:endParaRPr lang="en-US" altLang="zh-CN" sz="24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Fuqiang Wang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HIM, KPS, Gwangju, Oct. 21-22, 2016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72</a:t>
            </a:fld>
            <a:r>
              <a:rPr lang="en-US" smtClean="0"/>
              <a:t> / 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3462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14400"/>
          </a:xfrm>
        </p:spPr>
        <p:txBody>
          <a:bodyPr>
            <a:normAutofit/>
          </a:bodyPr>
          <a:lstStyle/>
          <a:p>
            <a:r>
              <a:rPr lang="en-US" sz="5400" dirty="0" smtClean="0"/>
              <a:t>Where we are?</a:t>
            </a:r>
            <a:endParaRPr lang="en-US" sz="5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Fuqiang Wang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zh-CN" smtClean="0"/>
              <a:t>HIM, KPS, Gwangju, Oct. 21-22, 2016</a:t>
            </a:r>
            <a:endParaRPr lang="en-US" altLang="zh-CN" dirty="0" smtClean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57200" y="1722437"/>
            <a:ext cx="8229600" cy="4525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Where </a:t>
            </a:r>
            <a:r>
              <a:rPr lang="en-US" sz="2800" dirty="0"/>
              <a:t>we are, on the way to look for the QGP? </a:t>
            </a:r>
            <a:endParaRPr lang="en-US" sz="2800" dirty="0" smtClean="0"/>
          </a:p>
          <a:p>
            <a:r>
              <a:rPr lang="en-US" sz="2800" dirty="0" smtClean="0"/>
              <a:t>Where </a:t>
            </a:r>
            <a:r>
              <a:rPr lang="en-US" sz="2800" dirty="0"/>
              <a:t>to go, for more concrete conclusion on QGP? </a:t>
            </a:r>
            <a:endParaRPr lang="en-US" sz="2800" dirty="0" smtClean="0"/>
          </a:p>
          <a:p>
            <a:endParaRPr lang="en-US" sz="2800" dirty="0" smtClean="0">
              <a:solidFill>
                <a:srgbClr val="0000D0"/>
              </a:solidFill>
            </a:endParaRPr>
          </a:p>
          <a:p>
            <a:r>
              <a:rPr lang="en-US" sz="2800" dirty="0" smtClean="0">
                <a:solidFill>
                  <a:srgbClr val="0000D0"/>
                </a:solidFill>
              </a:rPr>
              <a:t>What </a:t>
            </a:r>
            <a:r>
              <a:rPr lang="en-US" sz="2800" dirty="0" smtClean="0">
                <a:solidFill>
                  <a:srgbClr val="0000D0"/>
                </a:solidFill>
              </a:rPr>
              <a:t>fundamental knowledge will we contribute?</a:t>
            </a:r>
            <a:endParaRPr lang="en-US" sz="2800" dirty="0">
              <a:solidFill>
                <a:srgbClr val="0000D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73</a:t>
            </a:fld>
            <a:r>
              <a:rPr lang="en-US" smtClean="0"/>
              <a:t> / 74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8057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76200"/>
            <a:ext cx="9144000" cy="914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Fundamental physics we can contribute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Fuqiang Wang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zh-CN" smtClean="0"/>
              <a:t>HIM, KPS, Gwangju, Oct. 21-22, 2016</a:t>
            </a:r>
            <a:endParaRPr lang="en-US" altLang="zh-CN" dirty="0" smtClean="0"/>
          </a:p>
        </p:txBody>
      </p:sp>
      <p:sp>
        <p:nvSpPr>
          <p:cNvPr id="7" name="TextBox 6"/>
          <p:cNvSpPr txBox="1"/>
          <p:nvPr/>
        </p:nvSpPr>
        <p:spPr>
          <a:xfrm>
            <a:off x="214846" y="2896298"/>
            <a:ext cx="281089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/>
              <a:t>High energy nuclear </a:t>
            </a:r>
            <a:r>
              <a:rPr lang="en-US" dirty="0" smtClean="0"/>
              <a:t>physics</a:t>
            </a:r>
          </a:p>
          <a:p>
            <a:pPr algn="ctr"/>
            <a:r>
              <a:rPr lang="en-US" dirty="0" smtClean="0"/>
              <a:t>nucleus-nucleus collision</a:t>
            </a:r>
          </a:p>
          <a:p>
            <a:pPr algn="ctr"/>
            <a:r>
              <a:rPr lang="en-US" dirty="0" smtClean="0"/>
              <a:t>Many body physics</a:t>
            </a:r>
          </a:p>
          <a:p>
            <a:pPr algn="ctr"/>
            <a:r>
              <a:rPr lang="en-US" b="1" dirty="0" smtClean="0"/>
              <a:t>Nuclear Matter</a:t>
            </a:r>
            <a:endParaRPr lang="en-US" b="1" dirty="0"/>
          </a:p>
        </p:txBody>
      </p:sp>
      <p:pic>
        <p:nvPicPr>
          <p:cNvPr id="8" name="Picture 6" descr="http://www.pd.infn.it/%7Edorigo/hi_qg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45" y="996131"/>
            <a:ext cx="3136615" cy="1760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76445" y="1017666"/>
            <a:ext cx="199766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solidFill>
                  <a:schemeClr val="bg1"/>
                </a:solidFill>
              </a:rPr>
              <a:t>Artist’s view of heavy ion collision</a:t>
            </a:r>
            <a:endParaRPr lang="en-US" sz="1000" b="1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73217" y="996131"/>
            <a:ext cx="635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C000"/>
                </a:solidFill>
              </a:rPr>
              <a:t>Gold</a:t>
            </a:r>
            <a:endParaRPr lang="en-US" b="1" dirty="0">
              <a:solidFill>
                <a:srgbClr val="FFC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41327" y="2226999"/>
            <a:ext cx="635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C000"/>
                </a:solidFill>
              </a:rPr>
              <a:t>Gold</a:t>
            </a:r>
            <a:endParaRPr lang="en-US" b="1" dirty="0">
              <a:solidFill>
                <a:srgbClr val="FFC000"/>
              </a:solidFill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3276600" y="1017669"/>
            <a:ext cx="5734801" cy="1649331"/>
            <a:chOff x="3276600" y="1398669"/>
            <a:chExt cx="5734801" cy="1649331"/>
          </a:xfrm>
        </p:grpSpPr>
        <p:pic>
          <p:nvPicPr>
            <p:cNvPr id="14" name="Picture 2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243" t="9333" r="7448" b="57597"/>
            <a:stretch/>
          </p:blipFill>
          <p:spPr bwMode="auto">
            <a:xfrm>
              <a:off x="3276600" y="1398669"/>
              <a:ext cx="5734801" cy="1649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" name="Rectangle 14"/>
            <p:cNvSpPr/>
            <p:nvPr/>
          </p:nvSpPr>
          <p:spPr>
            <a:xfrm>
              <a:off x="5105400" y="2550216"/>
              <a:ext cx="363995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>
              <a:spAutoFit/>
            </a:bodyPr>
            <a:lstStyle/>
            <a:p>
              <a:pPr algn="r"/>
              <a:r>
                <a:rPr lang="en-US" i="1" dirty="0"/>
                <a:t>P. W. Anderson</a:t>
              </a:r>
              <a:endParaRPr lang="en-US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800600" y="2571690"/>
              <a:ext cx="206037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rgbClr val="FF0000"/>
                  </a:solidFill>
                </a:rPr>
                <a:t>More is different!</a:t>
              </a:r>
              <a:endParaRPr lang="en-US" sz="2000" b="1" dirty="0">
                <a:solidFill>
                  <a:srgbClr val="FF0000"/>
                </a:solidFill>
              </a:endParaRPr>
            </a:p>
          </p:txBody>
        </p:sp>
      </p:grpSp>
      <p:pic>
        <p:nvPicPr>
          <p:cNvPr id="19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01" t="12542" r="12554" b="11948"/>
          <a:stretch/>
        </p:blipFill>
        <p:spPr bwMode="auto">
          <a:xfrm>
            <a:off x="3620568" y="2743200"/>
            <a:ext cx="5233615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272355" y="4667071"/>
            <a:ext cx="3004246" cy="1200329"/>
          </a:xfrm>
          <a:prstGeom prst="rect">
            <a:avLst/>
          </a:prstGeom>
          <a:solidFill>
            <a:srgbClr val="FFCC99"/>
          </a:solidFill>
          <a:ln w="1905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High energy </a:t>
            </a:r>
            <a:r>
              <a:rPr lang="en-US" sz="2400" b="1" dirty="0"/>
              <a:t>N</a:t>
            </a:r>
            <a:r>
              <a:rPr lang="en-US" sz="2400" b="1" dirty="0" smtClean="0"/>
              <a:t>uclear </a:t>
            </a:r>
            <a:r>
              <a:rPr lang="en-US" sz="2400" b="1" dirty="0"/>
              <a:t>P</a:t>
            </a:r>
            <a:r>
              <a:rPr lang="en-US" sz="2400" b="1" dirty="0" smtClean="0"/>
              <a:t>hysics: </a:t>
            </a:r>
            <a:r>
              <a:rPr lang="en-US" sz="2400" b="1" dirty="0"/>
              <a:t>C</a:t>
            </a:r>
            <a:r>
              <a:rPr lang="en-US" sz="2400" b="1" dirty="0" smtClean="0"/>
              <a:t>ondensed </a:t>
            </a:r>
            <a:r>
              <a:rPr lang="en-US" sz="2400" b="1" dirty="0"/>
              <a:t>M</a:t>
            </a:r>
            <a:r>
              <a:rPr lang="en-US" sz="2400" b="1" dirty="0" smtClean="0"/>
              <a:t>atter physics of </a:t>
            </a:r>
            <a:r>
              <a:rPr lang="en-US" sz="2400" b="1" dirty="0">
                <a:solidFill>
                  <a:srgbClr val="FF0000"/>
                </a:solidFill>
              </a:rPr>
              <a:t>Q</a:t>
            </a:r>
            <a:r>
              <a:rPr lang="en-US" sz="2400" b="1" dirty="0">
                <a:solidFill>
                  <a:srgbClr val="00B050"/>
                </a:solidFill>
              </a:rPr>
              <a:t>C</a:t>
            </a:r>
            <a:r>
              <a:rPr lang="en-US" sz="2400" b="1" dirty="0">
                <a:solidFill>
                  <a:srgbClr val="240BDF"/>
                </a:solidFill>
              </a:rPr>
              <a:t>D</a:t>
            </a:r>
            <a:endParaRPr lang="en-US" sz="2400" b="1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74</a:t>
            </a:fld>
            <a:r>
              <a:rPr lang="en-US" smtClean="0"/>
              <a:t> / 74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5978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Small systems…</a:t>
            </a:r>
            <a:endParaRPr lang="en-US" dirty="0"/>
          </a:p>
        </p:txBody>
      </p:sp>
      <p:pic>
        <p:nvPicPr>
          <p:cNvPr id="5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447800"/>
            <a:ext cx="5029200" cy="3771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17583" b="5217"/>
          <a:stretch/>
        </p:blipFill>
        <p:spPr bwMode="auto">
          <a:xfrm>
            <a:off x="4886325" y="1219200"/>
            <a:ext cx="4105275" cy="4757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124200" y="2050016"/>
            <a:ext cx="8352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proton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64161" y="3340951"/>
            <a:ext cx="149803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 smtClean="0">
                <a:solidFill>
                  <a:srgbClr val="C00000"/>
                </a:solidFill>
              </a:rPr>
              <a:t>LEAD</a:t>
            </a:r>
            <a:endParaRPr lang="en-US" sz="4800" b="1" dirty="0">
              <a:solidFill>
                <a:srgbClr val="C00000"/>
              </a:solidFill>
            </a:endParaRP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Fuqiang Wang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5532437"/>
            <a:ext cx="8229600" cy="487363"/>
          </a:xfrm>
        </p:spPr>
        <p:txBody>
          <a:bodyPr>
            <a:no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Yeah…</a:t>
            </a:r>
            <a:r>
              <a:rPr lang="en-US" sz="2400" dirty="0" err="1" smtClean="0">
                <a:solidFill>
                  <a:srgbClr val="FF0000"/>
                </a:solidFill>
              </a:rPr>
              <a:t>pPb</a:t>
            </a:r>
            <a:r>
              <a:rPr lang="en-US" sz="2400" dirty="0" smtClean="0">
                <a:solidFill>
                  <a:srgbClr val="FF0000"/>
                </a:solidFill>
              </a:rPr>
              <a:t>, even pp creates a QGP!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Maybe we need to rethink about the whole paradigm…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zh-CN" smtClean="0"/>
              <a:t>HIM, KPS, Gwangju, Oct. 21-22, 2016</a:t>
            </a:r>
            <a:endParaRPr lang="en-US" altLang="zh-CN" dirty="0" smtClean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r>
              <a:rPr lang="en-US" smtClean="0"/>
              <a:t> / 74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64744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 bit of history…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733" b="4420"/>
          <a:stretch/>
        </p:blipFill>
        <p:spPr bwMode="auto">
          <a:xfrm>
            <a:off x="466725" y="1440493"/>
            <a:ext cx="8210550" cy="47974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zh-CN" smtClean="0"/>
              <a:t>Fuqiang Wang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altLang="zh-CN" smtClean="0"/>
              <a:t>HIM, KPS, Gwangju, Oct. 21-22, 2016</a:t>
            </a:r>
            <a:endParaRPr lang="en-US" altLang="zh-CN" dirty="0" smtClean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r>
              <a:rPr lang="en-US" smtClean="0"/>
              <a:t> / 74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2642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19717</TotalTime>
  <Words>4087</Words>
  <Application>Microsoft Office PowerPoint</Application>
  <PresentationFormat>On-screen Show (4:3)</PresentationFormat>
  <Paragraphs>698</Paragraphs>
  <Slides>74</Slides>
  <Notes>2</Notes>
  <HiddenSlides>7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4</vt:i4>
      </vt:variant>
      <vt:variant>
        <vt:lpstr>Slide Titles</vt:lpstr>
      </vt:variant>
      <vt:variant>
        <vt:i4>74</vt:i4>
      </vt:variant>
    </vt:vector>
  </HeadingPairs>
  <TitlesOfParts>
    <vt:vector size="79" baseType="lpstr">
      <vt:lpstr>Office Theme</vt:lpstr>
      <vt:lpstr>MathType 6.0 Equation</vt:lpstr>
      <vt:lpstr>Equation</vt:lpstr>
      <vt:lpstr>Bitmap Image</vt:lpstr>
      <vt:lpstr>Microsoft Equation 3.0</vt:lpstr>
      <vt:lpstr>Two heatedly debated topics in relativistic heavy ion collisions</vt:lpstr>
      <vt:lpstr>Two heatedly debated topics</vt:lpstr>
      <vt:lpstr>Azimuthal Anisotropy</vt:lpstr>
      <vt:lpstr>Elliptic flow measurements</vt:lpstr>
      <vt:lpstr>Large flow, large energy loss</vt:lpstr>
      <vt:lpstr>BNL press release 2005</vt:lpstr>
      <vt:lpstr>Very little energy dependence</vt:lpstr>
      <vt:lpstr>Small systems…</vt:lpstr>
      <vt:lpstr>A bit of history…</vt:lpstr>
      <vt:lpstr>“flow” in small systems, and everywhere</vt:lpstr>
      <vt:lpstr>The Ridge</vt:lpstr>
      <vt:lpstr>Strong anisotropy, but no energy loss</vt:lpstr>
      <vt:lpstr>Is it really hydro?</vt:lpstr>
      <vt:lpstr>AMPT can describe the data too…</vt:lpstr>
      <vt:lpstr>Parton cascade history</vt:lpstr>
      <vt:lpstr>How is anisotropy developed in AMPT?</vt:lpstr>
      <vt:lpstr>Majority anisotropy from escape</vt:lpstr>
      <vt:lpstr>Similar for v3 &amp; LHC p+Pb</vt:lpstr>
      <vt:lpstr>Is it general? AMPT vs MPC</vt:lpstr>
      <vt:lpstr>Increasing x-section  hydro?</vt:lpstr>
      <vt:lpstr>PowerPoint Presentation</vt:lpstr>
      <vt:lpstr>Relative escape contribution</vt:lpstr>
      <vt:lpstr>Anisotropy mechanism</vt:lpstr>
      <vt:lpstr>Our flow paradigm?</vt:lpstr>
      <vt:lpstr>Our Paradigm</vt:lpstr>
      <vt:lpstr>Many open questions</vt:lpstr>
      <vt:lpstr>Which is real?</vt:lpstr>
      <vt:lpstr>PowerPoint Presentation</vt:lpstr>
      <vt:lpstr>Cold Atom System</vt:lpstr>
      <vt:lpstr>Anisotropic ion trap is also viable</vt:lpstr>
      <vt:lpstr>Ion trap: Coulomb</vt:lpstr>
      <vt:lpstr>Ion trap: Coulomb with hard core </vt:lpstr>
      <vt:lpstr>Hot QGP vs Cold Atoms</vt:lpstr>
      <vt:lpstr>PowerPoint Presentation</vt:lpstr>
      <vt:lpstr>Is QGP classical?</vt:lpstr>
      <vt:lpstr>QM uncertainty principle</vt:lpstr>
      <vt:lpstr>Infinite square well</vt:lpstr>
      <vt:lpstr>Harmonic oscillator</vt:lpstr>
      <vt:lpstr>Thermal probability</vt:lpstr>
      <vt:lpstr>Thermal probability weight</vt:lpstr>
      <vt:lpstr>Quantum physics anisotropy</vt:lpstr>
      <vt:lpstr>Relativistic quantum mechanical calculation</vt:lpstr>
      <vt:lpstr>Cold atoms</vt:lpstr>
      <vt:lpstr>Is quantum v2 real in QGP?</vt:lpstr>
      <vt:lpstr>Remarks</vt:lpstr>
      <vt:lpstr>Chiral magnetic effect</vt:lpstr>
      <vt:lpstr>Symmetries and conservation laws</vt:lpstr>
      <vt:lpstr>Chiral Anomaly</vt:lpstr>
      <vt:lpstr>PowerPoint Presentation</vt:lpstr>
      <vt:lpstr>PowerPoint Presentation</vt:lpstr>
      <vt:lpstr>PowerPoint Presentation</vt:lpstr>
      <vt:lpstr>Beam Energy Scan data</vt:lpstr>
      <vt:lpstr>PowerPoint Presentation</vt:lpstr>
      <vt:lpstr>PowerPoint Presentation</vt:lpstr>
      <vt:lpstr>Elliptic flow driven background</vt:lpstr>
      <vt:lpstr>Suppressing flow-driven background</vt:lpstr>
      <vt:lpstr>The imfamous kappa parameter</vt:lpstr>
      <vt:lpstr>LPV in UU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Final remarks</vt:lpstr>
      <vt:lpstr>Where we are?</vt:lpstr>
      <vt:lpstr>Fundamental physics we can contribute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fqwang</dc:creator>
  <cp:lastModifiedBy>fqwang</cp:lastModifiedBy>
  <cp:revision>195</cp:revision>
  <dcterms:created xsi:type="dcterms:W3CDTF">2006-08-16T00:00:00Z</dcterms:created>
  <dcterms:modified xsi:type="dcterms:W3CDTF">2016-10-21T05:40:05Z</dcterms:modified>
</cp:coreProperties>
</file>