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93" r:id="rId3"/>
    <p:sldId id="294" r:id="rId4"/>
    <p:sldId id="295" r:id="rId5"/>
    <p:sldId id="296" r:id="rId6"/>
    <p:sldId id="303" r:id="rId7"/>
    <p:sldId id="300" r:id="rId8"/>
    <p:sldId id="297" r:id="rId9"/>
    <p:sldId id="268" r:id="rId10"/>
    <p:sldId id="299" r:id="rId11"/>
    <p:sldId id="270" r:id="rId12"/>
    <p:sldId id="258" r:id="rId13"/>
    <p:sldId id="264" r:id="rId14"/>
    <p:sldId id="271" r:id="rId15"/>
    <p:sldId id="272" r:id="rId16"/>
    <p:sldId id="276" r:id="rId17"/>
    <p:sldId id="269" r:id="rId18"/>
    <p:sldId id="277" r:id="rId19"/>
    <p:sldId id="278" r:id="rId20"/>
    <p:sldId id="280" r:id="rId21"/>
    <p:sldId id="281" r:id="rId22"/>
    <p:sldId id="282" r:id="rId23"/>
    <p:sldId id="283" r:id="rId24"/>
    <p:sldId id="284" r:id="rId25"/>
    <p:sldId id="289" r:id="rId26"/>
    <p:sldId id="290" r:id="rId27"/>
    <p:sldId id="288" r:id="rId28"/>
    <p:sldId id="292" r:id="rId29"/>
    <p:sldId id="301" r:id="rId30"/>
    <p:sldId id="305" r:id="rId31"/>
    <p:sldId id="287" r:id="rId32"/>
    <p:sldId id="302" r:id="rId33"/>
    <p:sldId id="291" r:id="rId34"/>
    <p:sldId id="304" r:id="rId35"/>
    <p:sldId id="28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362"/>
    <a:srgbClr val="FB8838"/>
    <a:srgbClr val="FDFBFB"/>
    <a:srgbClr val="FDFEFC"/>
    <a:srgbClr val="2178B4"/>
    <a:srgbClr val="0C0C25"/>
    <a:srgbClr val="05B0F0"/>
    <a:srgbClr val="237AB1"/>
    <a:srgbClr val="FB8738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43"/>
    <p:restoredTop sz="95807"/>
  </p:normalViewPr>
  <p:slideViewPr>
    <p:cSldViewPr snapToGrid="0">
      <p:cViewPr varScale="1">
        <p:scale>
          <a:sx n="111" d="100"/>
          <a:sy n="111" d="100"/>
        </p:scale>
        <p:origin x="6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7C86F-8F40-4F39-B7E8-6A7D65E9B9C4}" type="datetimeFigureOut">
              <a:rPr lang="en-GB" smtClean="0"/>
              <a:t>02/11/2022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34FFE-05C2-4019-B269-688A6175EF3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068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13AC-76FA-4858-AE03-064C65F70530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0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AD19-FB87-461A-82F0-C704BB6AA195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8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337D-6511-4F2B-9370-0D9C617B387D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16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6D87F-0DE5-4EE1-9566-0DE0DDFB4435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8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027F-C59C-447E-A5C7-13DE2E13DB98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20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690C-B530-467D-A4DA-AE0900752AA4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9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E4D9-91F4-4D25-B71C-E0A9CB2100A7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F92FA-222F-4115-B743-552B7F931CBD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6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356E-4606-4C82-8DDC-94ACE9BE9605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53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5584A-546B-4E9D-BD7E-27C38DC6D659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340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2B4D-13E8-4EB1-8035-62E89DECEC4B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4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0C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55AF1-A706-4667-8908-5194C1336926}" type="datetime1">
              <a:rPr lang="en-US" smtClean="0"/>
              <a:t>11/2/22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35FDC-81D9-9B49-9F49-833200D77A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6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sv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arxiv.org/abs/2009.14611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sv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11" Type="http://schemas.openxmlformats.org/officeDocument/2006/relationships/image" Target="../media/image13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sv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Deep Learning for the detection of Unmodelled Gravitational-Wave Transients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3D2E3-891D-111E-47BB-5CFE4A402E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A deep learning approach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57E9FC7-D6A1-2727-68EE-8E8F585EF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FE34731B-B386-5B3F-3D0F-F7D489C57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3919ACD-3003-BADB-56EE-9F804379C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4885CC-8B40-C9FD-EA84-F74C71886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505" y="332552"/>
            <a:ext cx="2607462" cy="198361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A4A3F3A-FAC0-FDED-BB2E-30D3531BE4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42574" y="4666596"/>
            <a:ext cx="1858852" cy="185885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B0CD0EE-D9F6-D287-A568-BE0284523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68799D2-B18A-D550-BC8C-A7A1A1469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FBD3844-8D2E-68DC-EAD7-305A2C32776C}"/>
              </a:ext>
            </a:extLst>
          </p:cNvPr>
          <p:cNvSpPr txBox="1">
            <a:spLocks/>
          </p:cNvSpPr>
          <p:nvPr/>
        </p:nvSpPr>
        <p:spPr>
          <a:xfrm>
            <a:off x="1600200" y="6430822"/>
            <a:ext cx="6858000" cy="12418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chemeClr val="bg1"/>
                </a:solidFill>
                <a:latin typeface="Avenir Book" panose="02000503020000020003" pitchFamily="2" charset="0"/>
              </a:rPr>
              <a:t>Michael Norman, </a:t>
            </a:r>
            <a:r>
              <a:rPr lang="en-GB" sz="1400" dirty="0">
                <a:solidFill>
                  <a:schemeClr val="bg1"/>
                </a:solidFill>
                <a:latin typeface="Avenir Book" panose="02000503020000020003" pitchFamily="2" charset="0"/>
              </a:rPr>
              <a:t>Kyle Willets,</a:t>
            </a:r>
            <a:r>
              <a:rPr lang="en-GB" sz="1400" b="1" dirty="0">
                <a:solidFill>
                  <a:schemeClr val="bg1"/>
                </a:solidFill>
                <a:latin typeface="Avenir Book" panose="02000503020000020003" pitchFamily="2" charset="0"/>
              </a:rPr>
              <a:t> </a:t>
            </a:r>
            <a:r>
              <a:rPr lang="en-GB" sz="1400" dirty="0">
                <a:solidFill>
                  <a:schemeClr val="bg1"/>
                </a:solidFill>
                <a:latin typeface="Avenir Book" panose="02000503020000020003" pitchFamily="2" charset="0"/>
              </a:rPr>
              <a:t>Wasim Javed, Vasileios Skliris, Patrick Sutton </a:t>
            </a: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9622C553-1D62-4AD0-029F-764952265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026" name="Picture 2" descr="LIGO Logo Digital Art by Nikki Sandler - Pixels">
            <a:extLst>
              <a:ext uri="{FF2B5EF4-FFF2-40B4-BE49-F238E27FC236}">
                <a16:creationId xmlns:a16="http://schemas.microsoft.com/office/drawing/2014/main" id="{CBAC7EAF-85F7-3B90-BCF7-30F07B963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501" y="5423075"/>
            <a:ext cx="1241941" cy="89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5DE694-5E07-0F10-3965-CB0135B7ABC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558" y="5432626"/>
            <a:ext cx="926033" cy="889732"/>
          </a:xfrm>
          <a:prstGeom prst="rect">
            <a:avLst/>
          </a:prstGeom>
        </p:spPr>
      </p:pic>
      <p:pic>
        <p:nvPicPr>
          <p:cNvPr id="10" name="Picture 4" descr="Image preview">
            <a:extLst>
              <a:ext uri="{FF2B5EF4-FFF2-40B4-BE49-F238E27FC236}">
                <a16:creationId xmlns:a16="http://schemas.microsoft.com/office/drawing/2014/main" id="{6FB08139-C26C-94EF-4923-1C27F508F6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8" t="32384" r="27066" b="40262"/>
          <a:stretch/>
        </p:blipFill>
        <p:spPr bwMode="auto">
          <a:xfrm>
            <a:off x="287055" y="5432626"/>
            <a:ext cx="1679844" cy="88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126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37FF98A-3D2A-A051-D936-B0F2264609E3}"/>
              </a:ext>
            </a:extLst>
          </p:cNvPr>
          <p:cNvCxnSpPr>
            <a:cxnSpLocks/>
          </p:cNvCxnSpPr>
          <p:nvPr/>
        </p:nvCxnSpPr>
        <p:spPr>
          <a:xfrm flipV="1">
            <a:off x="3963475" y="3996854"/>
            <a:ext cx="63230" cy="1337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3D099E-D738-0D93-2061-647E4D7DCF84}"/>
              </a:ext>
            </a:extLst>
          </p:cNvPr>
          <p:cNvCxnSpPr>
            <a:cxnSpLocks/>
          </p:cNvCxnSpPr>
          <p:nvPr/>
        </p:nvCxnSpPr>
        <p:spPr>
          <a:xfrm flipV="1">
            <a:off x="691527" y="4417522"/>
            <a:ext cx="63230" cy="1337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Graphic 75">
            <a:extLst>
              <a:ext uri="{FF2B5EF4-FFF2-40B4-BE49-F238E27FC236}">
                <a16:creationId xmlns:a16="http://schemas.microsoft.com/office/drawing/2014/main" id="{075BF322-3990-0DC6-61AB-9F278DCB4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3AF7FF43-F039-57B4-8B9A-A16B08CC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F4259622-CECD-96CC-DD2D-392F391FF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AC4ECE5-A86F-F37B-249D-A682B592B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456F4B24-8BE2-0B68-5596-765CA83FA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CDA271-177F-E8A4-32EC-EA871C7BADEB}"/>
              </a:ext>
            </a:extLst>
          </p:cNvPr>
          <p:cNvCxnSpPr/>
          <p:nvPr/>
        </p:nvCxnSpPr>
        <p:spPr>
          <a:xfrm flipV="1">
            <a:off x="691527" y="3461780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Graphic 74">
            <a:extLst>
              <a:ext uri="{FF2B5EF4-FFF2-40B4-BE49-F238E27FC236}">
                <a16:creationId xmlns:a16="http://schemas.microsoft.com/office/drawing/2014/main" id="{A9847051-26B5-409B-9A7A-2E165A0441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10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E1186C-DBB9-D18F-DB40-DE287F88DC7F}"/>
              </a:ext>
            </a:extLst>
          </p:cNvPr>
          <p:cNvSpPr txBox="1"/>
          <p:nvPr/>
        </p:nvSpPr>
        <p:spPr>
          <a:xfrm>
            <a:off x="4279623" y="2249779"/>
            <a:ext cx="772309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Coherence detection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C22150-0953-FFA0-3DC0-6BBCC91690E9}"/>
              </a:ext>
            </a:extLst>
          </p:cNvPr>
          <p:cNvCxnSpPr>
            <a:cxnSpLocks/>
          </p:cNvCxnSpPr>
          <p:nvPr/>
        </p:nvCxnSpPr>
        <p:spPr>
          <a:xfrm rot="5400000" flipV="1">
            <a:off x="1647270" y="4417523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6FA54DE-9693-5084-3A87-5D9BCDBBC89A}"/>
              </a:ext>
            </a:extLst>
          </p:cNvPr>
          <p:cNvCxnSpPr>
            <a:cxnSpLocks/>
          </p:cNvCxnSpPr>
          <p:nvPr/>
        </p:nvCxnSpPr>
        <p:spPr>
          <a:xfrm flipH="1" flipV="1">
            <a:off x="754758" y="4417522"/>
            <a:ext cx="63230" cy="206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2C42CA8-CB52-C96F-6115-545FCC3FE421}"/>
              </a:ext>
            </a:extLst>
          </p:cNvPr>
          <p:cNvCxnSpPr/>
          <p:nvPr/>
        </p:nvCxnSpPr>
        <p:spPr>
          <a:xfrm flipV="1">
            <a:off x="825281" y="4259470"/>
            <a:ext cx="111868" cy="3647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B76578-5F4D-E2E1-23E0-2C9CBA2921C2}"/>
              </a:ext>
            </a:extLst>
          </p:cNvPr>
          <p:cNvCxnSpPr>
            <a:cxnSpLocks/>
          </p:cNvCxnSpPr>
          <p:nvPr/>
        </p:nvCxnSpPr>
        <p:spPr>
          <a:xfrm flipH="1" flipV="1">
            <a:off x="937150" y="4259470"/>
            <a:ext cx="70524" cy="1823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236A277-3531-B768-91F8-658CF6B49F55}"/>
              </a:ext>
            </a:extLst>
          </p:cNvPr>
          <p:cNvSpPr/>
          <p:nvPr/>
        </p:nvSpPr>
        <p:spPr>
          <a:xfrm>
            <a:off x="1007675" y="3991936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83335FB-4545-5CFB-CA0D-C736640004DA}"/>
              </a:ext>
            </a:extLst>
          </p:cNvPr>
          <p:cNvCxnSpPr>
            <a:cxnSpLocks/>
          </p:cNvCxnSpPr>
          <p:nvPr/>
        </p:nvCxnSpPr>
        <p:spPr>
          <a:xfrm flipH="1">
            <a:off x="1811595" y="4350667"/>
            <a:ext cx="70524" cy="134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C4FE22-8032-7C38-12F6-87F2EE629AEE}"/>
              </a:ext>
            </a:extLst>
          </p:cNvPr>
          <p:cNvCxnSpPr>
            <a:cxnSpLocks/>
          </p:cNvCxnSpPr>
          <p:nvPr/>
        </p:nvCxnSpPr>
        <p:spPr>
          <a:xfrm flipH="1" flipV="1">
            <a:off x="1882119" y="4350666"/>
            <a:ext cx="176144" cy="2735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E72244-BA66-38B3-F835-6DD4D9749154}"/>
              </a:ext>
            </a:extLst>
          </p:cNvPr>
          <p:cNvCxnSpPr>
            <a:cxnSpLocks/>
          </p:cNvCxnSpPr>
          <p:nvPr/>
        </p:nvCxnSpPr>
        <p:spPr>
          <a:xfrm flipH="1">
            <a:off x="2058264" y="4457106"/>
            <a:ext cx="69477" cy="1671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544EFB8-8B7A-75A6-A92A-CF0302378EC2}"/>
              </a:ext>
            </a:extLst>
          </p:cNvPr>
          <p:cNvCxnSpPr>
            <a:cxnSpLocks/>
          </p:cNvCxnSpPr>
          <p:nvPr/>
        </p:nvCxnSpPr>
        <p:spPr>
          <a:xfrm flipH="1" flipV="1">
            <a:off x="2127742" y="4457108"/>
            <a:ext cx="106667" cy="1563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784CDF-4A47-60CF-BC79-A110CFDDD388}"/>
              </a:ext>
            </a:extLst>
          </p:cNvPr>
          <p:cNvCxnSpPr>
            <a:cxnSpLocks/>
          </p:cNvCxnSpPr>
          <p:nvPr/>
        </p:nvCxnSpPr>
        <p:spPr>
          <a:xfrm flipH="1">
            <a:off x="2232310" y="4384350"/>
            <a:ext cx="156693" cy="2399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30">
            <a:extLst>
              <a:ext uri="{FF2B5EF4-FFF2-40B4-BE49-F238E27FC236}">
                <a16:creationId xmlns:a16="http://schemas.microsoft.com/office/drawing/2014/main" id="{2577DBC7-54BC-1091-42EF-47EB5CD59874}"/>
              </a:ext>
            </a:extLst>
          </p:cNvPr>
          <p:cNvSpPr/>
          <p:nvPr/>
        </p:nvSpPr>
        <p:spPr>
          <a:xfrm>
            <a:off x="995516" y="2668319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E0EEA4-4F34-D566-557A-9981221F0393}"/>
              </a:ext>
            </a:extLst>
          </p:cNvPr>
          <p:cNvSpPr/>
          <p:nvPr/>
        </p:nvSpPr>
        <p:spPr>
          <a:xfrm>
            <a:off x="869058" y="2405478"/>
            <a:ext cx="1056836" cy="1092395"/>
          </a:xfrm>
          <a:prstGeom prst="rect">
            <a:avLst/>
          </a:prstGeom>
          <a:noFill/>
          <a:ln w="3810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4DF036-5CA0-1F8C-8E18-2DFD76ACD89F}"/>
              </a:ext>
            </a:extLst>
          </p:cNvPr>
          <p:cNvSpPr txBox="1"/>
          <p:nvPr/>
        </p:nvSpPr>
        <p:spPr>
          <a:xfrm>
            <a:off x="920035" y="2441173"/>
            <a:ext cx="15490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Known Signal</a:t>
            </a:r>
          </a:p>
        </p:txBody>
      </p:sp>
      <p:sp>
        <p:nvSpPr>
          <p:cNvPr id="32" name="Freeform: Shape 33">
            <a:extLst>
              <a:ext uri="{FF2B5EF4-FFF2-40B4-BE49-F238E27FC236}">
                <a16:creationId xmlns:a16="http://schemas.microsoft.com/office/drawing/2014/main" id="{E5B0B0B1-1D76-42D3-EF27-30953897E3AF}"/>
              </a:ext>
            </a:extLst>
          </p:cNvPr>
          <p:cNvSpPr/>
          <p:nvPr/>
        </p:nvSpPr>
        <p:spPr>
          <a:xfrm>
            <a:off x="995516" y="2664184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EA0982A-CEE2-13D9-CF99-D1C042225166}"/>
              </a:ext>
            </a:extLst>
          </p:cNvPr>
          <p:cNvCxnSpPr/>
          <p:nvPr/>
        </p:nvCxnSpPr>
        <p:spPr>
          <a:xfrm>
            <a:off x="1372463" y="3612580"/>
            <a:ext cx="0" cy="27237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18C8378-3794-63AD-4464-291E1091DEC0}"/>
              </a:ext>
            </a:extLst>
          </p:cNvPr>
          <p:cNvSpPr txBox="1"/>
          <p:nvPr/>
        </p:nvSpPr>
        <p:spPr>
          <a:xfrm>
            <a:off x="683252" y="5036865"/>
            <a:ext cx="1549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Single Detector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5B5A4CC-14DF-7342-E444-4BD62E7B42A8}"/>
              </a:ext>
            </a:extLst>
          </p:cNvPr>
          <p:cNvCxnSpPr/>
          <p:nvPr/>
        </p:nvCxnSpPr>
        <p:spPr>
          <a:xfrm flipV="1">
            <a:off x="3963475" y="3041112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C7781F1-7027-E58F-B11B-2E52179FC31A}"/>
              </a:ext>
            </a:extLst>
          </p:cNvPr>
          <p:cNvCxnSpPr>
            <a:cxnSpLocks/>
          </p:cNvCxnSpPr>
          <p:nvPr/>
        </p:nvCxnSpPr>
        <p:spPr>
          <a:xfrm rot="5400000" flipV="1">
            <a:off x="4919218" y="3996855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5E25BB6-1535-4DEB-1999-E4C6B02817C1}"/>
              </a:ext>
            </a:extLst>
          </p:cNvPr>
          <p:cNvCxnSpPr>
            <a:cxnSpLocks/>
          </p:cNvCxnSpPr>
          <p:nvPr/>
        </p:nvCxnSpPr>
        <p:spPr>
          <a:xfrm flipH="1" flipV="1">
            <a:off x="4026706" y="3996854"/>
            <a:ext cx="63230" cy="206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909921-ADAC-C53A-EA9C-14166C08FCA2}"/>
              </a:ext>
            </a:extLst>
          </p:cNvPr>
          <p:cNvCxnSpPr/>
          <p:nvPr/>
        </p:nvCxnSpPr>
        <p:spPr>
          <a:xfrm flipV="1">
            <a:off x="4097229" y="3838802"/>
            <a:ext cx="111868" cy="3647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DB2037E-886E-AFB4-A6B1-4F84FEB75723}"/>
              </a:ext>
            </a:extLst>
          </p:cNvPr>
          <p:cNvCxnSpPr>
            <a:cxnSpLocks/>
          </p:cNvCxnSpPr>
          <p:nvPr/>
        </p:nvCxnSpPr>
        <p:spPr>
          <a:xfrm flipH="1" flipV="1">
            <a:off x="4209098" y="3838802"/>
            <a:ext cx="70524" cy="1823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: Shape 56">
            <a:extLst>
              <a:ext uri="{FF2B5EF4-FFF2-40B4-BE49-F238E27FC236}">
                <a16:creationId xmlns:a16="http://schemas.microsoft.com/office/drawing/2014/main" id="{7399EB72-BC19-551C-2D04-AF3C8029B149}"/>
              </a:ext>
            </a:extLst>
          </p:cNvPr>
          <p:cNvSpPr/>
          <p:nvPr/>
        </p:nvSpPr>
        <p:spPr>
          <a:xfrm>
            <a:off x="4279623" y="3571268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48C2F29-701F-86A3-6160-1250AB8E88EB}"/>
              </a:ext>
            </a:extLst>
          </p:cNvPr>
          <p:cNvCxnSpPr>
            <a:cxnSpLocks/>
          </p:cNvCxnSpPr>
          <p:nvPr/>
        </p:nvCxnSpPr>
        <p:spPr>
          <a:xfrm flipH="1">
            <a:off x="5083543" y="3929999"/>
            <a:ext cx="70524" cy="134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8C491C2-EE3E-B046-BD69-CCCCCBAF939B}"/>
              </a:ext>
            </a:extLst>
          </p:cNvPr>
          <p:cNvCxnSpPr>
            <a:cxnSpLocks/>
          </p:cNvCxnSpPr>
          <p:nvPr/>
        </p:nvCxnSpPr>
        <p:spPr>
          <a:xfrm flipH="1" flipV="1">
            <a:off x="5154067" y="3929998"/>
            <a:ext cx="176144" cy="2735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0E6E5B6-2DC5-A1D5-6072-DDDCF2C65AF9}"/>
              </a:ext>
            </a:extLst>
          </p:cNvPr>
          <p:cNvCxnSpPr>
            <a:cxnSpLocks/>
          </p:cNvCxnSpPr>
          <p:nvPr/>
        </p:nvCxnSpPr>
        <p:spPr>
          <a:xfrm flipH="1">
            <a:off x="5330212" y="4036438"/>
            <a:ext cx="69477" cy="1671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D95C886-B963-6C3B-7594-7BEF057A5DB5}"/>
              </a:ext>
            </a:extLst>
          </p:cNvPr>
          <p:cNvCxnSpPr>
            <a:cxnSpLocks/>
          </p:cNvCxnSpPr>
          <p:nvPr/>
        </p:nvCxnSpPr>
        <p:spPr>
          <a:xfrm flipH="1" flipV="1">
            <a:off x="5399690" y="4036440"/>
            <a:ext cx="106667" cy="1563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EF454E5-4EDD-D74A-7C6D-FBD4D6DAB37C}"/>
              </a:ext>
            </a:extLst>
          </p:cNvPr>
          <p:cNvCxnSpPr>
            <a:cxnSpLocks/>
          </p:cNvCxnSpPr>
          <p:nvPr/>
        </p:nvCxnSpPr>
        <p:spPr>
          <a:xfrm flipH="1">
            <a:off x="5504258" y="3963682"/>
            <a:ext cx="156693" cy="2399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814FB1A-627D-EDB6-7B14-8E187BC34C58}"/>
              </a:ext>
            </a:extLst>
          </p:cNvPr>
          <p:cNvSpPr txBox="1"/>
          <p:nvPr/>
        </p:nvSpPr>
        <p:spPr>
          <a:xfrm>
            <a:off x="3968852" y="4601066"/>
            <a:ext cx="1549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Detector 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0D981E7-E8A6-DA74-5D92-3B313AC1F786}"/>
              </a:ext>
            </a:extLst>
          </p:cNvPr>
          <p:cNvCxnSpPr/>
          <p:nvPr/>
        </p:nvCxnSpPr>
        <p:spPr>
          <a:xfrm flipV="1">
            <a:off x="6208132" y="3041112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BDE296A-F6FE-97CB-51EB-2EB26D2D9CDD}"/>
              </a:ext>
            </a:extLst>
          </p:cNvPr>
          <p:cNvCxnSpPr>
            <a:cxnSpLocks/>
          </p:cNvCxnSpPr>
          <p:nvPr/>
        </p:nvCxnSpPr>
        <p:spPr>
          <a:xfrm rot="5400000" flipV="1">
            <a:off x="7163875" y="3996855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8757C73-E94C-F810-BF7B-D1E0E8EAE9F5}"/>
              </a:ext>
            </a:extLst>
          </p:cNvPr>
          <p:cNvCxnSpPr>
            <a:cxnSpLocks/>
          </p:cNvCxnSpPr>
          <p:nvPr/>
        </p:nvCxnSpPr>
        <p:spPr>
          <a:xfrm flipV="1">
            <a:off x="6208132" y="3996854"/>
            <a:ext cx="63230" cy="1337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275B0E0-79A1-6F67-7AA6-A8538B32B61D}"/>
              </a:ext>
            </a:extLst>
          </p:cNvPr>
          <p:cNvCxnSpPr>
            <a:cxnSpLocks/>
          </p:cNvCxnSpPr>
          <p:nvPr/>
        </p:nvCxnSpPr>
        <p:spPr>
          <a:xfrm flipH="1">
            <a:off x="6271363" y="3778369"/>
            <a:ext cx="111866" cy="21848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75211FD-71FD-0604-21A1-9BAF3E7BBC8B}"/>
              </a:ext>
            </a:extLst>
          </p:cNvPr>
          <p:cNvCxnSpPr>
            <a:cxnSpLocks/>
          </p:cNvCxnSpPr>
          <p:nvPr/>
        </p:nvCxnSpPr>
        <p:spPr>
          <a:xfrm>
            <a:off x="6383230" y="3772237"/>
            <a:ext cx="94856" cy="3910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451AD8B-1330-3481-C107-F291A029DCD3}"/>
              </a:ext>
            </a:extLst>
          </p:cNvPr>
          <p:cNvCxnSpPr>
            <a:cxnSpLocks/>
          </p:cNvCxnSpPr>
          <p:nvPr/>
        </p:nvCxnSpPr>
        <p:spPr>
          <a:xfrm flipH="1">
            <a:off x="6475643" y="4021194"/>
            <a:ext cx="48637" cy="143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: Shape 69">
            <a:extLst>
              <a:ext uri="{FF2B5EF4-FFF2-40B4-BE49-F238E27FC236}">
                <a16:creationId xmlns:a16="http://schemas.microsoft.com/office/drawing/2014/main" id="{4350F27F-377D-87A4-21B6-EF4F68D30434}"/>
              </a:ext>
            </a:extLst>
          </p:cNvPr>
          <p:cNvSpPr/>
          <p:nvPr/>
        </p:nvSpPr>
        <p:spPr>
          <a:xfrm>
            <a:off x="6524280" y="3571268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C971EAB-80C6-E49B-E819-0365615631FD}"/>
              </a:ext>
            </a:extLst>
          </p:cNvPr>
          <p:cNvCxnSpPr>
            <a:cxnSpLocks/>
          </p:cNvCxnSpPr>
          <p:nvPr/>
        </p:nvCxnSpPr>
        <p:spPr>
          <a:xfrm flipH="1" flipV="1">
            <a:off x="7328200" y="4064949"/>
            <a:ext cx="42036" cy="1997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699A298-2F42-6478-4F02-38E6A9BF41D6}"/>
              </a:ext>
            </a:extLst>
          </p:cNvPr>
          <p:cNvCxnSpPr>
            <a:cxnSpLocks/>
          </p:cNvCxnSpPr>
          <p:nvPr/>
        </p:nvCxnSpPr>
        <p:spPr>
          <a:xfrm flipH="1">
            <a:off x="7372030" y="3778368"/>
            <a:ext cx="153061" cy="4816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7C836EF-02F4-021A-E236-EA196997C1ED}"/>
              </a:ext>
            </a:extLst>
          </p:cNvPr>
          <p:cNvCxnSpPr>
            <a:cxnSpLocks/>
          </p:cNvCxnSpPr>
          <p:nvPr/>
        </p:nvCxnSpPr>
        <p:spPr>
          <a:xfrm flipH="1" flipV="1">
            <a:off x="7525089" y="3774876"/>
            <a:ext cx="119256" cy="2219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B75E9D8-B436-1553-44C7-87EA9BAB8775}"/>
              </a:ext>
            </a:extLst>
          </p:cNvPr>
          <p:cNvCxnSpPr>
            <a:cxnSpLocks/>
          </p:cNvCxnSpPr>
          <p:nvPr/>
        </p:nvCxnSpPr>
        <p:spPr>
          <a:xfrm flipH="1">
            <a:off x="7651453" y="3581869"/>
            <a:ext cx="141050" cy="4098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7E8FD9F-ECC1-C352-A8D5-AA796A88B378}"/>
              </a:ext>
            </a:extLst>
          </p:cNvPr>
          <p:cNvCxnSpPr>
            <a:cxnSpLocks/>
          </p:cNvCxnSpPr>
          <p:nvPr/>
        </p:nvCxnSpPr>
        <p:spPr>
          <a:xfrm flipH="1" flipV="1">
            <a:off x="7792505" y="3581869"/>
            <a:ext cx="48731" cy="3419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6F59AF2-36FD-0155-9656-90636939985C}"/>
              </a:ext>
            </a:extLst>
          </p:cNvPr>
          <p:cNvCxnSpPr>
            <a:cxnSpLocks/>
          </p:cNvCxnSpPr>
          <p:nvPr/>
        </p:nvCxnSpPr>
        <p:spPr>
          <a:xfrm>
            <a:off x="5811731" y="3893905"/>
            <a:ext cx="29426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6968EB1D-3345-6C8F-F303-61A4094ABEA8}"/>
              </a:ext>
            </a:extLst>
          </p:cNvPr>
          <p:cNvSpPr txBox="1"/>
          <p:nvPr/>
        </p:nvSpPr>
        <p:spPr>
          <a:xfrm>
            <a:off x="241598" y="1957184"/>
            <a:ext cx="262460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Matched Filter</a:t>
            </a:r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7B8638D-F36E-0DD0-F1EB-E0F1BB9D82E5}"/>
              </a:ext>
            </a:extLst>
          </p:cNvPr>
          <p:cNvSpPr txBox="1">
            <a:spLocks/>
          </p:cNvSpPr>
          <p:nvPr/>
        </p:nvSpPr>
        <p:spPr>
          <a:xfrm>
            <a:off x="628650" y="49827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about other signal types?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D803D6C-0422-9FE9-354E-D63941D89561}"/>
              </a:ext>
            </a:extLst>
          </p:cNvPr>
          <p:cNvSpPr txBox="1"/>
          <p:nvPr/>
        </p:nvSpPr>
        <p:spPr>
          <a:xfrm>
            <a:off x="6208132" y="4585360"/>
            <a:ext cx="1549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Detector B</a:t>
            </a:r>
          </a:p>
        </p:txBody>
      </p:sp>
    </p:spTree>
    <p:extLst>
      <p:ext uri="{BB962C8B-B14F-4D97-AF65-F5344CB8AC3E}">
        <p14:creationId xmlns:p14="http://schemas.microsoft.com/office/powerpoint/2010/main" val="3607072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COHERENCE DETECTION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11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386C350-1057-B29E-DB8B-A859C26EB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53740D-0B01-7185-B34C-190CC86C7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C2E9FC7-0482-1ABF-621F-20A06C599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42018AE-7B72-2204-784C-B71E34AA80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36BF0B-B65A-BBB5-3B54-3CDD78C26BB1}"/>
              </a:ext>
            </a:extLst>
          </p:cNvPr>
          <p:cNvSpPr txBox="1"/>
          <p:nvPr/>
        </p:nvSpPr>
        <p:spPr>
          <a:xfrm>
            <a:off x="564505" y="2410148"/>
            <a:ext cx="3714888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400" b="1" dirty="0">
                <a:solidFill>
                  <a:schemeClr val="accent1"/>
                </a:solidFill>
                <a:latin typeface="Avenir LT Std 35 Light" panose="020B0402020203020204" pitchFamily="34" charset="0"/>
              </a:rPr>
              <a:t>Pros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LT Std 35 Light" panose="020B0402020203020204" pitchFamily="34" charset="0"/>
              </a:rPr>
              <a:t>Doesn’t require prior knowledge of (exact) signal shape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36989-3A1C-4ECF-C257-AFA05521CCD9}"/>
              </a:ext>
            </a:extLst>
          </p:cNvPr>
          <p:cNvSpPr txBox="1"/>
          <p:nvPr/>
        </p:nvSpPr>
        <p:spPr>
          <a:xfrm>
            <a:off x="3646612" y="2394876"/>
            <a:ext cx="371488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400" b="1" dirty="0">
                <a:solidFill>
                  <a:srgbClr val="C00000"/>
                </a:solidFill>
                <a:latin typeface="Avenir LT Std 35 Light" panose="020B0402020203020204" pitchFamily="34" charset="0"/>
              </a:rPr>
              <a:t>Cons</a:t>
            </a:r>
            <a:endParaRPr lang="en-GB" b="1" dirty="0">
              <a:solidFill>
                <a:srgbClr val="C00000"/>
              </a:solidFill>
              <a:latin typeface="Avenir LT Std 35 Light" panose="020B0402020203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Is not as sensitive as matched filtering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venir LT Std 35 Light" panose="020B0402020203020204" pitchFamily="34" charset="0"/>
              </a:rPr>
              <a:t>Existing pipelines can be quite slow</a:t>
            </a:r>
          </a:p>
        </p:txBody>
      </p:sp>
    </p:spTree>
    <p:extLst>
      <p:ext uri="{BB962C8B-B14F-4D97-AF65-F5344CB8AC3E}">
        <p14:creationId xmlns:p14="http://schemas.microsoft.com/office/powerpoint/2010/main" val="4217280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MLy PIPELINE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12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386C350-1057-B29E-DB8B-A859C26EB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53740D-0B01-7185-B34C-190CC86C7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C2E9FC7-0482-1ABF-621F-20A06C599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42018AE-7B72-2204-784C-B71E34AA80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0752893-1CEC-CD83-45BE-4255CC6691F1}"/>
              </a:ext>
            </a:extLst>
          </p:cNvPr>
          <p:cNvSpPr txBox="1">
            <a:spLocks/>
          </p:cNvSpPr>
          <p:nvPr/>
        </p:nvSpPr>
        <p:spPr>
          <a:xfrm>
            <a:off x="978061" y="2105426"/>
            <a:ext cx="6858000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b="1" dirty="0">
                <a:solidFill>
                  <a:schemeClr val="bg1"/>
                </a:solidFill>
                <a:latin typeface="Avenir Book" panose="02000503020000020003" pitchFamily="2" charset="0"/>
              </a:rPr>
              <a:t>Team: </a:t>
            </a:r>
            <a:r>
              <a:rPr lang="en-GB" sz="2100" dirty="0">
                <a:solidFill>
                  <a:schemeClr val="bg1"/>
                </a:solidFill>
                <a:latin typeface="Avenir Book" panose="02000503020000020003" pitchFamily="2" charset="0"/>
              </a:rPr>
              <a:t>Vasileios Skliris, Wasim Javed, Kyle Willets, </a:t>
            </a:r>
            <a:r>
              <a:rPr lang="en-GB" sz="2100" b="1" dirty="0">
                <a:solidFill>
                  <a:schemeClr val="bg1"/>
                </a:solidFill>
                <a:latin typeface="Avenir Book" panose="02000503020000020003" pitchFamily="2" charset="0"/>
              </a:rPr>
              <a:t>Michael Norman</a:t>
            </a:r>
            <a:r>
              <a:rPr lang="en-GB" sz="2100" dirty="0">
                <a:solidFill>
                  <a:schemeClr val="bg1"/>
                </a:solidFill>
                <a:latin typeface="Avenir Book" panose="02000503020000020003" pitchFamily="2" charset="0"/>
              </a:rPr>
              <a:t>, Patrick Sutton </a:t>
            </a:r>
          </a:p>
          <a:p>
            <a:r>
              <a:rPr lang="en-US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Machine learning pipeline</a:t>
            </a:r>
          </a:p>
          <a:p>
            <a:r>
              <a:rPr lang="en-US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Low-latency, unmodelled burst detection for use in Multi-messenger astronomy</a:t>
            </a:r>
          </a:p>
          <a:p>
            <a:r>
              <a:rPr lang="en-US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CNN for detection, basic PE, and localization</a:t>
            </a:r>
          </a:p>
          <a:p>
            <a:r>
              <a:rPr lang="en-US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Currently in review for deployment in O4</a:t>
            </a:r>
          </a:p>
          <a:p>
            <a:r>
              <a:rPr lang="en-US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Methods paper: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15C11E-A75A-B70A-C896-58377A1518AB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72" y="630233"/>
            <a:ext cx="926033" cy="889732"/>
          </a:xfrm>
          <a:prstGeom prst="rect">
            <a:avLst/>
          </a:prstGeom>
        </p:spPr>
      </p:pic>
      <p:pic>
        <p:nvPicPr>
          <p:cNvPr id="1028" name="Picture 4" descr="Image preview">
            <a:extLst>
              <a:ext uri="{FF2B5EF4-FFF2-40B4-BE49-F238E27FC236}">
                <a16:creationId xmlns:a16="http://schemas.microsoft.com/office/drawing/2014/main" id="{4AC69933-442E-7570-4AD5-AF684A6917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8" t="32384" r="27066" b="40262"/>
          <a:stretch/>
        </p:blipFill>
        <p:spPr bwMode="auto">
          <a:xfrm>
            <a:off x="2983269" y="630233"/>
            <a:ext cx="1679844" cy="88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BB98E0F-90F7-C732-7594-E48A663BB21C}"/>
              </a:ext>
            </a:extLst>
          </p:cNvPr>
          <p:cNvSpPr txBox="1"/>
          <p:nvPr/>
        </p:nvSpPr>
        <p:spPr>
          <a:xfrm>
            <a:off x="3299912" y="4723859"/>
            <a:ext cx="6099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hlinkClick r:id="rId9"/>
              </a:rPr>
              <a:t>https://arxiv.org/abs/2009.14611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45911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25595420-5F13-07A8-4AF5-0B4177F85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AA1A2EA9-4D0D-D5AE-BF7C-63709FF15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51F99B69-DE46-76D2-5FC8-62DC7ECFD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41CAC8-E3E3-0B4E-3791-B624C5AF7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D055A08B-F94C-C606-DA4F-ED9B4403E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D764ADE1-5DF5-CAEF-657C-549EA6B696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9" name="Slide Number Placeholder 12">
            <a:extLst>
              <a:ext uri="{FF2B5EF4-FFF2-40B4-BE49-F238E27FC236}">
                <a16:creationId xmlns:a16="http://schemas.microsoft.com/office/drawing/2014/main" id="{0A291FE3-46FE-0AEE-043E-5A9364F22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13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5A2F1D0-9394-BA43-A5F7-578D2EDC7E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060" y="1338075"/>
            <a:ext cx="3704940" cy="383138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BEEC55-68F9-B8D9-3A7D-47ED84AB05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8088" y="1331890"/>
            <a:ext cx="2526974" cy="3837574"/>
          </a:xfrm>
          <a:prstGeom prst="rect">
            <a:avLst/>
          </a:prstGeom>
        </p:spPr>
      </p:pic>
      <p:sp>
        <p:nvSpPr>
          <p:cNvPr id="22" name="Title 17">
            <a:extLst>
              <a:ext uri="{FF2B5EF4-FFF2-40B4-BE49-F238E27FC236}">
                <a16:creationId xmlns:a16="http://schemas.microsoft.com/office/drawing/2014/main" id="{9E6B5FEA-874E-4A27-D685-0DB626E27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CURRENT MLy ARCHITECTURE</a:t>
            </a:r>
          </a:p>
        </p:txBody>
      </p:sp>
    </p:spTree>
    <p:extLst>
      <p:ext uri="{BB962C8B-B14F-4D97-AF65-F5344CB8AC3E}">
        <p14:creationId xmlns:p14="http://schemas.microsoft.com/office/powerpoint/2010/main" val="3089923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6372581-E588-73DA-2248-44AA5E9FB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FE644F-D4DE-605D-46A7-725AF52FA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F8BB42C-1395-6A59-478C-DECC65963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025B41F-F001-95E8-499D-8C3D9FB3E4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83" name="Oval 80">
            <a:extLst>
              <a:ext uri="{FF2B5EF4-FFF2-40B4-BE49-F238E27FC236}">
                <a16:creationId xmlns:a16="http://schemas.microsoft.com/office/drawing/2014/main" id="{3A6B6277-350D-D53B-D3E8-3097850F5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473" y="1956196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84" name="Oval 81">
            <a:extLst>
              <a:ext uri="{FF2B5EF4-FFF2-40B4-BE49-F238E27FC236}">
                <a16:creationId xmlns:a16="http://schemas.microsoft.com/office/drawing/2014/main" id="{E5DD8BC1-9CD2-8F49-F0FD-14D2C115B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1664" y="2321719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85" name="Oval 82">
            <a:extLst>
              <a:ext uri="{FF2B5EF4-FFF2-40B4-BE49-F238E27FC236}">
                <a16:creationId xmlns:a16="http://schemas.microsoft.com/office/drawing/2014/main" id="{02F0DC2C-BF3E-7A72-C73F-BE8E69957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1664" y="2692003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86" name="AutoShape 83">
            <a:extLst>
              <a:ext uri="{FF2B5EF4-FFF2-40B4-BE49-F238E27FC236}">
                <a16:creationId xmlns:a16="http://schemas.microsoft.com/office/drawing/2014/main" id="{F13A4A6B-F97D-3067-7AAF-3CCCAF1F609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121694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87" name="AutoShape 84">
            <a:extLst>
              <a:ext uri="{FF2B5EF4-FFF2-40B4-BE49-F238E27FC236}">
                <a16:creationId xmlns:a16="http://schemas.microsoft.com/office/drawing/2014/main" id="{836BB446-8001-C32B-F760-0A623276B4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495550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88" name="AutoShape 85">
            <a:extLst>
              <a:ext uri="{FF2B5EF4-FFF2-40B4-BE49-F238E27FC236}">
                <a16:creationId xmlns:a16="http://schemas.microsoft.com/office/drawing/2014/main" id="{58CA658A-000F-6FA9-DD0D-15834D4FFFA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867025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9" name="Text Box 86">
            <a:extLst>
              <a:ext uri="{FF2B5EF4-FFF2-40B4-BE49-F238E27FC236}">
                <a16:creationId xmlns:a16="http://schemas.microsoft.com/office/drawing/2014/main" id="{01ACFAAD-B98B-2CF5-E97F-7F523185F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837" y="2049066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1</a:t>
            </a:r>
            <a:endParaRPr lang="en-US" altLang="en-US" sz="1350" dirty="0">
              <a:solidFill>
                <a:schemeClr val="bg2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0" name="Text Box 87">
            <a:extLst>
              <a:ext uri="{FF2B5EF4-FFF2-40B4-BE49-F238E27FC236}">
                <a16:creationId xmlns:a16="http://schemas.microsoft.com/office/drawing/2014/main" id="{8E30C42C-9089-FA2D-9A96-BE25106DB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837" y="2413396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2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1" name="Text Box 88">
            <a:extLst>
              <a:ext uri="{FF2B5EF4-FFF2-40B4-BE49-F238E27FC236}">
                <a16:creationId xmlns:a16="http://schemas.microsoft.com/office/drawing/2014/main" id="{A9727CD7-609E-91B6-5C03-C109FD76D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743" y="2806302"/>
            <a:ext cx="307181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3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2" name="Oval 89">
            <a:extLst>
              <a:ext uri="{FF2B5EF4-FFF2-40B4-BE49-F238E27FC236}">
                <a16:creationId xmlns:a16="http://schemas.microsoft.com/office/drawing/2014/main" id="{049B9581-C74C-0A45-15C4-AD568D0C2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1952625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93" name="AutoShape 90">
            <a:extLst>
              <a:ext uri="{FF2B5EF4-FFF2-40B4-BE49-F238E27FC236}">
                <a16:creationId xmlns:a16="http://schemas.microsoft.com/office/drawing/2014/main" id="{C21FE5D7-9860-947C-25AE-1C818DE8753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7973" y="2100263"/>
            <a:ext cx="952500" cy="2381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94" name="Oval 91">
            <a:extLst>
              <a:ext uri="{FF2B5EF4-FFF2-40B4-BE49-F238E27FC236}">
                <a16:creationId xmlns:a16="http://schemas.microsoft.com/office/drawing/2014/main" id="{7EC3192B-AD52-D176-BA28-3BC0A3CD8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2322910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5" name="Oval 92">
            <a:extLst>
              <a:ext uri="{FF2B5EF4-FFF2-40B4-BE49-F238E27FC236}">
                <a16:creationId xmlns:a16="http://schemas.microsoft.com/office/drawing/2014/main" id="{559CA6FC-9D5F-58C1-EA60-73E817D37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2694385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96" name="AutoShape 93">
            <a:extLst>
              <a:ext uri="{FF2B5EF4-FFF2-40B4-BE49-F238E27FC236}">
                <a16:creationId xmlns:a16="http://schemas.microsoft.com/office/drawing/2014/main" id="{ED1705DA-B724-3222-1A36-D7272B3B8A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89165" y="2116930"/>
            <a:ext cx="497681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97" name="AutoShape 94">
            <a:extLst>
              <a:ext uri="{FF2B5EF4-FFF2-40B4-BE49-F238E27FC236}">
                <a16:creationId xmlns:a16="http://schemas.microsoft.com/office/drawing/2014/main" id="{239200F0-DE0B-9DC1-39CE-8D7D39197EE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91546" y="2490787"/>
            <a:ext cx="496490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98" name="AutoShape 95">
            <a:extLst>
              <a:ext uri="{FF2B5EF4-FFF2-40B4-BE49-F238E27FC236}">
                <a16:creationId xmlns:a16="http://schemas.microsoft.com/office/drawing/2014/main" id="{A8C04271-AADB-C6B0-E195-E97F4142449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91546" y="2867025"/>
            <a:ext cx="496490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1" name="AutoShape 98">
            <a:extLst>
              <a:ext uri="{FF2B5EF4-FFF2-40B4-BE49-F238E27FC236}">
                <a16:creationId xmlns:a16="http://schemas.microsoft.com/office/drawing/2014/main" id="{BD29D9DC-1DDC-0942-BCEF-FFC35FA36ED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70039" y="3240880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2" name="Text Box 99">
            <a:extLst>
              <a:ext uri="{FF2B5EF4-FFF2-40B4-BE49-F238E27FC236}">
                <a16:creationId xmlns:a16="http://schemas.microsoft.com/office/drawing/2014/main" id="{45219520-346F-8A86-0391-554AF1DE2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124" y="3180160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4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cxnSp>
        <p:nvCxnSpPr>
          <p:cNvPr id="104" name="AutoShape 101">
            <a:extLst>
              <a:ext uri="{FF2B5EF4-FFF2-40B4-BE49-F238E27FC236}">
                <a16:creationId xmlns:a16="http://schemas.microsoft.com/office/drawing/2014/main" id="{26655B11-76E6-A487-F38B-E3B68F43129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90355" y="2476499"/>
            <a:ext cx="950119" cy="1191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5" name="AutoShape 102">
            <a:extLst>
              <a:ext uri="{FF2B5EF4-FFF2-40B4-BE49-F238E27FC236}">
                <a16:creationId xmlns:a16="http://schemas.microsoft.com/office/drawing/2014/main" id="{D440056E-7909-F10A-D14C-3B03FE52F6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93927" y="2851546"/>
            <a:ext cx="946547" cy="1190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9" name="Oval 106">
            <a:extLst>
              <a:ext uri="{FF2B5EF4-FFF2-40B4-BE49-F238E27FC236}">
                <a16:creationId xmlns:a16="http://schemas.microsoft.com/office/drawing/2014/main" id="{F3111097-7454-39AC-FC15-9A118E003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578" y="1956196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10" name="Oval 107">
            <a:extLst>
              <a:ext uri="{FF2B5EF4-FFF2-40B4-BE49-F238E27FC236}">
                <a16:creationId xmlns:a16="http://schemas.microsoft.com/office/drawing/2014/main" id="{1488F9D2-0FF7-4F3F-9D4B-B1BF4FE80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5768" y="2321719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11" name="Oval 108">
            <a:extLst>
              <a:ext uri="{FF2B5EF4-FFF2-40B4-BE49-F238E27FC236}">
                <a16:creationId xmlns:a16="http://schemas.microsoft.com/office/drawing/2014/main" id="{A59C4CA5-C58A-C941-EE80-6894303FE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9814" y="2692003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112" name="AutoShape 109">
            <a:extLst>
              <a:ext uri="{FF2B5EF4-FFF2-40B4-BE49-F238E27FC236}">
                <a16:creationId xmlns:a16="http://schemas.microsoft.com/office/drawing/2014/main" id="{FBAA8C26-29A7-54A6-3E2E-4054B068616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68923" y="2082404"/>
            <a:ext cx="1420416" cy="2381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13" name="AutoShape 110">
            <a:extLst>
              <a:ext uri="{FF2B5EF4-FFF2-40B4-BE49-F238E27FC236}">
                <a16:creationId xmlns:a16="http://schemas.microsoft.com/office/drawing/2014/main" id="{DD7FC554-7D5C-512A-71FB-9A90B29F676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79640" y="2461021"/>
            <a:ext cx="1406128" cy="0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14" name="AutoShape 111">
            <a:extLst>
              <a:ext uri="{FF2B5EF4-FFF2-40B4-BE49-F238E27FC236}">
                <a16:creationId xmlns:a16="http://schemas.microsoft.com/office/drawing/2014/main" id="{22158A10-D32E-B816-4308-638F6C819F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9165" y="2834878"/>
            <a:ext cx="1388269" cy="1190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16" name="Oval 113">
            <a:extLst>
              <a:ext uri="{FF2B5EF4-FFF2-40B4-BE49-F238E27FC236}">
                <a16:creationId xmlns:a16="http://schemas.microsoft.com/office/drawing/2014/main" id="{DCE702E8-2D3D-AE38-3F74-6ED494EDC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065734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18" name="Oval 115">
            <a:extLst>
              <a:ext uri="{FF2B5EF4-FFF2-40B4-BE49-F238E27FC236}">
                <a16:creationId xmlns:a16="http://schemas.microsoft.com/office/drawing/2014/main" id="{FF840CF1-51CE-7CE9-E0BE-723BD0CED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806303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19" name="Oval 116">
            <a:extLst>
              <a:ext uri="{FF2B5EF4-FFF2-40B4-BE49-F238E27FC236}">
                <a16:creationId xmlns:a16="http://schemas.microsoft.com/office/drawing/2014/main" id="{3068A288-666C-64E8-B2EF-45F4F9883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436018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21" name="Oval 118">
            <a:extLst>
              <a:ext uri="{FF2B5EF4-FFF2-40B4-BE49-F238E27FC236}">
                <a16:creationId xmlns:a16="http://schemas.microsoft.com/office/drawing/2014/main" id="{7D4DD702-CB51-E41A-D4EE-B4E430128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2483" y="3180159"/>
            <a:ext cx="119063" cy="119063"/>
          </a:xfrm>
          <a:prstGeom prst="ellipse">
            <a:avLst/>
          </a:prstGeom>
          <a:solidFill>
            <a:schemeClr val="bg2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7FD9139B-94EF-6C66-001D-47404D43B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117" y="2830730"/>
            <a:ext cx="295541" cy="295541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94012EFF-D1FF-9905-6CB7-5DF652EC9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117" y="3156664"/>
            <a:ext cx="295541" cy="295541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FAFE9625-19D4-7357-2A5F-F3856D0F6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117" y="3483644"/>
            <a:ext cx="295541" cy="295541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125" name="AutoShape 11">
            <a:extLst>
              <a:ext uri="{FF2B5EF4-FFF2-40B4-BE49-F238E27FC236}">
                <a16:creationId xmlns:a16="http://schemas.microsoft.com/office/drawing/2014/main" id="{19A3F5F8-57EA-3E2E-56F5-8115223685A3}"/>
              </a:ext>
            </a:extLst>
          </p:cNvPr>
          <p:cNvCxnSpPr>
            <a:cxnSpLocks noChangeShapeType="1"/>
            <a:stCxn id="109" idx="6"/>
            <a:endCxn id="122" idx="2"/>
          </p:cNvCxnSpPr>
          <p:nvPr/>
        </p:nvCxnSpPr>
        <p:spPr bwMode="auto">
          <a:xfrm>
            <a:off x="3220334" y="2124074"/>
            <a:ext cx="560783" cy="854427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26" name="AutoShape 13">
            <a:extLst>
              <a:ext uri="{FF2B5EF4-FFF2-40B4-BE49-F238E27FC236}">
                <a16:creationId xmlns:a16="http://schemas.microsoft.com/office/drawing/2014/main" id="{35A3CB02-DC6A-4989-066D-9AA35DEA2217}"/>
              </a:ext>
            </a:extLst>
          </p:cNvPr>
          <p:cNvCxnSpPr>
            <a:cxnSpLocks noChangeShapeType="1"/>
            <a:endCxn id="122" idx="2"/>
          </p:cNvCxnSpPr>
          <p:nvPr/>
        </p:nvCxnSpPr>
        <p:spPr bwMode="auto">
          <a:xfrm>
            <a:off x="3239412" y="2149087"/>
            <a:ext cx="541705" cy="829414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27" name="AutoShape 15">
            <a:extLst>
              <a:ext uri="{FF2B5EF4-FFF2-40B4-BE49-F238E27FC236}">
                <a16:creationId xmlns:a16="http://schemas.microsoft.com/office/drawing/2014/main" id="{E30D7B95-5C0D-1640-E73E-FADA001F1EE9}"/>
              </a:ext>
            </a:extLst>
          </p:cNvPr>
          <p:cNvCxnSpPr>
            <a:cxnSpLocks noChangeShapeType="1"/>
            <a:stCxn id="111" idx="6"/>
          </p:cNvCxnSpPr>
          <p:nvPr/>
        </p:nvCxnSpPr>
        <p:spPr bwMode="auto">
          <a:xfrm flipV="1">
            <a:off x="3215571" y="2807242"/>
            <a:ext cx="455624" cy="52640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28" name="AutoShape 17">
            <a:extLst>
              <a:ext uri="{FF2B5EF4-FFF2-40B4-BE49-F238E27FC236}">
                <a16:creationId xmlns:a16="http://schemas.microsoft.com/office/drawing/2014/main" id="{0B62E21E-2A43-8AB8-5A00-A958727ED58F}"/>
              </a:ext>
            </a:extLst>
          </p:cNvPr>
          <p:cNvCxnSpPr>
            <a:cxnSpLocks noChangeShapeType="1"/>
            <a:stCxn id="110" idx="6"/>
            <a:endCxn id="122" idx="2"/>
          </p:cNvCxnSpPr>
          <p:nvPr/>
        </p:nvCxnSpPr>
        <p:spPr bwMode="auto">
          <a:xfrm>
            <a:off x="3221524" y="2489597"/>
            <a:ext cx="559593" cy="488904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29" name="AutoShape 19">
            <a:extLst>
              <a:ext uri="{FF2B5EF4-FFF2-40B4-BE49-F238E27FC236}">
                <a16:creationId xmlns:a16="http://schemas.microsoft.com/office/drawing/2014/main" id="{47CCD52D-F066-6D3D-5D56-080D0C643A41}"/>
              </a:ext>
            </a:extLst>
          </p:cNvPr>
          <p:cNvCxnSpPr>
            <a:cxnSpLocks noChangeShapeType="1"/>
            <a:stCxn id="111" idx="6"/>
            <a:endCxn id="122" idx="2"/>
          </p:cNvCxnSpPr>
          <p:nvPr/>
        </p:nvCxnSpPr>
        <p:spPr bwMode="auto">
          <a:xfrm>
            <a:off x="3215570" y="2859881"/>
            <a:ext cx="565547" cy="118620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0" name="AutoShape 20">
            <a:extLst>
              <a:ext uri="{FF2B5EF4-FFF2-40B4-BE49-F238E27FC236}">
                <a16:creationId xmlns:a16="http://schemas.microsoft.com/office/drawing/2014/main" id="{E7499EA9-6322-75BE-53F9-C75438B3D6C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79802" y="2973261"/>
            <a:ext cx="437023" cy="3145"/>
          </a:xfrm>
          <a:prstGeom prst="straightConnector1">
            <a:avLst/>
          </a:prstGeom>
          <a:noFill/>
          <a:ln w="38100" algn="ctr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1" name="AutoShape 21">
            <a:extLst>
              <a:ext uri="{FF2B5EF4-FFF2-40B4-BE49-F238E27FC236}">
                <a16:creationId xmlns:a16="http://schemas.microsoft.com/office/drawing/2014/main" id="{4B0EB966-FD38-9A39-3D5E-7A475EDB5BC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79802" y="3301289"/>
            <a:ext cx="437023" cy="3144"/>
          </a:xfrm>
          <a:prstGeom prst="straightConnector1">
            <a:avLst/>
          </a:prstGeom>
          <a:noFill/>
          <a:ln w="38100" algn="ctr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2" name="AutoShape 22">
            <a:extLst>
              <a:ext uri="{FF2B5EF4-FFF2-40B4-BE49-F238E27FC236}">
                <a16:creationId xmlns:a16="http://schemas.microsoft.com/office/drawing/2014/main" id="{9B9A8CF0-4F8D-A0D9-09A7-3B4DBAC9C57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79802" y="3628270"/>
            <a:ext cx="437023" cy="3144"/>
          </a:xfrm>
          <a:prstGeom prst="straightConnector1">
            <a:avLst/>
          </a:prstGeom>
          <a:noFill/>
          <a:ln w="38100" algn="ctr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33" name="Text Box 26">
            <a:extLst>
              <a:ext uri="{FF2B5EF4-FFF2-40B4-BE49-F238E27FC236}">
                <a16:creationId xmlns:a16="http://schemas.microsoft.com/office/drawing/2014/main" id="{8F43AC98-ED78-38E9-A1C3-CB5592588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1667" y="2794126"/>
            <a:ext cx="269340" cy="21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>
                <a:solidFill>
                  <a:schemeClr val="accent2"/>
                </a:solidFill>
                <a:latin typeface="Calibri" panose="020F0502020204030204" pitchFamily="34" charset="0"/>
              </a:rPr>
              <a:t>o</a:t>
            </a:r>
            <a:r>
              <a:rPr lang="en-GB" altLang="en-US" sz="1500" baseline="-25000" dirty="0">
                <a:solidFill>
                  <a:schemeClr val="accent2"/>
                </a:solidFill>
                <a:latin typeface="Calibri" panose="020F0502020204030204" pitchFamily="34" charset="0"/>
              </a:rPr>
              <a:t>1</a:t>
            </a:r>
            <a:endParaRPr lang="en-US" altLang="en-US" sz="24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34" name="Text Box 27">
            <a:extLst>
              <a:ext uri="{FF2B5EF4-FFF2-40B4-BE49-F238E27FC236}">
                <a16:creationId xmlns:a16="http://schemas.microsoft.com/office/drawing/2014/main" id="{6F28E946-D2D9-FA1E-0F26-0D15D69A3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1667" y="3148590"/>
            <a:ext cx="250614" cy="21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>
                <a:solidFill>
                  <a:schemeClr val="accent2"/>
                </a:solidFill>
                <a:latin typeface="Calibri" panose="020F0502020204030204" pitchFamily="34" charset="0"/>
              </a:rPr>
              <a:t>o</a:t>
            </a:r>
            <a:r>
              <a:rPr lang="en-GB" altLang="en-US" sz="1500" baseline="-25000" dirty="0">
                <a:solidFill>
                  <a:schemeClr val="accent2"/>
                </a:solidFill>
                <a:latin typeface="Calibri" panose="020F0502020204030204" pitchFamily="34" charset="0"/>
              </a:rPr>
              <a:t>2</a:t>
            </a:r>
            <a:endParaRPr lang="en-US" altLang="en-US" sz="24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35" name="Text Box 28">
            <a:extLst>
              <a:ext uri="{FF2B5EF4-FFF2-40B4-BE49-F238E27FC236}">
                <a16:creationId xmlns:a16="http://schemas.microsoft.com/office/drawing/2014/main" id="{8C0E771C-29C0-0552-955D-C5CF9F728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376" y="3475572"/>
            <a:ext cx="270388" cy="21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>
                <a:solidFill>
                  <a:schemeClr val="accent2"/>
                </a:solidFill>
                <a:latin typeface="Calibri" panose="020F0502020204030204" pitchFamily="34" charset="0"/>
              </a:rPr>
              <a:t>o</a:t>
            </a:r>
            <a:r>
              <a:rPr lang="en-GB" altLang="en-US" sz="1500" baseline="-25000" dirty="0">
                <a:solidFill>
                  <a:schemeClr val="accent2"/>
                </a:solidFill>
                <a:latin typeface="Calibri" panose="020F0502020204030204" pitchFamily="34" charset="0"/>
              </a:rPr>
              <a:t>3</a:t>
            </a:r>
            <a:endParaRPr lang="en-US" altLang="en-US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cxnSp>
        <p:nvCxnSpPr>
          <p:cNvPr id="136" name="AutoShape 13">
            <a:extLst>
              <a:ext uri="{FF2B5EF4-FFF2-40B4-BE49-F238E27FC236}">
                <a16:creationId xmlns:a16="http://schemas.microsoft.com/office/drawing/2014/main" id="{582A2D2C-2D1B-B49D-5AC7-44C58868733C}"/>
              </a:ext>
            </a:extLst>
          </p:cNvPr>
          <p:cNvCxnSpPr>
            <a:cxnSpLocks noChangeShapeType="1"/>
            <a:stCxn id="109" idx="6"/>
            <a:endCxn id="123" idx="2"/>
          </p:cNvCxnSpPr>
          <p:nvPr/>
        </p:nvCxnSpPr>
        <p:spPr bwMode="auto">
          <a:xfrm>
            <a:off x="3220334" y="2124074"/>
            <a:ext cx="560783" cy="1180361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7" name="AutoShape 13">
            <a:extLst>
              <a:ext uri="{FF2B5EF4-FFF2-40B4-BE49-F238E27FC236}">
                <a16:creationId xmlns:a16="http://schemas.microsoft.com/office/drawing/2014/main" id="{A37F6A19-6718-F3A4-A9FB-8D7EF1E80050}"/>
              </a:ext>
            </a:extLst>
          </p:cNvPr>
          <p:cNvCxnSpPr>
            <a:cxnSpLocks noChangeShapeType="1"/>
            <a:stCxn id="110" idx="6"/>
            <a:endCxn id="124" idx="2"/>
          </p:cNvCxnSpPr>
          <p:nvPr/>
        </p:nvCxnSpPr>
        <p:spPr bwMode="auto">
          <a:xfrm>
            <a:off x="3221524" y="2489597"/>
            <a:ext cx="559593" cy="1141818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8" name="AutoShape 13">
            <a:extLst>
              <a:ext uri="{FF2B5EF4-FFF2-40B4-BE49-F238E27FC236}">
                <a16:creationId xmlns:a16="http://schemas.microsoft.com/office/drawing/2014/main" id="{9B2477F3-EDDB-2954-3FA1-503E5D61E941}"/>
              </a:ext>
            </a:extLst>
          </p:cNvPr>
          <p:cNvCxnSpPr>
            <a:cxnSpLocks noChangeShapeType="1"/>
            <a:stCxn id="111" idx="6"/>
            <a:endCxn id="123" idx="2"/>
          </p:cNvCxnSpPr>
          <p:nvPr/>
        </p:nvCxnSpPr>
        <p:spPr bwMode="auto">
          <a:xfrm>
            <a:off x="3215570" y="2859881"/>
            <a:ext cx="565547" cy="444554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39" name="AutoShape 13">
            <a:extLst>
              <a:ext uri="{FF2B5EF4-FFF2-40B4-BE49-F238E27FC236}">
                <a16:creationId xmlns:a16="http://schemas.microsoft.com/office/drawing/2014/main" id="{5360B431-8324-4DCD-9E76-4E5F65171AE7}"/>
              </a:ext>
            </a:extLst>
          </p:cNvPr>
          <p:cNvCxnSpPr>
            <a:cxnSpLocks noChangeShapeType="1"/>
            <a:stCxn id="110" idx="6"/>
            <a:endCxn id="123" idx="2"/>
          </p:cNvCxnSpPr>
          <p:nvPr/>
        </p:nvCxnSpPr>
        <p:spPr bwMode="auto">
          <a:xfrm>
            <a:off x="3221524" y="2489597"/>
            <a:ext cx="559593" cy="814838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BE875A87-30D9-B676-2952-F43C3A9B8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14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Title 17">
            <a:extLst>
              <a:ext uri="{FF2B5EF4-FFF2-40B4-BE49-F238E27FC236}">
                <a16:creationId xmlns:a16="http://schemas.microsoft.com/office/drawing/2014/main" id="{04EBFF9F-7E5F-B152-1CD3-6514388E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THE PROBLEM WITH CNNs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29D5100A-65CE-4B47-0985-A4977929D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80" name="Oval 80">
            <a:extLst>
              <a:ext uri="{FF2B5EF4-FFF2-40B4-BE49-F238E27FC236}">
                <a16:creationId xmlns:a16="http://schemas.microsoft.com/office/drawing/2014/main" id="{AA4B3D07-82F7-0946-231C-DD9376620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4176" y="3396639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81" name="Oval 81">
            <a:extLst>
              <a:ext uri="{FF2B5EF4-FFF2-40B4-BE49-F238E27FC236}">
                <a16:creationId xmlns:a16="http://schemas.microsoft.com/office/drawing/2014/main" id="{54AC29FE-5DEF-B489-BE21-114A4BC27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367" y="3762162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82" name="Oval 82">
            <a:extLst>
              <a:ext uri="{FF2B5EF4-FFF2-40B4-BE49-F238E27FC236}">
                <a16:creationId xmlns:a16="http://schemas.microsoft.com/office/drawing/2014/main" id="{7D2161ED-4091-A029-BA08-337A7B484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367" y="4132446"/>
            <a:ext cx="335756" cy="335756"/>
          </a:xfrm>
          <a:prstGeom prst="ellipse">
            <a:avLst/>
          </a:prstGeom>
          <a:noFill/>
          <a:ln w="381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89" name="Oval 89">
            <a:extLst>
              <a:ext uri="{FF2B5EF4-FFF2-40B4-BE49-F238E27FC236}">
                <a16:creationId xmlns:a16="http://schemas.microsoft.com/office/drawing/2014/main" id="{E5E668FC-898A-EC67-626A-9E3549465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3393068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190" name="AutoShape 90">
            <a:extLst>
              <a:ext uri="{FF2B5EF4-FFF2-40B4-BE49-F238E27FC236}">
                <a16:creationId xmlns:a16="http://schemas.microsoft.com/office/drawing/2014/main" id="{3B44F4F0-9E46-BA2E-B10E-627DB9448F16}"/>
              </a:ext>
            </a:extLst>
          </p:cNvPr>
          <p:cNvCxnSpPr>
            <a:cxnSpLocks noChangeShapeType="1"/>
            <a:stCxn id="119" idx="6"/>
          </p:cNvCxnSpPr>
          <p:nvPr/>
        </p:nvCxnSpPr>
        <p:spPr bwMode="auto">
          <a:xfrm>
            <a:off x="1489165" y="2495550"/>
            <a:ext cx="951306" cy="1071348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91" name="Oval 91">
            <a:extLst>
              <a:ext uri="{FF2B5EF4-FFF2-40B4-BE49-F238E27FC236}">
                <a16:creationId xmlns:a16="http://schemas.microsoft.com/office/drawing/2014/main" id="{59B11DFD-59EE-F128-DC7E-3762AC134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3763353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92" name="Oval 92">
            <a:extLst>
              <a:ext uri="{FF2B5EF4-FFF2-40B4-BE49-F238E27FC236}">
                <a16:creationId xmlns:a16="http://schemas.microsoft.com/office/drawing/2014/main" id="{1DDA4377-569F-11AA-61A2-A009A0137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4134828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193" name="AutoShape 93">
            <a:extLst>
              <a:ext uri="{FF2B5EF4-FFF2-40B4-BE49-F238E27FC236}">
                <a16:creationId xmlns:a16="http://schemas.microsoft.com/office/drawing/2014/main" id="{852D0972-78BB-703E-01DB-68F5CBECE929}"/>
              </a:ext>
            </a:extLst>
          </p:cNvPr>
          <p:cNvCxnSpPr>
            <a:cxnSpLocks noChangeShapeType="1"/>
            <a:stCxn id="119" idx="6"/>
          </p:cNvCxnSpPr>
          <p:nvPr/>
        </p:nvCxnSpPr>
        <p:spPr bwMode="auto">
          <a:xfrm>
            <a:off x="1489165" y="2495550"/>
            <a:ext cx="497679" cy="108563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94" name="AutoShape 94">
            <a:extLst>
              <a:ext uri="{FF2B5EF4-FFF2-40B4-BE49-F238E27FC236}">
                <a16:creationId xmlns:a16="http://schemas.microsoft.com/office/drawing/2014/main" id="{54C58D88-E40B-9CD4-002E-13262B94A786}"/>
              </a:ext>
            </a:extLst>
          </p:cNvPr>
          <p:cNvCxnSpPr>
            <a:cxnSpLocks noChangeShapeType="1"/>
            <a:stCxn id="118" idx="6"/>
          </p:cNvCxnSpPr>
          <p:nvPr/>
        </p:nvCxnSpPr>
        <p:spPr bwMode="auto">
          <a:xfrm>
            <a:off x="1489165" y="2865835"/>
            <a:ext cx="498869" cy="1089206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95" name="AutoShape 95">
            <a:extLst>
              <a:ext uri="{FF2B5EF4-FFF2-40B4-BE49-F238E27FC236}">
                <a16:creationId xmlns:a16="http://schemas.microsoft.com/office/drawing/2014/main" id="{111AA7D7-ACA9-16C7-0CA6-F624B26E70B0}"/>
              </a:ext>
            </a:extLst>
          </p:cNvPr>
          <p:cNvCxnSpPr>
            <a:cxnSpLocks noChangeShapeType="1"/>
            <a:stCxn id="121" idx="6"/>
          </p:cNvCxnSpPr>
          <p:nvPr/>
        </p:nvCxnSpPr>
        <p:spPr bwMode="auto">
          <a:xfrm>
            <a:off x="1491546" y="3239691"/>
            <a:ext cx="496488" cy="109158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01" name="AutoShape 101">
            <a:extLst>
              <a:ext uri="{FF2B5EF4-FFF2-40B4-BE49-F238E27FC236}">
                <a16:creationId xmlns:a16="http://schemas.microsoft.com/office/drawing/2014/main" id="{A0E17ACC-8AD0-8135-935F-3536E5436BB6}"/>
              </a:ext>
            </a:extLst>
          </p:cNvPr>
          <p:cNvCxnSpPr>
            <a:cxnSpLocks noChangeShapeType="1"/>
            <a:stCxn id="118" idx="6"/>
          </p:cNvCxnSpPr>
          <p:nvPr/>
        </p:nvCxnSpPr>
        <p:spPr bwMode="auto">
          <a:xfrm>
            <a:off x="1489165" y="2865835"/>
            <a:ext cx="951307" cy="1076109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02" name="AutoShape 102">
            <a:extLst>
              <a:ext uri="{FF2B5EF4-FFF2-40B4-BE49-F238E27FC236}">
                <a16:creationId xmlns:a16="http://schemas.microsoft.com/office/drawing/2014/main" id="{EA36E00B-792F-D33A-724C-99CC9504117A}"/>
              </a:ext>
            </a:extLst>
          </p:cNvPr>
          <p:cNvCxnSpPr>
            <a:cxnSpLocks noChangeShapeType="1"/>
            <a:stCxn id="121" idx="6"/>
          </p:cNvCxnSpPr>
          <p:nvPr/>
        </p:nvCxnSpPr>
        <p:spPr bwMode="auto">
          <a:xfrm>
            <a:off x="1491546" y="3239691"/>
            <a:ext cx="948926" cy="1077299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06" name="Oval 106">
            <a:extLst>
              <a:ext uri="{FF2B5EF4-FFF2-40B4-BE49-F238E27FC236}">
                <a16:creationId xmlns:a16="http://schemas.microsoft.com/office/drawing/2014/main" id="{0F36A379-3E89-11A1-BC04-891DE5603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281" y="3396639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207" name="Oval 107">
            <a:extLst>
              <a:ext uri="{FF2B5EF4-FFF2-40B4-BE49-F238E27FC236}">
                <a16:creationId xmlns:a16="http://schemas.microsoft.com/office/drawing/2014/main" id="{CCF014BD-6440-0699-F292-1E366A58D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9471" y="3762162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208" name="Oval 108">
            <a:extLst>
              <a:ext uri="{FF2B5EF4-FFF2-40B4-BE49-F238E27FC236}">
                <a16:creationId xmlns:a16="http://schemas.microsoft.com/office/drawing/2014/main" id="{62091BBA-C791-503F-A211-2F2DD04FC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517" y="4132446"/>
            <a:ext cx="335756" cy="335756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209" name="AutoShape 109">
            <a:extLst>
              <a:ext uri="{FF2B5EF4-FFF2-40B4-BE49-F238E27FC236}">
                <a16:creationId xmlns:a16="http://schemas.microsoft.com/office/drawing/2014/main" id="{08ADF535-42F5-1C67-7BAA-36823657446A}"/>
              </a:ext>
            </a:extLst>
          </p:cNvPr>
          <p:cNvCxnSpPr>
            <a:cxnSpLocks noChangeShapeType="1"/>
            <a:stCxn id="119" idx="6"/>
          </p:cNvCxnSpPr>
          <p:nvPr/>
        </p:nvCxnSpPr>
        <p:spPr bwMode="auto">
          <a:xfrm>
            <a:off x="1489165" y="2495550"/>
            <a:ext cx="1400172" cy="1053489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10" name="AutoShape 110">
            <a:extLst>
              <a:ext uri="{FF2B5EF4-FFF2-40B4-BE49-F238E27FC236}">
                <a16:creationId xmlns:a16="http://schemas.microsoft.com/office/drawing/2014/main" id="{9C73FBA7-3044-0390-BA61-D7703E3E9A4A}"/>
              </a:ext>
            </a:extLst>
          </p:cNvPr>
          <p:cNvCxnSpPr>
            <a:cxnSpLocks noChangeShapeType="1"/>
            <a:stCxn id="118" idx="6"/>
          </p:cNvCxnSpPr>
          <p:nvPr/>
        </p:nvCxnSpPr>
        <p:spPr bwMode="auto">
          <a:xfrm>
            <a:off x="1489165" y="2865835"/>
            <a:ext cx="1396601" cy="1059440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11" name="AutoShape 111">
            <a:extLst>
              <a:ext uri="{FF2B5EF4-FFF2-40B4-BE49-F238E27FC236}">
                <a16:creationId xmlns:a16="http://schemas.microsoft.com/office/drawing/2014/main" id="{C2C73760-BDA0-F8B4-B8B9-0CEFFBF2DA43}"/>
              </a:ext>
            </a:extLst>
          </p:cNvPr>
          <p:cNvCxnSpPr>
            <a:cxnSpLocks noChangeShapeType="1"/>
            <a:stCxn id="121" idx="6"/>
          </p:cNvCxnSpPr>
          <p:nvPr/>
        </p:nvCxnSpPr>
        <p:spPr bwMode="auto">
          <a:xfrm>
            <a:off x="1491546" y="3239691"/>
            <a:ext cx="1385886" cy="1060631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55" name="AutoShape 13">
            <a:extLst>
              <a:ext uri="{FF2B5EF4-FFF2-40B4-BE49-F238E27FC236}">
                <a16:creationId xmlns:a16="http://schemas.microsoft.com/office/drawing/2014/main" id="{36CB9930-91A3-48D7-4F9C-4ED747930DBD}"/>
              </a:ext>
            </a:extLst>
          </p:cNvPr>
          <p:cNvCxnSpPr>
            <a:cxnSpLocks noChangeShapeType="1"/>
            <a:stCxn id="109" idx="6"/>
            <a:endCxn id="124" idx="2"/>
          </p:cNvCxnSpPr>
          <p:nvPr/>
        </p:nvCxnSpPr>
        <p:spPr bwMode="auto">
          <a:xfrm>
            <a:off x="3220334" y="2124074"/>
            <a:ext cx="560783" cy="1507341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58" name="AutoShape 13">
            <a:extLst>
              <a:ext uri="{FF2B5EF4-FFF2-40B4-BE49-F238E27FC236}">
                <a16:creationId xmlns:a16="http://schemas.microsoft.com/office/drawing/2014/main" id="{F4FB28F5-5B6A-ABBC-B08E-391E566EACB8}"/>
              </a:ext>
            </a:extLst>
          </p:cNvPr>
          <p:cNvCxnSpPr>
            <a:cxnSpLocks noChangeShapeType="1"/>
            <a:stCxn id="110" idx="6"/>
            <a:endCxn id="122" idx="2"/>
          </p:cNvCxnSpPr>
          <p:nvPr/>
        </p:nvCxnSpPr>
        <p:spPr bwMode="auto">
          <a:xfrm>
            <a:off x="3221524" y="2489597"/>
            <a:ext cx="559593" cy="488904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62" name="AutoShape 13">
            <a:extLst>
              <a:ext uri="{FF2B5EF4-FFF2-40B4-BE49-F238E27FC236}">
                <a16:creationId xmlns:a16="http://schemas.microsoft.com/office/drawing/2014/main" id="{0C2ABAB1-A2A9-17B6-B0B3-8DCD76AABA0C}"/>
              </a:ext>
            </a:extLst>
          </p:cNvPr>
          <p:cNvCxnSpPr>
            <a:cxnSpLocks noChangeShapeType="1"/>
            <a:stCxn id="206" idx="6"/>
            <a:endCxn id="122" idx="2"/>
          </p:cNvCxnSpPr>
          <p:nvPr/>
        </p:nvCxnSpPr>
        <p:spPr bwMode="auto">
          <a:xfrm flipV="1">
            <a:off x="3214037" y="2978501"/>
            <a:ext cx="567080" cy="586016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65" name="AutoShape 13">
            <a:extLst>
              <a:ext uri="{FF2B5EF4-FFF2-40B4-BE49-F238E27FC236}">
                <a16:creationId xmlns:a16="http://schemas.microsoft.com/office/drawing/2014/main" id="{B54ED7E0-AB22-604E-F467-C8B798FC66C0}"/>
              </a:ext>
            </a:extLst>
          </p:cNvPr>
          <p:cNvCxnSpPr>
            <a:cxnSpLocks noChangeShapeType="1"/>
            <a:stCxn id="206" idx="6"/>
            <a:endCxn id="123" idx="2"/>
          </p:cNvCxnSpPr>
          <p:nvPr/>
        </p:nvCxnSpPr>
        <p:spPr bwMode="auto">
          <a:xfrm flipV="1">
            <a:off x="3214037" y="3304435"/>
            <a:ext cx="567080" cy="260082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68" name="AutoShape 13">
            <a:extLst>
              <a:ext uri="{FF2B5EF4-FFF2-40B4-BE49-F238E27FC236}">
                <a16:creationId xmlns:a16="http://schemas.microsoft.com/office/drawing/2014/main" id="{3B252E50-3FEA-A4DB-7AAD-28547A878C57}"/>
              </a:ext>
            </a:extLst>
          </p:cNvPr>
          <p:cNvCxnSpPr>
            <a:cxnSpLocks noChangeShapeType="1"/>
            <a:stCxn id="206" idx="6"/>
            <a:endCxn id="124" idx="2"/>
          </p:cNvCxnSpPr>
          <p:nvPr/>
        </p:nvCxnSpPr>
        <p:spPr bwMode="auto">
          <a:xfrm>
            <a:off x="3214037" y="3564517"/>
            <a:ext cx="567080" cy="66898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71" name="AutoShape 13">
            <a:extLst>
              <a:ext uri="{FF2B5EF4-FFF2-40B4-BE49-F238E27FC236}">
                <a16:creationId xmlns:a16="http://schemas.microsoft.com/office/drawing/2014/main" id="{724CC4DE-5F05-90A6-41DB-68BB0EEA9559}"/>
              </a:ext>
            </a:extLst>
          </p:cNvPr>
          <p:cNvCxnSpPr>
            <a:cxnSpLocks noChangeShapeType="1"/>
            <a:stCxn id="207" idx="6"/>
            <a:endCxn id="122" idx="2"/>
          </p:cNvCxnSpPr>
          <p:nvPr/>
        </p:nvCxnSpPr>
        <p:spPr bwMode="auto">
          <a:xfrm flipV="1">
            <a:off x="3215227" y="2978501"/>
            <a:ext cx="565890" cy="951539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74" name="AutoShape 13">
            <a:extLst>
              <a:ext uri="{FF2B5EF4-FFF2-40B4-BE49-F238E27FC236}">
                <a16:creationId xmlns:a16="http://schemas.microsoft.com/office/drawing/2014/main" id="{4AE19BAD-19A5-8A60-E7FD-38AF9B9DDA7C}"/>
              </a:ext>
            </a:extLst>
          </p:cNvPr>
          <p:cNvCxnSpPr>
            <a:cxnSpLocks noChangeShapeType="1"/>
            <a:stCxn id="207" idx="6"/>
            <a:endCxn id="123" idx="2"/>
          </p:cNvCxnSpPr>
          <p:nvPr/>
        </p:nvCxnSpPr>
        <p:spPr bwMode="auto">
          <a:xfrm flipV="1">
            <a:off x="3215227" y="3304435"/>
            <a:ext cx="565890" cy="625605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77" name="AutoShape 13">
            <a:extLst>
              <a:ext uri="{FF2B5EF4-FFF2-40B4-BE49-F238E27FC236}">
                <a16:creationId xmlns:a16="http://schemas.microsoft.com/office/drawing/2014/main" id="{F7946670-BFC3-E49D-AAB9-B068F1467BDB}"/>
              </a:ext>
            </a:extLst>
          </p:cNvPr>
          <p:cNvCxnSpPr>
            <a:cxnSpLocks noChangeShapeType="1"/>
            <a:stCxn id="207" idx="6"/>
            <a:endCxn id="124" idx="2"/>
          </p:cNvCxnSpPr>
          <p:nvPr/>
        </p:nvCxnSpPr>
        <p:spPr bwMode="auto">
          <a:xfrm flipV="1">
            <a:off x="3215227" y="3631415"/>
            <a:ext cx="565890" cy="298625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80" name="AutoShape 13">
            <a:extLst>
              <a:ext uri="{FF2B5EF4-FFF2-40B4-BE49-F238E27FC236}">
                <a16:creationId xmlns:a16="http://schemas.microsoft.com/office/drawing/2014/main" id="{E6D1A89C-3E7B-AF3B-E451-FD677DE17E7D}"/>
              </a:ext>
            </a:extLst>
          </p:cNvPr>
          <p:cNvCxnSpPr>
            <a:cxnSpLocks noChangeShapeType="1"/>
            <a:stCxn id="208" idx="6"/>
            <a:endCxn id="122" idx="2"/>
          </p:cNvCxnSpPr>
          <p:nvPr/>
        </p:nvCxnSpPr>
        <p:spPr bwMode="auto">
          <a:xfrm flipV="1">
            <a:off x="3209273" y="2978501"/>
            <a:ext cx="571844" cy="1321823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83" name="AutoShape 13">
            <a:extLst>
              <a:ext uri="{FF2B5EF4-FFF2-40B4-BE49-F238E27FC236}">
                <a16:creationId xmlns:a16="http://schemas.microsoft.com/office/drawing/2014/main" id="{49F3C3DF-504F-8311-6E43-E65CD22F83A4}"/>
              </a:ext>
            </a:extLst>
          </p:cNvPr>
          <p:cNvCxnSpPr>
            <a:cxnSpLocks noChangeShapeType="1"/>
            <a:stCxn id="208" idx="6"/>
            <a:endCxn id="123" idx="2"/>
          </p:cNvCxnSpPr>
          <p:nvPr/>
        </p:nvCxnSpPr>
        <p:spPr bwMode="auto">
          <a:xfrm flipV="1">
            <a:off x="3209273" y="3304435"/>
            <a:ext cx="571844" cy="995889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287" name="AutoShape 13">
            <a:extLst>
              <a:ext uri="{FF2B5EF4-FFF2-40B4-BE49-F238E27FC236}">
                <a16:creationId xmlns:a16="http://schemas.microsoft.com/office/drawing/2014/main" id="{9974365A-FE8A-8543-27ED-FCBEB9E38339}"/>
              </a:ext>
            </a:extLst>
          </p:cNvPr>
          <p:cNvCxnSpPr>
            <a:cxnSpLocks noChangeShapeType="1"/>
            <a:stCxn id="208" idx="6"/>
            <a:endCxn id="124" idx="2"/>
          </p:cNvCxnSpPr>
          <p:nvPr/>
        </p:nvCxnSpPr>
        <p:spPr bwMode="auto">
          <a:xfrm flipV="1">
            <a:off x="3209273" y="3631415"/>
            <a:ext cx="571844" cy="668909"/>
          </a:xfrm>
          <a:prstGeom prst="straightConnector1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91" name="TextBox 290">
            <a:extLst>
              <a:ext uri="{FF2B5EF4-FFF2-40B4-BE49-F238E27FC236}">
                <a16:creationId xmlns:a16="http://schemas.microsoft.com/office/drawing/2014/main" id="{0E27C672-43B8-6A24-E5F0-3FBD0905023E}"/>
              </a:ext>
            </a:extLst>
          </p:cNvPr>
          <p:cNvSpPr txBox="1"/>
          <p:nvPr/>
        </p:nvSpPr>
        <p:spPr>
          <a:xfrm>
            <a:off x="5228766" y="2657475"/>
            <a:ext cx="30062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venir LT Std 35 Light" panose="020B0402020203020204" pitchFamily="34" charset="0"/>
              </a:rPr>
              <a:t>Toy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Input Size =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Output Size =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Filter Size =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Number of filters = 3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6D0B131B-A77A-48B4-7DB0-0C81301568AA}"/>
              </a:ext>
            </a:extLst>
          </p:cNvPr>
          <p:cNvSpPr txBox="1"/>
          <p:nvPr/>
        </p:nvSpPr>
        <p:spPr>
          <a:xfrm>
            <a:off x="1942180" y="1543349"/>
            <a:ext cx="2993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1 Conv Layer          1 Dense Layer</a:t>
            </a:r>
          </a:p>
          <a:p>
            <a:endParaRPr lang="en-GB" sz="1400" b="1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pic>
        <p:nvPicPr>
          <p:cNvPr id="295" name="Graphic 294">
            <a:extLst>
              <a:ext uri="{FF2B5EF4-FFF2-40B4-BE49-F238E27FC236}">
                <a16:creationId xmlns:a16="http://schemas.microsoft.com/office/drawing/2014/main" id="{D0BDE0CE-D026-F4D2-BEB3-CA16D2D9D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48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6372581-E588-73DA-2248-44AA5E9FB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FE644F-D4DE-605D-46A7-725AF52FA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5" y="304062"/>
            <a:ext cx="1918097" cy="145918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F8BB42C-1395-6A59-478C-DECC65963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025B41F-F001-95E8-499D-8C3D9FB3E4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cxnSp>
        <p:nvCxnSpPr>
          <p:cNvPr id="86" name="AutoShape 83">
            <a:extLst>
              <a:ext uri="{FF2B5EF4-FFF2-40B4-BE49-F238E27FC236}">
                <a16:creationId xmlns:a16="http://schemas.microsoft.com/office/drawing/2014/main" id="{F13A4A6B-F97D-3067-7AAF-3CCCAF1F609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121694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87" name="AutoShape 84">
            <a:extLst>
              <a:ext uri="{FF2B5EF4-FFF2-40B4-BE49-F238E27FC236}">
                <a16:creationId xmlns:a16="http://schemas.microsoft.com/office/drawing/2014/main" id="{836BB446-8001-C32B-F760-0A623276B4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495550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88" name="AutoShape 85">
            <a:extLst>
              <a:ext uri="{FF2B5EF4-FFF2-40B4-BE49-F238E27FC236}">
                <a16:creationId xmlns:a16="http://schemas.microsoft.com/office/drawing/2014/main" id="{58CA658A-000F-6FA9-DD0D-15834D4FFFA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7659" y="2867025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89" name="Text Box 86">
            <a:extLst>
              <a:ext uri="{FF2B5EF4-FFF2-40B4-BE49-F238E27FC236}">
                <a16:creationId xmlns:a16="http://schemas.microsoft.com/office/drawing/2014/main" id="{01ACFAAD-B98B-2CF5-E97F-7F523185F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837" y="2049066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1</a:t>
            </a:r>
            <a:endParaRPr lang="en-US" altLang="en-US" sz="1350" dirty="0">
              <a:solidFill>
                <a:schemeClr val="bg2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0" name="Text Box 87">
            <a:extLst>
              <a:ext uri="{FF2B5EF4-FFF2-40B4-BE49-F238E27FC236}">
                <a16:creationId xmlns:a16="http://schemas.microsoft.com/office/drawing/2014/main" id="{8E30C42C-9089-FA2D-9A96-BE25106DB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837" y="2413396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2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1" name="Text Box 88">
            <a:extLst>
              <a:ext uri="{FF2B5EF4-FFF2-40B4-BE49-F238E27FC236}">
                <a16:creationId xmlns:a16="http://schemas.microsoft.com/office/drawing/2014/main" id="{A9727CD7-609E-91B6-5C03-C109FD76D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743" y="2806302"/>
            <a:ext cx="307181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3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2" name="Oval 89">
            <a:extLst>
              <a:ext uri="{FF2B5EF4-FFF2-40B4-BE49-F238E27FC236}">
                <a16:creationId xmlns:a16="http://schemas.microsoft.com/office/drawing/2014/main" id="{049B9581-C74C-0A45-15C4-AD568D0C2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1952625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4" name="Oval 91">
            <a:extLst>
              <a:ext uri="{FF2B5EF4-FFF2-40B4-BE49-F238E27FC236}">
                <a16:creationId xmlns:a16="http://schemas.microsoft.com/office/drawing/2014/main" id="{7EC3192B-AD52-D176-BA28-3BC0A3CD8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2322910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5" name="Oval 92">
            <a:extLst>
              <a:ext uri="{FF2B5EF4-FFF2-40B4-BE49-F238E27FC236}">
                <a16:creationId xmlns:a16="http://schemas.microsoft.com/office/drawing/2014/main" id="{559CA6FC-9D5F-58C1-EA60-73E817D37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464" y="2694385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96" name="AutoShape 93">
            <a:extLst>
              <a:ext uri="{FF2B5EF4-FFF2-40B4-BE49-F238E27FC236}">
                <a16:creationId xmlns:a16="http://schemas.microsoft.com/office/drawing/2014/main" id="{ED1705DA-B724-3222-1A36-D7272B3B8A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89165" y="2116930"/>
            <a:ext cx="497681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97" name="AutoShape 94">
            <a:extLst>
              <a:ext uri="{FF2B5EF4-FFF2-40B4-BE49-F238E27FC236}">
                <a16:creationId xmlns:a16="http://schemas.microsoft.com/office/drawing/2014/main" id="{239200F0-DE0B-9DC1-39CE-8D7D39197EE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91546" y="2490787"/>
            <a:ext cx="496490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98" name="AutoShape 95">
            <a:extLst>
              <a:ext uri="{FF2B5EF4-FFF2-40B4-BE49-F238E27FC236}">
                <a16:creationId xmlns:a16="http://schemas.microsoft.com/office/drawing/2014/main" id="{A8C04271-AADB-C6B0-E195-E97F4142449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491546" y="2867025"/>
            <a:ext cx="496490" cy="357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1" name="AutoShape 98">
            <a:extLst>
              <a:ext uri="{FF2B5EF4-FFF2-40B4-BE49-F238E27FC236}">
                <a16:creationId xmlns:a16="http://schemas.microsoft.com/office/drawing/2014/main" id="{BD29D9DC-1DDC-0942-BCEF-FFC35FA36ED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70039" y="3240880"/>
            <a:ext cx="496490" cy="357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2" name="Text Box 99">
            <a:extLst>
              <a:ext uri="{FF2B5EF4-FFF2-40B4-BE49-F238E27FC236}">
                <a16:creationId xmlns:a16="http://schemas.microsoft.com/office/drawing/2014/main" id="{45219520-346F-8A86-0391-554AF1DE2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124" y="3180160"/>
            <a:ext cx="307181" cy="2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200" baseline="-250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4</a:t>
            </a:r>
            <a:endParaRPr lang="en-US" altLang="en-US" sz="135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116" name="Oval 113">
            <a:extLst>
              <a:ext uri="{FF2B5EF4-FFF2-40B4-BE49-F238E27FC236}">
                <a16:creationId xmlns:a16="http://schemas.microsoft.com/office/drawing/2014/main" id="{DCE702E8-2D3D-AE38-3F74-6ED494EDC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065734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18" name="Oval 115">
            <a:extLst>
              <a:ext uri="{FF2B5EF4-FFF2-40B4-BE49-F238E27FC236}">
                <a16:creationId xmlns:a16="http://schemas.microsoft.com/office/drawing/2014/main" id="{FF840CF1-51CE-7CE9-E0BE-723BD0CED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806303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19" name="Oval 116">
            <a:extLst>
              <a:ext uri="{FF2B5EF4-FFF2-40B4-BE49-F238E27FC236}">
                <a16:creationId xmlns:a16="http://schemas.microsoft.com/office/drawing/2014/main" id="{3068A288-666C-64E8-B2EF-45F4F9883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102" y="2436018"/>
            <a:ext cx="119063" cy="1190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21" name="Oval 118">
            <a:extLst>
              <a:ext uri="{FF2B5EF4-FFF2-40B4-BE49-F238E27FC236}">
                <a16:creationId xmlns:a16="http://schemas.microsoft.com/office/drawing/2014/main" id="{7D4DD702-CB51-E41A-D4EE-B4E430128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2483" y="3180159"/>
            <a:ext cx="119063" cy="119063"/>
          </a:xfrm>
          <a:prstGeom prst="ellipse">
            <a:avLst/>
          </a:prstGeom>
          <a:solidFill>
            <a:schemeClr val="bg2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BE875A87-30D9-B676-2952-F43C3A9B8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15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Title 17">
            <a:extLst>
              <a:ext uri="{FF2B5EF4-FFF2-40B4-BE49-F238E27FC236}">
                <a16:creationId xmlns:a16="http://schemas.microsoft.com/office/drawing/2014/main" id="{04EBFF9F-7E5F-B152-1CD3-6514388E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A DRAWBACK OF CNNs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29D5100A-65CE-4B47-0985-A4977929D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89" name="Oval 89">
            <a:extLst>
              <a:ext uri="{FF2B5EF4-FFF2-40B4-BE49-F238E27FC236}">
                <a16:creationId xmlns:a16="http://schemas.microsoft.com/office/drawing/2014/main" id="{E5E668FC-898A-EC67-626A-9E3549465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3393068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91" name="Oval 91">
            <a:extLst>
              <a:ext uri="{FF2B5EF4-FFF2-40B4-BE49-F238E27FC236}">
                <a16:creationId xmlns:a16="http://schemas.microsoft.com/office/drawing/2014/main" id="{59B11DFD-59EE-F128-DC7E-3762AC134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3763353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192" name="Oval 92">
            <a:extLst>
              <a:ext uri="{FF2B5EF4-FFF2-40B4-BE49-F238E27FC236}">
                <a16:creationId xmlns:a16="http://schemas.microsoft.com/office/drawing/2014/main" id="{1DDA4377-569F-11AA-61A2-A009A0137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167" y="4134828"/>
            <a:ext cx="335756" cy="335756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cxnSp>
        <p:nvCxnSpPr>
          <p:cNvPr id="193" name="AutoShape 93">
            <a:extLst>
              <a:ext uri="{FF2B5EF4-FFF2-40B4-BE49-F238E27FC236}">
                <a16:creationId xmlns:a16="http://schemas.microsoft.com/office/drawing/2014/main" id="{852D0972-78BB-703E-01DB-68F5CBECE929}"/>
              </a:ext>
            </a:extLst>
          </p:cNvPr>
          <p:cNvCxnSpPr>
            <a:cxnSpLocks noChangeShapeType="1"/>
            <a:stCxn id="119" idx="6"/>
          </p:cNvCxnSpPr>
          <p:nvPr/>
        </p:nvCxnSpPr>
        <p:spPr bwMode="auto">
          <a:xfrm>
            <a:off x="1489165" y="2495550"/>
            <a:ext cx="497679" cy="108563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94" name="AutoShape 94">
            <a:extLst>
              <a:ext uri="{FF2B5EF4-FFF2-40B4-BE49-F238E27FC236}">
                <a16:creationId xmlns:a16="http://schemas.microsoft.com/office/drawing/2014/main" id="{54C58D88-E40B-9CD4-002E-13262B94A786}"/>
              </a:ext>
            </a:extLst>
          </p:cNvPr>
          <p:cNvCxnSpPr>
            <a:cxnSpLocks noChangeShapeType="1"/>
            <a:stCxn id="118" idx="6"/>
          </p:cNvCxnSpPr>
          <p:nvPr/>
        </p:nvCxnSpPr>
        <p:spPr bwMode="auto">
          <a:xfrm>
            <a:off x="1489165" y="2865835"/>
            <a:ext cx="498869" cy="1089206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95" name="AutoShape 95">
            <a:extLst>
              <a:ext uri="{FF2B5EF4-FFF2-40B4-BE49-F238E27FC236}">
                <a16:creationId xmlns:a16="http://schemas.microsoft.com/office/drawing/2014/main" id="{111AA7D7-ACA9-16C7-0CA6-F624B26E70B0}"/>
              </a:ext>
            </a:extLst>
          </p:cNvPr>
          <p:cNvCxnSpPr>
            <a:cxnSpLocks noChangeShapeType="1"/>
            <a:stCxn id="121" idx="6"/>
          </p:cNvCxnSpPr>
          <p:nvPr/>
        </p:nvCxnSpPr>
        <p:spPr bwMode="auto">
          <a:xfrm>
            <a:off x="1491546" y="3239691"/>
            <a:ext cx="496488" cy="109158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92" name="TextBox 291">
            <a:extLst>
              <a:ext uri="{FF2B5EF4-FFF2-40B4-BE49-F238E27FC236}">
                <a16:creationId xmlns:a16="http://schemas.microsoft.com/office/drawing/2014/main" id="{6D0B131B-A77A-48B4-7DB0-0C81301568AA}"/>
              </a:ext>
            </a:extLst>
          </p:cNvPr>
          <p:cNvSpPr txBox="1"/>
          <p:nvPr/>
        </p:nvSpPr>
        <p:spPr>
          <a:xfrm>
            <a:off x="1942180" y="1543349"/>
            <a:ext cx="2993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Examining one filter…</a:t>
            </a:r>
          </a:p>
          <a:p>
            <a:endParaRPr lang="en-GB" sz="1400" b="1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947C674-E360-FADC-AA24-F5D9889662DB}"/>
              </a:ext>
            </a:extLst>
          </p:cNvPr>
          <p:cNvSpPr/>
          <p:nvPr/>
        </p:nvSpPr>
        <p:spPr>
          <a:xfrm>
            <a:off x="2502683" y="1958578"/>
            <a:ext cx="139280" cy="10775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1FA27A-D576-1658-0EE4-4EF3699BA64B}"/>
              </a:ext>
            </a:extLst>
          </p:cNvPr>
          <p:cNvSpPr txBox="1"/>
          <p:nvPr/>
        </p:nvSpPr>
        <p:spPr>
          <a:xfrm>
            <a:off x="2641963" y="2343447"/>
            <a:ext cx="300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4572C4"/>
                </a:solidFill>
                <a:latin typeface="Avenir LT Std 35 Light" panose="020B0402020203020204" pitchFamily="34" charset="0"/>
              </a:rPr>
              <a:t>Filter does not see </a:t>
            </a:r>
            <a:r>
              <a:rPr lang="en-GB" altLang="en-US" sz="14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400" baseline="-250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4</a:t>
            </a:r>
            <a:endParaRPr lang="en-GB" sz="1400" dirty="0">
              <a:solidFill>
                <a:srgbClr val="4572C4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131D54A5-3592-19DC-D195-B77255E1EAAE}"/>
              </a:ext>
            </a:extLst>
          </p:cNvPr>
          <p:cNvSpPr/>
          <p:nvPr/>
        </p:nvSpPr>
        <p:spPr>
          <a:xfrm>
            <a:off x="2502683" y="3410438"/>
            <a:ext cx="139280" cy="10775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7BA94F-0C0D-36B4-728E-22CB4CAF5E90}"/>
              </a:ext>
            </a:extLst>
          </p:cNvPr>
          <p:cNvSpPr txBox="1"/>
          <p:nvPr/>
        </p:nvSpPr>
        <p:spPr>
          <a:xfrm>
            <a:off x="2641962" y="3794725"/>
            <a:ext cx="300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4572C4"/>
                </a:solidFill>
                <a:latin typeface="Avenir LT Std 35 Light" panose="020B0402020203020204" pitchFamily="34" charset="0"/>
              </a:rPr>
              <a:t>Filter does not see </a:t>
            </a:r>
            <a:r>
              <a:rPr lang="en-GB" altLang="en-US" sz="14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i</a:t>
            </a:r>
            <a:r>
              <a:rPr lang="en-GB" altLang="en-US" sz="1400" baseline="-25000" dirty="0">
                <a:solidFill>
                  <a:schemeClr val="bg2"/>
                </a:solidFill>
                <a:latin typeface="Avenir LT Std 35 Light" panose="020B0402020203020204" pitchFamily="34" charset="0"/>
              </a:rPr>
              <a:t>1</a:t>
            </a:r>
            <a:endParaRPr lang="en-GB" sz="1400" dirty="0">
              <a:solidFill>
                <a:srgbClr val="4572C4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53199-D9EB-CBFD-971C-C56A27C5C46C}"/>
              </a:ext>
            </a:extLst>
          </p:cNvPr>
          <p:cNvSpPr txBox="1"/>
          <p:nvPr/>
        </p:nvSpPr>
        <p:spPr>
          <a:xfrm>
            <a:off x="5199113" y="2141692"/>
            <a:ext cx="30062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venir LT Std 35 Light" panose="020B0402020203020204" pitchFamily="34" charset="0"/>
              </a:rPr>
              <a:t>Receptive field size = 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Conv layers are best for focusing on local features not global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For multi-detector case unknown arrival time difference between detectors disrupts local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  <a:p>
            <a:r>
              <a:rPr lang="en-GB" sz="14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 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748D46E0-75F0-D980-76A3-D14AA8B4E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66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674A8EF3-33F7-7164-3EB9-08428AB5E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372581-E588-73DA-2248-44AA5E9FB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FE644F-D4DE-605D-46A7-725AF52FA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F8BB42C-1395-6A59-478C-DECC65963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025B41F-F001-95E8-499D-8C3D9FB3E4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BE875A87-30D9-B676-2952-F43C3A9B8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16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Title 17">
            <a:extLst>
              <a:ext uri="{FF2B5EF4-FFF2-40B4-BE49-F238E27FC236}">
                <a16:creationId xmlns:a16="http://schemas.microsoft.com/office/drawing/2014/main" id="{04EBFF9F-7E5F-B152-1CD3-6514388E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INTRODUCING TRANSFORMER MODELS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29D5100A-65CE-4B47-0985-A4977929D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pic>
        <p:nvPicPr>
          <p:cNvPr id="26626" name="Picture 2" descr="The Transformer Model">
            <a:extLst>
              <a:ext uri="{FF2B5EF4-FFF2-40B4-BE49-F238E27FC236}">
                <a16:creationId xmlns:a16="http://schemas.microsoft.com/office/drawing/2014/main" id="{7A5C27B8-137C-0F3D-248E-AC6B82847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823" y="1338217"/>
            <a:ext cx="2750547" cy="387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C8D2F8-AD6B-03D9-6DDF-C63436B223D9}"/>
              </a:ext>
            </a:extLst>
          </p:cNvPr>
          <p:cNvSpPr txBox="1"/>
          <p:nvPr/>
        </p:nvSpPr>
        <p:spPr>
          <a:xfrm>
            <a:off x="2024752" y="5904809"/>
            <a:ext cx="52215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Transformers embed global context locally using </a:t>
            </a:r>
            <a:r>
              <a:rPr lang="en-GB" b="1" dirty="0">
                <a:solidFill>
                  <a:srgbClr val="FF0000"/>
                </a:solidFill>
                <a:latin typeface="Avenir LT Std 35 Light" panose="020B0402020203020204" pitchFamily="34" charset="0"/>
              </a:rPr>
              <a:t>attention</a:t>
            </a:r>
            <a:r>
              <a:rPr lang="en-GB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 </a:t>
            </a:r>
          </a:p>
          <a:p>
            <a:endParaRPr lang="en-GB" sz="1400" b="1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6C5BEA-FCD3-A314-BB52-6FE3DBB39A6A}"/>
              </a:ext>
            </a:extLst>
          </p:cNvPr>
          <p:cNvSpPr txBox="1"/>
          <p:nvPr/>
        </p:nvSpPr>
        <p:spPr>
          <a:xfrm>
            <a:off x="6056988" y="5547246"/>
            <a:ext cx="4589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[1] https://arxiv.org/abs/1706.03762</a:t>
            </a:r>
          </a:p>
        </p:txBody>
      </p:sp>
    </p:spTree>
    <p:extLst>
      <p:ext uri="{BB962C8B-B14F-4D97-AF65-F5344CB8AC3E}">
        <p14:creationId xmlns:p14="http://schemas.microsoft.com/office/powerpoint/2010/main" val="3270072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FF3F7B2-07BA-1C1E-163F-3E224B100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383218-2F77-A3FD-1783-BC9F87319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49872"/>
            <a:ext cx="9925050" cy="994172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The quick brown </a:t>
            </a:r>
            <a:r>
              <a:rPr lang="en-US" sz="27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fox</a:t>
            </a:r>
            <a:r>
              <a:rPr lang="en-US" sz="27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jumped over the lazy dog</a:t>
            </a:r>
          </a:p>
        </p:txBody>
      </p:sp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17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9" name="Title 17">
            <a:extLst>
              <a:ext uri="{FF2B5EF4-FFF2-40B4-BE49-F238E27FC236}">
                <a16:creationId xmlns:a16="http://schemas.microsoft.com/office/drawing/2014/main" id="{C1E9BA6B-4097-CA62-5653-44BDC30C9F72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676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FF3F7B2-07BA-1C1E-163F-3E224B100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383218-2F77-A3FD-1783-BC9F87319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49872"/>
            <a:ext cx="9925050" cy="994172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The quick brown </a:t>
            </a:r>
            <a:r>
              <a:rPr lang="en-US" sz="27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fox</a:t>
            </a:r>
            <a:r>
              <a:rPr lang="en-US" sz="27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jumped over the lazy dog</a:t>
            </a:r>
          </a:p>
        </p:txBody>
      </p:sp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18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8" name="U-turn Arrow 7">
            <a:extLst>
              <a:ext uri="{FF2B5EF4-FFF2-40B4-BE49-F238E27FC236}">
                <a16:creationId xmlns:a16="http://schemas.microsoft.com/office/drawing/2014/main" id="{0F13787A-AA61-7D28-3F23-84AED7EC8844}"/>
              </a:ext>
            </a:extLst>
          </p:cNvPr>
          <p:cNvSpPr/>
          <p:nvPr/>
        </p:nvSpPr>
        <p:spPr>
          <a:xfrm>
            <a:off x="2724071" y="2766498"/>
            <a:ext cx="1095575" cy="416688"/>
          </a:xfrm>
          <a:prstGeom prst="uturnArrow">
            <a:avLst/>
          </a:prstGeom>
          <a:solidFill>
            <a:srgbClr val="237A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U-turn Arrow 9">
            <a:extLst>
              <a:ext uri="{FF2B5EF4-FFF2-40B4-BE49-F238E27FC236}">
                <a16:creationId xmlns:a16="http://schemas.microsoft.com/office/drawing/2014/main" id="{69D227F0-E126-891D-293A-CEF8DE0A8D4F}"/>
              </a:ext>
            </a:extLst>
          </p:cNvPr>
          <p:cNvSpPr/>
          <p:nvPr/>
        </p:nvSpPr>
        <p:spPr>
          <a:xfrm flipV="1">
            <a:off x="1838044" y="3582005"/>
            <a:ext cx="2062625" cy="416688"/>
          </a:xfrm>
          <a:prstGeom prst="uturnArrow">
            <a:avLst/>
          </a:prstGeom>
          <a:solidFill>
            <a:srgbClr val="237A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U-turn Arrow 11">
            <a:extLst>
              <a:ext uri="{FF2B5EF4-FFF2-40B4-BE49-F238E27FC236}">
                <a16:creationId xmlns:a16="http://schemas.microsoft.com/office/drawing/2014/main" id="{6A3E16A5-7C67-92D7-D3BB-871DE4451596}"/>
              </a:ext>
            </a:extLst>
          </p:cNvPr>
          <p:cNvSpPr/>
          <p:nvPr/>
        </p:nvSpPr>
        <p:spPr>
          <a:xfrm flipH="1">
            <a:off x="3840673" y="2766647"/>
            <a:ext cx="1095575" cy="416688"/>
          </a:xfrm>
          <a:prstGeom prst="uturnArrow">
            <a:avLst/>
          </a:prstGeom>
          <a:solidFill>
            <a:srgbClr val="237A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A13BB7-2875-E425-7118-0F73BE7E8EB0}"/>
              </a:ext>
            </a:extLst>
          </p:cNvPr>
          <p:cNvSpPr txBox="1"/>
          <p:nvPr/>
        </p:nvSpPr>
        <p:spPr>
          <a:xfrm>
            <a:off x="2138986" y="2344237"/>
            <a:ext cx="772309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is brown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B9A703-D12D-3B6B-977F-D1531FD0CD71}"/>
              </a:ext>
            </a:extLst>
          </p:cNvPr>
          <p:cNvSpPr txBox="1"/>
          <p:nvPr/>
        </p:nvSpPr>
        <p:spPr>
          <a:xfrm>
            <a:off x="1768597" y="4038078"/>
            <a:ext cx="772309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is quick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4883BD-9545-9CB7-1313-C6D6F3DE7C5C}"/>
              </a:ext>
            </a:extLst>
          </p:cNvPr>
          <p:cNvSpPr txBox="1"/>
          <p:nvPr/>
        </p:nvSpPr>
        <p:spPr>
          <a:xfrm>
            <a:off x="3384799" y="2350388"/>
            <a:ext cx="772309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has jumped</a:t>
            </a:r>
          </a:p>
        </p:txBody>
      </p:sp>
      <p:sp>
        <p:nvSpPr>
          <p:cNvPr id="20" name="Title 17">
            <a:extLst>
              <a:ext uri="{FF2B5EF4-FFF2-40B4-BE49-F238E27FC236}">
                <a16:creationId xmlns:a16="http://schemas.microsoft.com/office/drawing/2014/main" id="{7E9818DF-9331-937C-DDB0-4BA7268EEB2F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9451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FF3F7B2-07BA-1C1E-163F-3E224B100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383218-2F77-A3FD-1783-BC9F87319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49872"/>
            <a:ext cx="9925050" cy="994172"/>
          </a:xfrm>
        </p:spPr>
        <p:txBody>
          <a:bodyPr>
            <a:normAutofit/>
          </a:bodyPr>
          <a:lstStyle/>
          <a:p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The quick brown </a:t>
            </a:r>
            <a:r>
              <a:rPr lang="en-US" sz="2700" dirty="0">
                <a:solidFill>
                  <a:srgbClr val="5C9BD5"/>
                </a:solidFill>
                <a:latin typeface="Arial Rounded MT Bold" panose="020F0704030504030204" pitchFamily="34" charset="0"/>
              </a:rPr>
              <a:t>fox</a:t>
            </a:r>
            <a:r>
              <a:rPr lang="en-US" sz="27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700" dirty="0">
                <a:solidFill>
                  <a:schemeClr val="accent5"/>
                </a:solidFill>
                <a:latin typeface="Arial Rounded MT Bold" panose="020F0704030504030204" pitchFamily="34" charset="0"/>
              </a:rPr>
              <a:t>jumped over the lazy dog</a:t>
            </a:r>
          </a:p>
        </p:txBody>
      </p:sp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19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3B487D-7534-ABCB-34C8-1469E45F4C21}"/>
              </a:ext>
            </a:extLst>
          </p:cNvPr>
          <p:cNvGrpSpPr/>
          <p:nvPr/>
        </p:nvGrpSpPr>
        <p:grpSpPr>
          <a:xfrm>
            <a:off x="2958907" y="4075683"/>
            <a:ext cx="1027574" cy="729719"/>
            <a:chOff x="4677036" y="3779381"/>
            <a:chExt cx="1027574" cy="729719"/>
          </a:xfrm>
        </p:grpSpPr>
        <p:sp>
          <p:nvSpPr>
            <p:cNvPr id="30" name="Rectangle 10">
              <a:extLst>
                <a:ext uri="{FF2B5EF4-FFF2-40B4-BE49-F238E27FC236}">
                  <a16:creationId xmlns:a16="http://schemas.microsoft.com/office/drawing/2014/main" id="{8D736054-7DC1-3F26-5CC2-F0893985EB79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1" name="Rectangle: Rounded Corners 11">
              <a:extLst>
                <a:ext uri="{FF2B5EF4-FFF2-40B4-BE49-F238E27FC236}">
                  <a16:creationId xmlns:a16="http://schemas.microsoft.com/office/drawing/2014/main" id="{0CEF9EEA-0F88-7982-00F3-E72AD7FC2C3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fox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10EC05C-2D4D-89B4-2ACD-30428B79D05D}"/>
              </a:ext>
            </a:extLst>
          </p:cNvPr>
          <p:cNvGrpSpPr/>
          <p:nvPr/>
        </p:nvGrpSpPr>
        <p:grpSpPr>
          <a:xfrm>
            <a:off x="1656670" y="4080610"/>
            <a:ext cx="1288229" cy="729719"/>
            <a:chOff x="4677036" y="3779381"/>
            <a:chExt cx="1027574" cy="729719"/>
          </a:xfrm>
        </p:grpSpPr>
        <p:sp>
          <p:nvSpPr>
            <p:cNvPr id="37" name="Rectangle 10">
              <a:extLst>
                <a:ext uri="{FF2B5EF4-FFF2-40B4-BE49-F238E27FC236}">
                  <a16:creationId xmlns:a16="http://schemas.microsoft.com/office/drawing/2014/main" id="{F857A9D9-0298-8756-4A69-DD84C78EB990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8" name="Rectangle: Rounded Corners 11">
              <a:extLst>
                <a:ext uri="{FF2B5EF4-FFF2-40B4-BE49-F238E27FC236}">
                  <a16:creationId xmlns:a16="http://schemas.microsoft.com/office/drawing/2014/main" id="{30C33D86-69AF-7CC8-17C2-9AFD666B2F84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brown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FF0C6B8-ABBA-094F-CF5D-611C76A0AEAB}"/>
              </a:ext>
            </a:extLst>
          </p:cNvPr>
          <p:cNvGrpSpPr/>
          <p:nvPr/>
        </p:nvGrpSpPr>
        <p:grpSpPr>
          <a:xfrm>
            <a:off x="373598" y="4075683"/>
            <a:ext cx="1275155" cy="729719"/>
            <a:chOff x="4677036" y="3779381"/>
            <a:chExt cx="1027574" cy="729719"/>
          </a:xfrm>
        </p:grpSpPr>
        <p:sp>
          <p:nvSpPr>
            <p:cNvPr id="41" name="Rectangle 10">
              <a:extLst>
                <a:ext uri="{FF2B5EF4-FFF2-40B4-BE49-F238E27FC236}">
                  <a16:creationId xmlns:a16="http://schemas.microsoft.com/office/drawing/2014/main" id="{753D463A-6342-3315-7BB2-48A7EBDA055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2" name="Rectangle: Rounded Corners 11">
              <a:extLst>
                <a:ext uri="{FF2B5EF4-FFF2-40B4-BE49-F238E27FC236}">
                  <a16:creationId xmlns:a16="http://schemas.microsoft.com/office/drawing/2014/main" id="{E382FA1D-15C9-AF79-72E9-13CB1E750C1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quick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2C71BD0-F77A-47B4-CE22-4062282BBB10}"/>
              </a:ext>
            </a:extLst>
          </p:cNvPr>
          <p:cNvGrpSpPr/>
          <p:nvPr/>
        </p:nvGrpSpPr>
        <p:grpSpPr>
          <a:xfrm>
            <a:off x="4017026" y="4069135"/>
            <a:ext cx="1407534" cy="729719"/>
            <a:chOff x="4677036" y="3779381"/>
            <a:chExt cx="1027574" cy="729719"/>
          </a:xfrm>
        </p:grpSpPr>
        <p:sp>
          <p:nvSpPr>
            <p:cNvPr id="44" name="Rectangle 10">
              <a:extLst>
                <a:ext uri="{FF2B5EF4-FFF2-40B4-BE49-F238E27FC236}">
                  <a16:creationId xmlns:a16="http://schemas.microsoft.com/office/drawing/2014/main" id="{5A3A44A9-E08B-1B87-DE49-4BA9E6674682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5" name="Rectangle: Rounded Corners 11">
              <a:extLst>
                <a:ext uri="{FF2B5EF4-FFF2-40B4-BE49-F238E27FC236}">
                  <a16:creationId xmlns:a16="http://schemas.microsoft.com/office/drawing/2014/main" id="{E793EE22-91D3-ED02-81D1-0A0B942A30E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jumped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43DF7A9-3EAA-160F-6CC1-DC605B34300A}"/>
              </a:ext>
            </a:extLst>
          </p:cNvPr>
          <p:cNvGrpSpPr/>
          <p:nvPr/>
        </p:nvGrpSpPr>
        <p:grpSpPr>
          <a:xfrm>
            <a:off x="5440821" y="4080610"/>
            <a:ext cx="1027574" cy="729719"/>
            <a:chOff x="4677036" y="3779381"/>
            <a:chExt cx="1027574" cy="729719"/>
          </a:xfrm>
        </p:grpSpPr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9944B7BF-5C92-28BC-4999-8E0E6D2EE04E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8" name="Rectangle: Rounded Corners 11">
              <a:extLst>
                <a:ext uri="{FF2B5EF4-FFF2-40B4-BE49-F238E27FC236}">
                  <a16:creationId xmlns:a16="http://schemas.microsoft.com/office/drawing/2014/main" id="{F801D3F0-B9B0-3B35-922B-2D58B9D4E7E5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over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6538FA-89DE-13B2-269E-1FBD3A2D237E}"/>
              </a:ext>
            </a:extLst>
          </p:cNvPr>
          <p:cNvGrpSpPr/>
          <p:nvPr/>
        </p:nvGrpSpPr>
        <p:grpSpPr>
          <a:xfrm>
            <a:off x="6481450" y="4069135"/>
            <a:ext cx="1027574" cy="729719"/>
            <a:chOff x="4677036" y="3779381"/>
            <a:chExt cx="1027574" cy="729719"/>
          </a:xfrm>
        </p:grpSpPr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0F6CF28F-EBEC-AA4A-D94B-332131743740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1" name="Rectangle: Rounded Corners 11">
              <a:extLst>
                <a:ext uri="{FF2B5EF4-FFF2-40B4-BE49-F238E27FC236}">
                  <a16:creationId xmlns:a16="http://schemas.microsoft.com/office/drawing/2014/main" id="{E2A38023-B1A9-8D20-7F0E-26979275B95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lazy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A01F42C-45C5-889B-696F-0F168AF00B1F}"/>
              </a:ext>
            </a:extLst>
          </p:cNvPr>
          <p:cNvGrpSpPr/>
          <p:nvPr/>
        </p:nvGrpSpPr>
        <p:grpSpPr>
          <a:xfrm>
            <a:off x="7536969" y="4080610"/>
            <a:ext cx="1027574" cy="729719"/>
            <a:chOff x="4677036" y="3779381"/>
            <a:chExt cx="1027574" cy="729719"/>
          </a:xfrm>
        </p:grpSpPr>
        <p:sp>
          <p:nvSpPr>
            <p:cNvPr id="53" name="Rectangle 10">
              <a:extLst>
                <a:ext uri="{FF2B5EF4-FFF2-40B4-BE49-F238E27FC236}">
                  <a16:creationId xmlns:a16="http://schemas.microsoft.com/office/drawing/2014/main" id="{ECD3591D-E140-FB48-8570-003C54C87E5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4" name="Rectangle: Rounded Corners 11">
              <a:extLst>
                <a:ext uri="{FF2B5EF4-FFF2-40B4-BE49-F238E27FC236}">
                  <a16:creationId xmlns:a16="http://schemas.microsoft.com/office/drawing/2014/main" id="{3E56FCAA-483D-4972-5C7C-A4A40838C85C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dog</a:t>
              </a:r>
            </a:p>
            <a:p>
              <a:pPr algn="ctr"/>
              <a:endParaRPr lang="en-US" sz="1350" dirty="0"/>
            </a:p>
          </p:txBody>
        </p: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CE9B897-5AE7-DDE4-4B33-33B4B8B8D482}"/>
              </a:ext>
            </a:extLst>
          </p:cNvPr>
          <p:cNvCxnSpPr>
            <a:cxnSpLocks/>
            <a:endCxn id="42" idx="0"/>
          </p:cNvCxnSpPr>
          <p:nvPr/>
        </p:nvCxnSpPr>
        <p:spPr>
          <a:xfrm flipH="1">
            <a:off x="1017647" y="3565003"/>
            <a:ext cx="776429" cy="5106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D8274AE-92D4-943E-15D8-7C24885D2C91}"/>
              </a:ext>
            </a:extLst>
          </p:cNvPr>
          <p:cNvCxnSpPr>
            <a:cxnSpLocks/>
            <a:endCxn id="38" idx="0"/>
          </p:cNvCxnSpPr>
          <p:nvPr/>
        </p:nvCxnSpPr>
        <p:spPr>
          <a:xfrm flipH="1">
            <a:off x="2307322" y="3566252"/>
            <a:ext cx="624504" cy="514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13E0C39-CBAD-CF14-F5C0-9E4A7BF111D1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3477909" y="3565003"/>
            <a:ext cx="219918" cy="5106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DC213A5-04D7-D1CD-2111-0A0C4F5E1042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4711404" y="3565003"/>
            <a:ext cx="2247" cy="5139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FF27CF9-51A4-4877-B186-60A6CAF850E9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5836438" y="3551560"/>
            <a:ext cx="123385" cy="5290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9F6A3C1-CB41-2D93-1F9D-E297394424E1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6990023" y="3607856"/>
            <a:ext cx="157252" cy="471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8F8490F-A230-B501-E476-B1636A487CB9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7904577" y="3598001"/>
            <a:ext cx="151394" cy="4826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083B908-7749-1D29-CE91-BFD3682E2830}"/>
              </a:ext>
            </a:extLst>
          </p:cNvPr>
          <p:cNvSpPr txBox="1"/>
          <p:nvPr/>
        </p:nvSpPr>
        <p:spPr>
          <a:xfrm>
            <a:off x="2854263" y="2482930"/>
            <a:ext cx="772309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800" b="1" dirty="0">
                <a:solidFill>
                  <a:srgbClr val="FF0000"/>
                </a:solidFill>
                <a:latin typeface="Avenir LT Std 35 Light" panose="020B0402020203020204" pitchFamily="34" charset="0"/>
              </a:rPr>
              <a:t>embedding</a:t>
            </a:r>
          </a:p>
        </p:txBody>
      </p:sp>
      <p:sp>
        <p:nvSpPr>
          <p:cNvPr id="77" name="Title 17">
            <a:extLst>
              <a:ext uri="{FF2B5EF4-FFF2-40B4-BE49-F238E27FC236}">
                <a16:creationId xmlns:a16="http://schemas.microsoft.com/office/drawing/2014/main" id="{80944E24-915E-AC14-4D25-D7ACE71CBA3B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0030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is gravity?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57365" y="3929087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53740D-0B01-7185-B34C-190CC86C7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C2E9FC7-0482-1ABF-621F-20A06C599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42018AE-7B72-2204-784C-B71E34AA80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06734" y="1992863"/>
            <a:ext cx="1242699" cy="1242699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469488" y="4978020"/>
            <a:ext cx="6858000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1. Mass deforms spacetime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2. Spacetime moves mass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3. More mass creates more deformation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4. More deformation moves mass more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927FA8-BB95-ACCA-3AD3-7DCC59358D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55117">
            <a:off x="5554746" y="1774435"/>
            <a:ext cx="2741823" cy="19274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53D67F-764E-F457-A2AD-403204FB8C7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8547"/>
          <a:stretch/>
        </p:blipFill>
        <p:spPr>
          <a:xfrm>
            <a:off x="2595636" y="1009932"/>
            <a:ext cx="3340554" cy="33470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FEDE95-33CB-4269-E357-C8117EABC8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8005" y="4099781"/>
            <a:ext cx="2013994" cy="485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51A73D-9787-230B-B8DF-6EDC6ED5FA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47192" y="4085778"/>
            <a:ext cx="2013994" cy="16181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4C4D69-0C08-DDEA-B121-A94EF1D15E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9955" y="4076420"/>
            <a:ext cx="685800" cy="28336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46A41D-DD53-2C90-9009-C8E91C94E5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7138425" y="4085778"/>
            <a:ext cx="685800" cy="285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94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20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D300B1-B295-1EEE-9CE1-6499B220FF2E}"/>
              </a:ext>
            </a:extLst>
          </p:cNvPr>
          <p:cNvSpPr txBox="1"/>
          <p:nvPr/>
        </p:nvSpPr>
        <p:spPr>
          <a:xfrm>
            <a:off x="135302" y="1724946"/>
            <a:ext cx="3652927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800" b="1" dirty="0">
                <a:solidFill>
                  <a:srgbClr val="FF0000"/>
                </a:solidFill>
                <a:latin typeface="Avenir LT Std 35 Light" panose="020B0402020203020204" pitchFamily="34" charset="0"/>
              </a:rPr>
              <a:t>for each token…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5E4CDF-9F66-5E6D-2F66-66126F0FECEF}"/>
              </a:ext>
            </a:extLst>
          </p:cNvPr>
          <p:cNvGrpSpPr/>
          <p:nvPr/>
        </p:nvGrpSpPr>
        <p:grpSpPr>
          <a:xfrm>
            <a:off x="767368" y="3251810"/>
            <a:ext cx="1027574" cy="729719"/>
            <a:chOff x="4677036" y="3779381"/>
            <a:chExt cx="1027574" cy="729719"/>
          </a:xfrm>
        </p:grpSpPr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ED76B93F-0E62-9E08-9D54-1FA5F81D12C4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A9141D54-CF78-C53E-811A-348EA64AA67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word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53BC50-7EB6-BA37-187F-24A381E6BF33}"/>
              </a:ext>
            </a:extLst>
          </p:cNvPr>
          <p:cNvGrpSpPr/>
          <p:nvPr/>
        </p:nvGrpSpPr>
        <p:grpSpPr>
          <a:xfrm>
            <a:off x="2929391" y="2355292"/>
            <a:ext cx="1474176" cy="729719"/>
            <a:chOff x="4677036" y="3779381"/>
            <a:chExt cx="1027574" cy="729719"/>
          </a:xfrm>
        </p:grpSpPr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B3C80930-6668-3710-8A54-CE274FD88F6F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0" name="Rectangle: Rounded Corners 11">
              <a:extLst>
                <a:ext uri="{FF2B5EF4-FFF2-40B4-BE49-F238E27FC236}">
                  <a16:creationId xmlns:a16="http://schemas.microsoft.com/office/drawing/2014/main" id="{92EDA67D-2A8A-37B8-8C91-6CF2387AB4B4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Query Matrix*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12F868-4359-AF0C-4C2D-CFA2D46F2C95}"/>
              </a:ext>
            </a:extLst>
          </p:cNvPr>
          <p:cNvGrpSpPr/>
          <p:nvPr/>
        </p:nvGrpSpPr>
        <p:grpSpPr>
          <a:xfrm>
            <a:off x="2904865" y="4147061"/>
            <a:ext cx="1501677" cy="724421"/>
            <a:chOff x="4677037" y="3784679"/>
            <a:chExt cx="1027574" cy="724421"/>
          </a:xfrm>
        </p:grpSpPr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F040EBB4-F6B3-7494-129F-3E8DA25CF4EB}"/>
                </a:ext>
              </a:extLst>
            </p:cNvPr>
            <p:cNvSpPr/>
            <p:nvPr/>
          </p:nvSpPr>
          <p:spPr>
            <a:xfrm>
              <a:off x="4677037" y="3789236"/>
              <a:ext cx="1017146" cy="719864"/>
            </a:xfrm>
            <a:prstGeom prst="roundRect">
              <a:avLst/>
            </a:prstGeom>
            <a:solidFill>
              <a:schemeClr val="accent2"/>
            </a:solidFill>
            <a:ln w="25400">
              <a:solidFill>
                <a:srgbClr val="0C0C27"/>
              </a:solidFill>
            </a:ln>
            <a:scene3d>
              <a:camera prst="orthographicFront"/>
              <a:lightRig rig="threePt" dir="t"/>
            </a:scene3d>
            <a:sp3d extrusionH="215900">
              <a:bevelB w="165100" prst="coolSlant"/>
              <a:extrusionClr>
                <a:schemeClr val="accent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F907C7DB-E9B8-9C1D-5FE4-7FF67F592199}"/>
                </a:ext>
              </a:extLst>
            </p:cNvPr>
            <p:cNvSpPr/>
            <p:nvPr/>
          </p:nvSpPr>
          <p:spPr>
            <a:xfrm>
              <a:off x="4687466" y="3784679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Key Matrix*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24E48BC-0F32-7090-9638-9918592B44D6}"/>
              </a:ext>
            </a:extLst>
          </p:cNvPr>
          <p:cNvGrpSpPr/>
          <p:nvPr/>
        </p:nvGrpSpPr>
        <p:grpSpPr>
          <a:xfrm>
            <a:off x="2917127" y="3253455"/>
            <a:ext cx="1474176" cy="728074"/>
            <a:chOff x="4677036" y="3789236"/>
            <a:chExt cx="1017146" cy="728074"/>
          </a:xfrm>
        </p:grpSpPr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AF20273F-6E41-8CED-A13C-EAE85080DC8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0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6" name="Rectangle: Rounded Corners 11">
              <a:extLst>
                <a:ext uri="{FF2B5EF4-FFF2-40B4-BE49-F238E27FC236}">
                  <a16:creationId xmlns:a16="http://schemas.microsoft.com/office/drawing/2014/main" id="{7EBA32E7-AC9C-2727-519F-D334A3CB66B8}"/>
                </a:ext>
              </a:extLst>
            </p:cNvPr>
            <p:cNvSpPr/>
            <p:nvPr/>
          </p:nvSpPr>
          <p:spPr>
            <a:xfrm>
              <a:off x="4677037" y="3797446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Value Matrix*</a:t>
              </a:r>
            </a:p>
            <a:p>
              <a:pPr algn="ctr"/>
              <a:endParaRPr lang="en-US" sz="135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36D0AF-DA9D-27F7-A123-7FF95DBB18B8}"/>
              </a:ext>
            </a:extLst>
          </p:cNvPr>
          <p:cNvSpPr txBox="1"/>
          <p:nvPr/>
        </p:nvSpPr>
        <p:spPr>
          <a:xfrm>
            <a:off x="2430245" y="5010453"/>
            <a:ext cx="329564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*weights matrices are learned,</a:t>
            </a:r>
          </a:p>
          <a:p>
            <a:pPr lvl="1"/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identical for each token</a:t>
            </a:r>
          </a:p>
        </p:txBody>
      </p:sp>
      <p:sp>
        <p:nvSpPr>
          <p:cNvPr id="4" name="&quot;No&quot; Symbol 3">
            <a:extLst>
              <a:ext uri="{FF2B5EF4-FFF2-40B4-BE49-F238E27FC236}">
                <a16:creationId xmlns:a16="http://schemas.microsoft.com/office/drawing/2014/main" id="{FB923A61-57BA-D41E-EB27-F9EF68B021B5}"/>
              </a:ext>
            </a:extLst>
          </p:cNvPr>
          <p:cNvSpPr/>
          <p:nvPr/>
        </p:nvSpPr>
        <p:spPr>
          <a:xfrm>
            <a:off x="2119950" y="3384111"/>
            <a:ext cx="494501" cy="448925"/>
          </a:xfrm>
          <a:prstGeom prst="noSmoking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&quot;No&quot; Symbol 4">
            <a:extLst>
              <a:ext uri="{FF2B5EF4-FFF2-40B4-BE49-F238E27FC236}">
                <a16:creationId xmlns:a16="http://schemas.microsoft.com/office/drawing/2014/main" id="{C2D84DCB-71A3-9CB9-7CA4-7B782C687BC4}"/>
              </a:ext>
            </a:extLst>
          </p:cNvPr>
          <p:cNvSpPr/>
          <p:nvPr/>
        </p:nvSpPr>
        <p:spPr>
          <a:xfrm flipH="1">
            <a:off x="2109521" y="3384111"/>
            <a:ext cx="494501" cy="448925"/>
          </a:xfrm>
          <a:prstGeom prst="noSmoking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F302FC-E639-F54F-C7E9-96B0A3FF6924}"/>
              </a:ext>
            </a:extLst>
          </p:cNvPr>
          <p:cNvSpPr txBox="1"/>
          <p:nvPr/>
        </p:nvSpPr>
        <p:spPr>
          <a:xfrm>
            <a:off x="4510286" y="2981942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accent1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chemeClr val="accent1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D8FB6CE3-7EB9-BCA6-B729-B5040FB9A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58A62F76-3C9F-667C-0A34-9F2BE8900C15}"/>
              </a:ext>
            </a:extLst>
          </p:cNvPr>
          <p:cNvGrpSpPr/>
          <p:nvPr/>
        </p:nvGrpSpPr>
        <p:grpSpPr>
          <a:xfrm>
            <a:off x="5327199" y="3260521"/>
            <a:ext cx="1187716" cy="729719"/>
            <a:chOff x="4677036" y="3779381"/>
            <a:chExt cx="1027574" cy="729719"/>
          </a:xfrm>
        </p:grpSpPr>
        <p:sp>
          <p:nvSpPr>
            <p:cNvPr id="64" name="Rectangle 10">
              <a:extLst>
                <a:ext uri="{FF2B5EF4-FFF2-40B4-BE49-F238E27FC236}">
                  <a16:creationId xmlns:a16="http://schemas.microsoft.com/office/drawing/2014/main" id="{A53BBF90-932A-973F-008C-B7036FF8944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65" name="Rectangle: Rounded Corners 11">
              <a:extLst>
                <a:ext uri="{FF2B5EF4-FFF2-40B4-BE49-F238E27FC236}">
                  <a16:creationId xmlns:a16="http://schemas.microsoft.com/office/drawing/2014/main" id="{EBD7B3FC-CE30-5C6F-D16E-A5393D7D5B6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effectLst>
                  <a:outerShdw blurRad="50800" dist="50800" dir="5400000" sx="59000" sy="59000" algn="ctr" rotWithShape="0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Word</a:t>
              </a:r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Value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D5F4BBA-1E93-45F1-1BFB-B25CBC92D5D5}"/>
              </a:ext>
            </a:extLst>
          </p:cNvPr>
          <p:cNvGrpSpPr/>
          <p:nvPr/>
        </p:nvGrpSpPr>
        <p:grpSpPr>
          <a:xfrm>
            <a:off x="5192756" y="4129211"/>
            <a:ext cx="1681204" cy="830997"/>
            <a:chOff x="5192756" y="4129211"/>
            <a:chExt cx="1681204" cy="830997"/>
          </a:xfrm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005C6D00-EE40-1E6D-61E3-B17C7820821F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4B61C245-0CCA-5F5F-96E2-AB3F1DCDEAD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F8D4A0C-86E5-3770-913C-86565AC43C21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rPr>
                <a:t>Word</a:t>
              </a:r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rPr>
                <a:t>Key</a:t>
              </a:r>
            </a:p>
          </p:txBody>
        </p:sp>
      </p:grpSp>
      <p:sp>
        <p:nvSpPr>
          <p:cNvPr id="81" name="Title 17">
            <a:extLst>
              <a:ext uri="{FF2B5EF4-FFF2-40B4-BE49-F238E27FC236}">
                <a16:creationId xmlns:a16="http://schemas.microsoft.com/office/drawing/2014/main" id="{423584B2-D091-FDAD-9A82-B53738E59757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A63173E-A632-A917-1736-0260EA418EDA}"/>
              </a:ext>
            </a:extLst>
          </p:cNvPr>
          <p:cNvGrpSpPr/>
          <p:nvPr/>
        </p:nvGrpSpPr>
        <p:grpSpPr>
          <a:xfrm>
            <a:off x="5216864" y="2355111"/>
            <a:ext cx="1420440" cy="830997"/>
            <a:chOff x="5233561" y="2319562"/>
            <a:chExt cx="1420440" cy="830997"/>
          </a:xfrm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B80702AC-8841-ABC1-148B-D49C0F368A2B}"/>
                </a:ext>
              </a:extLst>
            </p:cNvPr>
            <p:cNvSpPr/>
            <p:nvPr/>
          </p:nvSpPr>
          <p:spPr>
            <a:xfrm rot="10800000">
              <a:off x="5358880" y="2361829"/>
              <a:ext cx="1163609" cy="710009"/>
            </a:xfrm>
            <a:custGeom>
              <a:avLst/>
              <a:gdLst>
                <a:gd name="connsiteX0" fmla="*/ 107926 w 1163609"/>
                <a:gd name="connsiteY0" fmla="*/ 0 h 710009"/>
                <a:gd name="connsiteX1" fmla="*/ 1043629 w 1163609"/>
                <a:gd name="connsiteY1" fmla="*/ 0 h 710009"/>
                <a:gd name="connsiteX2" fmla="*/ 1163609 w 1163609"/>
                <a:gd name="connsiteY2" fmla="*/ 119980 h 710009"/>
                <a:gd name="connsiteX3" fmla="*/ 1163609 w 1163609"/>
                <a:gd name="connsiteY3" fmla="*/ 170764 h 710009"/>
                <a:gd name="connsiteX4" fmla="*/ 804620 w 1163609"/>
                <a:gd name="connsiteY4" fmla="*/ 381029 h 710009"/>
                <a:gd name="connsiteX5" fmla="*/ 1163609 w 1163609"/>
                <a:gd name="connsiteY5" fmla="*/ 591293 h 710009"/>
                <a:gd name="connsiteX6" fmla="*/ 1163609 w 1163609"/>
                <a:gd name="connsiteY6" fmla="*/ 599884 h 710009"/>
                <a:gd name="connsiteX7" fmla="*/ 1154181 w 1163609"/>
                <a:gd name="connsiteY7" fmla="*/ 646586 h 710009"/>
                <a:gd name="connsiteX8" fmla="*/ 1129141 w 1163609"/>
                <a:gd name="connsiteY8" fmla="*/ 683725 h 710009"/>
                <a:gd name="connsiteX9" fmla="*/ 1126819 w 1163609"/>
                <a:gd name="connsiteY9" fmla="*/ 685834 h 710009"/>
                <a:gd name="connsiteX10" fmla="*/ 1117853 w 1163609"/>
                <a:gd name="connsiteY10" fmla="*/ 691880 h 710009"/>
                <a:gd name="connsiteX11" fmla="*/ 1091361 w 1163609"/>
                <a:gd name="connsiteY11" fmla="*/ 704615 h 710009"/>
                <a:gd name="connsiteX12" fmla="*/ 1055682 w 1163609"/>
                <a:gd name="connsiteY12" fmla="*/ 710009 h 710009"/>
                <a:gd name="connsiteX13" fmla="*/ 119980 w 1163609"/>
                <a:gd name="connsiteY13" fmla="*/ 710009 h 710009"/>
                <a:gd name="connsiteX14" fmla="*/ 0 w 1163609"/>
                <a:gd name="connsiteY14" fmla="*/ 590029 h 710009"/>
                <a:gd name="connsiteX15" fmla="*/ 0 w 1163609"/>
                <a:gd name="connsiteY15" fmla="*/ 110125 h 710009"/>
                <a:gd name="connsiteX16" fmla="*/ 9429 w 1163609"/>
                <a:gd name="connsiteY16" fmla="*/ 63424 h 710009"/>
                <a:gd name="connsiteX17" fmla="*/ 33006 w 1163609"/>
                <a:gd name="connsiteY17" fmla="*/ 28455 h 710009"/>
                <a:gd name="connsiteX18" fmla="*/ 61225 w 1163609"/>
                <a:gd name="connsiteY18" fmla="*/ 9429 h 710009"/>
                <a:gd name="connsiteX19" fmla="*/ 107926 w 1163609"/>
                <a:gd name="connsiteY19" fmla="*/ 0 h 7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3609" h="710009">
                  <a:moveTo>
                    <a:pt x="107926" y="0"/>
                  </a:moveTo>
                  <a:lnTo>
                    <a:pt x="1043629" y="0"/>
                  </a:lnTo>
                  <a:cubicBezTo>
                    <a:pt x="1109892" y="0"/>
                    <a:pt x="1163609" y="53717"/>
                    <a:pt x="1163609" y="119980"/>
                  </a:cubicBezTo>
                  <a:lnTo>
                    <a:pt x="1163609" y="170764"/>
                  </a:lnTo>
                  <a:lnTo>
                    <a:pt x="804620" y="381029"/>
                  </a:lnTo>
                  <a:lnTo>
                    <a:pt x="1163609" y="591293"/>
                  </a:lnTo>
                  <a:lnTo>
                    <a:pt x="1163609" y="599884"/>
                  </a:lnTo>
                  <a:cubicBezTo>
                    <a:pt x="1163609" y="616450"/>
                    <a:pt x="1160252" y="632232"/>
                    <a:pt x="1154181" y="646586"/>
                  </a:cubicBezTo>
                  <a:lnTo>
                    <a:pt x="1129141" y="683725"/>
                  </a:lnTo>
                  <a:lnTo>
                    <a:pt x="1126819" y="685834"/>
                  </a:lnTo>
                  <a:lnTo>
                    <a:pt x="1117853" y="691880"/>
                  </a:lnTo>
                  <a:lnTo>
                    <a:pt x="1091361" y="704615"/>
                  </a:lnTo>
                  <a:cubicBezTo>
                    <a:pt x="1080090" y="708121"/>
                    <a:pt x="1068107" y="710009"/>
                    <a:pt x="1055682" y="710009"/>
                  </a:cubicBezTo>
                  <a:lnTo>
                    <a:pt x="119980" y="710009"/>
                  </a:lnTo>
                  <a:cubicBezTo>
                    <a:pt x="53717" y="710009"/>
                    <a:pt x="0" y="656292"/>
                    <a:pt x="0" y="590029"/>
                  </a:cubicBezTo>
                  <a:lnTo>
                    <a:pt x="0" y="110125"/>
                  </a:lnTo>
                  <a:cubicBezTo>
                    <a:pt x="0" y="93559"/>
                    <a:pt x="3358" y="77778"/>
                    <a:pt x="9429" y="63424"/>
                  </a:cubicBezTo>
                  <a:lnTo>
                    <a:pt x="33006" y="28455"/>
                  </a:lnTo>
                  <a:lnTo>
                    <a:pt x="61225" y="9429"/>
                  </a:lnTo>
                  <a:cubicBezTo>
                    <a:pt x="75579" y="3357"/>
                    <a:pt x="91361" y="0"/>
                    <a:pt x="107926" y="0"/>
                  </a:cubicBezTo>
                  <a:close/>
                </a:path>
              </a:pathLst>
            </a:cu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800C5710-DCA7-D210-E043-DF9DC40956DA}"/>
                </a:ext>
              </a:extLst>
            </p:cNvPr>
            <p:cNvSpPr/>
            <p:nvPr/>
          </p:nvSpPr>
          <p:spPr>
            <a:xfrm rot="10800000">
              <a:off x="5358505" y="2358425"/>
              <a:ext cx="1175662" cy="719864"/>
            </a:xfrm>
            <a:custGeom>
              <a:avLst/>
              <a:gdLst>
                <a:gd name="connsiteX0" fmla="*/ 119980 w 1175662"/>
                <a:gd name="connsiteY0" fmla="*/ 0 h 719864"/>
                <a:gd name="connsiteX1" fmla="*/ 1055682 w 1175662"/>
                <a:gd name="connsiteY1" fmla="*/ 0 h 719864"/>
                <a:gd name="connsiteX2" fmla="*/ 1175662 w 1175662"/>
                <a:gd name="connsiteY2" fmla="*/ 119980 h 719864"/>
                <a:gd name="connsiteX3" fmla="*/ 1175662 w 1175662"/>
                <a:gd name="connsiteY3" fmla="*/ 142393 h 719864"/>
                <a:gd name="connsiteX4" fmla="*/ 1173938 w 1175662"/>
                <a:gd name="connsiteY4" fmla="*/ 150932 h 719864"/>
                <a:gd name="connsiteX5" fmla="*/ 1173938 w 1175662"/>
                <a:gd name="connsiteY5" fmla="*/ 174569 h 719864"/>
                <a:gd name="connsiteX6" fmla="*/ 804620 w 1175662"/>
                <a:gd name="connsiteY6" fmla="*/ 390884 h 719864"/>
                <a:gd name="connsiteX7" fmla="*/ 1173938 w 1175662"/>
                <a:gd name="connsiteY7" fmla="*/ 607198 h 719864"/>
                <a:gd name="connsiteX8" fmla="*/ 1173938 w 1175662"/>
                <a:gd name="connsiteY8" fmla="*/ 608423 h 719864"/>
                <a:gd name="connsiteX9" fmla="*/ 1166234 w 1175662"/>
                <a:gd name="connsiteY9" fmla="*/ 646586 h 719864"/>
                <a:gd name="connsiteX10" fmla="*/ 1055682 w 1175662"/>
                <a:gd name="connsiteY10" fmla="*/ 719864 h 719864"/>
                <a:gd name="connsiteX11" fmla="*/ 119980 w 1175662"/>
                <a:gd name="connsiteY11" fmla="*/ 719864 h 719864"/>
                <a:gd name="connsiteX12" fmla="*/ 0 w 1175662"/>
                <a:gd name="connsiteY12" fmla="*/ 599884 h 719864"/>
                <a:gd name="connsiteX13" fmla="*/ 0 w 1175662"/>
                <a:gd name="connsiteY13" fmla="*/ 119980 h 719864"/>
                <a:gd name="connsiteX14" fmla="*/ 119980 w 1175662"/>
                <a:gd name="connsiteY14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75662" h="719864">
                  <a:moveTo>
                    <a:pt x="119980" y="0"/>
                  </a:moveTo>
                  <a:lnTo>
                    <a:pt x="1055682" y="0"/>
                  </a:lnTo>
                  <a:cubicBezTo>
                    <a:pt x="1121945" y="0"/>
                    <a:pt x="1175662" y="53717"/>
                    <a:pt x="1175662" y="119980"/>
                  </a:cubicBezTo>
                  <a:lnTo>
                    <a:pt x="1175662" y="142393"/>
                  </a:lnTo>
                  <a:lnTo>
                    <a:pt x="1173938" y="150932"/>
                  </a:lnTo>
                  <a:lnTo>
                    <a:pt x="1173938" y="174569"/>
                  </a:lnTo>
                  <a:lnTo>
                    <a:pt x="804620" y="390884"/>
                  </a:lnTo>
                  <a:lnTo>
                    <a:pt x="1173938" y="607198"/>
                  </a:lnTo>
                  <a:lnTo>
                    <a:pt x="1173938" y="608423"/>
                  </a:lnTo>
                  <a:lnTo>
                    <a:pt x="1166234" y="646586"/>
                  </a:lnTo>
                  <a:cubicBezTo>
                    <a:pt x="1148020" y="689648"/>
                    <a:pt x="1105380" y="719864"/>
                    <a:pt x="1055682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 dirty="0">
                <a:effectLst>
                  <a:outerShdw blurRad="50800" dist="50800" dir="5400000" sx="59000" sy="59000" algn="ctr" rotWithShape="0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sz="1350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A3F3D78-4CB4-3A27-D65B-20727187FB01}"/>
                </a:ext>
              </a:extLst>
            </p:cNvPr>
            <p:cNvSpPr txBox="1"/>
            <p:nvPr/>
          </p:nvSpPr>
          <p:spPr>
            <a:xfrm>
              <a:off x="5233561" y="2319562"/>
              <a:ext cx="142044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rPr>
                <a:t>Word</a:t>
              </a:r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rPr>
                <a:t>Query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9000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21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3B487D-7534-ABCB-34C8-1469E45F4C21}"/>
              </a:ext>
            </a:extLst>
          </p:cNvPr>
          <p:cNvGrpSpPr/>
          <p:nvPr/>
        </p:nvGrpSpPr>
        <p:grpSpPr>
          <a:xfrm>
            <a:off x="3661564" y="2885815"/>
            <a:ext cx="1275011" cy="729719"/>
            <a:chOff x="4677036" y="3779381"/>
            <a:chExt cx="1027574" cy="729719"/>
          </a:xfrm>
        </p:grpSpPr>
        <p:sp>
          <p:nvSpPr>
            <p:cNvPr id="30" name="Rectangle 10">
              <a:extLst>
                <a:ext uri="{FF2B5EF4-FFF2-40B4-BE49-F238E27FC236}">
                  <a16:creationId xmlns:a16="http://schemas.microsoft.com/office/drawing/2014/main" id="{8D736054-7DC1-3F26-5CC2-F0893985EB79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1" name="Rectangle: Rounded Corners 11">
              <a:extLst>
                <a:ext uri="{FF2B5EF4-FFF2-40B4-BE49-F238E27FC236}">
                  <a16:creationId xmlns:a16="http://schemas.microsoft.com/office/drawing/2014/main" id="{0CEF9EEA-0F88-7982-00F3-E72AD7FC2C3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fox</a:t>
              </a:r>
              <a:r>
                <a:rPr lang="en-US" sz="2400" baseline="-250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10EC05C-2D4D-89B4-2ACD-30428B79D05D}"/>
              </a:ext>
            </a:extLst>
          </p:cNvPr>
          <p:cNvGrpSpPr/>
          <p:nvPr/>
        </p:nvGrpSpPr>
        <p:grpSpPr>
          <a:xfrm>
            <a:off x="3641726" y="2156096"/>
            <a:ext cx="1309634" cy="729719"/>
            <a:chOff x="4677036" y="3779381"/>
            <a:chExt cx="1044648" cy="729719"/>
          </a:xfrm>
        </p:grpSpPr>
        <p:sp>
          <p:nvSpPr>
            <p:cNvPr id="37" name="Rectangle 10">
              <a:extLst>
                <a:ext uri="{FF2B5EF4-FFF2-40B4-BE49-F238E27FC236}">
                  <a16:creationId xmlns:a16="http://schemas.microsoft.com/office/drawing/2014/main" id="{F857A9D9-0298-8756-4A69-DD84C78EB990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8" name="Rectangle: Rounded Corners 11">
              <a:extLst>
                <a:ext uri="{FF2B5EF4-FFF2-40B4-BE49-F238E27FC236}">
                  <a16:creationId xmlns:a16="http://schemas.microsoft.com/office/drawing/2014/main" id="{30C33D86-69AF-7CC8-17C2-9AFD666B2F84}"/>
                </a:ext>
              </a:extLst>
            </p:cNvPr>
            <p:cNvSpPr/>
            <p:nvPr/>
          </p:nvSpPr>
          <p:spPr>
            <a:xfrm>
              <a:off x="4687465" y="3779381"/>
              <a:ext cx="1034219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brown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FF0C6B8-ABBA-094F-CF5D-611C76A0AEAB}"/>
              </a:ext>
            </a:extLst>
          </p:cNvPr>
          <p:cNvGrpSpPr/>
          <p:nvPr/>
        </p:nvGrpSpPr>
        <p:grpSpPr>
          <a:xfrm>
            <a:off x="3644316" y="1420360"/>
            <a:ext cx="1275155" cy="729719"/>
            <a:chOff x="4677036" y="3779381"/>
            <a:chExt cx="1027574" cy="729719"/>
          </a:xfrm>
        </p:grpSpPr>
        <p:sp>
          <p:nvSpPr>
            <p:cNvPr id="41" name="Rectangle 10">
              <a:extLst>
                <a:ext uri="{FF2B5EF4-FFF2-40B4-BE49-F238E27FC236}">
                  <a16:creationId xmlns:a16="http://schemas.microsoft.com/office/drawing/2014/main" id="{753D463A-6342-3315-7BB2-48A7EBDA055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2" name="Rectangle: Rounded Corners 11">
              <a:extLst>
                <a:ext uri="{FF2B5EF4-FFF2-40B4-BE49-F238E27FC236}">
                  <a16:creationId xmlns:a16="http://schemas.microsoft.com/office/drawing/2014/main" id="{E382FA1D-15C9-AF79-72E9-13CB1E750C1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quick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2C71BD0-F77A-47B4-CE22-4062282BBB10}"/>
              </a:ext>
            </a:extLst>
          </p:cNvPr>
          <p:cNvGrpSpPr/>
          <p:nvPr/>
        </p:nvGrpSpPr>
        <p:grpSpPr>
          <a:xfrm>
            <a:off x="3672638" y="3642639"/>
            <a:ext cx="1251273" cy="729719"/>
            <a:chOff x="4677036" y="3779381"/>
            <a:chExt cx="1027574" cy="729719"/>
          </a:xfrm>
        </p:grpSpPr>
        <p:sp>
          <p:nvSpPr>
            <p:cNvPr id="44" name="Rectangle 10">
              <a:extLst>
                <a:ext uri="{FF2B5EF4-FFF2-40B4-BE49-F238E27FC236}">
                  <a16:creationId xmlns:a16="http://schemas.microsoft.com/office/drawing/2014/main" id="{5A3A44A9-E08B-1B87-DE49-4BA9E6674682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5" name="Rectangle: Rounded Corners 11">
              <a:extLst>
                <a:ext uri="{FF2B5EF4-FFF2-40B4-BE49-F238E27FC236}">
                  <a16:creationId xmlns:a16="http://schemas.microsoft.com/office/drawing/2014/main" id="{E793EE22-91D3-ED02-81D1-0A0B942A30E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jumped</a:t>
              </a:r>
              <a:r>
                <a:rPr lang="en-US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43DF7A9-3EAA-160F-6CC1-DC605B34300A}"/>
              </a:ext>
            </a:extLst>
          </p:cNvPr>
          <p:cNvGrpSpPr/>
          <p:nvPr/>
        </p:nvGrpSpPr>
        <p:grpSpPr>
          <a:xfrm>
            <a:off x="3667418" y="4356208"/>
            <a:ext cx="1257456" cy="729719"/>
            <a:chOff x="4677036" y="3779381"/>
            <a:chExt cx="1027574" cy="729719"/>
          </a:xfrm>
        </p:grpSpPr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9944B7BF-5C92-28BC-4999-8E0E6D2EE04E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8" name="Rectangle: Rounded Corners 11">
              <a:extLst>
                <a:ext uri="{FF2B5EF4-FFF2-40B4-BE49-F238E27FC236}">
                  <a16:creationId xmlns:a16="http://schemas.microsoft.com/office/drawing/2014/main" id="{F801D3F0-B9B0-3B35-922B-2D58B9D4E7E5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over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56538FA-89DE-13B2-269E-1FBD3A2D237E}"/>
              </a:ext>
            </a:extLst>
          </p:cNvPr>
          <p:cNvGrpSpPr/>
          <p:nvPr/>
        </p:nvGrpSpPr>
        <p:grpSpPr>
          <a:xfrm>
            <a:off x="3692851" y="5062925"/>
            <a:ext cx="1240843" cy="729719"/>
            <a:chOff x="4677036" y="3779381"/>
            <a:chExt cx="1027574" cy="729719"/>
          </a:xfrm>
        </p:grpSpPr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0F6CF28F-EBEC-AA4A-D94B-332131743740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1" name="Rectangle: Rounded Corners 11">
              <a:extLst>
                <a:ext uri="{FF2B5EF4-FFF2-40B4-BE49-F238E27FC236}">
                  <a16:creationId xmlns:a16="http://schemas.microsoft.com/office/drawing/2014/main" id="{E2A38023-B1A9-8D20-7F0E-26979275B95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lazy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A01F42C-45C5-889B-696F-0F168AF00B1F}"/>
              </a:ext>
            </a:extLst>
          </p:cNvPr>
          <p:cNvGrpSpPr/>
          <p:nvPr/>
        </p:nvGrpSpPr>
        <p:grpSpPr>
          <a:xfrm>
            <a:off x="3703280" y="5778235"/>
            <a:ext cx="1230414" cy="729719"/>
            <a:chOff x="4677036" y="3779381"/>
            <a:chExt cx="1027574" cy="729719"/>
          </a:xfrm>
        </p:grpSpPr>
        <p:sp>
          <p:nvSpPr>
            <p:cNvPr id="53" name="Rectangle 10">
              <a:extLst>
                <a:ext uri="{FF2B5EF4-FFF2-40B4-BE49-F238E27FC236}">
                  <a16:creationId xmlns:a16="http://schemas.microsoft.com/office/drawing/2014/main" id="{ECD3591D-E140-FB48-8570-003C54C87E5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4" name="Rectangle: Rounded Corners 11">
              <a:extLst>
                <a:ext uri="{FF2B5EF4-FFF2-40B4-BE49-F238E27FC236}">
                  <a16:creationId xmlns:a16="http://schemas.microsoft.com/office/drawing/2014/main" id="{3E56FCAA-483D-4972-5C7C-A4A40838C85C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dog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07855E7-3C94-7B55-5AB1-3CBAB5E5293D}"/>
              </a:ext>
            </a:extLst>
          </p:cNvPr>
          <p:cNvGrpSpPr/>
          <p:nvPr/>
        </p:nvGrpSpPr>
        <p:grpSpPr>
          <a:xfrm>
            <a:off x="4776746" y="1375557"/>
            <a:ext cx="1681204" cy="775146"/>
            <a:chOff x="5192756" y="4129211"/>
            <a:chExt cx="1681204" cy="77514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C5D7ADF-3E9E-B299-C3E4-981E65C171CD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3F58E4-E631-16AC-0474-1D25341B5A76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40F478-A755-25A8-441C-54000732D2EB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24C5DD7-D476-E249-DA06-04B20A5C687E}"/>
              </a:ext>
            </a:extLst>
          </p:cNvPr>
          <p:cNvGrpSpPr/>
          <p:nvPr/>
        </p:nvGrpSpPr>
        <p:grpSpPr>
          <a:xfrm>
            <a:off x="4790543" y="2114054"/>
            <a:ext cx="1693204" cy="775146"/>
            <a:chOff x="5192756" y="4129211"/>
            <a:chExt cx="1693204" cy="775146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CF14C48-4191-81B1-BEA6-B11D53823373}"/>
                </a:ext>
              </a:extLst>
            </p:cNvPr>
            <p:cNvSpPr/>
            <p:nvPr/>
          </p:nvSpPr>
          <p:spPr>
            <a:xfrm>
              <a:off x="5340979" y="41810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AA134B0-986F-0D71-EFA8-78130EE88BE7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7051910-467A-E7F2-B292-8ACB156AD810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AC36E4-1D3C-2027-9AAF-1941930BEF4F}"/>
              </a:ext>
            </a:extLst>
          </p:cNvPr>
          <p:cNvGrpSpPr/>
          <p:nvPr/>
        </p:nvGrpSpPr>
        <p:grpSpPr>
          <a:xfrm>
            <a:off x="4800353" y="2863343"/>
            <a:ext cx="1681204" cy="775146"/>
            <a:chOff x="5192756" y="4129211"/>
            <a:chExt cx="1681204" cy="775146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141FDD1-D935-21DA-7AE9-D78E5EDD9BEB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BC4640E-7CA7-E681-4E3E-8C512632DCB6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A67FF9-B67D-DD40-4AAF-45C2B1B1B49E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0C2309-4B02-6843-7EC2-84EFBE909944}"/>
              </a:ext>
            </a:extLst>
          </p:cNvPr>
          <p:cNvGrpSpPr/>
          <p:nvPr/>
        </p:nvGrpSpPr>
        <p:grpSpPr>
          <a:xfrm>
            <a:off x="4783908" y="4334941"/>
            <a:ext cx="1681204" cy="775146"/>
            <a:chOff x="5192756" y="4129211"/>
            <a:chExt cx="1681204" cy="775146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7409050-D968-9F63-429A-BEC70C853D1F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5EFD8DF-A640-3EFE-3284-7041D7DE12B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649867-6784-BEBC-063D-6FD6607A21B6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B49814E-555D-8FC6-C581-A98F9993C29A}"/>
              </a:ext>
            </a:extLst>
          </p:cNvPr>
          <p:cNvGrpSpPr/>
          <p:nvPr/>
        </p:nvGrpSpPr>
        <p:grpSpPr>
          <a:xfrm>
            <a:off x="4784409" y="3597101"/>
            <a:ext cx="1681204" cy="775146"/>
            <a:chOff x="5192756" y="4129211"/>
            <a:chExt cx="1681204" cy="775146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A9C5F2E4-B32C-6FCE-7329-7A242A5C2DE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FA42080C-D2FE-6323-1F4C-66473934C4F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A82965-5B30-43A9-D7AD-5AD2FE8F2351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1BCB33E-C781-D9CD-5C58-AF57D6228824}"/>
              </a:ext>
            </a:extLst>
          </p:cNvPr>
          <p:cNvGrpSpPr/>
          <p:nvPr/>
        </p:nvGrpSpPr>
        <p:grpSpPr>
          <a:xfrm>
            <a:off x="4801413" y="5015116"/>
            <a:ext cx="1681204" cy="775146"/>
            <a:chOff x="5192756" y="4129211"/>
            <a:chExt cx="1681204" cy="775146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4481538-EEA8-C4C9-AFF4-5F9D1B3F1D4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3E62381-FCD5-1E38-6433-936D9D47E5F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5E3DE48-2D57-DB27-4CFA-79EAA52ADF22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69BA51A-EBB4-3497-530E-FB86F06A339E}"/>
              </a:ext>
            </a:extLst>
          </p:cNvPr>
          <p:cNvGrpSpPr/>
          <p:nvPr/>
        </p:nvGrpSpPr>
        <p:grpSpPr>
          <a:xfrm>
            <a:off x="4794192" y="5743719"/>
            <a:ext cx="1681204" cy="775146"/>
            <a:chOff x="5192756" y="4129211"/>
            <a:chExt cx="1681204" cy="775146"/>
          </a:xfrm>
        </p:grpSpPr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4EFEE257-A054-6F39-12F0-82C72B571B6B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1C953E8-FCE8-3457-59BB-3888F17E0AC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B01B447-2760-E221-D598-677CE2E84B77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3F7CB3C-9A51-4B00-DE8B-BC42B03CCA7C}"/>
              </a:ext>
            </a:extLst>
          </p:cNvPr>
          <p:cNvGrpSpPr/>
          <p:nvPr/>
        </p:nvGrpSpPr>
        <p:grpSpPr>
          <a:xfrm>
            <a:off x="2357730" y="1401689"/>
            <a:ext cx="1420440" cy="758727"/>
            <a:chOff x="5233561" y="2319562"/>
            <a:chExt cx="1420440" cy="758727"/>
          </a:xfrm>
        </p:grpSpPr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FB59F7EB-6B96-BC0D-7698-60B6C93814AC}"/>
                </a:ext>
              </a:extLst>
            </p:cNvPr>
            <p:cNvSpPr/>
            <p:nvPr/>
          </p:nvSpPr>
          <p:spPr>
            <a:xfrm rot="10800000">
              <a:off x="5358880" y="2361829"/>
              <a:ext cx="1163609" cy="710009"/>
            </a:xfrm>
            <a:custGeom>
              <a:avLst/>
              <a:gdLst>
                <a:gd name="connsiteX0" fmla="*/ 107926 w 1163609"/>
                <a:gd name="connsiteY0" fmla="*/ 0 h 710009"/>
                <a:gd name="connsiteX1" fmla="*/ 1043629 w 1163609"/>
                <a:gd name="connsiteY1" fmla="*/ 0 h 710009"/>
                <a:gd name="connsiteX2" fmla="*/ 1163609 w 1163609"/>
                <a:gd name="connsiteY2" fmla="*/ 119980 h 710009"/>
                <a:gd name="connsiteX3" fmla="*/ 1163609 w 1163609"/>
                <a:gd name="connsiteY3" fmla="*/ 170764 h 710009"/>
                <a:gd name="connsiteX4" fmla="*/ 804620 w 1163609"/>
                <a:gd name="connsiteY4" fmla="*/ 381029 h 710009"/>
                <a:gd name="connsiteX5" fmla="*/ 1163609 w 1163609"/>
                <a:gd name="connsiteY5" fmla="*/ 591293 h 710009"/>
                <a:gd name="connsiteX6" fmla="*/ 1163609 w 1163609"/>
                <a:gd name="connsiteY6" fmla="*/ 599884 h 710009"/>
                <a:gd name="connsiteX7" fmla="*/ 1154181 w 1163609"/>
                <a:gd name="connsiteY7" fmla="*/ 646586 h 710009"/>
                <a:gd name="connsiteX8" fmla="*/ 1129141 w 1163609"/>
                <a:gd name="connsiteY8" fmla="*/ 683725 h 710009"/>
                <a:gd name="connsiteX9" fmla="*/ 1126819 w 1163609"/>
                <a:gd name="connsiteY9" fmla="*/ 685834 h 710009"/>
                <a:gd name="connsiteX10" fmla="*/ 1117853 w 1163609"/>
                <a:gd name="connsiteY10" fmla="*/ 691880 h 710009"/>
                <a:gd name="connsiteX11" fmla="*/ 1091361 w 1163609"/>
                <a:gd name="connsiteY11" fmla="*/ 704615 h 710009"/>
                <a:gd name="connsiteX12" fmla="*/ 1055682 w 1163609"/>
                <a:gd name="connsiteY12" fmla="*/ 710009 h 710009"/>
                <a:gd name="connsiteX13" fmla="*/ 119980 w 1163609"/>
                <a:gd name="connsiteY13" fmla="*/ 710009 h 710009"/>
                <a:gd name="connsiteX14" fmla="*/ 0 w 1163609"/>
                <a:gd name="connsiteY14" fmla="*/ 590029 h 710009"/>
                <a:gd name="connsiteX15" fmla="*/ 0 w 1163609"/>
                <a:gd name="connsiteY15" fmla="*/ 110125 h 710009"/>
                <a:gd name="connsiteX16" fmla="*/ 9429 w 1163609"/>
                <a:gd name="connsiteY16" fmla="*/ 63424 h 710009"/>
                <a:gd name="connsiteX17" fmla="*/ 33006 w 1163609"/>
                <a:gd name="connsiteY17" fmla="*/ 28455 h 710009"/>
                <a:gd name="connsiteX18" fmla="*/ 61225 w 1163609"/>
                <a:gd name="connsiteY18" fmla="*/ 9429 h 710009"/>
                <a:gd name="connsiteX19" fmla="*/ 107926 w 1163609"/>
                <a:gd name="connsiteY19" fmla="*/ 0 h 7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3609" h="710009">
                  <a:moveTo>
                    <a:pt x="107926" y="0"/>
                  </a:moveTo>
                  <a:lnTo>
                    <a:pt x="1043629" y="0"/>
                  </a:lnTo>
                  <a:cubicBezTo>
                    <a:pt x="1109892" y="0"/>
                    <a:pt x="1163609" y="53717"/>
                    <a:pt x="1163609" y="119980"/>
                  </a:cubicBezTo>
                  <a:lnTo>
                    <a:pt x="1163609" y="170764"/>
                  </a:lnTo>
                  <a:lnTo>
                    <a:pt x="804620" y="381029"/>
                  </a:lnTo>
                  <a:lnTo>
                    <a:pt x="1163609" y="591293"/>
                  </a:lnTo>
                  <a:lnTo>
                    <a:pt x="1163609" y="599884"/>
                  </a:lnTo>
                  <a:cubicBezTo>
                    <a:pt x="1163609" y="616450"/>
                    <a:pt x="1160252" y="632232"/>
                    <a:pt x="1154181" y="646586"/>
                  </a:cubicBezTo>
                  <a:lnTo>
                    <a:pt x="1129141" y="683725"/>
                  </a:lnTo>
                  <a:lnTo>
                    <a:pt x="1126819" y="685834"/>
                  </a:lnTo>
                  <a:lnTo>
                    <a:pt x="1117853" y="691880"/>
                  </a:lnTo>
                  <a:lnTo>
                    <a:pt x="1091361" y="704615"/>
                  </a:lnTo>
                  <a:cubicBezTo>
                    <a:pt x="1080090" y="708121"/>
                    <a:pt x="1068107" y="710009"/>
                    <a:pt x="1055682" y="710009"/>
                  </a:cubicBezTo>
                  <a:lnTo>
                    <a:pt x="119980" y="710009"/>
                  </a:lnTo>
                  <a:cubicBezTo>
                    <a:pt x="53717" y="710009"/>
                    <a:pt x="0" y="656292"/>
                    <a:pt x="0" y="590029"/>
                  </a:cubicBezTo>
                  <a:lnTo>
                    <a:pt x="0" y="110125"/>
                  </a:lnTo>
                  <a:cubicBezTo>
                    <a:pt x="0" y="93559"/>
                    <a:pt x="3358" y="77778"/>
                    <a:pt x="9429" y="63424"/>
                  </a:cubicBezTo>
                  <a:lnTo>
                    <a:pt x="33006" y="28455"/>
                  </a:lnTo>
                  <a:lnTo>
                    <a:pt x="61225" y="9429"/>
                  </a:lnTo>
                  <a:cubicBezTo>
                    <a:pt x="75579" y="3357"/>
                    <a:pt x="91361" y="0"/>
                    <a:pt x="107926" y="0"/>
                  </a:cubicBezTo>
                  <a:close/>
                </a:path>
              </a:pathLst>
            </a:cu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96E2186-E0B0-05EE-11A2-C66C4A03AC81}"/>
                </a:ext>
              </a:extLst>
            </p:cNvPr>
            <p:cNvSpPr/>
            <p:nvPr/>
          </p:nvSpPr>
          <p:spPr>
            <a:xfrm rot="10800000">
              <a:off x="5358505" y="2358425"/>
              <a:ext cx="1175662" cy="719864"/>
            </a:xfrm>
            <a:custGeom>
              <a:avLst/>
              <a:gdLst>
                <a:gd name="connsiteX0" fmla="*/ 119980 w 1175662"/>
                <a:gd name="connsiteY0" fmla="*/ 0 h 719864"/>
                <a:gd name="connsiteX1" fmla="*/ 1055682 w 1175662"/>
                <a:gd name="connsiteY1" fmla="*/ 0 h 719864"/>
                <a:gd name="connsiteX2" fmla="*/ 1175662 w 1175662"/>
                <a:gd name="connsiteY2" fmla="*/ 119980 h 719864"/>
                <a:gd name="connsiteX3" fmla="*/ 1175662 w 1175662"/>
                <a:gd name="connsiteY3" fmla="*/ 142393 h 719864"/>
                <a:gd name="connsiteX4" fmla="*/ 1173938 w 1175662"/>
                <a:gd name="connsiteY4" fmla="*/ 150932 h 719864"/>
                <a:gd name="connsiteX5" fmla="*/ 1173938 w 1175662"/>
                <a:gd name="connsiteY5" fmla="*/ 174569 h 719864"/>
                <a:gd name="connsiteX6" fmla="*/ 804620 w 1175662"/>
                <a:gd name="connsiteY6" fmla="*/ 390884 h 719864"/>
                <a:gd name="connsiteX7" fmla="*/ 1173938 w 1175662"/>
                <a:gd name="connsiteY7" fmla="*/ 607198 h 719864"/>
                <a:gd name="connsiteX8" fmla="*/ 1173938 w 1175662"/>
                <a:gd name="connsiteY8" fmla="*/ 608423 h 719864"/>
                <a:gd name="connsiteX9" fmla="*/ 1166234 w 1175662"/>
                <a:gd name="connsiteY9" fmla="*/ 646586 h 719864"/>
                <a:gd name="connsiteX10" fmla="*/ 1055682 w 1175662"/>
                <a:gd name="connsiteY10" fmla="*/ 719864 h 719864"/>
                <a:gd name="connsiteX11" fmla="*/ 119980 w 1175662"/>
                <a:gd name="connsiteY11" fmla="*/ 719864 h 719864"/>
                <a:gd name="connsiteX12" fmla="*/ 0 w 1175662"/>
                <a:gd name="connsiteY12" fmla="*/ 599884 h 719864"/>
                <a:gd name="connsiteX13" fmla="*/ 0 w 1175662"/>
                <a:gd name="connsiteY13" fmla="*/ 119980 h 719864"/>
                <a:gd name="connsiteX14" fmla="*/ 119980 w 1175662"/>
                <a:gd name="connsiteY14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75662" h="719864">
                  <a:moveTo>
                    <a:pt x="119980" y="0"/>
                  </a:moveTo>
                  <a:lnTo>
                    <a:pt x="1055682" y="0"/>
                  </a:lnTo>
                  <a:cubicBezTo>
                    <a:pt x="1121945" y="0"/>
                    <a:pt x="1175662" y="53717"/>
                    <a:pt x="1175662" y="119980"/>
                  </a:cubicBezTo>
                  <a:lnTo>
                    <a:pt x="1175662" y="142393"/>
                  </a:lnTo>
                  <a:lnTo>
                    <a:pt x="1173938" y="150932"/>
                  </a:lnTo>
                  <a:lnTo>
                    <a:pt x="1173938" y="174569"/>
                  </a:lnTo>
                  <a:lnTo>
                    <a:pt x="804620" y="390884"/>
                  </a:lnTo>
                  <a:lnTo>
                    <a:pt x="1173938" y="607198"/>
                  </a:lnTo>
                  <a:lnTo>
                    <a:pt x="1173938" y="608423"/>
                  </a:lnTo>
                  <a:lnTo>
                    <a:pt x="1166234" y="646586"/>
                  </a:lnTo>
                  <a:cubicBezTo>
                    <a:pt x="1148020" y="689648"/>
                    <a:pt x="1105380" y="719864"/>
                    <a:pt x="1055682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 dirty="0">
                <a:effectLst>
                  <a:outerShdw blurRad="50800" dist="50800" dir="5400000" sx="59000" sy="59000" algn="ctr" rotWithShape="0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sz="1350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60EBA4D-9B7E-20C4-9F45-3AE2507449BC}"/>
                </a:ext>
              </a:extLst>
            </p:cNvPr>
            <p:cNvSpPr txBox="1"/>
            <p:nvPr/>
          </p:nvSpPr>
          <p:spPr>
            <a:xfrm>
              <a:off x="5233561" y="2319562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F836E98-9463-B723-7B38-FBAE31D46769}"/>
              </a:ext>
            </a:extLst>
          </p:cNvPr>
          <p:cNvGrpSpPr/>
          <p:nvPr/>
        </p:nvGrpSpPr>
        <p:grpSpPr>
          <a:xfrm>
            <a:off x="2364168" y="2125511"/>
            <a:ext cx="1420440" cy="758727"/>
            <a:chOff x="5233561" y="2319562"/>
            <a:chExt cx="1420440" cy="758727"/>
          </a:xfrm>
        </p:grpSpPr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EB253DDF-D977-6DF9-C6C6-77BC74B81B16}"/>
                </a:ext>
              </a:extLst>
            </p:cNvPr>
            <p:cNvSpPr/>
            <p:nvPr/>
          </p:nvSpPr>
          <p:spPr>
            <a:xfrm rot="10800000">
              <a:off x="5358880" y="2361829"/>
              <a:ext cx="1163609" cy="710009"/>
            </a:xfrm>
            <a:custGeom>
              <a:avLst/>
              <a:gdLst>
                <a:gd name="connsiteX0" fmla="*/ 107926 w 1163609"/>
                <a:gd name="connsiteY0" fmla="*/ 0 h 710009"/>
                <a:gd name="connsiteX1" fmla="*/ 1043629 w 1163609"/>
                <a:gd name="connsiteY1" fmla="*/ 0 h 710009"/>
                <a:gd name="connsiteX2" fmla="*/ 1163609 w 1163609"/>
                <a:gd name="connsiteY2" fmla="*/ 119980 h 710009"/>
                <a:gd name="connsiteX3" fmla="*/ 1163609 w 1163609"/>
                <a:gd name="connsiteY3" fmla="*/ 170764 h 710009"/>
                <a:gd name="connsiteX4" fmla="*/ 804620 w 1163609"/>
                <a:gd name="connsiteY4" fmla="*/ 381029 h 710009"/>
                <a:gd name="connsiteX5" fmla="*/ 1163609 w 1163609"/>
                <a:gd name="connsiteY5" fmla="*/ 591293 h 710009"/>
                <a:gd name="connsiteX6" fmla="*/ 1163609 w 1163609"/>
                <a:gd name="connsiteY6" fmla="*/ 599884 h 710009"/>
                <a:gd name="connsiteX7" fmla="*/ 1154181 w 1163609"/>
                <a:gd name="connsiteY7" fmla="*/ 646586 h 710009"/>
                <a:gd name="connsiteX8" fmla="*/ 1129141 w 1163609"/>
                <a:gd name="connsiteY8" fmla="*/ 683725 h 710009"/>
                <a:gd name="connsiteX9" fmla="*/ 1126819 w 1163609"/>
                <a:gd name="connsiteY9" fmla="*/ 685834 h 710009"/>
                <a:gd name="connsiteX10" fmla="*/ 1117853 w 1163609"/>
                <a:gd name="connsiteY10" fmla="*/ 691880 h 710009"/>
                <a:gd name="connsiteX11" fmla="*/ 1091361 w 1163609"/>
                <a:gd name="connsiteY11" fmla="*/ 704615 h 710009"/>
                <a:gd name="connsiteX12" fmla="*/ 1055682 w 1163609"/>
                <a:gd name="connsiteY12" fmla="*/ 710009 h 710009"/>
                <a:gd name="connsiteX13" fmla="*/ 119980 w 1163609"/>
                <a:gd name="connsiteY13" fmla="*/ 710009 h 710009"/>
                <a:gd name="connsiteX14" fmla="*/ 0 w 1163609"/>
                <a:gd name="connsiteY14" fmla="*/ 590029 h 710009"/>
                <a:gd name="connsiteX15" fmla="*/ 0 w 1163609"/>
                <a:gd name="connsiteY15" fmla="*/ 110125 h 710009"/>
                <a:gd name="connsiteX16" fmla="*/ 9429 w 1163609"/>
                <a:gd name="connsiteY16" fmla="*/ 63424 h 710009"/>
                <a:gd name="connsiteX17" fmla="*/ 33006 w 1163609"/>
                <a:gd name="connsiteY17" fmla="*/ 28455 h 710009"/>
                <a:gd name="connsiteX18" fmla="*/ 61225 w 1163609"/>
                <a:gd name="connsiteY18" fmla="*/ 9429 h 710009"/>
                <a:gd name="connsiteX19" fmla="*/ 107926 w 1163609"/>
                <a:gd name="connsiteY19" fmla="*/ 0 h 7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3609" h="710009">
                  <a:moveTo>
                    <a:pt x="107926" y="0"/>
                  </a:moveTo>
                  <a:lnTo>
                    <a:pt x="1043629" y="0"/>
                  </a:lnTo>
                  <a:cubicBezTo>
                    <a:pt x="1109892" y="0"/>
                    <a:pt x="1163609" y="53717"/>
                    <a:pt x="1163609" y="119980"/>
                  </a:cubicBezTo>
                  <a:lnTo>
                    <a:pt x="1163609" y="170764"/>
                  </a:lnTo>
                  <a:lnTo>
                    <a:pt x="804620" y="381029"/>
                  </a:lnTo>
                  <a:lnTo>
                    <a:pt x="1163609" y="591293"/>
                  </a:lnTo>
                  <a:lnTo>
                    <a:pt x="1163609" y="599884"/>
                  </a:lnTo>
                  <a:cubicBezTo>
                    <a:pt x="1163609" y="616450"/>
                    <a:pt x="1160252" y="632232"/>
                    <a:pt x="1154181" y="646586"/>
                  </a:cubicBezTo>
                  <a:lnTo>
                    <a:pt x="1129141" y="683725"/>
                  </a:lnTo>
                  <a:lnTo>
                    <a:pt x="1126819" y="685834"/>
                  </a:lnTo>
                  <a:lnTo>
                    <a:pt x="1117853" y="691880"/>
                  </a:lnTo>
                  <a:lnTo>
                    <a:pt x="1091361" y="704615"/>
                  </a:lnTo>
                  <a:cubicBezTo>
                    <a:pt x="1080090" y="708121"/>
                    <a:pt x="1068107" y="710009"/>
                    <a:pt x="1055682" y="710009"/>
                  </a:cubicBezTo>
                  <a:lnTo>
                    <a:pt x="119980" y="710009"/>
                  </a:lnTo>
                  <a:cubicBezTo>
                    <a:pt x="53717" y="710009"/>
                    <a:pt x="0" y="656292"/>
                    <a:pt x="0" y="590029"/>
                  </a:cubicBezTo>
                  <a:lnTo>
                    <a:pt x="0" y="110125"/>
                  </a:lnTo>
                  <a:cubicBezTo>
                    <a:pt x="0" y="93559"/>
                    <a:pt x="3358" y="77778"/>
                    <a:pt x="9429" y="63424"/>
                  </a:cubicBezTo>
                  <a:lnTo>
                    <a:pt x="33006" y="28455"/>
                  </a:lnTo>
                  <a:lnTo>
                    <a:pt x="61225" y="9429"/>
                  </a:lnTo>
                  <a:cubicBezTo>
                    <a:pt x="75579" y="3357"/>
                    <a:pt x="91361" y="0"/>
                    <a:pt x="107926" y="0"/>
                  </a:cubicBezTo>
                  <a:close/>
                </a:path>
              </a:pathLst>
            </a:cu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3591991F-D8B4-1B9B-5422-5DDEB4DDD86F}"/>
                </a:ext>
              </a:extLst>
            </p:cNvPr>
            <p:cNvSpPr/>
            <p:nvPr/>
          </p:nvSpPr>
          <p:spPr>
            <a:xfrm rot="10800000">
              <a:off x="5358505" y="2358425"/>
              <a:ext cx="1175662" cy="719864"/>
            </a:xfrm>
            <a:custGeom>
              <a:avLst/>
              <a:gdLst>
                <a:gd name="connsiteX0" fmla="*/ 119980 w 1175662"/>
                <a:gd name="connsiteY0" fmla="*/ 0 h 719864"/>
                <a:gd name="connsiteX1" fmla="*/ 1055682 w 1175662"/>
                <a:gd name="connsiteY1" fmla="*/ 0 h 719864"/>
                <a:gd name="connsiteX2" fmla="*/ 1175662 w 1175662"/>
                <a:gd name="connsiteY2" fmla="*/ 119980 h 719864"/>
                <a:gd name="connsiteX3" fmla="*/ 1175662 w 1175662"/>
                <a:gd name="connsiteY3" fmla="*/ 142393 h 719864"/>
                <a:gd name="connsiteX4" fmla="*/ 1173938 w 1175662"/>
                <a:gd name="connsiteY4" fmla="*/ 150932 h 719864"/>
                <a:gd name="connsiteX5" fmla="*/ 1173938 w 1175662"/>
                <a:gd name="connsiteY5" fmla="*/ 174569 h 719864"/>
                <a:gd name="connsiteX6" fmla="*/ 804620 w 1175662"/>
                <a:gd name="connsiteY6" fmla="*/ 390884 h 719864"/>
                <a:gd name="connsiteX7" fmla="*/ 1173938 w 1175662"/>
                <a:gd name="connsiteY7" fmla="*/ 607198 h 719864"/>
                <a:gd name="connsiteX8" fmla="*/ 1173938 w 1175662"/>
                <a:gd name="connsiteY8" fmla="*/ 608423 h 719864"/>
                <a:gd name="connsiteX9" fmla="*/ 1166234 w 1175662"/>
                <a:gd name="connsiteY9" fmla="*/ 646586 h 719864"/>
                <a:gd name="connsiteX10" fmla="*/ 1055682 w 1175662"/>
                <a:gd name="connsiteY10" fmla="*/ 719864 h 719864"/>
                <a:gd name="connsiteX11" fmla="*/ 119980 w 1175662"/>
                <a:gd name="connsiteY11" fmla="*/ 719864 h 719864"/>
                <a:gd name="connsiteX12" fmla="*/ 0 w 1175662"/>
                <a:gd name="connsiteY12" fmla="*/ 599884 h 719864"/>
                <a:gd name="connsiteX13" fmla="*/ 0 w 1175662"/>
                <a:gd name="connsiteY13" fmla="*/ 119980 h 719864"/>
                <a:gd name="connsiteX14" fmla="*/ 119980 w 1175662"/>
                <a:gd name="connsiteY14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75662" h="719864">
                  <a:moveTo>
                    <a:pt x="119980" y="0"/>
                  </a:moveTo>
                  <a:lnTo>
                    <a:pt x="1055682" y="0"/>
                  </a:lnTo>
                  <a:cubicBezTo>
                    <a:pt x="1121945" y="0"/>
                    <a:pt x="1175662" y="53717"/>
                    <a:pt x="1175662" y="119980"/>
                  </a:cubicBezTo>
                  <a:lnTo>
                    <a:pt x="1175662" y="142393"/>
                  </a:lnTo>
                  <a:lnTo>
                    <a:pt x="1173938" y="150932"/>
                  </a:lnTo>
                  <a:lnTo>
                    <a:pt x="1173938" y="174569"/>
                  </a:lnTo>
                  <a:lnTo>
                    <a:pt x="804620" y="390884"/>
                  </a:lnTo>
                  <a:lnTo>
                    <a:pt x="1173938" y="607198"/>
                  </a:lnTo>
                  <a:lnTo>
                    <a:pt x="1173938" y="608423"/>
                  </a:lnTo>
                  <a:lnTo>
                    <a:pt x="1166234" y="646586"/>
                  </a:lnTo>
                  <a:cubicBezTo>
                    <a:pt x="1148020" y="689648"/>
                    <a:pt x="1105380" y="719864"/>
                    <a:pt x="1055682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 dirty="0">
                <a:effectLst>
                  <a:outerShdw blurRad="50800" dist="50800" dir="5400000" sx="59000" sy="59000" algn="ctr" rotWithShape="0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sz="1350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25DE767-004E-69F0-6FE6-566BD64CEE29}"/>
                </a:ext>
              </a:extLst>
            </p:cNvPr>
            <p:cNvSpPr txBox="1"/>
            <p:nvPr/>
          </p:nvSpPr>
          <p:spPr>
            <a:xfrm>
              <a:off x="5233561" y="2319562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:a16="http://schemas.microsoft.com/office/drawing/2014/main" id="{99B34509-8427-A8E2-7D10-F7DA74FEAFA7}"/>
              </a:ext>
            </a:extLst>
          </p:cNvPr>
          <p:cNvSpPr/>
          <p:nvPr/>
        </p:nvSpPr>
        <p:spPr>
          <a:xfrm rot="10800000">
            <a:off x="2476579" y="2893332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A1899EF7-CC43-0DBD-4442-C0FE68B2D681}"/>
              </a:ext>
            </a:extLst>
          </p:cNvPr>
          <p:cNvSpPr/>
          <p:nvPr/>
        </p:nvSpPr>
        <p:spPr>
          <a:xfrm rot="10800000">
            <a:off x="2461574" y="4375918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4" name="Freeform 83">
            <a:extLst>
              <a:ext uri="{FF2B5EF4-FFF2-40B4-BE49-F238E27FC236}">
                <a16:creationId xmlns:a16="http://schemas.microsoft.com/office/drawing/2014/main" id="{B997CABC-B3D4-85CA-B9CC-F859086BE70E}"/>
              </a:ext>
            </a:extLst>
          </p:cNvPr>
          <p:cNvSpPr/>
          <p:nvPr/>
        </p:nvSpPr>
        <p:spPr>
          <a:xfrm rot="10800000">
            <a:off x="2478700" y="3649414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5" name="Freeform 84">
            <a:extLst>
              <a:ext uri="{FF2B5EF4-FFF2-40B4-BE49-F238E27FC236}">
                <a16:creationId xmlns:a16="http://schemas.microsoft.com/office/drawing/2014/main" id="{FDAF3DE4-7E6B-CD20-315C-E56AC69D4F8A}"/>
              </a:ext>
            </a:extLst>
          </p:cNvPr>
          <p:cNvSpPr/>
          <p:nvPr/>
        </p:nvSpPr>
        <p:spPr>
          <a:xfrm rot="10800000">
            <a:off x="2498601" y="5048852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6" name="Freeform 85">
            <a:extLst>
              <a:ext uri="{FF2B5EF4-FFF2-40B4-BE49-F238E27FC236}">
                <a16:creationId xmlns:a16="http://schemas.microsoft.com/office/drawing/2014/main" id="{123A5134-6E23-1D45-920A-767CDF6A617B}"/>
              </a:ext>
            </a:extLst>
          </p:cNvPr>
          <p:cNvSpPr/>
          <p:nvPr/>
        </p:nvSpPr>
        <p:spPr>
          <a:xfrm rot="10800000">
            <a:off x="2509029" y="5766182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349BB3F-A33F-1497-0BDE-8E91F32F237A}"/>
              </a:ext>
            </a:extLst>
          </p:cNvPr>
          <p:cNvSpPr txBox="1"/>
          <p:nvPr/>
        </p:nvSpPr>
        <p:spPr>
          <a:xfrm>
            <a:off x="4973955" y="1556848"/>
            <a:ext cx="1219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quick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2588521-393A-23F3-0F00-7AF0309BB88E}"/>
              </a:ext>
            </a:extLst>
          </p:cNvPr>
          <p:cNvSpPr txBox="1"/>
          <p:nvPr/>
        </p:nvSpPr>
        <p:spPr>
          <a:xfrm>
            <a:off x="4939878" y="2297451"/>
            <a:ext cx="1257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brown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D299B8E-489D-096F-7A4A-7742F9CEED89}"/>
              </a:ext>
            </a:extLst>
          </p:cNvPr>
          <p:cNvSpPr txBox="1"/>
          <p:nvPr/>
        </p:nvSpPr>
        <p:spPr>
          <a:xfrm>
            <a:off x="5180313" y="3070075"/>
            <a:ext cx="7860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EDEB2FD-1453-F987-D637-D692CD9536FB}"/>
              </a:ext>
            </a:extLst>
          </p:cNvPr>
          <p:cNvSpPr txBox="1"/>
          <p:nvPr/>
        </p:nvSpPr>
        <p:spPr>
          <a:xfrm>
            <a:off x="5118439" y="4508482"/>
            <a:ext cx="10171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over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DD02A9-3768-ABB9-CA73-1FCB059AB8BB}"/>
              </a:ext>
            </a:extLst>
          </p:cNvPr>
          <p:cNvSpPr txBox="1"/>
          <p:nvPr/>
        </p:nvSpPr>
        <p:spPr>
          <a:xfrm>
            <a:off x="5046014" y="3813899"/>
            <a:ext cx="144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jumped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C4AE01-20BA-BA0C-245A-75B3CE41E01E}"/>
              </a:ext>
            </a:extLst>
          </p:cNvPr>
          <p:cNvSpPr txBox="1"/>
          <p:nvPr/>
        </p:nvSpPr>
        <p:spPr>
          <a:xfrm>
            <a:off x="5018839" y="5197392"/>
            <a:ext cx="98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lazy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950C26-AA79-3640-019A-55A281760C9F}"/>
              </a:ext>
            </a:extLst>
          </p:cNvPr>
          <p:cNvSpPr txBox="1"/>
          <p:nvPr/>
        </p:nvSpPr>
        <p:spPr>
          <a:xfrm>
            <a:off x="4958889" y="5894686"/>
            <a:ext cx="902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D249B49-439D-BC6B-0955-981C5471DE10}"/>
              </a:ext>
            </a:extLst>
          </p:cNvPr>
          <p:cNvSpPr txBox="1"/>
          <p:nvPr/>
        </p:nvSpPr>
        <p:spPr>
          <a:xfrm>
            <a:off x="2808045" y="1590007"/>
            <a:ext cx="1219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quick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7401AAA-BC58-AA6B-C5CF-40118D668A19}"/>
              </a:ext>
            </a:extLst>
          </p:cNvPr>
          <p:cNvSpPr txBox="1"/>
          <p:nvPr/>
        </p:nvSpPr>
        <p:spPr>
          <a:xfrm>
            <a:off x="2734969" y="2318849"/>
            <a:ext cx="1257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brown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1F7419B-C709-C770-6F9B-C76742C0DF24}"/>
              </a:ext>
            </a:extLst>
          </p:cNvPr>
          <p:cNvSpPr txBox="1"/>
          <p:nvPr/>
        </p:nvSpPr>
        <p:spPr>
          <a:xfrm>
            <a:off x="2958653" y="3048035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EBA022-56FD-EF2A-93A7-B7AE1AA55AB7}"/>
              </a:ext>
            </a:extLst>
          </p:cNvPr>
          <p:cNvSpPr txBox="1"/>
          <p:nvPr/>
        </p:nvSpPr>
        <p:spPr>
          <a:xfrm>
            <a:off x="2844745" y="4529859"/>
            <a:ext cx="1017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over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2975204-6735-DB4A-85CD-FF289AB59792}"/>
              </a:ext>
            </a:extLst>
          </p:cNvPr>
          <p:cNvSpPr txBox="1"/>
          <p:nvPr/>
        </p:nvSpPr>
        <p:spPr>
          <a:xfrm>
            <a:off x="2779713" y="3821986"/>
            <a:ext cx="14436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jumped</a:t>
            </a:r>
            <a:r>
              <a:rPr lang="en-US" sz="1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14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D9F4151-F570-26AA-DFBC-4636AF0D3B37}"/>
              </a:ext>
            </a:extLst>
          </p:cNvPr>
          <p:cNvSpPr txBox="1"/>
          <p:nvPr/>
        </p:nvSpPr>
        <p:spPr>
          <a:xfrm>
            <a:off x="2861364" y="5195548"/>
            <a:ext cx="980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lazy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F217D7-FA3A-8AB0-84E4-96328124F8BF}"/>
              </a:ext>
            </a:extLst>
          </p:cNvPr>
          <p:cNvSpPr txBox="1"/>
          <p:nvPr/>
        </p:nvSpPr>
        <p:spPr>
          <a:xfrm>
            <a:off x="2883988" y="5905557"/>
            <a:ext cx="9025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18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22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07855E7-3C94-7B55-5AB1-3CBAB5E5293D}"/>
              </a:ext>
            </a:extLst>
          </p:cNvPr>
          <p:cNvGrpSpPr/>
          <p:nvPr/>
        </p:nvGrpSpPr>
        <p:grpSpPr>
          <a:xfrm>
            <a:off x="2304810" y="1574393"/>
            <a:ext cx="1681204" cy="775146"/>
            <a:chOff x="5192756" y="4129211"/>
            <a:chExt cx="1681204" cy="77514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C5D7ADF-3E9E-B299-C3E4-981E65C171CD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3F58E4-E631-16AC-0474-1D25341B5A76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40F478-A755-25A8-441C-54000732D2EB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24C5DD7-D476-E249-DA06-04B20A5C687E}"/>
              </a:ext>
            </a:extLst>
          </p:cNvPr>
          <p:cNvGrpSpPr/>
          <p:nvPr/>
        </p:nvGrpSpPr>
        <p:grpSpPr>
          <a:xfrm>
            <a:off x="2318607" y="2312890"/>
            <a:ext cx="1693204" cy="775146"/>
            <a:chOff x="5192756" y="4129211"/>
            <a:chExt cx="1693204" cy="775146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CF14C48-4191-81B1-BEA6-B11D53823373}"/>
                </a:ext>
              </a:extLst>
            </p:cNvPr>
            <p:cNvSpPr/>
            <p:nvPr/>
          </p:nvSpPr>
          <p:spPr>
            <a:xfrm>
              <a:off x="5340979" y="41810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AA134B0-986F-0D71-EFA8-78130EE88BE7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7051910-467A-E7F2-B292-8ACB156AD810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0C2309-4B02-6843-7EC2-84EFBE909944}"/>
              </a:ext>
            </a:extLst>
          </p:cNvPr>
          <p:cNvGrpSpPr/>
          <p:nvPr/>
        </p:nvGrpSpPr>
        <p:grpSpPr>
          <a:xfrm>
            <a:off x="2304810" y="4524115"/>
            <a:ext cx="1681204" cy="775146"/>
            <a:chOff x="5192756" y="4129211"/>
            <a:chExt cx="1681204" cy="775146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7409050-D968-9F63-429A-BEC70C853D1F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5EFD8DF-A640-3EFE-3284-7041D7DE12B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649867-6784-BEBC-063D-6FD6607A21B6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B49814E-555D-8FC6-C581-A98F9993C29A}"/>
              </a:ext>
            </a:extLst>
          </p:cNvPr>
          <p:cNvGrpSpPr/>
          <p:nvPr/>
        </p:nvGrpSpPr>
        <p:grpSpPr>
          <a:xfrm>
            <a:off x="2310364" y="3784536"/>
            <a:ext cx="1681204" cy="775146"/>
            <a:chOff x="5192756" y="4129211"/>
            <a:chExt cx="1681204" cy="775146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A9C5F2E4-B32C-6FCE-7329-7A242A5C2DE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FA42080C-D2FE-6323-1F4C-66473934C4F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A82965-5B30-43A9-D7AD-5AD2FE8F2351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1BCB33E-C781-D9CD-5C58-AF57D6228824}"/>
              </a:ext>
            </a:extLst>
          </p:cNvPr>
          <p:cNvGrpSpPr/>
          <p:nvPr/>
        </p:nvGrpSpPr>
        <p:grpSpPr>
          <a:xfrm>
            <a:off x="2329477" y="5213952"/>
            <a:ext cx="1681204" cy="775146"/>
            <a:chOff x="5192756" y="4129211"/>
            <a:chExt cx="1681204" cy="775146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4481538-EEA8-C4C9-AFF4-5F9D1B3F1D4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3E62381-FCD5-1E38-6433-936D9D47E5F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5E3DE48-2D57-DB27-4CFA-79EAA52ADF22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69BA51A-EBB4-3497-530E-FB86F06A339E}"/>
              </a:ext>
            </a:extLst>
          </p:cNvPr>
          <p:cNvGrpSpPr/>
          <p:nvPr/>
        </p:nvGrpSpPr>
        <p:grpSpPr>
          <a:xfrm>
            <a:off x="2322256" y="5942555"/>
            <a:ext cx="1681204" cy="775146"/>
            <a:chOff x="5192756" y="4129211"/>
            <a:chExt cx="1681204" cy="775146"/>
          </a:xfrm>
        </p:grpSpPr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4EFEE257-A054-6F39-12F0-82C72B571B6B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1C953E8-FCE8-3457-59BB-3888F17E0AC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B01B447-2760-E221-D598-677CE2E84B77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:a16="http://schemas.microsoft.com/office/drawing/2014/main" id="{99B34509-8427-A8E2-7D10-F7DA74FEAFA7}"/>
              </a:ext>
            </a:extLst>
          </p:cNvPr>
          <p:cNvSpPr/>
          <p:nvPr/>
        </p:nvSpPr>
        <p:spPr>
          <a:xfrm rot="10800000">
            <a:off x="4576183" y="1632676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349BB3F-A33F-1497-0BDE-8E91F32F237A}"/>
              </a:ext>
            </a:extLst>
          </p:cNvPr>
          <p:cNvSpPr txBox="1"/>
          <p:nvPr/>
        </p:nvSpPr>
        <p:spPr>
          <a:xfrm>
            <a:off x="2502019" y="1755684"/>
            <a:ext cx="1219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quick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2588521-393A-23F3-0F00-7AF0309BB88E}"/>
              </a:ext>
            </a:extLst>
          </p:cNvPr>
          <p:cNvSpPr txBox="1"/>
          <p:nvPr/>
        </p:nvSpPr>
        <p:spPr>
          <a:xfrm>
            <a:off x="2467942" y="2496287"/>
            <a:ext cx="1257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brown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50E2E1-AF7B-5A1A-7F65-FF5A596542A9}"/>
              </a:ext>
            </a:extLst>
          </p:cNvPr>
          <p:cNvGrpSpPr/>
          <p:nvPr/>
        </p:nvGrpSpPr>
        <p:grpSpPr>
          <a:xfrm>
            <a:off x="2328417" y="3062179"/>
            <a:ext cx="1681204" cy="775146"/>
            <a:chOff x="4800353" y="2863343"/>
            <a:chExt cx="1681204" cy="77514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5AC36E4-1D3C-2027-9AAF-1941930BEF4F}"/>
                </a:ext>
              </a:extLst>
            </p:cNvPr>
            <p:cNvGrpSpPr/>
            <p:nvPr/>
          </p:nvGrpSpPr>
          <p:grpSpPr>
            <a:xfrm>
              <a:off x="4800353" y="2863343"/>
              <a:ext cx="1681204" cy="775146"/>
              <a:chOff x="5192756" y="4129211"/>
              <a:chExt cx="1681204" cy="775146"/>
            </a:xfrm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2141FDD1-D935-21DA-7AE9-D78E5EDD9BEB}"/>
                  </a:ext>
                </a:extLst>
              </p:cNvPr>
              <p:cNvSpPr/>
              <p:nvPr/>
            </p:nvSpPr>
            <p:spPr>
              <a:xfrm>
                <a:off x="5328979" y="4178784"/>
                <a:ext cx="1544981" cy="719864"/>
              </a:xfrm>
              <a:custGeom>
                <a:avLst/>
                <a:gdLst>
                  <a:gd name="connsiteX0" fmla="*/ 119980 w 1544981"/>
                  <a:gd name="connsiteY0" fmla="*/ 0 h 719864"/>
                  <a:gd name="connsiteX1" fmla="*/ 1055683 w 1544981"/>
                  <a:gd name="connsiteY1" fmla="*/ 0 h 719864"/>
                  <a:gd name="connsiteX2" fmla="*/ 1175663 w 1544981"/>
                  <a:gd name="connsiteY2" fmla="*/ 119980 h 719864"/>
                  <a:gd name="connsiteX3" fmla="*/ 1175663 w 1544981"/>
                  <a:gd name="connsiteY3" fmla="*/ 143618 h 719864"/>
                  <a:gd name="connsiteX4" fmla="*/ 1544981 w 1544981"/>
                  <a:gd name="connsiteY4" fmla="*/ 359932 h 719864"/>
                  <a:gd name="connsiteX5" fmla="*/ 1175663 w 1544981"/>
                  <a:gd name="connsiteY5" fmla="*/ 576247 h 719864"/>
                  <a:gd name="connsiteX6" fmla="*/ 1175663 w 1544981"/>
                  <a:gd name="connsiteY6" fmla="*/ 599884 h 719864"/>
                  <a:gd name="connsiteX7" fmla="*/ 1055683 w 1544981"/>
                  <a:gd name="connsiteY7" fmla="*/ 719864 h 719864"/>
                  <a:gd name="connsiteX8" fmla="*/ 119980 w 1544981"/>
                  <a:gd name="connsiteY8" fmla="*/ 719864 h 719864"/>
                  <a:gd name="connsiteX9" fmla="*/ 0 w 1544981"/>
                  <a:gd name="connsiteY9" fmla="*/ 599884 h 719864"/>
                  <a:gd name="connsiteX10" fmla="*/ 0 w 1544981"/>
                  <a:gd name="connsiteY10" fmla="*/ 119980 h 719864"/>
                  <a:gd name="connsiteX11" fmla="*/ 119980 w 1544981"/>
                  <a:gd name="connsiteY11" fmla="*/ 0 h 71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4981" h="719864">
                    <a:moveTo>
                      <a:pt x="119980" y="0"/>
                    </a:moveTo>
                    <a:lnTo>
                      <a:pt x="1055683" y="0"/>
                    </a:lnTo>
                    <a:cubicBezTo>
                      <a:pt x="1121946" y="0"/>
                      <a:pt x="1175663" y="53717"/>
                      <a:pt x="1175663" y="119980"/>
                    </a:cubicBezTo>
                    <a:lnTo>
                      <a:pt x="1175663" y="143618"/>
                    </a:lnTo>
                    <a:lnTo>
                      <a:pt x="1544981" y="359932"/>
                    </a:lnTo>
                    <a:lnTo>
                      <a:pt x="1175663" y="576247"/>
                    </a:lnTo>
                    <a:lnTo>
                      <a:pt x="1175663" y="599884"/>
                    </a:lnTo>
                    <a:cubicBezTo>
                      <a:pt x="1175663" y="666147"/>
                      <a:pt x="1121946" y="719864"/>
                      <a:pt x="1055683" y="719864"/>
                    </a:cubicBezTo>
                    <a:lnTo>
                      <a:pt x="119980" y="719864"/>
                    </a:lnTo>
                    <a:cubicBezTo>
                      <a:pt x="53717" y="719864"/>
                      <a:pt x="0" y="666147"/>
                      <a:pt x="0" y="599884"/>
                    </a:cubicBezTo>
                    <a:lnTo>
                      <a:pt x="0" y="119980"/>
                    </a:lnTo>
                    <a:cubicBezTo>
                      <a:pt x="0" y="53717"/>
                      <a:pt x="53717" y="0"/>
                      <a:pt x="119980" y="0"/>
                    </a:cubicBezTo>
                    <a:close/>
                  </a:path>
                </a:pathLst>
              </a:custGeom>
              <a:solidFill>
                <a:srgbClr val="FB8738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675" dirty="0"/>
              </a:p>
              <a:p>
                <a:pPr algn="ctr"/>
                <a:r>
                  <a:rPr lang="en-US" sz="675" dirty="0"/>
                  <a:t>0.5446	0.6679</a:t>
                </a:r>
              </a:p>
              <a:p>
                <a:pPr algn="ctr"/>
                <a:r>
                  <a:rPr lang="en-US" sz="675" dirty="0"/>
                  <a:t>0.4814	0.9332</a:t>
                </a:r>
              </a:p>
              <a:p>
                <a:pPr algn="ctr"/>
                <a:r>
                  <a:rPr lang="en-US" sz="675" dirty="0"/>
                  <a:t>0.6221	0.8440</a:t>
                </a:r>
              </a:p>
              <a:p>
                <a:pPr algn="ctr"/>
                <a:r>
                  <a:rPr lang="en-US" sz="675" dirty="0"/>
                  <a:t>0.6403	0.9711</a:t>
                </a:r>
              </a:p>
              <a:p>
                <a:pPr algn="ctr"/>
                <a:r>
                  <a:rPr lang="en-US" sz="675" dirty="0"/>
                  <a:t>0.9261	0.3278</a:t>
                </a:r>
              </a:p>
              <a:p>
                <a:pPr algn="ctr"/>
                <a:r>
                  <a:rPr lang="en-US" sz="675" dirty="0"/>
                  <a:t>0.2621	0.3681</a:t>
                </a:r>
              </a:p>
              <a:p>
                <a:pPr algn="ctr"/>
                <a:r>
                  <a:rPr lang="en-US" sz="675" dirty="0"/>
                  <a:t>	</a:t>
                </a: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ABC4640E-7CA7-E681-4E3E-8C512632DCB6}"/>
                  </a:ext>
                </a:extLst>
              </p:cNvPr>
              <p:cNvSpPr/>
              <p:nvPr/>
            </p:nvSpPr>
            <p:spPr>
              <a:xfrm>
                <a:off x="5328979" y="4184493"/>
                <a:ext cx="1544981" cy="719864"/>
              </a:xfrm>
              <a:custGeom>
                <a:avLst/>
                <a:gdLst>
                  <a:gd name="connsiteX0" fmla="*/ 119980 w 1544981"/>
                  <a:gd name="connsiteY0" fmla="*/ 0 h 719864"/>
                  <a:gd name="connsiteX1" fmla="*/ 1055683 w 1544981"/>
                  <a:gd name="connsiteY1" fmla="*/ 0 h 719864"/>
                  <a:gd name="connsiteX2" fmla="*/ 1175663 w 1544981"/>
                  <a:gd name="connsiteY2" fmla="*/ 119980 h 719864"/>
                  <a:gd name="connsiteX3" fmla="*/ 1175663 w 1544981"/>
                  <a:gd name="connsiteY3" fmla="*/ 143618 h 719864"/>
                  <a:gd name="connsiteX4" fmla="*/ 1544981 w 1544981"/>
                  <a:gd name="connsiteY4" fmla="*/ 359932 h 719864"/>
                  <a:gd name="connsiteX5" fmla="*/ 1175663 w 1544981"/>
                  <a:gd name="connsiteY5" fmla="*/ 576247 h 719864"/>
                  <a:gd name="connsiteX6" fmla="*/ 1175663 w 1544981"/>
                  <a:gd name="connsiteY6" fmla="*/ 599884 h 719864"/>
                  <a:gd name="connsiteX7" fmla="*/ 1055683 w 1544981"/>
                  <a:gd name="connsiteY7" fmla="*/ 719864 h 719864"/>
                  <a:gd name="connsiteX8" fmla="*/ 119980 w 1544981"/>
                  <a:gd name="connsiteY8" fmla="*/ 719864 h 719864"/>
                  <a:gd name="connsiteX9" fmla="*/ 0 w 1544981"/>
                  <a:gd name="connsiteY9" fmla="*/ 599884 h 719864"/>
                  <a:gd name="connsiteX10" fmla="*/ 0 w 1544981"/>
                  <a:gd name="connsiteY10" fmla="*/ 119980 h 719864"/>
                  <a:gd name="connsiteX11" fmla="*/ 119980 w 1544981"/>
                  <a:gd name="connsiteY11" fmla="*/ 0 h 71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4981" h="719864">
                    <a:moveTo>
                      <a:pt x="119980" y="0"/>
                    </a:moveTo>
                    <a:lnTo>
                      <a:pt x="1055683" y="0"/>
                    </a:lnTo>
                    <a:cubicBezTo>
                      <a:pt x="1121946" y="0"/>
                      <a:pt x="1175663" y="53717"/>
                      <a:pt x="1175663" y="119980"/>
                    </a:cubicBezTo>
                    <a:lnTo>
                      <a:pt x="1175663" y="143618"/>
                    </a:lnTo>
                    <a:lnTo>
                      <a:pt x="1544981" y="359932"/>
                    </a:lnTo>
                    <a:lnTo>
                      <a:pt x="1175663" y="576247"/>
                    </a:lnTo>
                    <a:lnTo>
                      <a:pt x="1175663" y="599884"/>
                    </a:lnTo>
                    <a:cubicBezTo>
                      <a:pt x="1175663" y="666147"/>
                      <a:pt x="1121946" y="719864"/>
                      <a:pt x="1055683" y="719864"/>
                    </a:cubicBezTo>
                    <a:lnTo>
                      <a:pt x="119980" y="719864"/>
                    </a:lnTo>
                    <a:cubicBezTo>
                      <a:pt x="53717" y="719864"/>
                      <a:pt x="0" y="666147"/>
                      <a:pt x="0" y="599884"/>
                    </a:cubicBezTo>
                    <a:lnTo>
                      <a:pt x="0" y="119980"/>
                    </a:lnTo>
                    <a:cubicBezTo>
                      <a:pt x="0" y="53717"/>
                      <a:pt x="53717" y="0"/>
                      <a:pt x="119980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7A67FF9-B67D-DD40-4AAF-45C2B1B1B49E}"/>
                  </a:ext>
                </a:extLst>
              </p:cNvPr>
              <p:cNvSpPr txBox="1"/>
              <p:nvPr/>
            </p:nvSpPr>
            <p:spPr>
              <a:xfrm>
                <a:off x="5192756" y="4129211"/>
                <a:ext cx="142044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endPara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D299B8E-489D-096F-7A4A-7742F9CEED89}"/>
                </a:ext>
              </a:extLst>
            </p:cNvPr>
            <p:cNvSpPr txBox="1"/>
            <p:nvPr/>
          </p:nvSpPr>
          <p:spPr>
            <a:xfrm>
              <a:off x="5180313" y="3070075"/>
              <a:ext cx="78600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fox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k</a:t>
              </a:r>
              <a:endParaRPr lang="en-US" sz="2400" dirty="0"/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3EDEB2FD-1453-F987-D637-D692CD9536FB}"/>
              </a:ext>
            </a:extLst>
          </p:cNvPr>
          <p:cNvSpPr txBox="1"/>
          <p:nvPr/>
        </p:nvSpPr>
        <p:spPr>
          <a:xfrm>
            <a:off x="2639341" y="4697656"/>
            <a:ext cx="10171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over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DD02A9-3768-ABB9-CA73-1FCB059AB8BB}"/>
              </a:ext>
            </a:extLst>
          </p:cNvPr>
          <p:cNvSpPr txBox="1"/>
          <p:nvPr/>
        </p:nvSpPr>
        <p:spPr>
          <a:xfrm>
            <a:off x="2570328" y="4012789"/>
            <a:ext cx="144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jumped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C4AE01-20BA-BA0C-245A-75B3CE41E01E}"/>
              </a:ext>
            </a:extLst>
          </p:cNvPr>
          <p:cNvSpPr txBox="1"/>
          <p:nvPr/>
        </p:nvSpPr>
        <p:spPr>
          <a:xfrm>
            <a:off x="2546903" y="5396228"/>
            <a:ext cx="98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lazy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950C26-AA79-3640-019A-55A281760C9F}"/>
              </a:ext>
            </a:extLst>
          </p:cNvPr>
          <p:cNvSpPr txBox="1"/>
          <p:nvPr/>
        </p:nvSpPr>
        <p:spPr>
          <a:xfrm>
            <a:off x="2486953" y="6093522"/>
            <a:ext cx="902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1F7419B-C709-C770-6F9B-C76742C0DF24}"/>
              </a:ext>
            </a:extLst>
          </p:cNvPr>
          <p:cNvSpPr txBox="1"/>
          <p:nvPr/>
        </p:nvSpPr>
        <p:spPr>
          <a:xfrm>
            <a:off x="5058257" y="1787379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D30E8D5D-AC0C-99D7-282E-70BB48892125}"/>
              </a:ext>
            </a:extLst>
          </p:cNvPr>
          <p:cNvSpPr/>
          <p:nvPr/>
        </p:nvSpPr>
        <p:spPr>
          <a:xfrm rot="10800000">
            <a:off x="4576183" y="235473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42D1B1-491F-B6B1-BD3E-38FB10EC6FBA}"/>
              </a:ext>
            </a:extLst>
          </p:cNvPr>
          <p:cNvSpPr txBox="1"/>
          <p:nvPr/>
        </p:nvSpPr>
        <p:spPr>
          <a:xfrm>
            <a:off x="5058257" y="250943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69A42EE0-99A4-CA5B-65BE-26AEBA593544}"/>
              </a:ext>
            </a:extLst>
          </p:cNvPr>
          <p:cNvSpPr/>
          <p:nvPr/>
        </p:nvSpPr>
        <p:spPr>
          <a:xfrm rot="10800000">
            <a:off x="4550386" y="3083249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8FA81F-D32A-9F54-DAC0-1AF37B1CC63B}"/>
              </a:ext>
            </a:extLst>
          </p:cNvPr>
          <p:cNvSpPr txBox="1"/>
          <p:nvPr/>
        </p:nvSpPr>
        <p:spPr>
          <a:xfrm>
            <a:off x="5032460" y="3237952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B0C8E6ED-B8FB-8D7D-2D00-E42368352536}"/>
              </a:ext>
            </a:extLst>
          </p:cNvPr>
          <p:cNvSpPr/>
          <p:nvPr/>
        </p:nvSpPr>
        <p:spPr>
          <a:xfrm rot="10800000">
            <a:off x="4528220" y="454617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9635E0F-BA69-5553-2091-457E471639DD}"/>
              </a:ext>
            </a:extLst>
          </p:cNvPr>
          <p:cNvSpPr txBox="1"/>
          <p:nvPr/>
        </p:nvSpPr>
        <p:spPr>
          <a:xfrm>
            <a:off x="5010294" y="470087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EC8F2558-6843-C90C-98D5-2DB75EB635E8}"/>
              </a:ext>
            </a:extLst>
          </p:cNvPr>
          <p:cNvSpPr/>
          <p:nvPr/>
        </p:nvSpPr>
        <p:spPr>
          <a:xfrm rot="10800000">
            <a:off x="4538494" y="3822577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ECA2779-3F41-72EC-5015-C1DE8D94F095}"/>
              </a:ext>
            </a:extLst>
          </p:cNvPr>
          <p:cNvSpPr txBox="1"/>
          <p:nvPr/>
        </p:nvSpPr>
        <p:spPr>
          <a:xfrm>
            <a:off x="5020568" y="3977280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87" name="Freeform 86">
            <a:extLst>
              <a:ext uri="{FF2B5EF4-FFF2-40B4-BE49-F238E27FC236}">
                <a16:creationId xmlns:a16="http://schemas.microsoft.com/office/drawing/2014/main" id="{B5BF4C1D-0E2C-D44F-353F-E2850C1511B1}"/>
              </a:ext>
            </a:extLst>
          </p:cNvPr>
          <p:cNvSpPr/>
          <p:nvPr/>
        </p:nvSpPr>
        <p:spPr>
          <a:xfrm rot="10800000">
            <a:off x="4550386" y="525190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4B66304-3A76-06CA-A52A-1E6E7A79F2A1}"/>
              </a:ext>
            </a:extLst>
          </p:cNvPr>
          <p:cNvSpPr txBox="1"/>
          <p:nvPr/>
        </p:nvSpPr>
        <p:spPr>
          <a:xfrm>
            <a:off x="5032460" y="540660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0D4AA396-2253-2C45-AE5A-6FD31D0D7956}"/>
              </a:ext>
            </a:extLst>
          </p:cNvPr>
          <p:cNvSpPr/>
          <p:nvPr/>
        </p:nvSpPr>
        <p:spPr>
          <a:xfrm rot="10800000">
            <a:off x="4538495" y="5948595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D75B400-9480-039F-E6BB-D5EB85316C08}"/>
              </a:ext>
            </a:extLst>
          </p:cNvPr>
          <p:cNvSpPr txBox="1"/>
          <p:nvPr/>
        </p:nvSpPr>
        <p:spPr>
          <a:xfrm>
            <a:off x="5020569" y="6103298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fox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214F1FB-E8B7-862B-069C-F471E2B73F66}"/>
              </a:ext>
            </a:extLst>
          </p:cNvPr>
          <p:cNvSpPr/>
          <p:nvPr/>
        </p:nvSpPr>
        <p:spPr>
          <a:xfrm>
            <a:off x="4153629" y="1917364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4978F55-0B90-12C2-C626-5963D71163F2}"/>
              </a:ext>
            </a:extLst>
          </p:cNvPr>
          <p:cNvSpPr/>
          <p:nvPr/>
        </p:nvSpPr>
        <p:spPr>
          <a:xfrm>
            <a:off x="4153628" y="2618979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FB3C4F3-6267-9B0F-F6A2-01BA39C20362}"/>
              </a:ext>
            </a:extLst>
          </p:cNvPr>
          <p:cNvSpPr/>
          <p:nvPr/>
        </p:nvSpPr>
        <p:spPr>
          <a:xfrm>
            <a:off x="4153628" y="3332781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06FD80D-9A17-D8B2-C376-D606C1CD996A}"/>
              </a:ext>
            </a:extLst>
          </p:cNvPr>
          <p:cNvSpPr/>
          <p:nvPr/>
        </p:nvSpPr>
        <p:spPr>
          <a:xfrm>
            <a:off x="4153628" y="4069552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1F30DAD-B9A1-B721-90E0-505472834B7C}"/>
              </a:ext>
            </a:extLst>
          </p:cNvPr>
          <p:cNvSpPr/>
          <p:nvPr/>
        </p:nvSpPr>
        <p:spPr>
          <a:xfrm>
            <a:off x="4153628" y="4810551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126D2A6-FC6D-45E6-0D4D-5823548561CE}"/>
              </a:ext>
            </a:extLst>
          </p:cNvPr>
          <p:cNvSpPr/>
          <p:nvPr/>
        </p:nvSpPr>
        <p:spPr>
          <a:xfrm>
            <a:off x="4128595" y="5516149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ACCF4FC4-1501-F199-79F1-C95D8EE69DA2}"/>
              </a:ext>
            </a:extLst>
          </p:cNvPr>
          <p:cNvSpPr/>
          <p:nvPr/>
        </p:nvSpPr>
        <p:spPr>
          <a:xfrm>
            <a:off x="4131591" y="6217764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520F429-D9F5-5DCE-27A3-EE9C7B4D3524}"/>
              </a:ext>
            </a:extLst>
          </p:cNvPr>
          <p:cNvSpPr txBox="1"/>
          <p:nvPr/>
        </p:nvSpPr>
        <p:spPr>
          <a:xfrm>
            <a:off x="5869346" y="1371880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B5E5581-12C3-C0D4-81DC-FC2F9E5D9B2E}"/>
              </a:ext>
            </a:extLst>
          </p:cNvPr>
          <p:cNvSpPr txBox="1"/>
          <p:nvPr/>
        </p:nvSpPr>
        <p:spPr>
          <a:xfrm>
            <a:off x="5869346" y="2109572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36816B0-2680-EEA1-241F-A9D067701C0C}"/>
              </a:ext>
            </a:extLst>
          </p:cNvPr>
          <p:cNvSpPr txBox="1"/>
          <p:nvPr/>
        </p:nvSpPr>
        <p:spPr>
          <a:xfrm>
            <a:off x="5880045" y="2828835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91C79BA-BE1F-46E8-4B07-C9142257D636}"/>
              </a:ext>
            </a:extLst>
          </p:cNvPr>
          <p:cNvSpPr txBox="1"/>
          <p:nvPr/>
        </p:nvSpPr>
        <p:spPr>
          <a:xfrm>
            <a:off x="5869346" y="3560145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0C9FE98-750B-AC8B-6447-EFF9FAC2D423}"/>
              </a:ext>
            </a:extLst>
          </p:cNvPr>
          <p:cNvSpPr txBox="1"/>
          <p:nvPr/>
        </p:nvSpPr>
        <p:spPr>
          <a:xfrm>
            <a:off x="5869346" y="4279408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5124A1D-E484-CC32-AF6E-B5A2A4D80DC7}"/>
              </a:ext>
            </a:extLst>
          </p:cNvPr>
          <p:cNvSpPr txBox="1"/>
          <p:nvPr/>
        </p:nvSpPr>
        <p:spPr>
          <a:xfrm>
            <a:off x="5857455" y="5006742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5ECEE40-4440-DC19-FE48-BF435037FB3A}"/>
              </a:ext>
            </a:extLst>
          </p:cNvPr>
          <p:cNvSpPr txBox="1"/>
          <p:nvPr/>
        </p:nvSpPr>
        <p:spPr>
          <a:xfrm>
            <a:off x="5869346" y="5687799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A12CE2A-CEAA-6B76-32E2-6CD36A5B0827}"/>
              </a:ext>
            </a:extLst>
          </p:cNvPr>
          <p:cNvSpPr/>
          <p:nvPr/>
        </p:nvSpPr>
        <p:spPr>
          <a:xfrm>
            <a:off x="6682975" y="1520025"/>
            <a:ext cx="794677" cy="79467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C0C25"/>
                </a:solidFill>
              </a:rPr>
              <a:t>0.62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EE36C180-864C-D6C1-96C5-D1E4992E4B19}"/>
              </a:ext>
            </a:extLst>
          </p:cNvPr>
          <p:cNvSpPr/>
          <p:nvPr/>
        </p:nvSpPr>
        <p:spPr>
          <a:xfrm>
            <a:off x="6723500" y="2388235"/>
            <a:ext cx="684302" cy="684302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C0C25"/>
                </a:solidFill>
              </a:rPr>
              <a:t>0.58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8A375F0-BBFB-595E-543F-DAA223DA36C5}"/>
              </a:ext>
            </a:extLst>
          </p:cNvPr>
          <p:cNvSpPr/>
          <p:nvPr/>
        </p:nvSpPr>
        <p:spPr>
          <a:xfrm>
            <a:off x="6611349" y="3022898"/>
            <a:ext cx="937928" cy="93792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C0C25"/>
                </a:solidFill>
              </a:rPr>
              <a:t>0.98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0B93C9E-9BB9-1A6B-438A-E42B698C4EC4}"/>
              </a:ext>
            </a:extLst>
          </p:cNvPr>
          <p:cNvSpPr/>
          <p:nvPr/>
        </p:nvSpPr>
        <p:spPr>
          <a:xfrm>
            <a:off x="6802425" y="3879782"/>
            <a:ext cx="563371" cy="563371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0C0C25"/>
                </a:solidFill>
              </a:rPr>
              <a:t>0.41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5B0F85-5404-5C1E-7A89-21D53278E0F1}"/>
              </a:ext>
            </a:extLst>
          </p:cNvPr>
          <p:cNvSpPr/>
          <p:nvPr/>
        </p:nvSpPr>
        <p:spPr>
          <a:xfrm>
            <a:off x="6868153" y="4679301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0.32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9E933C0-FA65-E62A-2284-346771C0BE39}"/>
              </a:ext>
            </a:extLst>
          </p:cNvPr>
          <p:cNvSpPr/>
          <p:nvPr/>
        </p:nvSpPr>
        <p:spPr>
          <a:xfrm>
            <a:off x="6991490" y="5500120"/>
            <a:ext cx="246674" cy="246674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" b="1" dirty="0">
                <a:solidFill>
                  <a:srgbClr val="0C0C25"/>
                </a:solidFill>
              </a:rPr>
              <a:t>0.01</a:t>
            </a:r>
            <a:endParaRPr lang="en-US" sz="700" b="1" dirty="0">
              <a:solidFill>
                <a:srgbClr val="0C0C25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07F81E7-44B3-EE4D-DFF6-1DF353A3058E}"/>
              </a:ext>
            </a:extLst>
          </p:cNvPr>
          <p:cNvSpPr/>
          <p:nvPr/>
        </p:nvSpPr>
        <p:spPr>
          <a:xfrm>
            <a:off x="6868153" y="5971817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</p:spTree>
    <p:extLst>
      <p:ext uri="{BB962C8B-B14F-4D97-AF65-F5344CB8AC3E}">
        <p14:creationId xmlns:p14="http://schemas.microsoft.com/office/powerpoint/2010/main" val="2771053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23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07855E7-3C94-7B55-5AB1-3CBAB5E5293D}"/>
              </a:ext>
            </a:extLst>
          </p:cNvPr>
          <p:cNvGrpSpPr/>
          <p:nvPr/>
        </p:nvGrpSpPr>
        <p:grpSpPr>
          <a:xfrm>
            <a:off x="2304810" y="1574393"/>
            <a:ext cx="1681204" cy="775146"/>
            <a:chOff x="5192756" y="4129211"/>
            <a:chExt cx="1681204" cy="77514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C5D7ADF-3E9E-B299-C3E4-981E65C171CD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73F58E4-E631-16AC-0474-1D25341B5A76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40F478-A755-25A8-441C-54000732D2EB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24C5DD7-D476-E249-DA06-04B20A5C687E}"/>
              </a:ext>
            </a:extLst>
          </p:cNvPr>
          <p:cNvGrpSpPr/>
          <p:nvPr/>
        </p:nvGrpSpPr>
        <p:grpSpPr>
          <a:xfrm>
            <a:off x="2318607" y="2312890"/>
            <a:ext cx="1693204" cy="775146"/>
            <a:chOff x="5192756" y="4129211"/>
            <a:chExt cx="1693204" cy="775146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CF14C48-4191-81B1-BEA6-B11D53823373}"/>
                </a:ext>
              </a:extLst>
            </p:cNvPr>
            <p:cNvSpPr/>
            <p:nvPr/>
          </p:nvSpPr>
          <p:spPr>
            <a:xfrm>
              <a:off x="5340979" y="41810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AA134B0-986F-0D71-EFA8-78130EE88BE7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7051910-467A-E7F2-B292-8ACB156AD810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0C2309-4B02-6843-7EC2-84EFBE909944}"/>
              </a:ext>
            </a:extLst>
          </p:cNvPr>
          <p:cNvGrpSpPr/>
          <p:nvPr/>
        </p:nvGrpSpPr>
        <p:grpSpPr>
          <a:xfrm>
            <a:off x="2304810" y="4524115"/>
            <a:ext cx="1681204" cy="775146"/>
            <a:chOff x="5192756" y="4129211"/>
            <a:chExt cx="1681204" cy="775146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7409050-D968-9F63-429A-BEC70C853D1F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5EFD8DF-A640-3EFE-3284-7041D7DE12B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649867-6784-BEBC-063D-6FD6607A21B6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B49814E-555D-8FC6-C581-A98F9993C29A}"/>
              </a:ext>
            </a:extLst>
          </p:cNvPr>
          <p:cNvGrpSpPr/>
          <p:nvPr/>
        </p:nvGrpSpPr>
        <p:grpSpPr>
          <a:xfrm>
            <a:off x="2310364" y="3784536"/>
            <a:ext cx="1681204" cy="775146"/>
            <a:chOff x="5192756" y="4129211"/>
            <a:chExt cx="1681204" cy="775146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A9C5F2E4-B32C-6FCE-7329-7A242A5C2DE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FA42080C-D2FE-6323-1F4C-66473934C4F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A82965-5B30-43A9-D7AD-5AD2FE8F2351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1BCB33E-C781-D9CD-5C58-AF57D6228824}"/>
              </a:ext>
            </a:extLst>
          </p:cNvPr>
          <p:cNvGrpSpPr/>
          <p:nvPr/>
        </p:nvGrpSpPr>
        <p:grpSpPr>
          <a:xfrm>
            <a:off x="2329477" y="5213952"/>
            <a:ext cx="1681204" cy="775146"/>
            <a:chOff x="5192756" y="4129211"/>
            <a:chExt cx="1681204" cy="775146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4481538-EEA8-C4C9-AFF4-5F9D1B3F1D48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3E62381-FCD5-1E38-6433-936D9D47E5F1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5E3DE48-2D57-DB27-4CFA-79EAA52ADF22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69BA51A-EBB4-3497-530E-FB86F06A339E}"/>
              </a:ext>
            </a:extLst>
          </p:cNvPr>
          <p:cNvGrpSpPr/>
          <p:nvPr/>
        </p:nvGrpSpPr>
        <p:grpSpPr>
          <a:xfrm>
            <a:off x="2322256" y="5942555"/>
            <a:ext cx="1681204" cy="775146"/>
            <a:chOff x="5192756" y="4129211"/>
            <a:chExt cx="1681204" cy="775146"/>
          </a:xfrm>
        </p:grpSpPr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4EFEE257-A054-6F39-12F0-82C72B571B6B}"/>
                </a:ext>
              </a:extLst>
            </p:cNvPr>
            <p:cNvSpPr/>
            <p:nvPr/>
          </p:nvSpPr>
          <p:spPr>
            <a:xfrm>
              <a:off x="5328979" y="4178784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solidFill>
              <a:srgbClr val="FB8738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61C953E8-FCE8-3457-59BB-3888F17E0AC4}"/>
                </a:ext>
              </a:extLst>
            </p:cNvPr>
            <p:cNvSpPr/>
            <p:nvPr/>
          </p:nvSpPr>
          <p:spPr>
            <a:xfrm>
              <a:off x="5328979" y="4184493"/>
              <a:ext cx="1544981" cy="719864"/>
            </a:xfrm>
            <a:custGeom>
              <a:avLst/>
              <a:gdLst>
                <a:gd name="connsiteX0" fmla="*/ 119980 w 1544981"/>
                <a:gd name="connsiteY0" fmla="*/ 0 h 719864"/>
                <a:gd name="connsiteX1" fmla="*/ 1055683 w 1544981"/>
                <a:gd name="connsiteY1" fmla="*/ 0 h 719864"/>
                <a:gd name="connsiteX2" fmla="*/ 1175663 w 1544981"/>
                <a:gd name="connsiteY2" fmla="*/ 119980 h 719864"/>
                <a:gd name="connsiteX3" fmla="*/ 1175663 w 1544981"/>
                <a:gd name="connsiteY3" fmla="*/ 143618 h 719864"/>
                <a:gd name="connsiteX4" fmla="*/ 1544981 w 1544981"/>
                <a:gd name="connsiteY4" fmla="*/ 359932 h 719864"/>
                <a:gd name="connsiteX5" fmla="*/ 1175663 w 1544981"/>
                <a:gd name="connsiteY5" fmla="*/ 576247 h 719864"/>
                <a:gd name="connsiteX6" fmla="*/ 1175663 w 1544981"/>
                <a:gd name="connsiteY6" fmla="*/ 599884 h 719864"/>
                <a:gd name="connsiteX7" fmla="*/ 1055683 w 1544981"/>
                <a:gd name="connsiteY7" fmla="*/ 719864 h 719864"/>
                <a:gd name="connsiteX8" fmla="*/ 119980 w 1544981"/>
                <a:gd name="connsiteY8" fmla="*/ 719864 h 719864"/>
                <a:gd name="connsiteX9" fmla="*/ 0 w 1544981"/>
                <a:gd name="connsiteY9" fmla="*/ 599884 h 719864"/>
                <a:gd name="connsiteX10" fmla="*/ 0 w 1544981"/>
                <a:gd name="connsiteY10" fmla="*/ 119980 h 719864"/>
                <a:gd name="connsiteX11" fmla="*/ 119980 w 1544981"/>
                <a:gd name="connsiteY11" fmla="*/ 0 h 71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4981" h="719864">
                  <a:moveTo>
                    <a:pt x="119980" y="0"/>
                  </a:moveTo>
                  <a:lnTo>
                    <a:pt x="1055683" y="0"/>
                  </a:lnTo>
                  <a:cubicBezTo>
                    <a:pt x="1121946" y="0"/>
                    <a:pt x="1175663" y="53717"/>
                    <a:pt x="1175663" y="119980"/>
                  </a:cubicBezTo>
                  <a:lnTo>
                    <a:pt x="1175663" y="143618"/>
                  </a:lnTo>
                  <a:lnTo>
                    <a:pt x="1544981" y="359932"/>
                  </a:lnTo>
                  <a:lnTo>
                    <a:pt x="1175663" y="576247"/>
                  </a:lnTo>
                  <a:lnTo>
                    <a:pt x="1175663" y="599884"/>
                  </a:lnTo>
                  <a:cubicBezTo>
                    <a:pt x="1175663" y="666147"/>
                    <a:pt x="1121946" y="719864"/>
                    <a:pt x="1055683" y="719864"/>
                  </a:cubicBezTo>
                  <a:lnTo>
                    <a:pt x="119980" y="719864"/>
                  </a:lnTo>
                  <a:cubicBezTo>
                    <a:pt x="53717" y="719864"/>
                    <a:pt x="0" y="666147"/>
                    <a:pt x="0" y="599884"/>
                  </a:cubicBezTo>
                  <a:lnTo>
                    <a:pt x="0" y="119980"/>
                  </a:lnTo>
                  <a:cubicBezTo>
                    <a:pt x="0" y="53717"/>
                    <a:pt x="53717" y="0"/>
                    <a:pt x="119980" y="0"/>
                  </a:cubicBezTo>
                  <a:close/>
                </a:path>
              </a:pathLst>
            </a:cu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675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B01B447-2760-E221-D598-677CE2E84B77}"/>
                </a:ext>
              </a:extLst>
            </p:cNvPr>
            <p:cNvSpPr txBox="1"/>
            <p:nvPr/>
          </p:nvSpPr>
          <p:spPr>
            <a:xfrm>
              <a:off x="5192756" y="4129211"/>
              <a:ext cx="14204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77"/>
              </a:endParaRPr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:a16="http://schemas.microsoft.com/office/drawing/2014/main" id="{99B34509-8427-A8E2-7D10-F7DA74FEAFA7}"/>
              </a:ext>
            </a:extLst>
          </p:cNvPr>
          <p:cNvSpPr/>
          <p:nvPr/>
        </p:nvSpPr>
        <p:spPr>
          <a:xfrm rot="10800000">
            <a:off x="4576183" y="1632676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349BB3F-A33F-1497-0BDE-8E91F32F237A}"/>
              </a:ext>
            </a:extLst>
          </p:cNvPr>
          <p:cNvSpPr txBox="1"/>
          <p:nvPr/>
        </p:nvSpPr>
        <p:spPr>
          <a:xfrm>
            <a:off x="2502019" y="1755684"/>
            <a:ext cx="12191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quick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2588521-393A-23F3-0F00-7AF0309BB88E}"/>
              </a:ext>
            </a:extLst>
          </p:cNvPr>
          <p:cNvSpPr txBox="1"/>
          <p:nvPr/>
        </p:nvSpPr>
        <p:spPr>
          <a:xfrm>
            <a:off x="2467942" y="2496287"/>
            <a:ext cx="1257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brown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50E2E1-AF7B-5A1A-7F65-FF5A596542A9}"/>
              </a:ext>
            </a:extLst>
          </p:cNvPr>
          <p:cNvGrpSpPr/>
          <p:nvPr/>
        </p:nvGrpSpPr>
        <p:grpSpPr>
          <a:xfrm>
            <a:off x="2328417" y="3062179"/>
            <a:ext cx="1681204" cy="775146"/>
            <a:chOff x="4800353" y="2863343"/>
            <a:chExt cx="1681204" cy="77514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5AC36E4-1D3C-2027-9AAF-1941930BEF4F}"/>
                </a:ext>
              </a:extLst>
            </p:cNvPr>
            <p:cNvGrpSpPr/>
            <p:nvPr/>
          </p:nvGrpSpPr>
          <p:grpSpPr>
            <a:xfrm>
              <a:off x="4800353" y="2863343"/>
              <a:ext cx="1681204" cy="775146"/>
              <a:chOff x="5192756" y="4129211"/>
              <a:chExt cx="1681204" cy="775146"/>
            </a:xfrm>
          </p:grpSpPr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2141FDD1-D935-21DA-7AE9-D78E5EDD9BEB}"/>
                  </a:ext>
                </a:extLst>
              </p:cNvPr>
              <p:cNvSpPr/>
              <p:nvPr/>
            </p:nvSpPr>
            <p:spPr>
              <a:xfrm>
                <a:off x="5328979" y="4178784"/>
                <a:ext cx="1544981" cy="719864"/>
              </a:xfrm>
              <a:custGeom>
                <a:avLst/>
                <a:gdLst>
                  <a:gd name="connsiteX0" fmla="*/ 119980 w 1544981"/>
                  <a:gd name="connsiteY0" fmla="*/ 0 h 719864"/>
                  <a:gd name="connsiteX1" fmla="*/ 1055683 w 1544981"/>
                  <a:gd name="connsiteY1" fmla="*/ 0 h 719864"/>
                  <a:gd name="connsiteX2" fmla="*/ 1175663 w 1544981"/>
                  <a:gd name="connsiteY2" fmla="*/ 119980 h 719864"/>
                  <a:gd name="connsiteX3" fmla="*/ 1175663 w 1544981"/>
                  <a:gd name="connsiteY3" fmla="*/ 143618 h 719864"/>
                  <a:gd name="connsiteX4" fmla="*/ 1544981 w 1544981"/>
                  <a:gd name="connsiteY4" fmla="*/ 359932 h 719864"/>
                  <a:gd name="connsiteX5" fmla="*/ 1175663 w 1544981"/>
                  <a:gd name="connsiteY5" fmla="*/ 576247 h 719864"/>
                  <a:gd name="connsiteX6" fmla="*/ 1175663 w 1544981"/>
                  <a:gd name="connsiteY6" fmla="*/ 599884 h 719864"/>
                  <a:gd name="connsiteX7" fmla="*/ 1055683 w 1544981"/>
                  <a:gd name="connsiteY7" fmla="*/ 719864 h 719864"/>
                  <a:gd name="connsiteX8" fmla="*/ 119980 w 1544981"/>
                  <a:gd name="connsiteY8" fmla="*/ 719864 h 719864"/>
                  <a:gd name="connsiteX9" fmla="*/ 0 w 1544981"/>
                  <a:gd name="connsiteY9" fmla="*/ 599884 h 719864"/>
                  <a:gd name="connsiteX10" fmla="*/ 0 w 1544981"/>
                  <a:gd name="connsiteY10" fmla="*/ 119980 h 719864"/>
                  <a:gd name="connsiteX11" fmla="*/ 119980 w 1544981"/>
                  <a:gd name="connsiteY11" fmla="*/ 0 h 71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4981" h="719864">
                    <a:moveTo>
                      <a:pt x="119980" y="0"/>
                    </a:moveTo>
                    <a:lnTo>
                      <a:pt x="1055683" y="0"/>
                    </a:lnTo>
                    <a:cubicBezTo>
                      <a:pt x="1121946" y="0"/>
                      <a:pt x="1175663" y="53717"/>
                      <a:pt x="1175663" y="119980"/>
                    </a:cubicBezTo>
                    <a:lnTo>
                      <a:pt x="1175663" y="143618"/>
                    </a:lnTo>
                    <a:lnTo>
                      <a:pt x="1544981" y="359932"/>
                    </a:lnTo>
                    <a:lnTo>
                      <a:pt x="1175663" y="576247"/>
                    </a:lnTo>
                    <a:lnTo>
                      <a:pt x="1175663" y="599884"/>
                    </a:lnTo>
                    <a:cubicBezTo>
                      <a:pt x="1175663" y="666147"/>
                      <a:pt x="1121946" y="719864"/>
                      <a:pt x="1055683" y="719864"/>
                    </a:cubicBezTo>
                    <a:lnTo>
                      <a:pt x="119980" y="719864"/>
                    </a:lnTo>
                    <a:cubicBezTo>
                      <a:pt x="53717" y="719864"/>
                      <a:pt x="0" y="666147"/>
                      <a:pt x="0" y="599884"/>
                    </a:cubicBezTo>
                    <a:lnTo>
                      <a:pt x="0" y="119980"/>
                    </a:lnTo>
                    <a:cubicBezTo>
                      <a:pt x="0" y="53717"/>
                      <a:pt x="53717" y="0"/>
                      <a:pt x="119980" y="0"/>
                    </a:cubicBezTo>
                    <a:close/>
                  </a:path>
                </a:pathLst>
              </a:custGeom>
              <a:solidFill>
                <a:srgbClr val="FB8738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675" dirty="0"/>
              </a:p>
              <a:p>
                <a:pPr algn="ctr"/>
                <a:r>
                  <a:rPr lang="en-US" sz="675" dirty="0"/>
                  <a:t>0.5446	0.6679</a:t>
                </a:r>
              </a:p>
              <a:p>
                <a:pPr algn="ctr"/>
                <a:r>
                  <a:rPr lang="en-US" sz="675" dirty="0"/>
                  <a:t>0.4814	0.9332</a:t>
                </a:r>
              </a:p>
              <a:p>
                <a:pPr algn="ctr"/>
                <a:r>
                  <a:rPr lang="en-US" sz="675" dirty="0"/>
                  <a:t>0.6221	0.8440</a:t>
                </a:r>
              </a:p>
              <a:p>
                <a:pPr algn="ctr"/>
                <a:r>
                  <a:rPr lang="en-US" sz="675" dirty="0"/>
                  <a:t>0.6403	0.9711</a:t>
                </a:r>
              </a:p>
              <a:p>
                <a:pPr algn="ctr"/>
                <a:r>
                  <a:rPr lang="en-US" sz="675" dirty="0"/>
                  <a:t>0.9261	0.3278</a:t>
                </a:r>
              </a:p>
              <a:p>
                <a:pPr algn="ctr"/>
                <a:r>
                  <a:rPr lang="en-US" sz="675" dirty="0"/>
                  <a:t>0.2621	0.3681</a:t>
                </a:r>
              </a:p>
              <a:p>
                <a:pPr algn="ctr"/>
                <a:r>
                  <a:rPr lang="en-US" sz="675" dirty="0"/>
                  <a:t>	</a:t>
                </a: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ABC4640E-7CA7-E681-4E3E-8C512632DCB6}"/>
                  </a:ext>
                </a:extLst>
              </p:cNvPr>
              <p:cNvSpPr/>
              <p:nvPr/>
            </p:nvSpPr>
            <p:spPr>
              <a:xfrm>
                <a:off x="5328979" y="4184493"/>
                <a:ext cx="1544981" cy="719864"/>
              </a:xfrm>
              <a:custGeom>
                <a:avLst/>
                <a:gdLst>
                  <a:gd name="connsiteX0" fmla="*/ 119980 w 1544981"/>
                  <a:gd name="connsiteY0" fmla="*/ 0 h 719864"/>
                  <a:gd name="connsiteX1" fmla="*/ 1055683 w 1544981"/>
                  <a:gd name="connsiteY1" fmla="*/ 0 h 719864"/>
                  <a:gd name="connsiteX2" fmla="*/ 1175663 w 1544981"/>
                  <a:gd name="connsiteY2" fmla="*/ 119980 h 719864"/>
                  <a:gd name="connsiteX3" fmla="*/ 1175663 w 1544981"/>
                  <a:gd name="connsiteY3" fmla="*/ 143618 h 719864"/>
                  <a:gd name="connsiteX4" fmla="*/ 1544981 w 1544981"/>
                  <a:gd name="connsiteY4" fmla="*/ 359932 h 719864"/>
                  <a:gd name="connsiteX5" fmla="*/ 1175663 w 1544981"/>
                  <a:gd name="connsiteY5" fmla="*/ 576247 h 719864"/>
                  <a:gd name="connsiteX6" fmla="*/ 1175663 w 1544981"/>
                  <a:gd name="connsiteY6" fmla="*/ 599884 h 719864"/>
                  <a:gd name="connsiteX7" fmla="*/ 1055683 w 1544981"/>
                  <a:gd name="connsiteY7" fmla="*/ 719864 h 719864"/>
                  <a:gd name="connsiteX8" fmla="*/ 119980 w 1544981"/>
                  <a:gd name="connsiteY8" fmla="*/ 719864 h 719864"/>
                  <a:gd name="connsiteX9" fmla="*/ 0 w 1544981"/>
                  <a:gd name="connsiteY9" fmla="*/ 599884 h 719864"/>
                  <a:gd name="connsiteX10" fmla="*/ 0 w 1544981"/>
                  <a:gd name="connsiteY10" fmla="*/ 119980 h 719864"/>
                  <a:gd name="connsiteX11" fmla="*/ 119980 w 1544981"/>
                  <a:gd name="connsiteY11" fmla="*/ 0 h 71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4981" h="719864">
                    <a:moveTo>
                      <a:pt x="119980" y="0"/>
                    </a:moveTo>
                    <a:lnTo>
                      <a:pt x="1055683" y="0"/>
                    </a:lnTo>
                    <a:cubicBezTo>
                      <a:pt x="1121946" y="0"/>
                      <a:pt x="1175663" y="53717"/>
                      <a:pt x="1175663" y="119980"/>
                    </a:cubicBezTo>
                    <a:lnTo>
                      <a:pt x="1175663" y="143618"/>
                    </a:lnTo>
                    <a:lnTo>
                      <a:pt x="1544981" y="359932"/>
                    </a:lnTo>
                    <a:lnTo>
                      <a:pt x="1175663" y="576247"/>
                    </a:lnTo>
                    <a:lnTo>
                      <a:pt x="1175663" y="599884"/>
                    </a:lnTo>
                    <a:cubicBezTo>
                      <a:pt x="1175663" y="666147"/>
                      <a:pt x="1121946" y="719864"/>
                      <a:pt x="1055683" y="719864"/>
                    </a:cubicBezTo>
                    <a:lnTo>
                      <a:pt x="119980" y="719864"/>
                    </a:lnTo>
                    <a:cubicBezTo>
                      <a:pt x="53717" y="719864"/>
                      <a:pt x="0" y="666147"/>
                      <a:pt x="0" y="599884"/>
                    </a:cubicBezTo>
                    <a:lnTo>
                      <a:pt x="0" y="119980"/>
                    </a:lnTo>
                    <a:cubicBezTo>
                      <a:pt x="0" y="53717"/>
                      <a:pt x="53717" y="0"/>
                      <a:pt x="119980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7A67FF9-B67D-DD40-4AAF-45C2B1B1B49E}"/>
                  </a:ext>
                </a:extLst>
              </p:cNvPr>
              <p:cNvSpPr txBox="1"/>
              <p:nvPr/>
            </p:nvSpPr>
            <p:spPr>
              <a:xfrm>
                <a:off x="5192756" y="4129211"/>
                <a:ext cx="142044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endParaRPr lang="en-US" sz="2400" dirty="0">
                  <a:solidFill>
                    <a:srgbClr val="0C0C25"/>
                  </a:solidFill>
                  <a:latin typeface="Arial Rounded MT Bold" panose="020F0704030504030204" pitchFamily="34" charset="77"/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D299B8E-489D-096F-7A4A-7742F9CEED89}"/>
                </a:ext>
              </a:extLst>
            </p:cNvPr>
            <p:cNvSpPr txBox="1"/>
            <p:nvPr/>
          </p:nvSpPr>
          <p:spPr>
            <a:xfrm>
              <a:off x="5180313" y="3070075"/>
              <a:ext cx="78600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fox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k</a:t>
              </a:r>
              <a:endParaRPr lang="en-US" sz="2400" dirty="0"/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3EDEB2FD-1453-F987-D637-D692CD9536FB}"/>
              </a:ext>
            </a:extLst>
          </p:cNvPr>
          <p:cNvSpPr txBox="1"/>
          <p:nvPr/>
        </p:nvSpPr>
        <p:spPr>
          <a:xfrm>
            <a:off x="2639341" y="4697656"/>
            <a:ext cx="10171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over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DD02A9-3768-ABB9-CA73-1FCB059AB8BB}"/>
              </a:ext>
            </a:extLst>
          </p:cNvPr>
          <p:cNvSpPr txBox="1"/>
          <p:nvPr/>
        </p:nvSpPr>
        <p:spPr>
          <a:xfrm>
            <a:off x="2570328" y="4012789"/>
            <a:ext cx="1443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jumped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5C4AE01-20BA-BA0C-245A-75B3CE41E01E}"/>
              </a:ext>
            </a:extLst>
          </p:cNvPr>
          <p:cNvSpPr txBox="1"/>
          <p:nvPr/>
        </p:nvSpPr>
        <p:spPr>
          <a:xfrm>
            <a:off x="2546903" y="5396228"/>
            <a:ext cx="980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lazy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C950C26-AA79-3640-019A-55A281760C9F}"/>
              </a:ext>
            </a:extLst>
          </p:cNvPr>
          <p:cNvSpPr txBox="1"/>
          <p:nvPr/>
        </p:nvSpPr>
        <p:spPr>
          <a:xfrm>
            <a:off x="2486953" y="6093522"/>
            <a:ext cx="902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sz="2400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sz="24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1F7419B-C709-C770-6F9B-C76742C0DF24}"/>
              </a:ext>
            </a:extLst>
          </p:cNvPr>
          <p:cNvSpPr txBox="1"/>
          <p:nvPr/>
        </p:nvSpPr>
        <p:spPr>
          <a:xfrm>
            <a:off x="5058257" y="1787379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D30E8D5D-AC0C-99D7-282E-70BB48892125}"/>
              </a:ext>
            </a:extLst>
          </p:cNvPr>
          <p:cNvSpPr/>
          <p:nvPr/>
        </p:nvSpPr>
        <p:spPr>
          <a:xfrm rot="10800000">
            <a:off x="4576183" y="235473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B42D1B1-491F-B6B1-BD3E-38FB10EC6FBA}"/>
              </a:ext>
            </a:extLst>
          </p:cNvPr>
          <p:cNvSpPr txBox="1"/>
          <p:nvPr/>
        </p:nvSpPr>
        <p:spPr>
          <a:xfrm>
            <a:off x="5058257" y="250943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69A42EE0-99A4-CA5B-65BE-26AEBA593544}"/>
              </a:ext>
            </a:extLst>
          </p:cNvPr>
          <p:cNvSpPr/>
          <p:nvPr/>
        </p:nvSpPr>
        <p:spPr>
          <a:xfrm rot="10800000">
            <a:off x="4550386" y="3083249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8FA81F-D32A-9F54-DAC0-1AF37B1CC63B}"/>
              </a:ext>
            </a:extLst>
          </p:cNvPr>
          <p:cNvSpPr txBox="1"/>
          <p:nvPr/>
        </p:nvSpPr>
        <p:spPr>
          <a:xfrm>
            <a:off x="5032460" y="3237952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B0C8E6ED-B8FB-8D7D-2D00-E42368352536}"/>
              </a:ext>
            </a:extLst>
          </p:cNvPr>
          <p:cNvSpPr/>
          <p:nvPr/>
        </p:nvSpPr>
        <p:spPr>
          <a:xfrm rot="10800000">
            <a:off x="4528220" y="454617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9635E0F-BA69-5553-2091-457E471639DD}"/>
              </a:ext>
            </a:extLst>
          </p:cNvPr>
          <p:cNvSpPr txBox="1"/>
          <p:nvPr/>
        </p:nvSpPr>
        <p:spPr>
          <a:xfrm>
            <a:off x="5010294" y="470087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EC8F2558-6843-C90C-98D5-2DB75EB635E8}"/>
              </a:ext>
            </a:extLst>
          </p:cNvPr>
          <p:cNvSpPr/>
          <p:nvPr/>
        </p:nvSpPr>
        <p:spPr>
          <a:xfrm rot="10800000">
            <a:off x="4538494" y="3822577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ECA2779-3F41-72EC-5015-C1DE8D94F095}"/>
              </a:ext>
            </a:extLst>
          </p:cNvPr>
          <p:cNvSpPr txBox="1"/>
          <p:nvPr/>
        </p:nvSpPr>
        <p:spPr>
          <a:xfrm>
            <a:off x="5020568" y="3977280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87" name="Freeform 86">
            <a:extLst>
              <a:ext uri="{FF2B5EF4-FFF2-40B4-BE49-F238E27FC236}">
                <a16:creationId xmlns:a16="http://schemas.microsoft.com/office/drawing/2014/main" id="{B5BF4C1D-0E2C-D44F-353F-E2850C1511B1}"/>
              </a:ext>
            </a:extLst>
          </p:cNvPr>
          <p:cNvSpPr/>
          <p:nvPr/>
        </p:nvSpPr>
        <p:spPr>
          <a:xfrm rot="10800000">
            <a:off x="4550386" y="5251903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4B66304-3A76-06CA-A52A-1E6E7A79F2A1}"/>
              </a:ext>
            </a:extLst>
          </p:cNvPr>
          <p:cNvSpPr txBox="1"/>
          <p:nvPr/>
        </p:nvSpPr>
        <p:spPr>
          <a:xfrm>
            <a:off x="5032460" y="5406606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0D4AA396-2253-2C45-AE5A-6FD31D0D7956}"/>
              </a:ext>
            </a:extLst>
          </p:cNvPr>
          <p:cNvSpPr/>
          <p:nvPr/>
        </p:nvSpPr>
        <p:spPr>
          <a:xfrm rot="10800000">
            <a:off x="4538495" y="5948595"/>
            <a:ext cx="1163609" cy="710009"/>
          </a:xfrm>
          <a:custGeom>
            <a:avLst/>
            <a:gdLst>
              <a:gd name="connsiteX0" fmla="*/ 107926 w 1163609"/>
              <a:gd name="connsiteY0" fmla="*/ 0 h 710009"/>
              <a:gd name="connsiteX1" fmla="*/ 1043629 w 1163609"/>
              <a:gd name="connsiteY1" fmla="*/ 0 h 710009"/>
              <a:gd name="connsiteX2" fmla="*/ 1163609 w 1163609"/>
              <a:gd name="connsiteY2" fmla="*/ 119980 h 710009"/>
              <a:gd name="connsiteX3" fmla="*/ 1163609 w 1163609"/>
              <a:gd name="connsiteY3" fmla="*/ 170764 h 710009"/>
              <a:gd name="connsiteX4" fmla="*/ 804620 w 1163609"/>
              <a:gd name="connsiteY4" fmla="*/ 381029 h 710009"/>
              <a:gd name="connsiteX5" fmla="*/ 1163609 w 1163609"/>
              <a:gd name="connsiteY5" fmla="*/ 591293 h 710009"/>
              <a:gd name="connsiteX6" fmla="*/ 1163609 w 1163609"/>
              <a:gd name="connsiteY6" fmla="*/ 599884 h 710009"/>
              <a:gd name="connsiteX7" fmla="*/ 1154181 w 1163609"/>
              <a:gd name="connsiteY7" fmla="*/ 646586 h 710009"/>
              <a:gd name="connsiteX8" fmla="*/ 1129141 w 1163609"/>
              <a:gd name="connsiteY8" fmla="*/ 683725 h 710009"/>
              <a:gd name="connsiteX9" fmla="*/ 1126819 w 1163609"/>
              <a:gd name="connsiteY9" fmla="*/ 685834 h 710009"/>
              <a:gd name="connsiteX10" fmla="*/ 1117853 w 1163609"/>
              <a:gd name="connsiteY10" fmla="*/ 691880 h 710009"/>
              <a:gd name="connsiteX11" fmla="*/ 1091361 w 1163609"/>
              <a:gd name="connsiteY11" fmla="*/ 704615 h 710009"/>
              <a:gd name="connsiteX12" fmla="*/ 1055682 w 1163609"/>
              <a:gd name="connsiteY12" fmla="*/ 710009 h 710009"/>
              <a:gd name="connsiteX13" fmla="*/ 119980 w 1163609"/>
              <a:gd name="connsiteY13" fmla="*/ 710009 h 710009"/>
              <a:gd name="connsiteX14" fmla="*/ 0 w 1163609"/>
              <a:gd name="connsiteY14" fmla="*/ 590029 h 710009"/>
              <a:gd name="connsiteX15" fmla="*/ 0 w 1163609"/>
              <a:gd name="connsiteY15" fmla="*/ 110125 h 710009"/>
              <a:gd name="connsiteX16" fmla="*/ 9429 w 1163609"/>
              <a:gd name="connsiteY16" fmla="*/ 63424 h 710009"/>
              <a:gd name="connsiteX17" fmla="*/ 33006 w 1163609"/>
              <a:gd name="connsiteY17" fmla="*/ 28455 h 710009"/>
              <a:gd name="connsiteX18" fmla="*/ 61225 w 1163609"/>
              <a:gd name="connsiteY18" fmla="*/ 9429 h 710009"/>
              <a:gd name="connsiteX19" fmla="*/ 107926 w 1163609"/>
              <a:gd name="connsiteY19" fmla="*/ 0 h 7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63609" h="710009">
                <a:moveTo>
                  <a:pt x="107926" y="0"/>
                </a:moveTo>
                <a:lnTo>
                  <a:pt x="1043629" y="0"/>
                </a:lnTo>
                <a:cubicBezTo>
                  <a:pt x="1109892" y="0"/>
                  <a:pt x="1163609" y="53717"/>
                  <a:pt x="1163609" y="119980"/>
                </a:cubicBezTo>
                <a:lnTo>
                  <a:pt x="1163609" y="170764"/>
                </a:lnTo>
                <a:lnTo>
                  <a:pt x="804620" y="381029"/>
                </a:lnTo>
                <a:lnTo>
                  <a:pt x="1163609" y="591293"/>
                </a:lnTo>
                <a:lnTo>
                  <a:pt x="1163609" y="599884"/>
                </a:lnTo>
                <a:cubicBezTo>
                  <a:pt x="1163609" y="616450"/>
                  <a:pt x="1160252" y="632232"/>
                  <a:pt x="1154181" y="646586"/>
                </a:cubicBezTo>
                <a:lnTo>
                  <a:pt x="1129141" y="683725"/>
                </a:lnTo>
                <a:lnTo>
                  <a:pt x="1126819" y="685834"/>
                </a:lnTo>
                <a:lnTo>
                  <a:pt x="1117853" y="691880"/>
                </a:lnTo>
                <a:lnTo>
                  <a:pt x="1091361" y="704615"/>
                </a:lnTo>
                <a:cubicBezTo>
                  <a:pt x="1080090" y="708121"/>
                  <a:pt x="1068107" y="710009"/>
                  <a:pt x="1055682" y="710009"/>
                </a:cubicBezTo>
                <a:lnTo>
                  <a:pt x="119980" y="710009"/>
                </a:lnTo>
                <a:cubicBezTo>
                  <a:pt x="53717" y="710009"/>
                  <a:pt x="0" y="656292"/>
                  <a:pt x="0" y="590029"/>
                </a:cubicBezTo>
                <a:lnTo>
                  <a:pt x="0" y="110125"/>
                </a:lnTo>
                <a:cubicBezTo>
                  <a:pt x="0" y="93559"/>
                  <a:pt x="3358" y="77778"/>
                  <a:pt x="9429" y="63424"/>
                </a:cubicBezTo>
                <a:lnTo>
                  <a:pt x="33006" y="28455"/>
                </a:lnTo>
                <a:lnTo>
                  <a:pt x="61225" y="9429"/>
                </a:lnTo>
                <a:cubicBezTo>
                  <a:pt x="75579" y="3357"/>
                  <a:pt x="91361" y="0"/>
                  <a:pt x="107926" y="0"/>
                </a:cubicBezTo>
                <a:close/>
              </a:path>
            </a:pathLst>
          </a:custGeom>
          <a:solidFill>
            <a:srgbClr val="75DE56"/>
          </a:solidFill>
          <a:ln w="25400">
            <a:solidFill>
              <a:srgbClr val="0C0C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75" dirty="0"/>
          </a:p>
          <a:p>
            <a:pPr algn="ctr"/>
            <a:r>
              <a:rPr lang="en-US" sz="675" dirty="0"/>
              <a:t>0.5446	0.6679</a:t>
            </a:r>
          </a:p>
          <a:p>
            <a:pPr algn="ctr"/>
            <a:r>
              <a:rPr lang="en-US" sz="675" dirty="0"/>
              <a:t>0.4814	0.9332</a:t>
            </a:r>
          </a:p>
          <a:p>
            <a:pPr algn="ctr"/>
            <a:r>
              <a:rPr lang="en-US" sz="675" dirty="0"/>
              <a:t>0.6221	0.8440</a:t>
            </a:r>
          </a:p>
          <a:p>
            <a:pPr algn="ctr"/>
            <a:r>
              <a:rPr lang="en-US" sz="675" dirty="0"/>
              <a:t>0.6403	0.9711</a:t>
            </a:r>
          </a:p>
          <a:p>
            <a:pPr algn="ctr"/>
            <a:r>
              <a:rPr lang="en-US" sz="675" dirty="0"/>
              <a:t>0.9261	0.3278</a:t>
            </a:r>
          </a:p>
          <a:p>
            <a:pPr algn="ctr"/>
            <a:r>
              <a:rPr lang="en-US" sz="675" dirty="0"/>
              <a:t>0.2621	0.3681</a:t>
            </a:r>
          </a:p>
          <a:p>
            <a:pPr algn="ctr"/>
            <a:r>
              <a:rPr lang="en-US" sz="675" dirty="0"/>
              <a:t>	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D75B400-9480-039F-E6BB-D5EB85316C08}"/>
              </a:ext>
            </a:extLst>
          </p:cNvPr>
          <p:cNvSpPr txBox="1"/>
          <p:nvPr/>
        </p:nvSpPr>
        <p:spPr>
          <a:xfrm>
            <a:off x="5020569" y="6103298"/>
            <a:ext cx="78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dog</a:t>
            </a:r>
            <a:r>
              <a:rPr lang="en-US" baseline="-25000" dirty="0" err="1">
                <a:solidFill>
                  <a:srgbClr val="0C0C27"/>
                </a:solidFill>
                <a:latin typeface="Arial Rounded MT Bold" panose="020F0704030504030204" pitchFamily="34" charset="0"/>
              </a:rPr>
              <a:t>k</a:t>
            </a:r>
            <a:endParaRPr lang="en-US" dirty="0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214F1FB-E8B7-862B-069C-F471E2B73F66}"/>
              </a:ext>
            </a:extLst>
          </p:cNvPr>
          <p:cNvSpPr/>
          <p:nvPr/>
        </p:nvSpPr>
        <p:spPr>
          <a:xfrm>
            <a:off x="4153629" y="1917364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4978F55-0B90-12C2-C626-5963D71163F2}"/>
              </a:ext>
            </a:extLst>
          </p:cNvPr>
          <p:cNvSpPr/>
          <p:nvPr/>
        </p:nvSpPr>
        <p:spPr>
          <a:xfrm>
            <a:off x="4153628" y="2618979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FB3C4F3-6267-9B0F-F6A2-01BA39C20362}"/>
              </a:ext>
            </a:extLst>
          </p:cNvPr>
          <p:cNvSpPr/>
          <p:nvPr/>
        </p:nvSpPr>
        <p:spPr>
          <a:xfrm>
            <a:off x="4153628" y="3332781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06FD80D-9A17-D8B2-C376-D606C1CD996A}"/>
              </a:ext>
            </a:extLst>
          </p:cNvPr>
          <p:cNvSpPr/>
          <p:nvPr/>
        </p:nvSpPr>
        <p:spPr>
          <a:xfrm>
            <a:off x="4153628" y="4069552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1F30DAD-B9A1-B721-90E0-505472834B7C}"/>
              </a:ext>
            </a:extLst>
          </p:cNvPr>
          <p:cNvSpPr/>
          <p:nvPr/>
        </p:nvSpPr>
        <p:spPr>
          <a:xfrm>
            <a:off x="4153628" y="4810551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126D2A6-FC6D-45E6-0D4D-5823548561CE}"/>
              </a:ext>
            </a:extLst>
          </p:cNvPr>
          <p:cNvSpPr/>
          <p:nvPr/>
        </p:nvSpPr>
        <p:spPr>
          <a:xfrm>
            <a:off x="4128595" y="5516149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ACCF4FC4-1501-F199-79F1-C95D8EE69DA2}"/>
              </a:ext>
            </a:extLst>
          </p:cNvPr>
          <p:cNvSpPr/>
          <p:nvPr/>
        </p:nvSpPr>
        <p:spPr>
          <a:xfrm>
            <a:off x="4131591" y="6217764"/>
            <a:ext cx="181517" cy="18151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520F429-D9F5-5DCE-27A3-EE9C7B4D3524}"/>
              </a:ext>
            </a:extLst>
          </p:cNvPr>
          <p:cNvSpPr txBox="1"/>
          <p:nvPr/>
        </p:nvSpPr>
        <p:spPr>
          <a:xfrm>
            <a:off x="5869346" y="1371880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B5E5581-12C3-C0D4-81DC-FC2F9E5D9B2E}"/>
              </a:ext>
            </a:extLst>
          </p:cNvPr>
          <p:cNvSpPr txBox="1"/>
          <p:nvPr/>
        </p:nvSpPr>
        <p:spPr>
          <a:xfrm>
            <a:off x="5869346" y="2109572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36816B0-2680-EEA1-241F-A9D067701C0C}"/>
              </a:ext>
            </a:extLst>
          </p:cNvPr>
          <p:cNvSpPr txBox="1"/>
          <p:nvPr/>
        </p:nvSpPr>
        <p:spPr>
          <a:xfrm>
            <a:off x="5880045" y="2828835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91C79BA-BE1F-46E8-4B07-C9142257D636}"/>
              </a:ext>
            </a:extLst>
          </p:cNvPr>
          <p:cNvSpPr txBox="1"/>
          <p:nvPr/>
        </p:nvSpPr>
        <p:spPr>
          <a:xfrm>
            <a:off x="5869346" y="3560145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0C9FE98-750B-AC8B-6447-EFF9FAC2D423}"/>
              </a:ext>
            </a:extLst>
          </p:cNvPr>
          <p:cNvSpPr txBox="1"/>
          <p:nvPr/>
        </p:nvSpPr>
        <p:spPr>
          <a:xfrm>
            <a:off x="5869346" y="4279408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5124A1D-E484-CC32-AF6E-B5A2A4D80DC7}"/>
              </a:ext>
            </a:extLst>
          </p:cNvPr>
          <p:cNvSpPr txBox="1"/>
          <p:nvPr/>
        </p:nvSpPr>
        <p:spPr>
          <a:xfrm>
            <a:off x="5857455" y="5006742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5ECEE40-4440-DC19-FE48-BF435037FB3A}"/>
              </a:ext>
            </a:extLst>
          </p:cNvPr>
          <p:cNvSpPr txBox="1"/>
          <p:nvPr/>
        </p:nvSpPr>
        <p:spPr>
          <a:xfrm>
            <a:off x="5869346" y="5687799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A12CE2A-CEAA-6B76-32E2-6CD36A5B0827}"/>
              </a:ext>
            </a:extLst>
          </p:cNvPr>
          <p:cNvSpPr/>
          <p:nvPr/>
        </p:nvSpPr>
        <p:spPr>
          <a:xfrm>
            <a:off x="6691973" y="5242794"/>
            <a:ext cx="794677" cy="794677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C0C25"/>
                </a:solidFill>
              </a:rPr>
              <a:t>0.62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8A375F0-BBFB-595E-543F-DAA223DA36C5}"/>
              </a:ext>
            </a:extLst>
          </p:cNvPr>
          <p:cNvSpPr/>
          <p:nvPr/>
        </p:nvSpPr>
        <p:spPr>
          <a:xfrm>
            <a:off x="6631608" y="5857893"/>
            <a:ext cx="937928" cy="93792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C0C25"/>
                </a:solidFill>
              </a:rPr>
              <a:t>0.98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0B93C9E-9BB9-1A6B-438A-E42B698C4EC4}"/>
              </a:ext>
            </a:extLst>
          </p:cNvPr>
          <p:cNvSpPr/>
          <p:nvPr/>
        </p:nvSpPr>
        <p:spPr>
          <a:xfrm>
            <a:off x="6818886" y="3185075"/>
            <a:ext cx="563371" cy="563371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0C0C25"/>
                </a:solidFill>
              </a:rPr>
              <a:t>0.41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9E933C0-FA65-E62A-2284-346771C0BE39}"/>
              </a:ext>
            </a:extLst>
          </p:cNvPr>
          <p:cNvSpPr/>
          <p:nvPr/>
        </p:nvSpPr>
        <p:spPr>
          <a:xfrm>
            <a:off x="6977234" y="2601731"/>
            <a:ext cx="246674" cy="246674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" b="1" dirty="0">
                <a:solidFill>
                  <a:srgbClr val="0C0C25"/>
                </a:solidFill>
              </a:rPr>
              <a:t>0.01</a:t>
            </a:r>
            <a:endParaRPr lang="en-US" sz="700" b="1" dirty="0">
              <a:solidFill>
                <a:srgbClr val="0C0C25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07F81E7-44B3-EE4D-DFF6-1DF353A3058E}"/>
              </a:ext>
            </a:extLst>
          </p:cNvPr>
          <p:cNvSpPr/>
          <p:nvPr/>
        </p:nvSpPr>
        <p:spPr>
          <a:xfrm>
            <a:off x="6842637" y="1736821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E7F786A-0477-F78C-853E-66BB5F3D8755}"/>
              </a:ext>
            </a:extLst>
          </p:cNvPr>
          <p:cNvSpPr/>
          <p:nvPr/>
        </p:nvSpPr>
        <p:spPr>
          <a:xfrm>
            <a:off x="6842637" y="3930907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B72B10-CDE1-6D9A-1B97-4A39DBBEF363}"/>
              </a:ext>
            </a:extLst>
          </p:cNvPr>
          <p:cNvSpPr/>
          <p:nvPr/>
        </p:nvSpPr>
        <p:spPr>
          <a:xfrm>
            <a:off x="6796030" y="4648327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</p:spTree>
    <p:extLst>
      <p:ext uri="{BB962C8B-B14F-4D97-AF65-F5344CB8AC3E}">
        <p14:creationId xmlns:p14="http://schemas.microsoft.com/office/powerpoint/2010/main" val="3295008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24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0B93C9E-9BB9-1A6B-438A-E42B698C4EC4}"/>
              </a:ext>
            </a:extLst>
          </p:cNvPr>
          <p:cNvSpPr/>
          <p:nvPr/>
        </p:nvSpPr>
        <p:spPr>
          <a:xfrm>
            <a:off x="7078769" y="3020732"/>
            <a:ext cx="563371" cy="563371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0C0C25"/>
                </a:solidFill>
              </a:rPr>
              <a:t>0.41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9E933C0-FA65-E62A-2284-346771C0BE39}"/>
              </a:ext>
            </a:extLst>
          </p:cNvPr>
          <p:cNvSpPr/>
          <p:nvPr/>
        </p:nvSpPr>
        <p:spPr>
          <a:xfrm>
            <a:off x="4719762" y="3141431"/>
            <a:ext cx="246674" cy="246674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" b="1" dirty="0">
                <a:solidFill>
                  <a:srgbClr val="0C0C25"/>
                </a:solidFill>
              </a:rPr>
              <a:t>0.01</a:t>
            </a:r>
            <a:endParaRPr lang="en-US" sz="700" b="1" dirty="0">
              <a:solidFill>
                <a:srgbClr val="0C0C25"/>
              </a:solidFill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307F81E7-44B3-EE4D-DFF6-1DF353A3058E}"/>
              </a:ext>
            </a:extLst>
          </p:cNvPr>
          <p:cNvSpPr/>
          <p:nvPr/>
        </p:nvSpPr>
        <p:spPr>
          <a:xfrm>
            <a:off x="2143713" y="3049023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B24B034-95CD-C099-C117-F6DB4489D2D0}"/>
              </a:ext>
            </a:extLst>
          </p:cNvPr>
          <p:cNvGrpSpPr/>
          <p:nvPr/>
        </p:nvGrpSpPr>
        <p:grpSpPr>
          <a:xfrm>
            <a:off x="257632" y="2952785"/>
            <a:ext cx="1125482" cy="729719"/>
            <a:chOff x="4677036" y="3779381"/>
            <a:chExt cx="1027574" cy="729719"/>
          </a:xfrm>
        </p:grpSpPr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CF557F0A-0B41-A3D1-0ECF-436A6E314EC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5" name="Rectangle: Rounded Corners 11">
              <a:extLst>
                <a:ext uri="{FF2B5EF4-FFF2-40B4-BE49-F238E27FC236}">
                  <a16:creationId xmlns:a16="http://schemas.microsoft.com/office/drawing/2014/main" id="{2F16C803-1902-F66B-2084-1B92DC1FF33C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quick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2E841E5-E0D4-289B-257E-861B23AD918D}"/>
              </a:ext>
            </a:extLst>
          </p:cNvPr>
          <p:cNvGrpSpPr/>
          <p:nvPr/>
        </p:nvGrpSpPr>
        <p:grpSpPr>
          <a:xfrm>
            <a:off x="7600927" y="2894981"/>
            <a:ext cx="1275012" cy="729719"/>
            <a:chOff x="4677036" y="3779381"/>
            <a:chExt cx="1027575" cy="729719"/>
          </a:xfrm>
        </p:grpSpPr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AEF4CD8B-D92E-E278-76D8-926FEA42589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2" name="Rectangle: Rounded Corners 11">
              <a:extLst>
                <a:ext uri="{FF2B5EF4-FFF2-40B4-BE49-F238E27FC236}">
                  <a16:creationId xmlns:a16="http://schemas.microsoft.com/office/drawing/2014/main" id="{C06E28BE-B249-B67C-A5A9-877BDF35DEB7}"/>
                </a:ext>
              </a:extLst>
            </p:cNvPr>
            <p:cNvSpPr/>
            <p:nvPr/>
          </p:nvSpPr>
          <p:spPr>
            <a:xfrm>
              <a:off x="4687466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fox</a:t>
              </a:r>
              <a:r>
                <a:rPr lang="en-US" sz="2400" baseline="-250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D5EFD3-2B8A-0048-4BC7-FFA7F348F70D}"/>
              </a:ext>
            </a:extLst>
          </p:cNvPr>
          <p:cNvGrpSpPr/>
          <p:nvPr/>
        </p:nvGrpSpPr>
        <p:grpSpPr>
          <a:xfrm>
            <a:off x="4959833" y="2910768"/>
            <a:ext cx="1309634" cy="729719"/>
            <a:chOff x="4677036" y="3779381"/>
            <a:chExt cx="1044648" cy="729719"/>
          </a:xfrm>
        </p:grpSpPr>
        <p:sp>
          <p:nvSpPr>
            <p:cNvPr id="37" name="Rectangle 10">
              <a:extLst>
                <a:ext uri="{FF2B5EF4-FFF2-40B4-BE49-F238E27FC236}">
                  <a16:creationId xmlns:a16="http://schemas.microsoft.com/office/drawing/2014/main" id="{073F4AFB-E83E-6D4A-5AE2-457C872F8B1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38" name="Rectangle: Rounded Corners 11">
              <a:extLst>
                <a:ext uri="{FF2B5EF4-FFF2-40B4-BE49-F238E27FC236}">
                  <a16:creationId xmlns:a16="http://schemas.microsoft.com/office/drawing/2014/main" id="{682EE968-9EFD-045E-785A-9E06854BBEE2}"/>
                </a:ext>
              </a:extLst>
            </p:cNvPr>
            <p:cNvSpPr/>
            <p:nvPr/>
          </p:nvSpPr>
          <p:spPr>
            <a:xfrm>
              <a:off x="4687465" y="3779381"/>
              <a:ext cx="1034219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brown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CEC4CE2-2264-E67D-69D1-F779E25493E4}"/>
              </a:ext>
            </a:extLst>
          </p:cNvPr>
          <p:cNvGrpSpPr/>
          <p:nvPr/>
        </p:nvGrpSpPr>
        <p:grpSpPr>
          <a:xfrm>
            <a:off x="2668048" y="2947857"/>
            <a:ext cx="1275155" cy="729719"/>
            <a:chOff x="4677036" y="3779381"/>
            <a:chExt cx="1027574" cy="729719"/>
          </a:xfrm>
        </p:grpSpPr>
        <p:sp>
          <p:nvSpPr>
            <p:cNvPr id="41" name="Rectangle 10">
              <a:extLst>
                <a:ext uri="{FF2B5EF4-FFF2-40B4-BE49-F238E27FC236}">
                  <a16:creationId xmlns:a16="http://schemas.microsoft.com/office/drawing/2014/main" id="{F7E6EC27-E5DE-E287-2C1C-53777B87E79F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42" name="Rectangle: Rounded Corners 11">
              <a:extLst>
                <a:ext uri="{FF2B5EF4-FFF2-40B4-BE49-F238E27FC236}">
                  <a16:creationId xmlns:a16="http://schemas.microsoft.com/office/drawing/2014/main" id="{E1C0D8A8-1AC7-3536-A26A-0705A908C69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quick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99B9AE76-B6BE-9113-821F-70FAE7B9B165}"/>
              </a:ext>
            </a:extLst>
          </p:cNvPr>
          <p:cNvSpPr txBox="1"/>
          <p:nvPr/>
        </p:nvSpPr>
        <p:spPr>
          <a:xfrm>
            <a:off x="6194539" y="2676063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+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90A7865-CD5D-06A9-6871-0248D26A0E85}"/>
              </a:ext>
            </a:extLst>
          </p:cNvPr>
          <p:cNvSpPr txBox="1"/>
          <p:nvPr/>
        </p:nvSpPr>
        <p:spPr>
          <a:xfrm>
            <a:off x="4041667" y="3638518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+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3287BD-5B4F-FA0B-EF51-ACAB7CCD9FEF}"/>
              </a:ext>
            </a:extLst>
          </p:cNvPr>
          <p:cNvSpPr txBox="1"/>
          <p:nvPr/>
        </p:nvSpPr>
        <p:spPr>
          <a:xfrm>
            <a:off x="1383114" y="2664603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DF6888A-8322-EB64-C3F8-D9E61FE3175F}"/>
              </a:ext>
            </a:extLst>
          </p:cNvPr>
          <p:cNvSpPr/>
          <p:nvPr/>
        </p:nvSpPr>
        <p:spPr>
          <a:xfrm>
            <a:off x="7078769" y="3924990"/>
            <a:ext cx="563371" cy="563371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rgbClr val="0C0C25"/>
                </a:solidFill>
              </a:rPr>
              <a:t>0.41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8C68CC3-1FDA-7BBF-32F2-0D436DE4265C}"/>
              </a:ext>
            </a:extLst>
          </p:cNvPr>
          <p:cNvSpPr/>
          <p:nvPr/>
        </p:nvSpPr>
        <p:spPr>
          <a:xfrm>
            <a:off x="4760975" y="4093194"/>
            <a:ext cx="246674" cy="246674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" b="1" dirty="0">
                <a:solidFill>
                  <a:srgbClr val="0C0C25"/>
                </a:solidFill>
              </a:rPr>
              <a:t>0.01</a:t>
            </a:r>
            <a:endParaRPr lang="en-US" sz="700" b="1" dirty="0">
              <a:solidFill>
                <a:srgbClr val="0C0C25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B53A626-E89F-8CA5-391B-CEE53FAB6FBB}"/>
              </a:ext>
            </a:extLst>
          </p:cNvPr>
          <p:cNvSpPr/>
          <p:nvPr/>
        </p:nvSpPr>
        <p:spPr>
          <a:xfrm>
            <a:off x="2184926" y="4000786"/>
            <a:ext cx="493348" cy="493348"/>
          </a:xfrm>
          <a:prstGeom prst="ellipse">
            <a:avLst/>
          </a:prstGeom>
          <a:solidFill>
            <a:srgbClr val="05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rgbClr val="0C0C25"/>
                </a:solidFill>
              </a:rPr>
              <a:t>0.33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ACDAF2E-8292-7AFD-4909-4F518BFE6A3E}"/>
              </a:ext>
            </a:extLst>
          </p:cNvPr>
          <p:cNvGrpSpPr/>
          <p:nvPr/>
        </p:nvGrpSpPr>
        <p:grpSpPr>
          <a:xfrm>
            <a:off x="219456" y="3904548"/>
            <a:ext cx="1269419" cy="729719"/>
            <a:chOff x="4604551" y="3779381"/>
            <a:chExt cx="1158989" cy="729719"/>
          </a:xfrm>
        </p:grpSpPr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946C0DF8-D7F7-BD5C-AC63-83DA78A84FA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1" name="Rectangle: Rounded Corners 11">
              <a:extLst>
                <a:ext uri="{FF2B5EF4-FFF2-40B4-BE49-F238E27FC236}">
                  <a16:creationId xmlns:a16="http://schemas.microsoft.com/office/drawing/2014/main" id="{78686C20-9CFD-D682-0057-40491D926397}"/>
                </a:ext>
              </a:extLst>
            </p:cNvPr>
            <p:cNvSpPr/>
            <p:nvPr/>
          </p:nvSpPr>
          <p:spPr>
            <a:xfrm>
              <a:off x="4604551" y="3779381"/>
              <a:ext cx="1158989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brown</a:t>
              </a:r>
            </a:p>
            <a:p>
              <a:pPr algn="ctr"/>
              <a:endParaRPr lang="en-US" sz="135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EE86D2C-4931-0C8E-34DE-DEA91D0EDD99}"/>
              </a:ext>
            </a:extLst>
          </p:cNvPr>
          <p:cNvGrpSpPr/>
          <p:nvPr/>
        </p:nvGrpSpPr>
        <p:grpSpPr>
          <a:xfrm>
            <a:off x="7642140" y="3846744"/>
            <a:ext cx="1275012" cy="729719"/>
            <a:chOff x="4677036" y="3779381"/>
            <a:chExt cx="1027575" cy="729719"/>
          </a:xfrm>
        </p:grpSpPr>
        <p:sp>
          <p:nvSpPr>
            <p:cNvPr id="53" name="Rectangle 10">
              <a:extLst>
                <a:ext uri="{FF2B5EF4-FFF2-40B4-BE49-F238E27FC236}">
                  <a16:creationId xmlns:a16="http://schemas.microsoft.com/office/drawing/2014/main" id="{FB1B2D44-E52A-EC49-A43C-254C915A34E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4" name="Rectangle: Rounded Corners 11">
              <a:extLst>
                <a:ext uri="{FF2B5EF4-FFF2-40B4-BE49-F238E27FC236}">
                  <a16:creationId xmlns:a16="http://schemas.microsoft.com/office/drawing/2014/main" id="{2B75C9CE-4922-A65F-A04A-181E8DAE2375}"/>
                </a:ext>
              </a:extLst>
            </p:cNvPr>
            <p:cNvSpPr/>
            <p:nvPr/>
          </p:nvSpPr>
          <p:spPr>
            <a:xfrm>
              <a:off x="4687466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fox</a:t>
              </a:r>
              <a:r>
                <a:rPr lang="en-US" sz="2400" baseline="-25000" dirty="0" err="1">
                  <a:solidFill>
                    <a:srgbClr val="0C0C25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E6D224B-9887-32C5-BAA5-138C22C084F8}"/>
              </a:ext>
            </a:extLst>
          </p:cNvPr>
          <p:cNvGrpSpPr/>
          <p:nvPr/>
        </p:nvGrpSpPr>
        <p:grpSpPr>
          <a:xfrm>
            <a:off x="5001046" y="3862531"/>
            <a:ext cx="1309634" cy="729719"/>
            <a:chOff x="4677036" y="3779381"/>
            <a:chExt cx="1044648" cy="729719"/>
          </a:xfrm>
        </p:grpSpPr>
        <p:sp>
          <p:nvSpPr>
            <p:cNvPr id="60" name="Rectangle 10">
              <a:extLst>
                <a:ext uri="{FF2B5EF4-FFF2-40B4-BE49-F238E27FC236}">
                  <a16:creationId xmlns:a16="http://schemas.microsoft.com/office/drawing/2014/main" id="{9511C26E-B38D-9BE4-A383-35AFA87674AD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1" name="Rectangle: Rounded Corners 11">
              <a:extLst>
                <a:ext uri="{FF2B5EF4-FFF2-40B4-BE49-F238E27FC236}">
                  <a16:creationId xmlns:a16="http://schemas.microsoft.com/office/drawing/2014/main" id="{C0DC419C-C41B-D549-0268-0262482EC778}"/>
                </a:ext>
              </a:extLst>
            </p:cNvPr>
            <p:cNvSpPr/>
            <p:nvPr/>
          </p:nvSpPr>
          <p:spPr>
            <a:xfrm>
              <a:off x="4687465" y="3779381"/>
              <a:ext cx="1034219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brown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B346412-2D0A-4C87-FCC7-A205825A0980}"/>
              </a:ext>
            </a:extLst>
          </p:cNvPr>
          <p:cNvGrpSpPr/>
          <p:nvPr/>
        </p:nvGrpSpPr>
        <p:grpSpPr>
          <a:xfrm>
            <a:off x="2709261" y="3899620"/>
            <a:ext cx="1275155" cy="729719"/>
            <a:chOff x="4677036" y="3779381"/>
            <a:chExt cx="1027574" cy="729719"/>
          </a:xfrm>
        </p:grpSpPr>
        <p:sp>
          <p:nvSpPr>
            <p:cNvPr id="73" name="Rectangle 10">
              <a:extLst>
                <a:ext uri="{FF2B5EF4-FFF2-40B4-BE49-F238E27FC236}">
                  <a16:creationId xmlns:a16="http://schemas.microsoft.com/office/drawing/2014/main" id="{D0AA1C63-5832-191B-6868-16F86831DC3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05B0F0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75" name="Rectangle: Rounded Corners 11">
              <a:extLst>
                <a:ext uri="{FF2B5EF4-FFF2-40B4-BE49-F238E27FC236}">
                  <a16:creationId xmlns:a16="http://schemas.microsoft.com/office/drawing/2014/main" id="{C6732184-D723-9000-B86E-9E915465F3F4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r>
                <a:rPr lang="en-US" sz="24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quick</a:t>
              </a:r>
              <a:r>
                <a:rPr lang="en-US" sz="2400" baseline="-25000" dirty="0" err="1">
                  <a:solidFill>
                    <a:srgbClr val="0C0C27"/>
                  </a:solidFill>
                  <a:latin typeface="Arial Rounded MT Bold" panose="020F0704030504030204" pitchFamily="34" charset="0"/>
                </a:rPr>
                <a:t>v</a:t>
              </a:r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FB76D64-B228-9097-5D57-28712E4F1FF7}"/>
              </a:ext>
            </a:extLst>
          </p:cNvPr>
          <p:cNvSpPr txBox="1"/>
          <p:nvPr/>
        </p:nvSpPr>
        <p:spPr>
          <a:xfrm>
            <a:off x="6235752" y="3627826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+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AFF38F-EBF7-7C59-7164-7CCF91B73D56}"/>
              </a:ext>
            </a:extLst>
          </p:cNvPr>
          <p:cNvSpPr txBox="1"/>
          <p:nvPr/>
        </p:nvSpPr>
        <p:spPr>
          <a:xfrm>
            <a:off x="4032274" y="2699291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+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CC40CFD-9FDE-F22A-212E-76382DFFC390}"/>
              </a:ext>
            </a:extLst>
          </p:cNvPr>
          <p:cNvSpPr txBox="1"/>
          <p:nvPr/>
        </p:nvSpPr>
        <p:spPr>
          <a:xfrm>
            <a:off x="1424327" y="3616366"/>
            <a:ext cx="723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=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BB6835-392B-3354-D12E-79543285C267}"/>
              </a:ext>
            </a:extLst>
          </p:cNvPr>
          <p:cNvSpPr txBox="1"/>
          <p:nvPr/>
        </p:nvSpPr>
        <p:spPr>
          <a:xfrm>
            <a:off x="285905" y="4233269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05B0F0"/>
                </a:solidFill>
                <a:latin typeface="Arial Rounded MT Bold" panose="020F0704030504030204" pitchFamily="34" charset="77"/>
              </a:rPr>
              <a:t>…</a:t>
            </a:r>
            <a:endParaRPr lang="en-US" sz="2400" dirty="0">
              <a:solidFill>
                <a:srgbClr val="05B0F0"/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65395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25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ADD8DE-9C62-1A5D-4365-9AE79ECA59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7413" y="2018284"/>
            <a:ext cx="5848933" cy="32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95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26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NATURAL LANGUAGE PROCESSING (NLP) </a:t>
            </a:r>
          </a:p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 quick foray…</a:t>
            </a:r>
            <a:r>
              <a:rPr lang="en-US" sz="2400" dirty="0"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22B905-36F6-F538-7059-B4EA21776A66}"/>
              </a:ext>
            </a:extLst>
          </p:cNvPr>
          <p:cNvSpPr/>
          <p:nvPr/>
        </p:nvSpPr>
        <p:spPr>
          <a:xfrm>
            <a:off x="2107934" y="2357767"/>
            <a:ext cx="1994452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478B8E-F402-38C7-72A7-9673C12051C9}"/>
              </a:ext>
            </a:extLst>
          </p:cNvPr>
          <p:cNvSpPr/>
          <p:nvPr/>
        </p:nvSpPr>
        <p:spPr>
          <a:xfrm>
            <a:off x="2287875" y="2421821"/>
            <a:ext cx="1558833" cy="23257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B5F3D-8FEB-32CC-0A80-07BE719AB753}"/>
              </a:ext>
            </a:extLst>
          </p:cNvPr>
          <p:cNvSpPr/>
          <p:nvPr/>
        </p:nvSpPr>
        <p:spPr>
          <a:xfrm>
            <a:off x="2363431" y="2506513"/>
            <a:ext cx="1401015" cy="384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Encoder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5251D9-2E48-8F40-732B-D6743E1E0583}"/>
              </a:ext>
            </a:extLst>
          </p:cNvPr>
          <p:cNvSpPr/>
          <p:nvPr/>
        </p:nvSpPr>
        <p:spPr>
          <a:xfrm>
            <a:off x="2363431" y="3073113"/>
            <a:ext cx="1401015" cy="384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Encoder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1B78EC-4334-8649-098D-903270458A4A}"/>
              </a:ext>
            </a:extLst>
          </p:cNvPr>
          <p:cNvSpPr/>
          <p:nvPr/>
        </p:nvSpPr>
        <p:spPr>
          <a:xfrm>
            <a:off x="2363431" y="3657864"/>
            <a:ext cx="1401015" cy="384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Encoder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C3CA7F-B73C-D475-3535-A7FB735339E1}"/>
              </a:ext>
            </a:extLst>
          </p:cNvPr>
          <p:cNvSpPr/>
          <p:nvPr/>
        </p:nvSpPr>
        <p:spPr>
          <a:xfrm>
            <a:off x="2363431" y="4253937"/>
            <a:ext cx="1401015" cy="3843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Encoder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308AD1-04D1-F14D-5CA2-7D7D8403512C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3063938" y="4042176"/>
            <a:ext cx="1" cy="21176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A224CB-D7C3-EA16-2EF8-93079D2558B9}"/>
              </a:ext>
            </a:extLst>
          </p:cNvPr>
          <p:cNvCxnSpPr>
            <a:cxnSpLocks/>
          </p:cNvCxnSpPr>
          <p:nvPr/>
        </p:nvCxnSpPr>
        <p:spPr>
          <a:xfrm flipV="1">
            <a:off x="3063937" y="3446103"/>
            <a:ext cx="1" cy="21176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82C194-D6A7-B6AE-7B55-33E795EE954E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3063936" y="2890825"/>
            <a:ext cx="3" cy="1709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>
            <a:extLst>
              <a:ext uri="{FF2B5EF4-FFF2-40B4-BE49-F238E27FC236}">
                <a16:creationId xmlns:a16="http://schemas.microsoft.com/office/drawing/2014/main" id="{7250E032-41F8-91CB-4460-EAAAAC4D56F7}"/>
              </a:ext>
            </a:extLst>
          </p:cNvPr>
          <p:cNvSpPr/>
          <p:nvPr/>
        </p:nvSpPr>
        <p:spPr>
          <a:xfrm>
            <a:off x="3783843" y="3509703"/>
            <a:ext cx="637000" cy="1184886"/>
          </a:xfrm>
          <a:prstGeom prst="leftBrace">
            <a:avLst>
              <a:gd name="adj1" fmla="val 8333"/>
              <a:gd name="adj2" fmla="val 8069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364F1E-5B4B-3CC4-A9AB-6962938F038D}"/>
              </a:ext>
            </a:extLst>
          </p:cNvPr>
          <p:cNvSpPr/>
          <p:nvPr/>
        </p:nvSpPr>
        <p:spPr>
          <a:xfrm>
            <a:off x="4566612" y="3446103"/>
            <a:ext cx="2855034" cy="122777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E6CE7E-E8CC-3C3F-9473-B25A4D9A8BC8}"/>
              </a:ext>
            </a:extLst>
          </p:cNvPr>
          <p:cNvSpPr/>
          <p:nvPr/>
        </p:nvSpPr>
        <p:spPr>
          <a:xfrm>
            <a:off x="4642168" y="3530795"/>
            <a:ext cx="2660206" cy="3843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Dense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101A46-7C4B-6F60-0B63-98D3D38B3650}"/>
              </a:ext>
            </a:extLst>
          </p:cNvPr>
          <p:cNvSpPr/>
          <p:nvPr/>
        </p:nvSpPr>
        <p:spPr>
          <a:xfrm>
            <a:off x="4642168" y="4097395"/>
            <a:ext cx="2660208" cy="38431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Self-Attention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B57173-2994-731B-C47E-8CFF42E6D2FC}"/>
              </a:ext>
            </a:extLst>
          </p:cNvPr>
          <p:cNvCxnSpPr>
            <a:cxnSpLocks/>
          </p:cNvCxnSpPr>
          <p:nvPr/>
        </p:nvCxnSpPr>
        <p:spPr>
          <a:xfrm flipV="1">
            <a:off x="5945646" y="4481707"/>
            <a:ext cx="1" cy="31923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0DF379-7574-9A1A-3DF0-F7AAD37741D6}"/>
              </a:ext>
            </a:extLst>
          </p:cNvPr>
          <p:cNvCxnSpPr>
            <a:cxnSpLocks/>
          </p:cNvCxnSpPr>
          <p:nvPr/>
        </p:nvCxnSpPr>
        <p:spPr>
          <a:xfrm flipV="1">
            <a:off x="5945647" y="3900507"/>
            <a:ext cx="1" cy="21176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FB83CB-3D1E-B9C3-DDD3-150628D1D7F9}"/>
              </a:ext>
            </a:extLst>
          </p:cNvPr>
          <p:cNvCxnSpPr>
            <a:cxnSpLocks/>
          </p:cNvCxnSpPr>
          <p:nvPr/>
        </p:nvCxnSpPr>
        <p:spPr>
          <a:xfrm flipV="1">
            <a:off x="5945646" y="3319034"/>
            <a:ext cx="1" cy="21176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D5F9D39-CD2B-2733-BAA6-388B639E0091}"/>
              </a:ext>
            </a:extLst>
          </p:cNvPr>
          <p:cNvSpPr txBox="1"/>
          <p:nvPr/>
        </p:nvSpPr>
        <p:spPr>
          <a:xfrm>
            <a:off x="145329" y="4253937"/>
            <a:ext cx="681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Input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B558F9-227D-C49D-320D-F0F089A4E613}"/>
              </a:ext>
            </a:extLst>
          </p:cNvPr>
          <p:cNvSpPr txBox="1"/>
          <p:nvPr/>
        </p:nvSpPr>
        <p:spPr>
          <a:xfrm>
            <a:off x="5326424" y="2530156"/>
            <a:ext cx="90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Output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D594134-9FFC-555C-618F-6153900D15F3}"/>
              </a:ext>
            </a:extLst>
          </p:cNvPr>
          <p:cNvCxnSpPr>
            <a:cxnSpLocks/>
          </p:cNvCxnSpPr>
          <p:nvPr/>
        </p:nvCxnSpPr>
        <p:spPr>
          <a:xfrm>
            <a:off x="817884" y="4446093"/>
            <a:ext cx="1567462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F39184A-65D1-7FDA-78A2-D6B510388749}"/>
              </a:ext>
            </a:extLst>
          </p:cNvPr>
          <p:cNvCxnSpPr>
            <a:cxnSpLocks/>
          </p:cNvCxnSpPr>
          <p:nvPr/>
        </p:nvCxnSpPr>
        <p:spPr>
          <a:xfrm>
            <a:off x="3786361" y="2722204"/>
            <a:ext cx="1497506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222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27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BACK TO GRAVITATIONAL WAVES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5FCEBE-2EB0-4D4F-DA5C-3AA4D4684E4E}"/>
              </a:ext>
            </a:extLst>
          </p:cNvPr>
          <p:cNvGrpSpPr/>
          <p:nvPr/>
        </p:nvGrpSpPr>
        <p:grpSpPr>
          <a:xfrm>
            <a:off x="1656670" y="4080610"/>
            <a:ext cx="1288229" cy="729719"/>
            <a:chOff x="4677036" y="3779381"/>
            <a:chExt cx="1027574" cy="729719"/>
          </a:xfrm>
        </p:grpSpPr>
        <p:sp>
          <p:nvSpPr>
            <p:cNvPr id="3" name="Rectangle 10">
              <a:extLst>
                <a:ext uri="{FF2B5EF4-FFF2-40B4-BE49-F238E27FC236}">
                  <a16:creationId xmlns:a16="http://schemas.microsoft.com/office/drawing/2014/main" id="{EBC92EDE-AAD2-2CA8-0A03-E50ABB7D827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" name="Rectangle: Rounded Corners 11">
              <a:extLst>
                <a:ext uri="{FF2B5EF4-FFF2-40B4-BE49-F238E27FC236}">
                  <a16:creationId xmlns:a16="http://schemas.microsoft.com/office/drawing/2014/main" id="{C6653780-AAE8-B83B-CA41-8F33B7E5C8E1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F14EE6-8C6A-BD34-253C-7D073B28C413}"/>
              </a:ext>
            </a:extLst>
          </p:cNvPr>
          <p:cNvGrpSpPr/>
          <p:nvPr/>
        </p:nvGrpSpPr>
        <p:grpSpPr>
          <a:xfrm>
            <a:off x="373598" y="4075683"/>
            <a:ext cx="1275155" cy="729719"/>
            <a:chOff x="4677036" y="3779381"/>
            <a:chExt cx="1027574" cy="729719"/>
          </a:xfrm>
        </p:grpSpPr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E830B766-B742-F6F7-C23F-71AA2D1EF61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A0799873-03F1-A816-B633-6E8698C932B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30AE65-0234-1AE4-A935-4E8E37A7C72A}"/>
              </a:ext>
            </a:extLst>
          </p:cNvPr>
          <p:cNvGrpSpPr/>
          <p:nvPr/>
        </p:nvGrpSpPr>
        <p:grpSpPr>
          <a:xfrm>
            <a:off x="4218329" y="4101946"/>
            <a:ext cx="1288229" cy="729719"/>
            <a:chOff x="4677036" y="3779381"/>
            <a:chExt cx="1027574" cy="729719"/>
          </a:xfrm>
        </p:grpSpPr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37DF6650-5DAA-2352-5880-C25628B73A5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0" name="Rectangle: Rounded Corners 11">
              <a:extLst>
                <a:ext uri="{FF2B5EF4-FFF2-40B4-BE49-F238E27FC236}">
                  <a16:creationId xmlns:a16="http://schemas.microsoft.com/office/drawing/2014/main" id="{E0729803-8306-1F09-3A5A-DF165FED5CF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686E51-69F6-86EA-4B07-48DA21C02FDF}"/>
              </a:ext>
            </a:extLst>
          </p:cNvPr>
          <p:cNvGrpSpPr/>
          <p:nvPr/>
        </p:nvGrpSpPr>
        <p:grpSpPr>
          <a:xfrm>
            <a:off x="2935257" y="4097019"/>
            <a:ext cx="1275155" cy="729719"/>
            <a:chOff x="4677036" y="3779381"/>
            <a:chExt cx="1027574" cy="729719"/>
          </a:xfrm>
        </p:grpSpPr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355D860A-FB2F-E24C-B5D8-D38E6992BFA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AD66EEE2-B414-4F3C-CABC-07E18BE22DF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AF4628-CA98-3567-D4CC-5517CFB1B11F}"/>
              </a:ext>
            </a:extLst>
          </p:cNvPr>
          <p:cNvGrpSpPr/>
          <p:nvPr/>
        </p:nvGrpSpPr>
        <p:grpSpPr>
          <a:xfrm>
            <a:off x="6784474" y="4120168"/>
            <a:ext cx="1288229" cy="729719"/>
            <a:chOff x="4677036" y="3779381"/>
            <a:chExt cx="1027574" cy="729719"/>
          </a:xfrm>
        </p:grpSpPr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B8EB64F1-C3E5-83BA-5117-B64DEA6231AD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6" name="Rectangle: Rounded Corners 11">
              <a:extLst>
                <a:ext uri="{FF2B5EF4-FFF2-40B4-BE49-F238E27FC236}">
                  <a16:creationId xmlns:a16="http://schemas.microsoft.com/office/drawing/2014/main" id="{23DE5114-427F-02CD-6F1E-C5F9793C1A65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473CDF-FE57-0AC6-D5EB-7AF284870D9A}"/>
              </a:ext>
            </a:extLst>
          </p:cNvPr>
          <p:cNvGrpSpPr/>
          <p:nvPr/>
        </p:nvGrpSpPr>
        <p:grpSpPr>
          <a:xfrm>
            <a:off x="5501402" y="4115241"/>
            <a:ext cx="1275155" cy="729719"/>
            <a:chOff x="4677036" y="3779381"/>
            <a:chExt cx="1027574" cy="729719"/>
          </a:xfrm>
        </p:grpSpPr>
        <p:sp>
          <p:nvSpPr>
            <p:cNvPr id="28" name="Rectangle 10">
              <a:extLst>
                <a:ext uri="{FF2B5EF4-FFF2-40B4-BE49-F238E27FC236}">
                  <a16:creationId xmlns:a16="http://schemas.microsoft.com/office/drawing/2014/main" id="{1EF8B068-17AD-2554-67D4-07FE51D3C70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9" name="Rectangle: Rounded Corners 11">
              <a:extLst>
                <a:ext uri="{FF2B5EF4-FFF2-40B4-BE49-F238E27FC236}">
                  <a16:creationId xmlns:a16="http://schemas.microsoft.com/office/drawing/2014/main" id="{A80F0315-75CC-D358-77A0-B212944D0738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ADF5A07F-C3D9-A350-75E2-2AC98906976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761" b="74592" l="17694" r="89652">
                        <a14:foregroundMark x1="22275" y1="41033" x2="22275" y2="41033"/>
                        <a14:foregroundMark x1="17694" y1="37772" x2="61532" y2="38043"/>
                        <a14:foregroundMark x1="61532" y1="38043" x2="61690" y2="37772"/>
                        <a14:foregroundMark x1="90126" y1="43886" x2="83965" y2="44158"/>
                        <a14:foregroundMark x1="83965" y1="44158" x2="81438" y2="42663"/>
                        <a14:foregroundMark x1="64929" y1="71739" x2="64929" y2="71739"/>
                        <a14:foregroundMark x1="57820" y1="72962" x2="57820" y2="72962"/>
                        <a14:foregroundMark x1="55687" y1="73913" x2="55687" y2="73913"/>
                        <a14:foregroundMark x1="51817" y1="74864" x2="51817" y2="74864"/>
                        <a14:foregroundMark x1="42180" y1="18478" x2="42180" y2="18478"/>
                        <a14:foregroundMark x1="62164" y1="15761" x2="62164" y2="15761"/>
                        <a14:foregroundMark x1="24566" y1="15761" x2="24566" y2="15761"/>
                      </a14:backgroundRemoval>
                    </a14:imgEffect>
                  </a14:imgLayer>
                </a14:imgProps>
              </a:ext>
            </a:extLst>
          </a:blip>
          <a:srcRect l="15419" t="14015" r="7553" b="24861"/>
          <a:stretch/>
        </p:blipFill>
        <p:spPr>
          <a:xfrm>
            <a:off x="506290" y="1194925"/>
            <a:ext cx="7566414" cy="217932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D676F33-CE26-331B-A694-186A39299FBB}"/>
              </a:ext>
            </a:extLst>
          </p:cNvPr>
          <p:cNvCxnSpPr/>
          <p:nvPr/>
        </p:nvCxnSpPr>
        <p:spPr>
          <a:xfrm flipV="1">
            <a:off x="1673527" y="2489489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20D77F8-0540-AAE3-7DF0-6790A82A1B8C}"/>
              </a:ext>
            </a:extLst>
          </p:cNvPr>
          <p:cNvCxnSpPr/>
          <p:nvPr/>
        </p:nvCxnSpPr>
        <p:spPr>
          <a:xfrm flipV="1">
            <a:off x="2944899" y="253758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8966A1E-6908-425D-3928-2A0442DE3E14}"/>
              </a:ext>
            </a:extLst>
          </p:cNvPr>
          <p:cNvCxnSpPr/>
          <p:nvPr/>
        </p:nvCxnSpPr>
        <p:spPr>
          <a:xfrm flipV="1">
            <a:off x="4210280" y="252140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595F98D-1498-D73E-83BA-7E16735E5A9F}"/>
              </a:ext>
            </a:extLst>
          </p:cNvPr>
          <p:cNvCxnSpPr/>
          <p:nvPr/>
        </p:nvCxnSpPr>
        <p:spPr>
          <a:xfrm flipV="1">
            <a:off x="5516337" y="2549385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3EB8DEC-FCD2-119F-635E-97F040F7C8F4}"/>
              </a:ext>
            </a:extLst>
          </p:cNvPr>
          <p:cNvCxnSpPr/>
          <p:nvPr/>
        </p:nvCxnSpPr>
        <p:spPr>
          <a:xfrm flipV="1">
            <a:off x="6803951" y="261586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7">
            <a:extLst>
              <a:ext uri="{FF2B5EF4-FFF2-40B4-BE49-F238E27FC236}">
                <a16:creationId xmlns:a16="http://schemas.microsoft.com/office/drawing/2014/main" id="{688DA1EC-C010-9951-ECDB-F3931FFF2B1A}"/>
              </a:ext>
            </a:extLst>
          </p:cNvPr>
          <p:cNvSpPr txBox="1">
            <a:spLocks/>
          </p:cNvSpPr>
          <p:nvPr/>
        </p:nvSpPr>
        <p:spPr>
          <a:xfrm>
            <a:off x="2138986" y="52133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SINGLE DETECTOR BBH DETECTION AS PROOF OF CONCEPT</a:t>
            </a:r>
          </a:p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EXPAND TO COHERENT CASE IN FUTURE WORK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03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28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Positional Encoding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5FCEBE-2EB0-4D4F-DA5C-3AA4D4684E4E}"/>
              </a:ext>
            </a:extLst>
          </p:cNvPr>
          <p:cNvGrpSpPr/>
          <p:nvPr/>
        </p:nvGrpSpPr>
        <p:grpSpPr>
          <a:xfrm>
            <a:off x="1656670" y="4080610"/>
            <a:ext cx="1288229" cy="729719"/>
            <a:chOff x="4677036" y="3779381"/>
            <a:chExt cx="1027574" cy="729719"/>
          </a:xfrm>
        </p:grpSpPr>
        <p:sp>
          <p:nvSpPr>
            <p:cNvPr id="3" name="Rectangle 10">
              <a:extLst>
                <a:ext uri="{FF2B5EF4-FFF2-40B4-BE49-F238E27FC236}">
                  <a16:creationId xmlns:a16="http://schemas.microsoft.com/office/drawing/2014/main" id="{EBC92EDE-AAD2-2CA8-0A03-E50ABB7D827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5" name="Rectangle: Rounded Corners 11">
              <a:extLst>
                <a:ext uri="{FF2B5EF4-FFF2-40B4-BE49-F238E27FC236}">
                  <a16:creationId xmlns:a16="http://schemas.microsoft.com/office/drawing/2014/main" id="{C6653780-AAE8-B83B-CA41-8F33B7E5C8E1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F14EE6-8C6A-BD34-253C-7D073B28C413}"/>
              </a:ext>
            </a:extLst>
          </p:cNvPr>
          <p:cNvGrpSpPr/>
          <p:nvPr/>
        </p:nvGrpSpPr>
        <p:grpSpPr>
          <a:xfrm>
            <a:off x="373598" y="4075683"/>
            <a:ext cx="1275155" cy="729719"/>
            <a:chOff x="4677036" y="3779381"/>
            <a:chExt cx="1027574" cy="729719"/>
          </a:xfrm>
        </p:grpSpPr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E830B766-B742-F6F7-C23F-71AA2D1EF61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A0799873-03F1-A816-B633-6E8698C932B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30AE65-0234-1AE4-A935-4E8E37A7C72A}"/>
              </a:ext>
            </a:extLst>
          </p:cNvPr>
          <p:cNvGrpSpPr/>
          <p:nvPr/>
        </p:nvGrpSpPr>
        <p:grpSpPr>
          <a:xfrm>
            <a:off x="4218329" y="4101946"/>
            <a:ext cx="1288229" cy="729719"/>
            <a:chOff x="4677036" y="3779381"/>
            <a:chExt cx="1027574" cy="729719"/>
          </a:xfrm>
        </p:grpSpPr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37DF6650-5DAA-2352-5880-C25628B73A5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0" name="Rectangle: Rounded Corners 11">
              <a:extLst>
                <a:ext uri="{FF2B5EF4-FFF2-40B4-BE49-F238E27FC236}">
                  <a16:creationId xmlns:a16="http://schemas.microsoft.com/office/drawing/2014/main" id="{E0729803-8306-1F09-3A5A-DF165FED5CF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686E51-69F6-86EA-4B07-48DA21C02FDF}"/>
              </a:ext>
            </a:extLst>
          </p:cNvPr>
          <p:cNvGrpSpPr/>
          <p:nvPr/>
        </p:nvGrpSpPr>
        <p:grpSpPr>
          <a:xfrm>
            <a:off x="2935257" y="4097019"/>
            <a:ext cx="1275155" cy="729719"/>
            <a:chOff x="4677036" y="3779381"/>
            <a:chExt cx="1027574" cy="729719"/>
          </a:xfrm>
        </p:grpSpPr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355D860A-FB2F-E24C-B5D8-D38E6992BFA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AD66EEE2-B414-4F3C-CABC-07E18BE22DF3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AF4628-CA98-3567-D4CC-5517CFB1B11F}"/>
              </a:ext>
            </a:extLst>
          </p:cNvPr>
          <p:cNvGrpSpPr/>
          <p:nvPr/>
        </p:nvGrpSpPr>
        <p:grpSpPr>
          <a:xfrm>
            <a:off x="6784474" y="4120168"/>
            <a:ext cx="1288229" cy="729719"/>
            <a:chOff x="4677036" y="3779381"/>
            <a:chExt cx="1027574" cy="729719"/>
          </a:xfrm>
        </p:grpSpPr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B8EB64F1-C3E5-83BA-5117-B64DEA6231AD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6" name="Rectangle: Rounded Corners 11">
              <a:extLst>
                <a:ext uri="{FF2B5EF4-FFF2-40B4-BE49-F238E27FC236}">
                  <a16:creationId xmlns:a16="http://schemas.microsoft.com/office/drawing/2014/main" id="{23DE5114-427F-02CD-6F1E-C5F9793C1A65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473CDF-FE57-0AC6-D5EB-7AF284870D9A}"/>
              </a:ext>
            </a:extLst>
          </p:cNvPr>
          <p:cNvGrpSpPr/>
          <p:nvPr/>
        </p:nvGrpSpPr>
        <p:grpSpPr>
          <a:xfrm>
            <a:off x="5501402" y="4115241"/>
            <a:ext cx="1275155" cy="729719"/>
            <a:chOff x="4677036" y="3779381"/>
            <a:chExt cx="1027574" cy="729719"/>
          </a:xfrm>
        </p:grpSpPr>
        <p:sp>
          <p:nvSpPr>
            <p:cNvPr id="28" name="Rectangle 10">
              <a:extLst>
                <a:ext uri="{FF2B5EF4-FFF2-40B4-BE49-F238E27FC236}">
                  <a16:creationId xmlns:a16="http://schemas.microsoft.com/office/drawing/2014/main" id="{1EF8B068-17AD-2554-67D4-07FE51D3C70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  <a:p>
              <a:pPr algn="ctr"/>
              <a:r>
                <a:rPr lang="en-US" sz="675" dirty="0"/>
                <a:t>0.5446	0.6679</a:t>
              </a:r>
            </a:p>
            <a:p>
              <a:pPr algn="ctr"/>
              <a:r>
                <a:rPr lang="en-US" sz="675" dirty="0"/>
                <a:t>0.4814	0.9332</a:t>
              </a:r>
            </a:p>
            <a:p>
              <a:pPr algn="ctr"/>
              <a:r>
                <a:rPr lang="en-US" sz="675" dirty="0"/>
                <a:t>0.6221	0.8440</a:t>
              </a:r>
            </a:p>
            <a:p>
              <a:pPr algn="ctr"/>
              <a:r>
                <a:rPr lang="en-US" sz="675" dirty="0"/>
                <a:t>0.6403	0.9711</a:t>
              </a:r>
            </a:p>
            <a:p>
              <a:pPr algn="ctr"/>
              <a:r>
                <a:rPr lang="en-US" sz="675" dirty="0"/>
                <a:t>0.9261	0.3278</a:t>
              </a:r>
            </a:p>
            <a:p>
              <a:pPr algn="ctr"/>
              <a:r>
                <a:rPr lang="en-US" sz="675" dirty="0"/>
                <a:t>0.2621	0.3681</a:t>
              </a:r>
            </a:p>
            <a:p>
              <a:pPr algn="ctr"/>
              <a:r>
                <a:rPr lang="en-US" sz="675" dirty="0"/>
                <a:t>	</a:t>
              </a:r>
            </a:p>
          </p:txBody>
        </p:sp>
        <p:sp>
          <p:nvSpPr>
            <p:cNvPr id="29" name="Rectangle: Rounded Corners 11">
              <a:extLst>
                <a:ext uri="{FF2B5EF4-FFF2-40B4-BE49-F238E27FC236}">
                  <a16:creationId xmlns:a16="http://schemas.microsoft.com/office/drawing/2014/main" id="{A80F0315-75CC-D358-77A0-B212944D0738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ADF5A07F-C3D9-A350-75E2-2AC98906976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761" b="74592" l="17694" r="89652">
                        <a14:foregroundMark x1="22275" y1="41033" x2="22275" y2="41033"/>
                        <a14:foregroundMark x1="17694" y1="37772" x2="61532" y2="38043"/>
                        <a14:foregroundMark x1="61532" y1="38043" x2="61690" y2="37772"/>
                        <a14:foregroundMark x1="90126" y1="43886" x2="83965" y2="44158"/>
                        <a14:foregroundMark x1="83965" y1="44158" x2="81438" y2="42663"/>
                        <a14:foregroundMark x1="64929" y1="71739" x2="64929" y2="71739"/>
                        <a14:foregroundMark x1="57820" y1="72962" x2="57820" y2="72962"/>
                        <a14:foregroundMark x1="55687" y1="73913" x2="55687" y2="73913"/>
                        <a14:foregroundMark x1="51817" y1="74864" x2="51817" y2="74864"/>
                        <a14:foregroundMark x1="42180" y1="18478" x2="42180" y2="18478"/>
                        <a14:foregroundMark x1="62164" y1="15761" x2="62164" y2="15761"/>
                        <a14:foregroundMark x1="24566" y1="15761" x2="24566" y2="15761"/>
                      </a14:backgroundRemoval>
                    </a14:imgEffect>
                  </a14:imgLayer>
                </a14:imgProps>
              </a:ext>
            </a:extLst>
          </a:blip>
          <a:srcRect l="15419" t="14015" r="7553" b="24861"/>
          <a:stretch/>
        </p:blipFill>
        <p:spPr>
          <a:xfrm>
            <a:off x="506290" y="1194925"/>
            <a:ext cx="7566414" cy="217932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D676F33-CE26-331B-A694-186A39299FBB}"/>
              </a:ext>
            </a:extLst>
          </p:cNvPr>
          <p:cNvCxnSpPr/>
          <p:nvPr/>
        </p:nvCxnSpPr>
        <p:spPr>
          <a:xfrm flipV="1">
            <a:off x="1673527" y="2489489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20D77F8-0540-AAE3-7DF0-6790A82A1B8C}"/>
              </a:ext>
            </a:extLst>
          </p:cNvPr>
          <p:cNvCxnSpPr/>
          <p:nvPr/>
        </p:nvCxnSpPr>
        <p:spPr>
          <a:xfrm flipV="1">
            <a:off x="2944899" y="253758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8966A1E-6908-425D-3928-2A0442DE3E14}"/>
              </a:ext>
            </a:extLst>
          </p:cNvPr>
          <p:cNvCxnSpPr/>
          <p:nvPr/>
        </p:nvCxnSpPr>
        <p:spPr>
          <a:xfrm flipV="1">
            <a:off x="4210280" y="252140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595F98D-1498-D73E-83BA-7E16735E5A9F}"/>
              </a:ext>
            </a:extLst>
          </p:cNvPr>
          <p:cNvCxnSpPr/>
          <p:nvPr/>
        </p:nvCxnSpPr>
        <p:spPr>
          <a:xfrm flipV="1">
            <a:off x="5516337" y="2549385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3EB8DEC-FCD2-119F-635E-97F040F7C8F4}"/>
              </a:ext>
            </a:extLst>
          </p:cNvPr>
          <p:cNvCxnSpPr/>
          <p:nvPr/>
        </p:nvCxnSpPr>
        <p:spPr>
          <a:xfrm flipV="1">
            <a:off x="6803951" y="2615864"/>
            <a:ext cx="13074" cy="1543942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7">
            <a:extLst>
              <a:ext uri="{FF2B5EF4-FFF2-40B4-BE49-F238E27FC236}">
                <a16:creationId xmlns:a16="http://schemas.microsoft.com/office/drawing/2014/main" id="{0E119DD5-400A-0485-FAFD-B56BBDF73A04}"/>
              </a:ext>
            </a:extLst>
          </p:cNvPr>
          <p:cNvSpPr txBox="1">
            <a:spLocks/>
          </p:cNvSpPr>
          <p:nvPr/>
        </p:nvSpPr>
        <p:spPr>
          <a:xfrm>
            <a:off x="2845857" y="460210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2178B4"/>
                </a:solidFill>
                <a:latin typeface="Arial Rounded MT Bold" panose="020F0704030504030204" pitchFamily="34" charset="0"/>
              </a:rPr>
              <a:t>+ Positional Encoding</a:t>
            </a:r>
          </a:p>
        </p:txBody>
      </p:sp>
    </p:spTree>
    <p:extLst>
      <p:ext uri="{BB962C8B-B14F-4D97-AF65-F5344CB8AC3E}">
        <p14:creationId xmlns:p14="http://schemas.microsoft.com/office/powerpoint/2010/main" val="1468596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86874" y="501649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29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itle 17">
            <a:extLst>
              <a:ext uri="{FF2B5EF4-FFF2-40B4-BE49-F238E27FC236}">
                <a16:creationId xmlns:a16="http://schemas.microsoft.com/office/drawing/2014/main" id="{785566F9-2C3A-714A-11D6-D0CF822EB61B}"/>
              </a:ext>
            </a:extLst>
          </p:cNvPr>
          <p:cNvSpPr txBox="1">
            <a:spLocks/>
          </p:cNvSpPr>
          <p:nvPr/>
        </p:nvSpPr>
        <p:spPr>
          <a:xfrm>
            <a:off x="962472" y="-15975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CNN*           Transformer    Conv Transformer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3973391" y="5030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SNR</a:t>
            </a:r>
          </a:p>
        </p:txBody>
      </p:sp>
      <p:sp>
        <p:nvSpPr>
          <p:cNvPr id="8" name="Title 17">
            <a:extLst>
              <a:ext uri="{FF2B5EF4-FFF2-40B4-BE49-F238E27FC236}">
                <a16:creationId xmlns:a16="http://schemas.microsoft.com/office/drawing/2014/main" id="{CF8FD762-F225-4DB1-B7F4-9E1C5A5D87B1}"/>
              </a:ext>
            </a:extLst>
          </p:cNvPr>
          <p:cNvSpPr txBox="1">
            <a:spLocks/>
          </p:cNvSpPr>
          <p:nvPr/>
        </p:nvSpPr>
        <p:spPr>
          <a:xfrm rot="16200000">
            <a:off x="1310072" y="2091124"/>
            <a:ext cx="1719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Accuracy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2B5461-0C49-660E-B449-DDF096601CC8}"/>
              </a:ext>
            </a:extLst>
          </p:cNvPr>
          <p:cNvGrpSpPr/>
          <p:nvPr/>
        </p:nvGrpSpPr>
        <p:grpSpPr>
          <a:xfrm>
            <a:off x="572163" y="701144"/>
            <a:ext cx="325731" cy="255436"/>
            <a:chOff x="4677036" y="3779381"/>
            <a:chExt cx="1027574" cy="729719"/>
          </a:xfrm>
        </p:grpSpPr>
        <p:sp>
          <p:nvSpPr>
            <p:cNvPr id="3" name="Rectangle 10">
              <a:extLst>
                <a:ext uri="{FF2B5EF4-FFF2-40B4-BE49-F238E27FC236}">
                  <a16:creationId xmlns:a16="http://schemas.microsoft.com/office/drawing/2014/main" id="{59BF7B54-3F4F-4C66-BC53-CFA72EDE0EF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" name="Rectangle: Rounded Corners 11">
              <a:extLst>
                <a:ext uri="{FF2B5EF4-FFF2-40B4-BE49-F238E27FC236}">
                  <a16:creationId xmlns:a16="http://schemas.microsoft.com/office/drawing/2014/main" id="{2DD65F5A-4F7F-EE78-D407-B9A5B691C150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5906E87-AAB6-D717-3EF4-07EC2806AD7D}"/>
              </a:ext>
            </a:extLst>
          </p:cNvPr>
          <p:cNvGrpSpPr/>
          <p:nvPr/>
        </p:nvGrpSpPr>
        <p:grpSpPr>
          <a:xfrm>
            <a:off x="1217719" y="706319"/>
            <a:ext cx="329071" cy="255436"/>
            <a:chOff x="4677036" y="3779381"/>
            <a:chExt cx="1027574" cy="729719"/>
          </a:xfrm>
        </p:grpSpPr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140B0CC9-50CA-6322-098F-2B0CCDE010E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E1C469A-4AC1-DFA9-8736-44BDB3108672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B3D461-6B3F-AD56-7947-F578DE149B2F}"/>
              </a:ext>
            </a:extLst>
          </p:cNvPr>
          <p:cNvGrpSpPr/>
          <p:nvPr/>
        </p:nvGrpSpPr>
        <p:grpSpPr>
          <a:xfrm>
            <a:off x="889965" y="704594"/>
            <a:ext cx="325731" cy="255436"/>
            <a:chOff x="4677036" y="3779381"/>
            <a:chExt cx="1027574" cy="729719"/>
          </a:xfrm>
        </p:grpSpPr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A5F229E3-2BFC-7468-4100-6E4BD13AD902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6" name="Rectangle: Rounded Corners 11">
              <a:extLst>
                <a:ext uri="{FF2B5EF4-FFF2-40B4-BE49-F238E27FC236}">
                  <a16:creationId xmlns:a16="http://schemas.microsoft.com/office/drawing/2014/main" id="{D8354671-516C-25D5-80CC-1D55ECD02CA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F78428-CFF0-E38D-8793-6ECD81BFE49C}"/>
              </a:ext>
            </a:extLst>
          </p:cNvPr>
          <p:cNvGrpSpPr/>
          <p:nvPr/>
        </p:nvGrpSpPr>
        <p:grpSpPr>
          <a:xfrm>
            <a:off x="1873227" y="712698"/>
            <a:ext cx="329071" cy="255436"/>
            <a:chOff x="4677036" y="3779381"/>
            <a:chExt cx="1027574" cy="729719"/>
          </a:xfrm>
        </p:grpSpPr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B6F88322-04F5-3333-8B24-2DEB7DD283B8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21" name="Rectangle: Rounded Corners 11">
              <a:extLst>
                <a:ext uri="{FF2B5EF4-FFF2-40B4-BE49-F238E27FC236}">
                  <a16:creationId xmlns:a16="http://schemas.microsoft.com/office/drawing/2014/main" id="{A4EDCB1B-75BD-7B5E-9DF9-F16429DDB341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DB16A2-0153-155F-9BAF-66134BD436C1}"/>
              </a:ext>
            </a:extLst>
          </p:cNvPr>
          <p:cNvGrpSpPr/>
          <p:nvPr/>
        </p:nvGrpSpPr>
        <p:grpSpPr>
          <a:xfrm>
            <a:off x="1545473" y="710973"/>
            <a:ext cx="325731" cy="255436"/>
            <a:chOff x="4677036" y="3779381"/>
            <a:chExt cx="1027574" cy="729719"/>
          </a:xfrm>
        </p:grpSpPr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7638ED1D-8142-B19A-0902-9F7948F91F51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24" name="Rectangle: Rounded Corners 11">
              <a:extLst>
                <a:ext uri="{FF2B5EF4-FFF2-40B4-BE49-F238E27FC236}">
                  <a16:creationId xmlns:a16="http://schemas.microsoft.com/office/drawing/2014/main" id="{339C0932-72EE-A2AA-41D3-F13F4484251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D7632C8-E83E-6A6E-C970-E5E5F3846F03}"/>
              </a:ext>
            </a:extLst>
          </p:cNvPr>
          <p:cNvGrpSpPr/>
          <p:nvPr/>
        </p:nvGrpSpPr>
        <p:grpSpPr>
          <a:xfrm>
            <a:off x="2761032" y="726335"/>
            <a:ext cx="325731" cy="255436"/>
            <a:chOff x="4677036" y="3779381"/>
            <a:chExt cx="1027574" cy="729719"/>
          </a:xfrm>
        </p:grpSpPr>
        <p:sp>
          <p:nvSpPr>
            <p:cNvPr id="41" name="Rectangle 10">
              <a:extLst>
                <a:ext uri="{FF2B5EF4-FFF2-40B4-BE49-F238E27FC236}">
                  <a16:creationId xmlns:a16="http://schemas.microsoft.com/office/drawing/2014/main" id="{B9D9CEC3-F0B6-1031-28D7-73200580847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42" name="Rectangle: Rounded Corners 11">
              <a:extLst>
                <a:ext uri="{FF2B5EF4-FFF2-40B4-BE49-F238E27FC236}">
                  <a16:creationId xmlns:a16="http://schemas.microsoft.com/office/drawing/2014/main" id="{B85D2E59-ADC9-06C5-9F8E-98692269AFEE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450260F-B9AC-23D0-1ACA-F295FFFE6EB7}"/>
              </a:ext>
            </a:extLst>
          </p:cNvPr>
          <p:cNvGrpSpPr/>
          <p:nvPr/>
        </p:nvGrpSpPr>
        <p:grpSpPr>
          <a:xfrm>
            <a:off x="3406588" y="731510"/>
            <a:ext cx="329071" cy="255436"/>
            <a:chOff x="4677036" y="3779381"/>
            <a:chExt cx="1027574" cy="729719"/>
          </a:xfrm>
        </p:grpSpPr>
        <p:sp>
          <p:nvSpPr>
            <p:cNvPr id="44" name="Rectangle 10">
              <a:extLst>
                <a:ext uri="{FF2B5EF4-FFF2-40B4-BE49-F238E27FC236}">
                  <a16:creationId xmlns:a16="http://schemas.microsoft.com/office/drawing/2014/main" id="{3ACD567D-00A7-3F4C-59E6-CDB43F90CBE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45" name="Rectangle: Rounded Corners 11">
              <a:extLst>
                <a:ext uri="{FF2B5EF4-FFF2-40B4-BE49-F238E27FC236}">
                  <a16:creationId xmlns:a16="http://schemas.microsoft.com/office/drawing/2014/main" id="{A3BDE95C-3B5B-FB7D-38D5-547F3C6DCD34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A656C98-DFB3-21CA-730E-BE4F92F2A7BA}"/>
              </a:ext>
            </a:extLst>
          </p:cNvPr>
          <p:cNvGrpSpPr/>
          <p:nvPr/>
        </p:nvGrpSpPr>
        <p:grpSpPr>
          <a:xfrm>
            <a:off x="3078834" y="729785"/>
            <a:ext cx="325731" cy="255436"/>
            <a:chOff x="4677036" y="3779381"/>
            <a:chExt cx="1027574" cy="729719"/>
          </a:xfrm>
        </p:grpSpPr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17B25DCC-82F5-3950-E8AF-E2602EAA85AF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48" name="Rectangle: Rounded Corners 11">
              <a:extLst>
                <a:ext uri="{FF2B5EF4-FFF2-40B4-BE49-F238E27FC236}">
                  <a16:creationId xmlns:a16="http://schemas.microsoft.com/office/drawing/2014/main" id="{4A4FFACB-32A4-86CD-79F0-C89816A831D2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2B33459-EC3F-996F-B6FA-B96D25B25E4F}"/>
              </a:ext>
            </a:extLst>
          </p:cNvPr>
          <p:cNvGrpSpPr/>
          <p:nvPr/>
        </p:nvGrpSpPr>
        <p:grpSpPr>
          <a:xfrm>
            <a:off x="4062096" y="737889"/>
            <a:ext cx="329071" cy="255436"/>
            <a:chOff x="4677036" y="3779381"/>
            <a:chExt cx="1027574" cy="729719"/>
          </a:xfrm>
        </p:grpSpPr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184040B3-ECDA-7949-8D42-5B3EC3BDD63C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1" name="Rectangle: Rounded Corners 11">
              <a:extLst>
                <a:ext uri="{FF2B5EF4-FFF2-40B4-BE49-F238E27FC236}">
                  <a16:creationId xmlns:a16="http://schemas.microsoft.com/office/drawing/2014/main" id="{802BB2FB-1102-C37F-610D-275CB742B8C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5AE681A-AACA-AEE1-22F3-B86C5B5003DF}"/>
              </a:ext>
            </a:extLst>
          </p:cNvPr>
          <p:cNvGrpSpPr/>
          <p:nvPr/>
        </p:nvGrpSpPr>
        <p:grpSpPr>
          <a:xfrm>
            <a:off x="3734342" y="736164"/>
            <a:ext cx="325731" cy="255436"/>
            <a:chOff x="4677036" y="3779381"/>
            <a:chExt cx="1027574" cy="729719"/>
          </a:xfrm>
        </p:grpSpPr>
        <p:sp>
          <p:nvSpPr>
            <p:cNvPr id="53" name="Rectangle 10">
              <a:extLst>
                <a:ext uri="{FF2B5EF4-FFF2-40B4-BE49-F238E27FC236}">
                  <a16:creationId xmlns:a16="http://schemas.microsoft.com/office/drawing/2014/main" id="{42248A26-DA81-BA8F-8F8A-8C5D7ED26D1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4" name="Rectangle: Rounded Corners 11">
              <a:extLst>
                <a:ext uri="{FF2B5EF4-FFF2-40B4-BE49-F238E27FC236}">
                  <a16:creationId xmlns:a16="http://schemas.microsoft.com/office/drawing/2014/main" id="{8398E0B1-57C9-D137-8CAC-19D5A7D7CB52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02FCA09-FC91-CC52-1E5C-FA276826644A}"/>
              </a:ext>
            </a:extLst>
          </p:cNvPr>
          <p:cNvGrpSpPr/>
          <p:nvPr/>
        </p:nvGrpSpPr>
        <p:grpSpPr>
          <a:xfrm>
            <a:off x="5113097" y="698289"/>
            <a:ext cx="325731" cy="255436"/>
            <a:chOff x="4677036" y="3779381"/>
            <a:chExt cx="1027574" cy="729719"/>
          </a:xfrm>
        </p:grpSpPr>
        <p:sp>
          <p:nvSpPr>
            <p:cNvPr id="56" name="Rectangle 10">
              <a:extLst>
                <a:ext uri="{FF2B5EF4-FFF2-40B4-BE49-F238E27FC236}">
                  <a16:creationId xmlns:a16="http://schemas.microsoft.com/office/drawing/2014/main" id="{DEF8B117-5CD7-77D1-89BC-C8AC3022BECD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7" name="Rectangle: Rounded Corners 11">
              <a:extLst>
                <a:ext uri="{FF2B5EF4-FFF2-40B4-BE49-F238E27FC236}">
                  <a16:creationId xmlns:a16="http://schemas.microsoft.com/office/drawing/2014/main" id="{87FC91B0-A95D-27E3-965B-592C127E5DE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C5C3629-23CD-4AE7-4A15-62116EFF99E6}"/>
              </a:ext>
            </a:extLst>
          </p:cNvPr>
          <p:cNvGrpSpPr/>
          <p:nvPr/>
        </p:nvGrpSpPr>
        <p:grpSpPr>
          <a:xfrm>
            <a:off x="5758653" y="703464"/>
            <a:ext cx="329071" cy="255436"/>
            <a:chOff x="4677036" y="3779381"/>
            <a:chExt cx="1027574" cy="729719"/>
          </a:xfrm>
        </p:grpSpPr>
        <p:sp>
          <p:nvSpPr>
            <p:cNvPr id="59" name="Rectangle 10">
              <a:extLst>
                <a:ext uri="{FF2B5EF4-FFF2-40B4-BE49-F238E27FC236}">
                  <a16:creationId xmlns:a16="http://schemas.microsoft.com/office/drawing/2014/main" id="{C0A85187-1690-B681-8939-62E78EFABFE9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60" name="Rectangle: Rounded Corners 11">
              <a:extLst>
                <a:ext uri="{FF2B5EF4-FFF2-40B4-BE49-F238E27FC236}">
                  <a16:creationId xmlns:a16="http://schemas.microsoft.com/office/drawing/2014/main" id="{D22EED67-774C-C855-F224-A3AC10A4250C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BCBD745-8FA7-A650-9018-3681D3E41492}"/>
              </a:ext>
            </a:extLst>
          </p:cNvPr>
          <p:cNvGrpSpPr/>
          <p:nvPr/>
        </p:nvGrpSpPr>
        <p:grpSpPr>
          <a:xfrm>
            <a:off x="5430899" y="701739"/>
            <a:ext cx="325731" cy="255436"/>
            <a:chOff x="4677036" y="3779381"/>
            <a:chExt cx="1027574" cy="729719"/>
          </a:xfrm>
        </p:grpSpPr>
        <p:sp>
          <p:nvSpPr>
            <p:cNvPr id="62" name="Rectangle 10">
              <a:extLst>
                <a:ext uri="{FF2B5EF4-FFF2-40B4-BE49-F238E27FC236}">
                  <a16:creationId xmlns:a16="http://schemas.microsoft.com/office/drawing/2014/main" id="{9E4D6BE1-5A32-63B8-DE7F-7796B87930CB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01D78F83-E6E4-FC09-914C-609AB1F1414A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27B525FA-4CD1-4D9D-72B0-47268F5321DA}"/>
              </a:ext>
            </a:extLst>
          </p:cNvPr>
          <p:cNvGrpSpPr/>
          <p:nvPr/>
        </p:nvGrpSpPr>
        <p:grpSpPr>
          <a:xfrm>
            <a:off x="6414161" y="709843"/>
            <a:ext cx="329071" cy="255436"/>
            <a:chOff x="4677036" y="3779381"/>
            <a:chExt cx="1027574" cy="729719"/>
          </a:xfrm>
        </p:grpSpPr>
        <p:sp>
          <p:nvSpPr>
            <p:cNvPr id="1025" name="Rectangle 10">
              <a:extLst>
                <a:ext uri="{FF2B5EF4-FFF2-40B4-BE49-F238E27FC236}">
                  <a16:creationId xmlns:a16="http://schemas.microsoft.com/office/drawing/2014/main" id="{E0ACB6CA-1020-FCA8-6A5E-4EBD312EB103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027" name="Rectangle: Rounded Corners 11">
              <a:extLst>
                <a:ext uri="{FF2B5EF4-FFF2-40B4-BE49-F238E27FC236}">
                  <a16:creationId xmlns:a16="http://schemas.microsoft.com/office/drawing/2014/main" id="{A1EB8986-F6BC-1922-D35C-FE938AAEF92C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BCB900FD-468C-105A-D37C-94AA48718064}"/>
              </a:ext>
            </a:extLst>
          </p:cNvPr>
          <p:cNvGrpSpPr/>
          <p:nvPr/>
        </p:nvGrpSpPr>
        <p:grpSpPr>
          <a:xfrm>
            <a:off x="6086407" y="708118"/>
            <a:ext cx="325731" cy="255436"/>
            <a:chOff x="4677036" y="3779381"/>
            <a:chExt cx="1027574" cy="729719"/>
          </a:xfrm>
        </p:grpSpPr>
        <p:sp>
          <p:nvSpPr>
            <p:cNvPr id="1029" name="Rectangle 10">
              <a:extLst>
                <a:ext uri="{FF2B5EF4-FFF2-40B4-BE49-F238E27FC236}">
                  <a16:creationId xmlns:a16="http://schemas.microsoft.com/office/drawing/2014/main" id="{D7E521EA-3235-7D1B-50CE-D6D6F7CC2D4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030" name="Rectangle: Rounded Corners 11">
              <a:extLst>
                <a:ext uri="{FF2B5EF4-FFF2-40B4-BE49-F238E27FC236}">
                  <a16:creationId xmlns:a16="http://schemas.microsoft.com/office/drawing/2014/main" id="{568E00CC-32FB-8347-6551-9F1B2464D3A6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sp>
        <p:nvSpPr>
          <p:cNvPr id="1031" name="Rectangle 1030">
            <a:extLst>
              <a:ext uri="{FF2B5EF4-FFF2-40B4-BE49-F238E27FC236}">
                <a16:creationId xmlns:a16="http://schemas.microsoft.com/office/drawing/2014/main" id="{EF5BAC18-2F3F-3660-B3A7-EBB96BBDF581}"/>
              </a:ext>
            </a:extLst>
          </p:cNvPr>
          <p:cNvSpPr/>
          <p:nvPr/>
        </p:nvSpPr>
        <p:spPr>
          <a:xfrm>
            <a:off x="518737" y="1250673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64, 8</a:t>
            </a:r>
          </a:p>
        </p:txBody>
      </p:sp>
      <p:sp>
        <p:nvSpPr>
          <p:cNvPr id="1032" name="Rectangle 1031">
            <a:extLst>
              <a:ext uri="{FF2B5EF4-FFF2-40B4-BE49-F238E27FC236}">
                <a16:creationId xmlns:a16="http://schemas.microsoft.com/office/drawing/2014/main" id="{8013BC37-C4B9-5123-E385-4ACD1B37996B}"/>
              </a:ext>
            </a:extLst>
          </p:cNvPr>
          <p:cNvSpPr/>
          <p:nvPr/>
        </p:nvSpPr>
        <p:spPr>
          <a:xfrm>
            <a:off x="520846" y="1719633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 32, 8</a:t>
            </a: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D18BA4F-CBCF-7B21-BA84-D2312753492B}"/>
              </a:ext>
            </a:extLst>
          </p:cNvPr>
          <p:cNvSpPr/>
          <p:nvPr/>
        </p:nvSpPr>
        <p:spPr>
          <a:xfrm>
            <a:off x="512580" y="2202286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32, 16</a:t>
            </a:r>
          </a:p>
        </p:txBody>
      </p:sp>
      <p:sp>
        <p:nvSpPr>
          <p:cNvPr id="1034" name="Rectangle 1033">
            <a:extLst>
              <a:ext uri="{FF2B5EF4-FFF2-40B4-BE49-F238E27FC236}">
                <a16:creationId xmlns:a16="http://schemas.microsoft.com/office/drawing/2014/main" id="{C8E8557E-1AC0-F37C-2A58-3FB306FF7103}"/>
              </a:ext>
            </a:extLst>
          </p:cNvPr>
          <p:cNvSpPr/>
          <p:nvPr/>
        </p:nvSpPr>
        <p:spPr>
          <a:xfrm>
            <a:off x="512580" y="2684939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16</a:t>
            </a:r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EAD437E1-7072-F28D-5300-D06AE4929B92}"/>
              </a:ext>
            </a:extLst>
          </p:cNvPr>
          <p:cNvSpPr/>
          <p:nvPr/>
        </p:nvSpPr>
        <p:spPr>
          <a:xfrm>
            <a:off x="520846" y="3166299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32</a:t>
            </a:r>
          </a:p>
        </p:txBody>
      </p:sp>
      <p:sp>
        <p:nvSpPr>
          <p:cNvPr id="1036" name="Rectangle 1035">
            <a:extLst>
              <a:ext uri="{FF2B5EF4-FFF2-40B4-BE49-F238E27FC236}">
                <a16:creationId xmlns:a16="http://schemas.microsoft.com/office/drawing/2014/main" id="{5B885C74-985C-617E-753F-8CF7D37D387B}"/>
              </a:ext>
            </a:extLst>
          </p:cNvPr>
          <p:cNvSpPr/>
          <p:nvPr/>
        </p:nvSpPr>
        <p:spPr>
          <a:xfrm>
            <a:off x="520846" y="3647659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32</a:t>
            </a:r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44BBDB4F-D97B-B89C-6F98-59DB07C4AFAC}"/>
              </a:ext>
            </a:extLst>
          </p:cNvPr>
          <p:cNvSpPr/>
          <p:nvPr/>
        </p:nvSpPr>
        <p:spPr>
          <a:xfrm>
            <a:off x="520846" y="4183981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64</a:t>
            </a:r>
          </a:p>
        </p:txBody>
      </p:sp>
      <p:sp>
        <p:nvSpPr>
          <p:cNvPr id="1038" name="Rectangle 1037">
            <a:extLst>
              <a:ext uri="{FF2B5EF4-FFF2-40B4-BE49-F238E27FC236}">
                <a16:creationId xmlns:a16="http://schemas.microsoft.com/office/drawing/2014/main" id="{7D69814A-0BAF-1982-7393-4C7861044DFE}"/>
              </a:ext>
            </a:extLst>
          </p:cNvPr>
          <p:cNvSpPr/>
          <p:nvPr/>
        </p:nvSpPr>
        <p:spPr>
          <a:xfrm>
            <a:off x="520846" y="4697454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2</a:t>
            </a:r>
          </a:p>
        </p:txBody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E97BC170-E425-DF49-F9E2-2A0D86EFC575}"/>
              </a:ext>
            </a:extLst>
          </p:cNvPr>
          <p:cNvSpPr/>
          <p:nvPr/>
        </p:nvSpPr>
        <p:spPr>
          <a:xfrm>
            <a:off x="2763873" y="1250673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1, 128</a:t>
            </a:r>
          </a:p>
        </p:txBody>
      </p:sp>
      <p:sp>
        <p:nvSpPr>
          <p:cNvPr id="1040" name="Rectangle 1039">
            <a:extLst>
              <a:ext uri="{FF2B5EF4-FFF2-40B4-BE49-F238E27FC236}">
                <a16:creationId xmlns:a16="http://schemas.microsoft.com/office/drawing/2014/main" id="{9B8D2A5F-FF69-6189-8085-853F7F84E6B3}"/>
              </a:ext>
            </a:extLst>
          </p:cNvPr>
          <p:cNvSpPr/>
          <p:nvPr/>
        </p:nvSpPr>
        <p:spPr>
          <a:xfrm>
            <a:off x="5101379" y="1133976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64, 8</a:t>
            </a:r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95C54833-7522-1205-2A1F-835A65483DEF}"/>
              </a:ext>
            </a:extLst>
          </p:cNvPr>
          <p:cNvSpPr/>
          <p:nvPr/>
        </p:nvSpPr>
        <p:spPr>
          <a:xfrm>
            <a:off x="5103488" y="1602936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 32, 8</a:t>
            </a: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D02D4A32-9DEA-BBE5-8DEA-AF769257CB0A}"/>
              </a:ext>
            </a:extLst>
          </p:cNvPr>
          <p:cNvSpPr/>
          <p:nvPr/>
        </p:nvSpPr>
        <p:spPr>
          <a:xfrm>
            <a:off x="5095222" y="2085589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32, 16</a:t>
            </a:r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E532FDB1-02A7-B901-81B8-DDCD9BFEE4EF}"/>
              </a:ext>
            </a:extLst>
          </p:cNvPr>
          <p:cNvSpPr/>
          <p:nvPr/>
        </p:nvSpPr>
        <p:spPr>
          <a:xfrm>
            <a:off x="5095222" y="2568242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16</a:t>
            </a:r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B0528CBA-1418-C64A-D586-763DBFDB21C4}"/>
              </a:ext>
            </a:extLst>
          </p:cNvPr>
          <p:cNvSpPr/>
          <p:nvPr/>
        </p:nvSpPr>
        <p:spPr>
          <a:xfrm>
            <a:off x="5103488" y="3049602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32</a:t>
            </a:r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58BC1AEB-5C0A-C941-B8B8-38E95A715F86}"/>
              </a:ext>
            </a:extLst>
          </p:cNvPr>
          <p:cNvSpPr/>
          <p:nvPr/>
        </p:nvSpPr>
        <p:spPr>
          <a:xfrm>
            <a:off x="5103488" y="3530962"/>
            <a:ext cx="1736010" cy="4138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 16, 128</a:t>
            </a:r>
          </a:p>
        </p:txBody>
      </p:sp>
      <p:sp>
        <p:nvSpPr>
          <p:cNvPr id="1046" name="Rectangle 1045">
            <a:extLst>
              <a:ext uri="{FF2B5EF4-FFF2-40B4-BE49-F238E27FC236}">
                <a16:creationId xmlns:a16="http://schemas.microsoft.com/office/drawing/2014/main" id="{CC16BF88-E0AD-EFEF-7815-3010DB39F602}"/>
              </a:ext>
            </a:extLst>
          </p:cNvPr>
          <p:cNvSpPr/>
          <p:nvPr/>
        </p:nvSpPr>
        <p:spPr>
          <a:xfrm>
            <a:off x="2763873" y="1810610"/>
            <a:ext cx="1736010" cy="4138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+ positional encoding</a:t>
            </a:r>
          </a:p>
        </p:txBody>
      </p:sp>
      <p:sp>
        <p:nvSpPr>
          <p:cNvPr id="1047" name="Rectangle 1046">
            <a:extLst>
              <a:ext uri="{FF2B5EF4-FFF2-40B4-BE49-F238E27FC236}">
                <a16:creationId xmlns:a16="http://schemas.microsoft.com/office/drawing/2014/main" id="{38C5A8F8-4927-2BE4-837C-CB3F3426F7DF}"/>
              </a:ext>
            </a:extLst>
          </p:cNvPr>
          <p:cNvSpPr/>
          <p:nvPr/>
        </p:nvSpPr>
        <p:spPr>
          <a:xfrm>
            <a:off x="5079101" y="4033947"/>
            <a:ext cx="1736010" cy="41388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+ positional encoding</a:t>
            </a:r>
          </a:p>
        </p:txBody>
      </p: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3A225476-A374-F6C1-A452-986E4A0DC9BE}"/>
              </a:ext>
            </a:extLst>
          </p:cNvPr>
          <p:cNvSpPr/>
          <p:nvPr/>
        </p:nvSpPr>
        <p:spPr>
          <a:xfrm>
            <a:off x="2761032" y="2313330"/>
            <a:ext cx="1736010" cy="1189151"/>
          </a:xfrm>
          <a:prstGeom prst="rect">
            <a:avLst/>
          </a:prstGeom>
          <a:solidFill>
            <a:srgbClr val="BB13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Transformer Encoder</a:t>
            </a:r>
          </a:p>
        </p:txBody>
      </p:sp>
      <p:sp>
        <p:nvSpPr>
          <p:cNvPr id="1049" name="Rectangle 1048">
            <a:extLst>
              <a:ext uri="{FF2B5EF4-FFF2-40B4-BE49-F238E27FC236}">
                <a16:creationId xmlns:a16="http://schemas.microsoft.com/office/drawing/2014/main" id="{43ADB82E-7861-29AA-A971-7DF56BD23566}"/>
              </a:ext>
            </a:extLst>
          </p:cNvPr>
          <p:cNvSpPr/>
          <p:nvPr/>
        </p:nvSpPr>
        <p:spPr>
          <a:xfrm>
            <a:off x="5079101" y="4554704"/>
            <a:ext cx="1736010" cy="1189151"/>
          </a:xfrm>
          <a:prstGeom prst="rect">
            <a:avLst/>
          </a:prstGeom>
          <a:solidFill>
            <a:srgbClr val="BB13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Transformer Encoder</a:t>
            </a:r>
          </a:p>
        </p:txBody>
      </p:sp>
      <p:sp>
        <p:nvSpPr>
          <p:cNvPr id="1050" name="Rectangle 1049">
            <a:extLst>
              <a:ext uri="{FF2B5EF4-FFF2-40B4-BE49-F238E27FC236}">
                <a16:creationId xmlns:a16="http://schemas.microsoft.com/office/drawing/2014/main" id="{CFDBBBC6-CD2A-7743-62E7-C679BAAA5453}"/>
              </a:ext>
            </a:extLst>
          </p:cNvPr>
          <p:cNvSpPr/>
          <p:nvPr/>
        </p:nvSpPr>
        <p:spPr>
          <a:xfrm>
            <a:off x="2751161" y="3609355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512</a:t>
            </a:r>
          </a:p>
        </p:txBody>
      </p: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E255B480-FB55-324B-7B43-1D52DBBE522F}"/>
              </a:ext>
            </a:extLst>
          </p:cNvPr>
          <p:cNvSpPr/>
          <p:nvPr/>
        </p:nvSpPr>
        <p:spPr>
          <a:xfrm>
            <a:off x="2751161" y="4122828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2</a:t>
            </a:r>
          </a:p>
        </p:txBody>
      </p:sp>
      <p:sp>
        <p:nvSpPr>
          <p:cNvPr id="1052" name="Rectangle 1051">
            <a:extLst>
              <a:ext uri="{FF2B5EF4-FFF2-40B4-BE49-F238E27FC236}">
                <a16:creationId xmlns:a16="http://schemas.microsoft.com/office/drawing/2014/main" id="{AF4F2F37-6607-19A3-E5AE-FD7000D2D31E}"/>
              </a:ext>
            </a:extLst>
          </p:cNvPr>
          <p:cNvSpPr/>
          <p:nvPr/>
        </p:nvSpPr>
        <p:spPr>
          <a:xfrm>
            <a:off x="5057768" y="5843479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512</a:t>
            </a:r>
          </a:p>
        </p:txBody>
      </p:sp>
      <p:sp>
        <p:nvSpPr>
          <p:cNvPr id="1053" name="Rectangle 1052">
            <a:extLst>
              <a:ext uri="{FF2B5EF4-FFF2-40B4-BE49-F238E27FC236}">
                <a16:creationId xmlns:a16="http://schemas.microsoft.com/office/drawing/2014/main" id="{D5238851-95FE-5C93-951E-072FBD893AAA}"/>
              </a:ext>
            </a:extLst>
          </p:cNvPr>
          <p:cNvSpPr/>
          <p:nvPr/>
        </p:nvSpPr>
        <p:spPr>
          <a:xfrm>
            <a:off x="5057768" y="6356952"/>
            <a:ext cx="1736010" cy="41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Dense 2</a:t>
            </a:r>
          </a:p>
        </p:txBody>
      </p:sp>
      <p:sp>
        <p:nvSpPr>
          <p:cNvPr id="1054" name="Title 17">
            <a:extLst>
              <a:ext uri="{FF2B5EF4-FFF2-40B4-BE49-F238E27FC236}">
                <a16:creationId xmlns:a16="http://schemas.microsoft.com/office/drawing/2014/main" id="{EBCE7AB2-31FF-4538-4616-95D920705E3D}"/>
              </a:ext>
            </a:extLst>
          </p:cNvPr>
          <p:cNvSpPr txBox="1">
            <a:spLocks/>
          </p:cNvSpPr>
          <p:nvPr/>
        </p:nvSpPr>
        <p:spPr>
          <a:xfrm>
            <a:off x="444478" y="5408100"/>
            <a:ext cx="45210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*Architecture from Gabbard et al. </a:t>
            </a:r>
            <a:r>
              <a:rPr lang="en-US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https://</a:t>
            </a:r>
            <a:r>
              <a:rPr lang="en-US" sz="10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journals.aps.org</a:t>
            </a:r>
            <a:r>
              <a:rPr lang="en-US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/</a:t>
            </a:r>
            <a:r>
              <a:rPr lang="en-US" sz="10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prl</a:t>
            </a:r>
            <a:r>
              <a:rPr lang="en-US" sz="1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/abstract/10.1103/PhysRevLett.120.141103 </a:t>
            </a:r>
            <a:endParaRPr lang="en-US" sz="2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43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are gravitational waves?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53740D-0B01-7185-B34C-190CC86C7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177" y="1604924"/>
            <a:ext cx="4311391" cy="3279865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C2E9FC7-0482-1ABF-621F-20A06C599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422666" y="4501823"/>
            <a:ext cx="4526769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1. Asymmetric motion of mass creates ripples in spacetime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2. Therefore objects in orbit create gravitational waves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3. And more massive objects in orbit create larger waves</a:t>
            </a:r>
          </a:p>
          <a:p>
            <a:pPr marL="0" indent="0">
              <a:buNone/>
            </a:pPr>
            <a:endParaRPr lang="en-GB" sz="21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55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30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itle 17">
            <a:extLst>
              <a:ext uri="{FF2B5EF4-FFF2-40B4-BE49-F238E27FC236}">
                <a16:creationId xmlns:a16="http://schemas.microsoft.com/office/drawing/2014/main" id="{785566F9-2C3A-714A-11D6-D0CF822EB61B}"/>
              </a:ext>
            </a:extLst>
          </p:cNvPr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Preliminary Results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3973391" y="5030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SNR</a:t>
            </a:r>
          </a:p>
        </p:txBody>
      </p:sp>
      <p:sp>
        <p:nvSpPr>
          <p:cNvPr id="8" name="Title 17">
            <a:extLst>
              <a:ext uri="{FF2B5EF4-FFF2-40B4-BE49-F238E27FC236}">
                <a16:creationId xmlns:a16="http://schemas.microsoft.com/office/drawing/2014/main" id="{CF8FD762-F225-4DB1-B7F4-9E1C5A5D87B1}"/>
              </a:ext>
            </a:extLst>
          </p:cNvPr>
          <p:cNvSpPr txBox="1">
            <a:spLocks/>
          </p:cNvSpPr>
          <p:nvPr/>
        </p:nvSpPr>
        <p:spPr>
          <a:xfrm rot="16200000">
            <a:off x="1080895" y="3026497"/>
            <a:ext cx="1719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Accuracy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798BCA-1027-C5BC-C9A4-E1F81EC91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114" y="1098874"/>
            <a:ext cx="5386232" cy="538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918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31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itle 17">
            <a:extLst>
              <a:ext uri="{FF2B5EF4-FFF2-40B4-BE49-F238E27FC236}">
                <a16:creationId xmlns:a16="http://schemas.microsoft.com/office/drawing/2014/main" id="{785566F9-2C3A-714A-11D6-D0CF822EB61B}"/>
              </a:ext>
            </a:extLst>
          </p:cNvPr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Preliminary Results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3973391" y="5030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SNR</a:t>
            </a:r>
          </a:p>
        </p:txBody>
      </p:sp>
      <p:sp>
        <p:nvSpPr>
          <p:cNvPr id="8" name="Title 17">
            <a:extLst>
              <a:ext uri="{FF2B5EF4-FFF2-40B4-BE49-F238E27FC236}">
                <a16:creationId xmlns:a16="http://schemas.microsoft.com/office/drawing/2014/main" id="{CF8FD762-F225-4DB1-B7F4-9E1C5A5D87B1}"/>
              </a:ext>
            </a:extLst>
          </p:cNvPr>
          <p:cNvSpPr txBox="1">
            <a:spLocks/>
          </p:cNvSpPr>
          <p:nvPr/>
        </p:nvSpPr>
        <p:spPr>
          <a:xfrm rot="16200000">
            <a:off x="1080895" y="3026497"/>
            <a:ext cx="1719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Accuracy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3A8520A0-9DCC-03F1-2BDA-2E9AC3377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41" y="1431400"/>
            <a:ext cx="4086423" cy="408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9DC6F9A8-7AD9-ADE6-350E-DBDCCF16A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314" y="1321121"/>
            <a:ext cx="4231636" cy="423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43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32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itle 17">
            <a:extLst>
              <a:ext uri="{FF2B5EF4-FFF2-40B4-BE49-F238E27FC236}">
                <a16:creationId xmlns:a16="http://schemas.microsoft.com/office/drawing/2014/main" id="{785566F9-2C3A-714A-11D6-D0CF822EB61B}"/>
              </a:ext>
            </a:extLst>
          </p:cNvPr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Preliminary Results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3973391" y="5030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SNR</a:t>
            </a:r>
          </a:p>
        </p:txBody>
      </p:sp>
      <p:sp>
        <p:nvSpPr>
          <p:cNvPr id="8" name="Title 17">
            <a:extLst>
              <a:ext uri="{FF2B5EF4-FFF2-40B4-BE49-F238E27FC236}">
                <a16:creationId xmlns:a16="http://schemas.microsoft.com/office/drawing/2014/main" id="{CF8FD762-F225-4DB1-B7F4-9E1C5A5D87B1}"/>
              </a:ext>
            </a:extLst>
          </p:cNvPr>
          <p:cNvSpPr txBox="1">
            <a:spLocks/>
          </p:cNvSpPr>
          <p:nvPr/>
        </p:nvSpPr>
        <p:spPr>
          <a:xfrm rot="16200000">
            <a:off x="1080895" y="3026497"/>
            <a:ext cx="1719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Accuracy</a:t>
            </a:r>
          </a:p>
        </p:txBody>
      </p:sp>
      <p:pic>
        <p:nvPicPr>
          <p:cNvPr id="2" name="Picture 12">
            <a:extLst>
              <a:ext uri="{FF2B5EF4-FFF2-40B4-BE49-F238E27FC236}">
                <a16:creationId xmlns:a16="http://schemas.microsoft.com/office/drawing/2014/main" id="{DA47CBAA-101B-E108-2661-BD3796C2B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066" y="1099093"/>
            <a:ext cx="4796166" cy="479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6448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00DC56-97DA-42B6-70A0-83CCD0726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33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FUTURE PLANS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E02627E-58C7-3941-E9AB-FD83F026B7CD}"/>
              </a:ext>
            </a:extLst>
          </p:cNvPr>
          <p:cNvSpPr txBox="1">
            <a:spLocks/>
          </p:cNvSpPr>
          <p:nvPr/>
        </p:nvSpPr>
        <p:spPr>
          <a:xfrm>
            <a:off x="978061" y="2105426"/>
            <a:ext cx="6858000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b="1" dirty="0">
                <a:solidFill>
                  <a:schemeClr val="bg1"/>
                </a:solidFill>
                <a:latin typeface="Avenir Book" panose="02000503020000020003" pitchFamily="2" charset="0"/>
              </a:rPr>
              <a:t>Extend to multi detector case for coherent analysis</a:t>
            </a:r>
          </a:p>
          <a:p>
            <a:r>
              <a:rPr lang="en-GB" sz="2100" b="1" dirty="0">
                <a:solidFill>
                  <a:schemeClr val="bg1"/>
                </a:solidFill>
                <a:latin typeface="Avenir Book" panose="02000503020000020003" pitchFamily="2" charset="0"/>
              </a:rPr>
              <a:t>Special encoding as well as temporal</a:t>
            </a:r>
          </a:p>
          <a:p>
            <a:r>
              <a:rPr lang="en-GB" sz="2100" b="1" dirty="0">
                <a:solidFill>
                  <a:schemeClr val="bg1"/>
                </a:solidFill>
                <a:latin typeface="Avenir Book" panose="02000503020000020003" pitchFamily="2" charset="0"/>
              </a:rPr>
              <a:t>Detector agonistic  - spatially and perhaps also conditioned on PSD</a:t>
            </a:r>
            <a:endParaRPr lang="en-US" sz="2100" dirty="0">
              <a:solidFill>
                <a:schemeClr val="bg1"/>
              </a:solidFill>
              <a:latin typeface="Avenir LT Std 35 Light" panose="020B0402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7281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AE13721-F129-22F7-8E92-13243D2D3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D620485-1D23-F1CF-0D7E-F2CE244ED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927834-EFFB-0ECE-2E9C-2D92772CE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346" y="265765"/>
            <a:ext cx="1918097" cy="145918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9329368-AF7B-B802-3DA6-86FCD885D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8" name="Slide Number Placeholder 12">
            <a:extLst>
              <a:ext uri="{FF2B5EF4-FFF2-40B4-BE49-F238E27FC236}">
                <a16:creationId xmlns:a16="http://schemas.microsoft.com/office/drawing/2014/main" id="{17657DEA-5705-0F9A-F3B8-49EDCB03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34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itle 17">
            <a:extLst>
              <a:ext uri="{FF2B5EF4-FFF2-40B4-BE49-F238E27FC236}">
                <a16:creationId xmlns:a16="http://schemas.microsoft.com/office/drawing/2014/main" id="{785566F9-2C3A-714A-11D6-D0CF822EB61B}"/>
              </a:ext>
            </a:extLst>
          </p:cNvPr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FUTURE PLANS – UNICRON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7">
            <a:extLst>
              <a:ext uri="{FF2B5EF4-FFF2-40B4-BE49-F238E27FC236}">
                <a16:creationId xmlns:a16="http://schemas.microsoft.com/office/drawing/2014/main" id="{605A60CE-074B-22BE-E689-ACFF9654C319}"/>
              </a:ext>
            </a:extLst>
          </p:cNvPr>
          <p:cNvSpPr txBox="1">
            <a:spLocks/>
          </p:cNvSpPr>
          <p:nvPr/>
        </p:nvSpPr>
        <p:spPr>
          <a:xfrm>
            <a:off x="3973391" y="50307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SNR</a:t>
            </a:r>
          </a:p>
        </p:txBody>
      </p:sp>
      <p:sp>
        <p:nvSpPr>
          <p:cNvPr id="8" name="Title 17">
            <a:extLst>
              <a:ext uri="{FF2B5EF4-FFF2-40B4-BE49-F238E27FC236}">
                <a16:creationId xmlns:a16="http://schemas.microsoft.com/office/drawing/2014/main" id="{CF8FD762-F225-4DB1-B7F4-9E1C5A5D87B1}"/>
              </a:ext>
            </a:extLst>
          </p:cNvPr>
          <p:cNvSpPr txBox="1">
            <a:spLocks/>
          </p:cNvSpPr>
          <p:nvPr/>
        </p:nvSpPr>
        <p:spPr>
          <a:xfrm rot="16200000">
            <a:off x="1080895" y="3026497"/>
            <a:ext cx="1719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C0C25"/>
                </a:solidFill>
                <a:latin typeface="Arial Rounded MT Bold" panose="020F0704030504030204" pitchFamily="34" charset="0"/>
              </a:rPr>
              <a:t>Accuracy</a:t>
            </a: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885EAD7D-0B8D-E42F-C7F2-7F0EABEAB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5517" y="1852960"/>
            <a:ext cx="202996" cy="278175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C2DBB6B1-A797-AF29-A085-469DA4C13409}"/>
              </a:ext>
            </a:extLst>
          </p:cNvPr>
          <p:cNvGrpSpPr/>
          <p:nvPr/>
        </p:nvGrpSpPr>
        <p:grpSpPr>
          <a:xfrm>
            <a:off x="1091245" y="2837802"/>
            <a:ext cx="329071" cy="255436"/>
            <a:chOff x="4677036" y="3779381"/>
            <a:chExt cx="1027574" cy="729719"/>
          </a:xfrm>
        </p:grpSpPr>
        <p:sp>
          <p:nvSpPr>
            <p:cNvPr id="43" name="Rectangle 10">
              <a:extLst>
                <a:ext uri="{FF2B5EF4-FFF2-40B4-BE49-F238E27FC236}">
                  <a16:creationId xmlns:a16="http://schemas.microsoft.com/office/drawing/2014/main" id="{C5992C32-A20D-6BF6-E06C-1F18FC410DE8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44" name="Rectangle: Rounded Corners 11">
              <a:extLst>
                <a:ext uri="{FF2B5EF4-FFF2-40B4-BE49-F238E27FC236}">
                  <a16:creationId xmlns:a16="http://schemas.microsoft.com/office/drawing/2014/main" id="{1569553A-6712-D50F-6E48-99D66AB81172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6D07308-CCC4-7118-7E96-006BC0621B9D}"/>
              </a:ext>
            </a:extLst>
          </p:cNvPr>
          <p:cNvGrpSpPr/>
          <p:nvPr/>
        </p:nvGrpSpPr>
        <p:grpSpPr>
          <a:xfrm>
            <a:off x="763491" y="2836078"/>
            <a:ext cx="325731" cy="255436"/>
            <a:chOff x="4677036" y="3779381"/>
            <a:chExt cx="1027574" cy="729719"/>
          </a:xfrm>
        </p:grpSpPr>
        <p:sp>
          <p:nvSpPr>
            <p:cNvPr id="46" name="Rectangle 10">
              <a:extLst>
                <a:ext uri="{FF2B5EF4-FFF2-40B4-BE49-F238E27FC236}">
                  <a16:creationId xmlns:a16="http://schemas.microsoft.com/office/drawing/2014/main" id="{36F2DE40-7956-1412-3B39-9BBCCBF54136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47" name="Rectangle: Rounded Corners 11">
              <a:extLst>
                <a:ext uri="{FF2B5EF4-FFF2-40B4-BE49-F238E27FC236}">
                  <a16:creationId xmlns:a16="http://schemas.microsoft.com/office/drawing/2014/main" id="{BD91924B-9CA1-A7A9-C376-9CE6D26F9C94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0992AD6-2E4B-3A2E-DD69-A839B6302E99}"/>
              </a:ext>
            </a:extLst>
          </p:cNvPr>
          <p:cNvGrpSpPr/>
          <p:nvPr/>
        </p:nvGrpSpPr>
        <p:grpSpPr>
          <a:xfrm>
            <a:off x="1745607" y="2845271"/>
            <a:ext cx="329071" cy="255436"/>
            <a:chOff x="4677036" y="3779381"/>
            <a:chExt cx="1027574" cy="729719"/>
          </a:xfrm>
        </p:grpSpPr>
        <p:sp>
          <p:nvSpPr>
            <p:cNvPr id="49" name="Rectangle 10">
              <a:extLst>
                <a:ext uri="{FF2B5EF4-FFF2-40B4-BE49-F238E27FC236}">
                  <a16:creationId xmlns:a16="http://schemas.microsoft.com/office/drawing/2014/main" id="{5D2FA789-B40D-BFDE-5224-F15EB6D3F8EF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0" name="Rectangle: Rounded Corners 11">
              <a:extLst>
                <a:ext uri="{FF2B5EF4-FFF2-40B4-BE49-F238E27FC236}">
                  <a16:creationId xmlns:a16="http://schemas.microsoft.com/office/drawing/2014/main" id="{34ECBF0C-B357-8D5C-75D9-B8407AB145AD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A5D1CEC-ED4C-A0C2-D206-4BBB06F4F14D}"/>
              </a:ext>
            </a:extLst>
          </p:cNvPr>
          <p:cNvGrpSpPr/>
          <p:nvPr/>
        </p:nvGrpSpPr>
        <p:grpSpPr>
          <a:xfrm>
            <a:off x="1417853" y="2843546"/>
            <a:ext cx="325731" cy="255436"/>
            <a:chOff x="4677036" y="3779381"/>
            <a:chExt cx="1027574" cy="729719"/>
          </a:xfrm>
        </p:grpSpPr>
        <p:sp>
          <p:nvSpPr>
            <p:cNvPr id="52" name="Rectangle 10">
              <a:extLst>
                <a:ext uri="{FF2B5EF4-FFF2-40B4-BE49-F238E27FC236}">
                  <a16:creationId xmlns:a16="http://schemas.microsoft.com/office/drawing/2014/main" id="{373D3A6A-B65B-5C20-D242-186CE3D0EFE9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3" name="Rectangle: Rounded Corners 11">
              <a:extLst>
                <a:ext uri="{FF2B5EF4-FFF2-40B4-BE49-F238E27FC236}">
                  <a16:creationId xmlns:a16="http://schemas.microsoft.com/office/drawing/2014/main" id="{3E979671-79EC-574C-B4C1-754A7DB2CD56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BD27137-7B54-2029-7ECB-34177141BFAD}"/>
              </a:ext>
            </a:extLst>
          </p:cNvPr>
          <p:cNvGrpSpPr/>
          <p:nvPr/>
        </p:nvGrpSpPr>
        <p:grpSpPr>
          <a:xfrm>
            <a:off x="2401115" y="2851650"/>
            <a:ext cx="329071" cy="255436"/>
            <a:chOff x="4677036" y="3779381"/>
            <a:chExt cx="1027574" cy="729719"/>
          </a:xfrm>
        </p:grpSpPr>
        <p:sp>
          <p:nvSpPr>
            <p:cNvPr id="55" name="Rectangle 10">
              <a:extLst>
                <a:ext uri="{FF2B5EF4-FFF2-40B4-BE49-F238E27FC236}">
                  <a16:creationId xmlns:a16="http://schemas.microsoft.com/office/drawing/2014/main" id="{872AACAD-1C6A-14C8-C825-C33F2ECA24EA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6" name="Rectangle: Rounded Corners 11">
              <a:extLst>
                <a:ext uri="{FF2B5EF4-FFF2-40B4-BE49-F238E27FC236}">
                  <a16:creationId xmlns:a16="http://schemas.microsoft.com/office/drawing/2014/main" id="{0AE592F4-A2B1-5DD4-9E22-A18501D7E307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5549316-D1AA-4770-D075-A7D3C507C14F}"/>
              </a:ext>
            </a:extLst>
          </p:cNvPr>
          <p:cNvGrpSpPr/>
          <p:nvPr/>
        </p:nvGrpSpPr>
        <p:grpSpPr>
          <a:xfrm>
            <a:off x="2073361" y="2849925"/>
            <a:ext cx="325731" cy="255436"/>
            <a:chOff x="4677036" y="3779381"/>
            <a:chExt cx="1027574" cy="729719"/>
          </a:xfrm>
        </p:grpSpPr>
        <p:sp>
          <p:nvSpPr>
            <p:cNvPr id="58" name="Rectangle 10">
              <a:extLst>
                <a:ext uri="{FF2B5EF4-FFF2-40B4-BE49-F238E27FC236}">
                  <a16:creationId xmlns:a16="http://schemas.microsoft.com/office/drawing/2014/main" id="{CAA31FC6-D2F6-7FFF-260A-542E0ED53CCE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solidFill>
              <a:srgbClr val="75DE56"/>
            </a:solidFill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59" name="Rectangle: Rounded Corners 11">
              <a:extLst>
                <a:ext uri="{FF2B5EF4-FFF2-40B4-BE49-F238E27FC236}">
                  <a16:creationId xmlns:a16="http://schemas.microsoft.com/office/drawing/2014/main" id="{1135B177-4126-F485-FEDD-7775BFDDDCAB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no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6C5CF0CF-B27D-6895-10F8-6EE1304C94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761" b="74592" l="17694" r="89652">
                        <a14:foregroundMark x1="22275" y1="41033" x2="22275" y2="41033"/>
                        <a14:foregroundMark x1="17694" y1="37772" x2="61532" y2="38043"/>
                        <a14:foregroundMark x1="61532" y1="38043" x2="61690" y2="37772"/>
                        <a14:foregroundMark x1="90126" y1="43886" x2="83965" y2="44158"/>
                        <a14:foregroundMark x1="83965" y1="44158" x2="81438" y2="42663"/>
                        <a14:foregroundMark x1="64929" y1="71739" x2="64929" y2="71739"/>
                        <a14:foregroundMark x1="57820" y1="72962" x2="57820" y2="72962"/>
                        <a14:foregroundMark x1="55687" y1="73913" x2="55687" y2="73913"/>
                        <a14:foregroundMark x1="51817" y1="74864" x2="51817" y2="74864"/>
                        <a14:foregroundMark x1="42180" y1="18478" x2="42180" y2="18478"/>
                        <a14:foregroundMark x1="62164" y1="15761" x2="62164" y2="15761"/>
                        <a14:foregroundMark x1="24566" y1="15761" x2="24566" y2="15761"/>
                      </a14:backgroundRemoval>
                    </a14:imgEffect>
                  </a14:imgLayer>
                </a14:imgProps>
              </a:ext>
            </a:extLst>
          </a:blip>
          <a:srcRect l="15419" t="14015" r="7553" b="24861"/>
          <a:stretch/>
        </p:blipFill>
        <p:spPr>
          <a:xfrm>
            <a:off x="797386" y="1827675"/>
            <a:ext cx="1932800" cy="762866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F2F441F-FA96-4D79-DD19-37E73EB4D51A}"/>
              </a:ext>
            </a:extLst>
          </p:cNvPr>
          <p:cNvCxnSpPr>
            <a:cxnSpLocks/>
          </p:cNvCxnSpPr>
          <p:nvPr/>
        </p:nvCxnSpPr>
        <p:spPr>
          <a:xfrm flipV="1">
            <a:off x="1095551" y="2280834"/>
            <a:ext cx="3340" cy="540453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7D0E722-D3C4-9533-F73B-AE5BB95D9397}"/>
              </a:ext>
            </a:extLst>
          </p:cNvPr>
          <p:cNvCxnSpPr>
            <a:cxnSpLocks/>
          </p:cNvCxnSpPr>
          <p:nvPr/>
        </p:nvCxnSpPr>
        <p:spPr>
          <a:xfrm flipV="1">
            <a:off x="1420316" y="2297670"/>
            <a:ext cx="3340" cy="540453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F6216A1-F52D-1EE8-A960-15D2A6DAA7E8}"/>
              </a:ext>
            </a:extLst>
          </p:cNvPr>
          <p:cNvCxnSpPr>
            <a:cxnSpLocks/>
          </p:cNvCxnSpPr>
          <p:nvPr/>
        </p:nvCxnSpPr>
        <p:spPr>
          <a:xfrm flipV="1">
            <a:off x="1743551" y="2292006"/>
            <a:ext cx="3340" cy="540453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12C9062-8928-4B7C-2B04-BAE3A432B835}"/>
              </a:ext>
            </a:extLst>
          </p:cNvPr>
          <p:cNvCxnSpPr>
            <a:cxnSpLocks/>
          </p:cNvCxnSpPr>
          <p:nvPr/>
        </p:nvCxnSpPr>
        <p:spPr>
          <a:xfrm flipV="1">
            <a:off x="2077176" y="2301801"/>
            <a:ext cx="3340" cy="540453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09F3B81-C12C-6468-F98C-8211F59B1017}"/>
              </a:ext>
            </a:extLst>
          </p:cNvPr>
          <p:cNvCxnSpPr>
            <a:cxnSpLocks/>
          </p:cNvCxnSpPr>
          <p:nvPr/>
        </p:nvCxnSpPr>
        <p:spPr>
          <a:xfrm flipV="1">
            <a:off x="2406090" y="2325071"/>
            <a:ext cx="3340" cy="540453"/>
          </a:xfrm>
          <a:prstGeom prst="line">
            <a:avLst/>
          </a:prstGeom>
          <a:ln w="349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AED1DE-EF31-40E1-8BA1-42019CC3F5AB}"/>
              </a:ext>
            </a:extLst>
          </p:cNvPr>
          <p:cNvGrpSpPr/>
          <p:nvPr/>
        </p:nvGrpSpPr>
        <p:grpSpPr>
          <a:xfrm>
            <a:off x="756930" y="3530689"/>
            <a:ext cx="1966695" cy="1279411"/>
            <a:chOff x="373598" y="1194925"/>
            <a:chExt cx="7699106" cy="3654962"/>
          </a:xfrm>
        </p:grpSpPr>
        <p:pic>
          <p:nvPicPr>
            <p:cNvPr id="94" name="Graphic 93">
              <a:extLst>
                <a:ext uri="{FF2B5EF4-FFF2-40B4-BE49-F238E27FC236}">
                  <a16:creationId xmlns:a16="http://schemas.microsoft.com/office/drawing/2014/main" id="{08408DF5-40F8-2982-56A6-B8F9E1C09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66824" y="1267157"/>
              <a:ext cx="794677" cy="794677"/>
            </a:xfrm>
            <a:prstGeom prst="rect">
              <a:avLst/>
            </a:prstGeom>
          </p:spPr>
        </p:pic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CDB86B30-6B8B-D3F0-7168-1758EED5C6A1}"/>
                </a:ext>
              </a:extLst>
            </p:cNvPr>
            <p:cNvGrpSpPr/>
            <p:nvPr/>
          </p:nvGrpSpPr>
          <p:grpSpPr>
            <a:xfrm>
              <a:off x="1656670" y="4080610"/>
              <a:ext cx="1288229" cy="729719"/>
              <a:chOff x="4677036" y="3779381"/>
              <a:chExt cx="1027574" cy="729719"/>
            </a:xfrm>
          </p:grpSpPr>
          <p:sp>
            <p:nvSpPr>
              <p:cNvPr id="117" name="Rectangle 10">
                <a:extLst>
                  <a:ext uri="{FF2B5EF4-FFF2-40B4-BE49-F238E27FC236}">
                    <a16:creationId xmlns:a16="http://schemas.microsoft.com/office/drawing/2014/main" id="{8C1FC6D0-0B32-2FC8-4569-E08C16B659DC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18" name="Rectangle: Rounded Corners 11">
                <a:extLst>
                  <a:ext uri="{FF2B5EF4-FFF2-40B4-BE49-F238E27FC236}">
                    <a16:creationId xmlns:a16="http://schemas.microsoft.com/office/drawing/2014/main" id="{F2834EEB-7257-972A-DAB4-D1929AA7577F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77A6377-E95D-322A-E8F3-C6EFEF117EB3}"/>
                </a:ext>
              </a:extLst>
            </p:cNvPr>
            <p:cNvGrpSpPr/>
            <p:nvPr/>
          </p:nvGrpSpPr>
          <p:grpSpPr>
            <a:xfrm>
              <a:off x="373598" y="4075683"/>
              <a:ext cx="1275155" cy="729719"/>
              <a:chOff x="4677036" y="3779381"/>
              <a:chExt cx="1027574" cy="729719"/>
            </a:xfrm>
          </p:grpSpPr>
          <p:sp>
            <p:nvSpPr>
              <p:cNvPr id="115" name="Rectangle 10">
                <a:extLst>
                  <a:ext uri="{FF2B5EF4-FFF2-40B4-BE49-F238E27FC236}">
                    <a16:creationId xmlns:a16="http://schemas.microsoft.com/office/drawing/2014/main" id="{22ECCBC2-39BB-E84B-E1B7-4462D50C3BFD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16" name="Rectangle: Rounded Corners 11">
                <a:extLst>
                  <a:ext uri="{FF2B5EF4-FFF2-40B4-BE49-F238E27FC236}">
                    <a16:creationId xmlns:a16="http://schemas.microsoft.com/office/drawing/2014/main" id="{736A3D54-F6B6-CA47-8BE5-92DC9D7445F9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66CE84F-CAE2-0ECE-0A11-609EA264AB8B}"/>
                </a:ext>
              </a:extLst>
            </p:cNvPr>
            <p:cNvGrpSpPr/>
            <p:nvPr/>
          </p:nvGrpSpPr>
          <p:grpSpPr>
            <a:xfrm>
              <a:off x="4218329" y="4101946"/>
              <a:ext cx="1288229" cy="729719"/>
              <a:chOff x="4677036" y="3779381"/>
              <a:chExt cx="1027574" cy="729719"/>
            </a:xfrm>
          </p:grpSpPr>
          <p:sp>
            <p:nvSpPr>
              <p:cNvPr id="113" name="Rectangle 10">
                <a:extLst>
                  <a:ext uri="{FF2B5EF4-FFF2-40B4-BE49-F238E27FC236}">
                    <a16:creationId xmlns:a16="http://schemas.microsoft.com/office/drawing/2014/main" id="{892F7F1B-B9D0-D093-8E82-706C7232F7AD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14" name="Rectangle: Rounded Corners 11">
                <a:extLst>
                  <a:ext uri="{FF2B5EF4-FFF2-40B4-BE49-F238E27FC236}">
                    <a16:creationId xmlns:a16="http://schemas.microsoft.com/office/drawing/2014/main" id="{046FC1EA-49BC-47CB-97EC-2140550E3F4A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B4CD40F-B326-A965-84A6-924B0C3766B0}"/>
                </a:ext>
              </a:extLst>
            </p:cNvPr>
            <p:cNvGrpSpPr/>
            <p:nvPr/>
          </p:nvGrpSpPr>
          <p:grpSpPr>
            <a:xfrm>
              <a:off x="2935257" y="4097019"/>
              <a:ext cx="1275155" cy="729719"/>
              <a:chOff x="4677036" y="3779381"/>
              <a:chExt cx="1027574" cy="729719"/>
            </a:xfrm>
          </p:grpSpPr>
          <p:sp>
            <p:nvSpPr>
              <p:cNvPr id="111" name="Rectangle 10">
                <a:extLst>
                  <a:ext uri="{FF2B5EF4-FFF2-40B4-BE49-F238E27FC236}">
                    <a16:creationId xmlns:a16="http://schemas.microsoft.com/office/drawing/2014/main" id="{E24B8F54-88AD-0F41-3BA6-BBE95120CBE0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12" name="Rectangle: Rounded Corners 11">
                <a:extLst>
                  <a:ext uri="{FF2B5EF4-FFF2-40B4-BE49-F238E27FC236}">
                    <a16:creationId xmlns:a16="http://schemas.microsoft.com/office/drawing/2014/main" id="{24BC34D3-B031-C47E-8A56-0E9E0EAB7251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476FDD4E-A028-95D2-C532-0E0E35E70B5F}"/>
                </a:ext>
              </a:extLst>
            </p:cNvPr>
            <p:cNvGrpSpPr/>
            <p:nvPr/>
          </p:nvGrpSpPr>
          <p:grpSpPr>
            <a:xfrm>
              <a:off x="6784474" y="4120168"/>
              <a:ext cx="1288229" cy="729719"/>
              <a:chOff x="4677036" y="3779381"/>
              <a:chExt cx="1027574" cy="729719"/>
            </a:xfrm>
          </p:grpSpPr>
          <p:sp>
            <p:nvSpPr>
              <p:cNvPr id="109" name="Rectangle 10">
                <a:extLst>
                  <a:ext uri="{FF2B5EF4-FFF2-40B4-BE49-F238E27FC236}">
                    <a16:creationId xmlns:a16="http://schemas.microsoft.com/office/drawing/2014/main" id="{FFB6AD78-B8DF-A118-C2C4-D95F47A2CC24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10" name="Rectangle: Rounded Corners 11">
                <a:extLst>
                  <a:ext uri="{FF2B5EF4-FFF2-40B4-BE49-F238E27FC236}">
                    <a16:creationId xmlns:a16="http://schemas.microsoft.com/office/drawing/2014/main" id="{06D3620F-947A-1F59-458B-5F5E58005ED9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4FB945ED-97AC-7760-BBF8-05B27A0DBA09}"/>
                </a:ext>
              </a:extLst>
            </p:cNvPr>
            <p:cNvGrpSpPr/>
            <p:nvPr/>
          </p:nvGrpSpPr>
          <p:grpSpPr>
            <a:xfrm>
              <a:off x="5501402" y="4115241"/>
              <a:ext cx="1275155" cy="729719"/>
              <a:chOff x="4677036" y="3779381"/>
              <a:chExt cx="1027574" cy="729719"/>
            </a:xfrm>
          </p:grpSpPr>
          <p:sp>
            <p:nvSpPr>
              <p:cNvPr id="107" name="Rectangle 10">
                <a:extLst>
                  <a:ext uri="{FF2B5EF4-FFF2-40B4-BE49-F238E27FC236}">
                    <a16:creationId xmlns:a16="http://schemas.microsoft.com/office/drawing/2014/main" id="{59F7BE4E-00EB-F5B4-A616-CBB0F58211D7}"/>
                  </a:ext>
                </a:extLst>
              </p:cNvPr>
              <p:cNvSpPr/>
              <p:nvPr/>
            </p:nvSpPr>
            <p:spPr>
              <a:xfrm>
                <a:off x="4677036" y="3789236"/>
                <a:ext cx="1017146" cy="719864"/>
              </a:xfrm>
              <a:prstGeom prst="roundRect">
                <a:avLst/>
              </a:prstGeom>
              <a:solidFill>
                <a:srgbClr val="75DE56"/>
              </a:solidFill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75" dirty="0"/>
              </a:p>
            </p:txBody>
          </p:sp>
          <p:sp>
            <p:nvSpPr>
              <p:cNvPr id="108" name="Rectangle: Rounded Corners 11">
                <a:extLst>
                  <a:ext uri="{FF2B5EF4-FFF2-40B4-BE49-F238E27FC236}">
                    <a16:creationId xmlns:a16="http://schemas.microsoft.com/office/drawing/2014/main" id="{F7BCDCC2-3DD7-7211-1073-9E4177E963B7}"/>
                  </a:ext>
                </a:extLst>
              </p:cNvPr>
              <p:cNvSpPr/>
              <p:nvPr/>
            </p:nvSpPr>
            <p:spPr>
              <a:xfrm>
                <a:off x="4687465" y="3779381"/>
                <a:ext cx="1017145" cy="719864"/>
              </a:xfrm>
              <a:prstGeom prst="roundRect">
                <a:avLst/>
              </a:prstGeom>
              <a:noFill/>
              <a:ln w="25400">
                <a:solidFill>
                  <a:srgbClr val="0C0C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  <a:p>
                <a:pPr algn="ctr"/>
                <a:endParaRPr lang="en-US" sz="2400" dirty="0">
                  <a:solidFill>
                    <a:srgbClr val="0C0C27"/>
                  </a:solidFill>
                  <a:latin typeface="Arial Rounded MT Bold" panose="020F0704030504030204" pitchFamily="34" charset="0"/>
                </a:endParaRPr>
              </a:p>
              <a:p>
                <a:pPr algn="ctr"/>
                <a:endParaRPr lang="en-US" sz="1350" dirty="0"/>
              </a:p>
            </p:txBody>
          </p:sp>
        </p:grp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D7E5CE82-214F-697A-D6D9-6CBAD49FE0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5761" b="74592" l="17694" r="89652">
                          <a14:foregroundMark x1="22275" y1="41033" x2="22275" y2="41033"/>
                          <a14:foregroundMark x1="17694" y1="37772" x2="61532" y2="38043"/>
                          <a14:foregroundMark x1="61532" y1="38043" x2="61690" y2="37772"/>
                          <a14:foregroundMark x1="90126" y1="43886" x2="83965" y2="44158"/>
                          <a14:foregroundMark x1="83965" y1="44158" x2="81438" y2="42663"/>
                          <a14:foregroundMark x1="64929" y1="71739" x2="64929" y2="71739"/>
                          <a14:foregroundMark x1="57820" y1="72962" x2="57820" y2="72962"/>
                          <a14:foregroundMark x1="55687" y1="73913" x2="55687" y2="73913"/>
                          <a14:foregroundMark x1="51817" y1="74864" x2="51817" y2="74864"/>
                          <a14:foregroundMark x1="42180" y1="18478" x2="42180" y2="18478"/>
                          <a14:foregroundMark x1="62164" y1="15761" x2="62164" y2="15761"/>
                          <a14:foregroundMark x1="24566" y1="15761" x2="24566" y2="15761"/>
                        </a14:backgroundRemoval>
                      </a14:imgEffect>
                    </a14:imgLayer>
                  </a14:imgProps>
                </a:ext>
              </a:extLst>
            </a:blip>
            <a:srcRect l="15419" t="14015" r="7553" b="24861"/>
            <a:stretch/>
          </p:blipFill>
          <p:spPr>
            <a:xfrm>
              <a:off x="506290" y="1194925"/>
              <a:ext cx="7566414" cy="2179321"/>
            </a:xfrm>
            <a:prstGeom prst="rect">
              <a:avLst/>
            </a:prstGeom>
          </p:spPr>
        </p:pic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9525BE8-0F82-085F-C693-31995E2DF7DA}"/>
                </a:ext>
              </a:extLst>
            </p:cNvPr>
            <p:cNvCxnSpPr/>
            <p:nvPr/>
          </p:nvCxnSpPr>
          <p:spPr>
            <a:xfrm flipV="1">
              <a:off x="1673527" y="2489489"/>
              <a:ext cx="13074" cy="1543942"/>
            </a:xfrm>
            <a:prstGeom prst="line">
              <a:avLst/>
            </a:prstGeom>
            <a:ln w="3492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34CBF03-CBCB-E4D3-DBF3-02942F14A1E7}"/>
                </a:ext>
              </a:extLst>
            </p:cNvPr>
            <p:cNvCxnSpPr/>
            <p:nvPr/>
          </p:nvCxnSpPr>
          <p:spPr>
            <a:xfrm flipV="1">
              <a:off x="2944899" y="2537584"/>
              <a:ext cx="13074" cy="1543942"/>
            </a:xfrm>
            <a:prstGeom prst="line">
              <a:avLst/>
            </a:prstGeom>
            <a:ln w="3492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92F20EB3-F156-D706-D503-326D39C56ED9}"/>
                </a:ext>
              </a:extLst>
            </p:cNvPr>
            <p:cNvCxnSpPr/>
            <p:nvPr/>
          </p:nvCxnSpPr>
          <p:spPr>
            <a:xfrm flipV="1">
              <a:off x="4210280" y="2521404"/>
              <a:ext cx="13074" cy="1543942"/>
            </a:xfrm>
            <a:prstGeom prst="line">
              <a:avLst/>
            </a:prstGeom>
            <a:ln w="3492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4A0927DA-A0CC-B33A-94C5-86C0D8087BBA}"/>
                </a:ext>
              </a:extLst>
            </p:cNvPr>
            <p:cNvCxnSpPr/>
            <p:nvPr/>
          </p:nvCxnSpPr>
          <p:spPr>
            <a:xfrm flipV="1">
              <a:off x="5516337" y="2549385"/>
              <a:ext cx="13074" cy="1543942"/>
            </a:xfrm>
            <a:prstGeom prst="line">
              <a:avLst/>
            </a:prstGeom>
            <a:ln w="3492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C33A4D2-CA38-8EA1-9C24-18077E4684F5}"/>
                </a:ext>
              </a:extLst>
            </p:cNvPr>
            <p:cNvCxnSpPr/>
            <p:nvPr/>
          </p:nvCxnSpPr>
          <p:spPr>
            <a:xfrm flipV="1">
              <a:off x="6803951" y="2615864"/>
              <a:ext cx="13074" cy="1543942"/>
            </a:xfrm>
            <a:prstGeom prst="line">
              <a:avLst/>
            </a:prstGeom>
            <a:ln w="3492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itle 17">
            <a:extLst>
              <a:ext uri="{FF2B5EF4-FFF2-40B4-BE49-F238E27FC236}">
                <a16:creationId xmlns:a16="http://schemas.microsoft.com/office/drawing/2014/main" id="{38B52CE6-B3BD-2A97-705C-34EB954F7BF6}"/>
              </a:ext>
            </a:extLst>
          </p:cNvPr>
          <p:cNvSpPr txBox="1">
            <a:spLocks/>
          </p:cNvSpPr>
          <p:nvPr/>
        </p:nvSpPr>
        <p:spPr>
          <a:xfrm>
            <a:off x="827268" y="4349459"/>
            <a:ext cx="1929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2178B4"/>
                </a:solidFill>
                <a:latin typeface="Arial Rounded MT Bold" panose="020F0704030504030204" pitchFamily="34" charset="0"/>
              </a:rPr>
              <a:t>+ Positional Encoding</a:t>
            </a:r>
          </a:p>
        </p:txBody>
      </p:sp>
      <p:sp>
        <p:nvSpPr>
          <p:cNvPr id="120" name="Title 17">
            <a:extLst>
              <a:ext uri="{FF2B5EF4-FFF2-40B4-BE49-F238E27FC236}">
                <a16:creationId xmlns:a16="http://schemas.microsoft.com/office/drawing/2014/main" id="{8F78830E-2445-49FF-B2F5-A740E2240927}"/>
              </a:ext>
            </a:extLst>
          </p:cNvPr>
          <p:cNvSpPr txBox="1">
            <a:spLocks/>
          </p:cNvSpPr>
          <p:nvPr/>
        </p:nvSpPr>
        <p:spPr>
          <a:xfrm>
            <a:off x="881571" y="2659388"/>
            <a:ext cx="1929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2178B4"/>
                </a:solidFill>
                <a:latin typeface="Arial Rounded MT Bold" panose="020F0704030504030204" pitchFamily="34" charset="0"/>
              </a:rPr>
              <a:t>+ Positional Encoding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132F0004-F246-CE83-8044-C6CF20318A8E}"/>
              </a:ext>
            </a:extLst>
          </p:cNvPr>
          <p:cNvGrpSpPr/>
          <p:nvPr/>
        </p:nvGrpSpPr>
        <p:grpSpPr>
          <a:xfrm>
            <a:off x="2866308" y="2850206"/>
            <a:ext cx="329071" cy="255436"/>
            <a:chOff x="4677036" y="3779381"/>
            <a:chExt cx="1027574" cy="729719"/>
          </a:xfrm>
          <a:solidFill>
            <a:srgbClr val="FF0000"/>
          </a:solidFill>
        </p:grpSpPr>
        <p:sp>
          <p:nvSpPr>
            <p:cNvPr id="122" name="Rectangle 10">
              <a:extLst>
                <a:ext uri="{FF2B5EF4-FFF2-40B4-BE49-F238E27FC236}">
                  <a16:creationId xmlns:a16="http://schemas.microsoft.com/office/drawing/2014/main" id="{B0CE5A31-1DC1-2C81-4E8D-9E085DC5BF34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grp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23" name="Rectangle: Rounded Corners 11">
              <a:extLst>
                <a:ext uri="{FF2B5EF4-FFF2-40B4-BE49-F238E27FC236}">
                  <a16:creationId xmlns:a16="http://schemas.microsoft.com/office/drawing/2014/main" id="{A8AE73CF-D20B-4277-6841-393D070AC788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grp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4C26122-BB7F-A1A3-A0DB-60C7B9A9359D}"/>
              </a:ext>
            </a:extLst>
          </p:cNvPr>
          <p:cNvGrpSpPr/>
          <p:nvPr/>
        </p:nvGrpSpPr>
        <p:grpSpPr>
          <a:xfrm>
            <a:off x="2849609" y="4567261"/>
            <a:ext cx="329071" cy="255436"/>
            <a:chOff x="4677036" y="3779381"/>
            <a:chExt cx="1027574" cy="729719"/>
          </a:xfrm>
          <a:solidFill>
            <a:srgbClr val="FF0000"/>
          </a:solidFill>
        </p:grpSpPr>
        <p:sp>
          <p:nvSpPr>
            <p:cNvPr id="125" name="Rectangle 10">
              <a:extLst>
                <a:ext uri="{FF2B5EF4-FFF2-40B4-BE49-F238E27FC236}">
                  <a16:creationId xmlns:a16="http://schemas.microsoft.com/office/drawing/2014/main" id="{EB398A84-8496-2D7D-2C4C-492039B36FE7}"/>
                </a:ext>
              </a:extLst>
            </p:cNvPr>
            <p:cNvSpPr/>
            <p:nvPr/>
          </p:nvSpPr>
          <p:spPr>
            <a:xfrm>
              <a:off x="4677036" y="3789236"/>
              <a:ext cx="1017146" cy="719864"/>
            </a:xfrm>
            <a:prstGeom prst="roundRect">
              <a:avLst/>
            </a:prstGeom>
            <a:grp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126" name="Rectangle: Rounded Corners 11">
              <a:extLst>
                <a:ext uri="{FF2B5EF4-FFF2-40B4-BE49-F238E27FC236}">
                  <a16:creationId xmlns:a16="http://schemas.microsoft.com/office/drawing/2014/main" id="{2F1CE648-2F21-FD9B-1621-6D05945EE921}"/>
                </a:ext>
              </a:extLst>
            </p:cNvPr>
            <p:cNvSpPr/>
            <p:nvPr/>
          </p:nvSpPr>
          <p:spPr>
            <a:xfrm>
              <a:off x="4687465" y="3779381"/>
              <a:ext cx="1017145" cy="719864"/>
            </a:xfrm>
            <a:prstGeom prst="roundRect">
              <a:avLst/>
            </a:prstGeom>
            <a:grpFill/>
            <a:ln w="25400">
              <a:solidFill>
                <a:srgbClr val="0C0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2400" dirty="0">
                <a:solidFill>
                  <a:srgbClr val="0C0C27"/>
                </a:solidFill>
                <a:latin typeface="Arial Rounded MT Bold" panose="020F0704030504030204" pitchFamily="34" charset="0"/>
              </a:endParaRPr>
            </a:p>
            <a:p>
              <a:pPr algn="ctr"/>
              <a:endParaRPr lang="en-US" sz="1350" dirty="0"/>
            </a:p>
          </p:txBody>
        </p:sp>
      </p:grpSp>
      <p:sp>
        <p:nvSpPr>
          <p:cNvPr id="127" name="Title 17">
            <a:extLst>
              <a:ext uri="{FF2B5EF4-FFF2-40B4-BE49-F238E27FC236}">
                <a16:creationId xmlns:a16="http://schemas.microsoft.com/office/drawing/2014/main" id="{81DCD237-3E55-5289-1A80-AF0EC2ACCB83}"/>
              </a:ext>
            </a:extLst>
          </p:cNvPr>
          <p:cNvSpPr txBox="1">
            <a:spLocks/>
          </p:cNvSpPr>
          <p:nvPr/>
        </p:nvSpPr>
        <p:spPr>
          <a:xfrm>
            <a:off x="2853129" y="3707556"/>
            <a:ext cx="19294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2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CEF7927-C081-47B1-F17A-AF1BB8E2EFED}"/>
              </a:ext>
            </a:extLst>
          </p:cNvPr>
          <p:cNvSpPr txBox="1"/>
          <p:nvPr/>
        </p:nvSpPr>
        <p:spPr>
          <a:xfrm>
            <a:off x="2756729" y="2437740"/>
            <a:ext cx="2289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+ </a:t>
            </a:r>
            <a:r>
              <a:rPr lang="en-US" sz="1800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spacial</a:t>
            </a:r>
            <a:r>
              <a:rPr lang="en-US" sz="18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token 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08C42BD-AC5D-B004-5E3D-FB5BDCFA1394}"/>
              </a:ext>
            </a:extLst>
          </p:cNvPr>
          <p:cNvSpPr txBox="1"/>
          <p:nvPr/>
        </p:nvSpPr>
        <p:spPr>
          <a:xfrm>
            <a:off x="2839963" y="4173210"/>
            <a:ext cx="5937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+ </a:t>
            </a:r>
            <a:r>
              <a:rPr lang="en-US" sz="1800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spacial</a:t>
            </a:r>
            <a:r>
              <a:rPr lang="en-US" sz="18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token </a:t>
            </a:r>
          </a:p>
        </p:txBody>
      </p:sp>
      <p:sp>
        <p:nvSpPr>
          <p:cNvPr id="136" name="Right Arrow 135">
            <a:extLst>
              <a:ext uri="{FF2B5EF4-FFF2-40B4-BE49-F238E27FC236}">
                <a16:creationId xmlns:a16="http://schemas.microsoft.com/office/drawing/2014/main" id="{91A10B5B-B5BF-4568-FFAD-E6267C13E4F3}"/>
              </a:ext>
            </a:extLst>
          </p:cNvPr>
          <p:cNvSpPr/>
          <p:nvPr/>
        </p:nvSpPr>
        <p:spPr>
          <a:xfrm>
            <a:off x="4916606" y="3272726"/>
            <a:ext cx="1403564" cy="604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UNICRON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CAF6FA0-8375-0C87-358C-2ECDD264265E}"/>
              </a:ext>
            </a:extLst>
          </p:cNvPr>
          <p:cNvSpPr txBox="1"/>
          <p:nvPr/>
        </p:nvSpPr>
        <p:spPr>
          <a:xfrm>
            <a:off x="6566824" y="2799320"/>
            <a:ext cx="22894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Classification</a:t>
            </a:r>
          </a:p>
          <a:p>
            <a:endParaRPr 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Signal reconstruction at earth </a:t>
            </a:r>
            <a:r>
              <a:rPr lang="en-US" sz="18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centre</a:t>
            </a:r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coordinates?</a:t>
            </a:r>
          </a:p>
        </p:txBody>
      </p:sp>
      <p:sp>
        <p:nvSpPr>
          <p:cNvPr id="138" name="Title 17">
            <a:extLst>
              <a:ext uri="{FF2B5EF4-FFF2-40B4-BE49-F238E27FC236}">
                <a16:creationId xmlns:a16="http://schemas.microsoft.com/office/drawing/2014/main" id="{3E6D5AD6-AB9B-D0F7-0FCF-546B52FBCB59}"/>
              </a:ext>
            </a:extLst>
          </p:cNvPr>
          <p:cNvSpPr txBox="1">
            <a:spLocks/>
          </p:cNvSpPr>
          <p:nvPr/>
        </p:nvSpPr>
        <p:spPr>
          <a:xfrm>
            <a:off x="3029174" y="5155560"/>
            <a:ext cx="45210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Vary detector positions during training</a:t>
            </a:r>
            <a:endParaRPr lang="en-US" sz="2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701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ANY QUESTIONS?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57E9FC7-D6A1-2727-68EE-8E8F585EF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FE34731B-B386-5B3F-3D0F-F7D489C57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3902" y="4292028"/>
            <a:ext cx="1170169" cy="1170169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3919ACD-3003-BADB-56EE-9F804379C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4885CC-8B40-C9FD-EA84-F74C71886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505" y="332552"/>
            <a:ext cx="2607462" cy="198361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A4A3F3A-FAC0-FDED-BB2E-30D3531BE4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42574" y="4666596"/>
            <a:ext cx="1858852" cy="185885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B0CD0EE-D9F6-D287-A568-BE0284523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68799D2-B18A-D550-BC8C-A7A1A1469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FBD3844-8D2E-68DC-EAD7-305A2C32776C}"/>
              </a:ext>
            </a:extLst>
          </p:cNvPr>
          <p:cNvSpPr txBox="1">
            <a:spLocks/>
          </p:cNvSpPr>
          <p:nvPr/>
        </p:nvSpPr>
        <p:spPr>
          <a:xfrm>
            <a:off x="1600200" y="6430822"/>
            <a:ext cx="6858000" cy="12418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chemeClr val="bg1"/>
                </a:solidFill>
                <a:latin typeface="Avenir Book" panose="02000503020000020003" pitchFamily="2" charset="0"/>
              </a:rPr>
              <a:t>Michael Norman, </a:t>
            </a:r>
            <a:r>
              <a:rPr lang="en-GB" sz="1400" dirty="0">
                <a:solidFill>
                  <a:schemeClr val="bg1"/>
                </a:solidFill>
                <a:latin typeface="Avenir Book" panose="02000503020000020003" pitchFamily="2" charset="0"/>
              </a:rPr>
              <a:t>Kyle Willets,</a:t>
            </a:r>
            <a:r>
              <a:rPr lang="en-GB" sz="1400" b="1" dirty="0">
                <a:solidFill>
                  <a:schemeClr val="bg1"/>
                </a:solidFill>
                <a:latin typeface="Avenir Book" panose="02000503020000020003" pitchFamily="2" charset="0"/>
              </a:rPr>
              <a:t> </a:t>
            </a:r>
            <a:r>
              <a:rPr lang="en-GB" sz="1400" dirty="0">
                <a:solidFill>
                  <a:schemeClr val="bg1"/>
                </a:solidFill>
                <a:latin typeface="Avenir Book" panose="02000503020000020003" pitchFamily="2" charset="0"/>
              </a:rPr>
              <a:t>Wasim Javed, Vasileios Skliris, Patrick Sutton </a:t>
            </a: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9622C553-1D62-4AD0-029F-764952265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35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93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we detect gravitational waves?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4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978061" y="4684385"/>
            <a:ext cx="5255233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Deformations in spacetime changes the real distance between freely floating points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If we can measure changes in the distance between two freely floating points we can measure changes in spacetime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8EE017C-3398-381D-37C0-A5A25D3A7DD7}"/>
              </a:ext>
            </a:extLst>
          </p:cNvPr>
          <p:cNvCxnSpPr/>
          <p:nvPr/>
        </p:nvCxnSpPr>
        <p:spPr>
          <a:xfrm>
            <a:off x="2337362" y="2503882"/>
            <a:ext cx="4618299" cy="0"/>
          </a:xfrm>
          <a:prstGeom prst="straightConnector1">
            <a:avLst/>
          </a:prstGeom>
          <a:ln w="63500">
            <a:solidFill>
              <a:srgbClr val="BB1362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1736B366-BA97-7CD6-C234-27D4A67F9ECA}"/>
              </a:ext>
            </a:extLst>
          </p:cNvPr>
          <p:cNvSpPr/>
          <p:nvPr/>
        </p:nvSpPr>
        <p:spPr>
          <a:xfrm>
            <a:off x="2056869" y="2363635"/>
            <a:ext cx="280493" cy="280493"/>
          </a:xfrm>
          <a:prstGeom prst="ellipse">
            <a:avLst/>
          </a:prstGeom>
          <a:solidFill>
            <a:srgbClr val="FDFB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42BC11-97B8-DB07-980E-23BAAAB6C647}"/>
              </a:ext>
            </a:extLst>
          </p:cNvPr>
          <p:cNvSpPr/>
          <p:nvPr/>
        </p:nvSpPr>
        <p:spPr>
          <a:xfrm>
            <a:off x="6955661" y="2363635"/>
            <a:ext cx="280493" cy="280493"/>
          </a:xfrm>
          <a:prstGeom prst="ellipse">
            <a:avLst/>
          </a:prstGeom>
          <a:solidFill>
            <a:srgbClr val="FDFE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E9C94F1-9FBE-6970-0676-5E72530F4A62}"/>
              </a:ext>
            </a:extLst>
          </p:cNvPr>
          <p:cNvSpPr txBox="1">
            <a:spLocks/>
          </p:cNvSpPr>
          <p:nvPr/>
        </p:nvSpPr>
        <p:spPr>
          <a:xfrm>
            <a:off x="754521" y="1986047"/>
            <a:ext cx="42899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0</a:t>
            </a:r>
            <a:endParaRPr lang="en-US" sz="2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E1CEC57-CE65-0721-AAD8-DD67EE942DA3}"/>
              </a:ext>
            </a:extLst>
          </p:cNvPr>
          <p:cNvCxnSpPr>
            <a:cxnSpLocks/>
          </p:cNvCxnSpPr>
          <p:nvPr/>
        </p:nvCxnSpPr>
        <p:spPr>
          <a:xfrm>
            <a:off x="3009418" y="3775071"/>
            <a:ext cx="3356658" cy="0"/>
          </a:xfrm>
          <a:prstGeom prst="straightConnector1">
            <a:avLst/>
          </a:prstGeom>
          <a:ln w="63500">
            <a:solidFill>
              <a:srgbClr val="BB1362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5AB87347-B60F-9AB3-D78F-8898544AE782}"/>
              </a:ext>
            </a:extLst>
          </p:cNvPr>
          <p:cNvSpPr/>
          <p:nvPr/>
        </p:nvSpPr>
        <p:spPr>
          <a:xfrm>
            <a:off x="2728925" y="3634824"/>
            <a:ext cx="280493" cy="280493"/>
          </a:xfrm>
          <a:prstGeom prst="ellipse">
            <a:avLst/>
          </a:prstGeom>
          <a:solidFill>
            <a:srgbClr val="FDFB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A4ACB6F-8F8E-FBBF-05B7-23A1777D6FB8}"/>
              </a:ext>
            </a:extLst>
          </p:cNvPr>
          <p:cNvSpPr/>
          <p:nvPr/>
        </p:nvSpPr>
        <p:spPr>
          <a:xfrm>
            <a:off x="6366076" y="3634824"/>
            <a:ext cx="280493" cy="280493"/>
          </a:xfrm>
          <a:prstGeom prst="ellipse">
            <a:avLst/>
          </a:prstGeom>
          <a:solidFill>
            <a:srgbClr val="FDFE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6381267-9550-6C5C-5665-24740AA8B568}"/>
              </a:ext>
            </a:extLst>
          </p:cNvPr>
          <p:cNvSpPr txBox="1">
            <a:spLocks/>
          </p:cNvSpPr>
          <p:nvPr/>
        </p:nvSpPr>
        <p:spPr>
          <a:xfrm>
            <a:off x="660926" y="3256022"/>
            <a:ext cx="18928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0 </a:t>
            </a:r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+ dt</a:t>
            </a:r>
          </a:p>
        </p:txBody>
      </p:sp>
    </p:spTree>
    <p:extLst>
      <p:ext uri="{BB962C8B-B14F-4D97-AF65-F5344CB8AC3E}">
        <p14:creationId xmlns:p14="http://schemas.microsoft.com/office/powerpoint/2010/main" val="410912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we detect gravitational waves?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5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2724071" y="4415341"/>
            <a:ext cx="5255233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3E4EBC-FD16-B3DE-2868-1F522AA24E15}"/>
              </a:ext>
            </a:extLst>
          </p:cNvPr>
          <p:cNvSpPr txBox="1">
            <a:spLocks/>
          </p:cNvSpPr>
          <p:nvPr/>
        </p:nvSpPr>
        <p:spPr>
          <a:xfrm>
            <a:off x="984433" y="3524337"/>
            <a:ext cx="5661298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Laser source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9B02E6-F138-7094-11D0-B4C31C4275AF}"/>
              </a:ext>
            </a:extLst>
          </p:cNvPr>
          <p:cNvSpPr/>
          <p:nvPr/>
        </p:nvSpPr>
        <p:spPr>
          <a:xfrm>
            <a:off x="2344587" y="3459735"/>
            <a:ext cx="508573" cy="3638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88E5E0-605C-1A58-956F-2380D59F138F}"/>
              </a:ext>
            </a:extLst>
          </p:cNvPr>
          <p:cNvCxnSpPr>
            <a:cxnSpLocks/>
          </p:cNvCxnSpPr>
          <p:nvPr/>
        </p:nvCxnSpPr>
        <p:spPr>
          <a:xfrm>
            <a:off x="4047962" y="1328543"/>
            <a:ext cx="616993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4F5B67-71D6-1EFB-5AC6-7129028E3304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 flipV="1">
            <a:off x="2853160" y="3638221"/>
            <a:ext cx="1490219" cy="3459"/>
          </a:xfrm>
          <a:prstGeom prst="straightConnector1">
            <a:avLst/>
          </a:prstGeom>
          <a:ln w="63500">
            <a:solidFill>
              <a:srgbClr val="BB136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F3F61B9-E2ED-BC33-1420-B12A104AD482}"/>
              </a:ext>
            </a:extLst>
          </p:cNvPr>
          <p:cNvCxnSpPr>
            <a:cxnSpLocks/>
          </p:cNvCxnSpPr>
          <p:nvPr/>
        </p:nvCxnSpPr>
        <p:spPr>
          <a:xfrm flipV="1">
            <a:off x="4343379" y="1419610"/>
            <a:ext cx="1505" cy="1635490"/>
          </a:xfrm>
          <a:prstGeom prst="straightConnector1">
            <a:avLst/>
          </a:prstGeom>
          <a:ln w="63500">
            <a:solidFill>
              <a:srgbClr val="BB1362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E51173-8E16-B065-91B0-88024395CF49}"/>
              </a:ext>
            </a:extLst>
          </p:cNvPr>
          <p:cNvCxnSpPr>
            <a:cxnSpLocks/>
          </p:cNvCxnSpPr>
          <p:nvPr/>
        </p:nvCxnSpPr>
        <p:spPr>
          <a:xfrm>
            <a:off x="4047962" y="3055100"/>
            <a:ext cx="616993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5862C5-95D7-CB7E-91C7-B3246DF2C373}"/>
              </a:ext>
            </a:extLst>
          </p:cNvPr>
          <p:cNvCxnSpPr>
            <a:cxnSpLocks/>
          </p:cNvCxnSpPr>
          <p:nvPr/>
        </p:nvCxnSpPr>
        <p:spPr>
          <a:xfrm rot="5400000">
            <a:off x="6330863" y="3705196"/>
            <a:ext cx="616993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F3BDBD8-ECBF-0A02-3A00-CEDD68E98A3C}"/>
              </a:ext>
            </a:extLst>
          </p:cNvPr>
          <p:cNvCxnSpPr>
            <a:cxnSpLocks/>
          </p:cNvCxnSpPr>
          <p:nvPr/>
        </p:nvCxnSpPr>
        <p:spPr>
          <a:xfrm flipV="1">
            <a:off x="4912804" y="3693621"/>
            <a:ext cx="1635488" cy="3"/>
          </a:xfrm>
          <a:prstGeom prst="straightConnector1">
            <a:avLst/>
          </a:prstGeom>
          <a:ln w="63500">
            <a:solidFill>
              <a:srgbClr val="BB1362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DE9DC4-EA04-EC41-6C7F-7C1A55843008}"/>
              </a:ext>
            </a:extLst>
          </p:cNvPr>
          <p:cNvCxnSpPr>
            <a:cxnSpLocks/>
          </p:cNvCxnSpPr>
          <p:nvPr/>
        </p:nvCxnSpPr>
        <p:spPr>
          <a:xfrm rot="5400000">
            <a:off x="4604306" y="3705196"/>
            <a:ext cx="616993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7C48DFD-AEFA-65B8-8158-DAEDC381D36F}"/>
              </a:ext>
            </a:extLst>
          </p:cNvPr>
          <p:cNvCxnSpPr>
            <a:cxnSpLocks/>
          </p:cNvCxnSpPr>
          <p:nvPr/>
        </p:nvCxnSpPr>
        <p:spPr>
          <a:xfrm flipV="1">
            <a:off x="4579716" y="3676156"/>
            <a:ext cx="333086" cy="15553"/>
          </a:xfrm>
          <a:prstGeom prst="straightConnector1">
            <a:avLst/>
          </a:prstGeom>
          <a:ln w="63500">
            <a:solidFill>
              <a:srgbClr val="BB136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75D5F0D-6674-46B2-29AB-FFAF2FA21669}"/>
              </a:ext>
            </a:extLst>
          </p:cNvPr>
          <p:cNvCxnSpPr>
            <a:cxnSpLocks/>
            <a:stCxn id="11" idx="1"/>
          </p:cNvCxnSpPr>
          <p:nvPr/>
        </p:nvCxnSpPr>
        <p:spPr>
          <a:xfrm flipV="1">
            <a:off x="4343379" y="3074263"/>
            <a:ext cx="13079" cy="563958"/>
          </a:xfrm>
          <a:prstGeom prst="straightConnector1">
            <a:avLst/>
          </a:prstGeom>
          <a:ln w="63500">
            <a:solidFill>
              <a:srgbClr val="BB136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9491D8E-EFB7-5501-2D0E-69C0C94162AF}"/>
              </a:ext>
            </a:extLst>
          </p:cNvPr>
          <p:cNvCxnSpPr>
            <a:cxnSpLocks/>
          </p:cNvCxnSpPr>
          <p:nvPr/>
        </p:nvCxnSpPr>
        <p:spPr>
          <a:xfrm>
            <a:off x="4423944" y="3840989"/>
            <a:ext cx="0" cy="475039"/>
          </a:xfrm>
          <a:prstGeom prst="straightConnector1">
            <a:avLst/>
          </a:prstGeom>
          <a:ln w="63500">
            <a:solidFill>
              <a:srgbClr val="BB136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E94D07C-49E4-72FC-53D5-09FBAA9F3045}"/>
              </a:ext>
            </a:extLst>
          </p:cNvPr>
          <p:cNvSpPr/>
          <p:nvPr/>
        </p:nvSpPr>
        <p:spPr>
          <a:xfrm rot="2384259">
            <a:off x="4319176" y="3243081"/>
            <a:ext cx="209537" cy="9242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0F255D2-6DCF-D967-B4B1-214EF6CD44EC}"/>
              </a:ext>
            </a:extLst>
          </p:cNvPr>
          <p:cNvSpPr/>
          <p:nvPr/>
        </p:nvSpPr>
        <p:spPr>
          <a:xfrm>
            <a:off x="4295289" y="4460416"/>
            <a:ext cx="272699" cy="27269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F50A947-DD8F-1094-0F7C-9355BE023942}"/>
              </a:ext>
            </a:extLst>
          </p:cNvPr>
          <p:cNvSpPr/>
          <p:nvPr/>
        </p:nvSpPr>
        <p:spPr>
          <a:xfrm>
            <a:off x="4201769" y="4367186"/>
            <a:ext cx="459740" cy="459740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ubtitle 2">
            <a:extLst>
              <a:ext uri="{FF2B5EF4-FFF2-40B4-BE49-F238E27FC236}">
                <a16:creationId xmlns:a16="http://schemas.microsoft.com/office/drawing/2014/main" id="{B911E831-7794-5B41-DFDF-14F89EECBECE}"/>
              </a:ext>
            </a:extLst>
          </p:cNvPr>
          <p:cNvSpPr txBox="1">
            <a:spLocks/>
          </p:cNvSpPr>
          <p:nvPr/>
        </p:nvSpPr>
        <p:spPr>
          <a:xfrm>
            <a:off x="621888" y="5188796"/>
            <a:ext cx="5661298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We can do this using interferometers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A laser is split into two orthogonal cavities, and reflected back to destructively interfere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A photodiode reads the resulting power</a:t>
            </a:r>
          </a:p>
        </p:txBody>
      </p:sp>
      <p:sp>
        <p:nvSpPr>
          <p:cNvPr id="57" name="Subtitle 2">
            <a:extLst>
              <a:ext uri="{FF2B5EF4-FFF2-40B4-BE49-F238E27FC236}">
                <a16:creationId xmlns:a16="http://schemas.microsoft.com/office/drawing/2014/main" id="{61321C95-34C5-E351-7905-7A2F9BDC7DBE}"/>
              </a:ext>
            </a:extLst>
          </p:cNvPr>
          <p:cNvSpPr txBox="1">
            <a:spLocks/>
          </p:cNvSpPr>
          <p:nvPr/>
        </p:nvSpPr>
        <p:spPr>
          <a:xfrm>
            <a:off x="2679075" y="3942201"/>
            <a:ext cx="1607771" cy="344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Beam Splitter</a:t>
            </a: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9E18405B-E1AF-5D3D-8367-E19FF98F4959}"/>
              </a:ext>
            </a:extLst>
          </p:cNvPr>
          <p:cNvSpPr txBox="1">
            <a:spLocks/>
          </p:cNvSpPr>
          <p:nvPr/>
        </p:nvSpPr>
        <p:spPr>
          <a:xfrm>
            <a:off x="2745213" y="4687697"/>
            <a:ext cx="2310441" cy="4046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Photodetector</a:t>
            </a:r>
          </a:p>
        </p:txBody>
      </p:sp>
      <p:sp>
        <p:nvSpPr>
          <p:cNvPr id="59" name="Subtitle 2">
            <a:extLst>
              <a:ext uri="{FF2B5EF4-FFF2-40B4-BE49-F238E27FC236}">
                <a16:creationId xmlns:a16="http://schemas.microsoft.com/office/drawing/2014/main" id="{BD56EA2E-1830-F4F7-A88F-468522C4D54A}"/>
              </a:ext>
            </a:extLst>
          </p:cNvPr>
          <p:cNvSpPr txBox="1">
            <a:spLocks/>
          </p:cNvSpPr>
          <p:nvPr/>
        </p:nvSpPr>
        <p:spPr>
          <a:xfrm>
            <a:off x="4679078" y="1184248"/>
            <a:ext cx="1217521" cy="31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End mirror </a:t>
            </a:r>
          </a:p>
        </p:txBody>
      </p:sp>
      <p:sp>
        <p:nvSpPr>
          <p:cNvPr id="60" name="Subtitle 2">
            <a:extLst>
              <a:ext uri="{FF2B5EF4-FFF2-40B4-BE49-F238E27FC236}">
                <a16:creationId xmlns:a16="http://schemas.microsoft.com/office/drawing/2014/main" id="{ACBE116B-5134-3479-2581-1702DD4638E1}"/>
              </a:ext>
            </a:extLst>
          </p:cNvPr>
          <p:cNvSpPr txBox="1">
            <a:spLocks/>
          </p:cNvSpPr>
          <p:nvPr/>
        </p:nvSpPr>
        <p:spPr>
          <a:xfrm>
            <a:off x="6703757" y="3556945"/>
            <a:ext cx="1217521" cy="31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End mirror </a:t>
            </a:r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10F2F5E3-D4C2-10F6-B691-4014EEB0648A}"/>
              </a:ext>
            </a:extLst>
          </p:cNvPr>
          <p:cNvSpPr txBox="1">
            <a:spLocks/>
          </p:cNvSpPr>
          <p:nvPr/>
        </p:nvSpPr>
        <p:spPr>
          <a:xfrm>
            <a:off x="4661509" y="2921648"/>
            <a:ext cx="1466318" cy="31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Input mirror </a:t>
            </a:r>
          </a:p>
        </p:txBody>
      </p:sp>
      <p:sp>
        <p:nvSpPr>
          <p:cNvPr id="62" name="Subtitle 2">
            <a:extLst>
              <a:ext uri="{FF2B5EF4-FFF2-40B4-BE49-F238E27FC236}">
                <a16:creationId xmlns:a16="http://schemas.microsoft.com/office/drawing/2014/main" id="{59CBE9E5-468F-61D7-E45B-40404191EF3E}"/>
              </a:ext>
            </a:extLst>
          </p:cNvPr>
          <p:cNvSpPr txBox="1">
            <a:spLocks/>
          </p:cNvSpPr>
          <p:nvPr/>
        </p:nvSpPr>
        <p:spPr>
          <a:xfrm>
            <a:off x="4930047" y="3815609"/>
            <a:ext cx="1466318" cy="31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Input mirror 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AB3C754-1276-3ED5-A374-9A6782C1C7B1}"/>
              </a:ext>
            </a:extLst>
          </p:cNvPr>
          <p:cNvGrpSpPr/>
          <p:nvPr/>
        </p:nvGrpSpPr>
        <p:grpSpPr>
          <a:xfrm>
            <a:off x="5313263" y="4286583"/>
            <a:ext cx="1252870" cy="556415"/>
            <a:chOff x="691527" y="3991936"/>
            <a:chExt cx="1697476" cy="753870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51D48B5-9F7B-A904-767E-E76AAC3DAA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527" y="4417522"/>
              <a:ext cx="63230" cy="13377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9ECEF9-37AB-E9D4-1B47-7BB1412721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758" y="4417522"/>
              <a:ext cx="63230" cy="20673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BD6DCA3-EA23-BFB0-8A30-9E2E03CD1263}"/>
                </a:ext>
              </a:extLst>
            </p:cNvPr>
            <p:cNvCxnSpPr/>
            <p:nvPr/>
          </p:nvCxnSpPr>
          <p:spPr>
            <a:xfrm flipV="1">
              <a:off x="825281" y="4259470"/>
              <a:ext cx="111868" cy="36478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843C5B7-200A-E5D1-867A-A85C8838C4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7150" y="4259470"/>
              <a:ext cx="70524" cy="18239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19">
              <a:extLst>
                <a:ext uri="{FF2B5EF4-FFF2-40B4-BE49-F238E27FC236}">
                  <a16:creationId xmlns:a16="http://schemas.microsoft.com/office/drawing/2014/main" id="{03DF03C6-74DC-772D-666D-02C722E6AF9C}"/>
                </a:ext>
              </a:extLst>
            </p:cNvPr>
            <p:cNvSpPr/>
            <p:nvPr/>
          </p:nvSpPr>
          <p:spPr>
            <a:xfrm>
              <a:off x="1007675" y="3991936"/>
              <a:ext cx="803921" cy="753870"/>
            </a:xfrm>
            <a:custGeom>
              <a:avLst/>
              <a:gdLst>
                <a:gd name="connsiteX0" fmla="*/ 0 w 4202348"/>
                <a:gd name="connsiteY0" fmla="*/ 1128574 h 1906860"/>
                <a:gd name="connsiteX1" fmla="*/ 1037617 w 4202348"/>
                <a:gd name="connsiteY1" fmla="*/ 84472 h 1906860"/>
                <a:gd name="connsiteX2" fmla="*/ 1977957 w 4202348"/>
                <a:gd name="connsiteY2" fmla="*/ 1906787 h 1906860"/>
                <a:gd name="connsiteX3" fmla="*/ 2872902 w 4202348"/>
                <a:gd name="connsiteY3" fmla="*/ 6651 h 1906860"/>
                <a:gd name="connsiteX4" fmla="*/ 4202348 w 4202348"/>
                <a:gd name="connsiteY4" fmla="*/ 1277732 h 190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2348" h="1906860">
                  <a:moveTo>
                    <a:pt x="0" y="1128574"/>
                  </a:moveTo>
                  <a:cubicBezTo>
                    <a:pt x="353979" y="541672"/>
                    <a:pt x="707958" y="-45230"/>
                    <a:pt x="1037617" y="84472"/>
                  </a:cubicBezTo>
                  <a:cubicBezTo>
                    <a:pt x="1367276" y="214174"/>
                    <a:pt x="1672076" y="1919757"/>
                    <a:pt x="1977957" y="1906787"/>
                  </a:cubicBezTo>
                  <a:cubicBezTo>
                    <a:pt x="2283838" y="1893817"/>
                    <a:pt x="2502170" y="111493"/>
                    <a:pt x="2872902" y="6651"/>
                  </a:cubicBezTo>
                  <a:cubicBezTo>
                    <a:pt x="3243634" y="-98192"/>
                    <a:pt x="3971046" y="1068047"/>
                    <a:pt x="4202348" y="1277732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A02689B-541F-B396-FB3F-7D3317BAD1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1595" y="4350667"/>
              <a:ext cx="70524" cy="13495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CBCA717-C294-E90B-2EF3-4821FE7E11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2119" y="4350666"/>
              <a:ext cx="176144" cy="27359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4226BCF-7ED5-D701-24E0-40ED8306F4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58264" y="4457106"/>
              <a:ext cx="69477" cy="16715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938F51E-75F2-F661-EB8B-91641683E8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27742" y="4457108"/>
              <a:ext cx="106667" cy="15633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FEC33A9-2B57-D913-31A6-258B7EA1C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2310" y="4384350"/>
              <a:ext cx="156693" cy="2399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Left Brace 73">
            <a:extLst>
              <a:ext uri="{FF2B5EF4-FFF2-40B4-BE49-F238E27FC236}">
                <a16:creationId xmlns:a16="http://schemas.microsoft.com/office/drawing/2014/main" id="{A9FE2928-2382-03A0-CBA1-00B3EB359606}"/>
              </a:ext>
            </a:extLst>
          </p:cNvPr>
          <p:cNvSpPr/>
          <p:nvPr/>
        </p:nvSpPr>
        <p:spPr>
          <a:xfrm>
            <a:off x="4749113" y="4312384"/>
            <a:ext cx="351515" cy="595953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52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we detect gravitational waves?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6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2724071" y="4415341"/>
            <a:ext cx="5255233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2050" name="Picture 2" descr="Image | LIGO Livingston | LIGO Lab | Caltech">
            <a:extLst>
              <a:ext uri="{FF2B5EF4-FFF2-40B4-BE49-F238E27FC236}">
                <a16:creationId xmlns:a16="http://schemas.microsoft.com/office/drawing/2014/main" id="{B4AC7AC1-97DF-9370-F072-BAD2D9AB7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7" y="1569968"/>
            <a:ext cx="347980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reshanford_5">
            <a:extLst>
              <a:ext uri="{FF2B5EF4-FFF2-40B4-BE49-F238E27FC236}">
                <a16:creationId xmlns:a16="http://schemas.microsoft.com/office/drawing/2014/main" id="{58ACAA6B-75C5-66C5-2F38-66C76325F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866" y="1520840"/>
            <a:ext cx="3550647" cy="231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erial view of the Virgo interferometer in Cascina, Italy">
            <a:extLst>
              <a:ext uri="{FF2B5EF4-FFF2-40B4-BE49-F238E27FC236}">
                <a16:creationId xmlns:a16="http://schemas.microsoft.com/office/drawing/2014/main" id="{2A47C1FD-EC6C-E1C0-040F-9367EF0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7" y="4049421"/>
            <a:ext cx="3479800" cy="23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Nikken-kagra">
            <a:extLst>
              <a:ext uri="{FF2B5EF4-FFF2-40B4-BE49-F238E27FC236}">
                <a16:creationId xmlns:a16="http://schemas.microsoft.com/office/drawing/2014/main" id="{5B790822-AA42-0256-BF1D-E9C780E5F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865" y="4091354"/>
            <a:ext cx="3550647" cy="236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474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Interferometer Locations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7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2724071" y="4415341"/>
            <a:ext cx="5255233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2DC33A-DDCB-257C-993E-59DA2C144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92442"/>
            <a:ext cx="9105900" cy="472292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E3A92C6-5174-D73F-17C6-E522BCF36DE6}"/>
              </a:ext>
            </a:extLst>
          </p:cNvPr>
          <p:cNvCxnSpPr>
            <a:cxnSpLocks/>
          </p:cNvCxnSpPr>
          <p:nvPr/>
        </p:nvCxnSpPr>
        <p:spPr>
          <a:xfrm flipV="1">
            <a:off x="1172616" y="3704526"/>
            <a:ext cx="719328" cy="214350"/>
          </a:xfrm>
          <a:prstGeom prst="straightConnector1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9C7668-C8A6-0E59-AD86-5DD999970B81}"/>
              </a:ext>
            </a:extLst>
          </p:cNvPr>
          <p:cNvCxnSpPr>
            <a:cxnSpLocks/>
          </p:cNvCxnSpPr>
          <p:nvPr/>
        </p:nvCxnSpPr>
        <p:spPr>
          <a:xfrm rot="16200000" flipV="1">
            <a:off x="1624464" y="3942024"/>
            <a:ext cx="719328" cy="214350"/>
          </a:xfrm>
          <a:prstGeom prst="straightConnector1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129BD1-F4DE-FB88-AA51-04EE2E7566C6}"/>
              </a:ext>
            </a:extLst>
          </p:cNvPr>
          <p:cNvCxnSpPr>
            <a:cxnSpLocks/>
          </p:cNvCxnSpPr>
          <p:nvPr/>
        </p:nvCxnSpPr>
        <p:spPr>
          <a:xfrm rot="3540000" flipV="1">
            <a:off x="571514" y="2969246"/>
            <a:ext cx="719328" cy="214350"/>
          </a:xfrm>
          <a:prstGeom prst="straightConnector1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49A04D-7C42-570C-F590-83AC3FA80DF8}"/>
              </a:ext>
            </a:extLst>
          </p:cNvPr>
          <p:cNvCxnSpPr>
            <a:cxnSpLocks/>
          </p:cNvCxnSpPr>
          <p:nvPr/>
        </p:nvCxnSpPr>
        <p:spPr>
          <a:xfrm rot="8940000" flipV="1">
            <a:off x="571514" y="3494983"/>
            <a:ext cx="719328" cy="214350"/>
          </a:xfrm>
          <a:prstGeom prst="straightConnector1">
            <a:avLst/>
          </a:prstGeom>
          <a:ln w="381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BE958E-FA6F-867E-F95D-27AAA368099B}"/>
              </a:ext>
            </a:extLst>
          </p:cNvPr>
          <p:cNvCxnSpPr>
            <a:cxnSpLocks/>
          </p:cNvCxnSpPr>
          <p:nvPr/>
        </p:nvCxnSpPr>
        <p:spPr>
          <a:xfrm rot="1980000" flipV="1">
            <a:off x="4057395" y="3191624"/>
            <a:ext cx="540000" cy="214350"/>
          </a:xfrm>
          <a:prstGeom prst="straightConnector1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A4F56AB-A5F2-05E1-73A1-96C3F411E04A}"/>
              </a:ext>
            </a:extLst>
          </p:cNvPr>
          <p:cNvCxnSpPr>
            <a:cxnSpLocks/>
          </p:cNvCxnSpPr>
          <p:nvPr/>
        </p:nvCxnSpPr>
        <p:spPr>
          <a:xfrm rot="7380000" flipV="1">
            <a:off x="4380717" y="2975242"/>
            <a:ext cx="540000" cy="214350"/>
          </a:xfrm>
          <a:prstGeom prst="straightConnector1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814915-B7F9-E0EF-4ECE-F8F76FB90A59}"/>
              </a:ext>
            </a:extLst>
          </p:cNvPr>
          <p:cNvCxnSpPr>
            <a:cxnSpLocks/>
          </p:cNvCxnSpPr>
          <p:nvPr/>
        </p:nvCxnSpPr>
        <p:spPr>
          <a:xfrm rot="7380000" flipV="1">
            <a:off x="4424252" y="2971658"/>
            <a:ext cx="108000" cy="108000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97854E-C010-9C1E-31E3-F84C39E7FD31}"/>
              </a:ext>
            </a:extLst>
          </p:cNvPr>
          <p:cNvCxnSpPr>
            <a:cxnSpLocks/>
          </p:cNvCxnSpPr>
          <p:nvPr/>
        </p:nvCxnSpPr>
        <p:spPr>
          <a:xfrm rot="12780000" flipV="1">
            <a:off x="4493735" y="3015262"/>
            <a:ext cx="108000" cy="108000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27FE9C-CCB7-572B-2CD4-B76C205229AE}"/>
              </a:ext>
            </a:extLst>
          </p:cNvPr>
          <p:cNvGrpSpPr/>
          <p:nvPr/>
        </p:nvGrpSpPr>
        <p:grpSpPr>
          <a:xfrm rot="1737824">
            <a:off x="7285277" y="3002021"/>
            <a:ext cx="700497" cy="593557"/>
            <a:chOff x="8631972" y="3228060"/>
            <a:chExt cx="700497" cy="593557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7A9EA2C-06BA-96C9-9035-36A25F0A05C3}"/>
                </a:ext>
              </a:extLst>
            </p:cNvPr>
            <p:cNvCxnSpPr>
              <a:cxnSpLocks/>
            </p:cNvCxnSpPr>
            <p:nvPr/>
          </p:nvCxnSpPr>
          <p:spPr>
            <a:xfrm rot="1980000" flipV="1">
              <a:off x="8631972" y="3607267"/>
              <a:ext cx="540000" cy="21435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14964CA-8D0B-D7FC-EB1C-CF6426B66AC6}"/>
                </a:ext>
              </a:extLst>
            </p:cNvPr>
            <p:cNvCxnSpPr>
              <a:cxnSpLocks/>
            </p:cNvCxnSpPr>
            <p:nvPr/>
          </p:nvCxnSpPr>
          <p:spPr>
            <a:xfrm rot="7380000" flipV="1">
              <a:off x="8955294" y="3390885"/>
              <a:ext cx="540000" cy="21435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6CDAF61-01D6-36CA-5A70-7B941138BD78}"/>
              </a:ext>
            </a:extLst>
          </p:cNvPr>
          <p:cNvSpPr txBox="1"/>
          <p:nvPr/>
        </p:nvSpPr>
        <p:spPr>
          <a:xfrm>
            <a:off x="2212427" y="3614587"/>
            <a:ext cx="179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LIGO Livingston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E490CB-C7D4-E9B7-6433-98C8DF58C0AA}"/>
              </a:ext>
            </a:extLst>
          </p:cNvPr>
          <p:cNvSpPr txBox="1"/>
          <p:nvPr/>
        </p:nvSpPr>
        <p:spPr>
          <a:xfrm>
            <a:off x="3429070" y="3049128"/>
            <a:ext cx="179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Virgo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D2B3AE-E327-9A70-CAEE-93AED3808E78}"/>
              </a:ext>
            </a:extLst>
          </p:cNvPr>
          <p:cNvSpPr txBox="1"/>
          <p:nvPr/>
        </p:nvSpPr>
        <p:spPr>
          <a:xfrm>
            <a:off x="3713883" y="2562519"/>
            <a:ext cx="179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GEO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9F1351-E989-3D37-5F28-3C87B1F26FBA}"/>
              </a:ext>
            </a:extLst>
          </p:cNvPr>
          <p:cNvSpPr txBox="1"/>
          <p:nvPr/>
        </p:nvSpPr>
        <p:spPr>
          <a:xfrm>
            <a:off x="7251990" y="3519860"/>
            <a:ext cx="179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tx2"/>
                </a:solidFill>
              </a:rPr>
              <a:t>KAGRA</a:t>
            </a:r>
          </a:p>
        </p:txBody>
      </p:sp>
    </p:spTree>
    <p:extLst>
      <p:ext uri="{BB962C8B-B14F-4D97-AF65-F5344CB8AC3E}">
        <p14:creationId xmlns:p14="http://schemas.microsoft.com/office/powerpoint/2010/main" val="371592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F7CD-3B1E-A41D-9B3B-709B4A9E8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8270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we detect find signals from noise?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8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1F887CB-1CE4-143C-3D26-6E1A56B39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822" y="3906768"/>
            <a:ext cx="1017146" cy="101714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50A7353-9E3E-0475-7E43-6095A5C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A0C13DA-8A50-54E9-3613-A2E11B910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077" y="758584"/>
            <a:ext cx="1017146" cy="1017146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98AA72EF-D3A0-F40B-BBAA-D7DFB03D41F7}"/>
              </a:ext>
            </a:extLst>
          </p:cNvPr>
          <p:cNvSpPr txBox="1">
            <a:spLocks/>
          </p:cNvSpPr>
          <p:nvPr/>
        </p:nvSpPr>
        <p:spPr>
          <a:xfrm>
            <a:off x="628650" y="4866948"/>
            <a:ext cx="6615644" cy="37090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The output of the photodetector takes the form of a 1D timeseries at 16kHz 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Care is taken to insulate detectors from noise, but noise is still present at various frequencies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bg1"/>
                </a:solidFill>
                <a:latin typeface="Avenir Book" panose="02000503020000020003" pitchFamily="2" charset="0"/>
              </a:rPr>
              <a:t>Thus a method is needed to extract real gravitational wave signals from terrestrial noise</a:t>
            </a:r>
          </a:p>
          <a:p>
            <a:pPr marL="0" indent="0">
              <a:buNone/>
            </a:pPr>
            <a:endParaRPr lang="en-GB" sz="21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73" name="Picture 72" descr="A close up of a device&#10;&#10;Description generated with high confidence">
            <a:extLst>
              <a:ext uri="{FF2B5EF4-FFF2-40B4-BE49-F238E27FC236}">
                <a16:creationId xmlns:a16="http://schemas.microsoft.com/office/drawing/2014/main" id="{08C25A8D-FA15-3384-5D8F-2BA1DC9A90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"/>
          <a:stretch/>
        </p:blipFill>
        <p:spPr>
          <a:xfrm>
            <a:off x="2219217" y="1248067"/>
            <a:ext cx="4238733" cy="335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35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3D099E-D738-0D93-2061-647E4D7DCF84}"/>
              </a:ext>
            </a:extLst>
          </p:cNvPr>
          <p:cNvCxnSpPr>
            <a:cxnSpLocks/>
          </p:cNvCxnSpPr>
          <p:nvPr/>
        </p:nvCxnSpPr>
        <p:spPr>
          <a:xfrm flipV="1">
            <a:off x="2044924" y="4494681"/>
            <a:ext cx="63230" cy="1337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Graphic 75">
            <a:extLst>
              <a:ext uri="{FF2B5EF4-FFF2-40B4-BE49-F238E27FC236}">
                <a16:creationId xmlns:a16="http://schemas.microsoft.com/office/drawing/2014/main" id="{075BF322-3990-0DC6-61AB-9F278DCB4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488" y="1096351"/>
            <a:ext cx="1017146" cy="1017146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F4259622-CECD-96CC-DD2D-392F391FF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6824" y="1267157"/>
            <a:ext cx="794677" cy="794677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456F4B24-8BE2-0B68-5596-765CA83FA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13659" y="5058371"/>
            <a:ext cx="1017146" cy="10171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CDA271-177F-E8A4-32EC-EA871C7BADEB}"/>
              </a:ext>
            </a:extLst>
          </p:cNvPr>
          <p:cNvCxnSpPr/>
          <p:nvPr/>
        </p:nvCxnSpPr>
        <p:spPr>
          <a:xfrm flipV="1">
            <a:off x="2044924" y="3538939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Graphic 74">
            <a:extLst>
              <a:ext uri="{FF2B5EF4-FFF2-40B4-BE49-F238E27FC236}">
                <a16:creationId xmlns:a16="http://schemas.microsoft.com/office/drawing/2014/main" id="{A9847051-26B5-409B-9A7A-2E165A0441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1063" y="5293035"/>
            <a:ext cx="1564965" cy="156496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A0BBFA1-9219-6C33-A969-BF9ACFBB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5FDC-81D9-9B49-9F49-833200D77AAD}" type="slidenum">
              <a:rPr lang="en-US" sz="1800">
                <a:solidFill>
                  <a:schemeClr val="bg1"/>
                </a:solidFill>
                <a:latin typeface="Arial Rounded MT Bold" panose="020F0704030504030204" pitchFamily="34" charset="0"/>
              </a:rPr>
              <a:t>9</a:t>
            </a:fld>
            <a:endParaRPr lang="en-US" sz="1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C22150-0953-FFA0-3DC0-6BBCC91690E9}"/>
              </a:ext>
            </a:extLst>
          </p:cNvPr>
          <p:cNvCxnSpPr>
            <a:cxnSpLocks/>
          </p:cNvCxnSpPr>
          <p:nvPr/>
        </p:nvCxnSpPr>
        <p:spPr>
          <a:xfrm rot="5400000" flipV="1">
            <a:off x="3000667" y="4494682"/>
            <a:ext cx="0" cy="191148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6FA54DE-9693-5084-3A87-5D9BCDBBC89A}"/>
              </a:ext>
            </a:extLst>
          </p:cNvPr>
          <p:cNvCxnSpPr>
            <a:cxnSpLocks/>
          </p:cNvCxnSpPr>
          <p:nvPr/>
        </p:nvCxnSpPr>
        <p:spPr>
          <a:xfrm flipH="1" flipV="1">
            <a:off x="2108155" y="4494681"/>
            <a:ext cx="63230" cy="2067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2C42CA8-CB52-C96F-6115-545FCC3FE421}"/>
              </a:ext>
            </a:extLst>
          </p:cNvPr>
          <p:cNvCxnSpPr/>
          <p:nvPr/>
        </p:nvCxnSpPr>
        <p:spPr>
          <a:xfrm flipV="1">
            <a:off x="2178678" y="4336629"/>
            <a:ext cx="111868" cy="3647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B76578-5F4D-E2E1-23E0-2C9CBA2921C2}"/>
              </a:ext>
            </a:extLst>
          </p:cNvPr>
          <p:cNvCxnSpPr>
            <a:cxnSpLocks/>
          </p:cNvCxnSpPr>
          <p:nvPr/>
        </p:nvCxnSpPr>
        <p:spPr>
          <a:xfrm flipH="1" flipV="1">
            <a:off x="2290547" y="4336629"/>
            <a:ext cx="70524" cy="1823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236A277-3531-B768-91F8-658CF6B49F55}"/>
              </a:ext>
            </a:extLst>
          </p:cNvPr>
          <p:cNvSpPr/>
          <p:nvPr/>
        </p:nvSpPr>
        <p:spPr>
          <a:xfrm>
            <a:off x="2361072" y="4069095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83335FB-4545-5CFB-CA0D-C736640004DA}"/>
              </a:ext>
            </a:extLst>
          </p:cNvPr>
          <p:cNvCxnSpPr>
            <a:cxnSpLocks/>
          </p:cNvCxnSpPr>
          <p:nvPr/>
        </p:nvCxnSpPr>
        <p:spPr>
          <a:xfrm flipH="1">
            <a:off x="3164992" y="4427826"/>
            <a:ext cx="70524" cy="134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C4FE22-8032-7C38-12F6-87F2EE629AEE}"/>
              </a:ext>
            </a:extLst>
          </p:cNvPr>
          <p:cNvCxnSpPr>
            <a:cxnSpLocks/>
          </p:cNvCxnSpPr>
          <p:nvPr/>
        </p:nvCxnSpPr>
        <p:spPr>
          <a:xfrm flipH="1" flipV="1">
            <a:off x="3235516" y="4427825"/>
            <a:ext cx="176144" cy="2735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E72244-BA66-38B3-F835-6DD4D9749154}"/>
              </a:ext>
            </a:extLst>
          </p:cNvPr>
          <p:cNvCxnSpPr>
            <a:cxnSpLocks/>
          </p:cNvCxnSpPr>
          <p:nvPr/>
        </p:nvCxnSpPr>
        <p:spPr>
          <a:xfrm flipH="1">
            <a:off x="3411661" y="4534265"/>
            <a:ext cx="69477" cy="1671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544EFB8-8B7A-75A6-A92A-CF0302378EC2}"/>
              </a:ext>
            </a:extLst>
          </p:cNvPr>
          <p:cNvCxnSpPr>
            <a:cxnSpLocks/>
          </p:cNvCxnSpPr>
          <p:nvPr/>
        </p:nvCxnSpPr>
        <p:spPr>
          <a:xfrm flipH="1" flipV="1">
            <a:off x="3481139" y="4534267"/>
            <a:ext cx="106667" cy="1563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784CDF-4A47-60CF-BC79-A110CFDDD388}"/>
              </a:ext>
            </a:extLst>
          </p:cNvPr>
          <p:cNvCxnSpPr>
            <a:cxnSpLocks/>
          </p:cNvCxnSpPr>
          <p:nvPr/>
        </p:nvCxnSpPr>
        <p:spPr>
          <a:xfrm flipH="1">
            <a:off x="3585707" y="4461509"/>
            <a:ext cx="156693" cy="2399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30">
            <a:extLst>
              <a:ext uri="{FF2B5EF4-FFF2-40B4-BE49-F238E27FC236}">
                <a16:creationId xmlns:a16="http://schemas.microsoft.com/office/drawing/2014/main" id="{2577DBC7-54BC-1091-42EF-47EB5CD59874}"/>
              </a:ext>
            </a:extLst>
          </p:cNvPr>
          <p:cNvSpPr/>
          <p:nvPr/>
        </p:nvSpPr>
        <p:spPr>
          <a:xfrm>
            <a:off x="2348913" y="2745478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E0EEA4-4F34-D566-557A-9981221F0393}"/>
              </a:ext>
            </a:extLst>
          </p:cNvPr>
          <p:cNvSpPr/>
          <p:nvPr/>
        </p:nvSpPr>
        <p:spPr>
          <a:xfrm>
            <a:off x="2222455" y="2482637"/>
            <a:ext cx="1056836" cy="1092395"/>
          </a:xfrm>
          <a:prstGeom prst="rect">
            <a:avLst/>
          </a:prstGeom>
          <a:noFill/>
          <a:ln w="3810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4DF036-5CA0-1F8C-8E18-2DFD76ACD89F}"/>
              </a:ext>
            </a:extLst>
          </p:cNvPr>
          <p:cNvSpPr txBox="1"/>
          <p:nvPr/>
        </p:nvSpPr>
        <p:spPr>
          <a:xfrm>
            <a:off x="2273432" y="2518332"/>
            <a:ext cx="15490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Known Signal</a:t>
            </a:r>
          </a:p>
        </p:txBody>
      </p:sp>
      <p:sp>
        <p:nvSpPr>
          <p:cNvPr id="32" name="Freeform: Shape 33">
            <a:extLst>
              <a:ext uri="{FF2B5EF4-FFF2-40B4-BE49-F238E27FC236}">
                <a16:creationId xmlns:a16="http://schemas.microsoft.com/office/drawing/2014/main" id="{E5B0B0B1-1D76-42D3-EF27-30953897E3AF}"/>
              </a:ext>
            </a:extLst>
          </p:cNvPr>
          <p:cNvSpPr/>
          <p:nvPr/>
        </p:nvSpPr>
        <p:spPr>
          <a:xfrm>
            <a:off x="2348913" y="2741343"/>
            <a:ext cx="803921" cy="753870"/>
          </a:xfrm>
          <a:custGeom>
            <a:avLst/>
            <a:gdLst>
              <a:gd name="connsiteX0" fmla="*/ 0 w 4202348"/>
              <a:gd name="connsiteY0" fmla="*/ 1128574 h 1906860"/>
              <a:gd name="connsiteX1" fmla="*/ 1037617 w 4202348"/>
              <a:gd name="connsiteY1" fmla="*/ 84472 h 1906860"/>
              <a:gd name="connsiteX2" fmla="*/ 1977957 w 4202348"/>
              <a:gd name="connsiteY2" fmla="*/ 1906787 h 1906860"/>
              <a:gd name="connsiteX3" fmla="*/ 2872902 w 4202348"/>
              <a:gd name="connsiteY3" fmla="*/ 6651 h 1906860"/>
              <a:gd name="connsiteX4" fmla="*/ 4202348 w 4202348"/>
              <a:gd name="connsiteY4" fmla="*/ 1277732 h 190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348" h="1906860">
                <a:moveTo>
                  <a:pt x="0" y="1128574"/>
                </a:moveTo>
                <a:cubicBezTo>
                  <a:pt x="353979" y="541672"/>
                  <a:pt x="707958" y="-45230"/>
                  <a:pt x="1037617" y="84472"/>
                </a:cubicBezTo>
                <a:cubicBezTo>
                  <a:pt x="1367276" y="214174"/>
                  <a:pt x="1672076" y="1919757"/>
                  <a:pt x="1977957" y="1906787"/>
                </a:cubicBezTo>
                <a:cubicBezTo>
                  <a:pt x="2283838" y="1893817"/>
                  <a:pt x="2502170" y="111493"/>
                  <a:pt x="2872902" y="6651"/>
                </a:cubicBezTo>
                <a:cubicBezTo>
                  <a:pt x="3243634" y="-98192"/>
                  <a:pt x="3971046" y="1068047"/>
                  <a:pt x="4202348" y="127773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EA0982A-CEE2-13D9-CF99-D1C042225166}"/>
              </a:ext>
            </a:extLst>
          </p:cNvPr>
          <p:cNvCxnSpPr/>
          <p:nvPr/>
        </p:nvCxnSpPr>
        <p:spPr>
          <a:xfrm>
            <a:off x="2725860" y="3689739"/>
            <a:ext cx="0" cy="27237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18C8378-3794-63AD-4464-291E1091DEC0}"/>
              </a:ext>
            </a:extLst>
          </p:cNvPr>
          <p:cNvSpPr txBox="1"/>
          <p:nvPr/>
        </p:nvSpPr>
        <p:spPr>
          <a:xfrm>
            <a:off x="2036649" y="5114024"/>
            <a:ext cx="1549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venir LT Std 35 Light" panose="020B0402020203020204" pitchFamily="34" charset="0"/>
              </a:rPr>
              <a:t>Single Detector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68EB1D-3345-6C8F-F303-61A4094ABEA8}"/>
              </a:ext>
            </a:extLst>
          </p:cNvPr>
          <p:cNvSpPr txBox="1"/>
          <p:nvPr/>
        </p:nvSpPr>
        <p:spPr>
          <a:xfrm>
            <a:off x="1464895" y="1974409"/>
            <a:ext cx="3418778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/>
            <a:r>
              <a:rPr lang="en-GB" sz="2100" dirty="0">
                <a:solidFill>
                  <a:schemeClr val="bg1"/>
                </a:solidFill>
                <a:latin typeface="Avenir LT Std 35 Light" panose="020B0402020203020204" pitchFamily="34" charset="0"/>
              </a:rPr>
              <a:t>Matched Filtering</a:t>
            </a:r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7B8638D-F36E-0DD0-F1EB-E0F1BB9D82E5}"/>
              </a:ext>
            </a:extLst>
          </p:cNvPr>
          <p:cNvSpPr txBox="1">
            <a:spLocks/>
          </p:cNvSpPr>
          <p:nvPr/>
        </p:nvSpPr>
        <p:spPr>
          <a:xfrm>
            <a:off x="628650" y="49827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we detect find signals from noise?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946225-382F-701B-1FF2-F4C7E87A5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9640" y="2170559"/>
            <a:ext cx="4311391" cy="327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3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6604</TotalTime>
  <Words>2586</Words>
  <Application>Microsoft Macintosh PowerPoint</Application>
  <PresentationFormat>On-screen Show (4:3)</PresentationFormat>
  <Paragraphs>1073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Rounded MT Bold</vt:lpstr>
      <vt:lpstr>Avenir Book</vt:lpstr>
      <vt:lpstr>Avenir LT Std 35 Light</vt:lpstr>
      <vt:lpstr>Calibri</vt:lpstr>
      <vt:lpstr>Calibri Light</vt:lpstr>
      <vt:lpstr>Office Theme</vt:lpstr>
      <vt:lpstr>Deep Learning for the detection of Unmodelled Gravitational-Wave Transients</vt:lpstr>
      <vt:lpstr>What is gravity?</vt:lpstr>
      <vt:lpstr>What are gravitational waves?</vt:lpstr>
      <vt:lpstr>How do we detect gravitational waves?</vt:lpstr>
      <vt:lpstr>How do we detect gravitational waves?</vt:lpstr>
      <vt:lpstr>How do we detect gravitational waves?</vt:lpstr>
      <vt:lpstr>Interferometer Locations</vt:lpstr>
      <vt:lpstr>How do we detect find signals from noise?</vt:lpstr>
      <vt:lpstr>PowerPoint Presentation</vt:lpstr>
      <vt:lpstr>PowerPoint Presentation</vt:lpstr>
      <vt:lpstr>COHERENCE DETECTION</vt:lpstr>
      <vt:lpstr>MLy PIPELINE</vt:lpstr>
      <vt:lpstr>CURRENT MLy ARCHITECTURE</vt:lpstr>
      <vt:lpstr>THE PROBLEM WITH CNNs</vt:lpstr>
      <vt:lpstr>A DRAWBACK OF CNNs</vt:lpstr>
      <vt:lpstr>INTRODUCING TRANSFORMER MODELS</vt:lpstr>
      <vt:lpstr>The quick brown fox jumped over the lazy dog</vt:lpstr>
      <vt:lpstr>The quick brown fox jumped over the lazy dog</vt:lpstr>
      <vt:lpstr>The quick brown fox jumped over the lazy dog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Starscream</dc:title>
  <dc:creator>Michael Norman</dc:creator>
  <cp:lastModifiedBy>Michael Norman</cp:lastModifiedBy>
  <cp:revision>55</cp:revision>
  <dcterms:created xsi:type="dcterms:W3CDTF">2022-09-01T15:04:22Z</dcterms:created>
  <dcterms:modified xsi:type="dcterms:W3CDTF">2022-11-03T07:14:03Z</dcterms:modified>
</cp:coreProperties>
</file>