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sldIdLst>
    <p:sldId id="256" r:id="rId2"/>
    <p:sldId id="257" r:id="rId3"/>
    <p:sldId id="263" r:id="rId4"/>
    <p:sldId id="258" r:id="rId5"/>
    <p:sldId id="259" r:id="rId6"/>
    <p:sldId id="278" r:id="rId7"/>
    <p:sldId id="260" r:id="rId8"/>
    <p:sldId id="261" r:id="rId9"/>
    <p:sldId id="264" r:id="rId10"/>
    <p:sldId id="267" r:id="rId11"/>
    <p:sldId id="262" r:id="rId12"/>
    <p:sldId id="265" r:id="rId13"/>
    <p:sldId id="266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81" r:id="rId23"/>
    <p:sldId id="279" r:id="rId24"/>
    <p:sldId id="28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12B6A79D-EA28-4949-8631-574EBDC053FA}">
          <p14:sldIdLst>
            <p14:sldId id="256"/>
            <p14:sldId id="257"/>
          </p14:sldIdLst>
        </p14:section>
        <p14:section name="X-ray CT - What is it?" id="{7392990C-7E88-4EC6-8482-9526D53FEA19}">
          <p14:sldIdLst>
            <p14:sldId id="263"/>
            <p14:sldId id="258"/>
            <p14:sldId id="259"/>
            <p14:sldId id="278"/>
            <p14:sldId id="260"/>
            <p14:sldId id="261"/>
          </p14:sldIdLst>
        </p14:section>
        <p14:section name="Simulating Virtual X-rays" id="{FD16481B-9E64-4394-916E-9497EF21B5EB}">
          <p14:sldIdLst>
            <p14:sldId id="264"/>
            <p14:sldId id="267"/>
            <p14:sldId id="262"/>
            <p14:sldId id="265"/>
            <p14:sldId id="266"/>
            <p14:sldId id="268"/>
            <p14:sldId id="269"/>
            <p14:sldId id="271"/>
            <p14:sldId id="272"/>
          </p14:sldIdLst>
        </p14:section>
        <p14:section name="Optimising Scanners" id="{08C3AF6B-1F45-404C-A8F4-7C582400CFB8}">
          <p14:sldIdLst>
            <p14:sldId id="273"/>
            <p14:sldId id="274"/>
            <p14:sldId id="275"/>
            <p14:sldId id="276"/>
            <p14:sldId id="281"/>
          </p14:sldIdLst>
        </p14:section>
        <p14:section name="End" id="{E2748FA9-1DE8-450D-B621-273B105791F5}">
          <p14:sldIdLst>
            <p14:sldId id="279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251B1-C58C-4E5B-8764-A1C161149ED4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7095C-D2D2-4B25-970F-EB4A744C4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737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91414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5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4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159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96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83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54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00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2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79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72356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184744"/>
            <a:ext cx="8595360" cy="4995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GB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97092D00-48EF-46C1-8804-1CD3DF9FF4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88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precisioneng.2021.10.014." TargetMode="Externa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recisioneng.2021.10.014.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doi.org/10.1016/j.precisioneng.2021.10.014." TargetMode="Externa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gVXR/" TargetMode="External"/><Relationship Id="rId2" Type="http://schemas.openxmlformats.org/officeDocument/2006/relationships/hyperlink" Target="https://sourceforge.net/projects/gvirtualxra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ebct.io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50C5D-531B-F1BF-3FC2-8D3030836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Automated Optimisation of Industrial X-Ray 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1E1F3-AD7E-B522-90D0-DA2902127C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Iwan T. Mitchell, Franck P. Vidal</a:t>
            </a:r>
            <a:endParaRPr lang="en-GB" dirty="0"/>
          </a:p>
          <a:p>
            <a:r>
              <a:rPr lang="en-GB" sz="1600" i="1" dirty="0"/>
              <a:t>i.t.mitchell@bangor.ac.uk</a:t>
            </a:r>
          </a:p>
          <a:p>
            <a:r>
              <a:rPr lang="en-GB" sz="1600" i="1" dirty="0"/>
              <a:t>November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8F7ED4-40AB-64AA-5B4F-44F7CCBCF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78" y="5646420"/>
            <a:ext cx="4360913" cy="1096305"/>
          </a:xfrm>
          <a:prstGeom prst="rect">
            <a:avLst/>
          </a:prstGeom>
        </p:spPr>
      </p:pic>
      <p:pic>
        <p:nvPicPr>
          <p:cNvPr id="5" name="bangor_logo_c1_flush.pdf" descr="bangor_logo_c1_flush.pdf">
            <a:extLst>
              <a:ext uri="{FF2B5EF4-FFF2-40B4-BE49-F238E27FC236}">
                <a16:creationId xmlns:a16="http://schemas.microsoft.com/office/drawing/2014/main" id="{DF97B9D1-2AEE-8508-C254-32838D9C1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39" y="205807"/>
            <a:ext cx="3516186" cy="99399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9024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D8D584-4848-E9F8-A38A-EE8CE4FCA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X-Ray Simulation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FCBE00-BD01-1652-4CD2-4276E9A4B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851" y="1184744"/>
            <a:ext cx="8595360" cy="4995393"/>
          </a:xfrm>
        </p:spPr>
        <p:txBody>
          <a:bodyPr/>
          <a:lstStyle/>
          <a:p>
            <a:r>
              <a:rPr lang="en-GB" dirty="0"/>
              <a:t>X-Ray simulation is increasing in popularity with the push towards digital twinning, component testing and machine learning.</a:t>
            </a:r>
          </a:p>
          <a:p>
            <a:r>
              <a:rPr lang="en-GB" dirty="0"/>
              <a:t>Simulated results can answer feasibility questions without requiring beam time. Can you scan this component on your setup? What is the best tube voltage? Etc.</a:t>
            </a:r>
          </a:p>
          <a:p>
            <a:r>
              <a:rPr lang="en-GB" dirty="0"/>
              <a:t>Due to the dramatic number of parameters, current machine learning models are bespoke for each scanning environment and require retraining if the environment changes.</a:t>
            </a:r>
          </a:p>
          <a:p>
            <a:pPr lvl="1"/>
            <a:r>
              <a:rPr lang="en-GB" dirty="0"/>
              <a:t>One example: Noise profile between different scanning setups can dramatically affect standard neural-network classifiers.</a:t>
            </a:r>
          </a:p>
          <a:p>
            <a:r>
              <a:rPr lang="en-GB" dirty="0"/>
              <a:t>XCT machines are super expensive!!</a:t>
            </a:r>
          </a:p>
          <a:p>
            <a:pPr lvl="1"/>
            <a:r>
              <a:rPr lang="en-GB" dirty="0"/>
              <a:t>A single lab </a:t>
            </a:r>
            <a:r>
              <a:rPr lang="el-GR" dirty="0"/>
              <a:t>μ</a:t>
            </a:r>
            <a:r>
              <a:rPr lang="en-US" dirty="0"/>
              <a:t>-</a:t>
            </a:r>
            <a:r>
              <a:rPr lang="en-GB" dirty="0"/>
              <a:t>XCT machine costs about £1.5 million (~₩2.4 billion).</a:t>
            </a:r>
          </a:p>
          <a:p>
            <a:pPr lvl="1"/>
            <a:r>
              <a:rPr lang="en-GB" dirty="0"/>
              <a:t>Often time is rented from machine owners, with a high cost per hour.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C717F68-CBCB-8AB3-694A-85661169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2022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11D4C0-EC8F-4C76-3606-65C72A543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B2CD128-0492-40B4-90D8-C669812B88C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3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D036CB-8C97-8072-AF6F-0DF887881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Beer-Lambert Law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F18156-9E62-AAA3-AE9F-9CE000D31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X-ray imaging works by detecting the number of photons that </a:t>
            </a:r>
            <a:r>
              <a:rPr lang="en-GB" dirty="0">
                <a:solidFill>
                  <a:schemeClr val="accent1"/>
                </a:solidFill>
              </a:rPr>
              <a:t>don’t </a:t>
            </a:r>
            <a:r>
              <a:rPr lang="en-GB" dirty="0"/>
              <a:t>interact with a sample.</a:t>
            </a:r>
          </a:p>
          <a:p>
            <a:r>
              <a:rPr lang="en-GB" dirty="0"/>
              <a:t>Higher attenuating materials will more often interact with photons and reduce the count rate.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B1F82E-9735-B412-A596-DA56CC5E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B9CF3C-F8C7-4478-E164-61146217A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DB4F4488-413D-90C9-51E8-CFDC7CC83F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2" t="9884" b="13333"/>
          <a:stretch/>
        </p:blipFill>
        <p:spPr>
          <a:xfrm>
            <a:off x="4523623" y="2570223"/>
            <a:ext cx="6335639" cy="380869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1419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D036CB-8C97-8072-AF6F-0DF887881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Beer-Lambert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2F18156-9E62-AAA3-AE9F-9CE000D317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61872" y="1194269"/>
                <a:ext cx="8595360" cy="499539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pt-BR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8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d>
                                    <m:d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,  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</m:d>
                                </m:sub>
                              </m:sSub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</m:e>
                          </m:nary>
                        </m:sup>
                      </m:sSup>
                    </m:oMath>
                  </m:oMathPara>
                </a14:m>
                <a:endParaRPr lang="en-GB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dirty="0"/>
                  <a:t>Number of incident photons at energy 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b="0" dirty="0"/>
                  <a:t> Number of transmitted photons at energy 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Linear attenuation coefficient, depends 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/>
                  <a:t>  Energy of incident photons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 Material density of the object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Atomic number of the object material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Path length of the ray though the material</a:t>
                </a:r>
                <a:endParaRPr lang="pt-BR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2F18156-9E62-AAA3-AE9F-9CE000D317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61872" y="1194269"/>
                <a:ext cx="8595360" cy="4995393"/>
              </a:xfrm>
              <a:blipFill>
                <a:blip r:embed="rId2"/>
                <a:stretch>
                  <a:fillRect l="-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B1F82E-9735-B412-A596-DA56CC5E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November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B9CF3C-F8C7-4478-E164-61146217A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 descr="A moon in the sky&#10;&#10;Description automatically generated with low confidence">
            <a:extLst>
              <a:ext uri="{FF2B5EF4-FFF2-40B4-BE49-F238E27FC236}">
                <a16:creationId xmlns:a16="http://schemas.microsoft.com/office/drawing/2014/main" id="{B06A6D13-0508-9692-6EF7-600A06339F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586" y="1409262"/>
            <a:ext cx="2995613" cy="296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2322F-F504-F137-BED6-6A87C9E75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Monte-Carlo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DCB44-3BF0-42EF-4F75-AC2C52DA0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very common approach for simulating X-rays is to use the Monte-Carlo method.</a:t>
            </a:r>
          </a:p>
          <a:p>
            <a:r>
              <a:rPr lang="en-GB" dirty="0"/>
              <a:t>Monte-Carlo methods allow for accurate simulation of every individual photon, resulting in the most realistic simulations.</a:t>
            </a:r>
          </a:p>
          <a:p>
            <a:r>
              <a:rPr lang="en-GB" dirty="0"/>
              <a:t>However, </a:t>
            </a:r>
            <a:r>
              <a:rPr lang="en-GB" dirty="0">
                <a:solidFill>
                  <a:schemeClr val="accent1"/>
                </a:solidFill>
              </a:rPr>
              <a:t>Monte-Carlo simulations are dramatically slow</a:t>
            </a:r>
            <a:r>
              <a:rPr lang="en-GB" dirty="0"/>
              <a:t>, with even a single projection taking multiple hours or days on a supercomputer.</a:t>
            </a:r>
          </a:p>
          <a:p>
            <a:pPr lvl="1"/>
            <a:r>
              <a:rPr lang="en-GB" dirty="0"/>
              <a:t>Not everyone has a super computer.</a:t>
            </a:r>
          </a:p>
          <a:p>
            <a:pPr lvl="1"/>
            <a:r>
              <a:rPr lang="en-GB" dirty="0"/>
              <a:t>Waiting multiple months for one CT scan makes rapid iteration impossible.</a:t>
            </a:r>
          </a:p>
          <a:p>
            <a:r>
              <a:rPr lang="en-GB" dirty="0"/>
              <a:t>Lack of speed dramatically hinders artificial dataset generation for machine learning applications.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608E3-18EB-CE5E-3478-4FAE96E1D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39104A-9C96-C47C-4CA4-627E04B5E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320E2DDA-BC06-1A61-3AAC-B38B27D78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833" y="4605009"/>
            <a:ext cx="3501679" cy="213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28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7292F-705D-B406-386D-7FEF7D4BC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GPU-Accelerated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8E930-29D1-94BA-A75A-1D5BF02A9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exists for utilizing the large parallel processing of GPUs to simulate X-ray images, however most are commercial non-scriptable software.</a:t>
            </a:r>
          </a:p>
          <a:p>
            <a:r>
              <a:rPr lang="en-US" dirty="0" err="1"/>
              <a:t>gVirtualXRay</a:t>
            </a:r>
            <a:r>
              <a:rPr lang="en-US" dirty="0"/>
              <a:t> is an open-source library developed by Dr. Frank Vidal at Bangor University which provides accurate and validated X-ray simulation at </a:t>
            </a:r>
            <a:r>
              <a:rPr lang="en-US" dirty="0">
                <a:solidFill>
                  <a:schemeClr val="accent1"/>
                </a:solidFill>
              </a:rPr>
              <a:t>real-time </a:t>
            </a:r>
            <a:r>
              <a:rPr lang="en-US" dirty="0"/>
              <a:t>speeds.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886DA-E253-4A28-0F00-C6D0BB878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47237C-8CF4-67AB-C375-B6A1F91DA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14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5F2C0E-5741-830A-F840-446073809706}"/>
              </a:ext>
            </a:extLst>
          </p:cNvPr>
          <p:cNvGrpSpPr/>
          <p:nvPr/>
        </p:nvGrpSpPr>
        <p:grpSpPr>
          <a:xfrm>
            <a:off x="1261872" y="3080707"/>
            <a:ext cx="3970924" cy="3650242"/>
            <a:chOff x="600431" y="2511585"/>
            <a:chExt cx="4628094" cy="4254340"/>
          </a:xfrm>
        </p:grpSpPr>
        <p:pic>
          <p:nvPicPr>
            <p:cNvPr id="7" name="Picture 6" descr="Shape, rectangle&#10;&#10;Description automatically generated">
              <a:extLst>
                <a:ext uri="{FF2B5EF4-FFF2-40B4-BE49-F238E27FC236}">
                  <a16:creationId xmlns:a16="http://schemas.microsoft.com/office/drawing/2014/main" id="{2441723E-5E22-79C2-83EE-DB7BBB8ED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431" y="3296738"/>
              <a:ext cx="4625583" cy="346918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4A79184-C023-DA0F-D679-7655E85B926F}"/>
                </a:ext>
              </a:extLst>
            </p:cNvPr>
            <p:cNvSpPr/>
            <p:nvPr/>
          </p:nvSpPr>
          <p:spPr>
            <a:xfrm>
              <a:off x="600431" y="2525975"/>
              <a:ext cx="4625583" cy="8034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/>
                <a:t>GATE Monte-Carlo Simulation</a:t>
              </a:r>
            </a:p>
            <a:p>
              <a:pPr algn="ctr"/>
              <a:r>
                <a:rPr lang="en-GB" b="1" dirty="0"/>
                <a:t>(2 Weeks on a supercomputer)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CBBE559-29A6-1CAB-8A13-61C7F22584D4}"/>
                </a:ext>
              </a:extLst>
            </p:cNvPr>
            <p:cNvSpPr/>
            <p:nvPr/>
          </p:nvSpPr>
          <p:spPr>
            <a:xfrm>
              <a:off x="602942" y="2511585"/>
              <a:ext cx="4625583" cy="425434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373A4D6-219F-DC4A-35D0-6181BD8B8F93}"/>
              </a:ext>
            </a:extLst>
          </p:cNvPr>
          <p:cNvGrpSpPr/>
          <p:nvPr/>
        </p:nvGrpSpPr>
        <p:grpSpPr>
          <a:xfrm>
            <a:off x="5805297" y="3080707"/>
            <a:ext cx="3970924" cy="3692242"/>
            <a:chOff x="5805297" y="3080707"/>
            <a:chExt cx="3970924" cy="3692242"/>
          </a:xfrm>
        </p:grpSpPr>
        <p:pic>
          <p:nvPicPr>
            <p:cNvPr id="9" name="Picture 8" descr="Shape&#10;&#10;Description automatically generated">
              <a:extLst>
                <a:ext uri="{FF2B5EF4-FFF2-40B4-BE49-F238E27FC236}">
                  <a16:creationId xmlns:a16="http://schemas.microsoft.com/office/drawing/2014/main" id="{72398D21-D11D-E208-EF59-3515ACBBA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297" y="3794757"/>
              <a:ext cx="3970923" cy="297819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7141C4-6235-0C15-5E15-D0DC61841CE0}"/>
                </a:ext>
              </a:extLst>
            </p:cNvPr>
            <p:cNvSpPr/>
            <p:nvPr/>
          </p:nvSpPr>
          <p:spPr>
            <a:xfrm>
              <a:off x="5805297" y="3093054"/>
              <a:ext cx="3968770" cy="6893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/>
                <a:t>gVXR</a:t>
              </a:r>
              <a:r>
                <a:rPr lang="en-GB" b="1" dirty="0"/>
                <a:t> GPU Simulation</a:t>
              </a:r>
            </a:p>
            <a:p>
              <a:pPr algn="ctr"/>
              <a:r>
                <a:rPr lang="en-GB" b="1" dirty="0"/>
                <a:t>&lt;100ms on a laptop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876BD22-F795-0CB6-FF19-19AF3BA16188}"/>
                </a:ext>
              </a:extLst>
            </p:cNvPr>
            <p:cNvSpPr/>
            <p:nvPr/>
          </p:nvSpPr>
          <p:spPr>
            <a:xfrm>
              <a:off x="5807451" y="3080707"/>
              <a:ext cx="3968770" cy="365024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9384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7292F-705D-B406-386D-7FEF7D4BC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GPU-Accelerated Simulations</a:t>
            </a:r>
          </a:p>
        </p:txBody>
      </p:sp>
      <p:pic>
        <p:nvPicPr>
          <p:cNvPr id="8" name="Content Placeholder 7" descr="A picture containing x-ray film, different&#10;&#10;Description automatically generated">
            <a:extLst>
              <a:ext uri="{FF2B5EF4-FFF2-40B4-BE49-F238E27FC236}">
                <a16:creationId xmlns:a16="http://schemas.microsoft.com/office/drawing/2014/main" id="{FD6968F6-BDD7-C5F2-D9DA-B942CEBC81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8" y="1181099"/>
            <a:ext cx="8594725" cy="242094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886DA-E253-4A28-0F00-C6D0BB878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47237C-8CF4-67AB-C375-B6A1F91DA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15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272FB6-EBC8-7077-6EC8-18116E2A94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97" y="3649661"/>
            <a:ext cx="2996576" cy="2819401"/>
          </a:xfrm>
          <a:prstGeom prst="rect">
            <a:avLst/>
          </a:prstGeom>
        </p:spPr>
      </p:pic>
      <p:pic>
        <p:nvPicPr>
          <p:cNvPr id="16" name="Picture 1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8C79D3C7-F850-30E0-1C33-1EC205E33D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22" r="75547" b="19905"/>
          <a:stretch/>
        </p:blipFill>
        <p:spPr>
          <a:xfrm>
            <a:off x="4287837" y="3776206"/>
            <a:ext cx="2521349" cy="2819401"/>
          </a:xfrm>
          <a:prstGeom prst="rect">
            <a:avLst/>
          </a:prstGeom>
        </p:spPr>
      </p:pic>
      <p:pic>
        <p:nvPicPr>
          <p:cNvPr id="3" name="Picture 2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D9505490-0591-71BD-0993-EACA8B3ECB3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150" y="4445155"/>
            <a:ext cx="3809524" cy="123174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102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959F2-BB3C-C1EE-792D-36C8DFAD8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WebCT: Web-based X-ray CT Simulator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1A2DE-43F9-D27C-22C3-696DF42E7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F934B-B9BC-2A7C-E56F-754769487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0B2CD128-0492-40B4-90D8-C669812B88C2}" type="slidenum">
              <a:rPr lang="en-GB" smtClean="0"/>
              <a:t>16</a:t>
            </a:fld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20240A0-84A2-5770-8AE9-14F16C90475B}"/>
              </a:ext>
            </a:extLst>
          </p:cNvPr>
          <p:cNvGrpSpPr/>
          <p:nvPr/>
        </p:nvGrpSpPr>
        <p:grpSpPr>
          <a:xfrm>
            <a:off x="7395411" y="1836585"/>
            <a:ext cx="3716794" cy="3016151"/>
            <a:chOff x="7395411" y="1836585"/>
            <a:chExt cx="3716794" cy="301615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8236038-D0F8-7DBD-E793-6F688832F405}"/>
                </a:ext>
              </a:extLst>
            </p:cNvPr>
            <p:cNvSpPr/>
            <p:nvPr/>
          </p:nvSpPr>
          <p:spPr>
            <a:xfrm>
              <a:off x="7395411" y="2258081"/>
              <a:ext cx="3716794" cy="2594655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276706-2427-1BCF-6108-56C7CEEB7359}"/>
                </a:ext>
              </a:extLst>
            </p:cNvPr>
            <p:cNvSpPr/>
            <p:nvPr/>
          </p:nvSpPr>
          <p:spPr>
            <a:xfrm>
              <a:off x="7516691" y="2389879"/>
              <a:ext cx="1631320" cy="108977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ASTRA Tomography Toolbox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45AF5-298C-BBE9-DB83-29A3F92756EC}"/>
                </a:ext>
              </a:extLst>
            </p:cNvPr>
            <p:cNvSpPr/>
            <p:nvPr/>
          </p:nvSpPr>
          <p:spPr>
            <a:xfrm>
              <a:off x="7395411" y="1836585"/>
              <a:ext cx="3716794" cy="421496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CT Reconstruction Libraries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28D170D8-E625-8FEB-710B-9B3B585A7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22357" y="3720463"/>
              <a:ext cx="2370221" cy="87945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FFFB0B1-5560-ECFB-9DDC-D043E5039C9A}"/>
                </a:ext>
              </a:extLst>
            </p:cNvPr>
            <p:cNvSpPr/>
            <p:nvPr/>
          </p:nvSpPr>
          <p:spPr>
            <a:xfrm>
              <a:off x="9307468" y="2389183"/>
              <a:ext cx="1711531" cy="108977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TIGRE GPU Reconstruction Library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A993565-0A98-43B8-7BFC-DB5A4F619D5E}"/>
              </a:ext>
            </a:extLst>
          </p:cNvPr>
          <p:cNvGrpSpPr/>
          <p:nvPr/>
        </p:nvGrpSpPr>
        <p:grpSpPr>
          <a:xfrm>
            <a:off x="691332" y="1836585"/>
            <a:ext cx="3128211" cy="2198004"/>
            <a:chOff x="691332" y="1836585"/>
            <a:chExt cx="3128211" cy="219800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AF35174-127F-3D72-2E7C-091580724B1B}"/>
                </a:ext>
              </a:extLst>
            </p:cNvPr>
            <p:cNvSpPr/>
            <p:nvPr/>
          </p:nvSpPr>
          <p:spPr>
            <a:xfrm>
              <a:off x="691332" y="1836585"/>
              <a:ext cx="3128211" cy="421496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Beam Spectra Generation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9ACB72A-5CF9-3E1F-386C-E0A2D6595FC7}"/>
                </a:ext>
              </a:extLst>
            </p:cNvPr>
            <p:cNvSpPr/>
            <p:nvPr/>
          </p:nvSpPr>
          <p:spPr>
            <a:xfrm>
              <a:off x="855834" y="2423845"/>
              <a:ext cx="1388605" cy="64386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/>
                <a:t>Xpecgen</a:t>
              </a:r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4546BE4-137F-E270-F45C-F945D36FFD20}"/>
                </a:ext>
              </a:extLst>
            </p:cNvPr>
            <p:cNvSpPr/>
            <p:nvPr/>
          </p:nvSpPr>
          <p:spPr>
            <a:xfrm>
              <a:off x="2255438" y="3233474"/>
              <a:ext cx="1388605" cy="64386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/>
                <a:t>Spekpy</a:t>
              </a:r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573BF87-EB27-A507-928B-92BC7ACC6B27}"/>
                </a:ext>
              </a:extLst>
            </p:cNvPr>
            <p:cNvSpPr/>
            <p:nvPr/>
          </p:nvSpPr>
          <p:spPr>
            <a:xfrm>
              <a:off x="691332" y="2258081"/>
              <a:ext cx="3128211" cy="177650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73D77E1-F4BD-2D0C-948A-DE78068259D6}"/>
              </a:ext>
            </a:extLst>
          </p:cNvPr>
          <p:cNvGrpSpPr/>
          <p:nvPr/>
        </p:nvGrpSpPr>
        <p:grpSpPr>
          <a:xfrm>
            <a:off x="4043371" y="1836585"/>
            <a:ext cx="3128211" cy="1516215"/>
            <a:chOff x="4043371" y="1836585"/>
            <a:chExt cx="3128211" cy="151621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99635E0-9FF7-3A1F-69A6-880406993BB9}"/>
                </a:ext>
              </a:extLst>
            </p:cNvPr>
            <p:cNvSpPr/>
            <p:nvPr/>
          </p:nvSpPr>
          <p:spPr>
            <a:xfrm>
              <a:off x="4043371" y="1836585"/>
              <a:ext cx="3128211" cy="421496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Fast X-Ray Simulation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FB7DB70-22B2-576F-1580-DB900095F3C7}"/>
                </a:ext>
              </a:extLst>
            </p:cNvPr>
            <p:cNvSpPr/>
            <p:nvPr/>
          </p:nvSpPr>
          <p:spPr>
            <a:xfrm>
              <a:off x="4043371" y="2258081"/>
              <a:ext cx="3128211" cy="1094719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E92C9A7-AC6B-F78F-BDE7-FE577CB2D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8633" y="2328889"/>
              <a:ext cx="2797685" cy="904585"/>
            </a:xfrm>
            <a:prstGeom prst="rect">
              <a:avLst/>
            </a:prstGeom>
          </p:spPr>
        </p:pic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98322026-7316-DBF7-B787-C2F7144ADD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101" y="4194299"/>
            <a:ext cx="2285035" cy="2114160"/>
          </a:xfrm>
          <a:prstGeom prst="rect">
            <a:avLst/>
          </a:prstGeom>
        </p:spPr>
      </p:pic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83A9A2F3-6CA8-925A-8CBA-4492DBAA9662}"/>
              </a:ext>
            </a:extLst>
          </p:cNvPr>
          <p:cNvCxnSpPr>
            <a:stCxn id="24" idx="2"/>
          </p:cNvCxnSpPr>
          <p:nvPr/>
        </p:nvCxnSpPr>
        <p:spPr>
          <a:xfrm rot="16200000" flipH="1">
            <a:off x="2857461" y="3432566"/>
            <a:ext cx="1216790" cy="2420836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63F5392-C9EC-1DCE-BB75-246AD742F824}"/>
              </a:ext>
            </a:extLst>
          </p:cNvPr>
          <p:cNvCxnSpPr>
            <a:stCxn id="28" idx="2"/>
          </p:cNvCxnSpPr>
          <p:nvPr/>
        </p:nvCxnSpPr>
        <p:spPr>
          <a:xfrm flipH="1">
            <a:off x="5607475" y="3352800"/>
            <a:ext cx="2" cy="9224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D857BDF3-611D-AB9A-885D-97DC826B2A1F}"/>
              </a:ext>
            </a:extLst>
          </p:cNvPr>
          <p:cNvCxnSpPr>
            <a:stCxn id="5" idx="1"/>
            <a:endCxn id="37" idx="3"/>
          </p:cNvCxnSpPr>
          <p:nvPr/>
        </p:nvCxnSpPr>
        <p:spPr>
          <a:xfrm rot="10800000">
            <a:off x="6549136" y="5251380"/>
            <a:ext cx="1387788" cy="549791"/>
          </a:xfrm>
          <a:prstGeom prst="bentConnector3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95DE0C-9A24-5C25-EC0D-9F8490AC1611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9253808" y="4852736"/>
            <a:ext cx="0" cy="2812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AF270D8-E88B-A8B0-A383-053FF06EDA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24" y="4978891"/>
            <a:ext cx="2555654" cy="164455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D22938-77C6-5CC3-15D2-AC1DE49048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7" y="175358"/>
            <a:ext cx="1137276" cy="105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1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33DD0-700D-180E-FC1F-12D5707A2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WebCT: Web-based X-ray CT Simulator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C37BB-4FE4-6B70-5BDE-77C9C5FEE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184744"/>
            <a:ext cx="3834003" cy="4995393"/>
          </a:xfrm>
        </p:spPr>
        <p:txBody>
          <a:bodyPr/>
          <a:lstStyle/>
          <a:p>
            <a:r>
              <a:rPr lang="en-US" dirty="0"/>
              <a:t>Lowers the barrier of entry for X-ray simulation.</a:t>
            </a:r>
          </a:p>
          <a:p>
            <a:r>
              <a:rPr lang="en-US" dirty="0"/>
              <a:t>Perfect for planning scanning parameters before wasting beamtime.</a:t>
            </a:r>
          </a:p>
          <a:p>
            <a:r>
              <a:rPr lang="en-GB" dirty="0"/>
              <a:t>Rapidly prototype beam sources, detectors, models, materials, reconstruction parameters, etc…</a:t>
            </a:r>
          </a:p>
          <a:p>
            <a:r>
              <a:rPr lang="en-GB" dirty="0"/>
              <a:t>All data and configuration is exportable for use with bulk-processing applications.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3BE15-7EA4-C9DD-963E-7ED013AA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78591-3985-3511-DB47-A55D87B54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1DD82-ADF3-61F4-7BE3-DFE24639F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082" y="1181099"/>
            <a:ext cx="5960430" cy="44244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6F27F9-42F2-D2BC-5C66-40B998B25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7" y="175358"/>
            <a:ext cx="1137276" cy="105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1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EB383E7-A11D-35B3-62EA-2C99A6963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err="1"/>
              <a:t>Optimising</a:t>
            </a:r>
            <a:r>
              <a:rPr lang="en-US" sz="6600" dirty="0"/>
              <a:t> Scanners</a:t>
            </a:r>
            <a:endParaRPr lang="en-GB" sz="6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49A017-87E2-B6AC-D671-FFAD64BD78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Novel methods of using ML on scanning parameters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B73CF-F090-4BA2-7024-4769802A1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5E419-ABC9-E169-42A1-CC7462A0A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81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40AB6B3-9FD6-9C9F-0B39-0703418F3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CAD model registration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68E7416-70B3-81AC-3AE0-8760151F2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ML done using X-ray CT data is a forward process;- data analysis is done on the final product (CT slices).</a:t>
            </a:r>
          </a:p>
          <a:p>
            <a:r>
              <a:rPr lang="en-US" dirty="0"/>
              <a:t>The power of rapid simulation allows us to perform the inverse;- using final data to change our experiment configuration.</a:t>
            </a:r>
          </a:p>
          <a:p>
            <a:r>
              <a:rPr lang="en-GB" dirty="0"/>
              <a:t>The use of optimisers allow us to use comparison methods to change model geometry for accurate sample reconstruction, even in the presence of heavy artefacts.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A2C8E-B1C4-797F-8410-504E12958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9CD47-8B00-CD0C-7B31-7C407FB9F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19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84C523-CB03-F646-4748-17BC595FC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48" y="4122737"/>
            <a:ext cx="3295651" cy="2057400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21D9DEEB-3855-C616-8028-9045FBC3F4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23" y="4122737"/>
            <a:ext cx="2228850" cy="2057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17B835-DF63-03AF-ADCB-6C19EC5A0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474" y="3590925"/>
            <a:ext cx="3636720" cy="31178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29FF9E-EE03-2D25-D241-2BAEDB60EB47}"/>
              </a:ext>
            </a:extLst>
          </p:cNvPr>
          <p:cNvSpPr txBox="1"/>
          <p:nvPr/>
        </p:nvSpPr>
        <p:spPr>
          <a:xfrm>
            <a:off x="542623" y="6226275"/>
            <a:ext cx="5858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  <a:effectLst/>
              </a:rPr>
              <a:t>Vidal, F.P., Mitchell, I.T. and </a:t>
            </a:r>
            <a:r>
              <a:rPr lang="en-GB" sz="1050" i="1" dirty="0" err="1">
                <a:solidFill>
                  <a:schemeClr val="tx2"/>
                </a:solidFill>
                <a:effectLst/>
              </a:rPr>
              <a:t>Létang</a:t>
            </a:r>
            <a:r>
              <a:rPr lang="en-GB" sz="1050" i="1" dirty="0">
                <a:solidFill>
                  <a:schemeClr val="tx2"/>
                </a:solidFill>
                <a:effectLst/>
              </a:rPr>
              <a:t>, J.M. (2022) “Use of fast realistic simulations on GPU to extract CAD models from microtomographic data in the presence of strong CT artefacts,” Precision Engineering, 74, pp. 110–125. Available at: </a:t>
            </a:r>
            <a:r>
              <a:rPr lang="en-GB" sz="1050" i="1" dirty="0">
                <a:solidFill>
                  <a:schemeClr val="tx2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https://doi.org/10.1016/j.precisioneng.2021.10.014. </a:t>
            </a:r>
            <a:r>
              <a:rPr lang="en-GB" sz="1050" i="1" dirty="0">
                <a:solidFill>
                  <a:schemeClr val="tx2"/>
                </a:solidFill>
                <a:effectLst/>
              </a:rPr>
              <a:t> </a:t>
            </a:r>
          </a:p>
          <a:p>
            <a:endParaRPr lang="en-GB" sz="105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07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CAF85-DBAB-B601-DEDD-1723BCBB3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FBC96-BC4D-8983-DAC0-96E01BCC1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accent1"/>
                </a:solidFill>
              </a:rPr>
              <a:t>X-ray CT - What is it?</a:t>
            </a:r>
          </a:p>
          <a:p>
            <a:pPr lvl="1"/>
            <a:r>
              <a:rPr lang="en-GB" dirty="0"/>
              <a:t>What is Computed Tomography?</a:t>
            </a:r>
          </a:p>
          <a:p>
            <a:pPr lvl="1"/>
            <a:r>
              <a:rPr lang="en-GB" dirty="0"/>
              <a:t>Medical and Industrial Scanners</a:t>
            </a:r>
          </a:p>
          <a:p>
            <a:pPr lvl="1"/>
            <a:r>
              <a:rPr lang="en-GB" dirty="0"/>
              <a:t>Filtered Back Projection Reconstruction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accent1"/>
                </a:solidFill>
              </a:rPr>
              <a:t>Simulating virtual X-rays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X-ray Equation and Monte-Carlo Methods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Fast Reconstruction with GPU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WebCT – Interactive and accurate X-ray scanner simulator for training and planning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accent1"/>
                </a:solidFill>
              </a:rPr>
              <a:t>Optimising Scanners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Automatic CAD Model Registration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Future Work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81D16-07C8-8E00-E858-987A3C43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810856-3667-F23F-458A-CEAAA7F5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7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40AB6B3-9FD6-9C9F-0B39-0703418F3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CAD model registration</a:t>
            </a:r>
            <a:endParaRPr lang="en-GB" dirty="0"/>
          </a:p>
        </p:txBody>
      </p:sp>
      <p:pic>
        <p:nvPicPr>
          <p:cNvPr id="3" name="Content Placeholder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CC88FD67-8E20-4B96-0877-BD47390466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18" y="1742395"/>
            <a:ext cx="10347894" cy="33732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A2C8E-B1C4-797F-8410-504E12958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9CD47-8B00-CD0C-7B31-7C407FB9F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20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8E5397-AF8A-4A26-81EA-F5214E09B7C8}"/>
              </a:ext>
            </a:extLst>
          </p:cNvPr>
          <p:cNvSpPr/>
          <p:nvPr/>
        </p:nvSpPr>
        <p:spPr>
          <a:xfrm>
            <a:off x="6593304" y="3072064"/>
            <a:ext cx="1355559" cy="2101516"/>
          </a:xfrm>
          <a:custGeom>
            <a:avLst/>
            <a:gdLst>
              <a:gd name="connsiteX0" fmla="*/ 0 w 1355559"/>
              <a:gd name="connsiteY0" fmla="*/ 0 h 2101516"/>
              <a:gd name="connsiteX1" fmla="*/ 664224 w 1355559"/>
              <a:gd name="connsiteY1" fmla="*/ 0 h 2101516"/>
              <a:gd name="connsiteX2" fmla="*/ 1355559 w 1355559"/>
              <a:gd name="connsiteY2" fmla="*/ 0 h 2101516"/>
              <a:gd name="connsiteX3" fmla="*/ 1355559 w 1355559"/>
              <a:gd name="connsiteY3" fmla="*/ 567409 h 2101516"/>
              <a:gd name="connsiteX4" fmla="*/ 1355559 w 1355559"/>
              <a:gd name="connsiteY4" fmla="*/ 1113803 h 2101516"/>
              <a:gd name="connsiteX5" fmla="*/ 1355559 w 1355559"/>
              <a:gd name="connsiteY5" fmla="*/ 2101516 h 2101516"/>
              <a:gd name="connsiteX6" fmla="*/ 664224 w 1355559"/>
              <a:gd name="connsiteY6" fmla="*/ 2101516 h 2101516"/>
              <a:gd name="connsiteX7" fmla="*/ 0 w 1355559"/>
              <a:gd name="connsiteY7" fmla="*/ 2101516 h 2101516"/>
              <a:gd name="connsiteX8" fmla="*/ 0 w 1355559"/>
              <a:gd name="connsiteY8" fmla="*/ 1618167 h 2101516"/>
              <a:gd name="connsiteX9" fmla="*/ 0 w 1355559"/>
              <a:gd name="connsiteY9" fmla="*/ 1092788 h 2101516"/>
              <a:gd name="connsiteX10" fmla="*/ 0 w 1355559"/>
              <a:gd name="connsiteY10" fmla="*/ 588424 h 2101516"/>
              <a:gd name="connsiteX11" fmla="*/ 0 w 1355559"/>
              <a:gd name="connsiteY11" fmla="*/ 0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55559" h="2101516" extrusionOk="0">
                <a:moveTo>
                  <a:pt x="0" y="0"/>
                </a:moveTo>
                <a:cubicBezTo>
                  <a:pt x="289976" y="4208"/>
                  <a:pt x="467339" y="-13855"/>
                  <a:pt x="664224" y="0"/>
                </a:cubicBezTo>
                <a:cubicBezTo>
                  <a:pt x="861109" y="13855"/>
                  <a:pt x="1209977" y="-16548"/>
                  <a:pt x="1355559" y="0"/>
                </a:cubicBezTo>
                <a:cubicBezTo>
                  <a:pt x="1378072" y="208527"/>
                  <a:pt x="1345411" y="289098"/>
                  <a:pt x="1355559" y="567409"/>
                </a:cubicBezTo>
                <a:cubicBezTo>
                  <a:pt x="1365707" y="845720"/>
                  <a:pt x="1333539" y="892765"/>
                  <a:pt x="1355559" y="1113803"/>
                </a:cubicBezTo>
                <a:cubicBezTo>
                  <a:pt x="1377579" y="1334841"/>
                  <a:pt x="1391200" y="1688632"/>
                  <a:pt x="1355559" y="2101516"/>
                </a:cubicBezTo>
                <a:cubicBezTo>
                  <a:pt x="1044896" y="2102919"/>
                  <a:pt x="953910" y="2088843"/>
                  <a:pt x="664224" y="2101516"/>
                </a:cubicBezTo>
                <a:cubicBezTo>
                  <a:pt x="374538" y="2114189"/>
                  <a:pt x="318848" y="2111309"/>
                  <a:pt x="0" y="2101516"/>
                </a:cubicBezTo>
                <a:cubicBezTo>
                  <a:pt x="19163" y="1920340"/>
                  <a:pt x="7733" y="1787175"/>
                  <a:pt x="0" y="1618167"/>
                </a:cubicBezTo>
                <a:cubicBezTo>
                  <a:pt x="-7733" y="1449159"/>
                  <a:pt x="-18669" y="1262136"/>
                  <a:pt x="0" y="1092788"/>
                </a:cubicBezTo>
                <a:cubicBezTo>
                  <a:pt x="18669" y="923440"/>
                  <a:pt x="23842" y="801948"/>
                  <a:pt x="0" y="588424"/>
                </a:cubicBezTo>
                <a:cubicBezTo>
                  <a:pt x="-23842" y="374900"/>
                  <a:pt x="-12544" y="185585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32947718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844CA9-AD39-CCD4-04E8-D3AB7100C25C}"/>
              </a:ext>
            </a:extLst>
          </p:cNvPr>
          <p:cNvSpPr txBox="1"/>
          <p:nvPr/>
        </p:nvSpPr>
        <p:spPr>
          <a:xfrm>
            <a:off x="542623" y="6226275"/>
            <a:ext cx="5858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  <a:effectLst/>
              </a:rPr>
              <a:t>Vidal, F.P., Mitchell, I.T. and </a:t>
            </a:r>
            <a:r>
              <a:rPr lang="en-GB" sz="1050" i="1" dirty="0" err="1">
                <a:solidFill>
                  <a:schemeClr val="tx2"/>
                </a:solidFill>
                <a:effectLst/>
              </a:rPr>
              <a:t>Létang</a:t>
            </a:r>
            <a:r>
              <a:rPr lang="en-GB" sz="1050" i="1" dirty="0">
                <a:solidFill>
                  <a:schemeClr val="tx2"/>
                </a:solidFill>
                <a:effectLst/>
              </a:rPr>
              <a:t>, J.M. (2022) “Use of fast realistic simulations on GPU to extract CAD models from microtomographic data in the presence of strong CT artefacts,” Precision Engineering, 74, pp. 110–125. Available at: </a:t>
            </a:r>
            <a:r>
              <a:rPr lang="en-GB" sz="105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https://doi.org/10.1016/j.precisioneng.2021.10.014. </a:t>
            </a:r>
            <a:endParaRPr lang="en-GB" sz="1050" i="1" dirty="0">
              <a:solidFill>
                <a:schemeClr val="tx2">
                  <a:lumMod val="60000"/>
                  <a:lumOff val="40000"/>
                </a:schemeClr>
              </a:solidFill>
              <a:effectLst/>
            </a:endParaRPr>
          </a:p>
          <a:p>
            <a:endParaRPr lang="en-GB" sz="105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2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04268-EE70-0896-F5A4-8BE34B180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CAD model registration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06A4B-F0B5-64AC-8B38-BA6D23F26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B43D7-80C1-E2C5-D9E6-B48CBF387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55E754-19F7-F52A-5F98-0F3B739F6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21</a:t>
            </a:fld>
            <a:endParaRPr lang="en-GB"/>
          </a:p>
        </p:txBody>
      </p:sp>
      <p:pic>
        <p:nvPicPr>
          <p:cNvPr id="6" name="1-s2.0-S0141635921002609-mmc4">
            <a:hlinkClick r:id="" action="ppaction://media"/>
            <a:extLst>
              <a:ext uri="{FF2B5EF4-FFF2-40B4-BE49-F238E27FC236}">
                <a16:creationId xmlns:a16="http://schemas.microsoft.com/office/drawing/2014/main" id="{D44B8BB9-EF32-50EA-6AA3-4C3B276C7F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38925" y="1071107"/>
            <a:ext cx="7651640" cy="51010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A123E0-F3A9-2174-662B-4ED068A1B043}"/>
              </a:ext>
            </a:extLst>
          </p:cNvPr>
          <p:cNvSpPr txBox="1"/>
          <p:nvPr/>
        </p:nvSpPr>
        <p:spPr>
          <a:xfrm>
            <a:off x="542623" y="6226275"/>
            <a:ext cx="585817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  <a:effectLst/>
              </a:rPr>
              <a:t>Vidal, F.P., Mitchell, I.T. and </a:t>
            </a:r>
            <a:r>
              <a:rPr lang="en-GB" sz="1050" i="1" dirty="0" err="1">
                <a:solidFill>
                  <a:schemeClr val="tx2"/>
                </a:solidFill>
                <a:effectLst/>
              </a:rPr>
              <a:t>Létang</a:t>
            </a:r>
            <a:r>
              <a:rPr lang="en-GB" sz="1050" i="1" dirty="0">
                <a:solidFill>
                  <a:schemeClr val="tx2"/>
                </a:solidFill>
                <a:effectLst/>
              </a:rPr>
              <a:t>, J.M. (2022) “Use of fast realistic simulations on GPU to extract CAD models from microtomographic data in the presence of strong CT artefacts,” Precision Engineering, 74, pp. 110–125. Available at: </a:t>
            </a:r>
            <a:r>
              <a:rPr lang="en-GB" sz="105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https://doi.org/10.1016/j.precisioneng.2021.10.014. </a:t>
            </a:r>
            <a:endParaRPr lang="en-GB" sz="1050" i="1" dirty="0">
              <a:solidFill>
                <a:schemeClr val="tx2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0039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4F50E0-9575-4920-AE83-EB5E75DA7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6DEFDF4-D06E-1C92-6922-289B7812E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virtual scanning setup allows for rapidly X-raying different versions of components with accurate results compared to real-life scanning.</a:t>
            </a:r>
          </a:p>
          <a:p>
            <a:pPr lvl="1"/>
            <a:r>
              <a:rPr lang="en-US" dirty="0"/>
              <a:t>Current work is based around defects in nuclear fuel pellets, where scanning quality on lab setups is bad due to the highly attenuating uranium.</a:t>
            </a:r>
          </a:p>
          <a:p>
            <a:r>
              <a:rPr lang="en-US" dirty="0"/>
              <a:t>Since we can represent physical scanners, creating a database of validated real-world scanning setups could be used to optimize per-scanner configurations.</a:t>
            </a:r>
          </a:p>
          <a:p>
            <a:pPr lvl="1"/>
            <a:r>
              <a:rPr lang="en-US" dirty="0" err="1"/>
              <a:t>E.g</a:t>
            </a:r>
            <a:r>
              <a:rPr lang="en-US" dirty="0"/>
              <a:t> material-aware lab scanner tuning for maximum feature contrast.</a:t>
            </a:r>
          </a:p>
          <a:p>
            <a:r>
              <a:rPr lang="en-GB" dirty="0"/>
              <a:t>Simulations enable splitting artefacts separately from the ‘perfect’ scan.</a:t>
            </a:r>
          </a:p>
          <a:p>
            <a:pPr lvl="1"/>
            <a:r>
              <a:rPr lang="en-GB" dirty="0"/>
              <a:t>With a large training set, it should be feasible to create a classifier.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A49D2-E706-F2CC-5C8C-5E24FFF6F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A63104-3F7D-2944-C3D0-97401A9DD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3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6453BCD-5F48-3F71-2209-C89A9DCC07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 for Listening</a:t>
            </a:r>
            <a:endParaRPr lang="en-GB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CDE5F00-6991-14A4-41FB-4519F0AA29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22E55-EDD8-C7F0-8AEA-340BE5353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A58B8-091B-0F3B-081E-0B612240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3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FEEA4-FAEB-5688-1003-69293E064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 -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75709-1924-8ED7-B605-EE6E39B0D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gVirtualXRay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https://sourceforge.net/projects/gvirtualxray/</a:t>
            </a:r>
            <a:endParaRPr lang="en-GB" dirty="0"/>
          </a:p>
          <a:p>
            <a:pPr lvl="1"/>
            <a:r>
              <a:rPr lang="en-GB" dirty="0"/>
              <a:t>Python package: </a:t>
            </a:r>
            <a:r>
              <a:rPr lang="en-GB" dirty="0">
                <a:hlinkClick r:id="rId3"/>
              </a:rPr>
              <a:t>https://pypi.org/project/gVXR/</a:t>
            </a:r>
            <a:endParaRPr lang="en-GB" dirty="0"/>
          </a:p>
          <a:p>
            <a:r>
              <a:rPr lang="en-GB" dirty="0"/>
              <a:t>WebCT: </a:t>
            </a:r>
            <a:r>
              <a:rPr lang="en-GB" dirty="0">
                <a:hlinkClick r:id="rId4"/>
              </a:rPr>
              <a:t>https://webct.io</a:t>
            </a:r>
            <a:endParaRPr lang="en-GB" dirty="0"/>
          </a:p>
          <a:p>
            <a:pPr lvl="1"/>
            <a:r>
              <a:rPr lang="en-GB" dirty="0"/>
              <a:t>Still in active development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79D62-D017-521B-BD1B-8AF075B6E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4A427-9C45-C7CE-7929-B15FD7EC1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66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4A2ED4C-CBFC-E20D-6AE0-ED2051B8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X-ray CT - What is it?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B3BEA2-0DDF-6310-33A4-AC88872BFA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brief primer on X-ray Computed Tomography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C3B98-4027-27AA-C170-7B8E56F03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7DAD5-3241-661D-A559-87574309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17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33F9B-CB51-18E8-D7C3-685C51E73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X-ray Computed Tomography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DBC67-9B54-7D6C-3C27-EB2E90F3D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Tomography is the practice of using penetrating waves to generate arbitrary image slices from objects.</a:t>
            </a:r>
          </a:p>
          <a:p>
            <a:r>
              <a:rPr lang="en-GB" dirty="0"/>
              <a:t>Multiple X-ray images are taken at different angles around an object, and used to create a volumetric image using reconstruction.</a:t>
            </a:r>
          </a:p>
          <a:p>
            <a:r>
              <a:rPr lang="en-GB" dirty="0"/>
              <a:t>X-ray CT is one of the most popular methods for visualising interiors of objects, and has many practical applications.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2073E91-17EE-7087-0D6D-94D1B4AE8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04" y="4568667"/>
            <a:ext cx="3643305" cy="136050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4D0C496-F222-50D4-091F-A535E504C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9941" y="3267762"/>
            <a:ext cx="2952059" cy="266141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A4E15E9-54B5-91FF-8C3C-7F0B945FCE4F}"/>
              </a:ext>
            </a:extLst>
          </p:cNvPr>
          <p:cNvSpPr/>
          <p:nvPr/>
        </p:nvSpPr>
        <p:spPr>
          <a:xfrm>
            <a:off x="197104" y="5929174"/>
            <a:ext cx="3643305" cy="32222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Sample</a:t>
            </a:r>
            <a:endParaRPr lang="en-GB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E4CE75D-06E2-2D98-867B-D81D1F8B6C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610" y="3924226"/>
            <a:ext cx="2374636" cy="2004948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50BECE5E-A79F-6635-B23E-E4D2760610E2}"/>
              </a:ext>
            </a:extLst>
          </p:cNvPr>
          <p:cNvSpPr/>
          <p:nvPr/>
        </p:nvSpPr>
        <p:spPr>
          <a:xfrm>
            <a:off x="4723629" y="5934840"/>
            <a:ext cx="2374636" cy="32222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X-ray Radiograph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93A4F2C-A4ED-053A-3A79-C98AB467E10E}"/>
              </a:ext>
            </a:extLst>
          </p:cNvPr>
          <p:cNvSpPr/>
          <p:nvPr/>
        </p:nvSpPr>
        <p:spPr>
          <a:xfrm>
            <a:off x="7969940" y="5934840"/>
            <a:ext cx="2952060" cy="32222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Tomographic Reconstruction</a:t>
            </a:r>
            <a:endParaRPr lang="en-GB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466CEB-4E7E-D6E0-D652-EEE6B6F29334}"/>
              </a:ext>
            </a:extLst>
          </p:cNvPr>
          <p:cNvCxnSpPr>
            <a:stCxn id="34" idx="3"/>
            <a:endCxn id="36" idx="1"/>
          </p:cNvCxnSpPr>
          <p:nvPr/>
        </p:nvCxnSpPr>
        <p:spPr>
          <a:xfrm>
            <a:off x="3840409" y="6090284"/>
            <a:ext cx="883220" cy="5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A4055C1-3259-E8B8-4853-B4F2015D0A1F}"/>
              </a:ext>
            </a:extLst>
          </p:cNvPr>
          <p:cNvCxnSpPr/>
          <p:nvPr/>
        </p:nvCxnSpPr>
        <p:spPr>
          <a:xfrm>
            <a:off x="7088739" y="6079588"/>
            <a:ext cx="873695" cy="5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4C087-3780-B7D0-271A-37EE52172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B381A-4324-046B-07CC-A71AE870F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38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06645-7F09-6909-AAC8-497C351E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Approaches to XCT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485E9B-8784-508A-380F-C7FE9606D096}"/>
              </a:ext>
            </a:extLst>
          </p:cNvPr>
          <p:cNvSpPr/>
          <p:nvPr/>
        </p:nvSpPr>
        <p:spPr>
          <a:xfrm>
            <a:off x="6304545" y="1828799"/>
            <a:ext cx="4625583" cy="42543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50B1DE-09B3-C44F-CAA4-3A782CC93B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0" b="14320"/>
          <a:stretch/>
        </p:blipFill>
        <p:spPr>
          <a:xfrm flipH="1">
            <a:off x="807487" y="2632239"/>
            <a:ext cx="4625583" cy="343593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CD0499-AB89-3FB2-E51F-B206E0B61A65}"/>
              </a:ext>
            </a:extLst>
          </p:cNvPr>
          <p:cNvSpPr/>
          <p:nvPr/>
        </p:nvSpPr>
        <p:spPr>
          <a:xfrm>
            <a:off x="807487" y="1828798"/>
            <a:ext cx="4625583" cy="803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Medical Scanning Devices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8B662A-7EE3-C31A-41F8-E1E29FABF2C4}"/>
              </a:ext>
            </a:extLst>
          </p:cNvPr>
          <p:cNvSpPr/>
          <p:nvPr/>
        </p:nvSpPr>
        <p:spPr>
          <a:xfrm>
            <a:off x="6302034" y="1843189"/>
            <a:ext cx="4625583" cy="803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Lab/Industrial Scanning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C0AEBC-6ECF-32E4-F806-81625AF04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736" y="2632239"/>
            <a:ext cx="4601199" cy="345089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FBE766F-69A6-114A-8FA5-E02D806C851F}"/>
              </a:ext>
            </a:extLst>
          </p:cNvPr>
          <p:cNvGrpSpPr/>
          <p:nvPr/>
        </p:nvGrpSpPr>
        <p:grpSpPr>
          <a:xfrm>
            <a:off x="816295" y="2617277"/>
            <a:ext cx="4625584" cy="3450898"/>
            <a:chOff x="5391116" y="2778476"/>
            <a:chExt cx="4625584" cy="3450898"/>
          </a:xfrm>
        </p:grpSpPr>
        <p:pic>
          <p:nvPicPr>
            <p:cNvPr id="21" name="Picture 20" descr="A picture containing indoor, engine&#10;&#10;Description automatically generated">
              <a:extLst>
                <a:ext uri="{FF2B5EF4-FFF2-40B4-BE49-F238E27FC236}">
                  <a16:creationId xmlns:a16="http://schemas.microsoft.com/office/drawing/2014/main" id="{B9A7904C-A270-3BE8-DAF7-CB5D373D14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67"/>
            <a:stretch/>
          </p:blipFill>
          <p:spPr>
            <a:xfrm>
              <a:off x="5391116" y="2778476"/>
              <a:ext cx="4625584" cy="345089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FABDDB-CF89-C85B-E916-03A4D9508708}"/>
                </a:ext>
              </a:extLst>
            </p:cNvPr>
            <p:cNvSpPr txBox="1"/>
            <p:nvPr/>
          </p:nvSpPr>
          <p:spPr>
            <a:xfrm rot="20028205">
              <a:off x="6543216" y="3500836"/>
              <a:ext cx="1235291" cy="321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 Beam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53268D4-7981-1CF8-DBF9-670672B4F936}"/>
                </a:ext>
              </a:extLst>
            </p:cNvPr>
            <p:cNvSpPr txBox="1"/>
            <p:nvPr/>
          </p:nvSpPr>
          <p:spPr>
            <a:xfrm rot="19851938">
              <a:off x="7374584" y="5280304"/>
              <a:ext cx="1499337" cy="321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X-Ray Detector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40E720A-3566-9125-B61F-5340ED145E9D}"/>
              </a:ext>
            </a:extLst>
          </p:cNvPr>
          <p:cNvSpPr/>
          <p:nvPr/>
        </p:nvSpPr>
        <p:spPr>
          <a:xfrm>
            <a:off x="6304545" y="1828799"/>
            <a:ext cx="4625583" cy="42543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C04C1A-B432-CEC8-B551-15C710E3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5F94F-9CF9-A751-4201-58D44D13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E29C16-D7A1-E413-3727-6E1EB30380F3}"/>
              </a:ext>
            </a:extLst>
          </p:cNvPr>
          <p:cNvSpPr/>
          <p:nvPr/>
        </p:nvSpPr>
        <p:spPr>
          <a:xfrm>
            <a:off x="807488" y="1828799"/>
            <a:ext cx="4625583" cy="425434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06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9501E-087C-B644-73DE-75949D8F8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Technically three approaches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FD493-94CB-5894-C627-BCA26D310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538" y="1184744"/>
            <a:ext cx="3168316" cy="4686667"/>
          </a:xfrm>
        </p:spPr>
        <p:txBody>
          <a:bodyPr/>
          <a:lstStyle/>
          <a:p>
            <a:r>
              <a:rPr lang="en-US" dirty="0"/>
              <a:t>Synchrotron sources use particle acceleration to generate high-flux parallel beams.</a:t>
            </a:r>
          </a:p>
          <a:p>
            <a:r>
              <a:rPr lang="en-US" dirty="0"/>
              <a:t>Similar to custom Lab CT methods, with dramatically different beamline setups and detectors.</a:t>
            </a:r>
          </a:p>
          <a:p>
            <a:r>
              <a:rPr lang="en-US" dirty="0"/>
              <a:t>Getting access is a multi-month process including bidding applications, months of review, and plenty of waiting.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D7697-247A-9F0C-E60A-6F027D1E1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DA579F-4B96-4B28-1430-61AEA8427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6</a:t>
            </a:fld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D888E03-A2CB-F7EE-D641-F53C83465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054" y="1181099"/>
            <a:ext cx="7032035" cy="4690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5326F1-FFD8-685F-FC97-EC7A963491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320" y="5253789"/>
            <a:ext cx="1728121" cy="54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8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0FE8DA41-58CB-B936-6512-3ABA1ED99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897" y="2899419"/>
            <a:ext cx="3211280" cy="32112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4AC1C7D5-AF67-AF56-DC9A-D1E4F0D1E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865" y="2899419"/>
            <a:ext cx="3224282" cy="321128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9EAEB86-DA7F-4613-A199-B88A0908B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with FBP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D2A0C1-1EA0-B963-6CEB-6339372C7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Filtered Back Projection is a simple and commonly used method to perform a tomographic reconstruction using x-ray radiographs.</a:t>
            </a:r>
          </a:p>
          <a:p>
            <a:endParaRPr lang="en-GB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98E6D54-26EF-279A-CF7A-7C68281E8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796" y="2788744"/>
            <a:ext cx="3280076" cy="123124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568E89A-6190-AF2F-ED0C-648BCDD7E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00" y="4355203"/>
            <a:ext cx="3486672" cy="206578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D38EA4C-BCF3-BF3D-278E-F5CF0CEDF8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05" r="1010" b="9494"/>
          <a:stretch/>
        </p:blipFill>
        <p:spPr>
          <a:xfrm>
            <a:off x="6555812" y="6110699"/>
            <a:ext cx="3273335" cy="79236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25F6029-5ABA-E858-1BE4-FBF6CD72E0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05" r="1010" b="9494"/>
          <a:stretch/>
        </p:blipFill>
        <p:spPr>
          <a:xfrm rot="7453894">
            <a:off x="4968197" y="3165061"/>
            <a:ext cx="3273335" cy="79236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F8BF79-887E-EF59-AFC2-B061E0026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3056B8-152B-77C4-E3F7-2FE191CF8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05EA64-A54B-C3B9-760B-0A3BACA1D1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05" r="1010" b="9494"/>
          <a:stretch/>
        </p:blipFill>
        <p:spPr>
          <a:xfrm rot="3600000">
            <a:off x="4333593" y="5356881"/>
            <a:ext cx="3273335" cy="79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9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11111E-6 L 0.00026 -0.583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L 0.30273 0.3071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0" y="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11111E-6 L 0.34688 -0.3527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AE48D30-F3E8-574F-33E8-DD3F2E1631CC}"/>
              </a:ext>
            </a:extLst>
          </p:cNvPr>
          <p:cNvGrpSpPr/>
          <p:nvPr/>
        </p:nvGrpSpPr>
        <p:grpSpPr>
          <a:xfrm>
            <a:off x="418905" y="2116966"/>
            <a:ext cx="10455029" cy="2624067"/>
            <a:chOff x="475099" y="3781425"/>
            <a:chExt cx="10455029" cy="262406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2703D24-03F6-269B-0812-413AD138A053}"/>
                </a:ext>
              </a:extLst>
            </p:cNvPr>
            <p:cNvGrpSpPr/>
            <p:nvPr/>
          </p:nvGrpSpPr>
          <p:grpSpPr>
            <a:xfrm>
              <a:off x="475099" y="3791297"/>
              <a:ext cx="2353003" cy="2612596"/>
              <a:chOff x="243224" y="2637505"/>
              <a:chExt cx="2353003" cy="261259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3080862-8C92-F3CF-8732-EE955895E2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3224" y="2637505"/>
                <a:ext cx="2353003" cy="2333951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7A3531F-54FD-FD0A-5B2D-09A5B883E623}"/>
                  </a:ext>
                </a:extLst>
              </p:cNvPr>
              <p:cNvSpPr/>
              <p:nvPr/>
            </p:nvSpPr>
            <p:spPr>
              <a:xfrm>
                <a:off x="243224" y="4944824"/>
                <a:ext cx="2353003" cy="3052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 Projections</a:t>
                </a:r>
                <a:endParaRPr lang="en-GB" dirty="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DC8B5FF-2958-20A3-B177-D65E9DEA3587}"/>
                </a:ext>
              </a:extLst>
            </p:cNvPr>
            <p:cNvGrpSpPr/>
            <p:nvPr/>
          </p:nvGrpSpPr>
          <p:grpSpPr>
            <a:xfrm>
              <a:off x="3176164" y="3791297"/>
              <a:ext cx="2353004" cy="2614195"/>
              <a:chOff x="2674924" y="2635906"/>
              <a:chExt cx="2353004" cy="2614195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F0F660A-F2F7-BFA3-4389-31EBA25E5C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2544" b="5153"/>
              <a:stretch/>
            </p:blipFill>
            <p:spPr>
              <a:xfrm>
                <a:off x="2674924" y="2635906"/>
                <a:ext cx="2353004" cy="2308917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C581180-1A94-A0E2-BC9A-5EE5F65FC8A7}"/>
                  </a:ext>
                </a:extLst>
              </p:cNvPr>
              <p:cNvSpPr/>
              <p:nvPr/>
            </p:nvSpPr>
            <p:spPr>
              <a:xfrm>
                <a:off x="2674924" y="4944824"/>
                <a:ext cx="2353003" cy="3052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20 Projections</a:t>
                </a:r>
                <a:endParaRPr lang="en-GB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CD7CCB-8BA1-54DE-3CAA-BDE35DD9B963}"/>
                </a:ext>
              </a:extLst>
            </p:cNvPr>
            <p:cNvGrpSpPr/>
            <p:nvPr/>
          </p:nvGrpSpPr>
          <p:grpSpPr>
            <a:xfrm>
              <a:off x="5876061" y="3781425"/>
              <a:ext cx="2354171" cy="2614193"/>
              <a:chOff x="5078863" y="2635907"/>
              <a:chExt cx="2354171" cy="2614193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E1E8CEB-97B4-59D7-B4F4-386AE97123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2041" b="402"/>
              <a:stretch/>
            </p:blipFill>
            <p:spPr>
              <a:xfrm>
                <a:off x="5078863" y="2635907"/>
                <a:ext cx="2353003" cy="2324554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C2BF934-058D-F891-9654-F2138E8E9514}"/>
                  </a:ext>
                </a:extLst>
              </p:cNvPr>
              <p:cNvSpPr/>
              <p:nvPr/>
            </p:nvSpPr>
            <p:spPr>
              <a:xfrm>
                <a:off x="5080031" y="4944823"/>
                <a:ext cx="2353003" cy="3052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50 Projections</a:t>
                </a:r>
                <a:endParaRPr lang="en-GB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06ED2D2-720C-1D67-B471-E36F055F7738}"/>
                </a:ext>
              </a:extLst>
            </p:cNvPr>
            <p:cNvGrpSpPr/>
            <p:nvPr/>
          </p:nvGrpSpPr>
          <p:grpSpPr>
            <a:xfrm>
              <a:off x="8575957" y="3781425"/>
              <a:ext cx="2354171" cy="2624067"/>
              <a:chOff x="7538658" y="2635906"/>
              <a:chExt cx="2354171" cy="2624067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A65989E-8CF5-086A-BC1A-CDA7F854AB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" r="586"/>
              <a:stretch/>
            </p:blipFill>
            <p:spPr>
              <a:xfrm>
                <a:off x="7538658" y="2635906"/>
                <a:ext cx="2350814" cy="2354856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CCCEB04-E6CC-9AE0-51D6-425230D2B35C}"/>
                  </a:ext>
                </a:extLst>
              </p:cNvPr>
              <p:cNvSpPr/>
              <p:nvPr/>
            </p:nvSpPr>
            <p:spPr>
              <a:xfrm>
                <a:off x="7539826" y="4954696"/>
                <a:ext cx="2353003" cy="3052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200 Projections</a:t>
                </a:r>
                <a:endParaRPr lang="en-GB" dirty="0"/>
              </a:p>
            </p:txBody>
          </p:sp>
        </p:grp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6F9FBC3E-72D2-8108-A3B2-B8118C1B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 with FBP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A7B3D2-2918-0A51-1A50-B6D4DA139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54DAC9-70B1-3543-AB16-524E8595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645A1B-34EB-E12A-F9C1-E05A9CE1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22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4A2ED4C-CBFC-E20D-6AE0-ED2051B8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7000" dirty="0">
                <a:solidFill>
                  <a:schemeClr val="accent1"/>
                </a:solidFill>
              </a:rPr>
              <a:t>Simulating virtual X-rays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B3BEA2-0DDF-6310-33A4-AC88872BFA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Recreating scanners in the virtual world.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C3B98-4027-27AA-C170-7B8E56F03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7DAD5-3241-661D-A559-87574309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97092D00-48EF-46C1-8804-1CD3DF9FF44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5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push dir="u"/>
      </p:transition>
    </mc:Choice>
    <mc:Fallback xmlns="">
      <p:transition>
        <p:push dir="u"/>
      </p:transition>
    </mc:Fallback>
  </mc:AlternateContent>
</p:sld>
</file>

<file path=ppt/theme/theme1.xml><?xml version="1.0" encoding="utf-8"?>
<a:theme xmlns:a="http://schemas.openxmlformats.org/drawingml/2006/main" name="View">
  <a:themeElements>
    <a:clrScheme name="Web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119EE2"/>
      </a:accent1>
      <a:accent2>
        <a:srgbClr val="0F4A85"/>
      </a:accent2>
      <a:accent3>
        <a:srgbClr val="FFBD11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936</TotalTime>
  <Words>1256</Words>
  <Application>Microsoft Office PowerPoint</Application>
  <PresentationFormat>Widescreen</PresentationFormat>
  <Paragraphs>161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Franklin Gothic Book</vt:lpstr>
      <vt:lpstr>Franklin Gothic Medium</vt:lpstr>
      <vt:lpstr>Wingdings 2</vt:lpstr>
      <vt:lpstr>View</vt:lpstr>
      <vt:lpstr>Automated Optimisation of Industrial X-Ray CT</vt:lpstr>
      <vt:lpstr>Talk Outline</vt:lpstr>
      <vt:lpstr>X-ray CT - What is it?</vt:lpstr>
      <vt:lpstr>X-ray Computed Tomography</vt:lpstr>
      <vt:lpstr>Two Approaches to XCT</vt:lpstr>
      <vt:lpstr>… Technically three approaches</vt:lpstr>
      <vt:lpstr>Reconstruction with FBP</vt:lpstr>
      <vt:lpstr>Reconstruction with FBP</vt:lpstr>
      <vt:lpstr>Simulating virtual X-rays</vt:lpstr>
      <vt:lpstr>X-Ray Simulation</vt:lpstr>
      <vt:lpstr>The Beer-Lambert Law</vt:lpstr>
      <vt:lpstr>The Beer-Lambert Law</vt:lpstr>
      <vt:lpstr>Monte-Carlo Simulations</vt:lpstr>
      <vt:lpstr>GPU-Accelerated Simulations</vt:lpstr>
      <vt:lpstr>GPU-Accelerated Simulations</vt:lpstr>
      <vt:lpstr>WebCT: Web-based X-ray CT Simulator</vt:lpstr>
      <vt:lpstr>WebCT: Web-based X-ray CT Simulator</vt:lpstr>
      <vt:lpstr>Optimising Scanners</vt:lpstr>
      <vt:lpstr>Automatic CAD model registration</vt:lpstr>
      <vt:lpstr>Automatic CAD model registration</vt:lpstr>
      <vt:lpstr>Automatic CAD model registration</vt:lpstr>
      <vt:lpstr>Future Work</vt:lpstr>
      <vt:lpstr>Thanks for Listening</vt:lpstr>
      <vt:lpstr>Appendix - 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Optimisation of Industrial X-Ray CT</dc:title>
  <dc:creator>Iwan Mitchell</dc:creator>
  <cp:lastModifiedBy>Iwan Mitchell</cp:lastModifiedBy>
  <cp:revision>175</cp:revision>
  <dcterms:created xsi:type="dcterms:W3CDTF">2022-10-29T14:21:27Z</dcterms:created>
  <dcterms:modified xsi:type="dcterms:W3CDTF">2022-11-03T01:41:18Z</dcterms:modified>
</cp:coreProperties>
</file>