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70" r:id="rId6"/>
    <p:sldId id="258" r:id="rId7"/>
    <p:sldId id="281" r:id="rId8"/>
    <p:sldId id="282" r:id="rId9"/>
    <p:sldId id="283" r:id="rId10"/>
    <p:sldId id="291" r:id="rId11"/>
    <p:sldId id="284" r:id="rId12"/>
    <p:sldId id="294" r:id="rId13"/>
    <p:sldId id="295" r:id="rId14"/>
    <p:sldId id="286" r:id="rId15"/>
    <p:sldId id="292" r:id="rId16"/>
    <p:sldId id="288" r:id="rId17"/>
    <p:sldId id="296" r:id="rId18"/>
    <p:sldId id="293" r:id="rId19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68419B-F187-4DBF-A5A8-BDA5FEDB6501}" v="3" dt="2022-10-19T17:04:00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 Robinson [wgr]" userId="f4376b5a-5340-43b2-8a2e-542751d342f1" providerId="ADAL" clId="{5BC85C0A-DE96-4DE4-BF25-4283D9B753C2}"/>
    <pc:docChg chg="custSel modSld replTag delTag">
      <pc:chgData name="Will Robinson [wgr]" userId="f4376b5a-5340-43b2-8a2e-542751d342f1" providerId="ADAL" clId="{5BC85C0A-DE96-4DE4-BF25-4283D9B753C2}" dt="2022-10-19T12:34:47.246" v="18"/>
      <pc:docMkLst>
        <pc:docMk/>
      </pc:docMkLst>
      <pc:sldChg chg="replTag">
        <pc:chgData name="Will Robinson [wgr]" userId="f4376b5a-5340-43b2-8a2e-542751d342f1" providerId="ADAL" clId="{5BC85C0A-DE96-4DE4-BF25-4283D9B753C2}" dt="2022-10-19T12:03:03.639" v="1"/>
        <pc:sldMkLst>
          <pc:docMk/>
          <pc:sldMk cId="103310520" sldId="256"/>
        </pc:sldMkLst>
      </pc:sldChg>
      <pc:sldChg chg="replTag">
        <pc:chgData name="Will Robinson [wgr]" userId="f4376b5a-5340-43b2-8a2e-542751d342f1" providerId="ADAL" clId="{5BC85C0A-DE96-4DE4-BF25-4283D9B753C2}" dt="2022-10-19T12:34:39.250" v="15"/>
        <pc:sldMkLst>
          <pc:docMk/>
          <pc:sldMk cId="2202374227" sldId="283"/>
        </pc:sldMkLst>
      </pc:sldChg>
      <pc:sldChg chg="replTag">
        <pc:chgData name="Will Robinson [wgr]" userId="f4376b5a-5340-43b2-8a2e-542751d342f1" providerId="ADAL" clId="{5BC85C0A-DE96-4DE4-BF25-4283D9B753C2}" dt="2022-10-19T12:34:39.010" v="13"/>
        <pc:sldMkLst>
          <pc:docMk/>
          <pc:sldMk cId="557140571" sldId="284"/>
        </pc:sldMkLst>
      </pc:sldChg>
      <pc:sldChg chg="replTag">
        <pc:chgData name="Will Robinson [wgr]" userId="f4376b5a-5340-43b2-8a2e-542751d342f1" providerId="ADAL" clId="{5BC85C0A-DE96-4DE4-BF25-4283D9B753C2}" dt="2022-10-19T12:34:38.855" v="11"/>
        <pc:sldMkLst>
          <pc:docMk/>
          <pc:sldMk cId="4060292927" sldId="286"/>
        </pc:sldMkLst>
      </pc:sldChg>
      <pc:sldChg chg="replTag">
        <pc:chgData name="Will Robinson [wgr]" userId="f4376b5a-5340-43b2-8a2e-542751d342f1" providerId="ADAL" clId="{5BC85C0A-DE96-4DE4-BF25-4283D9B753C2}" dt="2022-10-19T12:34:38.630" v="9"/>
        <pc:sldMkLst>
          <pc:docMk/>
          <pc:sldMk cId="2516551861" sldId="287"/>
        </pc:sldMkLst>
      </pc:sldChg>
      <pc:sldChg chg="replTag">
        <pc:chgData name="Will Robinson [wgr]" userId="f4376b5a-5340-43b2-8a2e-542751d342f1" providerId="ADAL" clId="{5BC85C0A-DE96-4DE4-BF25-4283D9B753C2}" dt="2022-10-19T12:34:38.480" v="7"/>
        <pc:sldMkLst>
          <pc:docMk/>
          <pc:sldMk cId="2664777084" sldId="288"/>
        </pc:sldMkLst>
      </pc:sldChg>
    </pc:docChg>
  </pc:docChgLst>
  <pc:docChgLst>
    <pc:chgData name="Will Robinson [wgr]" userId="f4376b5a-5340-43b2-8a2e-542751d342f1" providerId="ADAL" clId="{D668419B-F187-4DBF-A5A8-BDA5FEDB6501}"/>
    <pc:docChg chg="undo custSel addSld delSld modSld">
      <pc:chgData name="Will Robinson [wgr]" userId="f4376b5a-5340-43b2-8a2e-542751d342f1" providerId="ADAL" clId="{D668419B-F187-4DBF-A5A8-BDA5FEDB6501}" dt="2022-10-25T02:08:42.753" v="549" actId="20577"/>
      <pc:docMkLst>
        <pc:docMk/>
      </pc:docMkLst>
      <pc:sldChg chg="delSp modSp mod">
        <pc:chgData name="Will Robinson [wgr]" userId="f4376b5a-5340-43b2-8a2e-542751d342f1" providerId="ADAL" clId="{D668419B-F187-4DBF-A5A8-BDA5FEDB6501}" dt="2022-10-19T17:04:44.857" v="43" actId="1076"/>
        <pc:sldMkLst>
          <pc:docMk/>
          <pc:sldMk cId="4137770222" sldId="282"/>
        </pc:sldMkLst>
        <pc:spChg chg="mod">
          <ac:chgData name="Will Robinson [wgr]" userId="f4376b5a-5340-43b2-8a2e-542751d342f1" providerId="ADAL" clId="{D668419B-F187-4DBF-A5A8-BDA5FEDB6501}" dt="2022-10-19T17:04:44.857" v="43" actId="1076"/>
          <ac:spMkLst>
            <pc:docMk/>
            <pc:sldMk cId="4137770222" sldId="282"/>
            <ac:spMk id="6" creationId="{1A1EEF9F-D092-4D0F-B83D-9092B4D3205D}"/>
          </ac:spMkLst>
        </pc:spChg>
        <pc:spChg chg="del">
          <ac:chgData name="Will Robinson [wgr]" userId="f4376b5a-5340-43b2-8a2e-542751d342f1" providerId="ADAL" clId="{D668419B-F187-4DBF-A5A8-BDA5FEDB6501}" dt="2022-10-19T17:03:58.604" v="3" actId="21"/>
          <ac:spMkLst>
            <pc:docMk/>
            <pc:sldMk cId="4137770222" sldId="282"/>
            <ac:spMk id="7" creationId="{846194C8-184A-4F5E-91FD-C556420C1476}"/>
          </ac:spMkLst>
        </pc:spChg>
        <pc:picChg chg="mod">
          <ac:chgData name="Will Robinson [wgr]" userId="f4376b5a-5340-43b2-8a2e-542751d342f1" providerId="ADAL" clId="{D668419B-F187-4DBF-A5A8-BDA5FEDB6501}" dt="2022-10-19T17:04:15.745" v="6" actId="1076"/>
          <ac:picMkLst>
            <pc:docMk/>
            <pc:sldMk cId="4137770222" sldId="282"/>
            <ac:picMk id="15" creationId="{E8B33BBE-42E7-4867-BA47-63DE38426996}"/>
          </ac:picMkLst>
        </pc:picChg>
        <pc:picChg chg="del">
          <ac:chgData name="Will Robinson [wgr]" userId="f4376b5a-5340-43b2-8a2e-542751d342f1" providerId="ADAL" clId="{D668419B-F187-4DBF-A5A8-BDA5FEDB6501}" dt="2022-10-19T17:03:58.604" v="3" actId="21"/>
          <ac:picMkLst>
            <pc:docMk/>
            <pc:sldMk cId="4137770222" sldId="282"/>
            <ac:picMk id="21" creationId="{2FF5B666-EBAD-4C5A-A67C-DF8455A3EBC1}"/>
          </ac:picMkLst>
        </pc:picChg>
      </pc:sldChg>
      <pc:sldChg chg="modSp mod">
        <pc:chgData name="Will Robinson [wgr]" userId="f4376b5a-5340-43b2-8a2e-542751d342f1" providerId="ADAL" clId="{D668419B-F187-4DBF-A5A8-BDA5FEDB6501}" dt="2022-10-25T02:08:42.753" v="549" actId="20577"/>
        <pc:sldMkLst>
          <pc:docMk/>
          <pc:sldMk cId="4060292927" sldId="286"/>
        </pc:sldMkLst>
        <pc:spChg chg="mod">
          <ac:chgData name="Will Robinson [wgr]" userId="f4376b5a-5340-43b2-8a2e-542751d342f1" providerId="ADAL" clId="{D668419B-F187-4DBF-A5A8-BDA5FEDB6501}" dt="2022-10-25T02:08:42.753" v="549" actId="20577"/>
          <ac:spMkLst>
            <pc:docMk/>
            <pc:sldMk cId="4060292927" sldId="286"/>
            <ac:spMk id="3" creationId="{1CAF17B1-2221-4936-B9A5-CD6941CE80B7}"/>
          </ac:spMkLst>
        </pc:spChg>
      </pc:sldChg>
      <pc:sldChg chg="modSp mod">
        <pc:chgData name="Will Robinson [wgr]" userId="f4376b5a-5340-43b2-8a2e-542751d342f1" providerId="ADAL" clId="{D668419B-F187-4DBF-A5A8-BDA5FEDB6501}" dt="2022-10-25T01:59:39.813" v="189" actId="20577"/>
        <pc:sldMkLst>
          <pc:docMk/>
          <pc:sldMk cId="2664777084" sldId="288"/>
        </pc:sldMkLst>
        <pc:spChg chg="mod">
          <ac:chgData name="Will Robinson [wgr]" userId="f4376b5a-5340-43b2-8a2e-542751d342f1" providerId="ADAL" clId="{D668419B-F187-4DBF-A5A8-BDA5FEDB6501}" dt="2022-10-25T01:59:39.813" v="189" actId="20577"/>
          <ac:spMkLst>
            <pc:docMk/>
            <pc:sldMk cId="2664777084" sldId="288"/>
            <ac:spMk id="3" creationId="{A641E468-F367-42D2-A495-EDCDCCDCA0FE}"/>
          </ac:spMkLst>
        </pc:spChg>
      </pc:sldChg>
      <pc:sldChg chg="modSp del mod">
        <pc:chgData name="Will Robinson [wgr]" userId="f4376b5a-5340-43b2-8a2e-542751d342f1" providerId="ADAL" clId="{D668419B-F187-4DBF-A5A8-BDA5FEDB6501}" dt="2022-10-19T17:24:27.094" v="75" actId="47"/>
        <pc:sldMkLst>
          <pc:docMk/>
          <pc:sldMk cId="186429038" sldId="289"/>
        </pc:sldMkLst>
        <pc:spChg chg="mod">
          <ac:chgData name="Will Robinson [wgr]" userId="f4376b5a-5340-43b2-8a2e-542751d342f1" providerId="ADAL" clId="{D668419B-F187-4DBF-A5A8-BDA5FEDB6501}" dt="2022-10-19T17:24:17.138" v="66" actId="20577"/>
          <ac:spMkLst>
            <pc:docMk/>
            <pc:sldMk cId="186429038" sldId="289"/>
            <ac:spMk id="3" creationId="{789483B4-EE53-4D83-A1EB-35ABE67A06C5}"/>
          </ac:spMkLst>
        </pc:spChg>
      </pc:sldChg>
      <pc:sldChg chg="new del">
        <pc:chgData name="Will Robinson [wgr]" userId="f4376b5a-5340-43b2-8a2e-542751d342f1" providerId="ADAL" clId="{D668419B-F187-4DBF-A5A8-BDA5FEDB6501}" dt="2022-10-19T17:03:48.972" v="2" actId="2696"/>
        <pc:sldMkLst>
          <pc:docMk/>
          <pc:sldMk cId="3311795805" sldId="290"/>
        </pc:sldMkLst>
      </pc:sldChg>
      <pc:sldChg chg="addSp modSp new">
        <pc:chgData name="Will Robinson [wgr]" userId="f4376b5a-5340-43b2-8a2e-542751d342f1" providerId="ADAL" clId="{D668419B-F187-4DBF-A5A8-BDA5FEDB6501}" dt="2022-10-19T17:04:00.792" v="4"/>
        <pc:sldMkLst>
          <pc:docMk/>
          <pc:sldMk cId="744330218" sldId="291"/>
        </pc:sldMkLst>
        <pc:spChg chg="add mod">
          <ac:chgData name="Will Robinson [wgr]" userId="f4376b5a-5340-43b2-8a2e-542751d342f1" providerId="ADAL" clId="{D668419B-F187-4DBF-A5A8-BDA5FEDB6501}" dt="2022-10-19T17:04:00.792" v="4"/>
          <ac:spMkLst>
            <pc:docMk/>
            <pc:sldMk cId="744330218" sldId="291"/>
            <ac:spMk id="4" creationId="{31D73144-14D9-4ED7-8A32-11EF30B5C91B}"/>
          </ac:spMkLst>
        </pc:spChg>
        <pc:picChg chg="add mod">
          <ac:chgData name="Will Robinson [wgr]" userId="f4376b5a-5340-43b2-8a2e-542751d342f1" providerId="ADAL" clId="{D668419B-F187-4DBF-A5A8-BDA5FEDB6501}" dt="2022-10-19T17:04:00.792" v="4"/>
          <ac:picMkLst>
            <pc:docMk/>
            <pc:sldMk cId="744330218" sldId="291"/>
            <ac:picMk id="5" creationId="{895CD5EB-B502-40F9-9FA8-095D5158F8DC}"/>
          </ac:picMkLst>
        </pc:picChg>
      </pc:sldChg>
      <pc:sldChg chg="modSp new mod">
        <pc:chgData name="Will Robinson [wgr]" userId="f4376b5a-5340-43b2-8a2e-542751d342f1" providerId="ADAL" clId="{D668419B-F187-4DBF-A5A8-BDA5FEDB6501}" dt="2022-10-25T02:01:30.064" v="284" actId="20577"/>
        <pc:sldMkLst>
          <pc:docMk/>
          <pc:sldMk cId="2274906381" sldId="292"/>
        </pc:sldMkLst>
        <pc:spChg chg="mod">
          <ac:chgData name="Will Robinson [wgr]" userId="f4376b5a-5340-43b2-8a2e-542751d342f1" providerId="ADAL" clId="{D668419B-F187-4DBF-A5A8-BDA5FEDB6501}" dt="2022-10-25T02:01:30.064" v="284" actId="20577"/>
          <ac:spMkLst>
            <pc:docMk/>
            <pc:sldMk cId="2274906381" sldId="292"/>
            <ac:spMk id="2" creationId="{D9197547-59BC-44B1-8958-584D51A3C549}"/>
          </ac:spMkLst>
        </pc:spChg>
        <pc:spChg chg="mod">
          <ac:chgData name="Will Robinson [wgr]" userId="f4376b5a-5340-43b2-8a2e-542751d342f1" providerId="ADAL" clId="{D668419B-F187-4DBF-A5A8-BDA5FEDB6501}" dt="2022-10-25T02:00:13.854" v="200" actId="20577"/>
          <ac:spMkLst>
            <pc:docMk/>
            <pc:sldMk cId="2274906381" sldId="292"/>
            <ac:spMk id="3" creationId="{76DED737-13A9-4FC0-849B-28958743AC96}"/>
          </ac:spMkLst>
        </pc:spChg>
      </pc:sldChg>
      <pc:sldChg chg="modSp new mod">
        <pc:chgData name="Will Robinson [wgr]" userId="f4376b5a-5340-43b2-8a2e-542751d342f1" providerId="ADAL" clId="{D668419B-F187-4DBF-A5A8-BDA5FEDB6501}" dt="2022-10-19T17:24:23.769" v="74" actId="20577"/>
        <pc:sldMkLst>
          <pc:docMk/>
          <pc:sldMk cId="1303122045" sldId="293"/>
        </pc:sldMkLst>
        <pc:spChg chg="mod">
          <ac:chgData name="Will Robinson [wgr]" userId="f4376b5a-5340-43b2-8a2e-542751d342f1" providerId="ADAL" clId="{D668419B-F187-4DBF-A5A8-BDA5FEDB6501}" dt="2022-10-19T17:24:23.769" v="74" actId="20577"/>
          <ac:spMkLst>
            <pc:docMk/>
            <pc:sldMk cId="1303122045" sldId="293"/>
            <ac:spMk id="2" creationId="{F2A83676-0B1B-4DDC-A99C-A83BB6A36F4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00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7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28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6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62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37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6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98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3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14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4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AFD38-7235-4E55-BEE0-F4CEA6771404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4E078-5DD7-41C4-AC43-96809C827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8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57B96-766C-4C8A-B195-5801567BF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5394"/>
            <a:ext cx="9144000" cy="2387600"/>
          </a:xfrm>
        </p:spPr>
        <p:txBody>
          <a:bodyPr>
            <a:normAutofit/>
          </a:bodyPr>
          <a:lstStyle/>
          <a:p>
            <a:r>
              <a:rPr lang="en-GB" sz="4800" dirty="0"/>
              <a:t>Novel Classes and Epistemic Uncertainty In Medical Imaging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A08276-2B45-47E0-B4A6-4DB6B52C9EFF}"/>
              </a:ext>
            </a:extLst>
          </p:cNvPr>
          <p:cNvSpPr txBox="1"/>
          <p:nvPr/>
        </p:nvSpPr>
        <p:spPr>
          <a:xfrm>
            <a:off x="3410505" y="5843934"/>
            <a:ext cx="537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Will Robinson (</a:t>
            </a:r>
            <a:r>
              <a:rPr lang="en-GB" dirty="0" err="1"/>
              <a:t>wgr</a:t>
            </a:r>
            <a:r>
              <a:rPr lang="en-GB" dirty="0"/>
              <a:t>)</a:t>
            </a:r>
          </a:p>
          <a:p>
            <a:pPr algn="ctr"/>
            <a:r>
              <a:rPr lang="en-GB" dirty="0"/>
              <a:t>Supervised by Bernie </a:t>
            </a:r>
            <a:r>
              <a:rPr lang="en-GB" dirty="0" err="1"/>
              <a:t>Tiddeman</a:t>
            </a:r>
            <a:r>
              <a:rPr lang="en-GB" dirty="0"/>
              <a:t> and </a:t>
            </a:r>
            <a:r>
              <a:rPr lang="en-GB" dirty="0" err="1"/>
              <a:t>Reyer</a:t>
            </a:r>
            <a:r>
              <a:rPr lang="en-GB" dirty="0"/>
              <a:t> </a:t>
            </a:r>
            <a:r>
              <a:rPr lang="en-GB" dirty="0" err="1"/>
              <a:t>Zwiggelaar</a:t>
            </a:r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3302598-3640-48A0-BE4D-173EA2E62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2630" y="367735"/>
            <a:ext cx="3133725" cy="657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640F9-1A67-49F1-95CF-5335987270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356" y="334807"/>
            <a:ext cx="2724727" cy="69015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BD6DC3-B418-42B6-AF0D-E091FE74F470}"/>
              </a:ext>
            </a:extLst>
          </p:cNvPr>
          <p:cNvCxnSpPr/>
          <p:nvPr/>
        </p:nvCxnSpPr>
        <p:spPr>
          <a:xfrm>
            <a:off x="8490265" y="301922"/>
            <a:ext cx="0" cy="788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3310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CEDB2-E274-CF4F-D8AE-5F40F70FE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Novel Class Ensemble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6B4FC-1546-D464-BFEF-F227E09D2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9419"/>
            <a:ext cx="1808018" cy="512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Concept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3AD793-28D4-B335-EFB1-5059BBD1B896}"/>
              </a:ext>
            </a:extLst>
          </p:cNvPr>
          <p:cNvSpPr txBox="1"/>
          <p:nvPr/>
        </p:nvSpPr>
        <p:spPr>
          <a:xfrm>
            <a:off x="838200" y="2299855"/>
            <a:ext cx="103978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Classes naturally share much in common.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NNs find an </a:t>
            </a:r>
            <a:r>
              <a:rPr lang="en-GB" sz="2000" i="1" dirty="0"/>
              <a:t>exclusionary </a:t>
            </a:r>
            <a:r>
              <a:rPr lang="en-GB" sz="2000" dirty="0"/>
              <a:t>minimum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Therefore it is hard to train a non-linear function around a subset of existing classes which </a:t>
            </a:r>
            <a:r>
              <a:rPr lang="en-GB" sz="2000" i="1" dirty="0"/>
              <a:t>includes</a:t>
            </a:r>
            <a:r>
              <a:rPr lang="en-GB" sz="2000" dirty="0"/>
              <a:t> potential 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Distinguishing one class from the others would produce a set of representations of distinctions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idea – does this set of distinctions in summation produce a representation of the elements of a “generic class”?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Additional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Is there an effect from the relative inter-class similarity?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Underfitting? Overfitting?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9441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F1F8C-B3DF-46B8-BB6B-C95083015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Novel Class Ensemble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F17B1-2221-4936-B9A5-CD6941CE8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556" y="1600440"/>
            <a:ext cx="5721991" cy="4729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Architecture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1F2591-1860-459E-BC01-88EACEB49F9B}"/>
              </a:ext>
            </a:extLst>
          </p:cNvPr>
          <p:cNvGrpSpPr/>
          <p:nvPr/>
        </p:nvGrpSpPr>
        <p:grpSpPr>
          <a:xfrm>
            <a:off x="838200" y="2062105"/>
            <a:ext cx="10198317" cy="1170633"/>
            <a:chOff x="838200" y="2062105"/>
            <a:chExt cx="10198317" cy="117063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61F341-262D-4163-B802-59E09082D506}"/>
                </a:ext>
              </a:extLst>
            </p:cNvPr>
            <p:cNvSpPr txBox="1"/>
            <p:nvPr/>
          </p:nvSpPr>
          <p:spPr>
            <a:xfrm>
              <a:off x="838200" y="2309408"/>
              <a:ext cx="56793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/>
                <a:t>Step 1: Ensemble of n-2 simple convolutional subnetworks pretrained as binary classifiers for one class.</a:t>
              </a:r>
            </a:p>
            <a:p>
              <a:endParaRPr lang="en-GB" dirty="0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3ACA58E4-6C89-4E20-8FC3-EC7E55530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300215" y="2062105"/>
              <a:ext cx="3736302" cy="102027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EA53810-A4EA-4DCB-8A8F-DF86BB5B4777}"/>
              </a:ext>
            </a:extLst>
          </p:cNvPr>
          <p:cNvGrpSpPr/>
          <p:nvPr/>
        </p:nvGrpSpPr>
        <p:grpSpPr>
          <a:xfrm>
            <a:off x="838200" y="3243562"/>
            <a:ext cx="10198317" cy="2134484"/>
            <a:chOff x="838200" y="3243562"/>
            <a:chExt cx="10198317" cy="213448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7BA2D7D-7C79-4D74-B08E-B2A92861C3ED}"/>
                </a:ext>
              </a:extLst>
            </p:cNvPr>
            <p:cNvSpPr txBox="1"/>
            <p:nvPr/>
          </p:nvSpPr>
          <p:spPr>
            <a:xfrm>
              <a:off x="838200" y="3243562"/>
              <a:ext cx="49166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  <a:p>
              <a:r>
                <a:rPr lang="en-GB" dirty="0"/>
                <a:t>Step 2: Combine locked ensemble filter outputs together into a larger network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64C65E3-DC6F-41B6-B61B-232F63D1F216}"/>
                </a:ext>
              </a:extLst>
            </p:cNvPr>
            <p:cNvSpPr txBox="1"/>
            <p:nvPr/>
          </p:nvSpPr>
          <p:spPr>
            <a:xfrm>
              <a:off x="838200" y="4177717"/>
              <a:ext cx="500053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Step 3: Train combined network to recognise one dropped class from noise/junk</a:t>
              </a:r>
            </a:p>
            <a:p>
              <a:r>
                <a:rPr lang="en-GB" dirty="0"/>
                <a:t>Step 4: Test combined network on remaining dropped class and noise/junk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11484EEA-CB90-4EB4-9DB0-843831370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300215" y="3636874"/>
              <a:ext cx="3736302" cy="146417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6029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97547-59BC-44B1-8958-584D51A3C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Novel Class Ensemble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ED737-13A9-4FC0-849B-28958743A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Single-class accuracy (baseline 0%/33%): </a:t>
            </a:r>
            <a:br>
              <a:rPr lang="en-GB" dirty="0"/>
            </a:br>
            <a:r>
              <a:rPr lang="en-GB" b="1" dirty="0"/>
              <a:t>MNIST 35%</a:t>
            </a:r>
            <a:br>
              <a:rPr lang="en-GB" b="1" dirty="0"/>
            </a:br>
            <a:r>
              <a:rPr lang="en-GB" b="1"/>
              <a:t>CIFAR 16%</a:t>
            </a:r>
            <a:endParaRPr lang="en-GB" b="1" dirty="0"/>
          </a:p>
          <a:p>
            <a:r>
              <a:rPr lang="en-GB" dirty="0"/>
              <a:t>Note that in both cases the ensemble can distinguish junk data with very high accuracy (&gt;95%).</a:t>
            </a:r>
          </a:p>
          <a:p>
            <a:r>
              <a:rPr lang="en-GB" dirty="0"/>
              <a:t>Mean SSIM between all classes:</a:t>
            </a:r>
            <a:br>
              <a:rPr lang="en-GB" dirty="0"/>
            </a:br>
            <a:r>
              <a:rPr lang="en-GB" dirty="0"/>
              <a:t>MNIST: 0.38670</a:t>
            </a:r>
            <a:br>
              <a:rPr lang="en-GB" dirty="0"/>
            </a:br>
            <a:r>
              <a:rPr lang="en-GB" dirty="0"/>
              <a:t>CIFAR: 0.18803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906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C0A35-B533-4BC9-B2A3-F15B1E17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Medical Imaging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1E468-F367-42D2-A495-EDCDCCDCA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structural similarity (especially in mammography)</a:t>
            </a:r>
          </a:p>
          <a:p>
            <a:r>
              <a:rPr lang="en-GB" dirty="0"/>
              <a:t>However, many medical classes are not discrete, but instead progressive (</a:t>
            </a:r>
            <a:r>
              <a:rPr lang="en-GB" dirty="0" err="1"/>
              <a:t>eg</a:t>
            </a:r>
            <a:r>
              <a:rPr lang="en-GB" dirty="0"/>
              <a:t> BIRADS)</a:t>
            </a:r>
          </a:p>
          <a:p>
            <a:r>
              <a:rPr lang="en-GB" dirty="0"/>
              <a:t>Dropped class not usable for binary classification or segmentation</a:t>
            </a:r>
          </a:p>
          <a:p>
            <a:r>
              <a:rPr lang="en-GB" dirty="0"/>
              <a:t>Skin cancer provides a convenient discrete class problem </a:t>
            </a:r>
          </a:p>
          <a:p>
            <a:r>
              <a:rPr lang="en-GB" dirty="0"/>
              <a:t>ISIC 2018 and 2019 provide convenient examples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777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50AD-7DBA-5EFB-A5DD-8F84EB6D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F813D-E43A-E7A7-F38E-6E400301D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Network is often unstable</a:t>
            </a:r>
          </a:p>
          <a:p>
            <a:r>
              <a:rPr lang="en-GB" dirty="0"/>
              <a:t>ISIC sets produce degenerate inter-class distinctions</a:t>
            </a:r>
          </a:p>
          <a:p>
            <a:r>
              <a:rPr lang="en-GB" dirty="0"/>
              <a:t>Unbalanced datasets</a:t>
            </a:r>
          </a:p>
          <a:p>
            <a:r>
              <a:rPr lang="en-GB" dirty="0"/>
              <a:t>Overfitting in combined network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647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3676-0B1B-4DDC-A99C-A83BB6A3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0CE85-A584-4CA0-9C67-CF4718139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Out-of-distribution (OOD) problems</a:t>
            </a:r>
          </a:p>
          <a:p>
            <a:r>
              <a:rPr lang="en-GB" dirty="0"/>
              <a:t>Taxonomies of Error</a:t>
            </a:r>
          </a:p>
          <a:p>
            <a:r>
              <a:rPr lang="en-GB" dirty="0"/>
              <a:t>Aleatoric vs Epistemic Uncertainty</a:t>
            </a:r>
          </a:p>
          <a:p>
            <a:r>
              <a:rPr lang="en-GB" dirty="0"/>
              <a:t>Novel Class Problems</a:t>
            </a:r>
          </a:p>
          <a:p>
            <a:r>
              <a:rPr lang="en-GB" dirty="0"/>
              <a:t>Ensemble of Binary Subnetworks</a:t>
            </a:r>
          </a:p>
          <a:p>
            <a:r>
              <a:rPr lang="en-GB" dirty="0"/>
              <a:t>Early positive results</a:t>
            </a:r>
          </a:p>
          <a:p>
            <a:r>
              <a:rPr lang="en-GB" dirty="0"/>
              <a:t>Lots of work to do!</a:t>
            </a:r>
          </a:p>
        </p:txBody>
      </p:sp>
    </p:spTree>
    <p:extLst>
      <p:ext uri="{BB962C8B-B14F-4D97-AF65-F5344CB8AC3E}">
        <p14:creationId xmlns:p14="http://schemas.microsoft.com/office/powerpoint/2010/main" val="130312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45E85-C306-4546-A48B-21336E62C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Out-of-Distribution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1F3A8-B4AB-4399-B785-37567B510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08267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Unknown examples produce unpredictable behaviour</a:t>
            </a:r>
          </a:p>
          <a:p>
            <a:r>
              <a:rPr lang="en-GB" dirty="0"/>
              <a:t>Error and Overconfidence</a:t>
            </a:r>
          </a:p>
          <a:p>
            <a:r>
              <a:rPr lang="en-GB" dirty="0"/>
              <a:t>Image Recognition networks the best-known examples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85BE433-027D-47AD-BF53-1AEA8370B53C}"/>
              </a:ext>
            </a:extLst>
          </p:cNvPr>
          <p:cNvGrpSpPr/>
          <p:nvPr/>
        </p:nvGrpSpPr>
        <p:grpSpPr>
          <a:xfrm>
            <a:off x="1379262" y="2913652"/>
            <a:ext cx="4254500" cy="3450323"/>
            <a:chOff x="1379262" y="2913652"/>
            <a:chExt cx="4254500" cy="345032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13D547-3528-4593-8F52-830707D1EFCD}"/>
                </a:ext>
              </a:extLst>
            </p:cNvPr>
            <p:cNvSpPr txBox="1"/>
            <p:nvPr/>
          </p:nvSpPr>
          <p:spPr>
            <a:xfrm>
              <a:off x="1379262" y="5994643"/>
              <a:ext cx="4254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Dust Cover, 52% confidence (</a:t>
              </a:r>
              <a:r>
                <a:rPr lang="en-GB" dirty="0" err="1"/>
                <a:t>ResNet</a:t>
              </a:r>
              <a:r>
                <a:rPr lang="en-GB" dirty="0"/>
                <a:t> 152)</a:t>
              </a:r>
            </a:p>
          </p:txBody>
        </p:sp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62CBDB3-326E-4428-8204-FF5DF2D4A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7332" y="2913652"/>
              <a:ext cx="2418360" cy="308099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F43118-F149-4B0C-99BA-27B07A92C9F3}"/>
              </a:ext>
            </a:extLst>
          </p:cNvPr>
          <p:cNvGrpSpPr/>
          <p:nvPr/>
        </p:nvGrpSpPr>
        <p:grpSpPr>
          <a:xfrm>
            <a:off x="6096001" y="3125953"/>
            <a:ext cx="6484347" cy="3276807"/>
            <a:chOff x="6993745" y="3461810"/>
            <a:chExt cx="5394960" cy="270801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760DAD3-D18F-49D1-B00B-11244A0AC0DF}"/>
                </a:ext>
              </a:extLst>
            </p:cNvPr>
            <p:cNvSpPr txBox="1"/>
            <p:nvPr/>
          </p:nvSpPr>
          <p:spPr>
            <a:xfrm>
              <a:off x="6993745" y="5800492"/>
              <a:ext cx="5394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Tench</a:t>
              </a:r>
              <a:r>
                <a:rPr lang="en-GB" dirty="0"/>
                <a:t>, 36% confidence (</a:t>
              </a:r>
              <a:r>
                <a:rPr lang="en-GB" dirty="0" err="1"/>
                <a:t>DenseNet</a:t>
              </a:r>
              <a:r>
                <a:rPr lang="en-GB" dirty="0"/>
                <a:t> 161)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0BDE89F-D3BF-498B-8C69-BBEB3AF18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7825" y="3461810"/>
              <a:ext cx="2293400" cy="2195286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4C1DF5B-5632-42B4-8F2E-547A5E33FFA8}"/>
              </a:ext>
            </a:extLst>
          </p:cNvPr>
          <p:cNvSpPr/>
          <p:nvPr/>
        </p:nvSpPr>
        <p:spPr>
          <a:xfrm>
            <a:off x="6957269" y="6363975"/>
            <a:ext cx="49970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Shafaei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 Schmidt and J. J. Little, "A Less Biased Evaluation of Out-of-distribution Sample Detectors," in </a:t>
            </a:r>
            <a:r>
              <a:rPr lang="en-US" sz="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British Machine Vision Conference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Cardiff, 2019.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4841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67C92-A0AD-4B90-8C7E-1CD4998BC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Matrix of Knowledge Problems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4A2072-D66C-48E0-9541-048253886F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834355"/>
              </p:ext>
            </p:extLst>
          </p:nvPr>
        </p:nvGraphicFramePr>
        <p:xfrm>
          <a:off x="4876800" y="2168650"/>
          <a:ext cx="6375401" cy="2941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>
                  <a:extLst>
                    <a:ext uri="{9D8B030D-6E8A-4147-A177-3AD203B41FA5}">
                      <a16:colId xmlns:a16="http://schemas.microsoft.com/office/drawing/2014/main" val="3327628855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3309066167"/>
                    </a:ext>
                  </a:extLst>
                </a:gridCol>
                <a:gridCol w="2654301">
                  <a:extLst>
                    <a:ext uri="{9D8B030D-6E8A-4147-A177-3AD203B41FA5}">
                      <a16:colId xmlns:a16="http://schemas.microsoft.com/office/drawing/2014/main" val="600191418"/>
                    </a:ext>
                  </a:extLst>
                </a:gridCol>
              </a:tblGrid>
              <a:tr h="362970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Constant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Inconstant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4849641"/>
                  </a:ext>
                </a:extLst>
              </a:tr>
              <a:tr h="1272666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/>
                        <a:t>Valid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Novel 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Domain Shift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5561810"/>
                  </a:ext>
                </a:extLst>
              </a:tr>
              <a:tr h="1272666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/>
                        <a:t>Invalid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Classed Noise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Junk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6537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C60A402-C0B1-424E-BF67-DF11097D4822}"/>
              </a:ext>
            </a:extLst>
          </p:cNvPr>
          <p:cNvSpPr txBox="1"/>
          <p:nvPr/>
        </p:nvSpPr>
        <p:spPr>
          <a:xfrm>
            <a:off x="723900" y="2208275"/>
            <a:ext cx="3898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Philosophical “Knowledge Problem” deals with epistemological standpoint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“Known unknowns”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More useful to consider systemic attributes.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Is the information valid?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Does it remain constant within the dataset?</a:t>
            </a:r>
          </a:p>
        </p:txBody>
      </p:sp>
    </p:spTree>
    <p:extLst>
      <p:ext uri="{BB962C8B-B14F-4D97-AF65-F5344CB8AC3E}">
        <p14:creationId xmlns:p14="http://schemas.microsoft.com/office/powerpoint/2010/main" val="3426818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6D286-3423-4B6E-B790-B749307B3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Medical Imaging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00B10-FD29-471B-9288-FAE869FFC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medical imaging literature uses a different taxonomy</a:t>
            </a:r>
          </a:p>
          <a:p>
            <a:r>
              <a:rPr lang="en-GB" b="1" dirty="0"/>
              <a:t>Aleatoric </a:t>
            </a:r>
            <a:r>
              <a:rPr lang="en-GB" dirty="0"/>
              <a:t>Uncertainty</a:t>
            </a:r>
            <a:r>
              <a:rPr lang="en-GB" b="1" dirty="0"/>
              <a:t> </a:t>
            </a:r>
            <a:r>
              <a:rPr lang="en-GB" dirty="0"/>
              <a:t>describes predicable statistical error caused by human variance</a:t>
            </a:r>
          </a:p>
          <a:p>
            <a:r>
              <a:rPr lang="en-GB" b="1" dirty="0"/>
              <a:t>Epistemic</a:t>
            </a:r>
            <a:r>
              <a:rPr lang="en-GB" dirty="0"/>
              <a:t> Uncertainty describes underlying situations distorting the distribution</a:t>
            </a:r>
          </a:p>
          <a:p>
            <a:r>
              <a:rPr lang="en-GB" dirty="0"/>
              <a:t>Some sources of error can be described in both ways (</a:t>
            </a:r>
            <a:r>
              <a:rPr lang="en-GB" dirty="0" err="1"/>
              <a:t>eg</a:t>
            </a:r>
            <a:r>
              <a:rPr lang="en-GB" dirty="0"/>
              <a:t> juvenile hypertrophy – underlying unspecified distorting factor, but is part of human biological variance)</a:t>
            </a:r>
          </a:p>
        </p:txBody>
      </p:sp>
    </p:spTree>
    <p:extLst>
      <p:ext uri="{BB962C8B-B14F-4D97-AF65-F5344CB8AC3E}">
        <p14:creationId xmlns:p14="http://schemas.microsoft.com/office/powerpoint/2010/main" val="32120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190E6-2F5D-4AD2-8F00-6AAF2B255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254" y="2540367"/>
            <a:ext cx="3448574" cy="2444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A different way of looking at the problem is by envisaging the complete set of possible samples as a hyperspace. We can then model several volumes within that hyperspace.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1EEF9F-D092-4D0F-B83D-9092B4D3205D}"/>
              </a:ext>
            </a:extLst>
          </p:cNvPr>
          <p:cNvSpPr txBox="1"/>
          <p:nvPr/>
        </p:nvSpPr>
        <p:spPr>
          <a:xfrm>
            <a:off x="4369785" y="2469890"/>
            <a:ext cx="30572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Aleatoric Domain</a:t>
            </a:r>
          </a:p>
          <a:p>
            <a:endParaRPr lang="en-GB" b="1" dirty="0"/>
          </a:p>
          <a:p>
            <a:r>
              <a:rPr lang="en-GB" dirty="0"/>
              <a:t>The original training distribution forms an irregular volume. Statistical variation will mean that there will be a “halo” of valid samples around that volume. This is the aleatoric domain.</a:t>
            </a:r>
          </a:p>
        </p:txBody>
      </p:sp>
      <p:pic>
        <p:nvPicPr>
          <p:cNvPr id="18" name="Picture 17" descr="A picture containing blur&#10;&#10;Description automatically generated">
            <a:extLst>
              <a:ext uri="{FF2B5EF4-FFF2-40B4-BE49-F238E27FC236}">
                <a16:creationId xmlns:a16="http://schemas.microsoft.com/office/drawing/2014/main" id="{0D0FC29E-6795-4DA4-B42A-83FE591E72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978" y="1344336"/>
            <a:ext cx="4173742" cy="4169328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051B1FA7-00DE-49BB-AB47-46E712C41132}"/>
              </a:ext>
            </a:extLst>
          </p:cNvPr>
          <p:cNvSpPr txBox="1">
            <a:spLocks/>
          </p:cNvSpPr>
          <p:nvPr/>
        </p:nvSpPr>
        <p:spPr>
          <a:xfrm>
            <a:off x="499838" y="456094"/>
            <a:ext cx="6986015" cy="17764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The Topology of Error</a:t>
            </a:r>
          </a:p>
        </p:txBody>
      </p:sp>
    </p:spTree>
    <p:extLst>
      <p:ext uri="{BB962C8B-B14F-4D97-AF65-F5344CB8AC3E}">
        <p14:creationId xmlns:p14="http://schemas.microsoft.com/office/powerpoint/2010/main" val="413777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25175B-C81A-4AE9-97FB-594E14048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216" y="1076324"/>
            <a:ext cx="6272784" cy="1535051"/>
          </a:xfrm>
        </p:spPr>
        <p:txBody>
          <a:bodyPr anchor="b">
            <a:normAutofit/>
          </a:bodyPr>
          <a:lstStyle/>
          <a:p>
            <a:r>
              <a:rPr lang="en-GB" sz="5200"/>
              <a:t>Bounding Aleatoric Uncertainty</a:t>
            </a:r>
          </a:p>
        </p:txBody>
      </p:sp>
      <p:pic>
        <p:nvPicPr>
          <p:cNvPr id="5" name="Picture 4" descr="Scan of a human brain in a neurology clinic">
            <a:extLst>
              <a:ext uri="{FF2B5EF4-FFF2-40B4-BE49-F238E27FC236}">
                <a16:creationId xmlns:a16="http://schemas.microsoft.com/office/drawing/2014/main" id="{B053FA71-FE43-0AC3-6EC2-E1CD2FD293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108" r="621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11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26300-4320-4A81-9586-026001359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216" y="3351276"/>
            <a:ext cx="6272784" cy="2825686"/>
          </a:xfrm>
        </p:spPr>
        <p:txBody>
          <a:bodyPr>
            <a:normAutofit/>
          </a:bodyPr>
          <a:lstStyle/>
          <a:p>
            <a:r>
              <a:rPr lang="en-GB" sz="1500" dirty="0"/>
              <a:t>PAC-Bayes is a major field of interest for bounding ML models.</a:t>
            </a:r>
          </a:p>
          <a:p>
            <a:r>
              <a:rPr lang="en-GB" sz="1500" dirty="0"/>
              <a:t>Stochastic neural networks can be used to sustain the entire embedding space as a set of likelihood ratios instead of sample points (analogous to Variational Autoencoders).</a:t>
            </a:r>
          </a:p>
          <a:p>
            <a:r>
              <a:rPr lang="en-GB" sz="1500" dirty="0"/>
              <a:t>All bounding models have a habit of finding vacuous bounds (likelihood higher than 1.0), especially on high-variance datasets.</a:t>
            </a:r>
          </a:p>
          <a:p>
            <a:r>
              <a:rPr lang="en-GB" sz="1500" dirty="0"/>
              <a:t>Recent work has successfully found non-vacuous bounds on stochastic convolutional models for medical imaging (Sicilia et al 2021)</a:t>
            </a:r>
          </a:p>
          <a:p>
            <a:r>
              <a:rPr lang="en-GB" sz="1500" dirty="0"/>
              <a:t>Since these bounds are derived from the training data, they are inherently unable to bound the validity volume.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2374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3B475F8-50AE-46A0-9943-B2B63183D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876C9C-EBA8-406A-B479-0CADE133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6986015" cy="1776484"/>
          </a:xfrm>
        </p:spPr>
        <p:txBody>
          <a:bodyPr anchor="b">
            <a:normAutofit/>
          </a:bodyPr>
          <a:lstStyle/>
          <a:p>
            <a:r>
              <a:rPr lang="en-GB" sz="5400" dirty="0"/>
              <a:t>Epistemic Errors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C78EBCD-A19C-4603-AC60-06897B856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6838" y="443759"/>
            <a:ext cx="3317031" cy="1890220"/>
          </a:xfrm>
          <a:prstGeom prst="rect">
            <a:avLst/>
          </a:prstGeom>
        </p:spPr>
      </p:pic>
      <p:sp>
        <p:nvSpPr>
          <p:cNvPr id="33" name="sketch line">
            <a:extLst>
              <a:ext uri="{FF2B5EF4-FFF2-40B4-BE49-F238E27FC236}">
                <a16:creationId xmlns:a16="http://schemas.microsoft.com/office/drawing/2014/main" id="{75F6FDB4-2351-48C2-A863-2364A0234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31569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B2CD7-20B6-4359-9254-6BF8ED2CC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504819"/>
            <a:ext cx="6986016" cy="3672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/>
              <a:t>We can presume a volume of all possible </a:t>
            </a:r>
            <a:r>
              <a:rPr lang="en-GB" sz="2200" i="1" dirty="0"/>
              <a:t>valid samples. </a:t>
            </a:r>
            <a:r>
              <a:rPr lang="en-GB" sz="2200" dirty="0"/>
              <a:t>This is the epistemic domain, whose bounds are defined by domain validity rather than statistical variance.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These forms of error extend from differences between the training volume and the epistemic domain. Each type of error can only be bounded with underlying domain knowledge.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3ECBED2-AE34-4156-AF59-CFBB58585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39519" y="2471659"/>
            <a:ext cx="2190254" cy="18902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786ACD7-51A7-4AF8-A1DE-8D69F61D0A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11542" y="4524022"/>
            <a:ext cx="2566965" cy="18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30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F2655-2A31-4DAC-A6FA-CCC516229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>
                <a:solidFill>
                  <a:srgbClr val="FFFFFF"/>
                </a:solidFill>
              </a:rPr>
              <a:t>Measures of Epistemic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D26C9-2C6E-41E1-8BE7-ADE6C41C6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dirty="0"/>
              <a:t>While we cannot universally bound epistemic uncertainty, we can use domain knowledge to measure specific elements of the validity volume.</a:t>
            </a:r>
          </a:p>
          <a:p>
            <a:pPr marL="0" indent="0">
              <a:buNone/>
            </a:pPr>
            <a:r>
              <a:rPr lang="en-GB" sz="2000" dirty="0"/>
              <a:t>Examples:</a:t>
            </a:r>
          </a:p>
          <a:p>
            <a:r>
              <a:rPr lang="en-GB" sz="2000" dirty="0"/>
              <a:t>Dropped Class (Novel Class)</a:t>
            </a:r>
          </a:p>
          <a:p>
            <a:r>
              <a:rPr lang="en-GB" sz="2000" dirty="0"/>
              <a:t>Contextual Interpolation (Domain Shift)</a:t>
            </a:r>
          </a:p>
          <a:p>
            <a:r>
              <a:rPr lang="en-GB" sz="2000" dirty="0"/>
              <a:t>Adversarial Retraining (Distributional Invalidity)</a:t>
            </a:r>
          </a:p>
          <a:p>
            <a:pPr marL="0" indent="0">
              <a:buNone/>
            </a:pPr>
            <a:r>
              <a:rPr lang="en-GB" sz="2000" dirty="0"/>
              <a:t>Note that these are harder to do with medical imaging than classical image sets, as medical error is both complex and infrequent.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14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AB0DA7-174D-D92C-89F1-9F0F0535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4970877" cy="1135737"/>
          </a:xfrm>
        </p:spPr>
        <p:txBody>
          <a:bodyPr>
            <a:normAutofit/>
          </a:bodyPr>
          <a:lstStyle/>
          <a:p>
            <a:r>
              <a:rPr lang="en-GB" sz="3600"/>
              <a:t>Novel Class Problems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CBE6EC-46EF-45D9-8E16-DCDC5917C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4720" y="0"/>
            <a:ext cx="1097280" cy="1097280"/>
            <a:chOff x="11094720" y="0"/>
            <a:chExt cx="1097280" cy="10972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EEDCD65-9740-4F34-BDF1-9C068E053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1094720" y="0"/>
              <a:ext cx="1097280" cy="1097280"/>
            </a:xfrm>
            <a:prstGeom prst="triangle">
              <a:avLst>
                <a:gd name="adj" fmla="val 10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3DA7FD-5CC0-46D1-9DFB-5BAF6BE249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189552" y="127618"/>
              <a:ext cx="457894" cy="457894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B20A3-2DF6-464F-8F6A-C1A13BD86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782981"/>
            <a:ext cx="4970877" cy="4393982"/>
          </a:xfrm>
        </p:spPr>
        <p:txBody>
          <a:bodyPr>
            <a:normAutofit/>
          </a:bodyPr>
          <a:lstStyle/>
          <a:p>
            <a:r>
              <a:rPr lang="en-GB" sz="2000"/>
              <a:t>Cross-domain class of problem</a:t>
            </a:r>
          </a:p>
          <a:p>
            <a:r>
              <a:rPr lang="en-GB" sz="2000"/>
              <a:t>One or more unseen classes</a:t>
            </a:r>
          </a:p>
          <a:p>
            <a:r>
              <a:rPr lang="en-GB" sz="2000"/>
              <a:t>Valid / Constant</a:t>
            </a:r>
          </a:p>
          <a:p>
            <a:r>
              <a:rPr lang="en-GB" sz="2000"/>
              <a:t>Linear Example: Hexadecimal MNIST</a:t>
            </a:r>
          </a:p>
          <a:p>
            <a:r>
              <a:rPr lang="en-GB" sz="2000"/>
              <a:t>Orthogonal Example: Gynecomastia/Juvenile Hypertrophy</a:t>
            </a:r>
          </a:p>
          <a:p>
            <a:endParaRPr lang="en-GB" sz="2000"/>
          </a:p>
        </p:txBody>
      </p:sp>
      <p:pic>
        <p:nvPicPr>
          <p:cNvPr id="9" name="Picture 8" descr="A planet in space&#10;&#10;Description automatically generated with low confidence">
            <a:extLst>
              <a:ext uri="{FF2B5EF4-FFF2-40B4-BE49-F238E27FC236}">
                <a16:creationId xmlns:a16="http://schemas.microsoft.com/office/drawing/2014/main" id="{A378678E-357F-1C67-E002-42505460B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921" y="3520996"/>
            <a:ext cx="2582730" cy="2635439"/>
          </a:xfrm>
          <a:prstGeom prst="rect">
            <a:avLst/>
          </a:prstGeom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the moon&#10;&#10;Description automatically generated with medium confidence">
            <a:extLst>
              <a:ext uri="{FF2B5EF4-FFF2-40B4-BE49-F238E27FC236}">
                <a16:creationId xmlns:a16="http://schemas.microsoft.com/office/drawing/2014/main" id="{0101F87A-7A6E-D676-3FAD-B82AFD590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259" y="552818"/>
            <a:ext cx="2635439" cy="2635439"/>
          </a:xfrm>
          <a:prstGeom prst="rect">
            <a:avLst/>
          </a:prstGeom>
        </p:spPr>
      </p:pic>
      <p:pic>
        <p:nvPicPr>
          <p:cNvPr id="11" name="Picture 10" descr="A picture containing black, dark&#10;&#10;Description automatically generated">
            <a:extLst>
              <a:ext uri="{FF2B5EF4-FFF2-40B4-BE49-F238E27FC236}">
                <a16:creationId xmlns:a16="http://schemas.microsoft.com/office/drawing/2014/main" id="{CABAE986-6307-7A99-C151-5C4AE6C5E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557" y="3513767"/>
            <a:ext cx="2635440" cy="26354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3C8932-56A3-86B3-D976-02B98E1E1FD8}"/>
              </a:ext>
            </a:extLst>
          </p:cNvPr>
          <p:cNvSpPr txBox="1"/>
          <p:nvPr/>
        </p:nvSpPr>
        <p:spPr>
          <a:xfrm>
            <a:off x="8993080" y="6314853"/>
            <a:ext cx="2912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Sources: OPTIMAM, Public Domain Collection</a:t>
            </a:r>
          </a:p>
        </p:txBody>
      </p:sp>
    </p:spTree>
    <p:extLst>
      <p:ext uri="{BB962C8B-B14F-4D97-AF65-F5344CB8AC3E}">
        <p14:creationId xmlns:p14="http://schemas.microsoft.com/office/powerpoint/2010/main" val="22984101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18b5fb0d-3d3b-4184-8de4-ff4b2141d00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POINTS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POINTS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POINTS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POINTS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POINTS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45210713DE0E45A6B1FE0D45B7D633" ma:contentTypeVersion="11" ma:contentTypeDescription="Create a new document." ma:contentTypeScope="" ma:versionID="f7552394b01403dcfd6c30f4d56dd7d9">
  <xsd:schema xmlns:xsd="http://www.w3.org/2001/XMLSchema" xmlns:xs="http://www.w3.org/2001/XMLSchema" xmlns:p="http://schemas.microsoft.com/office/2006/metadata/properties" xmlns:ns3="9fb1b87c-f68e-4094-ab65-8f08b159ad15" xmlns:ns4="a23e3aa5-9a6a-44df-9738-04d79afab7b8" targetNamespace="http://schemas.microsoft.com/office/2006/metadata/properties" ma:root="true" ma:fieldsID="5ab2f6c84afeb1a453d6319d272013fd" ns3:_="" ns4:_="">
    <xsd:import namespace="9fb1b87c-f68e-4094-ab65-8f08b159ad15"/>
    <xsd:import namespace="a23e3aa5-9a6a-44df-9738-04d79afab7b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b1b87c-f68e-4094-ab65-8f08b159ad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3e3aa5-9a6a-44df-9738-04d79afab7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B389F1-283F-488E-8423-5103B43B8B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21A0FC-976D-4ED4-BEEF-E9D1BDC16F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b1b87c-f68e-4094-ab65-8f08b159ad15"/>
    <ds:schemaRef ds:uri="a23e3aa5-9a6a-44df-9738-04d79afab7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F5B1E7-E8DA-41CB-8266-55C3BE46B824}">
  <ds:schemaRefs>
    <ds:schemaRef ds:uri="http://schemas.microsoft.com/office/2006/documentManagement/types"/>
    <ds:schemaRef ds:uri="a23e3aa5-9a6a-44df-9738-04d79afab7b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9fb1b87c-f68e-4094-ab65-8f08b159ad1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2084</TotalTime>
  <Words>838</Words>
  <Application>Microsoft Office PowerPoint</Application>
  <PresentationFormat>Widescreen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Novel Classes and Epistemic Uncertainty In Medical Imaging</vt:lpstr>
      <vt:lpstr>The Out-of-Distribution Problem</vt:lpstr>
      <vt:lpstr>The Matrix of Knowledge Problems</vt:lpstr>
      <vt:lpstr>Medical Imaging Uncertainty</vt:lpstr>
      <vt:lpstr>PowerPoint Presentation</vt:lpstr>
      <vt:lpstr>Bounding Aleatoric Uncertainty</vt:lpstr>
      <vt:lpstr>Epistemic Errors</vt:lpstr>
      <vt:lpstr>Measures of Epistemic Uncertainty</vt:lpstr>
      <vt:lpstr>Novel Class Problems</vt:lpstr>
      <vt:lpstr>Novel Class Ensemble</vt:lpstr>
      <vt:lpstr>Novel Class Ensemble</vt:lpstr>
      <vt:lpstr>Novel Class Ensemble Results</vt:lpstr>
      <vt:lpstr>Medical Imaging Application</vt:lpstr>
      <vt:lpstr>Current Challenges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Autoencoders</dc:title>
  <dc:creator>Will Robinson [wgr]</dc:creator>
  <cp:lastModifiedBy>Will Robinson [wgr]</cp:lastModifiedBy>
  <cp:revision>134</cp:revision>
  <dcterms:created xsi:type="dcterms:W3CDTF">2021-02-02T20:45:18Z</dcterms:created>
  <dcterms:modified xsi:type="dcterms:W3CDTF">2022-11-01T02:09:56Z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0x010100CA45210713DE0E45A6B1FE0D45B7D633</vt:lpwstr>
  </property>
  <property fmtid="{D5CDD505-2E9C-101B-9397-08002B2CF9AE}" pid="3" name="MSIP_Label_f2dfecbd-fc97-4e8a-a9cd-19ed496c406e_Enabled">
    <vt:lpwstr>true</vt:lpwstr>
  </property>
  <property fmtid="{D5CDD505-2E9C-101B-9397-08002B2CF9AE}" pid="4" name="MSIP_Label_f2dfecbd-fc97-4e8a-a9cd-19ed496c406e_SetDate">
    <vt:lpwstr>2022-10-31T01:25:30Z</vt:lpwstr>
  </property>
  <property fmtid="{D5CDD505-2E9C-101B-9397-08002B2CF9AE}" pid="5" name="MSIP_Label_f2dfecbd-fc97-4e8a-a9cd-19ed496c406e_Method">
    <vt:lpwstr>Standard</vt:lpwstr>
  </property>
  <property fmtid="{D5CDD505-2E9C-101B-9397-08002B2CF9AE}" pid="6" name="MSIP_Label_f2dfecbd-fc97-4e8a-a9cd-19ed496c406e_Name">
    <vt:lpwstr>defa4170-0d19-0005-0004-bc88714345d2</vt:lpwstr>
  </property>
  <property fmtid="{D5CDD505-2E9C-101B-9397-08002B2CF9AE}" pid="7" name="MSIP_Label_f2dfecbd-fc97-4e8a-a9cd-19ed496c406e_SiteId">
    <vt:lpwstr>d47b090e-3f5a-4ca0-84d0-9f89d269f175</vt:lpwstr>
  </property>
  <property fmtid="{D5CDD505-2E9C-101B-9397-08002B2CF9AE}" pid="8" name="MSIP_Label_f2dfecbd-fc97-4e8a-a9cd-19ed496c406e_ActionId">
    <vt:lpwstr>20fd6961-a4d1-4d58-8db9-6fb2daea9c34</vt:lpwstr>
  </property>
  <property fmtid="{D5CDD505-2E9C-101B-9397-08002B2CF9AE}" pid="9" name="MSIP_Label_f2dfecbd-fc97-4e8a-a9cd-19ed496c406e_ContentBits">
    <vt:lpwstr>0</vt:lpwstr>
  </property>
</Properties>
</file>