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342" r:id="rId2"/>
    <p:sldId id="343" r:id="rId3"/>
    <p:sldId id="262" r:id="rId4"/>
    <p:sldId id="1334" r:id="rId5"/>
    <p:sldId id="1332" r:id="rId6"/>
    <p:sldId id="1333" r:id="rId7"/>
    <p:sldId id="1327" r:id="rId8"/>
    <p:sldId id="263" r:id="rId9"/>
    <p:sldId id="1323" r:id="rId10"/>
    <p:sldId id="361" r:id="rId11"/>
    <p:sldId id="1314" r:id="rId12"/>
    <p:sldId id="1315" r:id="rId13"/>
    <p:sldId id="260" r:id="rId14"/>
    <p:sldId id="358" r:id="rId15"/>
    <p:sldId id="1337" r:id="rId16"/>
    <p:sldId id="1316" r:id="rId17"/>
    <p:sldId id="1336" r:id="rId18"/>
    <p:sldId id="1329" r:id="rId19"/>
    <p:sldId id="1328" r:id="rId20"/>
    <p:sldId id="1324" r:id="rId21"/>
    <p:sldId id="1325" r:id="rId22"/>
    <p:sldId id="1331" r:id="rId23"/>
    <p:sldId id="1338" r:id="rId24"/>
    <p:sldId id="272" r:id="rId25"/>
    <p:sldId id="1308" r:id="rId26"/>
    <p:sldId id="362" r:id="rId27"/>
    <p:sldId id="1326" r:id="rId28"/>
    <p:sldId id="326" r:id="rId29"/>
    <p:sldId id="279" r:id="rId30"/>
    <p:sldId id="269" r:id="rId31"/>
    <p:sldId id="270" r:id="rId32"/>
    <p:sldId id="131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18"/>
    <p:restoredTop sz="96281"/>
  </p:normalViewPr>
  <p:slideViewPr>
    <p:cSldViewPr snapToGrid="0" snapToObjects="1">
      <p:cViewPr>
        <p:scale>
          <a:sx n="126" d="100"/>
          <a:sy n="126" d="100"/>
        </p:scale>
        <p:origin x="12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30A75-FCB3-224B-BFD0-F708DEAB733D}" type="datetimeFigureOut">
              <a:rPr lang="en-US" smtClean="0"/>
              <a:t>11/28/21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0C377-96B2-BF4F-A2FE-D7EB816A2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992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E599A-3C56-C546-A32C-3532B2CDCA8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88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6E599A-3C56-C546-A32C-3532B2CDCA8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01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1A31B-28A7-A846-928E-6FA92D9AB7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363C0A-9405-7D43-83BB-1794072797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906BF-3F39-E941-846A-32A38C085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E06DB-4C45-2A43-A5CA-23091C668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89807-0419-A54C-9DC0-E6429EF9A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462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AA705-B315-1B4E-9F47-AC3BE5202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B2B692-D8EC-AB43-B667-47DC658F5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26FC3-A8C1-BC4C-ACF3-595DF9338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6E96B-5DB2-D14D-BA11-76F3DC22D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C14D7-3161-B749-8E69-06A6F2AC5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33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45F1A1-52C8-4C4E-B08A-108DF4FA67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D59EE4-5012-B44D-8E50-D53A98103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80828-B8A5-6047-9B07-917EB2160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A3897-FE5C-D241-85BB-68241CF87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BD839-18A5-C145-BACA-DDC7FE52D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53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0DDD6-FD3B-774A-8D2C-3C250D20F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C7F47-09C1-4545-8C1E-6E00F3E35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4AA01-8F08-6642-9360-CCFBBE4BE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1B222-8C35-4346-85AD-E0445559A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3AE3A-5451-6E41-AE21-45834EB32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335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99425-971F-2B47-828D-5A0AC788E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877037-F01F-7F4F-8B8C-286E1059D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829E84-8396-A04E-80B8-A1A40A2D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DA455-D5C7-A94C-A944-23D0CB575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9A129-34C3-7544-9CA4-D941A4E3C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8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5E6FB-F41F-C843-B7B8-43EC835D6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B603A-A4B6-754D-8C5B-1378511954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EAD565-0322-4649-A7D7-707EC9DC5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2263FD-54CA-3B4F-A78B-11D82D7F2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C8F5F2-4055-624A-B332-4F11B9633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E5400B-B29F-3E4B-99D6-6049939E5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308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A7A2B-C187-2543-85FD-3AB3DB271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4068B-A7DA-CE44-B889-2E2C68F988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03DBE8-D983-574B-BE00-604517995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DA8465-60AC-4043-9948-006E46F286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E05039-5D6A-BC4F-A17A-E26A525E0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5F37B0-4BDC-D84D-85B6-A59FD4494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11/28/21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92D8B4-D351-1C4B-B160-D5216C2A0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AC02F8-40C4-3946-8381-88DB6A2A4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31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41082-8AF1-4340-9BA0-0ADC5B965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6B574E-F56E-8945-BA98-69F8D8855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11/28/21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F429C0-D4C7-B649-B1C0-310EA26B5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2BFEF8-BDD3-F141-960C-4BDF821EC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25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358689-A18D-5B41-99A4-62710F086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11/28/21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EC1CF8-4584-1943-8D32-D239D495B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F1B1D0-E835-8642-8F68-A2085BBA2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12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F8CCA-6B2E-0845-B754-69AF33197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7AA25-54F7-DF48-A4C1-9B0325547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646C18-8359-D342-B9AD-A7EFDC38A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FB7181-97E3-524C-928F-866812D0B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F8362A-F522-BC44-8F8A-3BD627AB0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C6D569-50C1-0F4E-A880-51699E707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57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A3CF5-AD3F-C246-A646-16E0C82E9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EF9476-D74D-9A43-B045-14748D6B1B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599840-34D8-D44A-A8A7-D04060DF9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30C8D3-60CB-B44C-BD9D-78A573806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4006-BEDB-E44B-A72D-5EDBC75DFBA6}" type="datetimeFigureOut">
              <a:rPr lang="en-US" smtClean="0"/>
              <a:t>11/28/21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26A4B-F9B0-8C41-803B-96100DDA7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33D4F6-C04C-7040-9D88-A8DD49AA7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586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F2F9A1-7B45-F246-A441-C725F9549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884BF-D100-6441-87D1-7849377C4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9D882-724C-D847-A515-96855871E9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94006-BEDB-E44B-A72D-5EDBC75DFBA6}" type="datetimeFigureOut">
              <a:rPr lang="en-US" smtClean="0"/>
              <a:t>11/28/21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EE8054-F6C1-6542-9FF2-1B001B8AA4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B62A1-9095-3547-82EF-94A7F3A4EB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BD6D5-00D4-004C-9D81-85AE6257A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28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1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08.03909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7" Type="http://schemas.openxmlformats.org/officeDocument/2006/relationships/image" Target="../media/image38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11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110.png"/><Relationship Id="rId9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1.png"/><Relationship Id="rId7" Type="http://schemas.openxmlformats.org/officeDocument/2006/relationships/image" Target="../media/image46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2.emf"/><Relationship Id="rId9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emf"/><Relationship Id="rId4" Type="http://schemas.openxmlformats.org/officeDocument/2006/relationships/image" Target="../media/image6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emf"/><Relationship Id="rId4" Type="http://schemas.openxmlformats.org/officeDocument/2006/relationships/image" Target="../media/image69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11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108.03909" TargetMode="External"/><Relationship Id="rId4" Type="http://schemas.openxmlformats.org/officeDocument/2006/relationships/image" Target="../media/image7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108.03909" TargetMode="External"/><Relationship Id="rId3" Type="http://schemas.openxmlformats.org/officeDocument/2006/relationships/image" Target="../media/image80.png"/><Relationship Id="rId7" Type="http://schemas.openxmlformats.org/officeDocument/2006/relationships/image" Target="../media/image50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0.png"/><Relationship Id="rId5" Type="http://schemas.openxmlformats.org/officeDocument/2006/relationships/image" Target="../media/image481.png"/><Relationship Id="rId4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../media/image2.e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3.emf"/><Relationship Id="rId7" Type="http://schemas.openxmlformats.org/officeDocument/2006/relationships/image" Target="../media/image85.png"/><Relationship Id="rId12" Type="http://schemas.openxmlformats.org/officeDocument/2006/relationships/hyperlink" Target="https://arxiv.org/abs/2108.03909" TargetMode="External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0.png"/><Relationship Id="rId11" Type="http://schemas.openxmlformats.org/officeDocument/2006/relationships/image" Target="../media/image480.png"/><Relationship Id="rId5" Type="http://schemas.openxmlformats.org/officeDocument/2006/relationships/image" Target="../media/image84.png"/><Relationship Id="rId10" Type="http://schemas.openxmlformats.org/officeDocument/2006/relationships/image" Target="../media/image87.png"/><Relationship Id="rId4" Type="http://schemas.openxmlformats.org/officeDocument/2006/relationships/image" Target="../media/image410.png"/><Relationship Id="rId9" Type="http://schemas.openxmlformats.org/officeDocument/2006/relationships/image" Target="../media/image4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64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90.png"/><Relationship Id="rId7" Type="http://schemas.openxmlformats.org/officeDocument/2006/relationships/image" Target="../media/image9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0.png"/><Relationship Id="rId5" Type="http://schemas.openxmlformats.org/officeDocument/2006/relationships/image" Target="../media/image750.png"/><Relationship Id="rId4" Type="http://schemas.openxmlformats.org/officeDocument/2006/relationships/image" Target="../media/image74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0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0.png"/><Relationship Id="rId5" Type="http://schemas.openxmlformats.org/officeDocument/2006/relationships/image" Target="../media/image750.png"/><Relationship Id="rId4" Type="http://schemas.openxmlformats.org/officeDocument/2006/relationships/image" Target="../media/image740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EC95FC6-361F-064B-A936-A9865C1991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7000"/>
          </a:blip>
          <a:stretch>
            <a:fillRect/>
          </a:stretch>
        </p:blipFill>
        <p:spPr>
          <a:xfrm>
            <a:off x="2120930" y="1005840"/>
            <a:ext cx="4707673" cy="47076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C64837-4B5C-EF43-AF6B-D4BB7B05BA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000" y="198842"/>
            <a:ext cx="7971503" cy="2020656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C00000"/>
                </a:solidFill>
              </a:rPr>
              <a:t>Nucleon with One Dynamical Gluon</a:t>
            </a:r>
            <a:br>
              <a:rPr lang="en-US" sz="3600" dirty="0"/>
            </a:br>
            <a:r>
              <a:rPr lang="en-US" sz="2800" dirty="0"/>
              <a:t>in</a:t>
            </a:r>
            <a:r>
              <a:rPr lang="en-US" sz="3600" dirty="0"/>
              <a:t> </a:t>
            </a:r>
            <a:br>
              <a:rPr lang="en-US" sz="3600" dirty="0"/>
            </a:br>
            <a:r>
              <a:rPr lang="en-US" sz="3600" dirty="0">
                <a:solidFill>
                  <a:schemeClr val="tx1"/>
                </a:solidFill>
              </a:rPr>
              <a:t>Basis Light-Front Quantization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13D11D-79FA-034D-9E7D-2CDF888344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6087" y="2595646"/>
            <a:ext cx="7377330" cy="3214949"/>
          </a:xfrm>
        </p:spPr>
        <p:txBody>
          <a:bodyPr>
            <a:normAutofit/>
          </a:bodyPr>
          <a:lstStyle/>
          <a:p>
            <a:r>
              <a:rPr lang="en-US" sz="2800" b="1" i="1" dirty="0"/>
              <a:t>Siqi Xu </a:t>
            </a:r>
          </a:p>
          <a:p>
            <a:r>
              <a:rPr lang="en-US" b="1" i="1" dirty="0"/>
              <a:t>With </a:t>
            </a:r>
          </a:p>
          <a:p>
            <a:r>
              <a:rPr lang="en-US" b="1" i="1" dirty="0" err="1"/>
              <a:t>Xingbo</a:t>
            </a:r>
            <a:r>
              <a:rPr lang="en-US" b="1" i="1" dirty="0"/>
              <a:t> Zhao,</a:t>
            </a:r>
            <a:r>
              <a:rPr lang="zh-CN" altLang="en-US" b="1" i="1" dirty="0"/>
              <a:t> </a:t>
            </a:r>
            <a:r>
              <a:rPr lang="en-US" b="1" i="1" dirty="0"/>
              <a:t>Chandan Mondal, </a:t>
            </a:r>
          </a:p>
          <a:p>
            <a:r>
              <a:rPr lang="en-US" b="1" i="1" dirty="0"/>
              <a:t> Yang Li, James Vary</a:t>
            </a:r>
          </a:p>
          <a:p>
            <a:pPr algn="ctr"/>
            <a:endParaRPr lang="en-US" sz="1400" b="1" i="1" dirty="0">
              <a:solidFill>
                <a:schemeClr val="accent3"/>
              </a:solidFill>
            </a:endParaRPr>
          </a:p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Institute of Modern Physics , Chinese Academy of Sciences</a:t>
            </a:r>
          </a:p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Lanzhou, China</a:t>
            </a:r>
          </a:p>
          <a:p>
            <a:pPr algn="ctr"/>
            <a:endParaRPr lang="en-US" b="1" i="1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A0E764-FDB3-AD4C-9A82-B379304D0C23}"/>
              </a:ext>
            </a:extLst>
          </p:cNvPr>
          <p:cNvSpPr/>
          <p:nvPr/>
        </p:nvSpPr>
        <p:spPr>
          <a:xfrm>
            <a:off x="664980" y="5956306"/>
            <a:ext cx="78595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Light Cone 2021 : Physics of Hadrons on the Light Front</a:t>
            </a:r>
          </a:p>
          <a:p>
            <a:pPr algn="ctr"/>
            <a:r>
              <a:rPr lang="en-US" dirty="0"/>
              <a:t>November 28- December 4, 2021, </a:t>
            </a:r>
            <a:r>
              <a:rPr lang="en-US" i="1" dirty="0" err="1"/>
              <a:t>Jeju</a:t>
            </a:r>
            <a:r>
              <a:rPr lang="en-US" i="1" dirty="0"/>
              <a:t> island</a:t>
            </a:r>
            <a:r>
              <a:rPr lang="en-US" dirty="0"/>
              <a:t>, Korea</a:t>
            </a:r>
          </a:p>
        </p:txBody>
      </p:sp>
    </p:spTree>
    <p:extLst>
      <p:ext uri="{BB962C8B-B14F-4D97-AF65-F5344CB8AC3E}">
        <p14:creationId xmlns:p14="http://schemas.microsoft.com/office/powerpoint/2010/main" val="1364988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115" y="-58402"/>
            <a:ext cx="8829832" cy="79616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Form Factor with Dynamical Gluon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332C6C-6AC5-7A40-9A3C-04116CEA10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286" y="754948"/>
            <a:ext cx="4059840" cy="26361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B9A5D0-BD29-724E-818D-8319CB9D6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216" y="754949"/>
            <a:ext cx="4059502" cy="263597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4D9A54-04EC-1A42-BE46-065C6ACA6E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57803"/>
            <a:ext cx="4321126" cy="27943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B0BC437-0CA2-B447-9869-D4F9D75119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7792" y="3455425"/>
            <a:ext cx="4376349" cy="28300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C76A799-DEE6-FA43-A0AC-C78644AB7B62}"/>
              </a:ext>
            </a:extLst>
          </p:cNvPr>
          <p:cNvSpPr txBox="1"/>
          <p:nvPr/>
        </p:nvSpPr>
        <p:spPr>
          <a:xfrm>
            <a:off x="633394" y="6244139"/>
            <a:ext cx="7697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Including the One Dynamical Gluon </a:t>
            </a:r>
            <a:r>
              <a:rPr lang="en-US" dirty="0" err="1"/>
              <a:t>Fock</a:t>
            </a:r>
            <a:r>
              <a:rPr lang="en-US" dirty="0"/>
              <a:t> Sector, the valence quark distributions are almost same with effective interaction results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86E62C-84E6-164B-A29F-2D1E09B14466}"/>
              </a:ext>
            </a:extLst>
          </p:cNvPr>
          <p:cNvSpPr txBox="1"/>
          <p:nvPr/>
        </p:nvSpPr>
        <p:spPr>
          <a:xfrm>
            <a:off x="6292433" y="855592"/>
            <a:ext cx="3754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[In preparation, Siqi Xu, C. Mondal </a:t>
            </a:r>
            <a:r>
              <a:rPr lang="en-US" sz="1200" i="1" dirty="0" err="1"/>
              <a:t>et.al</a:t>
            </a:r>
            <a:r>
              <a:rPr lang="en-US" sz="1200" i="1" dirty="0"/>
              <a:t> </a:t>
            </a:r>
            <a:r>
              <a:rPr lang="en-US" sz="12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672077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115" y="-58402"/>
            <a:ext cx="8829832" cy="79616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Form Factor with Dynamical Gluon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666D462-01DF-5743-A717-7D7AF8E0E2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540" y="1188977"/>
            <a:ext cx="5918322" cy="38878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34C61E2-D156-2F4F-A1CA-9A528984C7D5}"/>
                  </a:ext>
                </a:extLst>
              </p:cNvPr>
              <p:cNvSpPr txBox="1"/>
              <p:nvPr/>
            </p:nvSpPr>
            <p:spPr>
              <a:xfrm>
                <a:off x="401936" y="5225143"/>
                <a:ext cx="861301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=0.09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V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,  we find our Form Factor ratio is proportional to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log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func>
                  </m:oMath>
                </a14:m>
                <a:r>
                  <a:rPr lang="en-US" dirty="0"/>
                  <a:t>.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34C61E2-D156-2F4F-A1CA-9A528984C7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936" y="5225143"/>
                <a:ext cx="8613011" cy="646331"/>
              </a:xfrm>
              <a:prstGeom prst="rect">
                <a:avLst/>
              </a:prstGeom>
              <a:blipFill>
                <a:blip r:embed="rId3"/>
                <a:stretch>
                  <a:fillRect l="-589" t="-1923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3C716A9-2F5F-A344-920D-493C30E51C8C}"/>
                  </a:ext>
                </a:extLst>
              </p:cNvPr>
              <p:cNvSpPr txBox="1"/>
              <p:nvPr/>
            </p:nvSpPr>
            <p:spPr>
              <a:xfrm>
                <a:off x="401936" y="5871474"/>
                <a:ext cx="855594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In our calculation, we use the quark mass around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0.3 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dirty="0"/>
                  <a:t>, and fix the proton mass around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0.94</m:t>
                    </m:r>
                  </m:oMath>
                </a14:m>
                <a:r>
                  <a:rPr lang="en-US" dirty="0"/>
                  <a:t> GeV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3C716A9-2F5F-A344-920D-493C30E51C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936" y="5871474"/>
                <a:ext cx="8555947" cy="646331"/>
              </a:xfrm>
              <a:prstGeom prst="rect">
                <a:avLst/>
              </a:prstGeom>
              <a:blipFill>
                <a:blip r:embed="rId4"/>
                <a:stretch>
                  <a:fillRect l="-593" t="-1923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E9F36EA8-D8DA-3044-897D-05F52957453F}"/>
              </a:ext>
            </a:extLst>
          </p:cNvPr>
          <p:cNvSpPr txBox="1"/>
          <p:nvPr/>
        </p:nvSpPr>
        <p:spPr>
          <a:xfrm>
            <a:off x="6324153" y="634487"/>
            <a:ext cx="2690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[In preparation, Siqi Xu, C. Mondal </a:t>
            </a:r>
            <a:r>
              <a:rPr lang="en-US" sz="1200" i="1" dirty="0" err="1"/>
              <a:t>et.al</a:t>
            </a:r>
            <a:r>
              <a:rPr lang="en-US" sz="1200" i="1" dirty="0"/>
              <a:t> </a:t>
            </a:r>
            <a:r>
              <a:rPr lang="en-US" sz="1200" dirty="0"/>
              <a:t>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4619FFD-B872-FE4B-B9C6-6952B2DE8A85}"/>
                  </a:ext>
                </a:extLst>
              </p:cNvPr>
              <p:cNvSpPr txBox="1"/>
              <p:nvPr/>
            </p:nvSpPr>
            <p:spPr>
              <a:xfrm rot="16200000">
                <a:off x="1310022" y="3237533"/>
                <a:ext cx="14747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sz="1400" b="1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4619FFD-B872-FE4B-B9C6-6952B2DE8A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310022" y="3237533"/>
                <a:ext cx="147476" cy="215444"/>
              </a:xfrm>
              <a:prstGeom prst="rect">
                <a:avLst/>
              </a:prstGeom>
              <a:blipFill>
                <a:blip r:embed="rId5"/>
                <a:stretch>
                  <a:fillRect t="-25000" r="-5556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4477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1B46C-B290-5B46-939F-4A74DC995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199" y="118455"/>
            <a:ext cx="8754075" cy="67558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Nucleon</a:t>
            </a:r>
            <a:r>
              <a:rPr lang="zh-CN" altLang="en-US" sz="3600" b="1" dirty="0"/>
              <a:t> </a:t>
            </a:r>
            <a:r>
              <a:rPr lang="en-US" altLang="zh-CN" sz="3600" b="1" dirty="0"/>
              <a:t>Observable</a:t>
            </a:r>
            <a:endParaRPr lang="en-US" sz="3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371717EE-173F-BF4D-95AB-78AC9BEA7DB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5404514"/>
                  </p:ext>
                </p:extLst>
              </p:nvPr>
            </p:nvGraphicFramePr>
            <p:xfrm>
              <a:off x="1337890" y="2157992"/>
              <a:ext cx="609600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19200">
                      <a:extLst>
                        <a:ext uri="{9D8B030D-6E8A-4147-A177-3AD203B41FA5}">
                          <a16:colId xmlns:a16="http://schemas.microsoft.com/office/drawing/2014/main" val="1523277040"/>
                        </a:ext>
                      </a:extLst>
                    </a:gridCol>
                    <a:gridCol w="1396601">
                      <a:extLst>
                        <a:ext uri="{9D8B030D-6E8A-4147-A177-3AD203B41FA5}">
                          <a16:colId xmlns:a16="http://schemas.microsoft.com/office/drawing/2014/main" val="872444008"/>
                        </a:ext>
                      </a:extLst>
                    </a:gridCol>
                    <a:gridCol w="1140823">
                      <a:extLst>
                        <a:ext uri="{9D8B030D-6E8A-4147-A177-3AD203B41FA5}">
                          <a16:colId xmlns:a16="http://schemas.microsoft.com/office/drawing/2014/main" val="391318384"/>
                        </a:ext>
                      </a:extLst>
                    </a:gridCol>
                    <a:gridCol w="1280160">
                      <a:extLst>
                        <a:ext uri="{9D8B030D-6E8A-4147-A177-3AD203B41FA5}">
                          <a16:colId xmlns:a16="http://schemas.microsoft.com/office/drawing/2014/main" val="3118705682"/>
                        </a:ext>
                      </a:extLst>
                    </a:gridCol>
                    <a:gridCol w="1059216">
                      <a:extLst>
                        <a:ext uri="{9D8B030D-6E8A-4147-A177-3AD203B41FA5}">
                          <a16:colId xmlns:a16="http://schemas.microsoft.com/office/drawing/2014/main" val="209944476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Quantity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BLFQ (no gluon)</a:t>
                          </a:r>
                          <a:r>
                            <a:rPr lang="en-US" baseline="30000" dirty="0"/>
                            <a:t>c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BLFQ (gluon)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Measurement</a:t>
                          </a:r>
                          <a:r>
                            <a:rPr lang="en-US" baseline="30000" dirty="0" err="1"/>
                            <a:t>a</a:t>
                          </a:r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Lattice</a:t>
                          </a:r>
                          <a:r>
                            <a:rPr lang="en-US" baseline="30000" dirty="0" err="1"/>
                            <a:t>b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154472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2.443±0.027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2.228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2.43(9)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22580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dirty="0"/>
                            <a:t> [</a:t>
                          </a:r>
                          <a:r>
                            <a:rPr lang="en-US" dirty="0" err="1"/>
                            <a:t>fm</a:t>
                          </a:r>
                          <a:r>
                            <a:rPr lang="en-US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0.802±0.04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0.847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0.833±0.01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0.742(13)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86176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dirty="0"/>
                            <a:t> [</a:t>
                          </a:r>
                          <a:r>
                            <a:rPr lang="en-US" dirty="0" err="1"/>
                            <a:t>fm</a:t>
                          </a:r>
                          <a:r>
                            <a:rPr lang="en-US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0.834±0.029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0.88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0.851±0.026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0.710(26)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760512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371717EE-173F-BF4D-95AB-78AC9BEA7DB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5404514"/>
                  </p:ext>
                </p:extLst>
              </p:nvPr>
            </p:nvGraphicFramePr>
            <p:xfrm>
              <a:off x="1337890" y="2157992"/>
              <a:ext cx="609600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19200">
                      <a:extLst>
                        <a:ext uri="{9D8B030D-6E8A-4147-A177-3AD203B41FA5}">
                          <a16:colId xmlns:a16="http://schemas.microsoft.com/office/drawing/2014/main" val="1523277040"/>
                        </a:ext>
                      </a:extLst>
                    </a:gridCol>
                    <a:gridCol w="1396601">
                      <a:extLst>
                        <a:ext uri="{9D8B030D-6E8A-4147-A177-3AD203B41FA5}">
                          <a16:colId xmlns:a16="http://schemas.microsoft.com/office/drawing/2014/main" val="872444008"/>
                        </a:ext>
                      </a:extLst>
                    </a:gridCol>
                    <a:gridCol w="1140823">
                      <a:extLst>
                        <a:ext uri="{9D8B030D-6E8A-4147-A177-3AD203B41FA5}">
                          <a16:colId xmlns:a16="http://schemas.microsoft.com/office/drawing/2014/main" val="391318384"/>
                        </a:ext>
                      </a:extLst>
                    </a:gridCol>
                    <a:gridCol w="1280160">
                      <a:extLst>
                        <a:ext uri="{9D8B030D-6E8A-4147-A177-3AD203B41FA5}">
                          <a16:colId xmlns:a16="http://schemas.microsoft.com/office/drawing/2014/main" val="3118705682"/>
                        </a:ext>
                      </a:extLst>
                    </a:gridCol>
                    <a:gridCol w="1059216">
                      <a:extLst>
                        <a:ext uri="{9D8B030D-6E8A-4147-A177-3AD203B41FA5}">
                          <a16:colId xmlns:a16="http://schemas.microsoft.com/office/drawing/2014/main" val="209944476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Quantity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BLFQ (no gluon)</a:t>
                          </a:r>
                          <a:r>
                            <a:rPr lang="en-US" baseline="30000" dirty="0"/>
                            <a:t>c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BLFQ (gluon)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Measurement</a:t>
                          </a:r>
                          <a:r>
                            <a:rPr lang="en-US" baseline="30000" dirty="0" err="1"/>
                            <a:t>a</a:t>
                          </a:r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Lattice</a:t>
                          </a:r>
                          <a:r>
                            <a:rPr lang="en-US" baseline="30000" dirty="0" err="1"/>
                            <a:t>b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154472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42" t="-106897" r="-402083" b="-2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8182" t="-106897" r="-250909" b="-2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2.228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2.43(9)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22580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42" t="-200000" r="-402083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8182" t="-200000" r="-250909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0.847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94059" t="-200000" r="-84158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0.742(13)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486176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42" t="-310345" r="-402083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8182" t="-310345" r="-250909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0.88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94059" t="-310345" r="-84158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0.710(26)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760512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DB4B82DD-BE2A-A849-BA05-3F0ACAA44B35}"/>
              </a:ext>
            </a:extLst>
          </p:cNvPr>
          <p:cNvSpPr txBox="1"/>
          <p:nvPr/>
        </p:nvSpPr>
        <p:spPr>
          <a:xfrm>
            <a:off x="482321" y="1241322"/>
            <a:ext cx="5032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Nucleon radii and magnetic moment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B66D28-5187-6A43-8D67-A388B29E0895}"/>
              </a:ext>
            </a:extLst>
          </p:cNvPr>
          <p:cNvSpPr txBox="1"/>
          <p:nvPr/>
        </p:nvSpPr>
        <p:spPr>
          <a:xfrm>
            <a:off x="5686432" y="1410095"/>
            <a:ext cx="2690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[In preparation, Siqi Xu, C. Mondal </a:t>
            </a:r>
            <a:r>
              <a:rPr lang="en-US" sz="1200" i="1" dirty="0" err="1"/>
              <a:t>et.al</a:t>
            </a:r>
            <a:r>
              <a:rPr lang="en-US" sz="1200" i="1" dirty="0"/>
              <a:t> </a:t>
            </a:r>
            <a:r>
              <a:rPr lang="en-US" sz="1200" dirty="0"/>
              <a:t>]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6CEAC1-BAFB-2F47-93A2-BDEC80092779}"/>
              </a:ext>
            </a:extLst>
          </p:cNvPr>
          <p:cNvSpPr txBox="1"/>
          <p:nvPr/>
        </p:nvSpPr>
        <p:spPr>
          <a:xfrm>
            <a:off x="1454331" y="3918857"/>
            <a:ext cx="4626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a. C. </a:t>
            </a:r>
            <a:r>
              <a:rPr lang="en-US" sz="1600" dirty="0" err="1"/>
              <a:t>Alexandrou</a:t>
            </a:r>
            <a:r>
              <a:rPr lang="en-US" sz="1600" dirty="0"/>
              <a:t> et al. Phys. Rev. D 96, no. 11, 114509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9C4A81-BC42-0348-B62E-A090CC32D6C8}"/>
              </a:ext>
            </a:extLst>
          </p:cNvPr>
          <p:cNvSpPr txBox="1"/>
          <p:nvPr/>
        </p:nvSpPr>
        <p:spPr>
          <a:xfrm>
            <a:off x="1454066" y="4257411"/>
            <a:ext cx="6215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b. </a:t>
            </a:r>
            <a:r>
              <a:rPr lang="en-US" sz="1600" dirty="0" err="1"/>
              <a:t>M.Tanabashi</a:t>
            </a:r>
            <a:r>
              <a:rPr lang="en-US" sz="1600" dirty="0"/>
              <a:t> et al. [Particle Data Group], Phys. Rev. D 98, no.3, 030001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CE177C-9C4D-9B41-B386-440738A39860}"/>
              </a:ext>
            </a:extLst>
          </p:cNvPr>
          <p:cNvSpPr txBox="1"/>
          <p:nvPr/>
        </p:nvSpPr>
        <p:spPr>
          <a:xfrm>
            <a:off x="1454066" y="4472854"/>
            <a:ext cx="5802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c.</a:t>
            </a:r>
            <a:r>
              <a:rPr lang="en-US" sz="2400" dirty="0"/>
              <a:t> </a:t>
            </a:r>
            <a:r>
              <a:rPr lang="en-US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2108.03909</a:t>
            </a:r>
            <a:r>
              <a:rPr lang="en-US" sz="1600" dirty="0"/>
              <a:t> [hep-</a:t>
            </a:r>
            <a:r>
              <a:rPr lang="en-US" sz="1600" dirty="0" err="1"/>
              <a:t>ph</a:t>
            </a:r>
            <a:r>
              <a:rPr lang="en-US" sz="1600" dirty="0"/>
              <a:t>], Siqi Xu, C. Mondal, </a:t>
            </a:r>
            <a:r>
              <a:rPr lang="en-US" sz="1600" i="1" dirty="0"/>
              <a:t>et al. </a:t>
            </a:r>
            <a:r>
              <a:rPr lang="en-US" sz="1600" dirty="0"/>
              <a:t>, accepted by PRD</a:t>
            </a:r>
          </a:p>
        </p:txBody>
      </p:sp>
    </p:spTree>
    <p:extLst>
      <p:ext uri="{BB962C8B-B14F-4D97-AF65-F5344CB8AC3E}">
        <p14:creationId xmlns:p14="http://schemas.microsoft.com/office/powerpoint/2010/main" val="617346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826" y="53197"/>
            <a:ext cx="8330035" cy="79090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Parton Distribution Functions (PDF)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7165" y="844104"/>
            <a:ext cx="5253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Deep Inelastic Scattering (SLAC 1968)</a:t>
            </a: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13" y="1403421"/>
            <a:ext cx="4182552" cy="27553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265847" y="1544096"/>
                <a:ext cx="29724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𝑒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𝑝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r>
                        <a:rPr lang="en-US" b="0" i="1" smtClean="0">
                          <a:latin typeface="Cambria Math" charset="0"/>
                        </a:rPr>
                        <m:t>h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𝑃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r>
                        <a:rPr lang="en-US" b="0" i="1" smtClean="0">
                          <a:latin typeface="Cambria Math" charset="0"/>
                        </a:rPr>
                        <m:t>𝑋</m:t>
                      </m:r>
                      <m:r>
                        <a:rPr lang="en-US" b="0" i="1" smtClean="0">
                          <a:latin typeface="Cambria Math" charset="0"/>
                        </a:rPr>
                        <m:t>(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𝑃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5847" y="1544096"/>
                <a:ext cx="2972417" cy="276999"/>
              </a:xfrm>
              <a:prstGeom prst="rect">
                <a:avLst/>
              </a:prstGeom>
              <a:blipFill>
                <a:blip r:embed="rId3"/>
                <a:stretch>
                  <a:fillRect l="-426" t="-4545" r="-2128" b="-3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2299" y="2047831"/>
            <a:ext cx="3001079" cy="127371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57165" y="4416508"/>
            <a:ext cx="88084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Liberation Sans" pitchFamily="18"/>
                <a:ea typeface="Microsoft YaHei" pitchFamily="2"/>
                <a:cs typeface="Mangal" pitchFamily="2"/>
              </a:rPr>
              <a:t>Parton distribution functions </a:t>
            </a:r>
            <a:r>
              <a:rPr lang="en-US" sz="2400" dirty="0">
                <a:latin typeface="Liberation Sans" pitchFamily="18"/>
                <a:ea typeface="Microsoft YaHei" pitchFamily="2"/>
                <a:cs typeface="Mangal" pitchFamily="2"/>
              </a:rPr>
              <a:t>(PDFs) are extracted from DIS processes.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4003" y="6035783"/>
            <a:ext cx="88477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>
                <a:latin typeface="Liberation Sans" pitchFamily="18"/>
                <a:ea typeface="Microsoft YaHei" pitchFamily="2"/>
                <a:cs typeface="Mangal" pitchFamily="2"/>
              </a:rPr>
              <a:t>PDFs encode the distribution of longitudinal momentum and polarization carried by the constituents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52299" y="3447918"/>
            <a:ext cx="3108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Discovery of spin ½ quarks and </a:t>
            </a:r>
            <a:r>
              <a:rPr lang="en-US" dirty="0" err="1"/>
              <a:t>partonic</a:t>
            </a:r>
            <a:r>
              <a:rPr lang="en-US" dirty="0"/>
              <a:t> structure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940549" y="1547035"/>
                <a:ext cx="37884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549" y="1547035"/>
                <a:ext cx="378847" cy="2769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072092" y="3280420"/>
                <a:ext cx="49460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092" y="3280420"/>
                <a:ext cx="494608" cy="276999"/>
              </a:xfrm>
              <a:prstGeom prst="rect">
                <a:avLst/>
              </a:prstGeom>
              <a:blipFill>
                <a:blip r:embed="rId6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A7EC5EA-7A38-944D-AA33-6B529F746C27}"/>
                  </a:ext>
                </a:extLst>
              </p:cNvPr>
              <p:cNvSpPr txBox="1"/>
              <p:nvPr/>
            </p:nvSpPr>
            <p:spPr>
              <a:xfrm>
                <a:off x="1918848" y="5247505"/>
                <a:ext cx="5585503" cy="5881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p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subHide m:val="on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𝑖𝑥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⟨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Λ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A7EC5EA-7A38-944D-AA33-6B529F746C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8848" y="5247505"/>
                <a:ext cx="5585503" cy="588174"/>
              </a:xfrm>
              <a:prstGeom prst="rect">
                <a:avLst/>
              </a:prstGeom>
              <a:blipFill>
                <a:blip r:embed="rId7"/>
                <a:stretch>
                  <a:fillRect t="-189583" b="-279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78350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789AA06B-1BE5-CD45-B54E-A18D15CFDE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4310"/>
            <a:ext cx="6981713" cy="4661636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0B51BE90-36C6-8142-85B0-90E6908D7C9A}"/>
              </a:ext>
            </a:extLst>
          </p:cNvPr>
          <p:cNvSpPr txBox="1">
            <a:spLocks/>
          </p:cNvSpPr>
          <p:nvPr/>
        </p:nvSpPr>
        <p:spPr>
          <a:xfrm>
            <a:off x="59224" y="-62939"/>
            <a:ext cx="8985283" cy="926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b="1" dirty="0"/>
              <a:t>Unpolarized Parton Distribution Functions</a:t>
            </a:r>
            <a:endParaRPr lang="en-US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43B3E03-A61E-3844-8267-C0D7F1383358}"/>
                  </a:ext>
                </a:extLst>
              </p:cNvPr>
              <p:cNvSpPr txBox="1"/>
              <p:nvPr/>
            </p:nvSpPr>
            <p:spPr>
              <a:xfrm>
                <a:off x="414818" y="5297402"/>
                <a:ext cx="86296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Without second </a:t>
                </a:r>
                <a:r>
                  <a:rPr lang="en-US" altLang="zh-CN" dirty="0" err="1"/>
                  <a:t>Fock</a:t>
                </a:r>
                <a:r>
                  <a:rPr lang="en-US" altLang="zh-CN" dirty="0"/>
                  <a:t> sector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𝑞𝑞𝑞𝑔</m:t>
                        </m:r>
                      </m:e>
                    </m:d>
                  </m:oMath>
                </a14:m>
                <a:r>
                  <a:rPr lang="en-US" altLang="zh-CN" dirty="0"/>
                  <a:t>, the gluon is generated dynamically from the DGLAP evolution</a:t>
                </a:r>
                <a:r>
                  <a:rPr lang="zh-CN" altLang="en-US" dirty="0"/>
                  <a:t>。</a:t>
                </a:r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43B3E03-A61E-3844-8267-C0D7F13833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18" y="5297402"/>
                <a:ext cx="8629689" cy="646331"/>
              </a:xfrm>
              <a:prstGeom prst="rect">
                <a:avLst/>
              </a:prstGeom>
              <a:blipFill>
                <a:blip r:embed="rId4"/>
                <a:stretch>
                  <a:fillRect l="-588" t="-1923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2042F296-14F7-6148-B2A1-74BB66D2E604}"/>
              </a:ext>
            </a:extLst>
          </p:cNvPr>
          <p:cNvSpPr txBox="1"/>
          <p:nvPr/>
        </p:nvSpPr>
        <p:spPr>
          <a:xfrm>
            <a:off x="809563" y="6561520"/>
            <a:ext cx="3977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[Work in progress, C. Mondal, Siqi Xu, </a:t>
            </a:r>
            <a:r>
              <a:rPr lang="en-US" sz="1600" i="1" dirty="0" err="1"/>
              <a:t>et.al</a:t>
            </a:r>
            <a:r>
              <a:rPr lang="en-US" sz="1600" i="1" dirty="0"/>
              <a:t> </a:t>
            </a:r>
            <a:r>
              <a:rPr lang="en-US" sz="1600" dirty="0"/>
              <a:t>]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D945ED-5403-824D-994C-CDEA6AA0C9DD}"/>
              </a:ext>
            </a:extLst>
          </p:cNvPr>
          <p:cNvSpPr txBox="1"/>
          <p:nvPr/>
        </p:nvSpPr>
        <p:spPr>
          <a:xfrm>
            <a:off x="3585126" y="598583"/>
            <a:ext cx="19334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Preliminary results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717A80-596A-1841-9DED-39764A5DAFD9}"/>
              </a:ext>
            </a:extLst>
          </p:cNvPr>
          <p:cNvSpPr txBox="1"/>
          <p:nvPr/>
        </p:nvSpPr>
        <p:spPr>
          <a:xfrm>
            <a:off x="414818" y="5943733"/>
            <a:ext cx="8417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Including the One Dynamical Gluon </a:t>
            </a:r>
            <a:r>
              <a:rPr lang="en-US" altLang="zh-CN" dirty="0" err="1"/>
              <a:t>Fock</a:t>
            </a:r>
            <a:r>
              <a:rPr lang="en-US" altLang="zh-CN" dirty="0"/>
              <a:t> Sector, the gluon distribution is closer to the global fit.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5393897-BE70-3942-ACEB-B7C51E3BE3D4}"/>
                  </a:ext>
                </a:extLst>
              </p:cNvPr>
              <p:cNvSpPr txBox="1"/>
              <p:nvPr/>
            </p:nvSpPr>
            <p:spPr>
              <a:xfrm>
                <a:off x="6759474" y="1449807"/>
                <a:ext cx="2296206" cy="282450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=0.19±0.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5393897-BE70-3942-ACEB-B7C51E3BE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9474" y="1449807"/>
                <a:ext cx="2296206" cy="282450"/>
              </a:xfrm>
              <a:prstGeom prst="rect">
                <a:avLst/>
              </a:prstGeom>
              <a:blipFill>
                <a:blip r:embed="rId5"/>
                <a:stretch>
                  <a:fillRect l="-1648" t="-4348" r="-549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E07EA28-280A-2747-8EDB-ECD1D806BE71}"/>
                  </a:ext>
                </a:extLst>
              </p:cNvPr>
              <p:cNvSpPr txBox="1"/>
              <p:nvPr/>
            </p:nvSpPr>
            <p:spPr>
              <a:xfrm>
                <a:off x="2311987" y="2559429"/>
                <a:ext cx="681789" cy="477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E07EA28-280A-2747-8EDB-ECD1D806BE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1987" y="2559429"/>
                <a:ext cx="681789" cy="477888"/>
              </a:xfrm>
              <a:prstGeom prst="rect">
                <a:avLst/>
              </a:prstGeom>
              <a:blipFill>
                <a:blip r:embed="rId6"/>
                <a:stretch>
                  <a:fillRect l="-1818" t="-2632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98F4331-FFDF-D744-B70F-CDB7D4E00DA6}"/>
                  </a:ext>
                </a:extLst>
              </p:cNvPr>
              <p:cNvSpPr txBox="1"/>
              <p:nvPr/>
            </p:nvSpPr>
            <p:spPr>
              <a:xfrm>
                <a:off x="6748301" y="1045723"/>
                <a:ext cx="2296206" cy="282450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=0.25±0.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98F4331-FFDF-D744-B70F-CDB7D4E00D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8301" y="1045723"/>
                <a:ext cx="2296206" cy="282450"/>
              </a:xfrm>
              <a:prstGeom prst="rect">
                <a:avLst/>
              </a:prstGeom>
              <a:blipFill>
                <a:blip r:embed="rId7"/>
                <a:stretch>
                  <a:fillRect l="-1099" t="-4167" r="-549" b="-29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149CBA6-566F-DC4E-8100-81A1CFAA46EC}"/>
              </a:ext>
            </a:extLst>
          </p:cNvPr>
          <p:cNvSpPr txBox="1"/>
          <p:nvPr/>
        </p:nvSpPr>
        <p:spPr>
          <a:xfrm>
            <a:off x="5486331" y="6561520"/>
            <a:ext cx="1879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[EPJC 77 (2017) 663]</a:t>
            </a:r>
          </a:p>
        </p:txBody>
      </p:sp>
    </p:spTree>
    <p:extLst>
      <p:ext uri="{BB962C8B-B14F-4D97-AF65-F5344CB8AC3E}">
        <p14:creationId xmlns:p14="http://schemas.microsoft.com/office/powerpoint/2010/main" val="2167687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789AA06B-1BE5-CD45-B54E-A18D15CFDE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4310"/>
            <a:ext cx="6981713" cy="4661636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0B51BE90-36C6-8142-85B0-90E6908D7C9A}"/>
              </a:ext>
            </a:extLst>
          </p:cNvPr>
          <p:cNvSpPr txBox="1">
            <a:spLocks/>
          </p:cNvSpPr>
          <p:nvPr/>
        </p:nvSpPr>
        <p:spPr>
          <a:xfrm>
            <a:off x="59224" y="-62939"/>
            <a:ext cx="8985283" cy="926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b="1" dirty="0"/>
              <a:t>Unpolarized Parton Distribution Functions</a:t>
            </a:r>
            <a:endParaRPr lang="en-US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43B3E03-A61E-3844-8267-C0D7F1383358}"/>
                  </a:ext>
                </a:extLst>
              </p:cNvPr>
              <p:cNvSpPr txBox="1"/>
              <p:nvPr/>
            </p:nvSpPr>
            <p:spPr>
              <a:xfrm>
                <a:off x="414818" y="5297402"/>
                <a:ext cx="86296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Without second </a:t>
                </a:r>
                <a:r>
                  <a:rPr lang="en-US" altLang="zh-CN" dirty="0" err="1"/>
                  <a:t>Fock</a:t>
                </a:r>
                <a:r>
                  <a:rPr lang="en-US" altLang="zh-CN" dirty="0"/>
                  <a:t> sector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𝑞𝑞𝑞𝑔</m:t>
                        </m:r>
                      </m:e>
                    </m:d>
                  </m:oMath>
                </a14:m>
                <a:r>
                  <a:rPr lang="en-US" altLang="zh-CN" dirty="0"/>
                  <a:t>, the gluon is generated dynamically from the DGLAP evolution</a:t>
                </a:r>
                <a:r>
                  <a:rPr lang="zh-CN" altLang="en-US" dirty="0"/>
                  <a:t>。</a:t>
                </a:r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43B3E03-A61E-3844-8267-C0D7F13833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18" y="5297402"/>
                <a:ext cx="8629689" cy="646331"/>
              </a:xfrm>
              <a:prstGeom prst="rect">
                <a:avLst/>
              </a:prstGeom>
              <a:blipFill>
                <a:blip r:embed="rId4"/>
                <a:stretch>
                  <a:fillRect l="-588" t="-1923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2042F296-14F7-6148-B2A1-74BB66D2E604}"/>
              </a:ext>
            </a:extLst>
          </p:cNvPr>
          <p:cNvSpPr txBox="1"/>
          <p:nvPr/>
        </p:nvSpPr>
        <p:spPr>
          <a:xfrm>
            <a:off x="809563" y="6561520"/>
            <a:ext cx="3977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[Work in progress, C. Mondal, Siqi Xu, </a:t>
            </a:r>
            <a:r>
              <a:rPr lang="en-US" sz="1600" i="1" dirty="0" err="1"/>
              <a:t>et.al</a:t>
            </a:r>
            <a:r>
              <a:rPr lang="en-US" sz="1600" i="1" dirty="0"/>
              <a:t> </a:t>
            </a:r>
            <a:r>
              <a:rPr lang="en-US" sz="1600" dirty="0"/>
              <a:t>]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D945ED-5403-824D-994C-CDEA6AA0C9DD}"/>
              </a:ext>
            </a:extLst>
          </p:cNvPr>
          <p:cNvSpPr txBox="1"/>
          <p:nvPr/>
        </p:nvSpPr>
        <p:spPr>
          <a:xfrm>
            <a:off x="3585126" y="598583"/>
            <a:ext cx="19334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Preliminary results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717A80-596A-1841-9DED-39764A5DAFD9}"/>
              </a:ext>
            </a:extLst>
          </p:cNvPr>
          <p:cNvSpPr txBox="1"/>
          <p:nvPr/>
        </p:nvSpPr>
        <p:spPr>
          <a:xfrm>
            <a:off x="414818" y="5943733"/>
            <a:ext cx="8417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Including the One Dynamical Gluon </a:t>
            </a:r>
            <a:r>
              <a:rPr lang="en-US" altLang="zh-CN" dirty="0" err="1"/>
              <a:t>Fock</a:t>
            </a:r>
            <a:r>
              <a:rPr lang="en-US" altLang="zh-CN" dirty="0"/>
              <a:t> Sector, the gluon distribution is closer to the global fit.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5393897-BE70-3942-ACEB-B7C51E3BE3D4}"/>
                  </a:ext>
                </a:extLst>
              </p:cNvPr>
              <p:cNvSpPr txBox="1"/>
              <p:nvPr/>
            </p:nvSpPr>
            <p:spPr>
              <a:xfrm>
                <a:off x="6759474" y="1449807"/>
                <a:ext cx="2296206" cy="282450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=0.19±0.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5393897-BE70-3942-ACEB-B7C51E3BE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9474" y="1449807"/>
                <a:ext cx="2296206" cy="282450"/>
              </a:xfrm>
              <a:prstGeom prst="rect">
                <a:avLst/>
              </a:prstGeom>
              <a:blipFill>
                <a:blip r:embed="rId5"/>
                <a:stretch>
                  <a:fillRect l="-1648" t="-4348" r="-549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E07EA28-280A-2747-8EDB-ECD1D806BE71}"/>
                  </a:ext>
                </a:extLst>
              </p:cNvPr>
              <p:cNvSpPr txBox="1"/>
              <p:nvPr/>
            </p:nvSpPr>
            <p:spPr>
              <a:xfrm>
                <a:off x="2311987" y="2559429"/>
                <a:ext cx="681789" cy="477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E07EA28-280A-2747-8EDB-ECD1D806BE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1987" y="2559429"/>
                <a:ext cx="681789" cy="477888"/>
              </a:xfrm>
              <a:prstGeom prst="rect">
                <a:avLst/>
              </a:prstGeom>
              <a:blipFill>
                <a:blip r:embed="rId6"/>
                <a:stretch>
                  <a:fillRect l="-1818" t="-2632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98F4331-FFDF-D744-B70F-CDB7D4E00DA6}"/>
                  </a:ext>
                </a:extLst>
              </p:cNvPr>
              <p:cNvSpPr txBox="1"/>
              <p:nvPr/>
            </p:nvSpPr>
            <p:spPr>
              <a:xfrm>
                <a:off x="6748301" y="1045723"/>
                <a:ext cx="2296206" cy="282450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=0.25±0.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en-US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98F4331-FFDF-D744-B70F-CDB7D4E00D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8301" y="1045723"/>
                <a:ext cx="2296206" cy="282450"/>
              </a:xfrm>
              <a:prstGeom prst="rect">
                <a:avLst/>
              </a:prstGeom>
              <a:blipFill>
                <a:blip r:embed="rId7"/>
                <a:stretch>
                  <a:fillRect l="-1099" t="-4167" r="-549" b="-29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149CBA6-566F-DC4E-8100-81A1CFAA46EC}"/>
              </a:ext>
            </a:extLst>
          </p:cNvPr>
          <p:cNvSpPr txBox="1"/>
          <p:nvPr/>
        </p:nvSpPr>
        <p:spPr>
          <a:xfrm>
            <a:off x="5486331" y="6561520"/>
            <a:ext cx="1879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[EPJC 77 (2017) 663]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749A1C-C72F-224A-85D2-FE680E1250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44106" y="2321997"/>
            <a:ext cx="5529580" cy="3589973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55D6FDF-F2E1-C349-A3C6-DCB5C06DAB19}"/>
                  </a:ext>
                </a:extLst>
              </p:cNvPr>
              <p:cNvSpPr txBox="1"/>
              <p:nvPr/>
            </p:nvSpPr>
            <p:spPr>
              <a:xfrm>
                <a:off x="3673736" y="4201727"/>
                <a:ext cx="681789" cy="477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55D6FDF-F2E1-C349-A3C6-DCB5C06DAB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3736" y="4201727"/>
                <a:ext cx="681789" cy="477888"/>
              </a:xfrm>
              <a:prstGeom prst="rect">
                <a:avLst/>
              </a:prstGeom>
              <a:blipFill>
                <a:blip r:embed="rId9"/>
                <a:stretch>
                  <a:fillRect l="-1818" t="-2632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0590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6F8D3-B80E-DC41-9188-C614A03CD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19" y="85441"/>
            <a:ext cx="8800909" cy="72043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Axial Form Factor of The Proton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89CB66-148E-FE43-9AB5-9A475992EE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683" y="1428153"/>
            <a:ext cx="5174978" cy="53350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652C89-2372-E74C-B2B1-1B9825255C4C}"/>
              </a:ext>
            </a:extLst>
          </p:cNvPr>
          <p:cNvSpPr txBox="1"/>
          <p:nvPr/>
        </p:nvSpPr>
        <p:spPr>
          <a:xfrm>
            <a:off x="559665" y="2128591"/>
            <a:ext cx="7858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Including the dynamic gluon, the u quark’s contribution is suppressed and closer to the experimental data results.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83847B-C7B2-B34E-B184-7C091C10D4BA}"/>
              </a:ext>
            </a:extLst>
          </p:cNvPr>
          <p:cNvSpPr txBox="1"/>
          <p:nvPr/>
        </p:nvSpPr>
        <p:spPr>
          <a:xfrm>
            <a:off x="200619" y="922919"/>
            <a:ext cx="503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Provide information on spin-isospin distributions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B610E1-F25F-2B4B-8AD1-B919051CFA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1843" y="1521656"/>
            <a:ext cx="1744028" cy="3464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C25080-ACE0-C045-9897-0308E52DFCDD}"/>
              </a:ext>
            </a:extLst>
          </p:cNvPr>
          <p:cNvSpPr txBox="1"/>
          <p:nvPr/>
        </p:nvSpPr>
        <p:spPr>
          <a:xfrm>
            <a:off x="55194" y="6538629"/>
            <a:ext cx="266169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[Chandan Mondal, EPJC 2017]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03B1504-8E7F-1343-AC94-C98C35476C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74" y="3508324"/>
            <a:ext cx="4485940" cy="288573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87E121B-BDD9-AB49-8873-FFE5CD11C1CD}"/>
                  </a:ext>
                </a:extLst>
              </p:cNvPr>
              <p:cNvSpPr txBox="1"/>
              <p:nvPr/>
            </p:nvSpPr>
            <p:spPr>
              <a:xfrm>
                <a:off x="692886" y="2982937"/>
                <a:ext cx="1149417" cy="3314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0.7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87E121B-BDD9-AB49-8873-FFE5CD11C1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886" y="2982937"/>
                <a:ext cx="1149417" cy="331437"/>
              </a:xfrm>
              <a:prstGeom prst="rect">
                <a:avLst/>
              </a:prstGeom>
              <a:blipFill>
                <a:blip r:embed="rId5"/>
                <a:stretch>
                  <a:fillRect l="-4396" r="-4396" b="-18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46DC79B2-703C-5247-92E9-5BCA9C4BE1B6}"/>
              </a:ext>
            </a:extLst>
          </p:cNvPr>
          <p:cNvSpPr txBox="1"/>
          <p:nvPr/>
        </p:nvSpPr>
        <p:spPr>
          <a:xfrm>
            <a:off x="2818570" y="6538629"/>
            <a:ext cx="3633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[In preparation, Siqi Xu, C. Mondal </a:t>
            </a:r>
            <a:r>
              <a:rPr lang="en-US" sz="1600" i="1" dirty="0" err="1"/>
              <a:t>et.al</a:t>
            </a:r>
            <a:r>
              <a:rPr lang="en-US" sz="1600" i="1" dirty="0"/>
              <a:t> </a:t>
            </a:r>
            <a:r>
              <a:rPr lang="en-US" sz="1600" dirty="0"/>
              <a:t>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E6F8D13-4533-5141-9965-4C196437A85A}"/>
                  </a:ext>
                </a:extLst>
              </p:cNvPr>
              <p:cNvSpPr txBox="1"/>
              <p:nvPr/>
            </p:nvSpPr>
            <p:spPr>
              <a:xfrm>
                <a:off x="5581967" y="3004457"/>
                <a:ext cx="186878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≈0.13&lt;0.2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E6F8D13-4533-5141-9965-4C196437A8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1967" y="3004457"/>
                <a:ext cx="1868781" cy="307777"/>
              </a:xfrm>
              <a:prstGeom prst="rect">
                <a:avLst/>
              </a:prstGeom>
              <a:blipFill>
                <a:blip r:embed="rId6"/>
                <a:stretch>
                  <a:fillRect l="-2703" r="-2027"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7FFF5D03-B55D-F845-BBBE-EA7E92CEBB00}"/>
              </a:ext>
            </a:extLst>
          </p:cNvPr>
          <p:cNvSpPr txBox="1"/>
          <p:nvPr/>
        </p:nvSpPr>
        <p:spPr>
          <a:xfrm>
            <a:off x="6350158" y="6538941"/>
            <a:ext cx="27938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[COMPASS, EPJC 77 (2017) 209]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2642E9-933E-9C47-8EB6-75DB66A19E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01072" y="3529753"/>
            <a:ext cx="4442323" cy="286430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376D7B3-29B3-454B-B9DA-43153F3128F9}"/>
                  </a:ext>
                </a:extLst>
              </p:cNvPr>
              <p:cNvSpPr txBox="1"/>
              <p:nvPr/>
            </p:nvSpPr>
            <p:spPr>
              <a:xfrm>
                <a:off x="2186295" y="3002494"/>
                <a:ext cx="1345753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0.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86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376D7B3-29B3-454B-B9DA-43153F3128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6295" y="3002494"/>
                <a:ext cx="1345753" cy="307777"/>
              </a:xfrm>
              <a:prstGeom prst="rect">
                <a:avLst/>
              </a:prstGeom>
              <a:blipFill>
                <a:blip r:embed="rId8"/>
                <a:stretch>
                  <a:fillRect l="-1869" r="-1869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A391D1C-8FBD-2944-A233-93AFD8204292}"/>
                  </a:ext>
                </a:extLst>
              </p:cNvPr>
              <p:cNvSpPr txBox="1"/>
              <p:nvPr/>
            </p:nvSpPr>
            <p:spPr>
              <a:xfrm>
                <a:off x="3811769" y="2988338"/>
                <a:ext cx="1345753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0.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16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A391D1C-8FBD-2944-A233-93AFD8204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1769" y="2988338"/>
                <a:ext cx="1345753" cy="307777"/>
              </a:xfrm>
              <a:prstGeom prst="rect">
                <a:avLst/>
              </a:prstGeom>
              <a:blipFill>
                <a:blip r:embed="rId9"/>
                <a:stretch>
                  <a:fillRect l="-1887" r="-1887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50DA2AC1-17C5-DD43-87D6-CDED79024DB0}"/>
              </a:ext>
            </a:extLst>
          </p:cNvPr>
          <p:cNvSpPr txBox="1"/>
          <p:nvPr/>
        </p:nvSpPr>
        <p:spPr>
          <a:xfrm>
            <a:off x="7529754" y="2957561"/>
            <a:ext cx="1126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(COMPASS)</a:t>
            </a:r>
          </a:p>
        </p:txBody>
      </p:sp>
    </p:spTree>
    <p:extLst>
      <p:ext uri="{BB962C8B-B14F-4D97-AF65-F5344CB8AC3E}">
        <p14:creationId xmlns:p14="http://schemas.microsoft.com/office/powerpoint/2010/main" val="2492778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4D22897-B9DC-484D-BAC7-AE931C577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17" y="-99225"/>
            <a:ext cx="8800909" cy="72043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Prediction of Other Approach 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A8E9AC-5C02-D645-9E5D-9B59F3AE3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721" y="990539"/>
            <a:ext cx="6797959" cy="58181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DCCEB3A-5B42-3B43-8F8C-B75E9C34B08D}"/>
              </a:ext>
            </a:extLst>
          </p:cNvPr>
          <p:cNvSpPr txBox="1"/>
          <p:nvPr/>
        </p:nvSpPr>
        <p:spPr>
          <a:xfrm>
            <a:off x="1645880" y="621206"/>
            <a:ext cx="5910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[Alexandre </a:t>
            </a:r>
            <a:r>
              <a:rPr lang="en-US" dirty="0" err="1"/>
              <a:t>Deur</a:t>
            </a:r>
            <a:r>
              <a:rPr lang="en-US" dirty="0"/>
              <a:t> </a:t>
            </a:r>
            <a:r>
              <a:rPr lang="en-US" i="1" dirty="0"/>
              <a:t>et al </a:t>
            </a:r>
            <a:r>
              <a:rPr lang="en-US" dirty="0"/>
              <a:t>2019 </a:t>
            </a:r>
            <a:r>
              <a:rPr lang="en-US" i="1" dirty="0"/>
              <a:t>Rep. Prog. Phys. </a:t>
            </a:r>
            <a:r>
              <a:rPr lang="en-US" b="1" dirty="0"/>
              <a:t>82 </a:t>
            </a:r>
            <a:r>
              <a:rPr lang="en-US" dirty="0"/>
              <a:t>076201]</a:t>
            </a:r>
          </a:p>
        </p:txBody>
      </p:sp>
      <p:sp>
        <p:nvSpPr>
          <p:cNvPr id="8" name="Frame 7">
            <a:extLst>
              <a:ext uri="{FF2B5EF4-FFF2-40B4-BE49-F238E27FC236}">
                <a16:creationId xmlns:a16="http://schemas.microsoft.com/office/drawing/2014/main" id="{2123ED64-A574-B04F-A953-7BF9407BE404}"/>
              </a:ext>
            </a:extLst>
          </p:cNvPr>
          <p:cNvSpPr/>
          <p:nvPr/>
        </p:nvSpPr>
        <p:spPr>
          <a:xfrm>
            <a:off x="1055721" y="1341120"/>
            <a:ext cx="6066439" cy="34544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865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F04A1EF-A2A3-1D49-B90E-F20C74AEF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5770" y="1195104"/>
            <a:ext cx="4884062" cy="3148341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0B51BE90-36C6-8142-85B0-90E6908D7C9A}"/>
              </a:ext>
            </a:extLst>
          </p:cNvPr>
          <p:cNvSpPr txBox="1">
            <a:spLocks/>
          </p:cNvSpPr>
          <p:nvPr/>
        </p:nvSpPr>
        <p:spPr>
          <a:xfrm>
            <a:off x="59224" y="-73962"/>
            <a:ext cx="8985283" cy="926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b="1" dirty="0"/>
              <a:t>Helicity Parton Distribution Functions</a:t>
            </a:r>
            <a:endParaRPr lang="en-US" sz="36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D945ED-5403-824D-994C-CDEA6AA0C9DD}"/>
              </a:ext>
            </a:extLst>
          </p:cNvPr>
          <p:cNvSpPr txBox="1"/>
          <p:nvPr/>
        </p:nvSpPr>
        <p:spPr>
          <a:xfrm>
            <a:off x="4837106" y="758936"/>
            <a:ext cx="19334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Preliminary results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717A80-596A-1841-9DED-39764A5DAFD9}"/>
              </a:ext>
            </a:extLst>
          </p:cNvPr>
          <p:cNvSpPr txBox="1"/>
          <p:nvPr/>
        </p:nvSpPr>
        <p:spPr>
          <a:xfrm>
            <a:off x="4421398" y="4809049"/>
            <a:ext cx="45184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Including the One Dynamical Gluon </a:t>
            </a:r>
            <a:r>
              <a:rPr lang="en-US" altLang="zh-CN" dirty="0" err="1"/>
              <a:t>Fock</a:t>
            </a:r>
            <a:r>
              <a:rPr lang="en-US" altLang="zh-CN" dirty="0"/>
              <a:t> Sector, the valence quark distributions at small x region are improved.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5393897-BE70-3942-ACEB-B7C51E3BE3D4}"/>
                  </a:ext>
                </a:extLst>
              </p:cNvPr>
              <p:cNvSpPr txBox="1"/>
              <p:nvPr/>
            </p:nvSpPr>
            <p:spPr>
              <a:xfrm>
                <a:off x="6453206" y="1660708"/>
                <a:ext cx="1406154" cy="2510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=0.25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5393897-BE70-3942-ACEB-B7C51E3BE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206" y="1660708"/>
                <a:ext cx="1406154" cy="251094"/>
              </a:xfrm>
              <a:prstGeom prst="rect">
                <a:avLst/>
              </a:prstGeom>
              <a:blipFill>
                <a:blip r:embed="rId3"/>
                <a:stretch>
                  <a:fillRect l="-2679" t="-4762" r="-893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E537E4F1-AEEF-E648-A516-39C8DB1943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9" y="1151661"/>
            <a:ext cx="3996361" cy="49028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0765D5-54D8-D84C-9A3B-0716B09D1385}"/>
              </a:ext>
            </a:extLst>
          </p:cNvPr>
          <p:cNvSpPr txBox="1"/>
          <p:nvPr/>
        </p:nvSpPr>
        <p:spPr>
          <a:xfrm>
            <a:off x="648586" y="1333526"/>
            <a:ext cx="58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E536776-3B41-8B4E-B0F3-90FB0999CEDA}"/>
                  </a:ext>
                </a:extLst>
              </p:cNvPr>
              <p:cNvSpPr txBox="1"/>
              <p:nvPr/>
            </p:nvSpPr>
            <p:spPr>
              <a:xfrm>
                <a:off x="1186388" y="1379692"/>
                <a:ext cx="129234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=1.0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E536776-3B41-8B4E-B0F3-90FB0999CE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388" y="1379692"/>
                <a:ext cx="1292340" cy="246221"/>
              </a:xfrm>
              <a:prstGeom prst="rect">
                <a:avLst/>
              </a:prstGeom>
              <a:blipFill>
                <a:blip r:embed="rId5"/>
                <a:stretch>
                  <a:fillRect l="-1942" t="-5000" r="-971" b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8C548973-416C-B04D-8F9F-ADC524985240}"/>
              </a:ext>
            </a:extLst>
          </p:cNvPr>
          <p:cNvSpPr txBox="1"/>
          <p:nvPr/>
        </p:nvSpPr>
        <p:spPr>
          <a:xfrm>
            <a:off x="6453206" y="6581001"/>
            <a:ext cx="2690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[In preparation, Siqi Xu, C. Mondal </a:t>
            </a:r>
            <a:r>
              <a:rPr lang="en-US" sz="1200" i="1" dirty="0" err="1"/>
              <a:t>et.al</a:t>
            </a:r>
            <a:r>
              <a:rPr lang="en-US" sz="1200" i="1" dirty="0"/>
              <a:t> </a:t>
            </a:r>
            <a:r>
              <a:rPr lang="en-US" sz="12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563896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5FCB56-F47F-A145-B54D-7697144AF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250" y="863783"/>
            <a:ext cx="6972300" cy="4397912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0B51BE90-36C6-8142-85B0-90E6908D7C9A}"/>
              </a:ext>
            </a:extLst>
          </p:cNvPr>
          <p:cNvSpPr txBox="1">
            <a:spLocks/>
          </p:cNvSpPr>
          <p:nvPr/>
        </p:nvSpPr>
        <p:spPr>
          <a:xfrm>
            <a:off x="59224" y="-62939"/>
            <a:ext cx="8985283" cy="926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b="1" dirty="0"/>
              <a:t>Helicity Parton Distribution Functions</a:t>
            </a:r>
            <a:endParaRPr lang="en-US" sz="3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43B3E03-A61E-3844-8267-C0D7F1383358}"/>
                  </a:ext>
                </a:extLst>
              </p:cNvPr>
              <p:cNvSpPr txBox="1"/>
              <p:nvPr/>
            </p:nvSpPr>
            <p:spPr>
              <a:xfrm>
                <a:off x="546898" y="5337231"/>
                <a:ext cx="84243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Without second </a:t>
                </a:r>
                <a:r>
                  <a:rPr lang="en-US" altLang="zh-CN" dirty="0" err="1"/>
                  <a:t>Fock</a:t>
                </a:r>
                <a:r>
                  <a:rPr lang="en-US" altLang="zh-CN" dirty="0"/>
                  <a:t> sector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𝑞𝑞𝑞𝑔</m:t>
                        </m:r>
                      </m:e>
                    </m:d>
                  </m:oMath>
                </a14:m>
                <a:r>
                  <a:rPr lang="en-US" altLang="zh-CN" dirty="0"/>
                  <a:t>, the gluon is generated dynamically from the DGLAP evolution</a:t>
                </a:r>
                <a:r>
                  <a:rPr lang="zh-CN" altLang="en-US" dirty="0"/>
                  <a:t>。</a:t>
                </a:r>
                <a:endParaRPr lang="en-US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43B3E03-A61E-3844-8267-C0D7F13833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898" y="5337231"/>
                <a:ext cx="8424382" cy="646331"/>
              </a:xfrm>
              <a:prstGeom prst="rect">
                <a:avLst/>
              </a:prstGeom>
              <a:blipFill>
                <a:blip r:embed="rId3"/>
                <a:stretch>
                  <a:fillRect l="-452" t="-3922" b="-13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01D945ED-5403-824D-994C-CDEA6AA0C9DD}"/>
              </a:ext>
            </a:extLst>
          </p:cNvPr>
          <p:cNvSpPr txBox="1"/>
          <p:nvPr/>
        </p:nvSpPr>
        <p:spPr>
          <a:xfrm>
            <a:off x="3443287" y="679117"/>
            <a:ext cx="19334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Preliminary results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3717A80-596A-1841-9DED-39764A5DAFD9}"/>
              </a:ext>
            </a:extLst>
          </p:cNvPr>
          <p:cNvSpPr txBox="1"/>
          <p:nvPr/>
        </p:nvSpPr>
        <p:spPr>
          <a:xfrm>
            <a:off x="494854" y="5934670"/>
            <a:ext cx="8114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Including the One Dynamical Gluon </a:t>
            </a:r>
            <a:r>
              <a:rPr lang="en-US" altLang="zh-CN" dirty="0" err="1"/>
              <a:t>Fock</a:t>
            </a:r>
            <a:r>
              <a:rPr lang="en-US" altLang="zh-CN" dirty="0"/>
              <a:t> Sector, the valence quark distributions at small x region and x larger than 0.5 region are improved.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5393897-BE70-3942-ACEB-B7C51E3BE3D4}"/>
                  </a:ext>
                </a:extLst>
              </p:cNvPr>
              <p:cNvSpPr txBox="1"/>
              <p:nvPr/>
            </p:nvSpPr>
            <p:spPr>
              <a:xfrm>
                <a:off x="1760215" y="4197140"/>
                <a:ext cx="1587679" cy="2824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=0.2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5393897-BE70-3942-ACEB-B7C51E3BE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0215" y="4197140"/>
                <a:ext cx="1587679" cy="282450"/>
              </a:xfrm>
              <a:prstGeom prst="rect">
                <a:avLst/>
              </a:prstGeom>
              <a:blipFill>
                <a:blip r:embed="rId4"/>
                <a:stretch>
                  <a:fillRect l="-3175" t="-4167" b="-29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2AC5ACA-6183-134C-9208-9B3FC6FE80C6}"/>
              </a:ext>
            </a:extLst>
          </p:cNvPr>
          <p:cNvSpPr txBox="1"/>
          <p:nvPr/>
        </p:nvSpPr>
        <p:spPr>
          <a:xfrm>
            <a:off x="414818" y="6581001"/>
            <a:ext cx="2690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[In preparation, Siqi Xu, C. Mondal </a:t>
            </a:r>
            <a:r>
              <a:rPr lang="en-US" sz="1200" i="1" dirty="0" err="1"/>
              <a:t>et.al</a:t>
            </a:r>
            <a:r>
              <a:rPr lang="en-US" sz="1200" i="1" dirty="0"/>
              <a:t> </a:t>
            </a:r>
            <a:r>
              <a:rPr lang="en-US" sz="1200" dirty="0"/>
              <a:t>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ABE888-37E9-1840-ADE5-2FD65B610A9B}"/>
              </a:ext>
            </a:extLst>
          </p:cNvPr>
          <p:cNvSpPr txBox="1"/>
          <p:nvPr/>
        </p:nvSpPr>
        <p:spPr>
          <a:xfrm>
            <a:off x="7244080" y="1686560"/>
            <a:ext cx="8980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u quark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372C95-3F0F-AB44-8565-CE4506B13EA6}"/>
              </a:ext>
            </a:extLst>
          </p:cNvPr>
          <p:cNvSpPr txBox="1"/>
          <p:nvPr/>
        </p:nvSpPr>
        <p:spPr>
          <a:xfrm>
            <a:off x="7253548" y="3775790"/>
            <a:ext cx="8980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 quark</a:t>
            </a:r>
          </a:p>
        </p:txBody>
      </p:sp>
    </p:spTree>
    <p:extLst>
      <p:ext uri="{BB962C8B-B14F-4D97-AF65-F5344CB8AC3E}">
        <p14:creationId xmlns:p14="http://schemas.microsoft.com/office/powerpoint/2010/main" val="2543270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E5292-6740-F142-9E2C-3D3686040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354" y="575674"/>
            <a:ext cx="6589199" cy="703245"/>
          </a:xfrm>
        </p:spPr>
        <p:txBody>
          <a:bodyPr>
            <a:normAutofit/>
          </a:bodyPr>
          <a:lstStyle/>
          <a:p>
            <a:r>
              <a:rPr lang="en-US" sz="4400" b="1" u="sng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CC29D-30F6-F440-9175-16648A613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568" y="1629655"/>
            <a:ext cx="7956479" cy="4945711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dirty="0"/>
              <a:t> </a:t>
            </a:r>
            <a:r>
              <a:rPr lang="en-US" sz="3200" b="1" dirty="0">
                <a:solidFill>
                  <a:schemeClr val="tx1"/>
                </a:solidFill>
              </a:rPr>
              <a:t>B</a:t>
            </a:r>
            <a:r>
              <a:rPr lang="en-US" sz="3200" dirty="0">
                <a:solidFill>
                  <a:schemeClr val="tx1"/>
                </a:solidFill>
              </a:rPr>
              <a:t>asis </a:t>
            </a:r>
            <a:r>
              <a:rPr lang="en-US" sz="3200" b="1" dirty="0">
                <a:solidFill>
                  <a:schemeClr val="tx1"/>
                </a:solidFill>
              </a:rPr>
              <a:t>L</a:t>
            </a:r>
            <a:r>
              <a:rPr lang="en-US" sz="3200" dirty="0">
                <a:solidFill>
                  <a:schemeClr val="tx1"/>
                </a:solidFill>
              </a:rPr>
              <a:t>ight-</a:t>
            </a:r>
            <a:r>
              <a:rPr lang="en-US" sz="3200" b="1" dirty="0">
                <a:solidFill>
                  <a:schemeClr val="tx1"/>
                </a:solidFill>
              </a:rPr>
              <a:t>F</a:t>
            </a:r>
            <a:r>
              <a:rPr lang="en-US" sz="3200" dirty="0">
                <a:solidFill>
                  <a:schemeClr val="tx1"/>
                </a:solidFill>
              </a:rPr>
              <a:t>ront </a:t>
            </a:r>
            <a:r>
              <a:rPr lang="en-US" sz="3200" b="1" dirty="0">
                <a:solidFill>
                  <a:schemeClr val="tx1"/>
                </a:solidFill>
              </a:rPr>
              <a:t>Q</a:t>
            </a:r>
            <a:r>
              <a:rPr lang="en-US" sz="3200" dirty="0">
                <a:solidFill>
                  <a:schemeClr val="tx1"/>
                </a:solidFill>
              </a:rPr>
              <a:t>uantization (</a:t>
            </a:r>
            <a:r>
              <a:rPr lang="en-US" sz="3200" b="1" dirty="0">
                <a:solidFill>
                  <a:schemeClr val="tx1"/>
                </a:solidFill>
              </a:rPr>
              <a:t>BLFQ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en-US" sz="3200" dirty="0"/>
              <a:t> Nucleon Structure in BLFQ</a:t>
            </a:r>
          </a:p>
          <a:p>
            <a:pPr lvl="1">
              <a:lnSpc>
                <a:spcPct val="200000"/>
              </a:lnSpc>
            </a:pPr>
            <a:r>
              <a:rPr lang="en-US" sz="2800" dirty="0"/>
              <a:t>Nucleon Structure with leading </a:t>
            </a:r>
            <a:r>
              <a:rPr lang="en-US" sz="2800" dirty="0" err="1"/>
              <a:t>Fock</a:t>
            </a:r>
            <a:r>
              <a:rPr lang="en-US" sz="2800" dirty="0"/>
              <a:t> Sector</a:t>
            </a:r>
          </a:p>
          <a:p>
            <a:pPr lvl="1">
              <a:lnSpc>
                <a:spcPct val="200000"/>
              </a:lnSpc>
            </a:pPr>
            <a:r>
              <a:rPr lang="en-US" sz="2800" dirty="0"/>
              <a:t>Nucleon Structure with One Dynamical Gluon</a:t>
            </a:r>
          </a:p>
          <a:p>
            <a:pPr>
              <a:lnSpc>
                <a:spcPct val="200000"/>
              </a:lnSpc>
            </a:pPr>
            <a:r>
              <a:rPr lang="en-US" sz="3200" dirty="0"/>
              <a:t> Conclusion</a:t>
            </a:r>
          </a:p>
        </p:txBody>
      </p:sp>
    </p:spTree>
    <p:extLst>
      <p:ext uri="{BB962C8B-B14F-4D97-AF65-F5344CB8AC3E}">
        <p14:creationId xmlns:p14="http://schemas.microsoft.com/office/powerpoint/2010/main" val="18409366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8ACD75F-F0B4-2241-AC2C-4EEAED74C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263" y="3760133"/>
            <a:ext cx="4252269" cy="29824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57DBBF2-EA58-D648-B6F2-BD62C083C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23" y="3707842"/>
            <a:ext cx="4501662" cy="3087077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A8ECD52A-9A5F-0041-BD02-E42B13E23714}"/>
              </a:ext>
            </a:extLst>
          </p:cNvPr>
          <p:cNvSpPr txBox="1">
            <a:spLocks/>
          </p:cNvSpPr>
          <p:nvPr/>
        </p:nvSpPr>
        <p:spPr>
          <a:xfrm>
            <a:off x="82623" y="82235"/>
            <a:ext cx="9026909" cy="566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/>
              <a:t>Generalized Parton Distribution Functions (GPD)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428DA26-089A-E142-A899-072ACAEB6B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23" y="649121"/>
            <a:ext cx="4449049" cy="30587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9A949C-8B6E-3A4D-A9C5-32B57E3F91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2827" y="699943"/>
            <a:ext cx="4216029" cy="29570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62505F6-2AB9-F746-839F-AE000C199A85}"/>
              </a:ext>
            </a:extLst>
          </p:cNvPr>
          <p:cNvSpPr txBox="1"/>
          <p:nvPr/>
        </p:nvSpPr>
        <p:spPr>
          <a:xfrm>
            <a:off x="3579223" y="984069"/>
            <a:ext cx="22297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With dynamical gluon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2C58C5-8C24-0F41-8EE3-B6841640764A}"/>
              </a:ext>
            </a:extLst>
          </p:cNvPr>
          <p:cNvSpPr txBox="1"/>
          <p:nvPr/>
        </p:nvSpPr>
        <p:spPr>
          <a:xfrm>
            <a:off x="3142811" y="4254830"/>
            <a:ext cx="25503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Without dynamical gluon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FC6A2D-58A7-474D-9766-D85BE7E5FAF0}"/>
              </a:ext>
            </a:extLst>
          </p:cNvPr>
          <p:cNvSpPr txBox="1"/>
          <p:nvPr/>
        </p:nvSpPr>
        <p:spPr>
          <a:xfrm>
            <a:off x="3348715" y="6566841"/>
            <a:ext cx="2690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[In preparation, Siqi Xu, C. Mondal </a:t>
            </a:r>
            <a:r>
              <a:rPr lang="en-US" sz="1200" i="1" dirty="0" err="1"/>
              <a:t>et.al</a:t>
            </a:r>
            <a:r>
              <a:rPr lang="en-US" sz="1200" i="1" dirty="0"/>
              <a:t> </a:t>
            </a:r>
            <a:r>
              <a:rPr lang="en-US" sz="12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153840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8A21FA26-E16C-C241-B9D9-79D839376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4224" y="3847018"/>
            <a:ext cx="4109776" cy="30109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0663941-0B30-0B42-9805-3F33C1BB3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23" y="3799528"/>
            <a:ext cx="4415133" cy="3058399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A8ECD52A-9A5F-0041-BD02-E42B13E23714}"/>
              </a:ext>
            </a:extLst>
          </p:cNvPr>
          <p:cNvSpPr txBox="1">
            <a:spLocks/>
          </p:cNvSpPr>
          <p:nvPr/>
        </p:nvSpPr>
        <p:spPr>
          <a:xfrm>
            <a:off x="82623" y="82235"/>
            <a:ext cx="9026909" cy="566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/>
              <a:t>Generalized Parton Distribution Functions (GPD)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599FBC-F2A5-9D48-A566-4DFE171922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23" y="604909"/>
            <a:ext cx="4531807" cy="31628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ED8D08B-2C10-3C41-900A-B74EFCFF24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4597" y="646211"/>
            <a:ext cx="4284935" cy="312443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AD9A338-AB6B-1F4B-B2DE-7499603608CB}"/>
              </a:ext>
            </a:extLst>
          </p:cNvPr>
          <p:cNvSpPr txBox="1"/>
          <p:nvPr/>
        </p:nvSpPr>
        <p:spPr>
          <a:xfrm>
            <a:off x="3579223" y="984069"/>
            <a:ext cx="22297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With dynamical gluon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BDB94F-0147-E147-99D7-F807732F3653}"/>
              </a:ext>
            </a:extLst>
          </p:cNvPr>
          <p:cNvSpPr txBox="1"/>
          <p:nvPr/>
        </p:nvSpPr>
        <p:spPr>
          <a:xfrm>
            <a:off x="3490801" y="4147043"/>
            <a:ext cx="25503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Without dynamical gluon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8830238-304D-1644-A7BF-379E82522A1D}"/>
              </a:ext>
            </a:extLst>
          </p:cNvPr>
          <p:cNvSpPr txBox="1"/>
          <p:nvPr/>
        </p:nvSpPr>
        <p:spPr>
          <a:xfrm>
            <a:off x="3348715" y="6581001"/>
            <a:ext cx="2690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[In preparation, Siqi Xu, C. Mondal </a:t>
            </a:r>
            <a:r>
              <a:rPr lang="en-US" sz="1200" i="1" dirty="0" err="1"/>
              <a:t>et.al</a:t>
            </a:r>
            <a:r>
              <a:rPr lang="en-US" sz="1200" i="1" dirty="0"/>
              <a:t> </a:t>
            </a:r>
            <a:r>
              <a:rPr lang="en-US" sz="12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6840180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A8ECD52A-9A5F-0041-BD02-E42B13E23714}"/>
              </a:ext>
            </a:extLst>
          </p:cNvPr>
          <p:cNvSpPr txBox="1">
            <a:spLocks/>
          </p:cNvSpPr>
          <p:nvPr/>
        </p:nvSpPr>
        <p:spPr>
          <a:xfrm>
            <a:off x="82623" y="82235"/>
            <a:ext cx="9026909" cy="566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/>
              <a:t>Generalized Parton Distribution Functions (GPD)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A6C9DF-D769-EC49-AA4B-06AA3EEF5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94" y="1597844"/>
            <a:ext cx="4310817" cy="29487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AF425D0-36EC-954F-BBAA-EEA51395EF9A}"/>
              </a:ext>
            </a:extLst>
          </p:cNvPr>
          <p:cNvSpPr txBox="1"/>
          <p:nvPr/>
        </p:nvSpPr>
        <p:spPr>
          <a:xfrm>
            <a:off x="677185" y="4929184"/>
            <a:ext cx="8073652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Including the One Dynamical Gluon </a:t>
            </a:r>
            <a:r>
              <a:rPr lang="en-US" dirty="0" err="1"/>
              <a:t>Fock</a:t>
            </a:r>
            <a:r>
              <a:rPr lang="en-US" dirty="0"/>
              <a:t> Sector, we can calculate the gluon distribution at initial scale and Increase the distribution of gluon at large x region.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F8FF04-4906-F048-BC0E-38F0342A9956}"/>
              </a:ext>
            </a:extLst>
          </p:cNvPr>
          <p:cNvSpPr txBox="1"/>
          <p:nvPr/>
        </p:nvSpPr>
        <p:spPr>
          <a:xfrm>
            <a:off x="204794" y="6574794"/>
            <a:ext cx="2690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[In preparation, Siqi Xu, C. Mondal </a:t>
            </a:r>
            <a:r>
              <a:rPr lang="en-US" sz="1200" i="1" dirty="0" err="1"/>
              <a:t>et.al</a:t>
            </a:r>
            <a:r>
              <a:rPr lang="en-US" sz="1200" i="1" dirty="0"/>
              <a:t> </a:t>
            </a:r>
            <a:r>
              <a:rPr lang="en-US" sz="1200" dirty="0"/>
              <a:t>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5945E7-516D-F04A-83D7-E5E178D6BB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011" y="1511810"/>
            <a:ext cx="4395521" cy="30829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15CF03-90D8-E240-B056-C9CC00B3C60F}"/>
              </a:ext>
            </a:extLst>
          </p:cNvPr>
          <p:cNvSpPr txBox="1"/>
          <p:nvPr/>
        </p:nvSpPr>
        <p:spPr>
          <a:xfrm>
            <a:off x="194477" y="850379"/>
            <a:ext cx="59059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dirty="0"/>
              <a:t>Generalized Parton Distribution Functions For Gluon</a:t>
            </a:r>
          </a:p>
        </p:txBody>
      </p:sp>
    </p:spTree>
    <p:extLst>
      <p:ext uri="{BB962C8B-B14F-4D97-AF65-F5344CB8AC3E}">
        <p14:creationId xmlns:p14="http://schemas.microsoft.com/office/powerpoint/2010/main" val="15859819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37396A-2D5E-B54A-97FD-EA3B3D286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64" y="959006"/>
            <a:ext cx="4660816" cy="2975752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0B51BE90-36C6-8142-85B0-90E6908D7C9A}"/>
              </a:ext>
            </a:extLst>
          </p:cNvPr>
          <p:cNvSpPr txBox="1">
            <a:spLocks/>
          </p:cNvSpPr>
          <p:nvPr/>
        </p:nvSpPr>
        <p:spPr>
          <a:xfrm>
            <a:off x="59224" y="-62939"/>
            <a:ext cx="8985283" cy="926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b="1" dirty="0" err="1"/>
              <a:t>Transversity</a:t>
            </a:r>
            <a:r>
              <a:rPr lang="en-US" altLang="zh-CN" sz="3600" b="1" dirty="0"/>
              <a:t> Parton Distribution Functions</a:t>
            </a:r>
            <a:endParaRPr lang="en-US" sz="36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D945ED-5403-824D-994C-CDEA6AA0C9DD}"/>
              </a:ext>
            </a:extLst>
          </p:cNvPr>
          <p:cNvSpPr txBox="1"/>
          <p:nvPr/>
        </p:nvSpPr>
        <p:spPr>
          <a:xfrm>
            <a:off x="1172134" y="650419"/>
            <a:ext cx="19334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Preliminary results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5393897-BE70-3942-ACEB-B7C51E3BE3D4}"/>
                  </a:ext>
                </a:extLst>
              </p:cNvPr>
              <p:cNvSpPr txBox="1"/>
              <p:nvPr/>
            </p:nvSpPr>
            <p:spPr>
              <a:xfrm>
                <a:off x="2964186" y="1591884"/>
                <a:ext cx="1587679" cy="2824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=0.2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5393897-BE70-3942-ACEB-B7C51E3BE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4186" y="1591884"/>
                <a:ext cx="1587679" cy="282450"/>
              </a:xfrm>
              <a:prstGeom prst="rect">
                <a:avLst/>
              </a:prstGeom>
              <a:blipFill>
                <a:blip r:embed="rId3"/>
                <a:stretch>
                  <a:fillRect l="-2381" t="-4167" r="-794" b="-29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2AC5ACA-6183-134C-9208-9B3FC6FE80C6}"/>
              </a:ext>
            </a:extLst>
          </p:cNvPr>
          <p:cNvSpPr txBox="1"/>
          <p:nvPr/>
        </p:nvSpPr>
        <p:spPr>
          <a:xfrm>
            <a:off x="6393576" y="526391"/>
            <a:ext cx="2690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[In preparation, Siqi Xu, C. Mondal </a:t>
            </a:r>
            <a:r>
              <a:rPr lang="en-US" sz="1200" i="1" dirty="0" err="1"/>
              <a:t>et.al</a:t>
            </a:r>
            <a:r>
              <a:rPr lang="en-US" sz="1200" i="1" dirty="0"/>
              <a:t> </a:t>
            </a:r>
            <a:r>
              <a:rPr lang="en-US" sz="1200" dirty="0"/>
              <a:t>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04F89F-1A94-E345-A812-67C85440B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351" y="4029982"/>
            <a:ext cx="4492641" cy="28338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57C6ED-7046-4A49-A6BC-EB220E34C4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3840" y="4029982"/>
            <a:ext cx="4442460" cy="28090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33DD870-E81F-6747-BB24-A0291DC01328}"/>
              </a:ext>
            </a:extLst>
          </p:cNvPr>
          <p:cNvSpPr txBox="1"/>
          <p:nvPr/>
        </p:nvSpPr>
        <p:spPr>
          <a:xfrm>
            <a:off x="4775817" y="1673654"/>
            <a:ext cx="42185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Due to the gluon distribution, we can’t evolve the PDF from initial scale to experimental scale.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D4F07D-AAB0-0A4A-834B-BA5455242866}"/>
              </a:ext>
            </a:extLst>
          </p:cNvPr>
          <p:cNvSpPr txBox="1"/>
          <p:nvPr/>
        </p:nvSpPr>
        <p:spPr>
          <a:xfrm>
            <a:off x="4780387" y="945553"/>
            <a:ext cx="3738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are still working on the calculation of the gluon </a:t>
            </a:r>
            <a:r>
              <a:rPr lang="en-US" dirty="0" err="1"/>
              <a:t>transversity</a:t>
            </a:r>
            <a:r>
              <a:rPr lang="en-US" dirty="0"/>
              <a:t> PDF.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38E23D7-8CB5-C84D-96CF-46A639020826}"/>
                  </a:ext>
                </a:extLst>
              </p:cNvPr>
              <p:cNvSpPr txBox="1"/>
              <p:nvPr/>
            </p:nvSpPr>
            <p:spPr>
              <a:xfrm>
                <a:off x="4704080" y="2656264"/>
                <a:ext cx="2314736" cy="2880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=0.55, 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=−0.29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38E23D7-8CB5-C84D-96CF-46A6390208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4080" y="2656264"/>
                <a:ext cx="2314736" cy="288092"/>
              </a:xfrm>
              <a:prstGeom prst="rect">
                <a:avLst/>
              </a:prstGeom>
              <a:blipFill>
                <a:blip r:embed="rId6"/>
                <a:stretch>
                  <a:fillRect l="-1630" r="-1087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03FD1101-EF41-9140-B575-887CA3F478DE}"/>
              </a:ext>
            </a:extLst>
          </p:cNvPr>
          <p:cNvSpPr txBox="1"/>
          <p:nvPr/>
        </p:nvSpPr>
        <p:spPr>
          <a:xfrm>
            <a:off x="7149080" y="2629100"/>
            <a:ext cx="1809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dynamical Gluon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ACB8A04-57F9-C846-A732-E47DB0CCE5C1}"/>
                  </a:ext>
                </a:extLst>
              </p:cNvPr>
              <p:cNvSpPr txBox="1"/>
              <p:nvPr/>
            </p:nvSpPr>
            <p:spPr>
              <a:xfrm>
                <a:off x="4743458" y="3071168"/>
                <a:ext cx="2314736" cy="2880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=0.94, 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=−0.20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ACB8A04-57F9-C846-A732-E47DB0CCE5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3458" y="3071168"/>
                <a:ext cx="2314736" cy="288092"/>
              </a:xfrm>
              <a:prstGeom prst="rect">
                <a:avLst/>
              </a:prstGeom>
              <a:blipFill>
                <a:blip r:embed="rId7"/>
                <a:stretch>
                  <a:fillRect l="-2186" r="-1639" b="-20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6D65E7A6-F485-3A44-954A-9C8F75E81B01}"/>
              </a:ext>
            </a:extLst>
          </p:cNvPr>
          <p:cNvSpPr txBox="1"/>
          <p:nvPr/>
        </p:nvSpPr>
        <p:spPr>
          <a:xfrm>
            <a:off x="7018816" y="3030548"/>
            <a:ext cx="2053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dynamical Gluon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8A86027-3288-D14E-B3EA-FE884E49411B}"/>
                  </a:ext>
                </a:extLst>
              </p:cNvPr>
              <p:cNvSpPr txBox="1"/>
              <p:nvPr/>
            </p:nvSpPr>
            <p:spPr>
              <a:xfrm>
                <a:off x="4743458" y="3527246"/>
                <a:ext cx="3271600" cy="2899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0.39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−0.12 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+0.18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0.25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−0.10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+0.30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8A86027-3288-D14E-B3EA-FE884E4941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3458" y="3527246"/>
                <a:ext cx="3271600" cy="289951"/>
              </a:xfrm>
              <a:prstGeom prst="rect">
                <a:avLst/>
              </a:prstGeom>
              <a:blipFill>
                <a:blip r:embed="rId8"/>
                <a:stretch>
                  <a:fillRect l="-1163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C2B9C21F-734A-EC43-98B7-456F930E6624}"/>
              </a:ext>
            </a:extLst>
          </p:cNvPr>
          <p:cNvSpPr txBox="1"/>
          <p:nvPr/>
        </p:nvSpPr>
        <p:spPr>
          <a:xfrm>
            <a:off x="6411243" y="750132"/>
            <a:ext cx="2127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[Phys. Rev. D87, 094019(2013)]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583646-70C5-AB49-9756-16FA6C27F299}"/>
              </a:ext>
            </a:extLst>
          </p:cNvPr>
          <p:cNvSpPr txBox="1"/>
          <p:nvPr/>
        </p:nvSpPr>
        <p:spPr>
          <a:xfrm>
            <a:off x="8074605" y="3497944"/>
            <a:ext cx="106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Extracted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2D76375-E37F-DD4E-A7DE-6685D3D11438}"/>
              </a:ext>
            </a:extLst>
          </p:cNvPr>
          <p:cNvSpPr txBox="1"/>
          <p:nvPr/>
        </p:nvSpPr>
        <p:spPr>
          <a:xfrm>
            <a:off x="3242484" y="4523164"/>
            <a:ext cx="340734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Without Dynamical Gluon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962DAF-3BC8-2A45-9907-D7C18F7225E5}"/>
              </a:ext>
            </a:extLst>
          </p:cNvPr>
          <p:cNvSpPr txBox="1"/>
          <p:nvPr/>
        </p:nvSpPr>
        <p:spPr>
          <a:xfrm>
            <a:off x="3423920" y="2135319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 quark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FDA5619-F725-F540-AE84-D8FFBE888C18}"/>
              </a:ext>
            </a:extLst>
          </p:cNvPr>
          <p:cNvSpPr txBox="1"/>
          <p:nvPr/>
        </p:nvSpPr>
        <p:spPr>
          <a:xfrm>
            <a:off x="3515360" y="2944356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 quark</a:t>
            </a:r>
          </a:p>
        </p:txBody>
      </p:sp>
    </p:spTree>
    <p:extLst>
      <p:ext uri="{BB962C8B-B14F-4D97-AF65-F5344CB8AC3E}">
        <p14:creationId xmlns:p14="http://schemas.microsoft.com/office/powerpoint/2010/main" val="34855812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BF4AD-FE8C-9B48-93B8-5304B4846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294" y="133572"/>
            <a:ext cx="8718172" cy="801061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6BCE6-B1AE-2946-8AC3-6763BD501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324" y="985010"/>
            <a:ext cx="8617142" cy="5266933"/>
          </a:xfrm>
        </p:spPr>
        <p:txBody>
          <a:bodyPr>
            <a:normAutofit/>
          </a:bodyPr>
          <a:lstStyle/>
          <a:p>
            <a:r>
              <a:rPr lang="en-US" sz="1800" dirty="0">
                <a:ea typeface="Times New Roman" charset="0"/>
                <a:cs typeface="Times New Roman" charset="0"/>
              </a:rPr>
              <a:t>Light-front Hamiltonian approach: mass spectrum  and  structure.</a:t>
            </a:r>
            <a:endParaRPr lang="en-US" sz="1800" dirty="0"/>
          </a:p>
          <a:p>
            <a:r>
              <a:rPr lang="en-US" sz="1800" dirty="0"/>
              <a:t>Investigate the structure of the nucleon from the eigenstates of effective Hamiltonians and one dynamical gluon effective Hamiltonians.</a:t>
            </a:r>
          </a:p>
          <a:p>
            <a:r>
              <a:rPr lang="en-US" sz="1800" dirty="0"/>
              <a:t>Wavefunctions lead to a good description of various observables such as electromagnetic form factors, PDFs, GPDs, etc.</a:t>
            </a:r>
          </a:p>
          <a:p>
            <a:r>
              <a:rPr lang="en-US" sz="1800" dirty="0"/>
              <a:t>While including higher </a:t>
            </a:r>
            <a:r>
              <a:rPr lang="en-US" sz="1800" dirty="0" err="1"/>
              <a:t>Fock</a:t>
            </a:r>
            <a:r>
              <a:rPr lang="en-US" sz="1800" dirty="0"/>
              <a:t> Sectors, the effective interaction is replaced by the QCD vertex function and the gluon distribution can be explored.</a:t>
            </a:r>
          </a:p>
          <a:p>
            <a:r>
              <a:rPr lang="en-US" sz="1800" dirty="0"/>
              <a:t>Including the one dynamical gluon </a:t>
            </a:r>
            <a:r>
              <a:rPr lang="en-US" sz="1800" dirty="0" err="1"/>
              <a:t>Fock</a:t>
            </a:r>
            <a:r>
              <a:rPr lang="en-US" sz="1800" dirty="0"/>
              <a:t> Sector, the Axial Form Factor of u quark is suppressed, and the d quark’s Axial FF is almost same with only the leading </a:t>
            </a:r>
            <a:r>
              <a:rPr lang="en-US" sz="1800" dirty="0" err="1"/>
              <a:t>Fock</a:t>
            </a:r>
            <a:r>
              <a:rPr lang="en-US" sz="1800" dirty="0"/>
              <a:t> sector case.</a:t>
            </a:r>
          </a:p>
          <a:p>
            <a:r>
              <a:rPr lang="en-US" sz="1800" dirty="0"/>
              <a:t>As we include the gluon contribution at initial scale, the gluon distributions are closer to the NNPDF results.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FF8965-1C29-1349-B645-EC9FF92CEC93}"/>
              </a:ext>
            </a:extLst>
          </p:cNvPr>
          <p:cNvSpPr txBox="1"/>
          <p:nvPr/>
        </p:nvSpPr>
        <p:spPr>
          <a:xfrm>
            <a:off x="3299322" y="5471323"/>
            <a:ext cx="27291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latin typeface="+mj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5905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BF60640-0069-E24F-B415-3900EC95455F}"/>
              </a:ext>
            </a:extLst>
          </p:cNvPr>
          <p:cNvSpPr/>
          <p:nvPr/>
        </p:nvSpPr>
        <p:spPr>
          <a:xfrm>
            <a:off x="86771" y="3255273"/>
            <a:ext cx="1433686" cy="4519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Hadron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6EA61BC-5698-6143-A837-D0A5CD768B57}"/>
              </a:ext>
            </a:extLst>
          </p:cNvPr>
          <p:cNvSpPr/>
          <p:nvPr/>
        </p:nvSpPr>
        <p:spPr>
          <a:xfrm>
            <a:off x="2466754" y="893135"/>
            <a:ext cx="1424764" cy="5103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Gauge Link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ounded Rectangle 12">
                <a:extLst>
                  <a:ext uri="{FF2B5EF4-FFF2-40B4-BE49-F238E27FC236}">
                    <a16:creationId xmlns:a16="http://schemas.microsoft.com/office/drawing/2014/main" id="{CF8F66A9-5232-CC44-A39A-B0DE2AA86BFB}"/>
                  </a:ext>
                </a:extLst>
              </p:cNvPr>
              <p:cNvSpPr/>
              <p:nvPr/>
            </p:nvSpPr>
            <p:spPr>
              <a:xfrm>
                <a:off x="2466754" y="2449031"/>
                <a:ext cx="2190307" cy="51036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𝑞𝑞𝑞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S" dirty="0"/>
                  <a:t>&amp;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⟩)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⨂"/>
                        <m:subHide m:val="on"/>
                        <m:supHide m:val="on"/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⟩</m:t>
                        </m:r>
                      </m:e>
                    </m:nary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3" name="Rounded Rectangle 12">
                <a:extLst>
                  <a:ext uri="{FF2B5EF4-FFF2-40B4-BE49-F238E27FC236}">
                    <a16:creationId xmlns:a16="http://schemas.microsoft.com/office/drawing/2014/main" id="{CF8F66A9-5232-CC44-A39A-B0DE2AA86B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6754" y="2449031"/>
                <a:ext cx="2190307" cy="510363"/>
              </a:xfrm>
              <a:prstGeom prst="roundRect">
                <a:avLst/>
              </a:prstGeom>
              <a:blipFill>
                <a:blip r:embed="rId2"/>
                <a:stretch>
                  <a:fillRect t="-50000" b="-8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CDFE924D-0125-9A4F-B23D-3374C5A8BBAB}"/>
                  </a:ext>
                </a:extLst>
              </p:cNvPr>
              <p:cNvSpPr/>
              <p:nvPr/>
            </p:nvSpPr>
            <p:spPr>
              <a:xfrm>
                <a:off x="2466754" y="3980116"/>
                <a:ext cx="2371061" cy="51036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𝑞𝑞𝑞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S" dirty="0"/>
                  <a:t>&amp;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⟩)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⨂"/>
                        <m:subHide m:val="on"/>
                        <m:supHide m:val="on"/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𝑔𝑔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⟩</m:t>
                        </m:r>
                      </m:e>
                    </m:nary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CDFE924D-0125-9A4F-B23D-3374C5A8BB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6754" y="3980116"/>
                <a:ext cx="2371061" cy="510363"/>
              </a:xfrm>
              <a:prstGeom prst="roundRect">
                <a:avLst/>
              </a:prstGeom>
              <a:blipFill>
                <a:blip r:embed="rId3"/>
                <a:stretch>
                  <a:fillRect t="-46512" b="-8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1B51ECC3-6457-4D4C-9BFC-C97647793A48}"/>
                  </a:ext>
                </a:extLst>
              </p:cNvPr>
              <p:cNvSpPr/>
              <p:nvPr/>
            </p:nvSpPr>
            <p:spPr>
              <a:xfrm>
                <a:off x="2466754" y="5521832"/>
                <a:ext cx="2280685" cy="510363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(|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𝑞𝑞𝑞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S" dirty="0"/>
                  <a:t>&amp;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⟩)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⨂"/>
                        <m:subHide m:val="on"/>
                        <m:supHide m:val="on"/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acc>
                          <m:accPr>
                            <m:chr m:val="̅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⟩</m:t>
                        </m:r>
                      </m:e>
                    </m:nary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1B51ECC3-6457-4D4C-9BFC-C97647793A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6754" y="5521832"/>
                <a:ext cx="2280685" cy="510363"/>
              </a:xfrm>
              <a:prstGeom prst="roundRect">
                <a:avLst/>
              </a:prstGeom>
              <a:blipFill>
                <a:blip r:embed="rId4"/>
                <a:stretch>
                  <a:fillRect t="-50000" b="-8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CEF5EBAA-676C-6A49-A863-903668A3BF80}"/>
              </a:ext>
            </a:extLst>
          </p:cNvPr>
          <p:cNvSpPr txBox="1"/>
          <p:nvPr/>
        </p:nvSpPr>
        <p:spPr>
          <a:xfrm>
            <a:off x="5164652" y="827323"/>
            <a:ext cx="3787962" cy="646331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study various spin asymmetries of the nucleon.</a:t>
            </a:r>
          </a:p>
        </p:txBody>
      </p: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6252020B-3561-9144-AD13-D81259D548CA}"/>
              </a:ext>
            </a:extLst>
          </p:cNvPr>
          <p:cNvCxnSpPr>
            <a:cxnSpLocks/>
            <a:stCxn id="4" idx="3"/>
            <a:endCxn id="12" idx="1"/>
          </p:cNvCxnSpPr>
          <p:nvPr/>
        </p:nvCxnSpPr>
        <p:spPr>
          <a:xfrm flipV="1">
            <a:off x="1520457" y="1148317"/>
            <a:ext cx="946297" cy="2332929"/>
          </a:xfrm>
          <a:prstGeom prst="bentConnector3">
            <a:avLst>
              <a:gd name="adj1" fmla="val 50000"/>
            </a:avLst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4B372A72-26A6-7F42-A9CF-6EAC25705414}"/>
              </a:ext>
            </a:extLst>
          </p:cNvPr>
          <p:cNvCxnSpPr>
            <a:stCxn id="4" idx="3"/>
          </p:cNvCxnSpPr>
          <p:nvPr/>
        </p:nvCxnSpPr>
        <p:spPr>
          <a:xfrm flipV="1">
            <a:off x="1520457" y="2704213"/>
            <a:ext cx="946297" cy="777033"/>
          </a:xfrm>
          <a:prstGeom prst="bentConnector3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14216924-9E37-834D-963C-38EB63D5D534}"/>
              </a:ext>
            </a:extLst>
          </p:cNvPr>
          <p:cNvCxnSpPr>
            <a:stCxn id="4" idx="3"/>
            <a:endCxn id="15" idx="1"/>
          </p:cNvCxnSpPr>
          <p:nvPr/>
        </p:nvCxnSpPr>
        <p:spPr>
          <a:xfrm>
            <a:off x="1520457" y="3481246"/>
            <a:ext cx="946297" cy="2295768"/>
          </a:xfrm>
          <a:prstGeom prst="bentConnector3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>
            <a:extLst>
              <a:ext uri="{FF2B5EF4-FFF2-40B4-BE49-F238E27FC236}">
                <a16:creationId xmlns:a16="http://schemas.microsoft.com/office/drawing/2014/main" id="{DD63EC6F-4FF6-C549-85A6-B27B6D030DF5}"/>
              </a:ext>
            </a:extLst>
          </p:cNvPr>
          <p:cNvCxnSpPr>
            <a:stCxn id="4" idx="3"/>
          </p:cNvCxnSpPr>
          <p:nvPr/>
        </p:nvCxnSpPr>
        <p:spPr>
          <a:xfrm>
            <a:off x="1520457" y="3481246"/>
            <a:ext cx="946297" cy="754051"/>
          </a:xfrm>
          <a:prstGeom prst="bentConnector3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8A516291-96D5-424A-8DC1-7C5BEA410980}"/>
              </a:ext>
            </a:extLst>
          </p:cNvPr>
          <p:cNvSpPr/>
          <p:nvPr/>
        </p:nvSpPr>
        <p:spPr>
          <a:xfrm>
            <a:off x="5164652" y="1827049"/>
            <a:ext cx="3787962" cy="1754326"/>
          </a:xfrm>
          <a:prstGeom prst="rect">
            <a:avLst/>
          </a:prstGeom>
          <a:ln w="317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Systematic study of various gluon distributions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investigate spin  sum rules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Mass decomposition,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Mechanical properties: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pressure and forces inside hadron.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1C89895-4CCA-224D-88D2-62C29F25714F}"/>
              </a:ext>
            </a:extLst>
          </p:cNvPr>
          <p:cNvCxnSpPr>
            <a:stCxn id="12" idx="3"/>
            <a:endCxn id="21" idx="1"/>
          </p:cNvCxnSpPr>
          <p:nvPr/>
        </p:nvCxnSpPr>
        <p:spPr>
          <a:xfrm>
            <a:off x="3891518" y="1148317"/>
            <a:ext cx="1273134" cy="2172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9608D30D-DB37-5249-8F5C-CF69AFB6FF87}"/>
              </a:ext>
            </a:extLst>
          </p:cNvPr>
          <p:cNvSpPr/>
          <p:nvPr/>
        </p:nvSpPr>
        <p:spPr>
          <a:xfrm>
            <a:off x="5164652" y="3632960"/>
            <a:ext cx="3787962" cy="1200329"/>
          </a:xfrm>
          <a:prstGeom prst="rect">
            <a:avLst/>
          </a:prstGeom>
          <a:ln w="317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include more fundamental QCD interactions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address color confinement of </a:t>
            </a:r>
            <a:r>
              <a:rPr lang="en-US" dirty="0" err="1"/>
              <a:t>partons</a:t>
            </a:r>
            <a:r>
              <a:rPr lang="en-US" dirty="0"/>
              <a:t>.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895A87A-BD4C-D641-9739-A273157B9B63}"/>
              </a:ext>
            </a:extLst>
          </p:cNvPr>
          <p:cNvCxnSpPr>
            <a:stCxn id="14" idx="3"/>
            <a:endCxn id="43" idx="1"/>
          </p:cNvCxnSpPr>
          <p:nvPr/>
        </p:nvCxnSpPr>
        <p:spPr>
          <a:xfrm flipV="1">
            <a:off x="4837815" y="4233125"/>
            <a:ext cx="326837" cy="2173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5883041-B349-4040-8C87-E7A9FF08AE16}"/>
              </a:ext>
            </a:extLst>
          </p:cNvPr>
          <p:cNvCxnSpPr>
            <a:stCxn id="13" idx="3"/>
            <a:endCxn id="34" idx="1"/>
          </p:cNvCxnSpPr>
          <p:nvPr/>
        </p:nvCxnSpPr>
        <p:spPr>
          <a:xfrm flipV="1">
            <a:off x="4657061" y="2704212"/>
            <a:ext cx="507591" cy="1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DD055535-0A05-994C-899A-9965010ED0AD}"/>
              </a:ext>
            </a:extLst>
          </p:cNvPr>
          <p:cNvSpPr/>
          <p:nvPr/>
        </p:nvSpPr>
        <p:spPr>
          <a:xfrm>
            <a:off x="5164652" y="4899852"/>
            <a:ext cx="3787962" cy="1754326"/>
          </a:xfrm>
          <a:prstGeom prst="rect">
            <a:avLst/>
          </a:prstGeom>
          <a:ln w="317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spin  sum rules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Mass decomposition,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Mechanical properties: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pressure and forces inside hadron.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Study sea structure of hadron and its contribution to spin, mass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8BDCD4A-4C02-5E4C-9E32-71A429F688DD}"/>
              </a:ext>
            </a:extLst>
          </p:cNvPr>
          <p:cNvCxnSpPr>
            <a:stCxn id="15" idx="3"/>
            <a:endCxn id="50" idx="1"/>
          </p:cNvCxnSpPr>
          <p:nvPr/>
        </p:nvCxnSpPr>
        <p:spPr>
          <a:xfrm>
            <a:off x="4747439" y="5777014"/>
            <a:ext cx="417213" cy="1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2FD9E37-3742-C34E-9ADD-45E669B88F52}"/>
              </a:ext>
            </a:extLst>
          </p:cNvPr>
          <p:cNvSpPr txBox="1"/>
          <p:nvPr/>
        </p:nvSpPr>
        <p:spPr>
          <a:xfrm>
            <a:off x="0" y="-2872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Future plan</a:t>
            </a:r>
          </a:p>
        </p:txBody>
      </p:sp>
    </p:spTree>
    <p:extLst>
      <p:ext uri="{BB962C8B-B14F-4D97-AF65-F5344CB8AC3E}">
        <p14:creationId xmlns:p14="http://schemas.microsoft.com/office/powerpoint/2010/main" val="2813812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62C8B70-DE37-954A-9D6D-499E4BDB28B7}"/>
              </a:ext>
            </a:extLst>
          </p:cNvPr>
          <p:cNvSpPr txBox="1"/>
          <p:nvPr/>
        </p:nvSpPr>
        <p:spPr>
          <a:xfrm>
            <a:off x="0" y="29140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Future plan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7355229-37FF-A447-9955-61328F0BF0D5}"/>
                  </a:ext>
                </a:extLst>
              </p:cNvPr>
              <p:cNvSpPr txBox="1"/>
              <p:nvPr/>
            </p:nvSpPr>
            <p:spPr>
              <a:xfrm>
                <a:off x="385470" y="1350214"/>
                <a:ext cx="8149213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Systematic study of various gluon distributions, investigate spin  sum rules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Mass decomposition, Mechanical properties: pressure and forces inside hadron.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Investigate TMDs with nontrivial gauge link and study various spin asymmetries of the nucleon.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Extend to higher </a:t>
                </a:r>
                <a:r>
                  <a:rPr lang="en-US" dirty="0" err="1"/>
                  <a:t>Fock</a:t>
                </a:r>
                <a:r>
                  <a:rPr lang="en-US" dirty="0"/>
                  <a:t> Sectors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𝑞𝑞𝑞𝑔𝑔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𝑞𝑞𝑞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S" dirty="0"/>
                  <a:t>), include more fundamental QCD interactions to address color confinement of </a:t>
                </a:r>
                <a:r>
                  <a:rPr lang="en-US" dirty="0" err="1"/>
                  <a:t>partons</a:t>
                </a:r>
                <a:r>
                  <a:rPr lang="en-US" dirty="0"/>
                  <a:t>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Study sea structure of hadron and its contribution to spin, mass, etc. and its asymmetry inside nucleon.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Extend our investigation to heavy hadrons.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7355229-37FF-A447-9955-61328F0BF0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470" y="1350214"/>
                <a:ext cx="8149213" cy="2585323"/>
              </a:xfrm>
              <a:prstGeom prst="rect">
                <a:avLst/>
              </a:prstGeom>
              <a:blipFill>
                <a:blip r:embed="rId2"/>
                <a:stretch>
                  <a:fillRect l="-311" t="-488" r="-467" b="-2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28330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CE5AE2C-3271-8F4D-B569-4582E9A562AE}"/>
              </a:ext>
            </a:extLst>
          </p:cNvPr>
          <p:cNvSpPr txBox="1"/>
          <p:nvPr/>
        </p:nvSpPr>
        <p:spPr>
          <a:xfrm>
            <a:off x="1461923" y="315329"/>
            <a:ext cx="5928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Effective </a:t>
            </a:r>
            <a:r>
              <a:rPr lang="en-US" sz="3600" b="1" dirty="0"/>
              <a:t>Hamiltonian</a:t>
            </a:r>
            <a:r>
              <a:rPr lang="en-US" sz="4000" b="1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B758A9D-1B24-3F45-A3D4-C67FCF324B80}"/>
                  </a:ext>
                </a:extLst>
              </p:cNvPr>
              <p:cNvSpPr/>
              <p:nvPr/>
            </p:nvSpPr>
            <p:spPr>
              <a:xfrm>
                <a:off x="1487156" y="1157091"/>
                <a:ext cx="5903294" cy="4449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𝑏𝑎𝑟𝑦𝑜𝑛</m:t>
                              </m:r>
                            </m:sub>
                          </m:sSub>
                        </m:e>
                      </m:d>
                      <m:r>
                        <a:rPr lang="en-US" sz="2000" i="1" smtClean="0">
                          <a:latin typeface="Cambria Math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𝑞𝑞𝑞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B758A9D-1B24-3F45-A3D4-C67FCF324B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7156" y="1157091"/>
                <a:ext cx="5903294" cy="444930"/>
              </a:xfrm>
              <a:prstGeom prst="rect">
                <a:avLst/>
              </a:prstGeom>
              <a:blipFill>
                <a:blip r:embed="rId2"/>
                <a:stretch>
                  <a:fillRect t="-147222" b="-219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E8F5F1-6A7D-3D4C-9587-7E3C13E5E8F5}"/>
                  </a:ext>
                </a:extLst>
              </p:cNvPr>
              <p:cNvSpPr txBox="1"/>
              <p:nvPr/>
            </p:nvSpPr>
            <p:spPr>
              <a:xfrm>
                <a:off x="1117997" y="1792565"/>
                <a:ext cx="6616377" cy="7078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𝑰𝒏𝒕𝒆𝒓𝒂𝒄𝒕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=−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𝑭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𝟒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𝜶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𝒔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𝑸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𝒊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(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𝒊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&lt;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)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𝒖</m:t>
                                  </m:r>
                                </m:e>
                              </m:acc>
                            </m:e>
                            <m:sub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sub>
                          </m:sSub>
                          <m:d>
                            <m:dPr>
                              <m:ctrlP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sSup>
                            <m:sSupPr>
                              <m:ctrlP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𝜸</m:t>
                              </m:r>
                            </m:e>
                            <m:sup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𝝁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𝒖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𝒖</m:t>
                                  </m:r>
                                </m:e>
                              </m:acc>
                            </m:e>
                            <m:sub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𝒋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sub>
                          </m:sSub>
                          <m:d>
                            <m:dPr>
                              <m:ctrlP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𝒋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𝝁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𝒖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𝒋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E8F5F1-6A7D-3D4C-9587-7E3C13E5E8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997" y="1792565"/>
                <a:ext cx="6616377" cy="707886"/>
              </a:xfrm>
              <a:prstGeom prst="rect">
                <a:avLst/>
              </a:prstGeom>
              <a:blipFill>
                <a:blip r:embed="rId3"/>
                <a:stretch>
                  <a:fillRect t="-136842" b="-182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C912BAD-5EED-A242-BEB8-0E953FD35BDF}"/>
                  </a:ext>
                </a:extLst>
              </p:cNvPr>
              <p:cNvSpPr txBox="1"/>
              <p:nvPr/>
            </p:nvSpPr>
            <p:spPr>
              <a:xfrm>
                <a:off x="3052312" y="4402315"/>
                <a:ext cx="2787814" cy="36933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=10,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=16.5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C912BAD-5EED-A242-BEB8-0E953FD35B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2312" y="4402315"/>
                <a:ext cx="2787814" cy="369332"/>
              </a:xfrm>
              <a:prstGeom prst="rect">
                <a:avLst/>
              </a:prstGeom>
              <a:blipFill>
                <a:blip r:embed="rId4"/>
                <a:stretch>
                  <a:fillRect l="-2262" r="-1357" b="-6452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D016A5E7-9602-8141-BB85-CF6A4F3C5E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0237" y="4981121"/>
            <a:ext cx="4491964" cy="8444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8E28C8B-A79C-8F41-ADE0-4039DCFD7D55}"/>
              </a:ext>
            </a:extLst>
          </p:cNvPr>
          <p:cNvSpPr txBox="1"/>
          <p:nvPr/>
        </p:nvSpPr>
        <p:spPr>
          <a:xfrm>
            <a:off x="1692966" y="5879551"/>
            <a:ext cx="55065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Note: In our calculation, we fix the basis scale b equal to 0.6 GeV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E21639-87C6-3042-850B-52A8221B12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2015" y="2530513"/>
            <a:ext cx="3461699" cy="1841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0939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1B46C-B290-5B46-939F-4A74DC995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200" y="167986"/>
            <a:ext cx="8683736" cy="67558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Nucleon Radii and Axial Charges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374DC4-21E3-9644-B0AB-A37964E906F3}"/>
              </a:ext>
            </a:extLst>
          </p:cNvPr>
          <p:cNvSpPr txBox="1"/>
          <p:nvPr/>
        </p:nvSpPr>
        <p:spPr>
          <a:xfrm>
            <a:off x="85694" y="897537"/>
            <a:ext cx="5118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magnetic moment of the proton and neutron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29A4D1-D496-7844-9B01-6B1BD01AF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224" y="1296110"/>
            <a:ext cx="4346652" cy="9513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86E257-AC0B-B046-A3D3-2F3051EFBE56}"/>
              </a:ext>
            </a:extLst>
          </p:cNvPr>
          <p:cNvSpPr txBox="1"/>
          <p:nvPr/>
        </p:nvSpPr>
        <p:spPr>
          <a:xfrm>
            <a:off x="104696" y="2304039"/>
            <a:ext cx="3809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radii of the proton and neutron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E076262-DCA9-224A-B68A-3F30134A7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752" y="2649298"/>
            <a:ext cx="4998545" cy="15312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FE50F22-4BF6-544F-B460-A8E619342ACC}"/>
              </a:ext>
            </a:extLst>
          </p:cNvPr>
          <p:cNvSpPr txBox="1"/>
          <p:nvPr/>
        </p:nvSpPr>
        <p:spPr>
          <a:xfrm>
            <a:off x="104696" y="4180542"/>
            <a:ext cx="3492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axial charge and axial radius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85E3895-55FD-7442-8A42-1996B35D9D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4552" y="4612165"/>
            <a:ext cx="5202944" cy="154230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FD6F921-F131-074F-87A6-7DAC3FEA0BAD}"/>
              </a:ext>
            </a:extLst>
          </p:cNvPr>
          <p:cNvSpPr txBox="1"/>
          <p:nvPr/>
        </p:nvSpPr>
        <p:spPr>
          <a:xfrm>
            <a:off x="4665769" y="6488668"/>
            <a:ext cx="4374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</a:t>
            </a:r>
            <a:r>
              <a:rPr lang="en-US" dirty="0">
                <a:solidFill>
                  <a:srgbClr val="0070C0"/>
                </a:solidFill>
              </a:rPr>
              <a:t> </a:t>
            </a:r>
            <a:r>
              <a:rPr lang="en-US" sz="1200" dirty="0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2108.03909</a:t>
            </a:r>
            <a:r>
              <a:rPr lang="en-US" sz="1200" dirty="0">
                <a:solidFill>
                  <a:srgbClr val="0070C0"/>
                </a:solidFill>
              </a:rPr>
              <a:t> [hep-</a:t>
            </a:r>
            <a:r>
              <a:rPr lang="en-US" sz="1200" dirty="0" err="1">
                <a:solidFill>
                  <a:srgbClr val="0070C0"/>
                </a:solidFill>
              </a:rPr>
              <a:t>ph</a:t>
            </a:r>
            <a:r>
              <a:rPr lang="en-US" sz="1200" dirty="0">
                <a:solidFill>
                  <a:srgbClr val="0070C0"/>
                </a:solidFill>
              </a:rPr>
              <a:t>], Siqi Xu, C. Mondal, </a:t>
            </a:r>
            <a:r>
              <a:rPr lang="en-US" sz="1200" i="1" dirty="0" err="1">
                <a:solidFill>
                  <a:srgbClr val="0070C0"/>
                </a:solidFill>
              </a:rPr>
              <a:t>et.al</a:t>
            </a:r>
            <a:r>
              <a:rPr lang="en-US" sz="1200" i="1" dirty="0">
                <a:solidFill>
                  <a:srgbClr val="0070C0"/>
                </a:solidFill>
              </a:rPr>
              <a:t> </a:t>
            </a:r>
            <a:r>
              <a:rPr lang="en-US" sz="1200" dirty="0">
                <a:solidFill>
                  <a:srgbClr val="0070C0"/>
                </a:solidFill>
              </a:rPr>
              <a:t>], accepted by PRD</a:t>
            </a:r>
          </a:p>
        </p:txBody>
      </p:sp>
    </p:spTree>
    <p:extLst>
      <p:ext uri="{BB962C8B-B14F-4D97-AF65-F5344CB8AC3E}">
        <p14:creationId xmlns:p14="http://schemas.microsoft.com/office/powerpoint/2010/main" val="2043859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1B46C-B290-5B46-939F-4A74DC995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414" y="115374"/>
            <a:ext cx="8894290" cy="63799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The Quark</a:t>
            </a:r>
            <a:r>
              <a:rPr lang="zh-CN" altLang="en-US" sz="3600" b="1" dirty="0"/>
              <a:t> </a:t>
            </a:r>
            <a:r>
              <a:rPr lang="en-US" altLang="zh-CN" sz="3600" b="1" dirty="0"/>
              <a:t>Tensor</a:t>
            </a:r>
            <a:r>
              <a:rPr lang="zh-CN" altLang="en-US" sz="3600" b="1" dirty="0"/>
              <a:t> </a:t>
            </a:r>
            <a:r>
              <a:rPr lang="en-US" altLang="zh-CN" sz="3600" b="1" dirty="0"/>
              <a:t>Charge in The Proton</a:t>
            </a:r>
            <a:endParaRPr lang="en-US" sz="36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CB0026-7945-C14B-ABC3-11A05D60A0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227" y="1017554"/>
            <a:ext cx="6695005" cy="183928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C8C3317-FE18-CB43-9966-0E5D8C33301B}"/>
              </a:ext>
            </a:extLst>
          </p:cNvPr>
          <p:cNvSpPr txBox="1"/>
          <p:nvPr/>
        </p:nvSpPr>
        <p:spPr>
          <a:xfrm>
            <a:off x="386344" y="2968865"/>
            <a:ext cx="426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first moment of the </a:t>
            </a:r>
            <a:r>
              <a:rPr lang="en-US" altLang="zh-CN" dirty="0" err="1"/>
              <a:t>transversity</a:t>
            </a:r>
            <a:r>
              <a:rPr lang="en-US" altLang="zh-CN" dirty="0"/>
              <a:t> PDF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E1315CC-666E-604C-A942-1FB7EC1825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8771" y="3228951"/>
            <a:ext cx="2374401" cy="69340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1EC837A-9353-224A-B9D3-A3CAEBA90A47}"/>
              </a:ext>
            </a:extLst>
          </p:cNvPr>
          <p:cNvSpPr txBox="1"/>
          <p:nvPr/>
        </p:nvSpPr>
        <p:spPr>
          <a:xfrm>
            <a:off x="566296" y="3861244"/>
            <a:ext cx="8177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BLFQ predicts the tensor charges for the down quark in good agreement with the global QCD </a:t>
            </a:r>
            <a:r>
              <a:rPr lang="en-US" dirty="0" err="1"/>
              <a:t>qnqlysis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999EF8-C353-E24E-8511-C391B632CCCF}"/>
              </a:ext>
            </a:extLst>
          </p:cNvPr>
          <p:cNvSpPr txBox="1"/>
          <p:nvPr/>
        </p:nvSpPr>
        <p:spPr>
          <a:xfrm>
            <a:off x="365324" y="4668862"/>
            <a:ext cx="4571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second moment of the </a:t>
            </a:r>
            <a:r>
              <a:rPr lang="en-US" dirty="0" err="1"/>
              <a:t>transversity</a:t>
            </a:r>
            <a:r>
              <a:rPr lang="en-US" dirty="0"/>
              <a:t> PDF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3DE21BC-241C-5E4E-A8C7-6B1E7641AF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3727" y="5146135"/>
            <a:ext cx="4486656" cy="5852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3A83899-C700-6F4A-A416-0325A2BAF4B8}"/>
                  </a:ext>
                </a:extLst>
              </p:cNvPr>
              <p:cNvSpPr txBox="1"/>
              <p:nvPr/>
            </p:nvSpPr>
            <p:spPr>
              <a:xfrm>
                <a:off x="6006661" y="3418842"/>
                <a:ext cx="147937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=2.4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3A83899-C700-6F4A-A416-0325A2BAF4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6661" y="3418842"/>
                <a:ext cx="1479379" cy="276999"/>
              </a:xfrm>
              <a:prstGeom prst="rect">
                <a:avLst/>
              </a:prstGeom>
              <a:blipFill>
                <a:blip r:embed="rId5"/>
                <a:stretch>
                  <a:fillRect l="-2564" t="-4348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BFED8A2-491B-0046-8261-A517A8D13A9B}"/>
                  </a:ext>
                </a:extLst>
              </p:cNvPr>
              <p:cNvSpPr txBox="1"/>
              <p:nvPr/>
            </p:nvSpPr>
            <p:spPr>
              <a:xfrm>
                <a:off x="6537434" y="5261045"/>
                <a:ext cx="147937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=2.4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BFED8A2-491B-0046-8261-A517A8D13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7434" y="5261045"/>
                <a:ext cx="1479379" cy="276999"/>
              </a:xfrm>
              <a:prstGeom prst="rect">
                <a:avLst/>
              </a:prstGeom>
              <a:blipFill>
                <a:blip r:embed="rId6"/>
                <a:stretch>
                  <a:fillRect l="-2564" t="-4348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7541C67-20A9-F048-8EF7-D2E7725711B6}"/>
                  </a:ext>
                </a:extLst>
              </p:cNvPr>
              <p:cNvSpPr txBox="1"/>
              <p:nvPr/>
            </p:nvSpPr>
            <p:spPr>
              <a:xfrm>
                <a:off x="763280" y="5814154"/>
                <a:ext cx="7252242" cy="3804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The BLFQ prediction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</m:sSubSup>
                  </m:oMath>
                </a14:m>
                <a:r>
                  <a:rPr lang="en-US" dirty="0"/>
                  <a:t>agrees reasonably well with the lattice data.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7541C67-20A9-F048-8EF7-D2E7725711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280" y="5814154"/>
                <a:ext cx="7252242" cy="380425"/>
              </a:xfrm>
              <a:prstGeom prst="rect">
                <a:avLst/>
              </a:prstGeom>
              <a:blipFill>
                <a:blip r:embed="rId7"/>
                <a:stretch>
                  <a:fillRect l="-701" t="-3226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81F1B945-815B-2D4A-B437-707814CCAA49}"/>
              </a:ext>
            </a:extLst>
          </p:cNvPr>
          <p:cNvSpPr txBox="1"/>
          <p:nvPr/>
        </p:nvSpPr>
        <p:spPr>
          <a:xfrm>
            <a:off x="4665769" y="6488668"/>
            <a:ext cx="4374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</a:t>
            </a:r>
            <a:r>
              <a:rPr lang="en-US" dirty="0">
                <a:solidFill>
                  <a:srgbClr val="0070C0"/>
                </a:solidFill>
              </a:rPr>
              <a:t> </a:t>
            </a:r>
            <a:r>
              <a:rPr lang="en-US" sz="1200" dirty="0">
                <a:solidFill>
                  <a:srgbClr val="0070C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2108.03909</a:t>
            </a:r>
            <a:r>
              <a:rPr lang="en-US" sz="1200" dirty="0">
                <a:solidFill>
                  <a:srgbClr val="0070C0"/>
                </a:solidFill>
              </a:rPr>
              <a:t> [hep-</a:t>
            </a:r>
            <a:r>
              <a:rPr lang="en-US" sz="1200" dirty="0" err="1">
                <a:solidFill>
                  <a:srgbClr val="0070C0"/>
                </a:solidFill>
              </a:rPr>
              <a:t>ph</a:t>
            </a:r>
            <a:r>
              <a:rPr lang="en-US" sz="1200" dirty="0">
                <a:solidFill>
                  <a:srgbClr val="0070C0"/>
                </a:solidFill>
              </a:rPr>
              <a:t>], Siqi Xu, C. Mondal, </a:t>
            </a:r>
            <a:r>
              <a:rPr lang="en-US" sz="1200" i="1" dirty="0" err="1">
                <a:solidFill>
                  <a:srgbClr val="0070C0"/>
                </a:solidFill>
              </a:rPr>
              <a:t>et.al</a:t>
            </a:r>
            <a:r>
              <a:rPr lang="en-US" sz="1200" i="1" dirty="0">
                <a:solidFill>
                  <a:srgbClr val="0070C0"/>
                </a:solidFill>
              </a:rPr>
              <a:t> </a:t>
            </a:r>
            <a:r>
              <a:rPr lang="en-US" sz="1200" dirty="0">
                <a:solidFill>
                  <a:srgbClr val="0070C0"/>
                </a:solidFill>
              </a:rPr>
              <a:t>], accepted by PRD</a:t>
            </a:r>
          </a:p>
        </p:txBody>
      </p:sp>
    </p:spTree>
    <p:extLst>
      <p:ext uri="{BB962C8B-B14F-4D97-AF65-F5344CB8AC3E}">
        <p14:creationId xmlns:p14="http://schemas.microsoft.com/office/powerpoint/2010/main" val="3228742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4D3700F-F412-E844-8AB0-A085CFC90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467" y="-2287"/>
            <a:ext cx="7773338" cy="760719"/>
          </a:xfrm>
        </p:spPr>
        <p:txBody>
          <a:bodyPr/>
          <a:lstStyle/>
          <a:p>
            <a:r>
              <a:rPr lang="en-US" b="1" u="sng" dirty="0"/>
              <a:t>Basis Light-Front Quantization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A4C0B9-D4DD-FD4C-9825-3B7A6ACEB8F2}"/>
              </a:ext>
            </a:extLst>
          </p:cNvPr>
          <p:cNvSpPr txBox="1"/>
          <p:nvPr/>
        </p:nvSpPr>
        <p:spPr>
          <a:xfrm>
            <a:off x="232736" y="758432"/>
            <a:ext cx="8205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/>
              <a:t>Solve the time-independent Schrödinger Equation: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4799618-DB3A-8C48-89CE-65AF63252137}"/>
                  </a:ext>
                </a:extLst>
              </p:cNvPr>
              <p:cNvSpPr txBox="1"/>
              <p:nvPr/>
            </p:nvSpPr>
            <p:spPr>
              <a:xfrm>
                <a:off x="1452393" y="1432138"/>
                <a:ext cx="3506036" cy="5916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charset="0"/>
                            </a:rPr>
                            <m:t>𝑃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charset="0"/>
                            </a:rPr>
                            <m:t>−</m:t>
                          </m:r>
                        </m:sup>
                      </m:sSup>
                      <m:d>
                        <m:dPr>
                          <m:begChr m:val="|"/>
                          <m:endChr m:val="|"/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𝛽</m:t>
                              </m:r>
                            </m:e>
                          </m:d>
                          <m:r>
                            <a:rPr lang="en-US" sz="3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sz="3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𝛽</m:t>
                              </m:r>
                            </m:sub>
                            <m:sup>
                              <m:r>
                                <a:rPr lang="en-US" sz="3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</m:sup>
                          </m:sSubSup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𝛽</m:t>
                          </m:r>
                        </m:e>
                      </m:d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4799618-DB3A-8C48-89CE-65AF632521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2393" y="1432138"/>
                <a:ext cx="3506036" cy="591637"/>
              </a:xfrm>
              <a:prstGeom prst="rect">
                <a:avLst/>
              </a:prstGeom>
              <a:blipFill>
                <a:blip r:embed="rId2"/>
                <a:stretch>
                  <a:fillRect t="-131915" r="-3971" b="-20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549F0F3-FB3E-0645-87F8-F0E3B7803116}"/>
                  </a:ext>
                </a:extLst>
              </p:cNvPr>
              <p:cNvSpPr txBox="1"/>
              <p:nvPr/>
            </p:nvSpPr>
            <p:spPr>
              <a:xfrm>
                <a:off x="466617" y="2200147"/>
                <a:ext cx="4642938" cy="12469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Courier New" charset="0"/>
                  <a:buChar char="o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𝑷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: Light-Front Hamiltonian;</a:t>
                </a:r>
              </a:p>
              <a:p>
                <a:pPr marL="285750" indent="-285750">
                  <a:buFont typeface="Courier New" charset="0"/>
                  <a:buChar char="o"/>
                </a:pP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𝜷</m:t>
                        </m:r>
                      </m:e>
                    </m:d>
                  </m:oMath>
                </a14:m>
                <a:r>
                  <a:rPr lang="en-US" sz="2400" dirty="0"/>
                  <a:t>: Eigenstates;</a:t>
                </a:r>
              </a:p>
              <a:p>
                <a:pPr marL="285750" indent="-285750">
                  <a:buFont typeface="Courier New" charset="0"/>
                  <a:buChar char="o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𝑷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𝜷</m:t>
                        </m:r>
                      </m:sub>
                      <m:sup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sz="2400" dirty="0"/>
                  <a:t>: Eigenvalues for eigenstates.</a:t>
                </a:r>
                <a:endParaRPr lang="en-US" sz="2400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549F0F3-FB3E-0645-87F8-F0E3B78031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617" y="2200147"/>
                <a:ext cx="4642938" cy="1246944"/>
              </a:xfrm>
              <a:prstGeom prst="rect">
                <a:avLst/>
              </a:prstGeom>
              <a:blipFill>
                <a:blip r:embed="rId3"/>
                <a:stretch>
                  <a:fillRect l="-1639" t="-18182" b="-383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0">
            <a:extLst>
              <a:ext uri="{FF2B5EF4-FFF2-40B4-BE49-F238E27FC236}">
                <a16:creationId xmlns:a16="http://schemas.microsoft.com/office/drawing/2014/main" id="{14AC999B-D2FD-6842-AC51-FEC1D3416A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8632" y="1363880"/>
            <a:ext cx="2221342" cy="22660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AF5766-7B4D-F446-8E08-F48495904AC8}"/>
              </a:ext>
            </a:extLst>
          </p:cNvPr>
          <p:cNvSpPr txBox="1"/>
          <p:nvPr/>
        </p:nvSpPr>
        <p:spPr>
          <a:xfrm>
            <a:off x="232736" y="3600174"/>
            <a:ext cx="7113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/>
              <a:t>Quantum numbers of basis states in BLFQ: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2913C6-F0F8-5744-A6EA-02C2540D5020}"/>
              </a:ext>
            </a:extLst>
          </p:cNvPr>
          <p:cNvSpPr txBox="1"/>
          <p:nvPr/>
        </p:nvSpPr>
        <p:spPr>
          <a:xfrm>
            <a:off x="6543799" y="1290428"/>
            <a:ext cx="2738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[Vary, </a:t>
            </a:r>
            <a:r>
              <a:rPr lang="en-US" dirty="0" err="1"/>
              <a:t>et.al</a:t>
            </a:r>
            <a:r>
              <a:rPr lang="en-US" dirty="0"/>
              <a:t>, </a:t>
            </a:r>
            <a:r>
              <a:rPr lang="en-US" dirty="0" err="1"/>
              <a:t>Phys.Rev.C</a:t>
            </a:r>
            <a:r>
              <a:rPr lang="en-US" dirty="0"/>
              <a:t> ’10] </a:t>
            </a:r>
            <a:endParaRPr lang="en-US" dirty="0">
              <a:effectLst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9E0554-5CC9-ED46-B667-F439655E4E84}"/>
              </a:ext>
            </a:extLst>
          </p:cNvPr>
          <p:cNvSpPr txBox="1"/>
          <p:nvPr/>
        </p:nvSpPr>
        <p:spPr>
          <a:xfrm>
            <a:off x="232736" y="4043375"/>
            <a:ext cx="7157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marR="0" lvl="0" indent="-40005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Longitudinal direction</a:t>
            </a:r>
            <a:endParaRPr lang="en-US" sz="2000" dirty="0"/>
          </a:p>
          <a:p>
            <a:pPr lvl="1"/>
            <a:r>
              <a:rPr lang="en-US" altLang="zh-CN" sz="2000" dirty="0"/>
              <a:t>—</a:t>
            </a:r>
            <a:r>
              <a:rPr lang="zh-CN" altLang="en-US" sz="2000" dirty="0"/>
              <a:t> </a:t>
            </a:r>
            <a:r>
              <a:rPr lang="en-US" sz="2000" dirty="0"/>
              <a:t>discrete longitudinal momentum (labeled by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k</a:t>
            </a:r>
            <a:r>
              <a:rPr lang="en-US" sz="2000" dirty="0"/>
              <a:t>):</a:t>
            </a:r>
          </a:p>
          <a:p>
            <a:pPr marL="400050" marR="0" lvl="0" indent="-40005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Transverse direction</a:t>
            </a:r>
            <a:endParaRPr lang="en-US" sz="2000" dirty="0"/>
          </a:p>
          <a:p>
            <a:pPr lvl="1"/>
            <a:r>
              <a:rPr lang="en-US" altLang="zh-CN" sz="2000" dirty="0"/>
              <a:t>—</a:t>
            </a:r>
            <a:r>
              <a:rPr lang="zh-CN" altLang="en-US" sz="2000" dirty="0"/>
              <a:t> </a:t>
            </a:r>
            <a:r>
              <a:rPr lang="en-US" sz="2000" dirty="0"/>
              <a:t>2-dimensional harmonic osc</a:t>
            </a:r>
            <a:r>
              <a:rPr lang="en-US" altLang="zh-CN" sz="2000" dirty="0"/>
              <a:t>illator (labeled by 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</a:rPr>
              <a:t>n</a:t>
            </a:r>
            <a:r>
              <a:rPr lang="en-US" altLang="zh-CN" sz="2000" dirty="0"/>
              <a:t> , 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</a:rPr>
              <a:t>m</a:t>
            </a:r>
            <a:r>
              <a:rPr lang="en-US" altLang="zh-CN" sz="2000" dirty="0"/>
              <a:t>)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BD3DA7-09F9-804C-B4D3-72113942267C}"/>
                  </a:ext>
                </a:extLst>
              </p:cNvPr>
              <p:cNvSpPr txBox="1"/>
              <p:nvPr/>
            </p:nvSpPr>
            <p:spPr>
              <a:xfrm>
                <a:off x="6187337" y="4374968"/>
                <a:ext cx="1202637" cy="5761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b="0" i="1" smtClean="0">
                              <a:latin typeface="Cambria Math" charset="0"/>
                            </a:rPr>
                            <m:t>𝑃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charset="0"/>
                            </a:rPr>
                            <m:t>+</m:t>
                          </m:r>
                        </m:sup>
                      </m:sSup>
                      <m:r>
                        <a:rPr lang="en-US" sz="2000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charset="0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charset="0"/>
                            </a:rPr>
                            <m:t>𝐿</m:t>
                          </m:r>
                        </m:den>
                      </m:f>
                      <m:r>
                        <a:rPr lang="en-US" sz="2000" b="0" i="1" smtClean="0">
                          <a:latin typeface="Cambria Math" charset="0"/>
                        </a:rPr>
                        <m:t>𝑘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BD3DA7-09F9-804C-B4D3-7211394226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7337" y="4374968"/>
                <a:ext cx="1202637" cy="576183"/>
              </a:xfrm>
              <a:prstGeom prst="rect">
                <a:avLst/>
              </a:prstGeom>
              <a:blipFill>
                <a:blip r:embed="rId5"/>
                <a:stretch>
                  <a:fillRect l="-3125" r="-3125" b="-1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0C77AE4-933E-3C48-92D5-42ADF0515A30}"/>
                  </a:ext>
                </a:extLst>
              </p:cNvPr>
              <p:cNvSpPr txBox="1"/>
              <p:nvPr/>
            </p:nvSpPr>
            <p:spPr>
              <a:xfrm>
                <a:off x="466617" y="5815913"/>
                <a:ext cx="5779146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𝑚</m:t>
                          </m:r>
                        </m:sub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𝑏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charset="0"/>
                            </a:rPr>
                            <m:t>𝑏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!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+</m:t>
                                  </m:r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𝑚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en-US" b="0" i="1" smtClean="0">
                                  <a:latin typeface="Cambria Math" charset="0"/>
                                </a:rPr>
                                <m:t>!</m:t>
                              </m:r>
                            </m:den>
                          </m:f>
                        </m:e>
                      </m:ra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𝑖𝑚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𝜙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𝑏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𝑚</m:t>
                              </m:r>
                            </m:e>
                          </m:d>
                        </m:sup>
                      </m:sSup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𝑛</m:t>
                          </m:r>
                        </m:sub>
                        <m:sup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𝑚</m:t>
                              </m:r>
                            </m:e>
                          </m:d>
                        </m:sup>
                      </m:sSubSup>
                      <m:r>
                        <a:rPr lang="en-US" b="0" i="1" smtClean="0">
                          <a:latin typeface="Cambria Math" charset="0"/>
                        </a:rPr>
                        <m:t>(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charset="0"/>
                        </a:rPr>
                        <m:t>)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0C77AE4-933E-3C48-92D5-42ADF0515A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617" y="5815913"/>
                <a:ext cx="5779146" cy="818366"/>
              </a:xfrm>
              <a:prstGeom prst="rect">
                <a:avLst/>
              </a:prstGeom>
              <a:blipFill>
                <a:blip r:embed="rId6"/>
                <a:stretch>
                  <a:fillRect r="-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0E0333B4-0B68-2848-8976-7765601FFD69}"/>
              </a:ext>
            </a:extLst>
          </p:cNvPr>
          <p:cNvSpPr txBox="1"/>
          <p:nvPr/>
        </p:nvSpPr>
        <p:spPr>
          <a:xfrm>
            <a:off x="4335349" y="6512648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4/1</a:t>
            </a:r>
            <a:r>
              <a:rPr lang="en-US" altLang="zh-CN" dirty="0"/>
              <a:t>6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5975839-D145-1941-8C22-5511A7CB244C}"/>
                  </a:ext>
                </a:extLst>
              </p:cNvPr>
              <p:cNvSpPr txBox="1"/>
              <p:nvPr/>
            </p:nvSpPr>
            <p:spPr>
              <a:xfrm>
                <a:off x="6673325" y="5224949"/>
                <a:ext cx="2066720" cy="7101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Truncation 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Nmax</m:t>
                            </m:r>
                          </m:e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Kmax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5975839-D145-1941-8C22-5511A7CB24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3325" y="5224949"/>
                <a:ext cx="2066720" cy="710194"/>
              </a:xfrm>
              <a:prstGeom prst="rect">
                <a:avLst/>
              </a:prstGeom>
              <a:blipFill>
                <a:blip r:embed="rId7"/>
                <a:stretch>
                  <a:fillRect l="-1829" t="-189474" r="-17073" b="-2771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F052A959-0D7F-3648-B26F-CD2824563D7C}"/>
              </a:ext>
            </a:extLst>
          </p:cNvPr>
          <p:cNvSpPr txBox="1"/>
          <p:nvPr/>
        </p:nvSpPr>
        <p:spPr>
          <a:xfrm>
            <a:off x="6431093" y="6072584"/>
            <a:ext cx="2561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Prof. </a:t>
            </a:r>
            <a:r>
              <a:rPr lang="en-US" dirty="0" err="1"/>
              <a:t>Xingbo</a:t>
            </a:r>
            <a:r>
              <a:rPr lang="en-US" dirty="0"/>
              <a:t> Zhao’s Talk </a:t>
            </a:r>
          </a:p>
          <a:p>
            <a:r>
              <a:rPr lang="en-US" dirty="0"/>
              <a:t>At </a:t>
            </a:r>
            <a:r>
              <a:rPr lang="en-US" dirty="0" err="1"/>
              <a:t>Firday</a:t>
            </a:r>
            <a:r>
              <a:rPr lang="en-US" dirty="0"/>
              <a:t> noon, QCD AB II</a:t>
            </a:r>
          </a:p>
        </p:txBody>
      </p:sp>
    </p:spTree>
    <p:extLst>
      <p:ext uri="{BB962C8B-B14F-4D97-AF65-F5344CB8AC3E}">
        <p14:creationId xmlns:p14="http://schemas.microsoft.com/office/powerpoint/2010/main" val="11278903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16FE65-D6AC-1446-A367-C31A53CB9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4112" y="569791"/>
            <a:ext cx="3793772" cy="32334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9AE5BD-68BB-4C43-89E7-9542571FA6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141" y="773582"/>
            <a:ext cx="4243788" cy="277478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03" y="107323"/>
            <a:ext cx="9115019" cy="566886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/>
              <a:t>Generalized Parton Distribution Functions (GPD)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BE85E2B-D1B6-B341-B7E3-698E691486BF}"/>
                  </a:ext>
                </a:extLst>
              </p:cNvPr>
              <p:cNvSpPr txBox="1"/>
              <p:nvPr/>
            </p:nvSpPr>
            <p:spPr>
              <a:xfrm>
                <a:off x="465286" y="4952585"/>
                <a:ext cx="2843214" cy="59490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charset="0"/>
                        </a:rPr>
                        <m:t>𝑡</m:t>
                      </m:r>
                      <m:r>
                        <a:rPr lang="en-US" sz="2000" b="0" i="1" smtClean="0"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charset="0"/>
                            </a:rPr>
                            <m:t>Δ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charset="0"/>
                        </a:rPr>
                        <m:t>𝑥</m:t>
                      </m:r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+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𝜻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𝚫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𝑷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+</m:t>
                              </m:r>
                            </m:sup>
                          </m:sSup>
                        </m:den>
                      </m:f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𝟎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BE85E2B-D1B6-B341-B7E3-698E691486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286" y="4952585"/>
                <a:ext cx="2843214" cy="594906"/>
              </a:xfrm>
              <a:prstGeom prst="rect">
                <a:avLst/>
              </a:prstGeom>
              <a:blipFill>
                <a:blip r:embed="rId4"/>
                <a:stretch>
                  <a:fillRect l="-1333" r="-889" b="-10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B490101-EA47-654A-90A2-86403129DA86}"/>
                  </a:ext>
                </a:extLst>
              </p:cNvPr>
              <p:cNvSpPr txBox="1"/>
              <p:nvPr/>
            </p:nvSpPr>
            <p:spPr>
              <a:xfrm>
                <a:off x="272862" y="4194698"/>
                <a:ext cx="5529422" cy="707886"/>
              </a:xfrm>
              <a:prstGeom prst="rect">
                <a:avLst/>
              </a:prstGeom>
              <a:blipFill dpi="0" rotWithShape="1">
                <a:blip r:embed="rId5">
                  <a:alphaModFix amt="71000"/>
                </a:blip>
                <a:srcRect/>
                <a:tile tx="0" ty="0" sx="100000" sy="100000" flip="none" algn="tl"/>
              </a:blipFill>
              <a:effectLst>
                <a:softEdge rad="38100"/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With </a:t>
                </a:r>
                <a:r>
                  <a:rPr lang="en-US" sz="2000" dirty="0">
                    <a:solidFill>
                      <a:schemeClr val="tx1"/>
                    </a:solidFill>
                  </a:rPr>
                  <a:t>increasing  momentum transfer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)</a:t>
                </a:r>
                <a:r>
                  <a:rPr lang="en-US" dirty="0">
                    <a:solidFill>
                      <a:schemeClr val="tx1"/>
                    </a:solidFill>
                  </a:rPr>
                  <a:t>, the </a:t>
                </a:r>
                <a:r>
                  <a:rPr lang="en-US" sz="2000" dirty="0">
                    <a:solidFill>
                      <a:schemeClr val="tx1"/>
                    </a:solidFill>
                  </a:rPr>
                  <a:t>peaks of distributions </a:t>
                </a:r>
                <a:r>
                  <a:rPr lang="en-US" dirty="0">
                    <a:solidFill>
                      <a:schemeClr val="tx1"/>
                    </a:solidFill>
                  </a:rPr>
                  <a:t>shift to </a:t>
                </a:r>
                <a:r>
                  <a:rPr lang="en-US" sz="2000" dirty="0">
                    <a:solidFill>
                      <a:schemeClr val="tx1"/>
                    </a:solidFill>
                  </a:rPr>
                  <a:t>larger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;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B490101-EA47-654A-90A2-86403129DA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862" y="4194698"/>
                <a:ext cx="5529422" cy="707886"/>
              </a:xfrm>
              <a:prstGeom prst="rect">
                <a:avLst/>
              </a:prstGeom>
              <a:blipFill>
                <a:blip r:embed="rId6"/>
                <a:stretch>
                  <a:fillRect t="-3509" r="-229" b="-14035"/>
                </a:stretch>
              </a:blipFill>
              <a:effectLst>
                <a:softEdge rad="38100"/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>
            <a:extLst>
              <a:ext uri="{FF2B5EF4-FFF2-40B4-BE49-F238E27FC236}">
                <a16:creationId xmlns:a16="http://schemas.microsoft.com/office/drawing/2014/main" id="{822DE495-4115-3A40-8F47-DA9E40B62BCF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5641203" y="3758214"/>
            <a:ext cx="3442778" cy="307551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8B66991-F2B6-7446-9A96-8B9828C8CEAB}"/>
              </a:ext>
            </a:extLst>
          </p:cNvPr>
          <p:cNvSpPr txBox="1"/>
          <p:nvPr/>
        </p:nvSpPr>
        <p:spPr>
          <a:xfrm>
            <a:off x="270141" y="3548367"/>
            <a:ext cx="5532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Encode the information about</a:t>
            </a:r>
            <a:r>
              <a:rPr lang="zh-CN" altLang="en-US" dirty="0"/>
              <a:t> 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three dimensional spatial structure</a:t>
            </a:r>
            <a:r>
              <a:rPr lang="zh-CN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dirty="0"/>
              <a:t>the spin and orbital angular momentum</a:t>
            </a: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F2FFC2-2E9C-4A4D-AF66-BC2459ABD0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55619" y="5848985"/>
            <a:ext cx="3545401" cy="5896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7EBAD20-2EBA-FA4D-AF93-4B3E2BAD8EE4}"/>
                  </a:ext>
                </a:extLst>
              </p:cNvPr>
              <p:cNvSpPr txBox="1"/>
              <p:nvPr/>
            </p:nvSpPr>
            <p:spPr>
              <a:xfrm>
                <a:off x="270141" y="5564323"/>
                <a:ext cx="35181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Impact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parameter distribution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altLang="zh-CN" dirty="0"/>
                  <a:t>):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7EBAD20-2EBA-FA4D-AF93-4B3E2BAD8E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41" y="5564323"/>
                <a:ext cx="3518143" cy="369332"/>
              </a:xfrm>
              <a:prstGeom prst="rect">
                <a:avLst/>
              </a:prstGeom>
              <a:blipFill>
                <a:blip r:embed="rId9"/>
                <a:stretch>
                  <a:fillRect l="-1079" t="-6667" r="-36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0EF42D1F-E7EC-2F4A-99BB-FCB591829B6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41922" y="6505490"/>
            <a:ext cx="3533157" cy="2846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536DD01-DBFF-0A45-B890-D187AF65F7B4}"/>
                  </a:ext>
                </a:extLst>
              </p:cNvPr>
              <p:cNvSpPr txBox="1"/>
              <p:nvPr/>
            </p:nvSpPr>
            <p:spPr>
              <a:xfrm>
                <a:off x="3812253" y="5001957"/>
                <a:ext cx="1205586" cy="4961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groupChr>
                        <m:groupChrPr>
                          <m:chr m:val="→"/>
                          <m:vertJc m:val="bot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groupCh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536DD01-DBFF-0A45-B890-D187AF65F7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2253" y="5001957"/>
                <a:ext cx="1205586" cy="496161"/>
              </a:xfrm>
              <a:prstGeom prst="rect">
                <a:avLst/>
              </a:prstGeom>
              <a:blipFill>
                <a:blip r:embed="rId11"/>
                <a:stretch>
                  <a:fillRect l="-6316" r="-1053" b="-2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BB948F1E-1F0F-154B-BE11-82E2C4ED06A0}"/>
              </a:ext>
            </a:extLst>
          </p:cNvPr>
          <p:cNvSpPr txBox="1"/>
          <p:nvPr/>
        </p:nvSpPr>
        <p:spPr>
          <a:xfrm>
            <a:off x="225158" y="665047"/>
            <a:ext cx="33234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</a:t>
            </a:r>
            <a:r>
              <a:rPr lang="en-US" dirty="0">
                <a:solidFill>
                  <a:srgbClr val="0070C0"/>
                </a:solidFill>
              </a:rPr>
              <a:t> </a:t>
            </a:r>
            <a:r>
              <a:rPr lang="en-US" sz="1200" dirty="0">
                <a:solidFill>
                  <a:srgbClr val="0070C0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2108.03909</a:t>
            </a:r>
            <a:r>
              <a:rPr lang="en-US" sz="1200" dirty="0">
                <a:solidFill>
                  <a:srgbClr val="0070C0"/>
                </a:solidFill>
              </a:rPr>
              <a:t> [hep-</a:t>
            </a:r>
            <a:r>
              <a:rPr lang="en-US" sz="1200" dirty="0" err="1">
                <a:solidFill>
                  <a:srgbClr val="0070C0"/>
                </a:solidFill>
              </a:rPr>
              <a:t>ph</a:t>
            </a:r>
            <a:r>
              <a:rPr lang="en-US" sz="1200" dirty="0">
                <a:solidFill>
                  <a:srgbClr val="0070C0"/>
                </a:solidFill>
              </a:rPr>
              <a:t>], Siqi Xu, C. Mondal, </a:t>
            </a:r>
            <a:r>
              <a:rPr lang="en-US" sz="1200" i="1" dirty="0" err="1">
                <a:solidFill>
                  <a:srgbClr val="0070C0"/>
                </a:solidFill>
              </a:rPr>
              <a:t>et.al</a:t>
            </a:r>
            <a:r>
              <a:rPr lang="en-US" sz="1200" i="1" dirty="0">
                <a:solidFill>
                  <a:srgbClr val="0070C0"/>
                </a:solidFill>
              </a:rPr>
              <a:t> </a:t>
            </a:r>
            <a:r>
              <a:rPr lang="en-US" sz="1200" dirty="0">
                <a:solidFill>
                  <a:srgbClr val="0070C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022657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38BD040-804F-F149-8074-0F3B1FF31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33" y="3794846"/>
            <a:ext cx="4170219" cy="29539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78391B-E7A7-6E47-98EA-BADFB8606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8069" y="3660031"/>
            <a:ext cx="4252617" cy="30270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47D28C-4AFB-704D-8C64-021994DBFB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1731" y="649121"/>
            <a:ext cx="4252269" cy="29824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7E2328D-019A-874F-A17D-0ADA96E362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015" y="624267"/>
            <a:ext cx="4501662" cy="3087077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A8ECD52A-9A5F-0041-BD02-E42B13E23714}"/>
              </a:ext>
            </a:extLst>
          </p:cNvPr>
          <p:cNvSpPr txBox="1">
            <a:spLocks/>
          </p:cNvSpPr>
          <p:nvPr/>
        </p:nvSpPr>
        <p:spPr>
          <a:xfrm>
            <a:off x="82623" y="82235"/>
            <a:ext cx="9026909" cy="566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/>
              <a:t>Generalized Parton Distribution Functions (GPD)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BE85E2B-D1B6-B341-B7E3-698E691486BF}"/>
                  </a:ext>
                </a:extLst>
              </p:cNvPr>
              <p:cNvSpPr txBox="1"/>
              <p:nvPr/>
            </p:nvSpPr>
            <p:spPr>
              <a:xfrm>
                <a:off x="3524592" y="3186183"/>
                <a:ext cx="2226955" cy="47384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charset="0"/>
                        </a:rPr>
                        <m:t>𝑡</m:t>
                      </m:r>
                      <m:r>
                        <a:rPr lang="en-US" sz="1600" b="0" i="1" smtClean="0"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charset="0"/>
                            </a:rPr>
                            <m:t>Δ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400" b="0" i="1" smtClean="0">
                          <a:latin typeface="Cambria Math" charset="0"/>
                        </a:rPr>
                        <m:t>𝑥</m:t>
                      </m:r>
                      <m:r>
                        <a:rPr lang="en-US" sz="1400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charset="0"/>
                                </a:rPr>
                                <m:t>+</m:t>
                              </m:r>
                            </m:sup>
                          </m:sSup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400" b="0" i="1" smtClean="0">
                          <a:latin typeface="Cambria Math" charset="0"/>
                        </a:rPr>
                        <m:t> </m:t>
                      </m:r>
                      <m:r>
                        <a:rPr lang="en-US" sz="1400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𝜻</m:t>
                      </m:r>
                      <m:r>
                        <a:rPr lang="en-US" sz="1400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n-US" sz="1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1" i="0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𝚫</m:t>
                              </m:r>
                            </m:e>
                            <m:sup>
                              <m:r>
                                <a:rPr lang="en-US" sz="1400" b="1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1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1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𝑷</m:t>
                              </m:r>
                            </m:e>
                            <m:sup>
                              <m:r>
                                <a:rPr lang="en-US" sz="1400" b="1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+</m:t>
                              </m:r>
                            </m:sup>
                          </m:sSup>
                        </m:den>
                      </m:f>
                      <m:r>
                        <a:rPr lang="en-US" sz="1400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𝟎</m:t>
                      </m:r>
                    </m:oMath>
                  </m:oMathPara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BE85E2B-D1B6-B341-B7E3-698E691486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4592" y="3186183"/>
                <a:ext cx="2226955" cy="473848"/>
              </a:xfrm>
              <a:prstGeom prst="rect">
                <a:avLst/>
              </a:prstGeom>
              <a:blipFill>
                <a:blip r:embed="rId6"/>
                <a:stretch>
                  <a:fillRect l="-1136" r="-1136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717C702-1083-3348-9EB7-8C6EBFA9B404}"/>
                  </a:ext>
                </a:extLst>
              </p:cNvPr>
              <p:cNvSpPr txBox="1"/>
              <p:nvPr/>
            </p:nvSpPr>
            <p:spPr>
              <a:xfrm>
                <a:off x="3656101" y="3711344"/>
                <a:ext cx="1963936" cy="3860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→"/>
                          <m:vertJc m:val="bot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sty m:val="p"/>
                              <m:brk m:alnAt="2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ourier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Transform</m:t>
                          </m:r>
                        </m:e>
                      </m:groupCh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717C702-1083-3348-9EB7-8C6EBFA9B4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6101" y="3711344"/>
                <a:ext cx="1963936" cy="386068"/>
              </a:xfrm>
              <a:prstGeom prst="rect">
                <a:avLst/>
              </a:prstGeom>
              <a:blipFill>
                <a:blip r:embed="rId7"/>
                <a:stretch>
                  <a:fillRect l="-2581" t="-6250" r="-1290" b="-2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A6438965-CB48-7F4E-87F6-2DF7C2457C8D}"/>
              </a:ext>
            </a:extLst>
          </p:cNvPr>
          <p:cNvSpPr txBox="1"/>
          <p:nvPr/>
        </p:nvSpPr>
        <p:spPr>
          <a:xfrm>
            <a:off x="3019276" y="6555254"/>
            <a:ext cx="3386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[In preparation, Ping Yi, Siqi Xu, C. Mondal </a:t>
            </a:r>
            <a:r>
              <a:rPr lang="en-US" sz="1200" i="1" dirty="0" err="1"/>
              <a:t>et.al</a:t>
            </a:r>
            <a:r>
              <a:rPr lang="en-US" sz="1200" i="1" dirty="0"/>
              <a:t> </a:t>
            </a:r>
            <a:r>
              <a:rPr lang="en-US" sz="12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4196724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BA65D40-FB01-A94D-AF42-856347292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732" y="123967"/>
            <a:ext cx="7886700" cy="79043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Angular Momentum Distributions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B444B9-9884-8649-BE04-936B8355C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94" y="3699686"/>
            <a:ext cx="4566831" cy="30478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6BDE5F-3213-3B42-9FEA-AD55DD0E1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425" y="3699686"/>
            <a:ext cx="4456899" cy="29239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B73BF86-D578-084C-B22B-93DFEFB754AB}"/>
              </a:ext>
            </a:extLst>
          </p:cNvPr>
          <p:cNvSpPr txBox="1"/>
          <p:nvPr/>
        </p:nvSpPr>
        <p:spPr>
          <a:xfrm>
            <a:off x="79596" y="914401"/>
            <a:ext cx="39955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Total angular momentum density: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1B2E814-942F-504C-9A5B-662B0991320D}"/>
                  </a:ext>
                </a:extLst>
              </p:cNvPr>
              <p:cNvSpPr txBox="1"/>
              <p:nvPr/>
            </p:nvSpPr>
            <p:spPr>
              <a:xfrm>
                <a:off x="2827580" y="1362418"/>
                <a:ext cx="31070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+⟨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⟩(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1B2E814-942F-504C-9A5B-662B099132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7580" y="1362418"/>
                <a:ext cx="3107004" cy="276999"/>
              </a:xfrm>
              <a:prstGeom prst="rect">
                <a:avLst/>
              </a:prstGeom>
              <a:blipFill>
                <a:blip r:embed="rId4"/>
                <a:stretch>
                  <a:fillRect r="-2041" b="-30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08F51EF-3E0D-FC41-915E-55E01E4A7D4B}"/>
                  </a:ext>
                </a:extLst>
              </p:cNvPr>
              <p:cNvSpPr txBox="1"/>
              <p:nvPr/>
            </p:nvSpPr>
            <p:spPr>
              <a:xfrm>
                <a:off x="4878487" y="1826082"/>
                <a:ext cx="3277307" cy="4287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p>
                        </m:sSup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subHide m:val="on"/>
                        <m:supHide m:val="on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⃑"/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sup>
                    </m:sSup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(−</m:t>
                    </m:r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⃑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1600" b="0" dirty="0"/>
                  <a:t>)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08F51EF-3E0D-FC41-915E-55E01E4A7D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8487" y="1826082"/>
                <a:ext cx="3277307" cy="428707"/>
              </a:xfrm>
              <a:prstGeom prst="rect">
                <a:avLst/>
              </a:prstGeom>
              <a:blipFill>
                <a:blip r:embed="rId5"/>
                <a:stretch>
                  <a:fillRect t="-97059" r="-2713" b="-15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7BB93D1-7D93-EA4B-9708-B97F89695759}"/>
                  </a:ext>
                </a:extLst>
              </p:cNvPr>
              <p:cNvSpPr txBox="1"/>
              <p:nvPr/>
            </p:nvSpPr>
            <p:spPr>
              <a:xfrm>
                <a:off x="449153" y="1844707"/>
                <a:ext cx="3827715" cy="4854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𝑖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𝑗𝑘</m:t>
                        </m:r>
                      </m:sup>
                    </m:sSup>
                    <m:nary>
                      <m:naryPr>
                        <m:subHide m:val="on"/>
                        <m:supHide m:val="on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⃑"/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sup>
                    </m:sSup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Sup>
                          <m:sSub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1600" b="0" dirty="0"/>
                  <a:t>       ,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7BB93D1-7D93-EA4B-9708-B97F89695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153" y="1844707"/>
                <a:ext cx="3827715" cy="485454"/>
              </a:xfrm>
              <a:prstGeom prst="rect">
                <a:avLst/>
              </a:prstGeom>
              <a:blipFill>
                <a:blip r:embed="rId6"/>
                <a:stretch>
                  <a:fillRect t="-82051" r="-1980" b="-125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4AB01AFA-A28F-6547-B1F4-991BCD011ECF}"/>
              </a:ext>
            </a:extLst>
          </p:cNvPr>
          <p:cNvSpPr txBox="1"/>
          <p:nvPr/>
        </p:nvSpPr>
        <p:spPr>
          <a:xfrm>
            <a:off x="79594" y="2455195"/>
            <a:ext cx="313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Belinfante</a:t>
            </a:r>
            <a:r>
              <a:rPr lang="en-US" dirty="0"/>
              <a:t>-improved tensors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27D1DDD-F9C3-F148-8559-0F8E7F9FC4C7}"/>
                  </a:ext>
                </a:extLst>
              </p:cNvPr>
              <p:cNvSpPr txBox="1"/>
              <p:nvPr/>
            </p:nvSpPr>
            <p:spPr>
              <a:xfrm>
                <a:off x="3688419" y="2527028"/>
                <a:ext cx="331090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𝐵𝑒𝑙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bSup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+⟨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⟩(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27D1DDD-F9C3-F148-8559-0F8E7F9FC4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8419" y="2527028"/>
                <a:ext cx="3310906" cy="276999"/>
              </a:xfrm>
              <a:prstGeom prst="rect">
                <a:avLst/>
              </a:prstGeom>
              <a:blipFill>
                <a:blip r:embed="rId7"/>
                <a:stretch>
                  <a:fillRect r="-1908" b="-30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4B722524-43C2-044A-8FF6-CC642BF747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02270" y="2962635"/>
            <a:ext cx="3915735" cy="6631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44CEDC6-4A37-0E40-AB5B-662D80B38AE3}"/>
              </a:ext>
            </a:extLst>
          </p:cNvPr>
          <p:cNvSpPr txBox="1"/>
          <p:nvPr/>
        </p:nvSpPr>
        <p:spPr>
          <a:xfrm>
            <a:off x="5934584" y="999845"/>
            <a:ext cx="3386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[In preparation, Ping Yi, Siqi Xu, C. Mondal </a:t>
            </a:r>
            <a:r>
              <a:rPr lang="en-US" sz="1200" i="1" dirty="0" err="1"/>
              <a:t>et.al</a:t>
            </a:r>
            <a:r>
              <a:rPr lang="en-US" sz="1200" i="1" dirty="0"/>
              <a:t> </a:t>
            </a:r>
            <a:r>
              <a:rPr lang="en-US" sz="1200" dirty="0"/>
              <a:t>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B05E52-FD1F-A348-A2DA-32480BB338DC}"/>
              </a:ext>
            </a:extLst>
          </p:cNvPr>
          <p:cNvSpPr txBox="1"/>
          <p:nvPr/>
        </p:nvSpPr>
        <p:spPr>
          <a:xfrm>
            <a:off x="1013633" y="3052609"/>
            <a:ext cx="2127505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Quark Helicity &gt; 90%</a:t>
            </a:r>
          </a:p>
        </p:txBody>
      </p:sp>
    </p:spTree>
    <p:extLst>
      <p:ext uri="{BB962C8B-B14F-4D97-AF65-F5344CB8AC3E}">
        <p14:creationId xmlns:p14="http://schemas.microsoft.com/office/powerpoint/2010/main" val="2527065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173" y="110659"/>
            <a:ext cx="8419657" cy="57275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/>
              <a:t>Light-Front Hamiltonian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27959" y="888272"/>
                <a:ext cx="6455998" cy="47166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p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800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𝑲</m:t>
                          </m:r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.</m:t>
                          </m:r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𝑬</m:t>
                          </m:r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.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𝒕𝒓𝒂𝒏𝒔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𝒍𝒐𝒏𝒈𝒊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𝑰𝒏𝒕𝒆𝒓𝒂𝒄𝒕</m:t>
                          </m:r>
                        </m:sub>
                      </m:sSub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959" y="888272"/>
                <a:ext cx="6455998" cy="471668"/>
              </a:xfrm>
              <a:prstGeom prst="rect">
                <a:avLst/>
              </a:prstGeom>
              <a:blipFill>
                <a:blip r:embed="rId2"/>
                <a:stretch>
                  <a:fillRect l="-786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27959" y="2300867"/>
                <a:ext cx="1735924" cy="3253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𝑯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𝒕𝒓𝒂𝒏𝒔</m:t>
                        </m:r>
                      </m:sub>
                    </m:sSub>
                    <m:r>
                      <a:rPr lang="en-US" sz="2000" b="1" i="1" smtClean="0">
                        <a:solidFill>
                          <a:schemeClr val="tx1"/>
                        </a:solidFill>
                        <a:latin typeface="Cambria Math" charset="0"/>
                      </a:rPr>
                      <m:t> ~ </m:t>
                    </m:r>
                    <m:sSubSup>
                      <m:sSubSup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𝜿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𝑻</m:t>
                        </m:r>
                      </m:sub>
                      <m:sup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𝟒</m:t>
                        </m:r>
                      </m:sup>
                    </m:sSubSup>
                    <m:sSup>
                      <m:sSup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zh-CN" altLang="en-US" sz="2000" b="1" dirty="0">
                    <a:solidFill>
                      <a:schemeClr val="tx1"/>
                    </a:solidFill>
                  </a:rPr>
                  <a:t>  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959" y="2300867"/>
                <a:ext cx="1735924" cy="325345"/>
              </a:xfrm>
              <a:prstGeom prst="rect">
                <a:avLst/>
              </a:prstGeom>
              <a:blipFill>
                <a:blip r:embed="rId3"/>
                <a:stretch>
                  <a:fillRect l="-7299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27959" y="2736692"/>
                <a:ext cx="3401572" cy="7861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𝒍𝒐𝒏𝒈𝒊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1" i="1">
                          <a:solidFill>
                            <a:schemeClr val="tx1"/>
                          </a:solidFill>
                          <a:latin typeface="Cambria Math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−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𝒊𝒋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𝜿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𝑳</m:t>
                              </m:r>
                            </m:sub>
                            <m: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𝟒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𝝏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𝒋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𝝏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𝒙</m:t>
                                      </m:r>
                                    </m:e>
                                    <m:sub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</a:rPr>
                                        <m:t>𝒋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959" y="2736692"/>
                <a:ext cx="3401572" cy="786177"/>
              </a:xfrm>
              <a:prstGeom prst="rect">
                <a:avLst/>
              </a:prstGeom>
              <a:blipFill>
                <a:blip r:embed="rId4"/>
                <a:stretch>
                  <a:fillRect l="-1115" t="-136508" b="-18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88841" y="1451451"/>
                <a:ext cx="2282228" cy="8013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𝑲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.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𝑬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.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𝒊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𝟐</m:t>
                                  </m:r>
                                </m:sup>
                              </m:sSub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𝒎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𝒒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𝟐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  <m:t>+</m:t>
                                  </m:r>
                                </m:sup>
                              </m:sSubSup>
                            </m:den>
                          </m:f>
                        </m:e>
                      </m:nary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41" y="1451451"/>
                <a:ext cx="2282228" cy="801310"/>
              </a:xfrm>
              <a:prstGeom prst="rect">
                <a:avLst/>
              </a:prstGeom>
              <a:blipFill>
                <a:blip r:embed="rId5"/>
                <a:stretch>
                  <a:fillRect l="-2222" t="-128125" r="-556" b="-18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723480" y="4595657"/>
                <a:ext cx="6616377" cy="7078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𝑰𝒏𝒕𝒆𝒓𝒂𝒄𝒕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charset="0"/>
                        </a:rPr>
                        <m:t>=−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𝑭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𝟒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𝜶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𝒔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𝑸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𝒊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(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𝒊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&lt;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)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𝒖</m:t>
                                  </m:r>
                                </m:e>
                              </m:acc>
                            </m:e>
                            <m:sub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sub>
                          </m:sSub>
                          <m:d>
                            <m:d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sSup>
                            <m:sSup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𝜸</m:t>
                              </m:r>
                            </m:e>
                            <m:sup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𝝁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𝒖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</m:sSub>
                            </m:sub>
                          </m:sSub>
                          <m:d>
                            <m:d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𝒊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𝒖</m:t>
                                  </m:r>
                                </m:e>
                              </m:acc>
                            </m:e>
                            <m:sub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𝒋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sub>
                          </m:sSub>
                          <m:d>
                            <m:d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𝒋</m:t>
                                  </m:r>
                                </m:sub>
                                <m:sup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𝝁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𝒖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𝒔</m:t>
                                  </m:r>
                                </m:e>
                                <m:sub>
                                  <m:r>
                                    <a:rPr lang="en-US" b="1" i="1">
                                      <a:solidFill>
                                        <a:srgbClr val="C00000"/>
                                      </a:solidFill>
                                      <a:latin typeface="Cambria Math" charset="0"/>
                                    </a:rPr>
                                    <m:t>𝒋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C00000"/>
                                  </a:solidFill>
                                  <a:latin typeface="Cambria Math" charset="0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b="1" dirty="0">
                              <a:solidFill>
                                <a:srgbClr val="C00000"/>
                              </a:solidFill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480" y="4595657"/>
                <a:ext cx="6616377" cy="707886"/>
              </a:xfrm>
              <a:prstGeom prst="rect">
                <a:avLst/>
              </a:prstGeom>
              <a:blipFill>
                <a:blip r:embed="rId6"/>
                <a:stretch>
                  <a:fillRect t="-136842" b="-182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 flipH="1">
            <a:off x="4132628" y="2912330"/>
            <a:ext cx="4688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---Y Li, X Zhao , P Maris , J Vary, PLB 758(2016)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99061" y="2286642"/>
            <a:ext cx="4330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-- Brodsky, </a:t>
            </a:r>
            <a:r>
              <a:rPr lang="en-US" dirty="0" err="1"/>
              <a:t>Teramond</a:t>
            </a:r>
            <a:r>
              <a:rPr lang="en-US" dirty="0"/>
              <a:t> </a:t>
            </a:r>
            <a:r>
              <a:rPr lang="en-US" dirty="0" err="1"/>
              <a:t>arXiv</a:t>
            </a:r>
            <a:r>
              <a:rPr lang="en-US" dirty="0"/>
              <a:t>: 1203.4025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-205971" y="3555687"/>
                <a:ext cx="5903294" cy="4449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𝑏𝑎𝑟𝑦𝑜𝑛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=|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𝑞𝑞𝑞</m:t>
                          </m:r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+</m:t>
                      </m:r>
                      <m:d>
                        <m:dPr>
                          <m:begChr m:val="|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𝑞𝑞𝑞𝑔</m:t>
                          </m:r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+</m:t>
                      </m:r>
                      <m:d>
                        <m:dPr>
                          <m:begChr m:val="|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𝑞𝑞𝑞</m:t>
                          </m:r>
                          <m:r>
                            <a:rPr lang="en-US" sz="2000" b="0" i="1" smtClean="0">
                              <a:latin typeface="Cambria Math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+ ⋅⋅⋅</m:t>
                      </m:r>
                      <m:r>
                        <a:rPr lang="en-US" sz="2000" i="1">
                          <a:latin typeface="Cambria Math" charset="0"/>
                        </a:rPr>
                        <m:t>⋅⋅⋅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5971" y="3555687"/>
                <a:ext cx="5903294" cy="444930"/>
              </a:xfrm>
              <a:prstGeom prst="rect">
                <a:avLst/>
              </a:prstGeom>
              <a:blipFill>
                <a:blip r:embed="rId7"/>
                <a:stretch>
                  <a:fillRect t="-147222" b="-2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F91E3BCA-4F1D-2C4E-9AF7-DF1198D70CDD}"/>
              </a:ext>
            </a:extLst>
          </p:cNvPr>
          <p:cNvSpPr txBox="1"/>
          <p:nvPr/>
        </p:nvSpPr>
        <p:spPr>
          <a:xfrm>
            <a:off x="525934" y="4166949"/>
            <a:ext cx="3205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Only include first </a:t>
            </a:r>
            <a:r>
              <a:rPr lang="en-US" dirty="0" err="1"/>
              <a:t>Fock</a:t>
            </a:r>
            <a:r>
              <a:rPr lang="en-US" dirty="0"/>
              <a:t> sector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AAB0B2-FD68-E341-B19A-DA0EE361B8B5}"/>
              </a:ext>
            </a:extLst>
          </p:cNvPr>
          <p:cNvSpPr txBox="1"/>
          <p:nvPr/>
        </p:nvSpPr>
        <p:spPr>
          <a:xfrm>
            <a:off x="525934" y="5423902"/>
            <a:ext cx="4220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Include the first and second </a:t>
            </a:r>
            <a:r>
              <a:rPr lang="en-US" dirty="0" err="1"/>
              <a:t>Fock</a:t>
            </a:r>
            <a:r>
              <a:rPr lang="en-US" dirty="0"/>
              <a:t> sector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95544F1-04F1-254F-814A-42E00889BAB3}"/>
                  </a:ext>
                </a:extLst>
              </p:cNvPr>
              <p:cNvSpPr/>
              <p:nvPr/>
            </p:nvSpPr>
            <p:spPr>
              <a:xfrm>
                <a:off x="738878" y="5857411"/>
                <a:ext cx="6787499" cy="6944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𝑰𝒏𝒕𝒆𝒓𝒂𝒄𝒕</m:t>
                          </m:r>
                        </m:sub>
                      </m:sSub>
                      <m:r>
                        <a:rPr lang="en-US" b="1" i="1">
                          <a:solidFill>
                            <a:srgbClr val="C00000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𝑽𝒆𝒓𝒕𝒆𝒙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𝒊𝒏𝒔𝒕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𝒈</m:t>
                      </m:r>
                      <m:acc>
                        <m:accPr>
                          <m:chr m:val="̅"/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𝝍</m:t>
                          </m:r>
                        </m:e>
                      </m:acc>
                      <m:r>
                        <a:rPr lang="en-US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𝜸</m:t>
                          </m:r>
                        </m:e>
                        <m:sup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𝝁</m:t>
                          </m:r>
                        </m:sup>
                      </m:sSup>
                      <m:sSup>
                        <m:sSup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p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sup>
                      </m:sSup>
                      <m:r>
                        <a:rPr lang="en-US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𝝍</m:t>
                      </m:r>
                      <m:r>
                        <a:rPr lang="en-US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𝝁</m:t>
                          </m:r>
                        </m:sub>
                        <m:sup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sup>
                      </m:sSubSup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sub>
                          </m:sSub>
                        </m:num>
                        <m:den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f>
                        <m:f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  <m:sSup>
                                    <m:sSupPr>
                                      <m:ctrlPr>
                                        <a:rPr lang="en-US" b="1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1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𝝏</m:t>
                                      </m:r>
                                    </m:e>
                                    <m:sup>
                                      <m:r>
                                        <a:rPr lang="en-US" b="1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E95544F1-04F1-254F-814A-42E00889BA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878" y="5857411"/>
                <a:ext cx="6787499" cy="69442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5798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F6377-570E-0B44-8CEC-222AAF32D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732" y="123967"/>
            <a:ext cx="7886700" cy="79043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Angular Momentum Distributions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493A8C-F9A8-EC46-8B2B-90D399091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546" y="1035736"/>
            <a:ext cx="6826890" cy="30374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8455D8-362B-1940-B7C7-D49113D7E509}"/>
              </a:ext>
            </a:extLst>
          </p:cNvPr>
          <p:cNvSpPr txBox="1"/>
          <p:nvPr/>
        </p:nvSpPr>
        <p:spPr>
          <a:xfrm>
            <a:off x="187232" y="1212112"/>
            <a:ext cx="2939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Spin decomposition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ED79516-AB3F-5E4B-8999-2FFED8FAF3A8}"/>
                  </a:ext>
                </a:extLst>
              </p:cNvPr>
              <p:cNvSpPr txBox="1"/>
              <p:nvPr/>
            </p:nvSpPr>
            <p:spPr>
              <a:xfrm>
                <a:off x="3397781" y="4194560"/>
                <a:ext cx="535773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In the quark model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ΔΣ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sz="2400" dirty="0"/>
              </a:p>
              <a:p>
                <a:r>
                  <a:rPr lang="en-US" sz="2400" dirty="0"/>
                  <a:t>The spin decomposition can be measured by polarized DIS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ED79516-AB3F-5E4B-8999-2FFED8FAF3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7781" y="4194560"/>
                <a:ext cx="5357739" cy="1200329"/>
              </a:xfrm>
              <a:prstGeom prst="rect">
                <a:avLst/>
              </a:prstGeom>
              <a:blipFill>
                <a:blip r:embed="rId3"/>
                <a:stretch>
                  <a:fillRect l="-1659" t="-2083" r="-1185"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D6D9DED1-6684-014C-B878-4A8A0A5ABA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45" y="3838930"/>
            <a:ext cx="3322136" cy="30128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2B854D7-C6BB-BB43-ACBC-A82E0E9D5F23}"/>
              </a:ext>
            </a:extLst>
          </p:cNvPr>
          <p:cNvSpPr txBox="1"/>
          <p:nvPr/>
        </p:nvSpPr>
        <p:spPr>
          <a:xfrm>
            <a:off x="3412857" y="5482253"/>
            <a:ext cx="2711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Ji decomposition: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E9BE053-B74B-CE4E-8078-48BF480DB2E5}"/>
                  </a:ext>
                </a:extLst>
              </p:cNvPr>
              <p:cNvSpPr txBox="1"/>
              <p:nvPr/>
            </p:nvSpPr>
            <p:spPr>
              <a:xfrm>
                <a:off x="4768677" y="6002006"/>
                <a:ext cx="1985672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ΔΣ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𝐽𝑖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E9BE053-B74B-CE4E-8078-48BF480DB2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8677" y="6002006"/>
                <a:ext cx="1985672" cy="518604"/>
              </a:xfrm>
              <a:prstGeom prst="rect">
                <a:avLst/>
              </a:prstGeom>
              <a:blipFill>
                <a:blip r:embed="rId5"/>
                <a:stretch>
                  <a:fillRect l="-1899" t="-4878" b="-12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E24794ED-CF3F-1640-B8CE-810EAC3DA7A2}"/>
              </a:ext>
            </a:extLst>
          </p:cNvPr>
          <p:cNvSpPr txBox="1"/>
          <p:nvPr/>
        </p:nvSpPr>
        <p:spPr>
          <a:xfrm>
            <a:off x="102978" y="2122163"/>
            <a:ext cx="3023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Jaffe-Manohar Decomposition</a:t>
            </a:r>
          </a:p>
        </p:txBody>
      </p:sp>
    </p:spTree>
    <p:extLst>
      <p:ext uri="{BB962C8B-B14F-4D97-AF65-F5344CB8AC3E}">
        <p14:creationId xmlns:p14="http://schemas.microsoft.com/office/powerpoint/2010/main" val="4049896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BA65D40-FB01-A94D-AF42-856347292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732" y="123967"/>
            <a:ext cx="7886700" cy="790434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Angular Momentum Distributions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B444B9-9884-8649-BE04-936B8355C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96" y="2535450"/>
            <a:ext cx="6476829" cy="43225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B73BF86-D578-084C-B22B-93DFEFB754AB}"/>
              </a:ext>
            </a:extLst>
          </p:cNvPr>
          <p:cNvSpPr txBox="1"/>
          <p:nvPr/>
        </p:nvSpPr>
        <p:spPr>
          <a:xfrm>
            <a:off x="79596" y="914401"/>
            <a:ext cx="39955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Total angular momentum density: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1B2E814-942F-504C-9A5B-662B0991320D}"/>
                  </a:ext>
                </a:extLst>
              </p:cNvPr>
              <p:cNvSpPr txBox="1"/>
              <p:nvPr/>
            </p:nvSpPr>
            <p:spPr>
              <a:xfrm>
                <a:off x="2827580" y="1362418"/>
                <a:ext cx="31070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p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+⟨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⟩(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1B2E814-942F-504C-9A5B-662B099132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7580" y="1362418"/>
                <a:ext cx="3107004" cy="276999"/>
              </a:xfrm>
              <a:prstGeom prst="rect">
                <a:avLst/>
              </a:prstGeom>
              <a:blipFill>
                <a:blip r:embed="rId4"/>
                <a:stretch>
                  <a:fillRect r="-2041" b="-30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08F51EF-3E0D-FC41-915E-55E01E4A7D4B}"/>
                  </a:ext>
                </a:extLst>
              </p:cNvPr>
              <p:cNvSpPr txBox="1"/>
              <p:nvPr/>
            </p:nvSpPr>
            <p:spPr>
              <a:xfrm>
                <a:off x="4878487" y="1826082"/>
                <a:ext cx="3277307" cy="4287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p>
                        </m:sSup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subHide m:val="on"/>
                        <m:supHide m:val="on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⃑"/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sup>
                    </m:sSup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(−</m:t>
                    </m:r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⃑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1600" b="0" dirty="0"/>
                  <a:t>)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08F51EF-3E0D-FC41-915E-55E01E4A7D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8487" y="1826082"/>
                <a:ext cx="3277307" cy="428707"/>
              </a:xfrm>
              <a:prstGeom prst="rect">
                <a:avLst/>
              </a:prstGeom>
              <a:blipFill>
                <a:blip r:embed="rId5"/>
                <a:stretch>
                  <a:fillRect t="-97059" r="-2713" b="-15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7BB93D1-7D93-EA4B-9708-B97F89695759}"/>
                  </a:ext>
                </a:extLst>
              </p:cNvPr>
              <p:cNvSpPr txBox="1"/>
              <p:nvPr/>
            </p:nvSpPr>
            <p:spPr>
              <a:xfrm>
                <a:off x="449153" y="1844707"/>
                <a:ext cx="3827715" cy="4854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𝑖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𝑗𝑘</m:t>
                        </m:r>
                      </m:sup>
                    </m:sSup>
                    <m:nary>
                      <m:naryPr>
                        <m:subHide m:val="on"/>
                        <m:supHide m:val="on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⃑"/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nary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⃑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sup>
                    </m:sSup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p>
                            </m:sSup>
                          </m:e>
                        </m:d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bSup>
                          <m:sSub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1600" b="0" dirty="0"/>
                  <a:t>       ,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7BB93D1-7D93-EA4B-9708-B97F89695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153" y="1844707"/>
                <a:ext cx="3827715" cy="485454"/>
              </a:xfrm>
              <a:prstGeom prst="rect">
                <a:avLst/>
              </a:prstGeom>
              <a:blipFill>
                <a:blip r:embed="rId6"/>
                <a:stretch>
                  <a:fillRect t="-82051" r="-1980" b="-125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344CEDC6-4A37-0E40-AB5B-662D80B38AE3}"/>
              </a:ext>
            </a:extLst>
          </p:cNvPr>
          <p:cNvSpPr txBox="1"/>
          <p:nvPr/>
        </p:nvSpPr>
        <p:spPr>
          <a:xfrm>
            <a:off x="5934584" y="999845"/>
            <a:ext cx="33868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[In preparation, Ping Yi, Siqi Xu, C. Mondal </a:t>
            </a:r>
            <a:r>
              <a:rPr lang="en-US" sz="1200" i="1" dirty="0" err="1"/>
              <a:t>et.al</a:t>
            </a:r>
            <a:r>
              <a:rPr lang="en-US" sz="1200" i="1" dirty="0"/>
              <a:t> </a:t>
            </a:r>
            <a:r>
              <a:rPr lang="en-US" sz="1200" dirty="0"/>
              <a:t>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B05E52-FD1F-A348-A2DA-32480BB338DC}"/>
              </a:ext>
            </a:extLst>
          </p:cNvPr>
          <p:cNvSpPr txBox="1"/>
          <p:nvPr/>
        </p:nvSpPr>
        <p:spPr>
          <a:xfrm>
            <a:off x="6611747" y="5009125"/>
            <a:ext cx="2127505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Quark Helicity &gt; 90%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5EFB3CF-FF0A-2A47-BC3D-3912DCB88FFF}"/>
                  </a:ext>
                </a:extLst>
              </p:cNvPr>
              <p:cNvSpPr txBox="1"/>
              <p:nvPr/>
            </p:nvSpPr>
            <p:spPr>
              <a:xfrm>
                <a:off x="6869859" y="3269557"/>
                <a:ext cx="1708353" cy="4641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0.9</m:t>
                    </m:r>
                  </m:oMath>
                </a14:m>
                <a:r>
                  <a:rPr lang="en-US" sz="2800" dirty="0"/>
                  <a:t>2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5EFB3CF-FF0A-2A47-BC3D-3912DCB88F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9859" y="3269557"/>
                <a:ext cx="1708353" cy="464101"/>
              </a:xfrm>
              <a:prstGeom prst="rect">
                <a:avLst/>
              </a:prstGeom>
              <a:blipFill>
                <a:blip r:embed="rId7"/>
                <a:stretch>
                  <a:fillRect l="-6667" t="-18421" r="-11852" b="-36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8597D7AE-2F97-1840-AB1E-272AACE8A633}"/>
              </a:ext>
            </a:extLst>
          </p:cNvPr>
          <p:cNvSpPr txBox="1"/>
          <p:nvPr/>
        </p:nvSpPr>
        <p:spPr>
          <a:xfrm>
            <a:off x="6504396" y="5604262"/>
            <a:ext cx="2290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Gluon contribution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46ECB86-8144-2E40-A9D4-2D4C6D3CC2FA}"/>
                  </a:ext>
                </a:extLst>
              </p:cNvPr>
              <p:cNvSpPr txBox="1"/>
              <p:nvPr/>
            </p:nvSpPr>
            <p:spPr>
              <a:xfrm>
                <a:off x="6939937" y="3940708"/>
                <a:ext cx="129125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000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u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1.18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46ECB86-8144-2E40-A9D4-2D4C6D3CC2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9937" y="3940708"/>
                <a:ext cx="1291251" cy="307777"/>
              </a:xfrm>
              <a:prstGeom prst="rect">
                <a:avLst/>
              </a:prstGeom>
              <a:blipFill>
                <a:blip r:embed="rId8"/>
                <a:stretch>
                  <a:fillRect l="-2913" r="-3883"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2FBDDF7-AB3A-A143-9819-1541F076A9EE}"/>
                  </a:ext>
                </a:extLst>
              </p:cNvPr>
              <p:cNvSpPr txBox="1"/>
              <p:nvPr/>
            </p:nvSpPr>
            <p:spPr>
              <a:xfrm>
                <a:off x="6939937" y="4402560"/>
                <a:ext cx="148361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000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−0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.26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2FBDDF7-AB3A-A143-9819-1541F076A9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9937" y="4402560"/>
                <a:ext cx="1483611" cy="307777"/>
              </a:xfrm>
              <a:prstGeom prst="rect">
                <a:avLst/>
              </a:prstGeom>
              <a:blipFill>
                <a:blip r:embed="rId9"/>
                <a:stretch>
                  <a:fillRect l="-2542" r="-3390"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6448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96937-C7FD-EC48-BE24-9AF425950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7" y="0"/>
            <a:ext cx="7886700" cy="114082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Light-Front QCD Hamiltonian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35068691-F79A-7A4E-A6C0-8F6E9F644F51}"/>
                  </a:ext>
                </a:extLst>
              </p:cNvPr>
              <p:cNvSpPr/>
              <p:nvPr/>
            </p:nvSpPr>
            <p:spPr>
              <a:xfrm>
                <a:off x="1620350" y="984496"/>
                <a:ext cx="5903294" cy="4449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</a:rPr>
                                <m:t>𝑏𝑎𝑟𝑦𝑜𝑛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𝑞𝑞𝑞</m:t>
                          </m:r>
                        </m:e>
                      </m:d>
                      <m:r>
                        <a:rPr lang="en-US" sz="2000" b="0" i="1" smtClean="0"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begChr m:val="|"/>
                          <m:endChr m:val="⟩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</a:rPr>
                            <m:t>𝑞𝑞𝑞𝑔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35068691-F79A-7A4E-A6C0-8F6E9F644F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350" y="984496"/>
                <a:ext cx="5903294" cy="444930"/>
              </a:xfrm>
              <a:prstGeom prst="rect">
                <a:avLst/>
              </a:prstGeom>
              <a:blipFill>
                <a:blip r:embed="rId2"/>
                <a:stretch>
                  <a:fillRect t="-147222" b="-219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19BE325-3E5B-3A4D-AAB1-1F3D30F5807E}"/>
                  </a:ext>
                </a:extLst>
              </p:cNvPr>
              <p:cNvSpPr txBox="1"/>
              <p:nvPr/>
            </p:nvSpPr>
            <p:spPr>
              <a:xfrm>
                <a:off x="3424417" y="3605845"/>
                <a:ext cx="2617896" cy="36933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=9,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=16.5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19BE325-3E5B-3A4D-AAB1-1F3D30F580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417" y="3605845"/>
                <a:ext cx="2617896" cy="369332"/>
              </a:xfrm>
              <a:prstGeom prst="rect">
                <a:avLst/>
              </a:prstGeom>
              <a:blipFill>
                <a:blip r:embed="rId3"/>
                <a:stretch>
                  <a:fillRect l="-2404" r="-1442" b="-6452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F3855D6-C6C1-8043-9C4D-1A44B259BEA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61890131"/>
                  </p:ext>
                </p:extLst>
              </p:nvPr>
            </p:nvGraphicFramePr>
            <p:xfrm>
              <a:off x="1394574" y="5073483"/>
              <a:ext cx="7031895" cy="75537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1035">
                      <a:extLst>
                        <a:ext uri="{9D8B030D-6E8A-4147-A177-3AD203B41FA5}">
                          <a16:colId xmlns:a16="http://schemas.microsoft.com/office/drawing/2014/main" val="3071580514"/>
                        </a:ext>
                      </a:extLst>
                    </a:gridCol>
                    <a:gridCol w="829923">
                      <a:extLst>
                        <a:ext uri="{9D8B030D-6E8A-4147-A177-3AD203B41FA5}">
                          <a16:colId xmlns:a16="http://schemas.microsoft.com/office/drawing/2014/main" val="2343419712"/>
                        </a:ext>
                      </a:extLst>
                    </a:gridCol>
                    <a:gridCol w="1018903">
                      <a:extLst>
                        <a:ext uri="{9D8B030D-6E8A-4147-A177-3AD203B41FA5}">
                          <a16:colId xmlns:a16="http://schemas.microsoft.com/office/drawing/2014/main" val="3824230246"/>
                        </a:ext>
                      </a:extLst>
                    </a:gridCol>
                    <a:gridCol w="992777">
                      <a:extLst>
                        <a:ext uri="{9D8B030D-6E8A-4147-A177-3AD203B41FA5}">
                          <a16:colId xmlns:a16="http://schemas.microsoft.com/office/drawing/2014/main" val="474200797"/>
                        </a:ext>
                      </a:extLst>
                    </a:gridCol>
                    <a:gridCol w="833024">
                      <a:extLst>
                        <a:ext uri="{9D8B030D-6E8A-4147-A177-3AD203B41FA5}">
                          <a16:colId xmlns:a16="http://schemas.microsoft.com/office/drawing/2014/main" val="389887416"/>
                        </a:ext>
                      </a:extLst>
                    </a:gridCol>
                    <a:gridCol w="934816">
                      <a:extLst>
                        <a:ext uri="{9D8B030D-6E8A-4147-A177-3AD203B41FA5}">
                          <a16:colId xmlns:a16="http://schemas.microsoft.com/office/drawing/2014/main" val="31323906"/>
                        </a:ext>
                      </a:extLst>
                    </a:gridCol>
                    <a:gridCol w="862149">
                      <a:extLst>
                        <a:ext uri="{9D8B030D-6E8A-4147-A177-3AD203B41FA5}">
                          <a16:colId xmlns:a16="http://schemas.microsoft.com/office/drawing/2014/main" val="3633197166"/>
                        </a:ext>
                      </a:extLst>
                    </a:gridCol>
                    <a:gridCol w="679268">
                      <a:extLst>
                        <a:ext uri="{9D8B030D-6E8A-4147-A177-3AD203B41FA5}">
                          <a16:colId xmlns:a16="http://schemas.microsoft.com/office/drawing/2014/main" val="3905259485"/>
                        </a:ext>
                      </a:extLst>
                    </a:gridCol>
                  </a:tblGrid>
                  <a:tr h="38453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𝒅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𝜿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𝒈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𝒊𝒏𝒕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𝒊𝒏𝒔𝒕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00026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0.3</a:t>
                          </a:r>
                          <a:r>
                            <a:rPr lang="en-US" altLang="zh-CN" dirty="0"/>
                            <a:t>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</a:t>
                          </a:r>
                          <a:r>
                            <a:rPr lang="en-US" altLang="zh-CN" dirty="0"/>
                            <a:t>25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0.54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</a:t>
                          </a:r>
                          <a:r>
                            <a:rPr lang="en-US" altLang="zh-CN" dirty="0"/>
                            <a:t>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1.8</a:t>
                          </a:r>
                          <a:r>
                            <a:rPr lang="en-US" altLang="zh-CN" dirty="0"/>
                            <a:t>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3.00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</a:t>
                          </a:r>
                          <a:r>
                            <a:rPr lang="en-US" altLang="zh-CN" dirty="0"/>
                            <a:t>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2.4</a:t>
                          </a:r>
                          <a:r>
                            <a:rPr lang="en-US" altLang="zh-CN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497298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F3855D6-C6C1-8043-9C4D-1A44B259BEA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61890131"/>
                  </p:ext>
                </p:extLst>
              </p:nvPr>
            </p:nvGraphicFramePr>
            <p:xfrm>
              <a:off x="1394574" y="5073483"/>
              <a:ext cx="7031895" cy="75537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1035">
                      <a:extLst>
                        <a:ext uri="{9D8B030D-6E8A-4147-A177-3AD203B41FA5}">
                          <a16:colId xmlns:a16="http://schemas.microsoft.com/office/drawing/2014/main" val="3071580514"/>
                        </a:ext>
                      </a:extLst>
                    </a:gridCol>
                    <a:gridCol w="829923">
                      <a:extLst>
                        <a:ext uri="{9D8B030D-6E8A-4147-A177-3AD203B41FA5}">
                          <a16:colId xmlns:a16="http://schemas.microsoft.com/office/drawing/2014/main" val="2343419712"/>
                        </a:ext>
                      </a:extLst>
                    </a:gridCol>
                    <a:gridCol w="1018903">
                      <a:extLst>
                        <a:ext uri="{9D8B030D-6E8A-4147-A177-3AD203B41FA5}">
                          <a16:colId xmlns:a16="http://schemas.microsoft.com/office/drawing/2014/main" val="3824230246"/>
                        </a:ext>
                      </a:extLst>
                    </a:gridCol>
                    <a:gridCol w="992777">
                      <a:extLst>
                        <a:ext uri="{9D8B030D-6E8A-4147-A177-3AD203B41FA5}">
                          <a16:colId xmlns:a16="http://schemas.microsoft.com/office/drawing/2014/main" val="474200797"/>
                        </a:ext>
                      </a:extLst>
                    </a:gridCol>
                    <a:gridCol w="833024">
                      <a:extLst>
                        <a:ext uri="{9D8B030D-6E8A-4147-A177-3AD203B41FA5}">
                          <a16:colId xmlns:a16="http://schemas.microsoft.com/office/drawing/2014/main" val="389887416"/>
                        </a:ext>
                      </a:extLst>
                    </a:gridCol>
                    <a:gridCol w="934816">
                      <a:extLst>
                        <a:ext uri="{9D8B030D-6E8A-4147-A177-3AD203B41FA5}">
                          <a16:colId xmlns:a16="http://schemas.microsoft.com/office/drawing/2014/main" val="31323906"/>
                        </a:ext>
                      </a:extLst>
                    </a:gridCol>
                    <a:gridCol w="862149">
                      <a:extLst>
                        <a:ext uri="{9D8B030D-6E8A-4147-A177-3AD203B41FA5}">
                          <a16:colId xmlns:a16="http://schemas.microsoft.com/office/drawing/2014/main" val="3633197166"/>
                        </a:ext>
                      </a:extLst>
                    </a:gridCol>
                    <a:gridCol w="679268">
                      <a:extLst>
                        <a:ext uri="{9D8B030D-6E8A-4147-A177-3AD203B41FA5}">
                          <a16:colId xmlns:a16="http://schemas.microsoft.com/office/drawing/2014/main" val="3905259485"/>
                        </a:ext>
                      </a:extLst>
                    </a:gridCol>
                  </a:tblGrid>
                  <a:tr h="38453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429" t="-3226" r="-694286" b="-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9231" t="-3226" r="-647692" b="-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0000" t="-3226" r="-426250" b="-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73418" t="-3226" r="-331646" b="-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46970" t="-3226" r="-296970" b="-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94521" t="-3226" r="-168493" b="-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00026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0.3</a:t>
                          </a:r>
                          <a:r>
                            <a:rPr lang="en-US" altLang="zh-CN" dirty="0"/>
                            <a:t>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</a:t>
                          </a:r>
                          <a:r>
                            <a:rPr lang="en-US" altLang="zh-CN" dirty="0"/>
                            <a:t>25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0.54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0.5</a:t>
                          </a:r>
                          <a:r>
                            <a:rPr lang="en-US" altLang="zh-CN" dirty="0"/>
                            <a:t>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1.8</a:t>
                          </a:r>
                          <a:r>
                            <a:rPr lang="en-US" altLang="zh-CN" dirty="0"/>
                            <a:t>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dirty="0"/>
                            <a:t>3.00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</a:t>
                          </a:r>
                          <a:r>
                            <a:rPr lang="en-US" altLang="zh-CN" dirty="0"/>
                            <a:t>0</a:t>
                          </a:r>
                          <a:r>
                            <a:rPr lang="en-US" dirty="0"/>
                            <a:t>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2.4</a:t>
                          </a:r>
                          <a:r>
                            <a:rPr lang="en-US" altLang="zh-CN" dirty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497298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D026329B-86AA-824E-BE9A-E2D85C51D907}"/>
              </a:ext>
            </a:extLst>
          </p:cNvPr>
          <p:cNvSpPr txBox="1"/>
          <p:nvPr/>
        </p:nvSpPr>
        <p:spPr>
          <a:xfrm>
            <a:off x="1393317" y="6088616"/>
            <a:ext cx="2254720" cy="64633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Different Mass</a:t>
            </a:r>
          </a:p>
          <a:p>
            <a:pPr algn="ctr"/>
            <a:r>
              <a:rPr lang="en-US" dirty="0"/>
              <a:t>Asymmetry of u and 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E046B1-A77A-B747-A983-76EF6A4B55F6}"/>
              </a:ext>
            </a:extLst>
          </p:cNvPr>
          <p:cNvSpPr txBox="1"/>
          <p:nvPr/>
        </p:nvSpPr>
        <p:spPr>
          <a:xfrm>
            <a:off x="1706411" y="4240510"/>
            <a:ext cx="2525628" cy="36933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Higher </a:t>
            </a:r>
            <a:r>
              <a:rPr lang="en-US" dirty="0" err="1"/>
              <a:t>Fock</a:t>
            </a:r>
            <a:r>
              <a:rPr lang="en-US" dirty="0"/>
              <a:t> Sector effect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703ED0-6A19-1C4B-950E-1C61B979F78F}"/>
              </a:ext>
            </a:extLst>
          </p:cNvPr>
          <p:cNvSpPr txBox="1"/>
          <p:nvPr/>
        </p:nvSpPr>
        <p:spPr>
          <a:xfrm>
            <a:off x="5162987" y="4245615"/>
            <a:ext cx="2578206" cy="36933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Remove Soft Gluon effect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CE441B-87D6-FC40-93CE-E51A0EF84141}"/>
              </a:ext>
            </a:extLst>
          </p:cNvPr>
          <p:cNvSpPr txBox="1"/>
          <p:nvPr/>
        </p:nvSpPr>
        <p:spPr>
          <a:xfrm>
            <a:off x="5490256" y="6095895"/>
            <a:ext cx="2250937" cy="64633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UV Cutoff</a:t>
            </a:r>
          </a:p>
          <a:p>
            <a:r>
              <a:rPr lang="en-US" dirty="0"/>
              <a:t>In Instantaneous term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6BBDEEC-8F6F-2B43-BD5B-EBED5F4ABAD2}"/>
              </a:ext>
            </a:extLst>
          </p:cNvPr>
          <p:cNvCxnSpPr/>
          <p:nvPr/>
        </p:nvCxnSpPr>
        <p:spPr>
          <a:xfrm>
            <a:off x="2280621" y="5805471"/>
            <a:ext cx="0" cy="2707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C176B8D-3152-744A-A023-A68ACEBDF359}"/>
              </a:ext>
            </a:extLst>
          </p:cNvPr>
          <p:cNvCxnSpPr/>
          <p:nvPr/>
        </p:nvCxnSpPr>
        <p:spPr>
          <a:xfrm>
            <a:off x="6473377" y="5805471"/>
            <a:ext cx="0" cy="27075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833016F-BA4E-4649-A2AE-52950A96CE4A}"/>
              </a:ext>
            </a:extLst>
          </p:cNvPr>
          <p:cNvCxnSpPr/>
          <p:nvPr/>
        </p:nvCxnSpPr>
        <p:spPr>
          <a:xfrm flipV="1">
            <a:off x="3648037" y="4609842"/>
            <a:ext cx="0" cy="4636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885756F-0590-3048-8E91-31146879DF3E}"/>
              </a:ext>
            </a:extLst>
          </p:cNvPr>
          <p:cNvCxnSpPr/>
          <p:nvPr/>
        </p:nvCxnSpPr>
        <p:spPr>
          <a:xfrm flipV="1">
            <a:off x="4733365" y="4609842"/>
            <a:ext cx="429622" cy="4636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57B67D3-22B8-DD4D-A15B-76A6BB3348CB}"/>
                  </a:ext>
                </a:extLst>
              </p:cNvPr>
              <p:cNvSpPr/>
              <p:nvPr/>
            </p:nvSpPr>
            <p:spPr>
              <a:xfrm>
                <a:off x="1178247" y="1398621"/>
                <a:ext cx="6787499" cy="6944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charset="0"/>
                            </a:rPr>
                            <m:t>𝑯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𝑰𝒏𝒕𝒆𝒓𝒂𝒄𝒕</m:t>
                          </m:r>
                        </m:sub>
                      </m:sSub>
                      <m:r>
                        <a:rPr lang="en-US" b="1" i="1">
                          <a:solidFill>
                            <a:srgbClr val="C00000"/>
                          </a:solidFill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𝑽𝒆𝒓𝒕𝒆𝒙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𝒊𝒏𝒔𝒕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𝒈</m:t>
                      </m:r>
                      <m:acc>
                        <m:accPr>
                          <m:chr m:val="̅"/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𝝍</m:t>
                          </m:r>
                        </m:e>
                      </m:acc>
                      <m:r>
                        <a:rPr lang="en-US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𝜸</m:t>
                          </m:r>
                        </m:e>
                        <m:sup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𝝁</m:t>
                          </m:r>
                        </m:sup>
                      </m:sSup>
                      <m:sSup>
                        <m:sSup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p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sup>
                      </m:sSup>
                      <m:r>
                        <a:rPr lang="en-US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𝝍</m:t>
                      </m:r>
                      <m:r>
                        <a:rPr lang="en-US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𝝁</m:t>
                          </m:r>
                        </m:sub>
                        <m:sup>
                          <m:r>
                            <a:rPr lang="en-US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sup>
                      </m:sSubSup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sub>
                          </m:sSub>
                        </m:num>
                        <m:den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f>
                        <m:f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  <m:sSup>
                                    <m:sSupPr>
                                      <m:ctrlPr>
                                        <a:rPr lang="en-US" b="1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1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𝝏</m:t>
                                      </m:r>
                                    </m:e>
                                    <m:sup>
                                      <m:r>
                                        <a:rPr lang="en-US" b="1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57B67D3-22B8-DD4D-A15B-76A6BB3348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247" y="1398621"/>
                <a:ext cx="6787499" cy="69442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35">
            <a:extLst>
              <a:ext uri="{FF2B5EF4-FFF2-40B4-BE49-F238E27FC236}">
                <a16:creationId xmlns:a16="http://schemas.microsoft.com/office/drawing/2014/main" id="{406152F0-004C-AE47-BEB1-E93C795AC6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6286" y="2038156"/>
            <a:ext cx="2315227" cy="120768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8872146-611F-D146-A523-D22116A8A2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20350" y="1978266"/>
            <a:ext cx="2339938" cy="123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179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346" y="962114"/>
            <a:ext cx="7886700" cy="485583"/>
          </a:xfrm>
        </p:spPr>
        <p:txBody>
          <a:bodyPr/>
          <a:lstStyle/>
          <a:p>
            <a:r>
              <a:rPr lang="en-US" dirty="0"/>
              <a:t>Elastic scattering of proton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771744" y="1860985"/>
                <a:ext cx="28945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𝑒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𝑝</m:t>
                          </m:r>
                        </m:e>
                      </m:d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r>
                        <a:rPr lang="en-US" b="0" i="1" smtClean="0">
                          <a:latin typeface="Cambria Math" charset="0"/>
                        </a:rPr>
                        <m:t>h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𝑃</m:t>
                          </m:r>
                        </m:e>
                      </m:d>
                      <m:r>
                        <a:rPr lang="is-I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𝑒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h</m:t>
                      </m:r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𝑃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′</m:t>
                          </m:r>
                        </m:sup>
                      </m:sSup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744" y="1860985"/>
                <a:ext cx="2894575" cy="276999"/>
              </a:xfrm>
              <a:prstGeom prst="rect">
                <a:avLst/>
              </a:prstGeom>
              <a:blipFill>
                <a:blip r:embed="rId2"/>
                <a:stretch>
                  <a:fillRect l="-877" t="-4545" r="-2193" b="-3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alphaModFix amt="87000"/>
          </a:blip>
          <a:stretch>
            <a:fillRect/>
          </a:stretch>
        </p:blipFill>
        <p:spPr>
          <a:xfrm>
            <a:off x="5319198" y="1558778"/>
            <a:ext cx="3824802" cy="1988319"/>
          </a:xfrm>
          <a:prstGeom prst="rect">
            <a:avLst/>
          </a:prstGeom>
          <a:effectLst>
            <a:softEdge rad="101600"/>
          </a:effectLst>
        </p:spPr>
      </p:pic>
      <p:sp>
        <p:nvSpPr>
          <p:cNvPr id="11" name="Content Placeholder 4"/>
          <p:cNvSpPr txBox="1">
            <a:spLocks/>
          </p:cNvSpPr>
          <p:nvPr/>
        </p:nvSpPr>
        <p:spPr>
          <a:xfrm>
            <a:off x="452253" y="2500829"/>
            <a:ext cx="4310195" cy="1069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Elastic electron scattering established the extended nature of the proton (proton radius).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52252" y="3648704"/>
            <a:ext cx="8576133" cy="677108"/>
          </a:xfrm>
          <a:prstGeom prst="rect">
            <a:avLst/>
          </a:prstGeom>
          <a:solidFill>
            <a:schemeClr val="bg2"/>
          </a:solidFill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latin typeface="Liberation Sans" pitchFamily="18"/>
                <a:ea typeface="Microsoft YaHei" pitchFamily="2"/>
                <a:cs typeface="Mangal" pitchFamily="2"/>
              </a:rPr>
              <a:t>The Fourier transformation of these </a:t>
            </a:r>
            <a:r>
              <a:rPr lang="en-US" sz="2000" dirty="0">
                <a:latin typeface="Liberation Sans" pitchFamily="18"/>
                <a:ea typeface="Microsoft YaHei" pitchFamily="2"/>
                <a:cs typeface="Mangal" pitchFamily="2"/>
              </a:rPr>
              <a:t>form factors provide spatial distributions </a:t>
            </a:r>
            <a:r>
              <a:rPr lang="en-US" dirty="0">
                <a:latin typeface="Liberation Sans" pitchFamily="18"/>
                <a:ea typeface="Microsoft YaHei" pitchFamily="2"/>
                <a:cs typeface="Mangal" pitchFamily="2"/>
              </a:rPr>
              <a:t>(</a:t>
            </a:r>
            <a:r>
              <a:rPr lang="en-US" i="1" dirty="0">
                <a:latin typeface="Liberation Sans" pitchFamily="18"/>
                <a:ea typeface="Microsoft YaHei" pitchFamily="2"/>
                <a:cs typeface="Mangal" pitchFamily="2"/>
              </a:rPr>
              <a:t>charge and magnetization distributions</a:t>
            </a:r>
            <a:r>
              <a:rPr lang="en-US" dirty="0">
                <a:latin typeface="Liberation Sans" pitchFamily="18"/>
                <a:ea typeface="Microsoft YaHei" pitchFamily="2"/>
                <a:cs typeface="Mangal" pitchFamily="2"/>
              </a:rPr>
              <a:t>).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lum/>
            <a:alphaModFix amt="79000"/>
          </a:blip>
          <a:srcRect/>
          <a:stretch>
            <a:fillRect/>
          </a:stretch>
        </p:blipFill>
        <p:spPr>
          <a:xfrm>
            <a:off x="499492" y="4740512"/>
            <a:ext cx="5216040" cy="1335960"/>
          </a:xfrm>
          <a:prstGeom prst="rect">
            <a:avLst/>
          </a:prstGeom>
          <a:noFill/>
          <a:ln>
            <a:noFill/>
          </a:ln>
          <a:effectLst>
            <a:softEdge rad="76200"/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lum/>
            <a:alphaModFix amt="71000"/>
          </a:blip>
          <a:srcRect/>
          <a:stretch>
            <a:fillRect/>
          </a:stretch>
        </p:blipFill>
        <p:spPr>
          <a:xfrm>
            <a:off x="5930685" y="4367905"/>
            <a:ext cx="2859825" cy="208117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  <p:sp>
        <p:nvSpPr>
          <p:cNvPr id="19" name="TextBox 18"/>
          <p:cNvSpPr txBox="1"/>
          <p:nvPr/>
        </p:nvSpPr>
        <p:spPr>
          <a:xfrm>
            <a:off x="1617071" y="1466952"/>
            <a:ext cx="29808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600" dirty="0">
                <a:solidFill>
                  <a:srgbClr val="0070C0"/>
                </a:solidFill>
              </a:rPr>
              <a:t>[ </a:t>
            </a:r>
            <a:r>
              <a:rPr lang="en-US" sz="1600" i="1" dirty="0">
                <a:solidFill>
                  <a:srgbClr val="0070C0"/>
                </a:solidFill>
              </a:rPr>
              <a:t>R. Hofstadter, Nobel Prize 1961</a:t>
            </a:r>
            <a:r>
              <a:rPr lang="en-US" sz="1600" dirty="0">
                <a:solidFill>
                  <a:srgbClr val="0070C0"/>
                </a:solidFill>
              </a:rPr>
              <a:t> ]</a:t>
            </a:r>
          </a:p>
        </p:txBody>
      </p:sp>
      <p:sp>
        <p:nvSpPr>
          <p:cNvPr id="20" name="Title 3"/>
          <p:cNvSpPr txBox="1">
            <a:spLocks/>
          </p:cNvSpPr>
          <p:nvPr/>
        </p:nvSpPr>
        <p:spPr>
          <a:xfrm>
            <a:off x="25952" y="13685"/>
            <a:ext cx="9144000" cy="929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/>
              <a:t>Electromagnetic Form Factor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529F1D-B89B-064F-BC18-0AE43A54AAF9}"/>
              </a:ext>
            </a:extLst>
          </p:cNvPr>
          <p:cNvSpPr txBox="1"/>
          <p:nvPr/>
        </p:nvSpPr>
        <p:spPr>
          <a:xfrm>
            <a:off x="1200900" y="6076472"/>
            <a:ext cx="190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Dirac Form Factor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6730BF-8AC9-7947-93E0-D1EAC84599E4}"/>
              </a:ext>
            </a:extLst>
          </p:cNvPr>
          <p:cNvSpPr txBox="1"/>
          <p:nvPr/>
        </p:nvSpPr>
        <p:spPr>
          <a:xfrm>
            <a:off x="3477854" y="6076472"/>
            <a:ext cx="1881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Pauli Form Factor</a:t>
            </a:r>
          </a:p>
        </p:txBody>
      </p:sp>
    </p:spTree>
    <p:extLst>
      <p:ext uri="{BB962C8B-B14F-4D97-AF65-F5344CB8AC3E}">
        <p14:creationId xmlns:p14="http://schemas.microsoft.com/office/powerpoint/2010/main" val="3917499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115" y="-58402"/>
            <a:ext cx="8829832" cy="79616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Form Factor with Dynamical Gluon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86E62C-84E6-164B-A29F-2D1E09B14466}"/>
              </a:ext>
            </a:extLst>
          </p:cNvPr>
          <p:cNvSpPr txBox="1"/>
          <p:nvPr/>
        </p:nvSpPr>
        <p:spPr>
          <a:xfrm>
            <a:off x="6324153" y="706521"/>
            <a:ext cx="2690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[In preparation, Siqi Xu, C. Mondal </a:t>
            </a:r>
            <a:r>
              <a:rPr lang="en-US" sz="1200" i="1" dirty="0" err="1"/>
              <a:t>et.al</a:t>
            </a:r>
            <a:r>
              <a:rPr lang="en-US" sz="1200" i="1" dirty="0"/>
              <a:t> </a:t>
            </a:r>
            <a:r>
              <a:rPr lang="en-US" sz="1200" dirty="0"/>
              <a:t>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76A799-DEE6-FA43-A0AC-C78644AB7B62}"/>
              </a:ext>
            </a:extLst>
          </p:cNvPr>
          <p:cNvSpPr txBox="1"/>
          <p:nvPr/>
        </p:nvSpPr>
        <p:spPr>
          <a:xfrm>
            <a:off x="5410684" y="1089129"/>
            <a:ext cx="34070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Including the One Dynamical Gluon </a:t>
            </a:r>
            <a:r>
              <a:rPr lang="en-US" sz="1600" dirty="0" err="1"/>
              <a:t>Fock</a:t>
            </a:r>
            <a:r>
              <a:rPr lang="en-US" sz="1600" dirty="0"/>
              <a:t> Sector, the valence quark distributions are almost same with effective interaction results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BC4307-EF21-A14A-B2A8-DF577BF09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15" y="637707"/>
            <a:ext cx="4899351" cy="31502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E3D877-CBF6-A242-92C3-081BCF0E1FA2}"/>
              </a:ext>
            </a:extLst>
          </p:cNvPr>
          <p:cNvSpPr txBox="1"/>
          <p:nvPr/>
        </p:nvSpPr>
        <p:spPr>
          <a:xfrm>
            <a:off x="5410684" y="2212848"/>
            <a:ext cx="36042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gluon distributions are always smaller than the d quarks distributions.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1FBA8B-6837-5544-AB00-0F0E0356D8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0259" y="3575002"/>
            <a:ext cx="4933741" cy="31279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97827CA-C3A8-B647-8768-B68148EC5E53}"/>
                  </a:ext>
                </a:extLst>
              </p:cNvPr>
              <p:cNvSpPr txBox="1"/>
              <p:nvPr/>
            </p:nvSpPr>
            <p:spPr>
              <a:xfrm>
                <a:off x="416227" y="4028236"/>
                <a:ext cx="3643305" cy="9117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𝑄</m:t>
                                          </m:r>
                                        </m:e>
                                        <m:sup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p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.375 </m:t>
                                </m:r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f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u</m:t>
                                </m:r>
                                <m: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quark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0.341 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fm</m:t>
                                </m:r>
                                <m: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quark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0.368 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fm</m:t>
                                </m:r>
                                <m: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    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latin typeface="Cambria Math" panose="02040503050406030204" pitchFamily="18" charset="0"/>
                                  </a:rPr>
                                  <m:t>gluon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97827CA-C3A8-B647-8768-B68148EC5E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227" y="4028236"/>
                <a:ext cx="3643305" cy="911724"/>
              </a:xfrm>
              <a:prstGeom prst="rect">
                <a:avLst/>
              </a:prstGeom>
              <a:blipFill>
                <a:blip r:embed="rId4"/>
                <a:stretch>
                  <a:fillRect l="-694" t="-232877" r="-1389" b="-3301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8A97720F-3CBB-3640-8F8D-1933611717D7}"/>
              </a:ext>
            </a:extLst>
          </p:cNvPr>
          <p:cNvSpPr txBox="1"/>
          <p:nvPr/>
        </p:nvSpPr>
        <p:spPr>
          <a:xfrm>
            <a:off x="505097" y="5386578"/>
            <a:ext cx="3554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 is a variable related to the radii of particle distribution</a:t>
            </a:r>
          </a:p>
        </p:txBody>
      </p:sp>
    </p:spTree>
    <p:extLst>
      <p:ext uri="{BB962C8B-B14F-4D97-AF65-F5344CB8AC3E}">
        <p14:creationId xmlns:p14="http://schemas.microsoft.com/office/powerpoint/2010/main" val="2237362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18655</TotalTime>
  <Words>2175</Words>
  <Application>Microsoft Macintosh PowerPoint</Application>
  <PresentationFormat>On-screen Show (4:3)</PresentationFormat>
  <Paragraphs>296</Paragraphs>
  <Slides>32</Slides>
  <Notes>2</Notes>
  <HiddenSlides>2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5" baseType="lpstr">
      <vt:lpstr>等线</vt:lpstr>
      <vt:lpstr>等线 Light</vt:lpstr>
      <vt:lpstr>Liberation Sans</vt:lpstr>
      <vt:lpstr>Microsoft YaHei</vt:lpstr>
      <vt:lpstr>Arial</vt:lpstr>
      <vt:lpstr>Calibri</vt:lpstr>
      <vt:lpstr>Calibri Light</vt:lpstr>
      <vt:lpstr>Cambria Math</vt:lpstr>
      <vt:lpstr>Courier New</vt:lpstr>
      <vt:lpstr>Mangal</vt:lpstr>
      <vt:lpstr>Times New Roman</vt:lpstr>
      <vt:lpstr>Wingdings</vt:lpstr>
      <vt:lpstr>Office Theme</vt:lpstr>
      <vt:lpstr>Nucleon with One Dynamical Gluon in  Basis Light-Front Quantization</vt:lpstr>
      <vt:lpstr>Outline</vt:lpstr>
      <vt:lpstr>Basis Light-Front Quantization</vt:lpstr>
      <vt:lpstr>Light-Front Hamiltonian</vt:lpstr>
      <vt:lpstr>Angular Momentum Distributions</vt:lpstr>
      <vt:lpstr>Angular Momentum Distributions</vt:lpstr>
      <vt:lpstr>Light-Front QCD Hamiltonian</vt:lpstr>
      <vt:lpstr>PowerPoint Presentation</vt:lpstr>
      <vt:lpstr>Form Factor with Dynamical Gluon</vt:lpstr>
      <vt:lpstr>Form Factor with Dynamical Gluon</vt:lpstr>
      <vt:lpstr>Form Factor with Dynamical Gluon</vt:lpstr>
      <vt:lpstr>Nucleon Observable</vt:lpstr>
      <vt:lpstr>Parton Distribution Functions (PDF)</vt:lpstr>
      <vt:lpstr>PowerPoint Presentation</vt:lpstr>
      <vt:lpstr>PowerPoint Presentation</vt:lpstr>
      <vt:lpstr>Axial Form Factor of The Proton</vt:lpstr>
      <vt:lpstr>Prediction of Other Approach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  <vt:lpstr>PowerPoint Presentation</vt:lpstr>
      <vt:lpstr>PowerPoint Presentation</vt:lpstr>
      <vt:lpstr>Nucleon Radii and Axial Charges</vt:lpstr>
      <vt:lpstr>The Quark Tensor Charge in The Proton</vt:lpstr>
      <vt:lpstr>Generalized Parton Distribution Functions (GPD)</vt:lpstr>
      <vt:lpstr>PowerPoint Presentation</vt:lpstr>
      <vt:lpstr>Angular Momentum Distributions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Light-Front Hamiltonian</dc:title>
  <dc:creator>xu siqi</dc:creator>
  <cp:lastModifiedBy>xu siqi</cp:lastModifiedBy>
  <cp:revision>206</cp:revision>
  <cp:lastPrinted>2021-11-12T09:04:51Z</cp:lastPrinted>
  <dcterms:created xsi:type="dcterms:W3CDTF">2021-08-16T11:40:40Z</dcterms:created>
  <dcterms:modified xsi:type="dcterms:W3CDTF">2021-12-02T03:52:18Z</dcterms:modified>
</cp:coreProperties>
</file>