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22"/>
  </p:notesMasterIdLst>
  <p:sldIdLst>
    <p:sldId id="258" r:id="rId2"/>
    <p:sldId id="276" r:id="rId3"/>
    <p:sldId id="259" r:id="rId4"/>
    <p:sldId id="261" r:id="rId5"/>
    <p:sldId id="277" r:id="rId6"/>
    <p:sldId id="262" r:id="rId7"/>
    <p:sldId id="279" r:id="rId8"/>
    <p:sldId id="264" r:id="rId9"/>
    <p:sldId id="280" r:id="rId10"/>
    <p:sldId id="273" r:id="rId11"/>
    <p:sldId id="274" r:id="rId12"/>
    <p:sldId id="275" r:id="rId13"/>
    <p:sldId id="263" r:id="rId14"/>
    <p:sldId id="265" r:id="rId15"/>
    <p:sldId id="267" r:id="rId16"/>
    <p:sldId id="268" r:id="rId17"/>
    <p:sldId id="269" r:id="rId18"/>
    <p:sldId id="270" r:id="rId19"/>
    <p:sldId id="278" r:id="rId20"/>
    <p:sldId id="272" r:id="rId2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C38FF"/>
    <a:srgbClr val="AB794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2344"/>
    <p:restoredTop sz="96327"/>
  </p:normalViewPr>
  <p:slideViewPr>
    <p:cSldViewPr snapToGrid="0" snapToObjects="1">
      <p:cViewPr varScale="1">
        <p:scale>
          <a:sx n="98" d="100"/>
          <a:sy n="98" d="100"/>
        </p:scale>
        <p:origin x="216" y="8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3771E0F-361D-CA46-AA6C-6B5C8867ECFE}" type="datetimeFigureOut">
              <a:rPr lang="en-US" smtClean="0"/>
              <a:t>12/1/21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407A41A-2812-F745-AC03-214A746699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20055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91F560-5DA1-4F47-80F3-5577DBF204C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7E44D93-1823-5B49-B66B-C3C225E8547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3B94FF-EDC2-DA4C-8636-01AE44108D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A70176-9098-134D-BE27-814822798F92}" type="datetime1">
              <a:rPr lang="en-CA" smtClean="0"/>
              <a:t>2021-12-01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5114AA5-180D-BA48-86A3-2D1FDA22C5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CC21455-9CA4-E04E-8EC4-7DDB89088E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CFC60-3EB9-494D-BBBC-DF7578419D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29785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6EB4CC-EACF-D844-9D99-94821FA70E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837CB87-44A3-914C-9F5C-4A3A7966CED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4220BED-D50C-4B4F-9264-B7967244CC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BB8AD0-AD16-F24E-8612-F815974A7F3D}" type="datetime1">
              <a:rPr lang="en-CA" smtClean="0"/>
              <a:t>2021-12-01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1D0E416-26A7-8B46-8CB8-C0B9BD29AA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25EAE95-C84D-5B4A-A379-3C2E29E0E3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CFC60-3EB9-494D-BBBC-DF7578419D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069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0C9C2E7-4382-774D-AF5B-597DB7AFC37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4F7490F-AF50-5B4B-B181-B4CDA8295A5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5E4A24C-CD1F-F243-B871-EC511D9B36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7ED2A-51A2-9342-A515-64BB1377D588}" type="datetime1">
              <a:rPr lang="en-CA" smtClean="0"/>
              <a:t>2021-12-01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068CBB1-51F1-E64C-8BC8-0C6DB886B8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FCAD5DF-2AFE-9D4E-B3FF-6575019FA6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CFC60-3EB9-494D-BBBC-DF7578419D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07319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20F669-989A-0D41-A72C-2766755E7C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F2137A-81E6-7B43-9162-3BB7247E52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47DAE2-40EF-CC4C-8F2D-AEFF090EE7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D824ED-E899-F049-B454-788A142AE7A8}" type="datetime1">
              <a:rPr lang="en-CA" smtClean="0"/>
              <a:t>2021-12-01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49569D-6EE3-C84C-B5C3-52CFE57BFC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E684187-F844-0548-A441-FAF96E6606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CFC60-3EB9-494D-BBBC-DF7578419D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91611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74B760-7656-374D-8468-CD3B74F5FF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CCC869F-B96F-E54D-8D0B-34123ECE599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0B6C4A0-65E9-6444-B409-7774676CC6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84FC0F-6D1D-E840-B78D-16AF867E4647}" type="datetime1">
              <a:rPr lang="en-CA" smtClean="0"/>
              <a:t>2021-12-01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BA9207F-2865-174D-AFC0-490192688D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0FAAF26-E9DC-7544-9D29-E08034878B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CFC60-3EB9-494D-BBBC-DF7578419D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65301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4C39F3-77F1-984F-A7CE-83864539E5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CAA4FEB-34DC-814D-A078-A00B00D77FC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DB13CAF-C448-BD47-AB87-EBE7D847825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052327-7021-4946-A630-C5FAFE0BC4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B6C1E3-311A-0241-BCF3-DBEE400BFBED}" type="datetime1">
              <a:rPr lang="en-CA" smtClean="0"/>
              <a:t>2021-12-01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B55D85C-3C57-3B4E-8626-E4D8E4C1DE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5C999E4-0AA3-E347-9770-06F2E4DF1F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CFC60-3EB9-494D-BBBC-DF7578419D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72955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4D66FA-0B05-7F4C-A6D0-65E2E5DEDE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3F327A2-3150-3040-ADF5-607B3FE03BC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0920023-4ACA-FF44-B716-88CB8304747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6C95A8A-B92A-2B4B-B0B2-C1E511A5663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0BE6E56-0FB3-A44B-AD15-417706D55F3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401F5BD-AE37-844F-9807-2A5F6C296E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766727-577E-084E-B8FA-288ED24A412B}" type="datetime1">
              <a:rPr lang="en-CA" smtClean="0"/>
              <a:t>2021-12-01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640A302-2A9A-324B-AFCF-12D29D648F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15455BB-098C-4841-9858-DB118B9548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CFC60-3EB9-494D-BBBC-DF7578419D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25047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105F50-8C66-8D44-93B5-F6CE671F0A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29CEB7E-B142-E04F-AD35-9A10BEF905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47572C-1A97-624D-BF8D-AAC4EF7A2DAF}" type="datetime1">
              <a:rPr lang="en-CA" smtClean="0"/>
              <a:t>2021-12-01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B5AD03A-F9A6-BB46-9FB1-D3D7C5C504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F89DB6B-25B5-9940-B80B-AC47A1CFED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CFC60-3EB9-494D-BBBC-DF7578419D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91045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21EBF4E-0442-6E48-BA16-516DEA6586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015841-D705-1B4F-8105-EEAAE286EA72}" type="datetime1">
              <a:rPr lang="en-CA" smtClean="0"/>
              <a:t>2021-12-01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9A650D9-819E-B14E-ACE9-A3F16AD548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5C057C2-AC34-7F42-A572-3D37B458AD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CFC60-3EB9-494D-BBBC-DF7578419D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17074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5A3576-C999-2444-A894-B7AE30E35F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FB8DD5C-0A5F-A748-A3E0-F8F1D4438CB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C2879BE-E264-9F42-BD1F-6AD210B5061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AB4DFEA-CAC0-7F44-9A80-38B58FE4F3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0C6104-9D93-CB4F-94B6-32064888881D}" type="datetime1">
              <a:rPr lang="en-CA" smtClean="0"/>
              <a:t>2021-12-01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BB8D657-4C51-184F-AD66-AD43A33CA6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4F23BD0-09E8-7746-955F-5F090D2318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CFC60-3EB9-494D-BBBC-DF7578419D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06970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90C85E-D2DF-8F40-A5EE-8ECCD3EB5C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6232B9A-CF5A-F944-A234-DC1641E888D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ED72749-16CA-6A40-9081-34CF2AF8C3D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0913506-1DE9-0A43-9267-DF1029AFEE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62BF75-A4F8-7342-9982-7B1FFE8CF593}" type="datetime1">
              <a:rPr lang="en-CA" smtClean="0"/>
              <a:t>2021-12-01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25B7B9A-0F8D-0148-826B-E078D5FA11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09CAE79-010F-3C4A-857D-3D77BBBB19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CFC60-3EB9-494D-BBBC-DF7578419D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0872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99C34EB-58CF-6448-A20E-CECE2A5617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D0365FD-BDC4-8D41-B14D-5370232DFC2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AC4AB4-A4EE-8144-A2BB-6E3ABD850A3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BF07DE-10E7-944A-A7CE-46BA1468A007}" type="datetime1">
              <a:rPr lang="en-CA" smtClean="0"/>
              <a:t>2021-12-01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B543BC5-0C69-6046-A9AF-38A6B44FA79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3152CC-FD37-7540-B351-DFB49AADA6E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0CFC60-3EB9-494D-BBBC-DF7578419D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24918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7" Type="http://schemas.openxmlformats.org/officeDocument/2006/relationships/image" Target="../media/image44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3.png"/><Relationship Id="rId5" Type="http://schemas.openxmlformats.org/officeDocument/2006/relationships/image" Target="../media/image42.png"/><Relationship Id="rId4" Type="http://schemas.openxmlformats.org/officeDocument/2006/relationships/image" Target="../media/image41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1.png"/><Relationship Id="rId3" Type="http://schemas.openxmlformats.org/officeDocument/2006/relationships/image" Target="../media/image46.png"/><Relationship Id="rId7" Type="http://schemas.openxmlformats.org/officeDocument/2006/relationships/image" Target="../media/image50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9.png"/><Relationship Id="rId5" Type="http://schemas.openxmlformats.org/officeDocument/2006/relationships/image" Target="../media/image48.png"/><Relationship Id="rId4" Type="http://schemas.openxmlformats.org/officeDocument/2006/relationships/image" Target="../media/image4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5.png"/><Relationship Id="rId4" Type="http://schemas.openxmlformats.org/officeDocument/2006/relationships/image" Target="../media/image54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1.png"/><Relationship Id="rId3" Type="http://schemas.openxmlformats.org/officeDocument/2006/relationships/image" Target="../media/image57.png"/><Relationship Id="rId7" Type="http://schemas.openxmlformats.org/officeDocument/2006/relationships/image" Target="../media/image60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70.png"/><Relationship Id="rId5" Type="http://schemas.openxmlformats.org/officeDocument/2006/relationships/image" Target="../media/image59.png"/><Relationship Id="rId4" Type="http://schemas.openxmlformats.org/officeDocument/2006/relationships/image" Target="../media/image58.png"/><Relationship Id="rId9" Type="http://schemas.openxmlformats.org/officeDocument/2006/relationships/image" Target="../media/image2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9.png"/><Relationship Id="rId7" Type="http://schemas.openxmlformats.org/officeDocument/2006/relationships/image" Target="../media/image14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Relationship Id="rId9" Type="http://schemas.openxmlformats.org/officeDocument/2006/relationships/image" Target="../media/image1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png"/><Relationship Id="rId3" Type="http://schemas.openxmlformats.org/officeDocument/2006/relationships/image" Target="../media/image29.png"/><Relationship Id="rId7" Type="http://schemas.openxmlformats.org/officeDocument/2006/relationships/image" Target="../media/image33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5BA6D524-65B8-0948-B113-337E87F16799}"/>
              </a:ext>
            </a:extLst>
          </p:cNvPr>
          <p:cNvSpPr txBox="1"/>
          <p:nvPr/>
        </p:nvSpPr>
        <p:spPr>
          <a:xfrm>
            <a:off x="2037523" y="521938"/>
            <a:ext cx="87762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rgbClr val="3C38FF"/>
                </a:solidFill>
              </a:rPr>
              <a:t>Two Schrodinger-like equations for hadrons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F2AAF59-A7B5-AE4C-BC41-1834CED5432D}"/>
              </a:ext>
            </a:extLst>
          </p:cNvPr>
          <p:cNvSpPr txBox="1"/>
          <p:nvPr/>
        </p:nvSpPr>
        <p:spPr>
          <a:xfrm>
            <a:off x="5006769" y="1983877"/>
            <a:ext cx="265008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Ruben </a:t>
            </a:r>
            <a:r>
              <a:rPr lang="en-US" sz="2800" dirty="0" err="1"/>
              <a:t>Sandapen</a:t>
            </a:r>
            <a:endParaRPr lang="en-US" sz="280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3445DB1-E2CD-6E48-824A-EED5B2DCFDD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68298" y="2786942"/>
            <a:ext cx="2044864" cy="471891"/>
          </a:xfrm>
          <a:prstGeom prst="rect">
            <a:avLst/>
          </a:prstGeom>
        </p:spPr>
      </p:pic>
      <p:pic>
        <p:nvPicPr>
          <p:cNvPr id="1026" name="Picture 2" descr="Light Cone 2021: Physics of Hadrons on the Light Front">
            <a:extLst>
              <a:ext uri="{FF2B5EF4-FFF2-40B4-BE49-F238E27FC236}">
                <a16:creationId xmlns:a16="http://schemas.microsoft.com/office/drawing/2014/main" id="{703142D6-9AD7-3743-AB64-AA774C8081C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9000" y="3686848"/>
            <a:ext cx="5656469" cy="15383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4A2C3ABB-C73C-B949-8BB5-E9FD12022889}"/>
              </a:ext>
            </a:extLst>
          </p:cNvPr>
          <p:cNvSpPr txBox="1"/>
          <p:nvPr/>
        </p:nvSpPr>
        <p:spPr>
          <a:xfrm>
            <a:off x="4546707" y="5225219"/>
            <a:ext cx="35702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Physics of hadrons on the light-front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ED217C8-8EE9-FC41-9A2E-590AB879F813}"/>
              </a:ext>
            </a:extLst>
          </p:cNvPr>
          <p:cNvSpPr txBox="1"/>
          <p:nvPr/>
        </p:nvSpPr>
        <p:spPr>
          <a:xfrm>
            <a:off x="5015394" y="5605810"/>
            <a:ext cx="4653997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CA" sz="1200" b="0" i="0" u="none" strike="noStrike" dirty="0">
                <a:solidFill>
                  <a:srgbClr val="24425A"/>
                </a:solidFill>
                <a:effectLst/>
              </a:rPr>
              <a:t>7 November 2021 to 4 December 2021</a:t>
            </a:r>
            <a:endParaRPr lang="en-US" sz="1200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887E394-60F8-4249-9939-F3A595FABA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CFC60-3EB9-494D-BBBC-DF7578419D68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12856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92DF4D68-CE2F-C047-811E-96D24C2FB250}"/>
              </a:ext>
            </a:extLst>
          </p:cNvPr>
          <p:cNvSpPr txBox="1"/>
          <p:nvPr/>
        </p:nvSpPr>
        <p:spPr>
          <a:xfrm>
            <a:off x="3717235" y="298174"/>
            <a:ext cx="357418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>
                <a:solidFill>
                  <a:srgbClr val="3C38FF"/>
                </a:solidFill>
              </a:rPr>
              <a:t>Chiral symmetry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47ED1F7-C1FA-284E-B5E7-15C5100745C8}"/>
              </a:ext>
            </a:extLst>
          </p:cNvPr>
          <p:cNvSpPr txBox="1"/>
          <p:nvPr/>
        </p:nvSpPr>
        <p:spPr>
          <a:xfrm>
            <a:off x="3309730" y="1624567"/>
            <a:ext cx="41499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Gell-Mann-Oakes-Renner (GMOR) relation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180EBB3E-94F8-AB45-9C79-13942955AD45}"/>
                  </a:ext>
                </a:extLst>
              </p:cNvPr>
              <p:cNvSpPr txBox="1"/>
              <p:nvPr/>
            </p:nvSpPr>
            <p:spPr>
              <a:xfrm>
                <a:off x="4767716" y="2270087"/>
                <a:ext cx="1557956" cy="39972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CA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CA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𝑀</m:t>
                          </m:r>
                        </m:e>
                        <m:sub>
                          <m:r>
                            <a:rPr lang="en-CA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</m:sub>
                        <m:sup>
                          <m:r>
                            <a:rPr lang="en-CA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r>
                        <a:rPr lang="en-CA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∝</m:t>
                      </m:r>
                      <m:sSub>
                        <m:sSubPr>
                          <m:ctrlPr>
                            <a:rPr lang="en-CA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en-CA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𝑢</m:t>
                          </m:r>
                          <m:r>
                            <a:rPr lang="en-CA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/</m:t>
                          </m:r>
                          <m:r>
                            <a:rPr lang="en-CA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180EBB3E-94F8-AB45-9C79-13942955AD4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67716" y="2270087"/>
                <a:ext cx="1557956" cy="399725"/>
              </a:xfrm>
              <a:prstGeom prst="rect">
                <a:avLst/>
              </a:prstGeom>
              <a:blipFill>
                <a:blip r:embed="rId2"/>
                <a:stretch>
                  <a:fillRect b="-909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Box 6">
            <a:extLst>
              <a:ext uri="{FF2B5EF4-FFF2-40B4-BE49-F238E27FC236}">
                <a16:creationId xmlns:a16="http://schemas.microsoft.com/office/drawing/2014/main" id="{1A2A0C22-302F-2040-9028-FDEDFAC1AD98}"/>
              </a:ext>
            </a:extLst>
          </p:cNvPr>
          <p:cNvSpPr txBox="1"/>
          <p:nvPr/>
        </p:nvSpPr>
        <p:spPr>
          <a:xfrm>
            <a:off x="1088888" y="3429000"/>
            <a:ext cx="15857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Holographic SE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78F35573-C50A-A548-9321-CF25B84A3975}"/>
                  </a:ext>
                </a:extLst>
              </p:cNvPr>
              <p:cNvSpPr txBox="1"/>
              <p:nvPr/>
            </p:nvSpPr>
            <p:spPr>
              <a:xfrm>
                <a:off x="4767716" y="3409100"/>
                <a:ext cx="99182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b="0" i="1" smtClean="0">
                              <a:latin typeface="Cambria Math" panose="02040503050406030204" pitchFamily="18" charset="0"/>
                            </a:rPr>
                            <m:t>𝑀</m:t>
                          </m:r>
                        </m:e>
                        <m:sub>
                          <m:r>
                            <a:rPr lang="en-US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</m:sub>
                      </m:sSub>
                      <m:r>
                        <a:rPr lang="en-CA" b="0" i="1" smtClean="0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78F35573-C50A-A548-9321-CF25B84A397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67716" y="3409100"/>
                <a:ext cx="991820" cy="369332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extBox 8">
            <a:extLst>
              <a:ext uri="{FF2B5EF4-FFF2-40B4-BE49-F238E27FC236}">
                <a16:creationId xmlns:a16="http://schemas.microsoft.com/office/drawing/2014/main" id="{4E00C211-68A4-9B45-AA2C-E7AF17226A07}"/>
              </a:ext>
            </a:extLst>
          </p:cNvPr>
          <p:cNvSpPr txBox="1"/>
          <p:nvPr/>
        </p:nvSpPr>
        <p:spPr>
          <a:xfrm>
            <a:off x="1088889" y="4075611"/>
            <a:ext cx="26489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`t </a:t>
            </a:r>
            <a:r>
              <a:rPr lang="en-US" dirty="0" err="1"/>
              <a:t>Hooft</a:t>
            </a:r>
            <a:r>
              <a:rPr lang="en-US" dirty="0"/>
              <a:t> Equation 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87F22D11-4D72-0C41-A393-122254568C3A}"/>
                  </a:ext>
                </a:extLst>
              </p:cNvPr>
              <p:cNvSpPr txBox="1"/>
              <p:nvPr/>
            </p:nvSpPr>
            <p:spPr>
              <a:xfrm>
                <a:off x="4488489" y="3988326"/>
                <a:ext cx="2116410" cy="39972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CA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CA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𝑀</m:t>
                          </m:r>
                        </m:e>
                        <m:sub>
                          <m:r>
                            <a:rPr lang="en-CA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</m:sub>
                        <m:sup>
                          <m:r>
                            <a:rPr lang="en-CA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r>
                        <a:rPr lang="en-CA" dirty="0"/>
                        <m:t>∝</m:t>
                      </m:r>
                      <m:r>
                        <a:rPr lang="en-CA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𝑔</m:t>
                      </m:r>
                      <m:sSub>
                        <m:sSubPr>
                          <m:ctrlPr>
                            <a:rPr lang="en-CA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en-CA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𝑢</m:t>
                          </m:r>
                          <m:r>
                            <a:rPr lang="en-CA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/</m:t>
                          </m:r>
                          <m:r>
                            <a:rPr lang="en-CA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87F22D11-4D72-0C41-A393-122254568C3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88489" y="3988326"/>
                <a:ext cx="2116410" cy="399725"/>
              </a:xfrm>
              <a:prstGeom prst="rect">
                <a:avLst/>
              </a:prstGeom>
              <a:blipFill>
                <a:blip r:embed="rId4"/>
                <a:stretch>
                  <a:fillRect b="-909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BA913C63-5FDF-6D41-85B2-B70E91C7DA3F}"/>
                  </a:ext>
                </a:extLst>
              </p:cNvPr>
              <p:cNvSpPr txBox="1"/>
              <p:nvPr/>
            </p:nvSpPr>
            <p:spPr>
              <a:xfrm>
                <a:off x="1417507" y="5595654"/>
                <a:ext cx="9356985" cy="394210"/>
              </a:xfrm>
              <a:prstGeom prst="rect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wrap="none" rtlCol="0">
                <a:spAutoFit/>
              </a:bodyPr>
              <a:lstStyle/>
              <a:p>
                <a:r>
                  <a:rPr lang="en-US" dirty="0"/>
                  <a:t>Together, </a:t>
                </a:r>
                <a:r>
                  <a:rPr lang="en-US" dirty="0" err="1"/>
                  <a:t>hSE</a:t>
                </a:r>
                <a:r>
                  <a:rPr lang="en-US" dirty="0"/>
                  <a:t> and `t </a:t>
                </a:r>
                <a:r>
                  <a:rPr lang="en-US" dirty="0" err="1"/>
                  <a:t>Hooft</a:t>
                </a:r>
                <a:r>
                  <a:rPr lang="en-US" dirty="0"/>
                  <a:t> Eq reproduce the GMOR relation provided </a:t>
                </a:r>
                <a14:m>
                  <m:oMath xmlns:m="http://schemas.openxmlformats.org/officeDocument/2006/math">
                    <m:r>
                      <a:rPr lang="en-CA" b="0" i="1" smtClean="0">
                        <a:latin typeface="Cambria Math" panose="02040503050406030204" pitchFamily="18" charset="0"/>
                      </a:rPr>
                      <m:t>𝑔</m:t>
                    </m:r>
                  </m:oMath>
                </a14:m>
                <a:r>
                  <a:rPr lang="en-US" dirty="0"/>
                  <a:t> does not depend on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𝑢</m:t>
                        </m:r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/</m:t>
                        </m:r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𝑑</m:t>
                        </m:r>
                      </m:sub>
                    </m:sSub>
                  </m:oMath>
                </a14:m>
                <a:endParaRPr lang="en-US" dirty="0"/>
              </a:p>
            </p:txBody>
          </p:sp>
        </mc:Choice>
        <mc:Fallback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BA913C63-5FDF-6D41-85B2-B70E91C7DA3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17507" y="5595654"/>
                <a:ext cx="9356985" cy="394210"/>
              </a:xfrm>
              <a:prstGeom prst="rect">
                <a:avLst/>
              </a:prstGeom>
              <a:blipFill>
                <a:blip r:embed="rId5"/>
                <a:stretch>
                  <a:fillRect l="-542" t="-6061" b="-1515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TextBox 11">
            <a:extLst>
              <a:ext uri="{FF2B5EF4-FFF2-40B4-BE49-F238E27FC236}">
                <a16:creationId xmlns:a16="http://schemas.microsoft.com/office/drawing/2014/main" id="{68D00DE8-E358-3F45-A9AF-F887D20A99F6}"/>
              </a:ext>
            </a:extLst>
          </p:cNvPr>
          <p:cNvSpPr txBox="1"/>
          <p:nvPr/>
        </p:nvSpPr>
        <p:spPr>
          <a:xfrm>
            <a:off x="9444446" y="2987517"/>
            <a:ext cx="5998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Pion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A7633E1F-CA4A-054E-812F-F547E07F6C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CFC60-3EB9-494D-BBBC-DF7578419D68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513574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6E36C5B4-F373-6D4A-B680-B090B2A5013D}"/>
              </a:ext>
            </a:extLst>
          </p:cNvPr>
          <p:cNvSpPr txBox="1"/>
          <p:nvPr/>
        </p:nvSpPr>
        <p:spPr>
          <a:xfrm>
            <a:off x="3709851" y="483326"/>
            <a:ext cx="504753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>
                <a:solidFill>
                  <a:srgbClr val="3C38FF"/>
                </a:solidFill>
              </a:rPr>
              <a:t>Heavy Quark symmetry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C8DF877-CE85-2543-B7D8-97E34430CEF8}"/>
              </a:ext>
            </a:extLst>
          </p:cNvPr>
          <p:cNvSpPr txBox="1"/>
          <p:nvPr/>
        </p:nvSpPr>
        <p:spPr>
          <a:xfrm>
            <a:off x="143084" y="2255409"/>
            <a:ext cx="386721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Heavy Quark Effective Theory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6D8ECD84-7467-934A-8F8B-562E09B26A75}"/>
                  </a:ext>
                </a:extLst>
              </p:cNvPr>
              <p:cNvSpPr txBox="1"/>
              <p:nvPr/>
            </p:nvSpPr>
            <p:spPr>
              <a:xfrm>
                <a:off x="4219303" y="2168434"/>
                <a:ext cx="1656864" cy="71199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b="0" i="1" smtClean="0">
                              <a:latin typeface="Cambria Math" panose="02040503050406030204" pitchFamily="18" charset="0"/>
                            </a:rPr>
                            <m:t>𝑀</m:t>
                          </m:r>
                        </m:e>
                        <m:sub>
                          <m:r>
                            <a:rPr lang="en-CA" b="0" i="1" smtClean="0">
                              <a:latin typeface="Cambria Math" panose="02040503050406030204" pitchFamily="18" charset="0"/>
                            </a:rPr>
                            <m:t>𝑉</m:t>
                          </m:r>
                        </m:sub>
                      </m:sSub>
                      <m:r>
                        <a:rPr lang="en-CA" b="0" i="1" smtClean="0">
                          <a:latin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en-CA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b="0" i="1" smtClean="0">
                              <a:latin typeface="Cambria Math" panose="02040503050406030204" pitchFamily="18" charset="0"/>
                            </a:rPr>
                            <m:t>𝑀</m:t>
                          </m:r>
                        </m:e>
                        <m:sub>
                          <m:r>
                            <a:rPr lang="en-CA" b="0" i="1" smtClean="0">
                              <a:latin typeface="Cambria Math" panose="02040503050406030204" pitchFamily="18" charset="0"/>
                            </a:rPr>
                            <m:t>𝑃</m:t>
                          </m:r>
                        </m:sub>
                      </m:sSub>
                      <m:r>
                        <a:rPr lang="en-CA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~</m:t>
                      </m:r>
                      <m:f>
                        <m:fPr>
                          <m:ctrlPr>
                            <a:rPr lang="en-CA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CA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b>
                            <m:sSubPr>
                              <m:ctrlPr>
                                <a:rPr lang="en-CA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CA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en-CA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𝑄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6D8ECD84-7467-934A-8F8B-562E09B26A7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19303" y="2168434"/>
                <a:ext cx="1656864" cy="711990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Box 5">
            <a:extLst>
              <a:ext uri="{FF2B5EF4-FFF2-40B4-BE49-F238E27FC236}">
                <a16:creationId xmlns:a16="http://schemas.microsoft.com/office/drawing/2014/main" id="{3ECDAB65-9A86-9348-8321-8AC42EF24FA8}"/>
              </a:ext>
            </a:extLst>
          </p:cNvPr>
          <p:cNvSpPr txBox="1"/>
          <p:nvPr/>
        </p:nvSpPr>
        <p:spPr>
          <a:xfrm>
            <a:off x="6433103" y="2160878"/>
            <a:ext cx="494616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Mass difference between vector and pseudoscalar </a:t>
            </a:r>
          </a:p>
          <a:p>
            <a:r>
              <a:rPr lang="en-US" dirty="0"/>
              <a:t>mesons in their ground states is suppressed </a:t>
            </a:r>
          </a:p>
          <a:p>
            <a:r>
              <a:rPr lang="en-US" dirty="0"/>
              <a:t>by heavy quark mass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6E230B5-6D5C-3147-96D7-8DF2927E933E}"/>
              </a:ext>
            </a:extLst>
          </p:cNvPr>
          <p:cNvSpPr txBox="1"/>
          <p:nvPr/>
        </p:nvSpPr>
        <p:spPr>
          <a:xfrm>
            <a:off x="2124096" y="4140926"/>
            <a:ext cx="15857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Holographic SE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E71B18F0-85BB-0F44-8395-59DA5FD1EA78}"/>
                  </a:ext>
                </a:extLst>
              </p:cNvPr>
              <p:cNvSpPr txBox="1"/>
              <p:nvPr/>
            </p:nvSpPr>
            <p:spPr>
              <a:xfrm>
                <a:off x="4010297" y="4140926"/>
                <a:ext cx="1782219" cy="37478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CA" b="0" i="1" smtClean="0">
                              <a:latin typeface="Cambria Math" panose="02040503050406030204" pitchFamily="18" charset="0"/>
                            </a:rPr>
                            <m:t>𝑀</m:t>
                          </m:r>
                        </m:e>
                        <m:sub>
                          <m:r>
                            <a:rPr lang="en-CA" b="0" i="1" smtClean="0">
                              <a:latin typeface="Cambria Math" panose="02040503050406030204" pitchFamily="18" charset="0"/>
                            </a:rPr>
                            <m:t>𝑉</m:t>
                          </m:r>
                        </m:sub>
                        <m:sup>
                          <m:r>
                            <a:rPr lang="en-CA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r>
                        <a:rPr lang="en-US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~</m:t>
                      </m:r>
                      <m:sSup>
                        <m:sSupPr>
                          <m:ctrlPr>
                            <a:rPr lang="en-US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𝜅</m:t>
                          </m:r>
                        </m:e>
                        <m:sup>
                          <m:r>
                            <a:rPr lang="en-CA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CA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, </m:t>
                      </m:r>
                      <m:sSubSup>
                        <m:sSubSupPr>
                          <m:ctrlPr>
                            <a:rPr lang="en-CA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CA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𝑀</m:t>
                          </m:r>
                        </m:e>
                        <m:sub>
                          <m:r>
                            <a:rPr lang="en-CA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𝑃</m:t>
                          </m:r>
                        </m:sub>
                        <m:sup>
                          <m:r>
                            <a:rPr lang="en-CA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r>
                        <a:rPr lang="en-CA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E71B18F0-85BB-0F44-8395-59DA5FD1EA7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10297" y="4140926"/>
                <a:ext cx="1782219" cy="374783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extBox 8">
            <a:extLst>
              <a:ext uri="{FF2B5EF4-FFF2-40B4-BE49-F238E27FC236}">
                <a16:creationId xmlns:a16="http://schemas.microsoft.com/office/drawing/2014/main" id="{53306EA5-F851-0046-8800-C3E3AA8DD51B}"/>
              </a:ext>
            </a:extLst>
          </p:cNvPr>
          <p:cNvSpPr txBox="1"/>
          <p:nvPr/>
        </p:nvSpPr>
        <p:spPr>
          <a:xfrm>
            <a:off x="2084907" y="5159829"/>
            <a:ext cx="18574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`t </a:t>
            </a:r>
            <a:r>
              <a:rPr lang="en-US" dirty="0" err="1"/>
              <a:t>Hooft</a:t>
            </a:r>
            <a:r>
              <a:rPr lang="en-US" dirty="0"/>
              <a:t>  Equation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D9232231-E524-8B42-9AD8-BC18350D846F}"/>
                  </a:ext>
                </a:extLst>
              </p:cNvPr>
              <p:cNvSpPr txBox="1"/>
              <p:nvPr/>
            </p:nvSpPr>
            <p:spPr>
              <a:xfrm>
                <a:off x="4153989" y="5159829"/>
                <a:ext cx="1184747" cy="4048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CA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𝑀</m:t>
                          </m:r>
                        </m:e>
                        <m:sub>
                          <m:r>
                            <a:rPr lang="en-CA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𝑉</m:t>
                          </m:r>
                          <m:r>
                            <a:rPr lang="en-CA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</m:t>
                          </m:r>
                          <m:r>
                            <a:rPr lang="en-CA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𝑃</m:t>
                          </m:r>
                        </m:sub>
                        <m:sup>
                          <m:r>
                            <a:rPr lang="en-CA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r>
                        <a:rPr lang="en-US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~</m:t>
                      </m:r>
                      <m:sSubSup>
                        <m:sSubSupPr>
                          <m:ctrlPr>
                            <a:rPr lang="en-US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CA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en-CA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𝑄</m:t>
                          </m:r>
                        </m:sub>
                        <m:sup>
                          <m:r>
                            <a:rPr lang="en-CA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D9232231-E524-8B42-9AD8-BC18350D846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53989" y="5159829"/>
                <a:ext cx="1184747" cy="404854"/>
              </a:xfrm>
              <a:prstGeom prst="rect">
                <a:avLst/>
              </a:prstGeom>
              <a:blipFill>
                <a:blip r:embed="rId4"/>
                <a:stretch>
                  <a:fillRect b="-303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AC117D62-E40A-7F49-8EEF-B2B7467B2915}"/>
                  </a:ext>
                </a:extLst>
              </p:cNvPr>
              <p:cNvSpPr txBox="1"/>
              <p:nvPr/>
            </p:nvSpPr>
            <p:spPr>
              <a:xfrm>
                <a:off x="1113055" y="6084312"/>
                <a:ext cx="8905258" cy="388889"/>
              </a:xfrm>
              <a:prstGeom prst="rect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wrap="none" rtlCol="0">
                <a:spAutoFit/>
              </a:bodyPr>
              <a:lstStyle/>
              <a:p>
                <a:r>
                  <a:rPr lang="en-US" dirty="0"/>
                  <a:t>Together, </a:t>
                </a:r>
                <a:r>
                  <a:rPr lang="en-US" dirty="0" err="1"/>
                  <a:t>hSE</a:t>
                </a:r>
                <a:r>
                  <a:rPr lang="en-US" dirty="0"/>
                  <a:t> and `t </a:t>
                </a:r>
                <a:r>
                  <a:rPr lang="en-US" dirty="0" err="1"/>
                  <a:t>Hooft</a:t>
                </a:r>
                <a:r>
                  <a:rPr lang="en-US" dirty="0"/>
                  <a:t> Eq reproduce HQET constraint provided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𝜅</m:t>
                    </m:r>
                  </m:oMath>
                </a14:m>
                <a:r>
                  <a:rPr lang="en-US" dirty="0"/>
                  <a:t> does not depend on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𝑄</m:t>
                        </m:r>
                      </m:sub>
                    </m:sSub>
                  </m:oMath>
                </a14:m>
                <a:endParaRPr lang="en-US" dirty="0"/>
              </a:p>
            </p:txBody>
          </p:sp>
        </mc:Choice>
        <mc:Fallback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AC117D62-E40A-7F49-8EEF-B2B7467B291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13055" y="6084312"/>
                <a:ext cx="8905258" cy="388889"/>
              </a:xfrm>
              <a:prstGeom prst="rect">
                <a:avLst/>
              </a:prstGeom>
              <a:blipFill>
                <a:blip r:embed="rId5"/>
                <a:stretch>
                  <a:fillRect l="-569" t="-3030" b="-1515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5D75BFBD-7E57-E542-A19E-F37E743CB066}"/>
                  </a:ext>
                </a:extLst>
              </p:cNvPr>
              <p:cNvSpPr txBox="1"/>
              <p:nvPr/>
            </p:nvSpPr>
            <p:spPr>
              <a:xfrm>
                <a:off x="6399486" y="4375982"/>
                <a:ext cx="1656864" cy="74802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b="0" i="1" smtClean="0">
                              <a:latin typeface="Cambria Math" panose="02040503050406030204" pitchFamily="18" charset="0"/>
                            </a:rPr>
                            <m:t>𝑀</m:t>
                          </m:r>
                        </m:e>
                        <m:sub>
                          <m:r>
                            <a:rPr lang="en-CA" b="0" i="1" smtClean="0">
                              <a:latin typeface="Cambria Math" panose="02040503050406030204" pitchFamily="18" charset="0"/>
                            </a:rPr>
                            <m:t>𝑉</m:t>
                          </m:r>
                        </m:sub>
                      </m:sSub>
                      <m:r>
                        <a:rPr lang="en-CA" b="0" i="1" smtClean="0">
                          <a:latin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en-CA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b="0" i="1" smtClean="0">
                              <a:latin typeface="Cambria Math" panose="02040503050406030204" pitchFamily="18" charset="0"/>
                            </a:rPr>
                            <m:t>𝑀</m:t>
                          </m:r>
                        </m:e>
                        <m:sub>
                          <m:r>
                            <a:rPr lang="en-CA" b="0" i="1" smtClean="0">
                              <a:latin typeface="Cambria Math" panose="02040503050406030204" pitchFamily="18" charset="0"/>
                            </a:rPr>
                            <m:t>𝑃</m:t>
                          </m:r>
                        </m:sub>
                      </m:sSub>
                      <m:r>
                        <a:rPr lang="en-CA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~</m:t>
                      </m:r>
                      <m:f>
                        <m:fPr>
                          <m:ctrlPr>
                            <a:rPr lang="en-CA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CA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CA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𝜅</m:t>
                              </m:r>
                            </m:e>
                            <m:sup>
                              <m:r>
                                <a:rPr lang="en-CA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sSub>
                            <m:sSubPr>
                              <m:ctrlPr>
                                <a:rPr lang="en-CA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CA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en-CA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𝑄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5D75BFBD-7E57-E542-A19E-F37E743CB06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99486" y="4375982"/>
                <a:ext cx="1656864" cy="748025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TextBox 16">
            <a:extLst>
              <a:ext uri="{FF2B5EF4-FFF2-40B4-BE49-F238E27FC236}">
                <a16:creationId xmlns:a16="http://schemas.microsoft.com/office/drawing/2014/main" id="{1240FD83-BD78-D04D-A309-4677D61CCD4B}"/>
              </a:ext>
            </a:extLst>
          </p:cNvPr>
          <p:cNvSpPr txBox="1"/>
          <p:nvPr/>
        </p:nvSpPr>
        <p:spPr>
          <a:xfrm>
            <a:off x="8778240" y="4598126"/>
            <a:ext cx="360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if 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23BA10A9-0594-AF49-AEA0-9DB049A39121}"/>
                  </a:ext>
                </a:extLst>
              </p:cNvPr>
              <p:cNvSpPr txBox="1"/>
              <p:nvPr/>
            </p:nvSpPr>
            <p:spPr>
              <a:xfrm>
                <a:off x="9640389" y="4519749"/>
                <a:ext cx="1027269" cy="38888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en-CA" b="0" i="1" smtClean="0">
                              <a:latin typeface="Cambria Math" panose="02040503050406030204" pitchFamily="18" charset="0"/>
                            </a:rPr>
                            <m:t>𝑄</m:t>
                          </m:r>
                        </m:sub>
                      </m:sSub>
                      <m:r>
                        <a:rPr lang="en-US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≫</m:t>
                      </m:r>
                      <m:r>
                        <a:rPr lang="en-US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𝜅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23BA10A9-0594-AF49-AEA0-9DB049A3912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40389" y="4519749"/>
                <a:ext cx="1027269" cy="388889"/>
              </a:xfrm>
              <a:prstGeom prst="rect">
                <a:avLst/>
              </a:prstGeom>
              <a:blipFill>
                <a:blip r:embed="rId7"/>
                <a:stretch>
                  <a:fillRect b="-625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9" name="TextBox 18">
            <a:extLst>
              <a:ext uri="{FF2B5EF4-FFF2-40B4-BE49-F238E27FC236}">
                <a16:creationId xmlns:a16="http://schemas.microsoft.com/office/drawing/2014/main" id="{725CA13A-8202-D943-9185-EC72A271973C}"/>
              </a:ext>
            </a:extLst>
          </p:cNvPr>
          <p:cNvSpPr txBox="1"/>
          <p:nvPr/>
        </p:nvSpPr>
        <p:spPr>
          <a:xfrm>
            <a:off x="246246" y="3346178"/>
            <a:ext cx="20136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Heavy-light mesons</a:t>
            </a:r>
          </a:p>
        </p:txBody>
      </p:sp>
      <p:sp>
        <p:nvSpPr>
          <p:cNvPr id="20" name="Slide Number Placeholder 19">
            <a:extLst>
              <a:ext uri="{FF2B5EF4-FFF2-40B4-BE49-F238E27FC236}">
                <a16:creationId xmlns:a16="http://schemas.microsoft.com/office/drawing/2014/main" id="{B21E0EFE-1D27-7548-A2B8-4BC614A86D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CFC60-3EB9-494D-BBBC-DF7578419D68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440355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22FC38D6-639A-9148-8FBB-668DCC0C5AC4}"/>
              </a:ext>
            </a:extLst>
          </p:cNvPr>
          <p:cNvSpPr txBox="1"/>
          <p:nvPr/>
        </p:nvSpPr>
        <p:spPr>
          <a:xfrm>
            <a:off x="3779019" y="496389"/>
            <a:ext cx="463396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>
                <a:solidFill>
                  <a:srgbClr val="3C38FF"/>
                </a:solidFill>
              </a:rPr>
              <a:t>Rotational symmetry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2708CE2-69B1-344C-AC77-F883C9981A38}"/>
              </a:ext>
            </a:extLst>
          </p:cNvPr>
          <p:cNvSpPr txBox="1"/>
          <p:nvPr/>
        </p:nvSpPr>
        <p:spPr>
          <a:xfrm>
            <a:off x="483325" y="2351314"/>
            <a:ext cx="20661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Heavy-heavy meson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4A68E71-CC51-F542-AF4A-7C46F5796D6B}"/>
              </a:ext>
            </a:extLst>
          </p:cNvPr>
          <p:cNvSpPr txBox="1"/>
          <p:nvPr/>
        </p:nvSpPr>
        <p:spPr>
          <a:xfrm>
            <a:off x="2782389" y="2926080"/>
            <a:ext cx="142064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Holographic  </a:t>
            </a:r>
          </a:p>
          <a:p>
            <a:endParaRPr lang="en-US" dirty="0"/>
          </a:p>
        </p:txBody>
      </p:sp>
      <p:pic>
        <p:nvPicPr>
          <p:cNvPr id="7" name="Picture 6" descr="Diagram&#10;&#10;Description automatically generated">
            <a:extLst>
              <a:ext uri="{FF2B5EF4-FFF2-40B4-BE49-F238E27FC236}">
                <a16:creationId xmlns:a16="http://schemas.microsoft.com/office/drawing/2014/main" id="{5002E050-C61B-CB40-A1CE-26266ADAEE1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12359"/>
          <a:stretch/>
        </p:blipFill>
        <p:spPr>
          <a:xfrm>
            <a:off x="5605689" y="2958737"/>
            <a:ext cx="1536700" cy="333911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AD7365BA-854D-224A-A150-20BE6FDEA308}"/>
              </a:ext>
            </a:extLst>
          </p:cNvPr>
          <p:cNvSpPr txBox="1"/>
          <p:nvPr/>
        </p:nvSpPr>
        <p:spPr>
          <a:xfrm>
            <a:off x="2886891" y="3905794"/>
            <a:ext cx="9172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`t </a:t>
            </a:r>
            <a:r>
              <a:rPr lang="en-US" dirty="0" err="1"/>
              <a:t>Hooft</a:t>
            </a:r>
            <a:endParaRPr lang="en-US" dirty="0"/>
          </a:p>
        </p:txBody>
      </p:sp>
      <p:pic>
        <p:nvPicPr>
          <p:cNvPr id="11" name="Picture 10" descr="Text&#10;&#10;Description automatically generated with medium confidence">
            <a:extLst>
              <a:ext uri="{FF2B5EF4-FFF2-40B4-BE49-F238E27FC236}">
                <a16:creationId xmlns:a16="http://schemas.microsoft.com/office/drawing/2014/main" id="{6DE736D7-D4EF-764A-9610-E97D06BD3EF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32902"/>
          <a:stretch/>
        </p:blipFill>
        <p:spPr>
          <a:xfrm>
            <a:off x="5710262" y="3836168"/>
            <a:ext cx="1422718" cy="299706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9C25B24E-AC46-9B45-B725-796687DA9811}"/>
              </a:ext>
            </a:extLst>
          </p:cNvPr>
          <p:cNvSpPr txBox="1"/>
          <p:nvPr/>
        </p:nvSpPr>
        <p:spPr>
          <a:xfrm>
            <a:off x="8791303" y="3056709"/>
            <a:ext cx="21570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Light-front potentials</a:t>
            </a:r>
          </a:p>
        </p:txBody>
      </p:sp>
      <p:pic>
        <p:nvPicPr>
          <p:cNvPr id="14" name="Picture 13" descr="Diagram&#10;&#10;Description automatically generated">
            <a:extLst>
              <a:ext uri="{FF2B5EF4-FFF2-40B4-BE49-F238E27FC236}">
                <a16:creationId xmlns:a16="http://schemas.microsoft.com/office/drawing/2014/main" id="{562AF22C-B654-5C43-993D-25FBAD5670F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84798" y="4924697"/>
            <a:ext cx="2202309" cy="707885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A042FDA8-D228-3E42-8648-F066C07D6884}"/>
              </a:ext>
            </a:extLst>
          </p:cNvPr>
          <p:cNvSpPr txBox="1"/>
          <p:nvPr/>
        </p:nvSpPr>
        <p:spPr>
          <a:xfrm>
            <a:off x="509451" y="4976949"/>
            <a:ext cx="311123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Relation between light-front</a:t>
            </a:r>
          </a:p>
          <a:p>
            <a:r>
              <a:rPr lang="en-US" dirty="0"/>
              <a:t>and instant-form CM potentials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BF660F42-67CD-E946-A937-36FBEE6B39C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098306" y="5120379"/>
            <a:ext cx="3746500" cy="152400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DF4D805E-85B6-EF47-A6D5-D7DFEC3C04C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146903" y="5300114"/>
            <a:ext cx="1930400" cy="190500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9591DE3E-4B7E-E642-A8A4-0E6E2132B6B0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-729" t="12114" b="28800"/>
          <a:stretch/>
        </p:blipFill>
        <p:spPr>
          <a:xfrm>
            <a:off x="4560571" y="5943601"/>
            <a:ext cx="3382464" cy="274320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57FA1A97-66A6-AD42-AA43-F91E3F622FB5}"/>
                  </a:ext>
                </a:extLst>
              </p:cNvPr>
              <p:cNvSpPr txBox="1"/>
              <p:nvPr/>
            </p:nvSpPr>
            <p:spPr>
              <a:xfrm>
                <a:off x="3101252" y="6361611"/>
                <a:ext cx="6545574" cy="369332"/>
              </a:xfrm>
              <a:prstGeom prst="rect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wrap="none" rtlCol="0">
                <a:spAutoFit/>
              </a:bodyPr>
              <a:lstStyle/>
              <a:p>
                <a:r>
                  <a:rPr lang="en-US" dirty="0"/>
                  <a:t>Rotational symmetry is restored in the non-relativistic limit if </a:t>
                </a:r>
                <a14:m>
                  <m:oMath xmlns:m="http://schemas.openxmlformats.org/officeDocument/2006/math">
                    <m:r>
                      <a:rPr lang="en-CA" b="0" i="1" smtClean="0">
                        <a:latin typeface="Cambria Math" panose="02040503050406030204" pitchFamily="18" charset="0"/>
                      </a:rPr>
                      <m:t>𝑔</m:t>
                    </m:r>
                    <m:r>
                      <a:rPr lang="en-CA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CA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𝜅</m:t>
                    </m:r>
                  </m:oMath>
                </a14:m>
                <a:r>
                  <a:rPr lang="en-US" dirty="0"/>
                  <a:t> </a:t>
                </a:r>
              </a:p>
            </p:txBody>
          </p:sp>
        </mc:Choice>
        <mc:Fallback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57FA1A97-66A6-AD42-AA43-F91E3F622FB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01252" y="6361611"/>
                <a:ext cx="6545574" cy="369332"/>
              </a:xfrm>
              <a:prstGeom prst="rect">
                <a:avLst/>
              </a:prstGeom>
              <a:blipFill>
                <a:blip r:embed="rId8"/>
                <a:stretch>
                  <a:fillRect l="-580" t="-6452" b="-2258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4" name="TextBox 23">
            <a:extLst>
              <a:ext uri="{FF2B5EF4-FFF2-40B4-BE49-F238E27FC236}">
                <a16:creationId xmlns:a16="http://schemas.microsoft.com/office/drawing/2014/main" id="{5EC04BD2-BB3A-E84E-BD8B-7F0355298FB1}"/>
              </a:ext>
            </a:extLst>
          </p:cNvPr>
          <p:cNvSpPr txBox="1"/>
          <p:nvPr/>
        </p:nvSpPr>
        <p:spPr>
          <a:xfrm>
            <a:off x="8948643" y="5839379"/>
            <a:ext cx="23269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Instant form potentials</a:t>
            </a:r>
          </a:p>
        </p:txBody>
      </p:sp>
      <p:sp>
        <p:nvSpPr>
          <p:cNvPr id="25" name="Slide Number Placeholder 24">
            <a:extLst>
              <a:ext uri="{FF2B5EF4-FFF2-40B4-BE49-F238E27FC236}">
                <a16:creationId xmlns:a16="http://schemas.microsoft.com/office/drawing/2014/main" id="{BA6B491C-436C-904E-905A-B220B80190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CFC60-3EB9-494D-BBBC-DF7578419D68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816379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44AB996C-5BBD-6B49-ABFC-2294BC9B31C9}"/>
              </a:ext>
            </a:extLst>
          </p:cNvPr>
          <p:cNvSpPr txBox="1"/>
          <p:nvPr/>
        </p:nvSpPr>
        <p:spPr>
          <a:xfrm>
            <a:off x="4476599" y="74989"/>
            <a:ext cx="351981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>
                <a:solidFill>
                  <a:srgbClr val="3C38FF"/>
                </a:solidFill>
              </a:rPr>
              <a:t>Supersymmetry</a:t>
            </a:r>
            <a:r>
              <a:rPr lang="en-US" dirty="0">
                <a:solidFill>
                  <a:srgbClr val="3C38FF"/>
                </a:solidFill>
              </a:rPr>
              <a:t> </a:t>
            </a:r>
          </a:p>
        </p:txBody>
      </p:sp>
      <p:pic>
        <p:nvPicPr>
          <p:cNvPr id="13" name="Picture 12" descr="Diagram&#10;&#10;Description automatically generated">
            <a:extLst>
              <a:ext uri="{FF2B5EF4-FFF2-40B4-BE49-F238E27FC236}">
                <a16:creationId xmlns:a16="http://schemas.microsoft.com/office/drawing/2014/main" id="{AE99C388-4316-3746-A8E3-9FCB1933CC9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6503" y="2759128"/>
            <a:ext cx="2779069" cy="1109731"/>
          </a:xfrm>
          <a:prstGeom prst="rect">
            <a:avLst/>
          </a:prstGeom>
        </p:spPr>
      </p:pic>
      <p:pic>
        <p:nvPicPr>
          <p:cNvPr id="15" name="Picture 14" descr="A picture containing text, clipart&#10;&#10;Description automatically generated">
            <a:extLst>
              <a:ext uri="{FF2B5EF4-FFF2-40B4-BE49-F238E27FC236}">
                <a16:creationId xmlns:a16="http://schemas.microsoft.com/office/drawing/2014/main" id="{BD01CA79-66D1-EC47-B23D-5CEF5A621D7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38477" y="2610536"/>
            <a:ext cx="3101808" cy="1149621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9C583D01-9631-7046-90BD-DE5A859DB3EE}"/>
              </a:ext>
            </a:extLst>
          </p:cNvPr>
          <p:cNvSpPr txBox="1"/>
          <p:nvPr/>
        </p:nvSpPr>
        <p:spPr>
          <a:xfrm>
            <a:off x="281008" y="903132"/>
            <a:ext cx="6628224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7030A0"/>
                </a:solidFill>
              </a:rPr>
              <a:t>Brodsky, de </a:t>
            </a:r>
            <a:r>
              <a:rPr lang="en-US" sz="1600" dirty="0" err="1">
                <a:solidFill>
                  <a:srgbClr val="7030A0"/>
                </a:solidFill>
              </a:rPr>
              <a:t>Teramond</a:t>
            </a:r>
            <a:r>
              <a:rPr lang="en-US" sz="1600" dirty="0">
                <a:solidFill>
                  <a:srgbClr val="7030A0"/>
                </a:solidFill>
              </a:rPr>
              <a:t>, </a:t>
            </a:r>
            <a:r>
              <a:rPr lang="en-US" sz="1600" dirty="0" err="1">
                <a:solidFill>
                  <a:srgbClr val="7030A0"/>
                </a:solidFill>
              </a:rPr>
              <a:t>Dosch</a:t>
            </a:r>
            <a:r>
              <a:rPr lang="en-US" sz="1600" dirty="0">
                <a:solidFill>
                  <a:srgbClr val="7030A0"/>
                </a:solidFill>
              </a:rPr>
              <a:t>, </a:t>
            </a:r>
            <a:r>
              <a:rPr lang="en-US" sz="1600" dirty="0" err="1">
                <a:solidFill>
                  <a:srgbClr val="7030A0"/>
                </a:solidFill>
              </a:rPr>
              <a:t>Lorce</a:t>
            </a:r>
            <a:r>
              <a:rPr lang="en-US" sz="1600" dirty="0">
                <a:solidFill>
                  <a:srgbClr val="7030A0"/>
                </a:solidFill>
              </a:rPr>
              <a:t>, Phys. Lett. B 759 (2016)</a:t>
            </a:r>
          </a:p>
          <a:p>
            <a:r>
              <a:rPr lang="en-US" sz="1600" dirty="0" err="1">
                <a:solidFill>
                  <a:srgbClr val="7030A0"/>
                </a:solidFill>
              </a:rPr>
              <a:t>Dosch</a:t>
            </a:r>
            <a:r>
              <a:rPr lang="en-US" sz="1600" dirty="0">
                <a:solidFill>
                  <a:srgbClr val="7030A0"/>
                </a:solidFill>
              </a:rPr>
              <a:t>, de </a:t>
            </a:r>
            <a:r>
              <a:rPr lang="en-US" sz="1600" dirty="0" err="1">
                <a:solidFill>
                  <a:srgbClr val="7030A0"/>
                </a:solidFill>
              </a:rPr>
              <a:t>Teramond</a:t>
            </a:r>
            <a:r>
              <a:rPr lang="en-US" sz="1600" dirty="0">
                <a:solidFill>
                  <a:srgbClr val="7030A0"/>
                </a:solidFill>
              </a:rPr>
              <a:t>, Brodsky, Phys. Rev. D 95 034016 (2017)</a:t>
            </a:r>
          </a:p>
          <a:p>
            <a:r>
              <a:rPr lang="en-US" sz="1600" dirty="0">
                <a:solidFill>
                  <a:srgbClr val="7030A0"/>
                </a:solidFill>
              </a:rPr>
              <a:t>Neilson, Brodsky, Phys. Rev. D 97 114001 (2018)</a:t>
            </a:r>
          </a:p>
          <a:p>
            <a:endParaRPr lang="en-US" sz="1600" dirty="0">
              <a:solidFill>
                <a:srgbClr val="7030A0"/>
              </a:solidFill>
            </a:endParaRPr>
          </a:p>
          <a:p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383BEE8-5633-D14A-9F29-46E7847D2A27}"/>
              </a:ext>
            </a:extLst>
          </p:cNvPr>
          <p:cNvSpPr txBox="1"/>
          <p:nvPr/>
        </p:nvSpPr>
        <p:spPr>
          <a:xfrm>
            <a:off x="672114" y="4053963"/>
            <a:ext cx="16839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3C38FF"/>
                </a:solidFill>
              </a:rPr>
              <a:t>quark-antiquark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3815DE9-10A8-8A40-9F3C-4A9BD7902A4E}"/>
              </a:ext>
            </a:extLst>
          </p:cNvPr>
          <p:cNvSpPr txBox="1"/>
          <p:nvPr/>
        </p:nvSpPr>
        <p:spPr>
          <a:xfrm>
            <a:off x="2473603" y="4053963"/>
            <a:ext cx="14984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3C38FF"/>
                </a:solidFill>
              </a:rPr>
              <a:t>quark-diquark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A5DD959F-9DFC-FB44-9A8D-6A57D2A74EB6}"/>
              </a:ext>
            </a:extLst>
          </p:cNvPr>
          <p:cNvSpPr txBox="1"/>
          <p:nvPr/>
        </p:nvSpPr>
        <p:spPr>
          <a:xfrm>
            <a:off x="8004561" y="3956451"/>
            <a:ext cx="14984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3C38FF"/>
                </a:solidFill>
              </a:rPr>
              <a:t>quark-diquark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416BB4E-4C62-0F44-8D2E-FF900A9BE76D}"/>
              </a:ext>
            </a:extLst>
          </p:cNvPr>
          <p:cNvSpPr txBox="1"/>
          <p:nvPr/>
        </p:nvSpPr>
        <p:spPr>
          <a:xfrm>
            <a:off x="9694735" y="3953265"/>
            <a:ext cx="22473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3C38FF"/>
                </a:solidFill>
              </a:rPr>
              <a:t>diquark-antidiquark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E26A276C-8002-4B45-8CFC-CAB7FAE6C02C}"/>
                  </a:ext>
                </a:extLst>
              </p:cNvPr>
              <p:cNvSpPr txBox="1"/>
              <p:nvPr/>
            </p:nvSpPr>
            <p:spPr>
              <a:xfrm>
                <a:off x="1188719" y="1972923"/>
                <a:ext cx="1052474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Color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𝑆𝑈</m:t>
                        </m:r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(3)</m:t>
                        </m:r>
                      </m:e>
                      <m:sub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𝑁𝑐</m:t>
                        </m:r>
                      </m:sub>
                    </m:sSub>
                  </m:oMath>
                </a14:m>
                <a:r>
                  <a:rPr lang="en-US" dirty="0"/>
                  <a:t>: a cluster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𝐶</m:t>
                        </m:r>
                      </m:sub>
                    </m:sSub>
                    <m:r>
                      <a:rPr lang="en-CA" b="0" i="1" smtClean="0">
                        <a:latin typeface="Cambria Math" panose="02040503050406030204" pitchFamily="18" charset="0"/>
                      </a:rPr>
                      <m:t>−1</m:t>
                    </m:r>
                  </m:oMath>
                </a14:m>
                <a:r>
                  <a:rPr lang="en-US" dirty="0"/>
                  <a:t> constituents can be in the same color representation as the </a:t>
                </a:r>
                <a:r>
                  <a:rPr lang="en-US" dirty="0" err="1"/>
                  <a:t>anticonstituent</a:t>
                </a:r>
                <a:endParaRPr lang="en-US" dirty="0"/>
              </a:p>
            </p:txBody>
          </p:sp>
        </mc:Choice>
        <mc:Fallback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E26A276C-8002-4B45-8CFC-CAB7FAE6C02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88719" y="1972923"/>
                <a:ext cx="10524741" cy="369332"/>
              </a:xfrm>
              <a:prstGeom prst="rect">
                <a:avLst/>
              </a:prstGeom>
              <a:blipFill>
                <a:blip r:embed="rId4"/>
                <a:stretch>
                  <a:fillRect l="-482" t="-6667" b="-23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6CF4CF61-2E5A-574F-B3EE-FD835FDE94EF}"/>
                  </a:ext>
                </a:extLst>
              </p:cNvPr>
              <p:cNvSpPr txBox="1"/>
              <p:nvPr/>
            </p:nvSpPr>
            <p:spPr>
              <a:xfrm>
                <a:off x="2839324" y="5917538"/>
                <a:ext cx="6794360" cy="369332"/>
              </a:xfrm>
              <a:prstGeom prst="rect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wrap="none" rtlCol="0">
                <a:spAutoFit/>
              </a:bodyPr>
              <a:lstStyle/>
              <a:p>
                <a:r>
                  <a:rPr lang="en-US" dirty="0"/>
                  <a:t>Same color confinement scales </a:t>
                </a:r>
                <a14:m>
                  <m:oMath xmlns:m="http://schemas.openxmlformats.org/officeDocument/2006/math">
                    <m:r>
                      <a:rPr lang="en-CA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CA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𝜅</m:t>
                    </m:r>
                    <m:r>
                      <a:rPr lang="en-CA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</m:t>
                    </m:r>
                    <m:r>
                      <a:rPr lang="en-CA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𝑔</m:t>
                    </m:r>
                    <m:r>
                      <a:rPr lang="en-CA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 within a family of  </a:t>
                </a:r>
                <a:r>
                  <a:rPr lang="en-US" dirty="0" err="1"/>
                  <a:t>superpartners</a:t>
                </a:r>
                <a:endParaRPr lang="en-US" dirty="0"/>
              </a:p>
            </p:txBody>
          </p:sp>
        </mc:Choice>
        <mc:Fallback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6CF4CF61-2E5A-574F-B3EE-FD835FDE94E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39324" y="5917538"/>
                <a:ext cx="6794360" cy="369332"/>
              </a:xfrm>
              <a:prstGeom prst="rect">
                <a:avLst/>
              </a:prstGeom>
              <a:blipFill>
                <a:blip r:embed="rId5"/>
                <a:stretch>
                  <a:fillRect l="-746" t="-6452" b="-2258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D34C0CC-E5F6-344D-AD25-25A8B46474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CFC60-3EB9-494D-BBBC-DF7578419D68}" type="slidenum">
              <a:rPr lang="en-US" smtClean="0"/>
              <a:t>13</a:t>
            </a:fld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F6F62E5-C977-AE4A-BE2D-0B7360E0E394}"/>
              </a:ext>
            </a:extLst>
          </p:cNvPr>
          <p:cNvSpPr txBox="1"/>
          <p:nvPr/>
        </p:nvSpPr>
        <p:spPr>
          <a:xfrm>
            <a:off x="2978331" y="4911634"/>
            <a:ext cx="58255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 baryon has two </a:t>
            </a:r>
            <a:r>
              <a:rPr lang="en-US" dirty="0" err="1"/>
              <a:t>superpartners</a:t>
            </a:r>
            <a:r>
              <a:rPr lang="en-US" dirty="0"/>
              <a:t> : a meson and a tetraquark  </a:t>
            </a:r>
          </a:p>
        </p:txBody>
      </p:sp>
    </p:spTree>
    <p:extLst>
      <p:ext uri="{BB962C8B-B14F-4D97-AF65-F5344CB8AC3E}">
        <p14:creationId xmlns:p14="http://schemas.microsoft.com/office/powerpoint/2010/main" val="410543810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04EA89EF-AAD0-8542-9023-CC84977AFD7E}"/>
              </a:ext>
            </a:extLst>
          </p:cNvPr>
          <p:cNvSpPr txBox="1"/>
          <p:nvPr/>
        </p:nvSpPr>
        <p:spPr>
          <a:xfrm>
            <a:off x="4199362" y="247135"/>
            <a:ext cx="563949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rgbClr val="3C38FF"/>
                </a:solidFill>
              </a:rPr>
              <a:t>Computing the hadron spectrum</a:t>
            </a:r>
          </a:p>
        </p:txBody>
      </p:sp>
      <p:pic>
        <p:nvPicPr>
          <p:cNvPr id="6" name="Picture 5" descr="Text, letter&#10;&#10;Description automatically generated">
            <a:extLst>
              <a:ext uri="{FF2B5EF4-FFF2-40B4-BE49-F238E27FC236}">
                <a16:creationId xmlns:a16="http://schemas.microsoft.com/office/drawing/2014/main" id="{AE33EEA7-3C17-1943-9ED1-6C04FC8CFAB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74873" y="2576727"/>
            <a:ext cx="5441435" cy="1704546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8E62D517-FFFF-2A40-B10E-FBECB339BD24}"/>
              </a:ext>
            </a:extLst>
          </p:cNvPr>
          <p:cNvSpPr txBox="1"/>
          <p:nvPr/>
        </p:nvSpPr>
        <p:spPr>
          <a:xfrm>
            <a:off x="6858000" y="2576727"/>
            <a:ext cx="2323070" cy="170454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C38ACD3-B0CD-D848-BFC4-EFA01AA29AFA}"/>
              </a:ext>
            </a:extLst>
          </p:cNvPr>
          <p:cNvSpPr txBox="1"/>
          <p:nvPr/>
        </p:nvSpPr>
        <p:spPr>
          <a:xfrm>
            <a:off x="4637314" y="2576727"/>
            <a:ext cx="2122518" cy="1704546"/>
          </a:xfrm>
          <a:prstGeom prst="rect">
            <a:avLst/>
          </a:prstGeom>
          <a:noFill/>
          <a:ln>
            <a:solidFill>
              <a:srgbClr val="3C38FF"/>
            </a:solidFill>
          </a:ln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ECF8994-DF53-654B-A2E2-E144AD5E7891}"/>
              </a:ext>
            </a:extLst>
          </p:cNvPr>
          <p:cNvSpPr txBox="1"/>
          <p:nvPr/>
        </p:nvSpPr>
        <p:spPr>
          <a:xfrm>
            <a:off x="4686379" y="1910569"/>
            <a:ext cx="17517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SuSy</a:t>
            </a:r>
            <a:r>
              <a:rPr lang="en-US" dirty="0"/>
              <a:t> Holography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27AAE5A-D984-9342-A394-6B9465560C94}"/>
              </a:ext>
            </a:extLst>
          </p:cNvPr>
          <p:cNvSpPr txBox="1"/>
          <p:nvPr/>
        </p:nvSpPr>
        <p:spPr>
          <a:xfrm>
            <a:off x="7553001" y="1858145"/>
            <a:ext cx="9701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`t </a:t>
            </a:r>
            <a:r>
              <a:rPr lang="en-US" dirty="0" err="1"/>
              <a:t>Hooft</a:t>
            </a:r>
            <a:r>
              <a:rPr lang="en-US" dirty="0"/>
              <a:t> </a:t>
            </a:r>
          </a:p>
        </p:txBody>
      </p:sp>
      <p:pic>
        <p:nvPicPr>
          <p:cNvPr id="13" name="Picture 12" descr="A picture containing diagram&#10;&#10;Description automatically generated">
            <a:extLst>
              <a:ext uri="{FF2B5EF4-FFF2-40B4-BE49-F238E27FC236}">
                <a16:creationId xmlns:a16="http://schemas.microsoft.com/office/drawing/2014/main" id="{C2D41DE7-881B-7945-9948-3C5D05F1C39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51420" y="4363877"/>
            <a:ext cx="3271718" cy="768009"/>
          </a:xfrm>
          <a:prstGeom prst="rect">
            <a:avLst/>
          </a:prstGeom>
        </p:spPr>
      </p:pic>
      <p:pic>
        <p:nvPicPr>
          <p:cNvPr id="15" name="Picture 14" descr="Logo&#10;&#10;Description automatically generated with medium confidence">
            <a:extLst>
              <a:ext uri="{FF2B5EF4-FFF2-40B4-BE49-F238E27FC236}">
                <a16:creationId xmlns:a16="http://schemas.microsoft.com/office/drawing/2014/main" id="{F8F5DC71-37CE-6240-91F7-FE4497762C4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07256" y="4796188"/>
            <a:ext cx="3823704" cy="768009"/>
          </a:xfrm>
          <a:prstGeom prst="rect">
            <a:avLst/>
          </a:prstGeom>
        </p:spPr>
      </p:pic>
      <p:pic>
        <p:nvPicPr>
          <p:cNvPr id="17" name="Picture 16" descr="Diagram&#10;&#10;Description automatically generated">
            <a:extLst>
              <a:ext uri="{FF2B5EF4-FFF2-40B4-BE49-F238E27FC236}">
                <a16:creationId xmlns:a16="http://schemas.microsoft.com/office/drawing/2014/main" id="{CB4DA328-8FEC-0745-B1DA-46B059CAC44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47830" y="5550834"/>
            <a:ext cx="1478897" cy="653828"/>
          </a:xfrm>
          <a:prstGeom prst="rect">
            <a:avLst/>
          </a:prstGeom>
          <a:ln>
            <a:solidFill>
              <a:srgbClr val="FF0000"/>
            </a:solidFill>
          </a:ln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85795F8C-EE92-FD47-BBAB-5AACC3A3A1EB}"/>
                  </a:ext>
                </a:extLst>
              </p:cNvPr>
              <p:cNvSpPr txBox="1"/>
              <p:nvPr/>
            </p:nvSpPr>
            <p:spPr>
              <a:xfrm>
                <a:off x="3425561" y="6181519"/>
                <a:ext cx="692343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A  radial and/or orbital transverse excitation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⟺</m:t>
                    </m:r>
                  </m:oMath>
                </a14:m>
                <a:r>
                  <a:rPr lang="en-US" dirty="0"/>
                  <a:t> a longitudinal excitation</a:t>
                </a:r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85795F8C-EE92-FD47-BBAB-5AACC3A3A1E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25561" y="6181519"/>
                <a:ext cx="6923434" cy="369332"/>
              </a:xfrm>
              <a:prstGeom prst="rect">
                <a:avLst/>
              </a:prstGeom>
              <a:blipFill>
                <a:blip r:embed="rId6"/>
                <a:stretch>
                  <a:fillRect l="-731" t="-6667" b="-2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TextBox 11">
            <a:extLst>
              <a:ext uri="{FF2B5EF4-FFF2-40B4-BE49-F238E27FC236}">
                <a16:creationId xmlns:a16="http://schemas.microsoft.com/office/drawing/2014/main" id="{92040897-E45A-9646-AF7B-D410EBD03806}"/>
              </a:ext>
            </a:extLst>
          </p:cNvPr>
          <p:cNvSpPr txBox="1"/>
          <p:nvPr/>
        </p:nvSpPr>
        <p:spPr>
          <a:xfrm>
            <a:off x="9365392" y="3244334"/>
            <a:ext cx="29498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Diquark mass=2 x quark mass</a:t>
            </a:r>
          </a:p>
        </p:txBody>
      </p:sp>
      <p:pic>
        <p:nvPicPr>
          <p:cNvPr id="16" name="Picture 15" descr="Diagram&#10;&#10;Description automatically generated">
            <a:extLst>
              <a:ext uri="{FF2B5EF4-FFF2-40B4-BE49-F238E27FC236}">
                <a16:creationId xmlns:a16="http://schemas.microsoft.com/office/drawing/2014/main" id="{E64FC982-44C6-8D44-A9A1-5631186AE08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75070" y="2680598"/>
            <a:ext cx="3271321" cy="904134"/>
          </a:xfrm>
          <a:prstGeom prst="rect">
            <a:avLst/>
          </a:prstGeom>
        </p:spPr>
      </p:pic>
      <p:pic>
        <p:nvPicPr>
          <p:cNvPr id="19" name="Picture 18" descr="Diagram&#10;&#10;Description automatically generated">
            <a:extLst>
              <a:ext uri="{FF2B5EF4-FFF2-40B4-BE49-F238E27FC236}">
                <a16:creationId xmlns:a16="http://schemas.microsoft.com/office/drawing/2014/main" id="{4CCBA9B9-8A53-EA41-B577-900FFA572427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11852" y="3505939"/>
            <a:ext cx="3234539" cy="745212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9854295-BC74-764B-8FE8-3FBA444A49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CFC60-3EB9-494D-BBBC-DF7578419D68}" type="slidenum">
              <a:rPr lang="en-US" smtClean="0"/>
              <a:t>14</a:t>
            </a:fld>
            <a:endParaRPr lang="en-US"/>
          </a:p>
        </p:txBody>
      </p:sp>
      <p:pic>
        <p:nvPicPr>
          <p:cNvPr id="20" name="Picture 19" descr="Diagram&#10;&#10;Description automatically generated">
            <a:extLst>
              <a:ext uri="{FF2B5EF4-FFF2-40B4-BE49-F238E27FC236}">
                <a16:creationId xmlns:a16="http://schemas.microsoft.com/office/drawing/2014/main" id="{49400D26-F4AF-4D46-BC82-C8B98DF25AA2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11851" y="1911488"/>
            <a:ext cx="3081801" cy="8781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272684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3FF82522-D2A1-D84F-9E70-7D11ED828A4E}"/>
              </a:ext>
            </a:extLst>
          </p:cNvPr>
          <p:cNvSpPr txBox="1"/>
          <p:nvPr/>
        </p:nvSpPr>
        <p:spPr>
          <a:xfrm>
            <a:off x="3319246" y="270588"/>
            <a:ext cx="651332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rgbClr val="3C38FF"/>
                </a:solidFill>
              </a:rPr>
              <a:t>Confinement scales and quark masses</a:t>
            </a:r>
          </a:p>
        </p:txBody>
      </p:sp>
      <p:pic>
        <p:nvPicPr>
          <p:cNvPr id="4" name="Picture 3" descr="Table&#10;&#10;Description automatically generated">
            <a:extLst>
              <a:ext uri="{FF2B5EF4-FFF2-40B4-BE49-F238E27FC236}">
                <a16:creationId xmlns:a16="http://schemas.microsoft.com/office/drawing/2014/main" id="{62EB0EE5-971C-A54D-BCAF-4E86183FA0D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39723" y="1665766"/>
            <a:ext cx="4691303" cy="2067354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B5DAC929-4334-854D-ACA5-7C29A0AAFD15}"/>
                  </a:ext>
                </a:extLst>
              </p:cNvPr>
              <p:cNvSpPr txBox="1"/>
              <p:nvPr/>
            </p:nvSpPr>
            <p:spPr>
              <a:xfrm>
                <a:off x="4872864" y="4204162"/>
                <a:ext cx="191251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285750" indent="-285750">
                  <a:buFont typeface="Wingdings" pitchFamily="2" charset="2"/>
                  <a:buChar char="§"/>
                </a:pP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𝜅</m:t>
                    </m:r>
                    <m:r>
                      <a:rPr lang="en-CA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=0.523</m:t>
                    </m:r>
                  </m:oMath>
                </a14:m>
                <a:r>
                  <a:rPr lang="en-US" dirty="0"/>
                  <a:t> GeV</a:t>
                </a:r>
              </a:p>
            </p:txBody>
          </p:sp>
        </mc:Choice>
        <mc:Fallback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B5DAC929-4334-854D-ACA5-7C29A0AAFD1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72864" y="4204162"/>
                <a:ext cx="1912511" cy="369332"/>
              </a:xfrm>
              <a:prstGeom prst="rect">
                <a:avLst/>
              </a:prstGeom>
              <a:blipFill>
                <a:blip r:embed="rId3"/>
                <a:stretch>
                  <a:fillRect l="-1974" t="-10345" r="-1316" b="-2758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Box 5">
            <a:extLst>
              <a:ext uri="{FF2B5EF4-FFF2-40B4-BE49-F238E27FC236}">
                <a16:creationId xmlns:a16="http://schemas.microsoft.com/office/drawing/2014/main" id="{AE81E38B-3AEA-9B42-BDFB-56C63D603259}"/>
              </a:ext>
            </a:extLst>
          </p:cNvPr>
          <p:cNvSpPr txBox="1"/>
          <p:nvPr/>
        </p:nvSpPr>
        <p:spPr>
          <a:xfrm>
            <a:off x="9172363" y="2758736"/>
            <a:ext cx="8098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In GeV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413C84A-6FF0-5C44-8EC5-C83357A3A653}"/>
              </a:ext>
            </a:extLst>
          </p:cNvPr>
          <p:cNvSpPr txBox="1"/>
          <p:nvPr/>
        </p:nvSpPr>
        <p:spPr>
          <a:xfrm>
            <a:off x="7095603" y="4204162"/>
            <a:ext cx="32075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Universal (same for all hadrons) 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4D5B35F1-633A-8749-9662-DFDEE7E926DA}"/>
                  </a:ext>
                </a:extLst>
              </p:cNvPr>
              <p:cNvSpPr txBox="1"/>
              <p:nvPr/>
            </p:nvSpPr>
            <p:spPr>
              <a:xfrm>
                <a:off x="4872864" y="5156021"/>
                <a:ext cx="5195653" cy="120032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285750" indent="-285750">
                  <a:buFont typeface="Wingdings" pitchFamily="2" charset="2"/>
                  <a:buChar char="§"/>
                </a:pPr>
                <a14:m>
                  <m:oMath xmlns:m="http://schemas.openxmlformats.org/officeDocument/2006/math">
                    <m:r>
                      <a:rPr lang="en-CA" b="0" i="1" smtClean="0">
                        <a:latin typeface="Cambria Math" panose="02040503050406030204" pitchFamily="18" charset="0"/>
                      </a:rPr>
                      <m:t>𝑔</m:t>
                    </m:r>
                  </m:oMath>
                </a14:m>
                <a:r>
                  <a:rPr lang="en-US" dirty="0"/>
                  <a:t> 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Same in a family of </a:t>
                </a:r>
                <a:r>
                  <a:rPr lang="en-US" dirty="0" err="1"/>
                  <a:t>superpartners</a:t>
                </a:r>
                <a:endParaRPr lang="en-US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Equal to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𝜅</m:t>
                    </m:r>
                    <m:r>
                      <a:rPr lang="en-CA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/>
                  <a:t>in </a:t>
                </a:r>
                <a:r>
                  <a:rPr lang="en-US" dirty="0" err="1"/>
                  <a:t>superpartners</a:t>
                </a:r>
                <a:r>
                  <a:rPr lang="en-US" dirty="0"/>
                  <a:t> with two heavy quarks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Varies with number of heavy quarks</a:t>
                </a:r>
              </a:p>
            </p:txBody>
          </p:sp>
        </mc:Choice>
        <mc:Fallback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4D5B35F1-633A-8749-9662-DFDEE7E926D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72864" y="5156021"/>
                <a:ext cx="5195653" cy="1200329"/>
              </a:xfrm>
              <a:prstGeom prst="rect">
                <a:avLst/>
              </a:prstGeom>
              <a:blipFill>
                <a:blip r:embed="rId4"/>
                <a:stretch>
                  <a:fillRect l="-732" t="-1053" b="-736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TextBox 10">
            <a:extLst>
              <a:ext uri="{FF2B5EF4-FFF2-40B4-BE49-F238E27FC236}">
                <a16:creationId xmlns:a16="http://schemas.microsoft.com/office/drawing/2014/main" id="{2E0F424B-ADCC-BA48-8AC3-937E3C0AC113}"/>
              </a:ext>
            </a:extLst>
          </p:cNvPr>
          <p:cNvSpPr txBox="1"/>
          <p:nvPr/>
        </p:nvSpPr>
        <p:spPr>
          <a:xfrm>
            <a:off x="906049" y="2574070"/>
            <a:ext cx="23071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Effective quark masses</a:t>
            </a:r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CB5EDCDD-8E87-5F4B-B0BE-FA955EBC14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CFC60-3EB9-494D-BBBC-DF7578419D68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002686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B7A9FC7-ECEF-7249-A56F-609EC356AA0C}"/>
              </a:ext>
            </a:extLst>
          </p:cNvPr>
          <p:cNvSpPr txBox="1"/>
          <p:nvPr/>
        </p:nvSpPr>
        <p:spPr>
          <a:xfrm>
            <a:off x="5200427" y="253713"/>
            <a:ext cx="255784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rgbClr val="3C38FF"/>
                </a:solidFill>
              </a:rPr>
              <a:t>Light hadrons </a:t>
            </a:r>
          </a:p>
        </p:txBody>
      </p:sp>
      <p:pic>
        <p:nvPicPr>
          <p:cNvPr id="4" name="Picture 3" descr="Chart&#10;&#10;Description automatically generated">
            <a:extLst>
              <a:ext uri="{FF2B5EF4-FFF2-40B4-BE49-F238E27FC236}">
                <a16:creationId xmlns:a16="http://schemas.microsoft.com/office/drawing/2014/main" id="{5164E954-4B8A-B248-B2AC-65B9AA03521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6039" y="978058"/>
            <a:ext cx="5636742" cy="3073400"/>
          </a:xfrm>
          <a:prstGeom prst="rect">
            <a:avLst/>
          </a:prstGeom>
        </p:spPr>
      </p:pic>
      <p:pic>
        <p:nvPicPr>
          <p:cNvPr id="6" name="Picture 5" descr="Chart, line chart&#10;&#10;Description automatically generated">
            <a:extLst>
              <a:ext uri="{FF2B5EF4-FFF2-40B4-BE49-F238E27FC236}">
                <a16:creationId xmlns:a16="http://schemas.microsoft.com/office/drawing/2014/main" id="{4F67E873-0E63-7B41-8D61-16FD84F6FB9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05134" y="864973"/>
            <a:ext cx="4932187" cy="5795319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CFB8D36F-1749-9E4D-B15A-35312FD65AC1}"/>
              </a:ext>
            </a:extLst>
          </p:cNvPr>
          <p:cNvSpPr txBox="1"/>
          <p:nvPr/>
        </p:nvSpPr>
        <p:spPr>
          <a:xfrm>
            <a:off x="560806" y="4220029"/>
            <a:ext cx="198727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3C38FF"/>
                </a:solidFill>
              </a:rPr>
              <a:t>Blue:</a:t>
            </a:r>
            <a:r>
              <a:rPr lang="en-US" dirty="0"/>
              <a:t> mesons</a:t>
            </a:r>
          </a:p>
          <a:p>
            <a:r>
              <a:rPr lang="en-US" dirty="0">
                <a:solidFill>
                  <a:srgbClr val="FF0000"/>
                </a:solidFill>
              </a:rPr>
              <a:t>Red:</a:t>
            </a:r>
            <a:r>
              <a:rPr lang="en-US" dirty="0"/>
              <a:t> baryons</a:t>
            </a:r>
          </a:p>
          <a:p>
            <a:r>
              <a:rPr lang="en-US" dirty="0">
                <a:solidFill>
                  <a:srgbClr val="AB7942"/>
                </a:solidFill>
              </a:rPr>
              <a:t>Brown</a:t>
            </a:r>
            <a:r>
              <a:rPr lang="en-US" dirty="0"/>
              <a:t>: tetraquarks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77D2B92-16CA-4D46-8868-9DC6DDA59D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CFC60-3EB9-494D-BBBC-DF7578419D68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456953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EF29DE1F-8452-0C4B-ACCC-572B13101D3E}"/>
              </a:ext>
            </a:extLst>
          </p:cNvPr>
          <p:cNvSpPr txBox="1"/>
          <p:nvPr/>
        </p:nvSpPr>
        <p:spPr>
          <a:xfrm>
            <a:off x="4436076" y="580767"/>
            <a:ext cx="351115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rgbClr val="3C38FF"/>
                </a:solidFill>
              </a:rPr>
              <a:t>Heavy-light hadrons</a:t>
            </a:r>
          </a:p>
        </p:txBody>
      </p:sp>
      <p:pic>
        <p:nvPicPr>
          <p:cNvPr id="4" name="Picture 3" descr="Chart, diagram&#10;&#10;Description automatically generated">
            <a:extLst>
              <a:ext uri="{FF2B5EF4-FFF2-40B4-BE49-F238E27FC236}">
                <a16:creationId xmlns:a16="http://schemas.microsoft.com/office/drawing/2014/main" id="{F52990E7-E68B-614B-BF47-5B28A08280D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5546" y="1155289"/>
            <a:ext cx="3791363" cy="5702711"/>
          </a:xfrm>
          <a:prstGeom prst="rect">
            <a:avLst/>
          </a:prstGeom>
        </p:spPr>
      </p:pic>
      <p:pic>
        <p:nvPicPr>
          <p:cNvPr id="6" name="Picture 5" descr="Chart&#10;&#10;Description automatically generated">
            <a:extLst>
              <a:ext uri="{FF2B5EF4-FFF2-40B4-BE49-F238E27FC236}">
                <a16:creationId xmlns:a16="http://schemas.microsoft.com/office/drawing/2014/main" id="{3F4BAC0D-F626-CE40-91F2-285FB589B94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57451" y="1155289"/>
            <a:ext cx="4710309" cy="5470036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49A4F283-5480-0840-BCF0-C5758DBDF2ED}"/>
              </a:ext>
            </a:extLst>
          </p:cNvPr>
          <p:cNvSpPr txBox="1"/>
          <p:nvPr/>
        </p:nvSpPr>
        <p:spPr>
          <a:xfrm>
            <a:off x="4974679" y="2031332"/>
            <a:ext cx="198727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3C38FF"/>
                </a:solidFill>
              </a:rPr>
              <a:t>Blue:</a:t>
            </a:r>
            <a:r>
              <a:rPr lang="en-US" dirty="0"/>
              <a:t> mesons</a:t>
            </a:r>
          </a:p>
          <a:p>
            <a:r>
              <a:rPr lang="en-US" dirty="0">
                <a:solidFill>
                  <a:srgbClr val="FF0000"/>
                </a:solidFill>
              </a:rPr>
              <a:t>Red:</a:t>
            </a:r>
            <a:r>
              <a:rPr lang="en-US" dirty="0"/>
              <a:t> baryons</a:t>
            </a:r>
          </a:p>
          <a:p>
            <a:r>
              <a:rPr lang="en-US" dirty="0">
                <a:solidFill>
                  <a:srgbClr val="AB7942"/>
                </a:solidFill>
              </a:rPr>
              <a:t>Brown</a:t>
            </a:r>
            <a:r>
              <a:rPr lang="en-US" dirty="0"/>
              <a:t>: tetraquarks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160095C-C882-1242-B6F1-F61AABDC78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CFC60-3EB9-494D-BBBC-DF7578419D68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955463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699A0672-6486-0140-AA4B-4A6B3E0D62AF}"/>
              </a:ext>
            </a:extLst>
          </p:cNvPr>
          <p:cNvSpPr txBox="1"/>
          <p:nvPr/>
        </p:nvSpPr>
        <p:spPr>
          <a:xfrm>
            <a:off x="4707924" y="333632"/>
            <a:ext cx="376224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rgbClr val="3C38FF"/>
                </a:solidFill>
              </a:rPr>
              <a:t>Heavy-heavy hadrons</a:t>
            </a:r>
          </a:p>
        </p:txBody>
      </p:sp>
      <p:pic>
        <p:nvPicPr>
          <p:cNvPr id="4" name="Picture 3" descr="Chart&#10;&#10;Description automatically generated">
            <a:extLst>
              <a:ext uri="{FF2B5EF4-FFF2-40B4-BE49-F238E27FC236}">
                <a16:creationId xmlns:a16="http://schemas.microsoft.com/office/drawing/2014/main" id="{4681DA3F-8477-D742-8D41-40DC6ED42DF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2487" y="1562675"/>
            <a:ext cx="5762882" cy="4096634"/>
          </a:xfrm>
          <a:prstGeom prst="rect">
            <a:avLst/>
          </a:prstGeom>
        </p:spPr>
      </p:pic>
      <p:pic>
        <p:nvPicPr>
          <p:cNvPr id="6" name="Picture 5" descr="Chart&#10;&#10;Description automatically generated">
            <a:extLst>
              <a:ext uri="{FF2B5EF4-FFF2-40B4-BE49-F238E27FC236}">
                <a16:creationId xmlns:a16="http://schemas.microsoft.com/office/drawing/2014/main" id="{E1191F04-805F-4F42-8078-4D8789CF8A0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44003" y="1451035"/>
            <a:ext cx="5315510" cy="4201984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C7A00E5-E22F-1746-9BF6-F708AF7485FE}"/>
              </a:ext>
            </a:extLst>
          </p:cNvPr>
          <p:cNvSpPr txBox="1"/>
          <p:nvPr/>
        </p:nvSpPr>
        <p:spPr>
          <a:xfrm>
            <a:off x="3952831" y="4146048"/>
            <a:ext cx="198727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3C38FF"/>
                </a:solidFill>
              </a:rPr>
              <a:t>Blue:</a:t>
            </a:r>
            <a:r>
              <a:rPr lang="en-US" dirty="0"/>
              <a:t> mesons</a:t>
            </a:r>
          </a:p>
          <a:p>
            <a:r>
              <a:rPr lang="en-US" dirty="0">
                <a:solidFill>
                  <a:srgbClr val="FF0000"/>
                </a:solidFill>
              </a:rPr>
              <a:t>Red:</a:t>
            </a:r>
            <a:r>
              <a:rPr lang="en-US" dirty="0"/>
              <a:t> baryons</a:t>
            </a:r>
          </a:p>
          <a:p>
            <a:r>
              <a:rPr lang="en-US" dirty="0">
                <a:solidFill>
                  <a:srgbClr val="AB7942"/>
                </a:solidFill>
              </a:rPr>
              <a:t>Brown</a:t>
            </a:r>
            <a:r>
              <a:rPr lang="en-US" dirty="0"/>
              <a:t>: tetraquarks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954FB498-92CB-3D4A-BEA3-BE973418FC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CFC60-3EB9-494D-BBBC-DF7578419D68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798763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E935B2DE-5231-8D49-9DE6-EA200E49574D}"/>
              </a:ext>
            </a:extLst>
          </p:cNvPr>
          <p:cNvSpPr txBox="1"/>
          <p:nvPr/>
        </p:nvSpPr>
        <p:spPr>
          <a:xfrm>
            <a:off x="4585063" y="287383"/>
            <a:ext cx="166802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>
                <a:solidFill>
                  <a:srgbClr val="3C38FF"/>
                </a:solidFill>
              </a:rPr>
              <a:t>Results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85335912-1B0D-BF47-8058-111B42D7F54A}"/>
                  </a:ext>
                </a:extLst>
              </p:cNvPr>
              <p:cNvSpPr txBox="1"/>
              <p:nvPr/>
            </p:nvSpPr>
            <p:spPr>
              <a:xfrm>
                <a:off x="339635" y="1933303"/>
                <a:ext cx="11231023" cy="92333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Agreement is within </a:t>
                </a:r>
                <a14:m>
                  <m:oMath xmlns:m="http://schemas.openxmlformats.org/officeDocument/2006/math">
                    <m:r>
                      <a:rPr lang="en-CA" i="1">
                        <a:latin typeface="Cambria Math" panose="02040503050406030204" pitchFamily="18" charset="0"/>
                      </a:rPr>
                      <m:t>1</m:t>
                    </m:r>
                    <m:r>
                      <a:rPr lang="en-CA" b="0" i="1" smtClean="0">
                        <a:latin typeface="Cambria Math" panose="02040503050406030204" pitchFamily="18" charset="0"/>
                      </a:rPr>
                      <m:t>3</m:t>
                    </m:r>
                    <m:r>
                      <a:rPr lang="en-CA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%</m:t>
                    </m:r>
                  </m:oMath>
                </a14:m>
                <a:r>
                  <a:rPr lang="en-US" dirty="0"/>
                  <a:t> for all mesons and baryons (except for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𝜂</m:t>
                        </m:r>
                      </m:e>
                      <m:sup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′</m:t>
                        </m:r>
                      </m:sup>
                    </m:sSup>
                    <m:r>
                      <a:rPr lang="en-CA" b="0" i="1" smtClean="0">
                        <a:latin typeface="Cambria Math" panose="02040503050406030204" pitchFamily="18" charset="0"/>
                      </a:rPr>
                      <m:t>(958)</m:t>
                    </m:r>
                  </m:oMath>
                </a14:m>
                <a:r>
                  <a:rPr lang="en-US" dirty="0"/>
                  <a:t> where it is </a:t>
                </a:r>
                <a14:m>
                  <m:oMath xmlns:m="http://schemas.openxmlformats.org/officeDocument/2006/math">
                    <m:r>
                      <a:rPr lang="en-CA" b="0" i="1" smtClean="0">
                        <a:latin typeface="Cambria Math" panose="02040503050406030204" pitchFamily="18" charset="0"/>
                      </a:rPr>
                      <m:t>21</m:t>
                    </m:r>
                    <m:r>
                      <a:rPr lang="en-CA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%)</m:t>
                    </m:r>
                  </m:oMath>
                </a14:m>
                <a:endParaRPr lang="en-US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Notable disagreement for tetraquark candidates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d>
                      <m:dPr>
                        <m:ctrlPr>
                          <a:rPr lang="en-CA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500</m:t>
                        </m:r>
                      </m:e>
                    </m:d>
                    <m:r>
                      <a:rPr lang="en-CA" b="0" i="1" smtClean="0">
                        <a:latin typeface="Cambria Math" panose="02040503050406030204" pitchFamily="18" charset="0"/>
                      </a:rPr>
                      <m:t>, </m:t>
                    </m:r>
                    <m:sSub>
                      <m:sSubPr>
                        <m:ctrlPr>
                          <a:rPr lang="en-CA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CA" b="0" i="1" smtClean="0">
                        <a:latin typeface="Cambria Math" panose="02040503050406030204" pitchFamily="18" charset="0"/>
                      </a:rPr>
                      <m:t>(980)</m:t>
                    </m:r>
                  </m:oMath>
                </a14:m>
                <a:r>
                  <a:rPr lang="en-US" dirty="0"/>
                  <a:t> (already present without longitudinal dynamics)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Precise slopes of </a:t>
                </a:r>
                <a:r>
                  <a:rPr lang="en-US" dirty="0" err="1"/>
                  <a:t>Regge</a:t>
                </a:r>
                <a:r>
                  <a:rPr lang="en-US" dirty="0"/>
                  <a:t> trajectories sensitive to both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𝜅</m:t>
                    </m:r>
                    <m:r>
                      <a:rPr lang="en-CA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/>
                  <a:t>and </a:t>
                </a:r>
                <a14:m>
                  <m:oMath xmlns:m="http://schemas.openxmlformats.org/officeDocument/2006/math">
                    <m:r>
                      <a:rPr lang="en-CA" b="0" i="1" smtClean="0">
                        <a:latin typeface="Cambria Math" panose="02040503050406030204" pitchFamily="18" charset="0"/>
                      </a:rPr>
                      <m:t>𝑔</m:t>
                    </m:r>
                  </m:oMath>
                </a14:m>
                <a:r>
                  <a:rPr lang="en-US" dirty="0"/>
                  <a:t> across the full spectrum</a:t>
                </a:r>
              </a:p>
            </p:txBody>
          </p:sp>
        </mc:Choice>
        <mc:Fallback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85335912-1B0D-BF47-8058-111B42D7F54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9635" y="1933303"/>
                <a:ext cx="11231023" cy="923330"/>
              </a:xfrm>
              <a:prstGeom prst="rect">
                <a:avLst/>
              </a:prstGeom>
              <a:blipFill>
                <a:blip r:embed="rId2"/>
                <a:stretch>
                  <a:fillRect l="-339" t="-2703" b="-810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Picture 5" descr="Chart, line chart&#10;&#10;Description automatically generated">
            <a:extLst>
              <a:ext uri="{FF2B5EF4-FFF2-40B4-BE49-F238E27FC236}">
                <a16:creationId xmlns:a16="http://schemas.microsoft.com/office/drawing/2014/main" id="{EAB34D9D-D805-804C-8AD7-676E62F643E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4137" y="3794667"/>
            <a:ext cx="4716707" cy="2159456"/>
          </a:xfrm>
          <a:prstGeom prst="rect">
            <a:avLst/>
          </a:prstGeom>
        </p:spPr>
      </p:pic>
      <p:pic>
        <p:nvPicPr>
          <p:cNvPr id="8" name="Picture 7" descr="Chart, scatter chart&#10;&#10;Description automatically generated">
            <a:extLst>
              <a:ext uri="{FF2B5EF4-FFF2-40B4-BE49-F238E27FC236}">
                <a16:creationId xmlns:a16="http://schemas.microsoft.com/office/drawing/2014/main" id="{6D798232-588F-174C-81A0-D236BD7C06C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55146" y="3627954"/>
            <a:ext cx="4574162" cy="2224206"/>
          </a:xfrm>
          <a:prstGeom prst="rect">
            <a:avLst/>
          </a:prstGeom>
        </p:spPr>
      </p:pic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0D3D801-C8DA-FB43-8410-68D7431A8C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CFC60-3EB9-494D-BBBC-DF7578419D68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31141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4782F161-176F-0A42-84E1-DFAB8AB5AA0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3795" y="1604236"/>
            <a:ext cx="5522867" cy="3124517"/>
          </a:xfrm>
          <a:prstGeom prst="rect">
            <a:avLst/>
          </a:prstGeom>
        </p:spPr>
      </p:pic>
      <p:pic>
        <p:nvPicPr>
          <p:cNvPr id="7" name="Picture 6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57FC8CAE-D94F-1740-8E88-964CC23FB58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35340" y="1604237"/>
            <a:ext cx="5801543" cy="3124516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1907BDBF-A37C-2648-A6A8-D0B02D4AC95A}"/>
              </a:ext>
            </a:extLst>
          </p:cNvPr>
          <p:cNvSpPr txBox="1"/>
          <p:nvPr/>
        </p:nvSpPr>
        <p:spPr>
          <a:xfrm>
            <a:off x="4224244" y="169818"/>
            <a:ext cx="402219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>
                <a:solidFill>
                  <a:srgbClr val="3C38FF"/>
                </a:solidFill>
              </a:rPr>
              <a:t>Two recent papers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14C0464-E592-E448-A4D7-F6D50899DACB}"/>
              </a:ext>
            </a:extLst>
          </p:cNvPr>
          <p:cNvSpPr txBox="1"/>
          <p:nvPr/>
        </p:nvSpPr>
        <p:spPr>
          <a:xfrm>
            <a:off x="4415245" y="5538652"/>
            <a:ext cx="40884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This talk is based on these two references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9DC5F849-4425-B84F-BD83-9994328AEA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CFC60-3EB9-494D-BBBC-DF7578419D68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090934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25DE3024-4F79-2D44-8CFB-6D596F4FD19D}"/>
              </a:ext>
            </a:extLst>
          </p:cNvPr>
          <p:cNvSpPr txBox="1"/>
          <p:nvPr/>
        </p:nvSpPr>
        <p:spPr>
          <a:xfrm>
            <a:off x="2967162" y="248478"/>
            <a:ext cx="62576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rgbClr val="3C38FF"/>
                </a:solidFill>
              </a:rPr>
              <a:t>Conclusions and Acknowledgements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8AA971F-0AC5-5947-85A0-704B58C4661A}"/>
              </a:ext>
            </a:extLst>
          </p:cNvPr>
          <p:cNvSpPr txBox="1"/>
          <p:nvPr/>
        </p:nvSpPr>
        <p:spPr>
          <a:xfrm>
            <a:off x="139654" y="1385515"/>
            <a:ext cx="1238210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The holographic Schrodinger Equation and the `t </a:t>
            </a:r>
            <a:r>
              <a:rPr lang="en-US" dirty="0" err="1"/>
              <a:t>Hooft</a:t>
            </a:r>
            <a:r>
              <a:rPr lang="en-US" dirty="0"/>
              <a:t> Equation seem to be complementary in describing hadron spectroscopy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01887EF-9B5F-054C-AED6-E185AAC270F7}"/>
              </a:ext>
            </a:extLst>
          </p:cNvPr>
          <p:cNvSpPr txBox="1"/>
          <p:nvPr/>
        </p:nvSpPr>
        <p:spPr>
          <a:xfrm>
            <a:off x="279308" y="2690336"/>
            <a:ext cx="12102800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I thank my co-authors (M. </a:t>
            </a:r>
            <a:r>
              <a:rPr lang="en-US" dirty="0" err="1"/>
              <a:t>Ahmady</a:t>
            </a:r>
            <a:r>
              <a:rPr lang="en-US" dirty="0"/>
              <a:t>, H. Dahiya, S. Lee Mackay, C. Mondal S. Kaur, N. Sharma) of the two papers reported here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I also thank S. Brodsky, G. de </a:t>
            </a:r>
            <a:r>
              <a:rPr lang="en-US" dirty="0" err="1"/>
              <a:t>Teramond</a:t>
            </a:r>
            <a:r>
              <a:rPr lang="en-US" dirty="0"/>
              <a:t> and G. Miller for useful discussions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This research is supported by the Natural Sciences and Engineering Research Council (NSERC) of Canada </a:t>
            </a:r>
          </a:p>
        </p:txBody>
      </p:sp>
      <p:pic>
        <p:nvPicPr>
          <p:cNvPr id="1026" name="Picture 2" descr="Natural Sciences and Engineering Research Council - Wikipedia">
            <a:extLst>
              <a:ext uri="{FF2B5EF4-FFF2-40B4-BE49-F238E27FC236}">
                <a16:creationId xmlns:a16="http://schemas.microsoft.com/office/drawing/2014/main" id="{B7D71EF9-97B0-CB48-A8A5-60767A2350D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1139" y="4549155"/>
            <a:ext cx="2266861" cy="971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52A934B-CDD5-8949-9F40-460CAF14DF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CFC60-3EB9-494D-BBBC-DF7578419D68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8362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E76600CE-54EB-6846-BF8A-2E03BBDDA4B1}"/>
              </a:ext>
            </a:extLst>
          </p:cNvPr>
          <p:cNvSpPr txBox="1"/>
          <p:nvPr/>
        </p:nvSpPr>
        <p:spPr>
          <a:xfrm>
            <a:off x="2858638" y="247725"/>
            <a:ext cx="564455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rgbClr val="3C38FF"/>
                </a:solidFill>
              </a:rPr>
              <a:t>Meson masses in light-front QCD</a:t>
            </a:r>
          </a:p>
        </p:txBody>
      </p:sp>
      <p:sp>
        <p:nvSpPr>
          <p:cNvPr id="12" name="Down Arrow 11">
            <a:extLst>
              <a:ext uri="{FF2B5EF4-FFF2-40B4-BE49-F238E27FC236}">
                <a16:creationId xmlns:a16="http://schemas.microsoft.com/office/drawing/2014/main" id="{C277B726-70FB-5241-BEE1-F2B0A490A4F6}"/>
              </a:ext>
            </a:extLst>
          </p:cNvPr>
          <p:cNvSpPr/>
          <p:nvPr/>
        </p:nvSpPr>
        <p:spPr>
          <a:xfrm>
            <a:off x="6362167" y="2235525"/>
            <a:ext cx="208722" cy="39756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536D6BF-B01A-C540-970B-3392E4F12F3E}"/>
              </a:ext>
            </a:extLst>
          </p:cNvPr>
          <p:cNvSpPr txBox="1"/>
          <p:nvPr/>
        </p:nvSpPr>
        <p:spPr>
          <a:xfrm>
            <a:off x="4924149" y="2787749"/>
            <a:ext cx="39431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Complicated QCD bound state dynamics</a:t>
            </a:r>
          </a:p>
        </p:txBody>
      </p:sp>
      <p:pic>
        <p:nvPicPr>
          <p:cNvPr id="15" name="Picture 14" descr="Shape&#10;&#10;Description automatically generated with medium confidence">
            <a:extLst>
              <a:ext uri="{FF2B5EF4-FFF2-40B4-BE49-F238E27FC236}">
                <a16:creationId xmlns:a16="http://schemas.microsoft.com/office/drawing/2014/main" id="{5F13478D-DFD5-F14E-937B-AE6435DA522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5318" y="4101891"/>
            <a:ext cx="4859130" cy="1038848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4DF5D6BD-B8F0-D249-B99C-C3FD2FBF981F}"/>
              </a:ext>
            </a:extLst>
          </p:cNvPr>
          <p:cNvSpPr txBox="1"/>
          <p:nvPr/>
        </p:nvSpPr>
        <p:spPr>
          <a:xfrm>
            <a:off x="5820252" y="4339306"/>
            <a:ext cx="39174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Valence meson light-front wavefunction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6459E077-BAFF-9F43-BA8F-9B4FEC587A34}"/>
                  </a:ext>
                </a:extLst>
              </p:cNvPr>
              <p:cNvSpPr txBox="1"/>
              <p:nvPr/>
            </p:nvSpPr>
            <p:spPr>
              <a:xfrm>
                <a:off x="2214460" y="5190262"/>
                <a:ext cx="1234134" cy="6618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CA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CA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CA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CA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CA" b="0" i="1" smtClean="0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e>
                            <m:sup>
                              <m:r>
                                <a:rPr lang="en-CA" b="0" i="1" smtClean="0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</m:sup>
                          </m:sSup>
                        </m:num>
                        <m:den>
                          <m:sSup>
                            <m:sSupPr>
                              <m:ctrlPr>
                                <a:rPr lang="en-CA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CA" b="0" i="1" smtClean="0">
                                  <a:latin typeface="Cambria Math" panose="02040503050406030204" pitchFamily="18" charset="0"/>
                                </a:rPr>
                                <m:t>𝑃</m:t>
                              </m:r>
                            </m:e>
                            <m:sup>
                              <m:r>
                                <a:rPr lang="en-CA" b="0" i="1" smtClean="0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6459E077-BAFF-9F43-BA8F-9B4FEC587A3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14460" y="5190262"/>
                <a:ext cx="1234134" cy="661897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extBox 1">
            <a:extLst>
              <a:ext uri="{FF2B5EF4-FFF2-40B4-BE49-F238E27FC236}">
                <a16:creationId xmlns:a16="http://schemas.microsoft.com/office/drawing/2014/main" id="{823CD5C2-FC11-B842-B8C2-99C39089F856}"/>
              </a:ext>
            </a:extLst>
          </p:cNvPr>
          <p:cNvSpPr txBox="1"/>
          <p:nvPr/>
        </p:nvSpPr>
        <p:spPr>
          <a:xfrm>
            <a:off x="270667" y="5991032"/>
            <a:ext cx="59825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Light-front momentum fraction carried by quark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1A95255-BDA3-124C-B414-E1D51B347161}"/>
              </a:ext>
            </a:extLst>
          </p:cNvPr>
          <p:cNvSpPr txBox="1"/>
          <p:nvPr/>
        </p:nvSpPr>
        <p:spPr>
          <a:xfrm flipH="1">
            <a:off x="6095999" y="5973146"/>
            <a:ext cx="6096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Transverse quark-antiquark separation  at equal light-front time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38F609E-23A5-7040-9E9A-818B2C845566}"/>
              </a:ext>
            </a:extLst>
          </p:cNvPr>
          <p:cNvSpPr txBox="1"/>
          <p:nvPr/>
        </p:nvSpPr>
        <p:spPr>
          <a:xfrm>
            <a:off x="3448594" y="6425609"/>
            <a:ext cx="528542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7030A0"/>
                </a:solidFill>
              </a:rPr>
              <a:t>Brodsky, de </a:t>
            </a:r>
            <a:r>
              <a:rPr lang="en-US" sz="1600" dirty="0" err="1">
                <a:solidFill>
                  <a:srgbClr val="7030A0"/>
                </a:solidFill>
              </a:rPr>
              <a:t>Teramond</a:t>
            </a:r>
            <a:r>
              <a:rPr lang="en-US" sz="1600" dirty="0">
                <a:solidFill>
                  <a:srgbClr val="7030A0"/>
                </a:solidFill>
              </a:rPr>
              <a:t>, </a:t>
            </a:r>
            <a:r>
              <a:rPr lang="en-US" sz="1600" dirty="0" err="1">
                <a:solidFill>
                  <a:srgbClr val="7030A0"/>
                </a:solidFill>
              </a:rPr>
              <a:t>Dosch</a:t>
            </a:r>
            <a:r>
              <a:rPr lang="en-US" sz="1600" dirty="0">
                <a:solidFill>
                  <a:srgbClr val="7030A0"/>
                </a:solidFill>
              </a:rPr>
              <a:t>, </a:t>
            </a:r>
            <a:r>
              <a:rPr lang="en-US" sz="1600" dirty="0" err="1">
                <a:solidFill>
                  <a:srgbClr val="7030A0"/>
                </a:solidFill>
              </a:rPr>
              <a:t>Erlich</a:t>
            </a:r>
            <a:r>
              <a:rPr lang="en-US" sz="1600" dirty="0">
                <a:solidFill>
                  <a:srgbClr val="7030A0"/>
                </a:solidFill>
              </a:rPr>
              <a:t>, Phys. Rep. 584, 1 (2015)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DED70FA-E9FD-3142-84BA-A1423486C20C}"/>
              </a:ext>
            </a:extLst>
          </p:cNvPr>
          <p:cNvSpPr txBox="1"/>
          <p:nvPr/>
        </p:nvSpPr>
        <p:spPr>
          <a:xfrm>
            <a:off x="8727589" y="6433309"/>
            <a:ext cx="32192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(review with original references)</a:t>
            </a:r>
          </a:p>
        </p:txBody>
      </p:sp>
      <p:pic>
        <p:nvPicPr>
          <p:cNvPr id="8" name="Picture 7" descr="Diagram&#10;&#10;Description automatically generated with medium confidence">
            <a:extLst>
              <a:ext uri="{FF2B5EF4-FFF2-40B4-BE49-F238E27FC236}">
                <a16:creationId xmlns:a16="http://schemas.microsoft.com/office/drawing/2014/main" id="{CB1C7347-C216-9546-9FE3-EFD34F14BAD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444873" y="1290715"/>
            <a:ext cx="7292862" cy="930499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4BADB805-4159-8347-A557-F872D49F6D40}"/>
              </a:ext>
            </a:extLst>
          </p:cNvPr>
          <p:cNvSpPr txBox="1"/>
          <p:nvPr/>
        </p:nvSpPr>
        <p:spPr>
          <a:xfrm>
            <a:off x="744405" y="3723616"/>
            <a:ext cx="44773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See also Stan Brodsky’s talk at this conference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0FBE285E-9786-8044-BD39-704C4D89A4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CFC60-3EB9-494D-BBBC-DF7578419D68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7201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6C5B1A4-B3FD-8C41-87DD-6666C90349D2}"/>
              </a:ext>
            </a:extLst>
          </p:cNvPr>
          <p:cNvSpPr txBox="1"/>
          <p:nvPr/>
        </p:nvSpPr>
        <p:spPr>
          <a:xfrm>
            <a:off x="3584586" y="239787"/>
            <a:ext cx="411510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rgbClr val="3C38FF"/>
                </a:solidFill>
              </a:rPr>
              <a:t>Light-front factorization</a:t>
            </a:r>
          </a:p>
        </p:txBody>
      </p:sp>
      <p:pic>
        <p:nvPicPr>
          <p:cNvPr id="9" name="Picture 8" descr="A picture containing diagram&#10;&#10;Description automatically generated">
            <a:extLst>
              <a:ext uri="{FF2B5EF4-FFF2-40B4-BE49-F238E27FC236}">
                <a16:creationId xmlns:a16="http://schemas.microsoft.com/office/drawing/2014/main" id="{11027490-D349-8D44-9DE8-987E2D29A5E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28550" y="1883745"/>
            <a:ext cx="5427175" cy="1252425"/>
          </a:xfrm>
          <a:prstGeom prst="rect">
            <a:avLst/>
          </a:prstGeom>
        </p:spPr>
      </p:pic>
      <p:pic>
        <p:nvPicPr>
          <p:cNvPr id="11" name="Picture 10" descr="A picture containing text&#10;&#10;Description automatically generated">
            <a:extLst>
              <a:ext uri="{FF2B5EF4-FFF2-40B4-BE49-F238E27FC236}">
                <a16:creationId xmlns:a16="http://schemas.microsoft.com/office/drawing/2014/main" id="{A28FA273-3A94-494E-A156-8E810284E27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63450" y="2101254"/>
            <a:ext cx="2678157" cy="579061"/>
          </a:xfrm>
          <a:prstGeom prst="rect">
            <a:avLst/>
          </a:prstGeom>
        </p:spPr>
      </p:pic>
      <p:pic>
        <p:nvPicPr>
          <p:cNvPr id="13" name="Picture 12" descr="A picture containing text, clock&#10;&#10;Description automatically generated">
            <a:extLst>
              <a:ext uri="{FF2B5EF4-FFF2-40B4-BE49-F238E27FC236}">
                <a16:creationId xmlns:a16="http://schemas.microsoft.com/office/drawing/2014/main" id="{F090B8A5-1960-5C46-ACFB-D57893A29D6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84469" y="4438219"/>
            <a:ext cx="5623062" cy="910778"/>
          </a:xfrm>
          <a:prstGeom prst="rect">
            <a:avLst/>
          </a:prstGeom>
        </p:spPr>
      </p:pic>
      <p:pic>
        <p:nvPicPr>
          <p:cNvPr id="15" name="Picture 14" descr="A picture containing text&#10;&#10;Description automatically generated">
            <a:extLst>
              <a:ext uri="{FF2B5EF4-FFF2-40B4-BE49-F238E27FC236}">
                <a16:creationId xmlns:a16="http://schemas.microsoft.com/office/drawing/2014/main" id="{7F2E9A5C-AD70-6C46-B6EE-FEE3F27D97F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871881" y="3217221"/>
            <a:ext cx="6665050" cy="1009219"/>
          </a:xfrm>
          <a:prstGeom prst="rect">
            <a:avLst/>
          </a:prstGeom>
        </p:spPr>
      </p:pic>
      <p:pic>
        <p:nvPicPr>
          <p:cNvPr id="17" name="Picture 16" descr="Logo, company name&#10;&#10;Description automatically generated">
            <a:extLst>
              <a:ext uri="{FF2B5EF4-FFF2-40B4-BE49-F238E27FC236}">
                <a16:creationId xmlns:a16="http://schemas.microsoft.com/office/drawing/2014/main" id="{F4F3192F-D22F-564C-BA42-BC029B999BF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216782" y="5645328"/>
            <a:ext cx="2197272" cy="923224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576F14C4-72C2-0948-83A0-25C248A9F9D2}"/>
              </a:ext>
            </a:extLst>
          </p:cNvPr>
          <p:cNvSpPr txBox="1"/>
          <p:nvPr/>
        </p:nvSpPr>
        <p:spPr>
          <a:xfrm>
            <a:off x="7832035" y="3429000"/>
            <a:ext cx="839704" cy="54665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11BEEB66-C4B6-C644-8B10-60608E49B3F1}"/>
              </a:ext>
            </a:extLst>
          </p:cNvPr>
          <p:cNvSpPr txBox="1"/>
          <p:nvPr/>
        </p:nvSpPr>
        <p:spPr>
          <a:xfrm>
            <a:off x="7414054" y="4555058"/>
            <a:ext cx="745972" cy="59499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7503A766-03A2-1F48-8983-4453746AB2FC}"/>
              </a:ext>
            </a:extLst>
          </p:cNvPr>
          <p:cNvSpPr txBox="1"/>
          <p:nvPr/>
        </p:nvSpPr>
        <p:spPr>
          <a:xfrm>
            <a:off x="3527850" y="6344806"/>
            <a:ext cx="60090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Exact derivation of confining potentials in QCD: open question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D096D346-56BA-1F41-9C68-9046F3A70C98}"/>
                  </a:ext>
                </a:extLst>
              </p:cNvPr>
              <p:cNvSpPr txBox="1"/>
              <p:nvPr/>
            </p:nvSpPr>
            <p:spPr>
              <a:xfrm>
                <a:off x="613953" y="3517659"/>
                <a:ext cx="1580607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CA" b="0" i="1" smtClean="0">
                          <a:latin typeface="Cambria Math" panose="02040503050406030204" pitchFamily="18" charset="0"/>
                        </a:rPr>
                        <m:t>𝐿</m:t>
                      </m:r>
                      <m:r>
                        <a:rPr lang="en-CA" b="0" i="1" smtClean="0">
                          <a:latin typeface="Cambria Math" panose="02040503050406030204" pitchFamily="18" charset="0"/>
                        </a:rPr>
                        <m:t>=</m:t>
                      </m:r>
                      <m:sSubSup>
                        <m:sSubSupPr>
                          <m:ctrlPr>
                            <a:rPr lang="en-CA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CA" b="0" i="1" smtClean="0">
                              <a:latin typeface="Cambria Math" panose="02040503050406030204" pitchFamily="18" charset="0"/>
                            </a:rPr>
                            <m:t>|</m:t>
                          </m:r>
                          <m:r>
                            <a:rPr lang="en-CA" b="0" i="1" smtClean="0">
                              <a:latin typeface="Cambria Math" panose="02040503050406030204" pitchFamily="18" charset="0"/>
                            </a:rPr>
                            <m:t>𝐿</m:t>
                          </m:r>
                        </m:e>
                        <m:sub>
                          <m:r>
                            <a:rPr lang="en-CA" b="0" i="1" smtClean="0">
                              <a:latin typeface="Cambria Math" panose="02040503050406030204" pitchFamily="18" charset="0"/>
                            </a:rPr>
                            <m:t>𝑧</m:t>
                          </m:r>
                        </m:sub>
                        <m:sup>
                          <m:r>
                            <a:rPr lang="en-CA" b="0" i="1" smtClean="0">
                              <a:latin typeface="Cambria Math" panose="02040503050406030204" pitchFamily="18" charset="0"/>
                            </a:rPr>
                            <m:t>𝑚𝑎𝑥</m:t>
                          </m:r>
                        </m:sup>
                      </m:sSubSup>
                      <m:r>
                        <a:rPr lang="en-CA" b="0" i="1" smtClean="0">
                          <a:latin typeface="Cambria Math" panose="02040503050406030204" pitchFamily="18" charset="0"/>
                        </a:rPr>
                        <m:t>|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D096D346-56BA-1F41-9C68-9046F3A70C9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3953" y="3517659"/>
                <a:ext cx="1580607" cy="369332"/>
              </a:xfrm>
              <a:prstGeom prst="rect">
                <a:avLst/>
              </a:prstGeom>
              <a:blipFill>
                <a:blip r:embed="rId7"/>
                <a:stretch>
                  <a:fillRect b="-1290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extBox 4">
            <a:extLst>
              <a:ext uri="{FF2B5EF4-FFF2-40B4-BE49-F238E27FC236}">
                <a16:creationId xmlns:a16="http://schemas.microsoft.com/office/drawing/2014/main" id="{BD65FCD4-E71B-884F-AAE3-CCC482FFBF62}"/>
              </a:ext>
            </a:extLst>
          </p:cNvPr>
          <p:cNvSpPr txBox="1"/>
          <p:nvPr/>
        </p:nvSpPr>
        <p:spPr>
          <a:xfrm>
            <a:off x="0" y="4131979"/>
            <a:ext cx="29769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LF orbital angular momentum</a:t>
            </a:r>
          </a:p>
        </p:txBody>
      </p:sp>
      <p:pic>
        <p:nvPicPr>
          <p:cNvPr id="10" name="Picture 9" descr="Text&#10;&#10;Description automatically generated">
            <a:extLst>
              <a:ext uri="{FF2B5EF4-FFF2-40B4-BE49-F238E27FC236}">
                <a16:creationId xmlns:a16="http://schemas.microsoft.com/office/drawing/2014/main" id="{8E63142E-7BB3-9641-B2A9-50A3ABAC1F29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99356" y="5576721"/>
            <a:ext cx="2209800" cy="48260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D3194FC2-2BEB-E445-BB11-16EE5556E8D3}"/>
              </a:ext>
            </a:extLst>
          </p:cNvPr>
          <p:cNvSpPr txBox="1"/>
          <p:nvPr/>
        </p:nvSpPr>
        <p:spPr>
          <a:xfrm>
            <a:off x="457200" y="5225143"/>
            <a:ext cx="12977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Assumption</a:t>
            </a:r>
          </a:p>
        </p:txBody>
      </p:sp>
      <p:pic>
        <p:nvPicPr>
          <p:cNvPr id="19" name="Picture 18" descr="A picture containing diagram&#10;&#10;Description automatically generated">
            <a:extLst>
              <a:ext uri="{FF2B5EF4-FFF2-40B4-BE49-F238E27FC236}">
                <a16:creationId xmlns:a16="http://schemas.microsoft.com/office/drawing/2014/main" id="{4B60EEEF-893B-934E-99D4-C56E0E056FC2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36621" y="1504740"/>
            <a:ext cx="2544747" cy="758010"/>
          </a:xfrm>
          <a:prstGeom prst="rect">
            <a:avLst/>
          </a:prstGeom>
        </p:spPr>
      </p:pic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F13DFDCB-188C-FD41-AFA0-7133922158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CFC60-3EB9-494D-BBBC-DF7578419D68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18674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80DEDCC8-C691-994A-9A08-9CFCB7F5FA26}"/>
              </a:ext>
            </a:extLst>
          </p:cNvPr>
          <p:cNvSpPr txBox="1"/>
          <p:nvPr/>
        </p:nvSpPr>
        <p:spPr>
          <a:xfrm>
            <a:off x="1828801" y="222070"/>
            <a:ext cx="8748229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>
                <a:solidFill>
                  <a:srgbClr val="3C38FF"/>
                </a:solidFill>
              </a:rPr>
              <a:t>Transverse and longitudinal dynamics</a:t>
            </a:r>
          </a:p>
        </p:txBody>
      </p:sp>
      <p:pic>
        <p:nvPicPr>
          <p:cNvPr id="11" name="Picture 10" descr="A picture containing diagram&#10;&#10;Description automatically generated">
            <a:extLst>
              <a:ext uri="{FF2B5EF4-FFF2-40B4-BE49-F238E27FC236}">
                <a16:creationId xmlns:a16="http://schemas.microsoft.com/office/drawing/2014/main" id="{8E83843D-3C9D-604B-8123-01BCFE6E7A0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28788" y="5036816"/>
            <a:ext cx="2544747" cy="758010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3F029A67-65F6-974B-92AB-89EAEAA7B610}"/>
              </a:ext>
            </a:extLst>
          </p:cNvPr>
          <p:cNvSpPr txBox="1"/>
          <p:nvPr/>
        </p:nvSpPr>
        <p:spPr>
          <a:xfrm>
            <a:off x="8919991" y="2136273"/>
            <a:ext cx="22829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Longitudinal dynamics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E2030641-8B86-EE44-A083-3C59FA4C93AD}"/>
                  </a:ext>
                </a:extLst>
              </p:cNvPr>
              <p:cNvSpPr txBox="1"/>
              <p:nvPr/>
            </p:nvSpPr>
            <p:spPr>
              <a:xfrm>
                <a:off x="8698847" y="4583277"/>
                <a:ext cx="309302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Transverse dynamics at fixed </a:t>
                </a:r>
                <a14:m>
                  <m:oMath xmlns:m="http://schemas.openxmlformats.org/officeDocument/2006/math">
                    <m:r>
                      <a:rPr lang="en-CA" b="0" i="1" smtClean="0">
                        <a:latin typeface="Cambria Math" panose="02040503050406030204" pitchFamily="18" charset="0"/>
                      </a:rPr>
                      <m:t>𝑥</m:t>
                    </m:r>
                  </m:oMath>
                </a14:m>
                <a:r>
                  <a:rPr lang="en-US" dirty="0"/>
                  <a:t> </a:t>
                </a:r>
              </a:p>
            </p:txBody>
          </p:sp>
        </mc:Choice>
        <mc:Fallback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E2030641-8B86-EE44-A083-3C59FA4C93A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98847" y="4583277"/>
                <a:ext cx="3093026" cy="369332"/>
              </a:xfrm>
              <a:prstGeom prst="rect">
                <a:avLst/>
              </a:prstGeom>
              <a:blipFill>
                <a:blip r:embed="rId3"/>
                <a:stretch>
                  <a:fillRect l="-1224" t="-6667" b="-2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4" name="Picture 23" descr="Text&#10;&#10;Description automatically generated with low confidence">
            <a:extLst>
              <a:ext uri="{FF2B5EF4-FFF2-40B4-BE49-F238E27FC236}">
                <a16:creationId xmlns:a16="http://schemas.microsoft.com/office/drawing/2014/main" id="{8729BB78-17CB-3F47-A8AD-5364AA8E635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98371" y="4019699"/>
            <a:ext cx="4419600" cy="825500"/>
          </a:xfrm>
          <a:prstGeom prst="rect">
            <a:avLst/>
          </a:prstGeom>
        </p:spPr>
      </p:pic>
      <p:pic>
        <p:nvPicPr>
          <p:cNvPr id="26" name="Picture 25" descr="Diagram&#10;&#10;Description automatically generated">
            <a:extLst>
              <a:ext uri="{FF2B5EF4-FFF2-40B4-BE49-F238E27FC236}">
                <a16:creationId xmlns:a16="http://schemas.microsoft.com/office/drawing/2014/main" id="{A35F7A79-9A4C-3745-901F-2A15DB7816A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080206" y="1926085"/>
            <a:ext cx="4363445" cy="1159040"/>
          </a:xfrm>
          <a:prstGeom prst="rect">
            <a:avLst/>
          </a:prstGeom>
        </p:spPr>
      </p:pic>
      <p:sp>
        <p:nvSpPr>
          <p:cNvPr id="27" name="Slide Number Placeholder 26">
            <a:extLst>
              <a:ext uri="{FF2B5EF4-FFF2-40B4-BE49-F238E27FC236}">
                <a16:creationId xmlns:a16="http://schemas.microsoft.com/office/drawing/2014/main" id="{4BC40ABE-3761-8740-A22B-A4589BA24B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CFC60-3EB9-494D-BBBC-DF7578419D68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82763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AD669DC2-46E0-9A47-BB1E-81E7BE6FD2AE}"/>
              </a:ext>
            </a:extLst>
          </p:cNvPr>
          <p:cNvSpPr txBox="1"/>
          <p:nvPr/>
        </p:nvSpPr>
        <p:spPr>
          <a:xfrm>
            <a:off x="3415535" y="490781"/>
            <a:ext cx="58615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rgbClr val="3C38FF"/>
                </a:solidFill>
              </a:rPr>
              <a:t>Holographic Schrodinger Equation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4FDE7CF-E9FB-124C-8D4D-030EC3E9CD60}"/>
              </a:ext>
            </a:extLst>
          </p:cNvPr>
          <p:cNvSpPr txBox="1"/>
          <p:nvPr/>
        </p:nvSpPr>
        <p:spPr>
          <a:xfrm>
            <a:off x="4114800" y="1749430"/>
            <a:ext cx="53345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Neglecting quark masses and longitudinal confinement</a:t>
            </a:r>
          </a:p>
        </p:txBody>
      </p:sp>
      <p:pic>
        <p:nvPicPr>
          <p:cNvPr id="7" name="Picture 6" descr="Text&#10;&#10;Description automatically generated">
            <a:extLst>
              <a:ext uri="{FF2B5EF4-FFF2-40B4-BE49-F238E27FC236}">
                <a16:creationId xmlns:a16="http://schemas.microsoft.com/office/drawing/2014/main" id="{321C11DF-AB0D-4944-B508-6F315DECEA7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14800" y="4401864"/>
            <a:ext cx="3686371" cy="794301"/>
          </a:xfrm>
          <a:prstGeom prst="rect">
            <a:avLst/>
          </a:prstGeom>
        </p:spPr>
      </p:pic>
      <p:sp>
        <p:nvSpPr>
          <p:cNvPr id="8" name="Down Arrow 7">
            <a:extLst>
              <a:ext uri="{FF2B5EF4-FFF2-40B4-BE49-F238E27FC236}">
                <a16:creationId xmlns:a16="http://schemas.microsoft.com/office/drawing/2014/main" id="{DCD45066-3BE7-514C-88CD-2039C47B7CE3}"/>
              </a:ext>
            </a:extLst>
          </p:cNvPr>
          <p:cNvSpPr/>
          <p:nvPr/>
        </p:nvSpPr>
        <p:spPr>
          <a:xfrm rot="2126460">
            <a:off x="5425694" y="4891133"/>
            <a:ext cx="223107" cy="54665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B3FC4BF-555E-AE44-92B9-8558BA885953}"/>
              </a:ext>
            </a:extLst>
          </p:cNvPr>
          <p:cNvSpPr txBox="1"/>
          <p:nvPr/>
        </p:nvSpPr>
        <p:spPr>
          <a:xfrm>
            <a:off x="3933860" y="5477312"/>
            <a:ext cx="32067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Underlying conformal symmetry</a:t>
            </a:r>
          </a:p>
        </p:txBody>
      </p:sp>
      <p:sp>
        <p:nvSpPr>
          <p:cNvPr id="10" name="Down Arrow 9">
            <a:extLst>
              <a:ext uri="{FF2B5EF4-FFF2-40B4-BE49-F238E27FC236}">
                <a16:creationId xmlns:a16="http://schemas.microsoft.com/office/drawing/2014/main" id="{34F024E6-1B9F-DE41-8CA1-530A8249075F}"/>
              </a:ext>
            </a:extLst>
          </p:cNvPr>
          <p:cNvSpPr/>
          <p:nvPr/>
        </p:nvSpPr>
        <p:spPr>
          <a:xfrm rot="13037040">
            <a:off x="7234543" y="4064632"/>
            <a:ext cx="238539" cy="57647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E5FAA89-A3AE-3E49-A202-765BAA0E864E}"/>
              </a:ext>
            </a:extLst>
          </p:cNvPr>
          <p:cNvSpPr txBox="1"/>
          <p:nvPr/>
        </p:nvSpPr>
        <p:spPr>
          <a:xfrm>
            <a:off x="7623313" y="3776870"/>
            <a:ext cx="29316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Holographic mapping to AdS</a:t>
            </a:r>
            <a:r>
              <a:rPr lang="en-US" baseline="-25000" dirty="0"/>
              <a:t>5</a:t>
            </a:r>
            <a:endParaRPr lang="en-US" dirty="0"/>
          </a:p>
        </p:txBody>
      </p:sp>
      <p:pic>
        <p:nvPicPr>
          <p:cNvPr id="18" name="Picture 17" descr="A picture containing logo&#10;&#10;Description automatically generated">
            <a:extLst>
              <a:ext uri="{FF2B5EF4-FFF2-40B4-BE49-F238E27FC236}">
                <a16:creationId xmlns:a16="http://schemas.microsoft.com/office/drawing/2014/main" id="{F4F261D0-11EB-6A42-BBA1-0DA4123F9D8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51349" y="2480558"/>
            <a:ext cx="6189915" cy="1064231"/>
          </a:xfrm>
          <a:prstGeom prst="rect">
            <a:avLst/>
          </a:prstGeom>
        </p:spPr>
      </p:pic>
      <p:pic>
        <p:nvPicPr>
          <p:cNvPr id="20" name="Picture 19" descr="Diagram&#10;&#10;Description automatically generated">
            <a:extLst>
              <a:ext uri="{FF2B5EF4-FFF2-40B4-BE49-F238E27FC236}">
                <a16:creationId xmlns:a16="http://schemas.microsoft.com/office/drawing/2014/main" id="{C3176C12-3828-7F43-BC2C-F37BBEC8287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37025" y="5870751"/>
            <a:ext cx="2938276" cy="837251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A7B3DA77-6456-444A-BEF9-394D7FE02E6F}"/>
              </a:ext>
            </a:extLst>
          </p:cNvPr>
          <p:cNvSpPr txBox="1"/>
          <p:nvPr/>
        </p:nvSpPr>
        <p:spPr>
          <a:xfrm>
            <a:off x="8342628" y="6122666"/>
            <a:ext cx="39217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Massless pion as expected in chiral QCD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6DDBDE8C-3619-C548-BEA9-ECAF76DD018D}"/>
                  </a:ext>
                </a:extLst>
              </p:cNvPr>
              <p:cNvSpPr txBox="1"/>
              <p:nvPr/>
            </p:nvSpPr>
            <p:spPr>
              <a:xfrm>
                <a:off x="10554949" y="3794005"/>
                <a:ext cx="91095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𝜁</m:t>
                      </m:r>
                      <m:r>
                        <a:rPr lang="en-US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↔</m:t>
                      </m:r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𝑧</m:t>
                          </m:r>
                        </m:e>
                        <m:sub>
                          <m:r>
                            <a:rPr lang="en-CA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5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6DDBDE8C-3619-C548-BEA9-ECAF76DD018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554949" y="3794005"/>
                <a:ext cx="910955" cy="369332"/>
              </a:xfrm>
              <a:prstGeom prst="rect">
                <a:avLst/>
              </a:prstGeom>
              <a:blipFill>
                <a:blip r:embed="rId5"/>
                <a:stretch>
                  <a:fillRect b="-13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Box 5">
            <a:extLst>
              <a:ext uri="{FF2B5EF4-FFF2-40B4-BE49-F238E27FC236}">
                <a16:creationId xmlns:a16="http://schemas.microsoft.com/office/drawing/2014/main" id="{5AEFFD03-99E7-F34C-AFFC-17C393577780}"/>
              </a:ext>
            </a:extLst>
          </p:cNvPr>
          <p:cNvSpPr txBox="1"/>
          <p:nvPr/>
        </p:nvSpPr>
        <p:spPr>
          <a:xfrm>
            <a:off x="131600" y="4331283"/>
            <a:ext cx="3141723" cy="64633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/>
              <a:t>Fixed by conformal symmetry</a:t>
            </a:r>
          </a:p>
          <a:p>
            <a:r>
              <a:rPr lang="en-US" dirty="0"/>
              <a:t>and holographic mapping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2F8C511F-3625-6A44-A35D-9B8965A3607F}"/>
                  </a:ext>
                </a:extLst>
              </p:cNvPr>
              <p:cNvSpPr txBox="1"/>
              <p:nvPr/>
            </p:nvSpPr>
            <p:spPr>
              <a:xfrm>
                <a:off x="365760" y="5579442"/>
                <a:ext cx="235789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𝜅</m:t>
                    </m:r>
                    <m:r>
                      <a:rPr lang="en-CA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: </m:t>
                    </m:r>
                  </m:oMath>
                </a14:m>
                <a:r>
                  <a:rPr lang="en-US" dirty="0"/>
                  <a:t>emerging mass scale</a:t>
                </a:r>
              </a:p>
            </p:txBody>
          </p:sp>
        </mc:Choice>
        <mc:Fallback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2F8C511F-3625-6A44-A35D-9B8965A3607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5760" y="5579442"/>
                <a:ext cx="2357890" cy="369332"/>
              </a:xfrm>
              <a:prstGeom prst="rect">
                <a:avLst/>
              </a:prstGeom>
              <a:blipFill>
                <a:blip r:embed="rId6"/>
                <a:stretch>
                  <a:fillRect t="-6667" r="-1070" b="-2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2DB3B0C-B3E5-E943-8BE1-95F7874F05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CFC60-3EB9-494D-BBBC-DF7578419D68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20349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94A0E58-5C25-5247-934D-D91C7425A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CFC60-3EB9-494D-BBBC-DF7578419D68}" type="slidenum">
              <a:rPr lang="en-US" smtClean="0"/>
              <a:t>7</a:t>
            </a:fld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13398A2-8BEF-FA4A-8464-A0495CFE50A8}"/>
              </a:ext>
            </a:extLst>
          </p:cNvPr>
          <p:cNvSpPr txBox="1"/>
          <p:nvPr/>
        </p:nvSpPr>
        <p:spPr>
          <a:xfrm>
            <a:off x="4232365" y="261257"/>
            <a:ext cx="308289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>
                <a:solidFill>
                  <a:srgbClr val="3C38FF"/>
                </a:solidFill>
              </a:rPr>
              <a:t>Quark masses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1FAEA7F-356D-5041-AAC1-6B79853C4979}"/>
              </a:ext>
            </a:extLst>
          </p:cNvPr>
          <p:cNvSpPr txBox="1"/>
          <p:nvPr/>
        </p:nvSpPr>
        <p:spPr>
          <a:xfrm>
            <a:off x="1554480" y="1463040"/>
            <a:ext cx="94684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Non-zero quark masses were previously taken into account using the Brodsky-de </a:t>
            </a:r>
            <a:r>
              <a:rPr lang="en-US" dirty="0" err="1"/>
              <a:t>Teramond</a:t>
            </a:r>
            <a:r>
              <a:rPr lang="en-US" dirty="0"/>
              <a:t>  ansatz </a:t>
            </a:r>
          </a:p>
        </p:txBody>
      </p:sp>
      <p:pic>
        <p:nvPicPr>
          <p:cNvPr id="6" name="Picture 5" descr="Diagram&#10;&#10;Description automatically generated">
            <a:extLst>
              <a:ext uri="{FF2B5EF4-FFF2-40B4-BE49-F238E27FC236}">
                <a16:creationId xmlns:a16="http://schemas.microsoft.com/office/drawing/2014/main" id="{FE48C060-642F-324F-A735-3D9FAD4BA75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39060" y="3625850"/>
            <a:ext cx="4965700" cy="1930400"/>
          </a:xfrm>
          <a:prstGeom prst="rect">
            <a:avLst/>
          </a:prstGeom>
        </p:spPr>
      </p:pic>
      <p:pic>
        <p:nvPicPr>
          <p:cNvPr id="8" name="Picture 7" descr="Diagram&#10;&#10;Description automatically generated">
            <a:extLst>
              <a:ext uri="{FF2B5EF4-FFF2-40B4-BE49-F238E27FC236}">
                <a16:creationId xmlns:a16="http://schemas.microsoft.com/office/drawing/2014/main" id="{18016912-37A8-034A-AC6F-74F945152A9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85703" y="1936750"/>
            <a:ext cx="5219700" cy="1689100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A6D449AD-0F9A-C743-9EEB-5D72B2358592}"/>
                  </a:ext>
                </a:extLst>
              </p:cNvPr>
              <p:cNvSpPr txBox="1"/>
              <p:nvPr/>
            </p:nvSpPr>
            <p:spPr>
              <a:xfrm>
                <a:off x="2142309" y="5917474"/>
                <a:ext cx="4953215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Light mesons: universal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𝜅</m:t>
                    </m:r>
                    <m:r>
                      <a:rPr lang="en-CA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endParaRPr lang="en-US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>
                    <a:ea typeface="Cambria Math" panose="02040503050406030204" pitchFamily="18" charset="0"/>
                  </a:rPr>
                  <a:t>Heavy mesons: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𝜅</m:t>
                    </m:r>
                    <m:r>
                      <a:rPr lang="en-CA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/>
                  <a:t>depends on heavy quark mass</a:t>
                </a:r>
              </a:p>
            </p:txBody>
          </p:sp>
        </mc:Choice>
        <mc:Fallback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A6D449AD-0F9A-C743-9EEB-5D72B235859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42309" y="5917474"/>
                <a:ext cx="4953215" cy="646331"/>
              </a:xfrm>
              <a:prstGeom prst="rect">
                <a:avLst/>
              </a:prstGeom>
              <a:blipFill>
                <a:blip r:embed="rId4"/>
                <a:stretch>
                  <a:fillRect l="-767" t="-5882" r="-256" b="-1568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TextBox 11">
            <a:extLst>
              <a:ext uri="{FF2B5EF4-FFF2-40B4-BE49-F238E27FC236}">
                <a16:creationId xmlns:a16="http://schemas.microsoft.com/office/drawing/2014/main" id="{01FD450E-3DFE-E242-857B-D8629D0F25EE}"/>
              </a:ext>
            </a:extLst>
          </p:cNvPr>
          <p:cNvSpPr txBox="1"/>
          <p:nvPr/>
        </p:nvSpPr>
        <p:spPr>
          <a:xfrm>
            <a:off x="1449977" y="5538651"/>
            <a:ext cx="14330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Spectroscopy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3244F2AA-F702-7E4C-89A8-368057DB428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641510" y="5917474"/>
            <a:ext cx="4059603" cy="4388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830156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E653C01C-5DD8-A442-9066-330ADDD98E0F}"/>
              </a:ext>
            </a:extLst>
          </p:cNvPr>
          <p:cNvSpPr txBox="1"/>
          <p:nvPr/>
        </p:nvSpPr>
        <p:spPr>
          <a:xfrm>
            <a:off x="4205995" y="481913"/>
            <a:ext cx="378000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rgbClr val="3C38FF"/>
                </a:solidFill>
              </a:rPr>
              <a:t>The `t </a:t>
            </a:r>
            <a:r>
              <a:rPr lang="en-US" sz="3200" dirty="0" err="1">
                <a:solidFill>
                  <a:srgbClr val="3C38FF"/>
                </a:solidFill>
              </a:rPr>
              <a:t>Hooft</a:t>
            </a:r>
            <a:r>
              <a:rPr lang="en-US" sz="3200" dirty="0">
                <a:solidFill>
                  <a:srgbClr val="3C38FF"/>
                </a:solidFill>
              </a:rPr>
              <a:t> Equation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6479E850-3E49-CB43-B5DE-A2DEE5AA22F2}"/>
                  </a:ext>
                </a:extLst>
              </p:cNvPr>
              <p:cNvSpPr txBox="1"/>
              <p:nvPr/>
            </p:nvSpPr>
            <p:spPr>
              <a:xfrm>
                <a:off x="383392" y="2871150"/>
                <a:ext cx="5175328" cy="92333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(1+1)-dim QCD </a:t>
                </a:r>
                <a:r>
                  <a:rPr lang="en-US" dirty="0" err="1"/>
                  <a:t>Lagrangian</a:t>
                </a:r>
                <a:endParaRPr lang="en-US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Large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</m:sSub>
                  </m:oMath>
                </a14:m>
                <a:r>
                  <a:rPr lang="en-US" dirty="0"/>
                  <a:t> limit: only planar diagrams contribution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CA" b="0" i="1" smtClean="0">
                        <a:latin typeface="Cambria Math" panose="02040503050406030204" pitchFamily="18" charset="0"/>
                      </a:rPr>
                      <m:t>𝑔</m:t>
                    </m:r>
                  </m:oMath>
                </a14:m>
                <a:r>
                  <a:rPr lang="en-US" dirty="0"/>
                  <a:t> is the `t </a:t>
                </a:r>
                <a:r>
                  <a:rPr lang="en-US" dirty="0" err="1"/>
                  <a:t>Hooft</a:t>
                </a:r>
                <a:r>
                  <a:rPr lang="en-US" dirty="0"/>
                  <a:t> coupling with mass dimensions</a:t>
                </a:r>
              </a:p>
            </p:txBody>
          </p:sp>
        </mc:Choice>
        <mc:Fallback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6479E850-3E49-CB43-B5DE-A2DEE5AA22F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3392" y="2871150"/>
                <a:ext cx="5175328" cy="923330"/>
              </a:xfrm>
              <a:prstGeom prst="rect">
                <a:avLst/>
              </a:prstGeom>
              <a:blipFill>
                <a:blip r:embed="rId2"/>
                <a:stretch>
                  <a:fillRect l="-735" t="-2740" b="-958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" name="Picture 9" descr="A picture containing shape&#10;&#10;Description automatically generated">
            <a:extLst>
              <a:ext uri="{FF2B5EF4-FFF2-40B4-BE49-F238E27FC236}">
                <a16:creationId xmlns:a16="http://schemas.microsoft.com/office/drawing/2014/main" id="{35639162-B1E5-C149-9A5B-6B83511768D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00613" y="2115098"/>
            <a:ext cx="2245398" cy="3691066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4B8E3075-761A-554B-900F-E5CDAA3D2DC2}"/>
              </a:ext>
            </a:extLst>
          </p:cNvPr>
          <p:cNvSpPr txBox="1"/>
          <p:nvPr/>
        </p:nvSpPr>
        <p:spPr>
          <a:xfrm>
            <a:off x="8843202" y="1768272"/>
            <a:ext cx="319901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7030A0"/>
                </a:solidFill>
              </a:rPr>
              <a:t>`t </a:t>
            </a:r>
            <a:r>
              <a:rPr lang="en-US" sz="1600" dirty="0" err="1">
                <a:solidFill>
                  <a:srgbClr val="7030A0"/>
                </a:solidFill>
              </a:rPr>
              <a:t>Hooft</a:t>
            </a:r>
            <a:r>
              <a:rPr lang="en-US" sz="1600" dirty="0">
                <a:solidFill>
                  <a:srgbClr val="7030A0"/>
                </a:solidFill>
              </a:rPr>
              <a:t>, </a:t>
            </a:r>
            <a:r>
              <a:rPr lang="en-US" sz="1600" dirty="0" err="1">
                <a:solidFill>
                  <a:srgbClr val="7030A0"/>
                </a:solidFill>
              </a:rPr>
              <a:t>Nucl</a:t>
            </a:r>
            <a:r>
              <a:rPr lang="en-US" sz="1600" dirty="0">
                <a:solidFill>
                  <a:srgbClr val="7030A0"/>
                </a:solidFill>
              </a:rPr>
              <a:t>. Phys. B 75 461 (1974)</a:t>
            </a:r>
          </a:p>
        </p:txBody>
      </p:sp>
      <p:pic>
        <p:nvPicPr>
          <p:cNvPr id="7" name="Picture 6" descr="Text&#10;&#10;Description automatically generated with low confidence">
            <a:extLst>
              <a:ext uri="{FF2B5EF4-FFF2-40B4-BE49-F238E27FC236}">
                <a16:creationId xmlns:a16="http://schemas.microsoft.com/office/drawing/2014/main" id="{0A30D64B-6477-9242-9C56-5F3B9BAFA22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23525" y="1538456"/>
            <a:ext cx="5372100" cy="1003300"/>
          </a:xfrm>
          <a:prstGeom prst="rect">
            <a:avLst/>
          </a:prstGeom>
        </p:spPr>
      </p:pic>
      <p:pic>
        <p:nvPicPr>
          <p:cNvPr id="13" name="Picture 12" descr="A picture containing text, watch&#10;&#10;Description automatically generated">
            <a:extLst>
              <a:ext uri="{FF2B5EF4-FFF2-40B4-BE49-F238E27FC236}">
                <a16:creationId xmlns:a16="http://schemas.microsoft.com/office/drawing/2014/main" id="{095C765F-64D0-AB4F-882E-E8DEAF2E059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537955" y="5520414"/>
            <a:ext cx="2755900" cy="571500"/>
          </a:xfrm>
          <a:prstGeom prst="rect">
            <a:avLst/>
          </a:prstGeom>
        </p:spPr>
      </p:pic>
      <p:pic>
        <p:nvPicPr>
          <p:cNvPr id="15" name="Picture 14" descr="A picture containing text&#10;&#10;Description automatically generated">
            <a:extLst>
              <a:ext uri="{FF2B5EF4-FFF2-40B4-BE49-F238E27FC236}">
                <a16:creationId xmlns:a16="http://schemas.microsoft.com/office/drawing/2014/main" id="{76C5C9DF-EA9B-8546-80D3-C88D6F0F9A5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294697" y="3589067"/>
            <a:ext cx="2692400" cy="673100"/>
          </a:xfrm>
          <a:prstGeom prst="rect">
            <a:avLst/>
          </a:prstGeom>
        </p:spPr>
      </p:pic>
      <p:sp>
        <p:nvSpPr>
          <p:cNvPr id="17" name="Up-Down Arrow 16">
            <a:extLst>
              <a:ext uri="{FF2B5EF4-FFF2-40B4-BE49-F238E27FC236}">
                <a16:creationId xmlns:a16="http://schemas.microsoft.com/office/drawing/2014/main" id="{82893A55-D07F-D140-BB40-2EAD60D361FE}"/>
              </a:ext>
            </a:extLst>
          </p:cNvPr>
          <p:cNvSpPr/>
          <p:nvPr/>
        </p:nvSpPr>
        <p:spPr>
          <a:xfrm>
            <a:off x="7838094" y="4154058"/>
            <a:ext cx="184732" cy="1216152"/>
          </a:xfrm>
          <a:prstGeom prst="up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04FF503B-32B8-FA4A-8719-56490D3489E6}"/>
              </a:ext>
            </a:extLst>
          </p:cNvPr>
          <p:cNvSpPr txBox="1"/>
          <p:nvPr/>
        </p:nvSpPr>
        <p:spPr>
          <a:xfrm>
            <a:off x="8206545" y="4577468"/>
            <a:ext cx="8595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Fourier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42FAA775-F428-E44D-86EF-7C5B2608CE42}"/>
              </a:ext>
            </a:extLst>
          </p:cNvPr>
          <p:cNvSpPr txBox="1"/>
          <p:nvPr/>
        </p:nvSpPr>
        <p:spPr>
          <a:xfrm>
            <a:off x="7260341" y="6259125"/>
            <a:ext cx="15249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Position space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208CCAEF-1BC3-504E-A568-5328C399F3BB}"/>
              </a:ext>
            </a:extLst>
          </p:cNvPr>
          <p:cNvSpPr txBox="1"/>
          <p:nvPr/>
        </p:nvSpPr>
        <p:spPr>
          <a:xfrm>
            <a:off x="7158446" y="3148149"/>
            <a:ext cx="18945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Momentum space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235366DD-F7A7-144B-9581-473FE6BDAEB0}"/>
              </a:ext>
            </a:extLst>
          </p:cNvPr>
          <p:cNvSpPr txBox="1"/>
          <p:nvPr/>
        </p:nvSpPr>
        <p:spPr>
          <a:xfrm>
            <a:off x="11870" y="4412371"/>
            <a:ext cx="36730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Original idea to use `t </a:t>
            </a:r>
            <a:r>
              <a:rPr lang="en-US" dirty="0" err="1"/>
              <a:t>Hooft</a:t>
            </a:r>
            <a:r>
              <a:rPr lang="en-US" dirty="0"/>
              <a:t> Equation</a:t>
            </a:r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958A320D-E08B-C44D-A839-07CC83A5CFF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15181" y="4821423"/>
            <a:ext cx="4680139" cy="486735"/>
          </a:xfrm>
          <a:prstGeom prst="rect">
            <a:avLst/>
          </a:prstGeom>
        </p:spPr>
      </p:pic>
      <p:sp>
        <p:nvSpPr>
          <p:cNvPr id="24" name="Slide Number Placeholder 23">
            <a:extLst>
              <a:ext uri="{FF2B5EF4-FFF2-40B4-BE49-F238E27FC236}">
                <a16:creationId xmlns:a16="http://schemas.microsoft.com/office/drawing/2014/main" id="{88ABF932-4AFE-034F-9DE7-F2B318C102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CFC60-3EB9-494D-BBBC-DF7578419D68}" type="slidenum">
              <a:rPr lang="en-US" smtClean="0"/>
              <a:t>8</a:t>
            </a:fld>
            <a:endParaRPr lang="en-US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2BBDAC2A-4824-2A4E-B527-0A3BB95FA1A3}"/>
              </a:ext>
            </a:extLst>
          </p:cNvPr>
          <p:cNvSpPr txBox="1"/>
          <p:nvPr/>
        </p:nvSpPr>
        <p:spPr>
          <a:xfrm>
            <a:off x="48674" y="5480429"/>
            <a:ext cx="6014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with</a:t>
            </a:r>
          </a:p>
        </p:txBody>
      </p:sp>
      <p:pic>
        <p:nvPicPr>
          <p:cNvPr id="30" name="Picture 29" descr="Text&#10;&#10;Description automatically generated">
            <a:extLst>
              <a:ext uri="{FF2B5EF4-FFF2-40B4-BE49-F238E27FC236}">
                <a16:creationId xmlns:a16="http://schemas.microsoft.com/office/drawing/2014/main" id="{76611DF6-1F20-B343-829A-1A000A59546B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12108" y="5480429"/>
            <a:ext cx="1178081" cy="3773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88543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3C87472-386F-3049-ACBB-94B60A9840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CFC60-3EB9-494D-BBBC-DF7578419D68}" type="slidenum">
              <a:rPr lang="en-US" smtClean="0"/>
              <a:t>9</a:t>
            </a:fld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C9ED031-56FD-084B-B8CA-44143BF74C1D}"/>
              </a:ext>
            </a:extLst>
          </p:cNvPr>
          <p:cNvSpPr txBox="1"/>
          <p:nvPr/>
        </p:nvSpPr>
        <p:spPr>
          <a:xfrm>
            <a:off x="4088674" y="235131"/>
            <a:ext cx="267579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>
                <a:solidFill>
                  <a:srgbClr val="3C38FF"/>
                </a:solidFill>
              </a:rPr>
              <a:t>Other work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1B42A0B-5906-4C4D-B618-6164F1741103}"/>
              </a:ext>
            </a:extLst>
          </p:cNvPr>
          <p:cNvSpPr txBox="1"/>
          <p:nvPr/>
        </p:nvSpPr>
        <p:spPr>
          <a:xfrm>
            <a:off x="607246" y="2273125"/>
            <a:ext cx="4682372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>
              <a:solidFill>
                <a:srgbClr val="7030A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de </a:t>
            </a:r>
            <a:r>
              <a:rPr lang="en-US" sz="1600" dirty="0" err="1"/>
              <a:t>Teramond</a:t>
            </a:r>
            <a:r>
              <a:rPr lang="en-US" sz="1600" dirty="0"/>
              <a:t>, Brodsky, </a:t>
            </a:r>
            <a:r>
              <a:rPr lang="en-US" sz="1600" dirty="0" err="1"/>
              <a:t>arXiv</a:t>
            </a:r>
            <a:r>
              <a:rPr lang="en-US" sz="1600" dirty="0"/>
              <a:t>: 2103.10930 [hep-</a:t>
            </a:r>
            <a:r>
              <a:rPr lang="en-US" sz="1600" dirty="0" err="1"/>
              <a:t>ph</a:t>
            </a:r>
            <a:r>
              <a:rPr lang="en-US" sz="1600" dirty="0"/>
              <a:t>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Yang Li, Vary. </a:t>
            </a:r>
            <a:r>
              <a:rPr lang="en-US" sz="1600" dirty="0" err="1"/>
              <a:t>arXiv</a:t>
            </a:r>
            <a:r>
              <a:rPr lang="en-US" sz="1600" dirty="0"/>
              <a:t>: 2103.09993 [hep-</a:t>
            </a:r>
            <a:r>
              <a:rPr lang="en-US" sz="1600" dirty="0" err="1"/>
              <a:t>ph</a:t>
            </a:r>
            <a:r>
              <a:rPr lang="en-US" sz="1600" dirty="0"/>
              <a:t>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Weller and Miller: </a:t>
            </a:r>
            <a:r>
              <a:rPr lang="en-CA" sz="1600" dirty="0"/>
              <a:t> 2111.03194[hep-</a:t>
            </a:r>
            <a:r>
              <a:rPr lang="en-CA" sz="1600" dirty="0" err="1"/>
              <a:t>ph</a:t>
            </a:r>
            <a:r>
              <a:rPr lang="en-CA" sz="1600" dirty="0"/>
              <a:t>]</a:t>
            </a:r>
          </a:p>
          <a:p>
            <a:endParaRPr lang="en-US" sz="1600" dirty="0">
              <a:solidFill>
                <a:srgbClr val="7030A0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5C8C1C7-D323-E24B-9CF6-37E9F6EE99F3}"/>
              </a:ext>
            </a:extLst>
          </p:cNvPr>
          <p:cNvSpPr txBox="1"/>
          <p:nvPr/>
        </p:nvSpPr>
        <p:spPr>
          <a:xfrm>
            <a:off x="888274" y="1789611"/>
            <a:ext cx="80223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Several other groups are  investigating longitudinal dynamics using different models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F6A785E-A662-D745-93AF-7A7425E16DA3}"/>
              </a:ext>
            </a:extLst>
          </p:cNvPr>
          <p:cNvSpPr txBox="1"/>
          <p:nvPr/>
        </p:nvSpPr>
        <p:spPr>
          <a:xfrm>
            <a:off x="6829202" y="2672388"/>
            <a:ext cx="12250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All  in 2021</a:t>
            </a:r>
          </a:p>
        </p:txBody>
      </p:sp>
    </p:spTree>
    <p:extLst>
      <p:ext uri="{BB962C8B-B14F-4D97-AF65-F5344CB8AC3E}">
        <p14:creationId xmlns:p14="http://schemas.microsoft.com/office/powerpoint/2010/main" val="104604105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5077</TotalTime>
  <Words>816</Words>
  <Application>Microsoft Macintosh PowerPoint</Application>
  <PresentationFormat>Widescreen</PresentationFormat>
  <Paragraphs>155</Paragraphs>
  <Slides>20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6" baseType="lpstr">
      <vt:lpstr>Arial</vt:lpstr>
      <vt:lpstr>Calibri</vt:lpstr>
      <vt:lpstr>Calibri Light</vt:lpstr>
      <vt:lpstr>Cambria Math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Ruben Sandapen</dc:creator>
  <cp:lastModifiedBy>Ruben Sandapen</cp:lastModifiedBy>
  <cp:revision>38</cp:revision>
  <cp:lastPrinted>2021-08-02T13:14:54Z</cp:lastPrinted>
  <dcterms:created xsi:type="dcterms:W3CDTF">2021-07-30T19:46:13Z</dcterms:created>
  <dcterms:modified xsi:type="dcterms:W3CDTF">2021-12-02T00:23:30Z</dcterms:modified>
</cp:coreProperties>
</file>