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66" r:id="rId3"/>
    <p:sldId id="257" r:id="rId4"/>
    <p:sldId id="268" r:id="rId5"/>
    <p:sldId id="269" r:id="rId6"/>
    <p:sldId id="258" r:id="rId7"/>
    <p:sldId id="263" r:id="rId8"/>
    <p:sldId id="262" r:id="rId9"/>
    <p:sldId id="259" r:id="rId10"/>
    <p:sldId id="264" r:id="rId11"/>
    <p:sldId id="260" r:id="rId12"/>
    <p:sldId id="265" r:id="rId13"/>
    <p:sldId id="261" r:id="rId14"/>
    <p:sldId id="267" r:id="rId15"/>
  </p:sldIdLst>
  <p:sldSz cx="12192000" cy="6858000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13FBE-3610-4102-9A8E-FB5450EF8F6E}" type="datetimeFigureOut">
              <a:rPr lang="ko-KR" altLang="en-US" smtClean="0"/>
              <a:t>2021-11-27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865430-AFA8-4108-9234-01D282CABC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5099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D5E4-DD74-4B41-9603-BE7CC0F75C24}" type="datetimeFigureOut">
              <a:rPr lang="ko-KR" altLang="en-US" smtClean="0"/>
              <a:t>2021-11-27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D5653-E06B-4746-9EFB-526599632A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506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D5E4-DD74-4B41-9603-BE7CC0F75C24}" type="datetimeFigureOut">
              <a:rPr lang="ko-KR" altLang="en-US" smtClean="0"/>
              <a:t>2021-11-27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D5653-E06B-4746-9EFB-526599632A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0224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D5E4-DD74-4B41-9603-BE7CC0F75C24}" type="datetimeFigureOut">
              <a:rPr lang="ko-KR" altLang="en-US" smtClean="0"/>
              <a:t>2021-11-27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D5653-E06B-4746-9EFB-526599632A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946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D5E4-DD74-4B41-9603-BE7CC0F75C24}" type="datetimeFigureOut">
              <a:rPr lang="ko-KR" altLang="en-US" smtClean="0"/>
              <a:t>2021-11-27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D5653-E06B-4746-9EFB-526599632A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4654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D5E4-DD74-4B41-9603-BE7CC0F75C24}" type="datetimeFigureOut">
              <a:rPr lang="ko-KR" altLang="en-US" smtClean="0"/>
              <a:t>2021-11-27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D5653-E06B-4746-9EFB-526599632A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3565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D5E4-DD74-4B41-9603-BE7CC0F75C24}" type="datetimeFigureOut">
              <a:rPr lang="ko-KR" altLang="en-US" smtClean="0"/>
              <a:t>2021-11-27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D5653-E06B-4746-9EFB-526599632A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0207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D5E4-DD74-4B41-9603-BE7CC0F75C24}" type="datetimeFigureOut">
              <a:rPr lang="ko-KR" altLang="en-US" smtClean="0"/>
              <a:t>2021-11-27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D5653-E06B-4746-9EFB-526599632A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553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D5E4-DD74-4B41-9603-BE7CC0F75C24}" type="datetimeFigureOut">
              <a:rPr lang="ko-KR" altLang="en-US" smtClean="0"/>
              <a:t>2021-11-27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D5653-E06B-4746-9EFB-526599632A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4031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D5E4-DD74-4B41-9603-BE7CC0F75C24}" type="datetimeFigureOut">
              <a:rPr lang="ko-KR" altLang="en-US" smtClean="0"/>
              <a:t>2021-11-27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D5653-E06B-4746-9EFB-526599632A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7629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D5E4-DD74-4B41-9603-BE7CC0F75C24}" type="datetimeFigureOut">
              <a:rPr lang="ko-KR" altLang="en-US" smtClean="0"/>
              <a:t>2021-11-27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D5653-E06B-4746-9EFB-526599632A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5895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D5E4-DD74-4B41-9603-BE7CC0F75C24}" type="datetimeFigureOut">
              <a:rPr lang="ko-KR" altLang="en-US" smtClean="0"/>
              <a:t>2021-11-27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D5653-E06B-4746-9EFB-526599632A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2384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0D5E4-DD74-4B41-9603-BE7CC0F75C24}" type="datetimeFigureOut">
              <a:rPr lang="ko-KR" altLang="en-US" smtClean="0"/>
              <a:t>2021-11-27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D5653-E06B-4746-9EFB-526599632A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5428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034196"/>
          </a:xfrm>
        </p:spPr>
        <p:txBody>
          <a:bodyPr>
            <a:normAutofit/>
          </a:bodyPr>
          <a:lstStyle/>
          <a:p>
            <a:r>
              <a:rPr lang="en-US" altLang="ko-KR" sz="4800" dirty="0" smtClean="0"/>
              <a:t>Cluster Effective Field Theory and nuclear reactions</a:t>
            </a:r>
            <a:endParaRPr lang="ko-KR" altLang="en-US" sz="48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498526"/>
            <a:ext cx="9144000" cy="2303757"/>
          </a:xfrm>
        </p:spPr>
        <p:txBody>
          <a:bodyPr>
            <a:normAutofit/>
          </a:bodyPr>
          <a:lstStyle/>
          <a:p>
            <a:r>
              <a:rPr lang="en-US" altLang="ko-KR" dirty="0"/>
              <a:t>EPJA (2021) 57:21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Shung-Ichi Ando </a:t>
            </a:r>
          </a:p>
          <a:p>
            <a:r>
              <a:rPr lang="en-US" altLang="ko-KR" dirty="0" err="1" smtClean="0"/>
              <a:t>Sunmoon</a:t>
            </a:r>
            <a:r>
              <a:rPr lang="en-US" altLang="ko-KR" dirty="0" smtClean="0"/>
              <a:t> U.</a:t>
            </a:r>
          </a:p>
          <a:p>
            <a:r>
              <a:rPr lang="en-US" altLang="ko-KR" dirty="0" smtClean="0"/>
              <a:t>November 30, 2021@LC2021</a:t>
            </a:r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7439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651353"/>
            <a:ext cx="10515600" cy="5525610"/>
          </a:xfrm>
        </p:spPr>
        <p:txBody>
          <a:bodyPr/>
          <a:lstStyle/>
          <a:p>
            <a:r>
              <a:rPr lang="en-US" altLang="ko-KR" dirty="0" smtClean="0"/>
              <a:t> Dressed oxygen-16 propagator </a:t>
            </a:r>
          </a:p>
          <a:p>
            <a:pPr marL="0" indent="0">
              <a:buNone/>
            </a:pPr>
            <a:r>
              <a:rPr lang="en-US" altLang="ko-KR" dirty="0"/>
              <a:t> </a:t>
            </a: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r>
              <a:rPr lang="en-US" altLang="ko-KR" dirty="0" smtClean="0"/>
              <a:t>Phase shift for l=1</a:t>
            </a:r>
          </a:p>
          <a:p>
            <a:pPr marL="0" indent="0">
              <a:buNone/>
            </a:pPr>
            <a:r>
              <a:rPr lang="en-US" altLang="ko-KR" dirty="0" smtClean="0"/>
              <a:t> (elastic scattering data)</a:t>
            </a:r>
          </a:p>
          <a:p>
            <a:pPr marL="0" indent="0">
              <a:buNone/>
            </a:pPr>
            <a:r>
              <a:rPr lang="en-US" altLang="ko-KR" dirty="0"/>
              <a:t> </a:t>
            </a:r>
            <a:endParaRPr lang="en-US" altLang="ko-KR" dirty="0" smtClean="0"/>
          </a:p>
          <a:p>
            <a:pPr marL="0" indent="0">
              <a:buNone/>
            </a:pP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918" y="1815949"/>
            <a:ext cx="8518742" cy="651706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442" y="3138502"/>
            <a:ext cx="4963218" cy="332468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73" y="4533731"/>
            <a:ext cx="4664476" cy="67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9816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Numerical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Beta delayed alpha energy distributions from nitrogen-16</a:t>
            </a:r>
          </a:p>
          <a:p>
            <a:pPr marL="0" indent="0">
              <a:buNone/>
            </a:pPr>
            <a:r>
              <a:rPr lang="en-US" altLang="ko-KR" dirty="0"/>
              <a:t> 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464" y="2729210"/>
            <a:ext cx="5118129" cy="358269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757222"/>
            <a:ext cx="5190846" cy="363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63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876822"/>
                <a:ext cx="10515600" cy="5300141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altLang="ko-KR" dirty="0" smtClean="0"/>
                  <a:t>Fitted parameters  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 </a:t>
                </a:r>
              </a:p>
              <a:p>
                <a:pPr marL="0" indent="0">
                  <a:buNone/>
                </a:pPr>
                <a:endParaRPr lang="en-US" altLang="ko-KR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altLang="ko-KR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altLang="ko-KR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altLang="ko-KR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altLang="ko-KR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altLang="ko-KR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altLang="ko-KR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altLang="ko-KR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altLang="ko-KR" dirty="0" smtClean="0">
                    <a:latin typeface="Cambria Math" panose="02040503050406030204" pitchFamily="18" charset="0"/>
                  </a:rPr>
                  <a:t>where</a:t>
                </a:r>
                <a:r>
                  <a:rPr lang="en-US" altLang="ko-KR" i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=1)</m:t>
                        </m:r>
                      </m:sup>
                    </m:sSubSup>
                  </m:oMath>
                </a14:m>
                <a:r>
                  <a:rPr lang="ko-KR" altLang="en-US" dirty="0" smtClean="0"/>
                  <a:t> </a:t>
                </a:r>
                <a:r>
                  <a:rPr lang="en-US" altLang="ko-KR" dirty="0" smtClean="0"/>
                  <a:t>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=3)</m:t>
                        </m:r>
                      </m:sup>
                    </m:sSubSup>
                  </m:oMath>
                </a14:m>
                <a:r>
                  <a:rPr lang="ko-KR" altLang="en-US" dirty="0" smtClean="0"/>
                  <a:t> </a:t>
                </a:r>
                <a:r>
                  <a:rPr lang="en-US" altLang="ko-KR" dirty="0" smtClean="0"/>
                  <a:t>are fixed by branching ratio of the beta decay. 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876822"/>
                <a:ext cx="10515600" cy="5300141"/>
              </a:xfrm>
              <a:blipFill>
                <a:blip r:embed="rId2"/>
                <a:stretch>
                  <a:fillRect l="-1043" t="-2532" b="-195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201" y="1524627"/>
            <a:ext cx="9011597" cy="337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611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Discussion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 cluster EFT reproduces well the </a:t>
            </a:r>
            <a:r>
              <a:rPr lang="en-US" altLang="ko-KR" smtClean="0"/>
              <a:t>data of </a:t>
            </a:r>
            <a:r>
              <a:rPr lang="en-US" altLang="ko-KR" dirty="0" smtClean="0"/>
              <a:t>beta delayed alpha emission from nitrogen-16.</a:t>
            </a:r>
          </a:p>
          <a:p>
            <a:r>
              <a:rPr lang="en-US" altLang="ko-KR" dirty="0" smtClean="0"/>
              <a:t>The ‘’background levels’’ introduced in R-matrix are now interpreted as a “non-pole contribution.”</a:t>
            </a:r>
          </a:p>
          <a:p>
            <a:r>
              <a:rPr lang="en-US" altLang="ko-KR" dirty="0" smtClean="0"/>
              <a:t> We confirm that the two sets of the experimental data are not consistent with each other. New experiment will be worth doing.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26329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Future plan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Elastic alpha-carbon-12 scattering for the d-wave channel including two resonant states of oxygen-16 explicitly</a:t>
            </a:r>
          </a:p>
          <a:p>
            <a:r>
              <a:rPr lang="en-US" altLang="ko-KR" dirty="0" smtClean="0"/>
              <a:t>Radiative proton capture on nitrogen-15 for the study of transition between CNO cycle and hot-CNO cycle</a:t>
            </a:r>
          </a:p>
          <a:p>
            <a:r>
              <a:rPr lang="en-US" altLang="ko-KR" dirty="0" smtClean="0"/>
              <a:t>Alpha transfer reaction from initial litium-7 and carbon-12 state to estimate the ANCs for the subthreshold states of oxygen-16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23580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Introduction: cluster EFT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29542"/>
                <a:ext cx="10515600" cy="4647421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en-US" altLang="ko-KR" dirty="0" smtClean="0"/>
                  <a:t>(1) Energy scales: 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  Around a given energy</a:t>
                </a:r>
                <a:r>
                  <a:rPr lang="en-US" altLang="ko-KR" dirty="0"/>
                  <a:t>, below a break-up energy or a </a:t>
                </a:r>
                <a:r>
                  <a:rPr lang="en-US" altLang="ko-KR" dirty="0" smtClean="0"/>
                  <a:t>resonant energy, </a:t>
                </a:r>
                <a:r>
                  <a:rPr lang="en-US" altLang="ko-KR" dirty="0"/>
                  <a:t>one </a:t>
                </a:r>
                <a:endParaRPr lang="en-US" altLang="ko-KR" dirty="0" smtClean="0"/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  may treat a nucleus as an elementary-like field.</a:t>
                </a:r>
              </a:p>
              <a:p>
                <a:pPr marL="0" indent="0">
                  <a:buNone/>
                </a:pPr>
                <a:r>
                  <a:rPr lang="en-US" altLang="ko-KR" dirty="0" smtClean="0"/>
                  <a:t>(2) Expansion scheme: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   One constructs an effective </a:t>
                </a:r>
                <a:r>
                  <a:rPr lang="en-US" altLang="ko-KR" dirty="0" err="1" smtClean="0"/>
                  <a:t>Lagrangian</a:t>
                </a:r>
                <a:r>
                  <a:rPr lang="en-US" altLang="ko-KR" dirty="0" smtClean="0"/>
                  <a:t>, which respects to symmetry requirement, 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   and </a:t>
                </a:r>
                <a:r>
                  <a:rPr lang="en-US" altLang="ko-KR" dirty="0" err="1" smtClean="0"/>
                  <a:t>perturbatively</a:t>
                </a:r>
                <a:r>
                  <a:rPr lang="en-US" altLang="ko-KR" dirty="0" smtClean="0"/>
                  <a:t> expands it in power of external momenta.  </a:t>
                </a:r>
              </a:p>
              <a:p>
                <a:pPr marL="0" indent="0">
                  <a:buNone/>
                </a:pPr>
                <a:r>
                  <a:rPr lang="en-US" altLang="ko-KR" dirty="0" smtClean="0"/>
                  <a:t>(3) Low energy constants: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   Coefficients appear in the effective </a:t>
                </a:r>
                <a:r>
                  <a:rPr lang="en-US" altLang="ko-KR" dirty="0" err="1" smtClean="0"/>
                  <a:t>Lagrangian</a:t>
                </a:r>
                <a:r>
                  <a:rPr lang="en-US" altLang="ko-KR" dirty="0" smtClean="0"/>
                  <a:t> can be determined from microscopic 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   nuclear theory or fitted to experimental data.</a:t>
                </a:r>
              </a:p>
              <a:p>
                <a:r>
                  <a:rPr lang="en-US" altLang="ko-KR" dirty="0" smtClean="0"/>
                  <a:t>We considered nuclear reactions related to radiative </a:t>
                </a:r>
                <a:r>
                  <a:rPr lang="en-US" altLang="ko-KR" dirty="0"/>
                  <a:t>α</a:t>
                </a:r>
                <a:r>
                  <a:rPr lang="en-US" altLang="ko-KR" dirty="0" smtClean="0"/>
                  <a:t> capture on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sPre>
                  </m:oMath>
                </a14:m>
                <a:r>
                  <a:rPr lang="en-US" altLang="ko-KR" dirty="0" smtClean="0"/>
                  <a:t>: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1) Elastic alpha-carbon-12 scattering,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2) Radiative alpha capture on carbon-12 via E1 transition,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3) Beta delayed alpha emission from nitrogen-16</a:t>
                </a:r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29542"/>
                <a:ext cx="10515600" cy="4647421"/>
              </a:xfrm>
              <a:blipFill>
                <a:blip r:embed="rId2"/>
                <a:stretch>
                  <a:fillRect l="-638" t="-2756" r="-17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0940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Outline of the talk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</a:p>
          <a:p>
            <a:r>
              <a:rPr lang="en-US" altLang="ko-KR" dirty="0" smtClean="0"/>
              <a:t>Basics </a:t>
            </a:r>
            <a:r>
              <a:rPr lang="en-US" altLang="ko-KR" dirty="0" smtClean="0"/>
              <a:t>of nitrogen-16 beta decay and motivation</a:t>
            </a:r>
          </a:p>
          <a:p>
            <a:r>
              <a:rPr lang="en-US" altLang="ko-KR" dirty="0" smtClean="0"/>
              <a:t>Formalism</a:t>
            </a:r>
          </a:p>
          <a:p>
            <a:r>
              <a:rPr lang="en-US" altLang="ko-KR" dirty="0" smtClean="0"/>
              <a:t>Numerical results</a:t>
            </a:r>
          </a:p>
          <a:p>
            <a:r>
              <a:rPr lang="en-US" altLang="ko-KR" dirty="0" smtClean="0"/>
              <a:t>Discussion and future plan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08751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 </a:t>
            </a:r>
            <a:endParaRPr lang="ko-KR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85900"/>
                <a:ext cx="10515600" cy="5080000"/>
              </a:xfrm>
            </p:spPr>
            <p:txBody>
              <a:bodyPr>
                <a:normAutofit/>
              </a:bodyPr>
              <a:lstStyle/>
              <a:p>
                <a:r>
                  <a:rPr lang="en-US" altLang="ko-KR" dirty="0" smtClean="0"/>
                  <a:t>Average</a:t>
                </a:r>
                <a:r>
                  <a:rPr lang="ko-KR" altLang="en-US" dirty="0" smtClean="0"/>
                  <a:t> </a:t>
                </a:r>
                <a:r>
                  <a:rPr lang="en-US" altLang="ko-KR" dirty="0" smtClean="0"/>
                  <a:t>cosmic 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abundance of 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the elements </a:t>
                </a:r>
              </a:p>
              <a:p>
                <a14:m>
                  <m:oMath xmlns:m="http://schemas.openxmlformats.org/officeDocument/2006/math">
                    <m:sPre>
                      <m:sPre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sPre>
                  </m:oMath>
                </a14:m>
                <a:r>
                  <a:rPr lang="en-US" altLang="ko-KR" dirty="0" smtClean="0"/>
                  <a:t>/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ko-KR" i="1" dirty="0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sup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sPre>
                  </m:oMath>
                </a14:m>
                <a:r>
                  <a:rPr lang="en-US" altLang="ko-KR" dirty="0" smtClean="0"/>
                  <a:t> ratio is </a:t>
                </a:r>
              </a:p>
              <a:p>
                <a:pPr marL="0" indent="0">
                  <a:buNone/>
                </a:pPr>
                <a:r>
                  <a:rPr lang="en-US" altLang="ko-KR" dirty="0" smtClean="0"/>
                  <a:t>  determined by</a:t>
                </a:r>
                <a:endParaRPr lang="en-US" altLang="ko-KR" dirty="0"/>
              </a:p>
              <a:p>
                <a:pPr marL="0" indent="0">
                  <a:buNone/>
                </a:pPr>
                <a:r>
                  <a:rPr lang="en-US" altLang="ko-KR" dirty="0" smtClean="0"/>
                  <a:t> 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sPre>
                  </m:oMath>
                </a14:m>
                <a:r>
                  <a:rPr lang="en-US" altLang="ko-KR" dirty="0" smtClean="0"/>
                  <a:t>(</a:t>
                </a:r>
                <a14:m>
                  <m:oMath xmlns:m="http://schemas.openxmlformats.org/officeDocument/2006/math">
                    <m:r>
                      <a:rPr lang="ko-KR" altLang="en-US" i="1" dirty="0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altLang="ko-KR" dirty="0" smtClean="0"/>
                  <a:t>,</a:t>
                </a:r>
                <a14:m>
                  <m:oMath xmlns:m="http://schemas.openxmlformats.org/officeDocument/2006/math">
                    <m:r>
                      <a:rPr lang="ko-KR" altLang="en-US" i="1" dirty="0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altLang="ko-KR" dirty="0" smtClean="0"/>
                  <a:t>)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ko-KR" i="1" dirty="0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sup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sPre>
                  </m:oMath>
                </a14:m>
                <a:endParaRPr lang="en-US" altLang="ko-KR" dirty="0" smtClean="0"/>
              </a:p>
            </p:txBody>
          </p:sp>
        </mc:Choice>
        <mc:Fallback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85900"/>
                <a:ext cx="10515600" cy="5080000"/>
              </a:xfrm>
              <a:blipFill>
                <a:blip r:embed="rId2"/>
                <a:stretch>
                  <a:fillRect l="-1043" t="-216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863" y="838199"/>
            <a:ext cx="7722762" cy="5596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627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endParaRPr lang="ko-KR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673100"/>
                <a:ext cx="10515600" cy="5503863"/>
              </a:xfrm>
            </p:spPr>
            <p:txBody>
              <a:bodyPr/>
              <a:lstStyle/>
              <a:p>
                <a:r>
                  <a:rPr lang="en-US" altLang="ko-KR" dirty="0" smtClean="0"/>
                  <a:t>E1 and E2 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transitions of 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sPre>
                  </m:oMath>
                </a14:m>
                <a:r>
                  <a:rPr lang="en-US" altLang="ko-KR" dirty="0"/>
                  <a:t>(</a:t>
                </a:r>
                <a14:m>
                  <m:oMath xmlns:m="http://schemas.openxmlformats.org/officeDocument/2006/math">
                    <m:r>
                      <a:rPr lang="ko-KR" altLang="en-US" i="1" dirty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altLang="ko-KR" dirty="0"/>
                  <a:t>,</a:t>
                </a:r>
                <a14:m>
                  <m:oMath xmlns:m="http://schemas.openxmlformats.org/officeDocument/2006/math">
                    <m:r>
                      <a:rPr lang="ko-KR" altLang="en-US" i="1" dirty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altLang="ko-KR" dirty="0"/>
                  <a:t>)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ko-KR" i="1" dirty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16</m:t>
                        </m:r>
                      </m:sup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sPre>
                  </m:oMath>
                </a14:m>
                <a:r>
                  <a:rPr lang="en-US" altLang="ko-KR" dirty="0" smtClean="0"/>
                  <a:t> are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 dominant </a:t>
                </a:r>
              </a:p>
              <a:p>
                <a:r>
                  <a:rPr lang="en-US" altLang="ko-KR" dirty="0" smtClean="0"/>
                  <a:t>The </a:t>
                </a:r>
                <a:r>
                  <a:rPr lang="en-US" altLang="ko-KR" dirty="0"/>
                  <a:t>E1 </a:t>
                </a:r>
                <a:r>
                  <a:rPr lang="en-US" altLang="ko-KR" dirty="0" smtClean="0"/>
                  <a:t>transition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is </a:t>
                </a:r>
                <a:r>
                  <a:rPr lang="en-US" altLang="ko-KR" dirty="0"/>
                  <a:t>constrained </a:t>
                </a:r>
                <a:r>
                  <a:rPr lang="en-US" altLang="ko-KR" dirty="0" smtClean="0"/>
                  <a:t>by</a:t>
                </a:r>
              </a:p>
              <a:p>
                <a:pPr marL="0" indent="0">
                  <a:buNone/>
                </a:pPr>
                <a:r>
                  <a:rPr lang="ko-KR" altLang="en-US" dirty="0" smtClean="0"/>
                  <a:t>  </a:t>
                </a:r>
                <a14:m>
                  <m:oMath xmlns:m="http://schemas.openxmlformats.org/officeDocument/2006/math">
                    <m:r>
                      <a:rPr lang="ko-KR" altLang="en-US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altLang="ko-KR" dirty="0"/>
                  <a:t> delayed </a:t>
                </a:r>
                <a14:m>
                  <m:oMath xmlns:m="http://schemas.openxmlformats.org/officeDocument/2006/math">
                    <m:r>
                      <a:rPr lang="ko-KR" altLang="en-US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altLang="ko-KR" dirty="0"/>
                  <a:t> </a:t>
                </a:r>
                <a:endParaRPr lang="en-US" altLang="ko-KR" dirty="0" smtClean="0"/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emission </a:t>
                </a:r>
                <a:r>
                  <a:rPr lang="en-US" altLang="ko-KR" dirty="0"/>
                  <a:t>from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16</m:t>
                        </m:r>
                      </m:sup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sPre>
                  </m:oMath>
                </a14:m>
                <a:r>
                  <a:rPr lang="en-US" altLang="ko-KR" dirty="0"/>
                  <a:t> 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/>
                  <a:t> 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/>
                  <a:t> </a:t>
                </a:r>
                <a:r>
                  <a:rPr lang="en-US" altLang="ko-KR" dirty="0" smtClean="0"/>
                  <a:t>  </a:t>
                </a:r>
                <a:endParaRPr lang="en-US" altLang="ko-KR" dirty="0"/>
              </a:p>
              <a:p>
                <a:endParaRPr lang="ko-KR" altLang="en-US" dirty="0"/>
              </a:p>
            </p:txBody>
          </p:sp>
        </mc:Choice>
        <mc:Fallback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673100"/>
                <a:ext cx="10515600" cy="5503863"/>
              </a:xfrm>
              <a:blipFill>
                <a:blip r:embed="rId2"/>
                <a:stretch>
                  <a:fillRect l="-1043" t="-188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068" y="-3969"/>
            <a:ext cx="79249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038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Basics of nitrogen-16 beta decay 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altLang="ko-KR" dirty="0" smtClean="0"/>
                  <a:t>Beta decay from nitrogen-16</a:t>
                </a:r>
              </a:p>
              <a:p>
                <a:pPr marL="0" indent="0">
                  <a:buNone/>
                </a:pPr>
                <a:r>
                  <a:rPr lang="en-US" altLang="ko-KR" dirty="0" smtClean="0"/>
                  <a:t>  Nitrogen-14,15: stable nuclei</a:t>
                </a:r>
              </a:p>
              <a:p>
                <a:pPr marL="0" indent="0">
                  <a:buNone/>
                </a:pPr>
                <a:r>
                  <a:rPr lang="en-US" altLang="ko-KR" dirty="0" smtClean="0"/>
                  <a:t>  Nitrogen-16 decays through Gamow-Teller transition 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ko-KR" dirty="0" smtClean="0"/>
                  <a:t> ground state to some states of oxygen-16.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half-lifetime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7.13 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±0.02</m:t>
                    </m:r>
                  </m:oMath>
                </a14:m>
                <a:r>
                  <a:rPr lang="en-US" altLang="ko-KR" dirty="0" smtClean="0"/>
                  <a:t> sec </a:t>
                </a:r>
              </a:p>
              <a:p>
                <a:r>
                  <a:rPr lang="en-US" altLang="ko-KR" dirty="0" smtClean="0"/>
                  <a:t>Beta delayed alpha emission from nitrogen-16 </a:t>
                </a:r>
              </a:p>
              <a:p>
                <a:pPr marL="0" indent="0">
                  <a:buNone/>
                </a:pPr>
                <a:r>
                  <a:rPr lang="en-US" altLang="ko-KR" dirty="0" smtClean="0"/>
                  <a:t> 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sup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sPre>
                    <m:r>
                      <a:rPr lang="ko-KR" altLang="en-US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ko-KR" altLang="en-US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+ </m:t>
                    </m:r>
                    <m:r>
                      <a:rPr lang="ko-KR" alt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+ </m:t>
                    </m:r>
                    <m:sPre>
                      <m:sPre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sPre>
                  </m:oMath>
                </a14:m>
                <a:r>
                  <a:rPr lang="en-US" altLang="ko-KR" dirty="0" smtClean="0"/>
                  <a:t>  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branching ratio,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(1.59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±0.06)×</m:t>
                    </m:r>
                    <m:sSup>
                      <m:sSup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endParaRPr lang="en-US" altLang="ko-KR" dirty="0" smtClean="0"/>
              </a:p>
              <a:p>
                <a:pPr marL="0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p- and f-waves dominant for alpha and carbon-12 system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  <a:blipFill>
                <a:blip r:embed="rId2"/>
                <a:stretch>
                  <a:fillRect l="-1043" t="-326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5808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endParaRPr lang="ko-KR" altLang="en-US" dirty="0"/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400" y="365125"/>
            <a:ext cx="6219704" cy="6173461"/>
          </a:xfrm>
        </p:spPr>
      </p:pic>
    </p:spTree>
    <p:extLst>
      <p:ext uri="{BB962C8B-B14F-4D97-AF65-F5344CB8AC3E}">
        <p14:creationId xmlns:p14="http://schemas.microsoft.com/office/powerpoint/2010/main" val="1158634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Motivation of the work 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altLang="ko-KR" dirty="0" smtClean="0"/>
                  <a:t>A secondary peak of the alpha energy distribution from beta delayed alpha emission from nitrogen-16 is important to determine the ANC (or reduced width) for the subthreshold l=1 state of oxygen-16 for the estimate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ko-KR" dirty="0" smtClean="0"/>
                  <a:t> factor.</a:t>
                </a:r>
              </a:p>
              <a:p>
                <a:r>
                  <a:rPr lang="en-US" altLang="ko-KR" dirty="0" smtClean="0"/>
                  <a:t>In R-matrix analysis, the secondary peak is reproduced from an interference of the l=1 level states including so-called “background levels.”</a:t>
                </a:r>
              </a:p>
              <a:p>
                <a:r>
                  <a:rPr lang="en-US" altLang="ko-KR" dirty="0" smtClean="0"/>
                  <a:t>In EFT, there is no interference between the l=1 level states because they are represented in terms of a single dressed oxygen-16 propagator. </a:t>
                </a:r>
              </a:p>
              <a:p>
                <a:r>
                  <a:rPr lang="en-US" altLang="ko-KR" dirty="0" smtClean="0"/>
                  <a:t>Q: How can I understand the situation ?  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  <a:blipFill>
                <a:blip r:embed="rId2"/>
                <a:stretch>
                  <a:fillRect l="-1043" t="-3261" r="-40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9099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Formalism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r>
              <a:rPr lang="en-US" altLang="ko-KR" dirty="0" smtClean="0"/>
              <a:t>Diagrams </a:t>
            </a:r>
          </a:p>
          <a:p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  <a:p>
            <a:r>
              <a:rPr lang="en-US" altLang="ko-KR" dirty="0" smtClean="0"/>
              <a:t> Reduced </a:t>
            </a:r>
            <a:r>
              <a:rPr lang="en-US" altLang="ko-KR" dirty="0"/>
              <a:t>a</a:t>
            </a:r>
            <a:r>
              <a:rPr lang="en-US" altLang="ko-KR" dirty="0" smtClean="0"/>
              <a:t>mplitudes</a:t>
            </a:r>
          </a:p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575" y="997368"/>
            <a:ext cx="4569456" cy="201888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028" y="3709571"/>
            <a:ext cx="8018604" cy="2678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816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890</TotalTime>
  <Words>664</Words>
  <Application>Microsoft Office PowerPoint</Application>
  <PresentationFormat>와이드스크린</PresentationFormat>
  <Paragraphs>97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8" baseType="lpstr">
      <vt:lpstr>맑은 고딕</vt:lpstr>
      <vt:lpstr>Arial</vt:lpstr>
      <vt:lpstr>Cambria Math</vt:lpstr>
      <vt:lpstr>Office 테마</vt:lpstr>
      <vt:lpstr>Cluster Effective Field Theory and nuclear reactions</vt:lpstr>
      <vt:lpstr>Introduction: cluster EFT</vt:lpstr>
      <vt:lpstr>Outline of the talk</vt:lpstr>
      <vt:lpstr>Introduction </vt:lpstr>
      <vt:lpstr> </vt:lpstr>
      <vt:lpstr>Basics of nitrogen-16 beta decay </vt:lpstr>
      <vt:lpstr> </vt:lpstr>
      <vt:lpstr>Motivation of the work </vt:lpstr>
      <vt:lpstr>Formalism</vt:lpstr>
      <vt:lpstr> </vt:lpstr>
      <vt:lpstr>Numerical results</vt:lpstr>
      <vt:lpstr> </vt:lpstr>
      <vt:lpstr>Discussion</vt:lpstr>
      <vt:lpstr>Future plan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Beta delayed alpha emission from nitrogen-16</dc:title>
  <dc:creator>Dell7920</dc:creator>
  <cp:lastModifiedBy>Dell7920</cp:lastModifiedBy>
  <cp:revision>32</cp:revision>
  <cp:lastPrinted>2021-11-27T07:22:03Z</cp:lastPrinted>
  <dcterms:created xsi:type="dcterms:W3CDTF">2020-07-10T08:06:59Z</dcterms:created>
  <dcterms:modified xsi:type="dcterms:W3CDTF">2021-11-27T07:23:42Z</dcterms:modified>
</cp:coreProperties>
</file>