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sldIdLst>
    <p:sldId id="257" r:id="rId2"/>
    <p:sldId id="481" r:id="rId3"/>
    <p:sldId id="435" r:id="rId4"/>
    <p:sldId id="480" r:id="rId5"/>
    <p:sldId id="475" r:id="rId6"/>
    <p:sldId id="476" r:id="rId7"/>
    <p:sldId id="439" r:id="rId8"/>
    <p:sldId id="477" r:id="rId9"/>
    <p:sldId id="478" r:id="rId10"/>
    <p:sldId id="487" r:id="rId11"/>
    <p:sldId id="482" r:id="rId12"/>
    <p:sldId id="483" r:id="rId13"/>
    <p:sldId id="449" r:id="rId14"/>
    <p:sldId id="464" r:id="rId15"/>
    <p:sldId id="488" r:id="rId16"/>
    <p:sldId id="490" r:id="rId17"/>
    <p:sldId id="484" r:id="rId18"/>
    <p:sldId id="442" r:id="rId19"/>
    <p:sldId id="491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15F"/>
    <a:srgbClr val="FFDF94"/>
    <a:srgbClr val="C8D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5B72C3-99BA-7348-B6A8-4687ED742A15}" v="4" dt="2021-12-01T08:15:45.308"/>
  </p1510:revLst>
</p1510:revInfo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06"/>
    <p:restoredTop sz="96327"/>
  </p:normalViewPr>
  <p:slideViewPr>
    <p:cSldViewPr snapToGrid="0" snapToObjects="1">
      <p:cViewPr varScale="1">
        <p:scale>
          <a:sx n="108" d="100"/>
          <a:sy n="108" d="100"/>
        </p:scale>
        <p:origin x="13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F34C43-FBE0-4D0B-85B0-01DC362FE195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610D18D-857C-4A7B-8CF3-ACAE058EBE2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Methodology</a:t>
          </a:r>
        </a:p>
      </dgm:t>
    </dgm:pt>
    <dgm:pt modelId="{99647930-0EFF-4CFA-8789-F14CE4F8A404}" type="parTrans" cxnId="{B59C03F6-0A88-453C-9D26-40257C8A3F9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00C0EA36-8218-4578-AEFD-F81AC91B6D33}" type="sibTrans" cxnId="{B59C03F6-0A88-453C-9D26-40257C8A3F9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A0FA951D-5A0D-4A2E-9C3C-88A7F694614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/>
            <a:t>A time-dependent light-front Hamiltonian approach</a:t>
          </a:r>
        </a:p>
      </dgm:t>
    </dgm:pt>
    <dgm:pt modelId="{6578C83A-88AA-4C0F-83F0-FF903E0F90EF}" type="parTrans" cxnId="{8CEEDFCB-F974-4C54-807B-AB4D34BABEE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BE5F5AEB-E19B-46C5-8026-AF4055612641}" type="sibTrans" cxnId="{8CEEDFCB-F974-4C54-807B-AB4D34BABEE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909005C9-4E85-41C8-893A-B9F783CC64B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Results</a:t>
          </a:r>
        </a:p>
      </dgm:t>
    </dgm:pt>
    <dgm:pt modelId="{83161594-C5FD-4537-9010-343928642FBA}" type="parTrans" cxnId="{39B62558-4E65-4412-B5AB-0EDB189CF9F4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055007DD-D315-4F27-A896-356B1EB47291}" type="sibTrans" cxnId="{39B62558-4E65-4412-B5AB-0EDB189CF9F4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E921BAC9-7483-4DC6-AFAF-02625E420CA7}">
      <dgm:prSet custT="1"/>
      <dgm:spPr/>
      <dgm:t>
        <a:bodyPr/>
        <a:lstStyle/>
        <a:p>
          <a:pPr marL="180000">
            <a:lnSpc>
              <a:spcPct val="100000"/>
            </a:lnSpc>
          </a:pPr>
          <a:r>
            <a:rPr lang="en-US" sz="1800" dirty="0">
              <a:solidFill>
                <a:schemeClr val="accent3"/>
              </a:solidFill>
            </a:rPr>
            <a:t>Bare quark as an initial state [Phys. Rev. D 104, 056014 (2021)]</a:t>
          </a:r>
        </a:p>
      </dgm:t>
    </dgm:pt>
    <dgm:pt modelId="{BF50E234-9264-421F-9A0F-08396E1B3437}" type="parTrans" cxnId="{6D3B2FF5-CB27-4AF8-9CA6-8B3976D80983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C962FD5E-81AF-40BA-A8F2-88424C88D2C2}" type="sibTrans" cxnId="{6D3B2FF5-CB27-4AF8-9CA6-8B3976D80983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2B6BA3AE-67C1-40BD-9F48-EC03ED02D95C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accent3"/>
              </a:solidFill>
            </a:rPr>
            <a:t>Gluon emission and absorption </a:t>
          </a:r>
        </a:p>
      </dgm:t>
    </dgm:pt>
    <dgm:pt modelId="{0A37BF60-86BA-44C1-8B2D-8E139C7D770B}" type="parTrans" cxnId="{463B5C40-6AAD-457D-8646-2A923B53174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9C895794-9E67-4B59-8DEB-4CC108A967BD}" type="sibTrans" cxnId="{463B5C40-6AAD-457D-8646-2A923B53174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F6E36FB2-7BA2-47C8-AF14-A926C7834B86}">
      <dgm:prSet custT="1"/>
      <dgm:spPr/>
      <dgm:t>
        <a:bodyPr/>
        <a:lstStyle/>
        <a:p>
          <a:pPr marL="180000">
            <a:lnSpc>
              <a:spcPct val="100000"/>
            </a:lnSpc>
          </a:pPr>
          <a:r>
            <a:rPr lang="en-US" sz="1800" dirty="0">
              <a:solidFill>
                <a:schemeClr val="accent3"/>
              </a:solidFill>
            </a:rPr>
            <a:t>Dressed quark as an initial state [preliminary]</a:t>
          </a:r>
        </a:p>
      </dgm:t>
    </dgm:pt>
    <dgm:pt modelId="{41225BF0-DD4E-4858-9AF6-C5DD56DDB1E1}" type="parTrans" cxnId="{E3F0FAC7-65AD-4336-A89B-F1D3E0710D2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4088175D-9B48-4A93-9A46-13984BC8D479}" type="sibTrans" cxnId="{E3F0FAC7-65AD-4336-A89B-F1D3E0710D2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F970A15D-EF6E-47D4-9021-47D34D37C73C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accent3"/>
              </a:solidFill>
            </a:rPr>
            <a:t>QCD eigenstate</a:t>
          </a:r>
        </a:p>
      </dgm:t>
    </dgm:pt>
    <dgm:pt modelId="{3BA87D89-5A37-46C1-B63B-D1016655E203}" type="parTrans" cxnId="{DD03DAE5-298D-42B3-975D-DF364B8EE71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2A845974-0A28-4C0C-9F2D-241687152F98}" type="sibTrans" cxnId="{DD03DAE5-298D-42B3-975D-DF364B8EE71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FA349805-792B-4232-B4AD-4A2837734324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accent3"/>
              </a:solidFill>
            </a:rPr>
            <a:t>Interaction with background field</a:t>
          </a:r>
        </a:p>
      </dgm:t>
    </dgm:pt>
    <dgm:pt modelId="{B612700B-4536-42F0-9488-FB8837BB0F15}" type="parTrans" cxnId="{BB718143-12A5-49DB-A00B-B7B703F78456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E53DDC47-9622-4DAE-BF88-050DA3FA548D}" type="sibTrans" cxnId="{BB718143-12A5-49DB-A00B-B7B703F78456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E763567F-AC85-458A-B913-E224F9119C8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Summary and outlooks</a:t>
          </a:r>
        </a:p>
      </dgm:t>
    </dgm:pt>
    <dgm:pt modelId="{5958F4A4-6FB1-43E7-B497-DCC3E100812A}" type="parTrans" cxnId="{7B114D24-E3A0-46A1-A67A-AE374EA55D4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644DA867-0F52-4860-9026-FEC179799AEA}" type="sibTrans" cxnId="{7B114D24-E3A0-46A1-A67A-AE374EA55D4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62E6E6DE-5E8E-43CD-9652-D133C29065A2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accent3"/>
              </a:solidFill>
            </a:rPr>
            <a:t>Interaction with a background color field </a:t>
          </a:r>
        </a:p>
      </dgm:t>
    </dgm:pt>
    <dgm:pt modelId="{690C1A30-718B-4E25-817F-96F153753263}" type="sibTrans" cxnId="{B991DE71-7197-426C-8CD4-F9C6DD774E3D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67FAD1F0-44EA-4844-9D5A-B954D00881E7}" type="parTrans" cxnId="{B991DE71-7197-426C-8CD4-F9C6DD774E3D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B4E6FE9A-F874-FD4D-89DA-E5F15B6AD84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/>
            <a:t>Application to quark-nucleus scattering in |𝑞⟩ +|𝑞𝑔⟩ </a:t>
          </a:r>
          <a:r>
            <a:rPr lang="en-US" sz="1800" dirty="0" err="1"/>
            <a:t>Fock</a:t>
          </a:r>
          <a:r>
            <a:rPr lang="en-US" sz="1800" dirty="0"/>
            <a:t> space</a:t>
          </a:r>
        </a:p>
      </dgm:t>
    </dgm:pt>
    <dgm:pt modelId="{0673CBC8-C5C9-3F4F-A43F-D6989D8ED977}" type="parTrans" cxnId="{EA490418-D08E-404F-86BD-12170CF133F3}">
      <dgm:prSet/>
      <dgm:spPr/>
      <dgm:t>
        <a:bodyPr/>
        <a:lstStyle/>
        <a:p>
          <a:pPr>
            <a:lnSpc>
              <a:spcPct val="100000"/>
            </a:lnSpc>
          </a:pPr>
          <a:endParaRPr lang="en-US" sz="1800"/>
        </a:p>
      </dgm:t>
    </dgm:pt>
    <dgm:pt modelId="{13DAFBF8-DB8A-C448-BDC1-1E86EDB900FD}" type="sibTrans" cxnId="{EA490418-D08E-404F-86BD-12170CF133F3}">
      <dgm:prSet/>
      <dgm:spPr/>
      <dgm:t>
        <a:bodyPr/>
        <a:lstStyle/>
        <a:p>
          <a:pPr>
            <a:lnSpc>
              <a:spcPct val="100000"/>
            </a:lnSpc>
          </a:pPr>
          <a:endParaRPr lang="en-US" sz="1800"/>
        </a:p>
      </dgm:t>
    </dgm:pt>
    <dgm:pt modelId="{A99622D2-7295-5E4F-9C07-58455A5A6539}" type="pres">
      <dgm:prSet presAssocID="{62F34C43-FBE0-4D0B-85B0-01DC362FE195}" presName="linear" presStyleCnt="0">
        <dgm:presLayoutVars>
          <dgm:animLvl val="lvl"/>
          <dgm:resizeHandles val="exact"/>
        </dgm:presLayoutVars>
      </dgm:prSet>
      <dgm:spPr/>
    </dgm:pt>
    <dgm:pt modelId="{33E5A143-2BFA-844E-BF14-7E7912FCDA30}" type="pres">
      <dgm:prSet presAssocID="{F610D18D-857C-4A7B-8CF3-ACAE058EBE26}" presName="parentText" presStyleLbl="node1" presStyleIdx="0" presStyleCnt="3" custLinFactNeighborX="-125" custLinFactNeighborY="1033">
        <dgm:presLayoutVars>
          <dgm:chMax val="0"/>
          <dgm:bulletEnabled val="1"/>
        </dgm:presLayoutVars>
      </dgm:prSet>
      <dgm:spPr/>
    </dgm:pt>
    <dgm:pt modelId="{E72DD6BC-A9F5-064C-9C69-AB59880CE5EC}" type="pres">
      <dgm:prSet presAssocID="{F610D18D-857C-4A7B-8CF3-ACAE058EBE26}" presName="childText" presStyleLbl="revTx" presStyleIdx="0" presStyleCnt="2">
        <dgm:presLayoutVars>
          <dgm:bulletEnabled val="1"/>
        </dgm:presLayoutVars>
      </dgm:prSet>
      <dgm:spPr/>
    </dgm:pt>
    <dgm:pt modelId="{B3FA6604-AA7C-E54E-9978-91CF12549098}" type="pres">
      <dgm:prSet presAssocID="{909005C9-4E85-41C8-893A-B9F783CC64B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83AB8B8-E9A5-2D41-B93C-D8AE2B2620A5}" type="pres">
      <dgm:prSet presAssocID="{909005C9-4E85-41C8-893A-B9F783CC64BD}" presName="childText" presStyleLbl="revTx" presStyleIdx="1" presStyleCnt="2">
        <dgm:presLayoutVars>
          <dgm:bulletEnabled val="1"/>
        </dgm:presLayoutVars>
      </dgm:prSet>
      <dgm:spPr/>
    </dgm:pt>
    <dgm:pt modelId="{52EB5278-91ED-5640-A97A-19A1C4CB5339}" type="pres">
      <dgm:prSet presAssocID="{E763567F-AC85-458A-B913-E224F9119C8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A490418-D08E-404F-86BD-12170CF133F3}" srcId="{F610D18D-857C-4A7B-8CF3-ACAE058EBE26}" destId="{B4E6FE9A-F874-FD4D-89DA-E5F15B6AD841}" srcOrd="1" destOrd="0" parTransId="{0673CBC8-C5C9-3F4F-A43F-D6989D8ED977}" sibTransId="{13DAFBF8-DB8A-C448-BDC1-1E86EDB900FD}"/>
    <dgm:cxn modelId="{43F0AD18-3B87-9241-A267-69BEC89A67E5}" type="presOf" srcId="{909005C9-4E85-41C8-893A-B9F783CC64BD}" destId="{B3FA6604-AA7C-E54E-9978-91CF12549098}" srcOrd="0" destOrd="0" presId="urn:microsoft.com/office/officeart/2005/8/layout/vList2"/>
    <dgm:cxn modelId="{4DAB3C21-DBA1-354C-AEA1-9ACF60D06A52}" type="presOf" srcId="{A0FA951D-5A0D-4A2E-9C3C-88A7F6946147}" destId="{E72DD6BC-A9F5-064C-9C69-AB59880CE5EC}" srcOrd="0" destOrd="0" presId="urn:microsoft.com/office/officeart/2005/8/layout/vList2"/>
    <dgm:cxn modelId="{7B114D24-E3A0-46A1-A67A-AE374EA55D4E}" srcId="{62F34C43-FBE0-4D0B-85B0-01DC362FE195}" destId="{E763567F-AC85-458A-B913-E224F9119C8E}" srcOrd="2" destOrd="0" parTransId="{5958F4A4-6FB1-43E7-B497-DCC3E100812A}" sibTransId="{644DA867-0F52-4860-9026-FEC179799AEA}"/>
    <dgm:cxn modelId="{463B5C40-6AAD-457D-8646-2A923B531748}" srcId="{E921BAC9-7483-4DC6-AFAF-02625E420CA7}" destId="{2B6BA3AE-67C1-40BD-9F48-EC03ED02D95C}" srcOrd="0" destOrd="0" parTransId="{0A37BF60-86BA-44C1-8B2D-8E139C7D770B}" sibTransId="{9C895794-9E67-4B59-8DEB-4CC108A967BD}"/>
    <dgm:cxn modelId="{BB718143-12A5-49DB-A00B-B7B703F78456}" srcId="{F6E36FB2-7BA2-47C8-AF14-A926C7834B86}" destId="{FA349805-792B-4232-B4AD-4A2837734324}" srcOrd="1" destOrd="0" parTransId="{B612700B-4536-42F0-9488-FB8837BB0F15}" sibTransId="{E53DDC47-9622-4DAE-BF88-050DA3FA548D}"/>
    <dgm:cxn modelId="{BDE65551-21D8-7840-A6FD-3C1D11A004AD}" type="presOf" srcId="{F6E36FB2-7BA2-47C8-AF14-A926C7834B86}" destId="{083AB8B8-E9A5-2D41-B93C-D8AE2B2620A5}" srcOrd="0" destOrd="3" presId="urn:microsoft.com/office/officeart/2005/8/layout/vList2"/>
    <dgm:cxn modelId="{39B62558-4E65-4412-B5AB-0EDB189CF9F4}" srcId="{62F34C43-FBE0-4D0B-85B0-01DC362FE195}" destId="{909005C9-4E85-41C8-893A-B9F783CC64BD}" srcOrd="1" destOrd="0" parTransId="{83161594-C5FD-4537-9010-343928642FBA}" sibTransId="{055007DD-D315-4F27-A896-356B1EB47291}"/>
    <dgm:cxn modelId="{44B47366-BA98-224F-A996-5B9904B7DBF6}" type="presOf" srcId="{62F34C43-FBE0-4D0B-85B0-01DC362FE195}" destId="{A99622D2-7295-5E4F-9C07-58455A5A6539}" srcOrd="0" destOrd="0" presId="urn:microsoft.com/office/officeart/2005/8/layout/vList2"/>
    <dgm:cxn modelId="{DC0DAA68-CEFC-054F-BDC6-77A0D560F90E}" type="presOf" srcId="{F970A15D-EF6E-47D4-9021-47D34D37C73C}" destId="{083AB8B8-E9A5-2D41-B93C-D8AE2B2620A5}" srcOrd="0" destOrd="4" presId="urn:microsoft.com/office/officeart/2005/8/layout/vList2"/>
    <dgm:cxn modelId="{B991DE71-7197-426C-8CD4-F9C6DD774E3D}" srcId="{E921BAC9-7483-4DC6-AFAF-02625E420CA7}" destId="{62E6E6DE-5E8E-43CD-9652-D133C29065A2}" srcOrd="1" destOrd="0" parTransId="{67FAD1F0-44EA-4844-9D5A-B954D00881E7}" sibTransId="{690C1A30-718B-4E25-817F-96F153753263}"/>
    <dgm:cxn modelId="{556B9E78-3671-3940-A9AA-110F02D3855E}" type="presOf" srcId="{FA349805-792B-4232-B4AD-4A2837734324}" destId="{083AB8B8-E9A5-2D41-B93C-D8AE2B2620A5}" srcOrd="0" destOrd="5" presId="urn:microsoft.com/office/officeart/2005/8/layout/vList2"/>
    <dgm:cxn modelId="{9959C0B4-86A8-8747-9998-B4A4C9226744}" type="presOf" srcId="{E763567F-AC85-458A-B913-E224F9119C8E}" destId="{52EB5278-91ED-5640-A97A-19A1C4CB5339}" srcOrd="0" destOrd="0" presId="urn:microsoft.com/office/officeart/2005/8/layout/vList2"/>
    <dgm:cxn modelId="{E3F0FAC7-65AD-4336-A89B-F1D3E0710D20}" srcId="{909005C9-4E85-41C8-893A-B9F783CC64BD}" destId="{F6E36FB2-7BA2-47C8-AF14-A926C7834B86}" srcOrd="1" destOrd="0" parTransId="{41225BF0-DD4E-4858-9AF6-C5DD56DDB1E1}" sibTransId="{4088175D-9B48-4A93-9A46-13984BC8D479}"/>
    <dgm:cxn modelId="{3968E7C9-3132-2749-8B64-960A4A993461}" type="presOf" srcId="{E921BAC9-7483-4DC6-AFAF-02625E420CA7}" destId="{083AB8B8-E9A5-2D41-B93C-D8AE2B2620A5}" srcOrd="0" destOrd="0" presId="urn:microsoft.com/office/officeart/2005/8/layout/vList2"/>
    <dgm:cxn modelId="{8CEEDFCB-F974-4C54-807B-AB4D34BABEE8}" srcId="{F610D18D-857C-4A7B-8CF3-ACAE058EBE26}" destId="{A0FA951D-5A0D-4A2E-9C3C-88A7F6946147}" srcOrd="0" destOrd="0" parTransId="{6578C83A-88AA-4C0F-83F0-FF903E0F90EF}" sibTransId="{BE5F5AEB-E19B-46C5-8026-AF4055612641}"/>
    <dgm:cxn modelId="{E0A592D4-5888-4D42-AED4-483F0D25881C}" type="presOf" srcId="{2B6BA3AE-67C1-40BD-9F48-EC03ED02D95C}" destId="{083AB8B8-E9A5-2D41-B93C-D8AE2B2620A5}" srcOrd="0" destOrd="1" presId="urn:microsoft.com/office/officeart/2005/8/layout/vList2"/>
    <dgm:cxn modelId="{CF03DFD6-5F5A-954A-AB17-FA9F4AED600D}" type="presOf" srcId="{F610D18D-857C-4A7B-8CF3-ACAE058EBE26}" destId="{33E5A143-2BFA-844E-BF14-7E7912FCDA30}" srcOrd="0" destOrd="0" presId="urn:microsoft.com/office/officeart/2005/8/layout/vList2"/>
    <dgm:cxn modelId="{DD03DAE5-298D-42B3-975D-DF364B8EE710}" srcId="{F6E36FB2-7BA2-47C8-AF14-A926C7834B86}" destId="{F970A15D-EF6E-47D4-9021-47D34D37C73C}" srcOrd="0" destOrd="0" parTransId="{3BA87D89-5A37-46C1-B63B-D1016655E203}" sibTransId="{2A845974-0A28-4C0C-9F2D-241687152F98}"/>
    <dgm:cxn modelId="{7B2B43F1-2446-7847-9AAC-03A99184E4EE}" type="presOf" srcId="{62E6E6DE-5E8E-43CD-9652-D133C29065A2}" destId="{083AB8B8-E9A5-2D41-B93C-D8AE2B2620A5}" srcOrd="0" destOrd="2" presId="urn:microsoft.com/office/officeart/2005/8/layout/vList2"/>
    <dgm:cxn modelId="{6D3B2FF5-CB27-4AF8-9CA6-8B3976D80983}" srcId="{909005C9-4E85-41C8-893A-B9F783CC64BD}" destId="{E921BAC9-7483-4DC6-AFAF-02625E420CA7}" srcOrd="0" destOrd="0" parTransId="{BF50E234-9264-421F-9A0F-08396E1B3437}" sibTransId="{C962FD5E-81AF-40BA-A8F2-88424C88D2C2}"/>
    <dgm:cxn modelId="{885747F5-D396-1E45-B2C7-5962026ED4DB}" type="presOf" srcId="{B4E6FE9A-F874-FD4D-89DA-E5F15B6AD841}" destId="{E72DD6BC-A9F5-064C-9C69-AB59880CE5EC}" srcOrd="0" destOrd="1" presId="urn:microsoft.com/office/officeart/2005/8/layout/vList2"/>
    <dgm:cxn modelId="{B59C03F6-0A88-453C-9D26-40257C8A3F9E}" srcId="{62F34C43-FBE0-4D0B-85B0-01DC362FE195}" destId="{F610D18D-857C-4A7B-8CF3-ACAE058EBE26}" srcOrd="0" destOrd="0" parTransId="{99647930-0EFF-4CFA-8789-F14CE4F8A404}" sibTransId="{00C0EA36-8218-4578-AEFD-F81AC91B6D33}"/>
    <dgm:cxn modelId="{D1EDE763-87D4-D543-9A68-300BD3623CF5}" type="presParOf" srcId="{A99622D2-7295-5E4F-9C07-58455A5A6539}" destId="{33E5A143-2BFA-844E-BF14-7E7912FCDA30}" srcOrd="0" destOrd="0" presId="urn:microsoft.com/office/officeart/2005/8/layout/vList2"/>
    <dgm:cxn modelId="{528EE041-2891-434E-B43E-9958F5875BF7}" type="presParOf" srcId="{A99622D2-7295-5E4F-9C07-58455A5A6539}" destId="{E72DD6BC-A9F5-064C-9C69-AB59880CE5EC}" srcOrd="1" destOrd="0" presId="urn:microsoft.com/office/officeart/2005/8/layout/vList2"/>
    <dgm:cxn modelId="{CBF495E3-057B-644A-A4B2-69193E76088E}" type="presParOf" srcId="{A99622D2-7295-5E4F-9C07-58455A5A6539}" destId="{B3FA6604-AA7C-E54E-9978-91CF12549098}" srcOrd="2" destOrd="0" presId="urn:microsoft.com/office/officeart/2005/8/layout/vList2"/>
    <dgm:cxn modelId="{AE8A0237-D1BA-994C-AF77-1B19BA81FCBC}" type="presParOf" srcId="{A99622D2-7295-5E4F-9C07-58455A5A6539}" destId="{083AB8B8-E9A5-2D41-B93C-D8AE2B2620A5}" srcOrd="3" destOrd="0" presId="urn:microsoft.com/office/officeart/2005/8/layout/vList2"/>
    <dgm:cxn modelId="{DC28C132-3056-154E-AF4A-E6E3FCBC9A89}" type="presParOf" srcId="{A99622D2-7295-5E4F-9C07-58455A5A6539}" destId="{52EB5278-91ED-5640-A97A-19A1C4CB533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F34C43-FBE0-4D0B-85B0-01DC362FE195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610D18D-857C-4A7B-8CF3-ACAE058EBE2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Methodology</a:t>
          </a:r>
        </a:p>
      </dgm:t>
    </dgm:pt>
    <dgm:pt modelId="{99647930-0EFF-4CFA-8789-F14CE4F8A404}" type="parTrans" cxnId="{B59C03F6-0A88-453C-9D26-40257C8A3F9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00C0EA36-8218-4578-AEFD-F81AC91B6D33}" type="sibTrans" cxnId="{B59C03F6-0A88-453C-9D26-40257C8A3F9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A0FA951D-5A0D-4A2E-9C3C-88A7F694614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>
              <a:solidFill>
                <a:schemeClr val="accent3"/>
              </a:solidFill>
            </a:rPr>
            <a:t>A time-dependent light-front Hamiltonian approach</a:t>
          </a:r>
        </a:p>
      </dgm:t>
    </dgm:pt>
    <dgm:pt modelId="{6578C83A-88AA-4C0F-83F0-FF903E0F90EF}" type="parTrans" cxnId="{8CEEDFCB-F974-4C54-807B-AB4D34BABEE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BE5F5AEB-E19B-46C5-8026-AF4055612641}" type="sibTrans" cxnId="{8CEEDFCB-F974-4C54-807B-AB4D34BABEE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909005C9-4E85-41C8-893A-B9F783CC64B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Results</a:t>
          </a:r>
        </a:p>
      </dgm:t>
    </dgm:pt>
    <dgm:pt modelId="{83161594-C5FD-4537-9010-343928642FBA}" type="parTrans" cxnId="{39B62558-4E65-4412-B5AB-0EDB189CF9F4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055007DD-D315-4F27-A896-356B1EB47291}" type="sibTrans" cxnId="{39B62558-4E65-4412-B5AB-0EDB189CF9F4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E921BAC9-7483-4DC6-AFAF-02625E420CA7}">
      <dgm:prSet custT="1"/>
      <dgm:spPr/>
      <dgm:t>
        <a:bodyPr/>
        <a:lstStyle/>
        <a:p>
          <a:pPr marL="180000">
            <a:lnSpc>
              <a:spcPct val="100000"/>
            </a:lnSpc>
          </a:pPr>
          <a:r>
            <a:rPr lang="en-US" sz="1800" dirty="0">
              <a:solidFill>
                <a:schemeClr val="accent2"/>
              </a:solidFill>
            </a:rPr>
            <a:t>Bare quark as an initial state [Phys. Rev. D 104, 056014 (2021)]</a:t>
          </a:r>
        </a:p>
      </dgm:t>
    </dgm:pt>
    <dgm:pt modelId="{BF50E234-9264-421F-9A0F-08396E1B3437}" type="parTrans" cxnId="{6D3B2FF5-CB27-4AF8-9CA6-8B3976D80983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C962FD5E-81AF-40BA-A8F2-88424C88D2C2}" type="sibTrans" cxnId="{6D3B2FF5-CB27-4AF8-9CA6-8B3976D80983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2B6BA3AE-67C1-40BD-9F48-EC03ED02D95C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tx1"/>
              </a:solidFill>
            </a:rPr>
            <a:t>Gluon emission and absorption </a:t>
          </a:r>
        </a:p>
      </dgm:t>
    </dgm:pt>
    <dgm:pt modelId="{0A37BF60-86BA-44C1-8B2D-8E139C7D770B}" type="parTrans" cxnId="{463B5C40-6AAD-457D-8646-2A923B53174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9C895794-9E67-4B59-8DEB-4CC108A967BD}" type="sibTrans" cxnId="{463B5C40-6AAD-457D-8646-2A923B53174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F6E36FB2-7BA2-47C8-AF14-A926C7834B86}">
      <dgm:prSet custT="1"/>
      <dgm:spPr/>
      <dgm:t>
        <a:bodyPr/>
        <a:lstStyle/>
        <a:p>
          <a:pPr marL="180000">
            <a:lnSpc>
              <a:spcPct val="100000"/>
            </a:lnSpc>
          </a:pPr>
          <a:r>
            <a:rPr lang="en-US" sz="1800" dirty="0">
              <a:solidFill>
                <a:schemeClr val="accent3"/>
              </a:solidFill>
            </a:rPr>
            <a:t>Dressed quark as an initial state [preliminary]</a:t>
          </a:r>
        </a:p>
      </dgm:t>
    </dgm:pt>
    <dgm:pt modelId="{41225BF0-DD4E-4858-9AF6-C5DD56DDB1E1}" type="parTrans" cxnId="{E3F0FAC7-65AD-4336-A89B-F1D3E0710D2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4088175D-9B48-4A93-9A46-13984BC8D479}" type="sibTrans" cxnId="{E3F0FAC7-65AD-4336-A89B-F1D3E0710D2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F970A15D-EF6E-47D4-9021-47D34D37C73C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accent3"/>
              </a:solidFill>
            </a:rPr>
            <a:t>QCD eigenstate</a:t>
          </a:r>
        </a:p>
      </dgm:t>
    </dgm:pt>
    <dgm:pt modelId="{3BA87D89-5A37-46C1-B63B-D1016655E203}" type="parTrans" cxnId="{DD03DAE5-298D-42B3-975D-DF364B8EE71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2A845974-0A28-4C0C-9F2D-241687152F98}" type="sibTrans" cxnId="{DD03DAE5-298D-42B3-975D-DF364B8EE71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FA349805-792B-4232-B4AD-4A2837734324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accent3"/>
              </a:solidFill>
            </a:rPr>
            <a:t>Interaction with background field</a:t>
          </a:r>
        </a:p>
      </dgm:t>
    </dgm:pt>
    <dgm:pt modelId="{B612700B-4536-42F0-9488-FB8837BB0F15}" type="parTrans" cxnId="{BB718143-12A5-49DB-A00B-B7B703F78456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E53DDC47-9622-4DAE-BF88-050DA3FA548D}" type="sibTrans" cxnId="{BB718143-12A5-49DB-A00B-B7B703F78456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E763567F-AC85-458A-B913-E224F9119C8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Summary and outlooks</a:t>
          </a:r>
        </a:p>
      </dgm:t>
    </dgm:pt>
    <dgm:pt modelId="{5958F4A4-6FB1-43E7-B497-DCC3E100812A}" type="parTrans" cxnId="{7B114D24-E3A0-46A1-A67A-AE374EA55D4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644DA867-0F52-4860-9026-FEC179799AEA}" type="sibTrans" cxnId="{7B114D24-E3A0-46A1-A67A-AE374EA55D4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62E6E6DE-5E8E-43CD-9652-D133C29065A2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tx1"/>
              </a:solidFill>
            </a:rPr>
            <a:t>Interaction with a background color field </a:t>
          </a:r>
        </a:p>
      </dgm:t>
    </dgm:pt>
    <dgm:pt modelId="{690C1A30-718B-4E25-817F-96F153753263}" type="sibTrans" cxnId="{B991DE71-7197-426C-8CD4-F9C6DD774E3D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67FAD1F0-44EA-4844-9D5A-B954D00881E7}" type="parTrans" cxnId="{B991DE71-7197-426C-8CD4-F9C6DD774E3D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B4E6FE9A-F874-FD4D-89DA-E5F15B6AD84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>
              <a:solidFill>
                <a:schemeClr val="accent3"/>
              </a:solidFill>
            </a:rPr>
            <a:t>Application to quark-nucleus scattering in |𝑞⟩ +|𝑞𝑔⟩ </a:t>
          </a:r>
          <a:r>
            <a:rPr lang="en-US" sz="1800" dirty="0" err="1">
              <a:solidFill>
                <a:schemeClr val="accent3"/>
              </a:solidFill>
            </a:rPr>
            <a:t>Fock</a:t>
          </a:r>
          <a:r>
            <a:rPr lang="en-US" sz="1800" dirty="0">
              <a:solidFill>
                <a:schemeClr val="accent3"/>
              </a:solidFill>
            </a:rPr>
            <a:t> space</a:t>
          </a:r>
        </a:p>
      </dgm:t>
    </dgm:pt>
    <dgm:pt modelId="{0673CBC8-C5C9-3F4F-A43F-D6989D8ED977}" type="parTrans" cxnId="{EA490418-D08E-404F-86BD-12170CF133F3}">
      <dgm:prSet/>
      <dgm:spPr/>
      <dgm:t>
        <a:bodyPr/>
        <a:lstStyle/>
        <a:p>
          <a:pPr>
            <a:lnSpc>
              <a:spcPct val="100000"/>
            </a:lnSpc>
          </a:pPr>
          <a:endParaRPr lang="en-US" sz="1800"/>
        </a:p>
      </dgm:t>
    </dgm:pt>
    <dgm:pt modelId="{13DAFBF8-DB8A-C448-BDC1-1E86EDB900FD}" type="sibTrans" cxnId="{EA490418-D08E-404F-86BD-12170CF133F3}">
      <dgm:prSet/>
      <dgm:spPr/>
      <dgm:t>
        <a:bodyPr/>
        <a:lstStyle/>
        <a:p>
          <a:pPr>
            <a:lnSpc>
              <a:spcPct val="100000"/>
            </a:lnSpc>
          </a:pPr>
          <a:endParaRPr lang="en-US" sz="1800"/>
        </a:p>
      </dgm:t>
    </dgm:pt>
    <dgm:pt modelId="{A99622D2-7295-5E4F-9C07-58455A5A6539}" type="pres">
      <dgm:prSet presAssocID="{62F34C43-FBE0-4D0B-85B0-01DC362FE195}" presName="linear" presStyleCnt="0">
        <dgm:presLayoutVars>
          <dgm:animLvl val="lvl"/>
          <dgm:resizeHandles val="exact"/>
        </dgm:presLayoutVars>
      </dgm:prSet>
      <dgm:spPr/>
    </dgm:pt>
    <dgm:pt modelId="{33E5A143-2BFA-844E-BF14-7E7912FCDA30}" type="pres">
      <dgm:prSet presAssocID="{F610D18D-857C-4A7B-8CF3-ACAE058EBE26}" presName="parentText" presStyleLbl="node1" presStyleIdx="0" presStyleCnt="3" custLinFactNeighborX="-125" custLinFactNeighborY="1033">
        <dgm:presLayoutVars>
          <dgm:chMax val="0"/>
          <dgm:bulletEnabled val="1"/>
        </dgm:presLayoutVars>
      </dgm:prSet>
      <dgm:spPr/>
    </dgm:pt>
    <dgm:pt modelId="{E72DD6BC-A9F5-064C-9C69-AB59880CE5EC}" type="pres">
      <dgm:prSet presAssocID="{F610D18D-857C-4A7B-8CF3-ACAE058EBE26}" presName="childText" presStyleLbl="revTx" presStyleIdx="0" presStyleCnt="2">
        <dgm:presLayoutVars>
          <dgm:bulletEnabled val="1"/>
        </dgm:presLayoutVars>
      </dgm:prSet>
      <dgm:spPr/>
    </dgm:pt>
    <dgm:pt modelId="{B3FA6604-AA7C-E54E-9978-91CF12549098}" type="pres">
      <dgm:prSet presAssocID="{909005C9-4E85-41C8-893A-B9F783CC64B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83AB8B8-E9A5-2D41-B93C-D8AE2B2620A5}" type="pres">
      <dgm:prSet presAssocID="{909005C9-4E85-41C8-893A-B9F783CC64BD}" presName="childText" presStyleLbl="revTx" presStyleIdx="1" presStyleCnt="2">
        <dgm:presLayoutVars>
          <dgm:bulletEnabled val="1"/>
        </dgm:presLayoutVars>
      </dgm:prSet>
      <dgm:spPr/>
    </dgm:pt>
    <dgm:pt modelId="{52EB5278-91ED-5640-A97A-19A1C4CB5339}" type="pres">
      <dgm:prSet presAssocID="{E763567F-AC85-458A-B913-E224F9119C8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A490418-D08E-404F-86BD-12170CF133F3}" srcId="{F610D18D-857C-4A7B-8CF3-ACAE058EBE26}" destId="{B4E6FE9A-F874-FD4D-89DA-E5F15B6AD841}" srcOrd="1" destOrd="0" parTransId="{0673CBC8-C5C9-3F4F-A43F-D6989D8ED977}" sibTransId="{13DAFBF8-DB8A-C448-BDC1-1E86EDB900FD}"/>
    <dgm:cxn modelId="{43F0AD18-3B87-9241-A267-69BEC89A67E5}" type="presOf" srcId="{909005C9-4E85-41C8-893A-B9F783CC64BD}" destId="{B3FA6604-AA7C-E54E-9978-91CF12549098}" srcOrd="0" destOrd="0" presId="urn:microsoft.com/office/officeart/2005/8/layout/vList2"/>
    <dgm:cxn modelId="{4DAB3C21-DBA1-354C-AEA1-9ACF60D06A52}" type="presOf" srcId="{A0FA951D-5A0D-4A2E-9C3C-88A7F6946147}" destId="{E72DD6BC-A9F5-064C-9C69-AB59880CE5EC}" srcOrd="0" destOrd="0" presId="urn:microsoft.com/office/officeart/2005/8/layout/vList2"/>
    <dgm:cxn modelId="{7B114D24-E3A0-46A1-A67A-AE374EA55D4E}" srcId="{62F34C43-FBE0-4D0B-85B0-01DC362FE195}" destId="{E763567F-AC85-458A-B913-E224F9119C8E}" srcOrd="2" destOrd="0" parTransId="{5958F4A4-6FB1-43E7-B497-DCC3E100812A}" sibTransId="{644DA867-0F52-4860-9026-FEC179799AEA}"/>
    <dgm:cxn modelId="{463B5C40-6AAD-457D-8646-2A923B531748}" srcId="{E921BAC9-7483-4DC6-AFAF-02625E420CA7}" destId="{2B6BA3AE-67C1-40BD-9F48-EC03ED02D95C}" srcOrd="0" destOrd="0" parTransId="{0A37BF60-86BA-44C1-8B2D-8E139C7D770B}" sibTransId="{9C895794-9E67-4B59-8DEB-4CC108A967BD}"/>
    <dgm:cxn modelId="{BB718143-12A5-49DB-A00B-B7B703F78456}" srcId="{F6E36FB2-7BA2-47C8-AF14-A926C7834B86}" destId="{FA349805-792B-4232-B4AD-4A2837734324}" srcOrd="1" destOrd="0" parTransId="{B612700B-4536-42F0-9488-FB8837BB0F15}" sibTransId="{E53DDC47-9622-4DAE-BF88-050DA3FA548D}"/>
    <dgm:cxn modelId="{BDE65551-21D8-7840-A6FD-3C1D11A004AD}" type="presOf" srcId="{F6E36FB2-7BA2-47C8-AF14-A926C7834B86}" destId="{083AB8B8-E9A5-2D41-B93C-D8AE2B2620A5}" srcOrd="0" destOrd="3" presId="urn:microsoft.com/office/officeart/2005/8/layout/vList2"/>
    <dgm:cxn modelId="{39B62558-4E65-4412-B5AB-0EDB189CF9F4}" srcId="{62F34C43-FBE0-4D0B-85B0-01DC362FE195}" destId="{909005C9-4E85-41C8-893A-B9F783CC64BD}" srcOrd="1" destOrd="0" parTransId="{83161594-C5FD-4537-9010-343928642FBA}" sibTransId="{055007DD-D315-4F27-A896-356B1EB47291}"/>
    <dgm:cxn modelId="{44B47366-BA98-224F-A996-5B9904B7DBF6}" type="presOf" srcId="{62F34C43-FBE0-4D0B-85B0-01DC362FE195}" destId="{A99622D2-7295-5E4F-9C07-58455A5A6539}" srcOrd="0" destOrd="0" presId="urn:microsoft.com/office/officeart/2005/8/layout/vList2"/>
    <dgm:cxn modelId="{DC0DAA68-CEFC-054F-BDC6-77A0D560F90E}" type="presOf" srcId="{F970A15D-EF6E-47D4-9021-47D34D37C73C}" destId="{083AB8B8-E9A5-2D41-B93C-D8AE2B2620A5}" srcOrd="0" destOrd="4" presId="urn:microsoft.com/office/officeart/2005/8/layout/vList2"/>
    <dgm:cxn modelId="{B991DE71-7197-426C-8CD4-F9C6DD774E3D}" srcId="{E921BAC9-7483-4DC6-AFAF-02625E420CA7}" destId="{62E6E6DE-5E8E-43CD-9652-D133C29065A2}" srcOrd="1" destOrd="0" parTransId="{67FAD1F0-44EA-4844-9D5A-B954D00881E7}" sibTransId="{690C1A30-718B-4E25-817F-96F153753263}"/>
    <dgm:cxn modelId="{556B9E78-3671-3940-A9AA-110F02D3855E}" type="presOf" srcId="{FA349805-792B-4232-B4AD-4A2837734324}" destId="{083AB8B8-E9A5-2D41-B93C-D8AE2B2620A5}" srcOrd="0" destOrd="5" presId="urn:microsoft.com/office/officeart/2005/8/layout/vList2"/>
    <dgm:cxn modelId="{9959C0B4-86A8-8747-9998-B4A4C9226744}" type="presOf" srcId="{E763567F-AC85-458A-B913-E224F9119C8E}" destId="{52EB5278-91ED-5640-A97A-19A1C4CB5339}" srcOrd="0" destOrd="0" presId="urn:microsoft.com/office/officeart/2005/8/layout/vList2"/>
    <dgm:cxn modelId="{E3F0FAC7-65AD-4336-A89B-F1D3E0710D20}" srcId="{909005C9-4E85-41C8-893A-B9F783CC64BD}" destId="{F6E36FB2-7BA2-47C8-AF14-A926C7834B86}" srcOrd="1" destOrd="0" parTransId="{41225BF0-DD4E-4858-9AF6-C5DD56DDB1E1}" sibTransId="{4088175D-9B48-4A93-9A46-13984BC8D479}"/>
    <dgm:cxn modelId="{3968E7C9-3132-2749-8B64-960A4A993461}" type="presOf" srcId="{E921BAC9-7483-4DC6-AFAF-02625E420CA7}" destId="{083AB8B8-E9A5-2D41-B93C-D8AE2B2620A5}" srcOrd="0" destOrd="0" presId="urn:microsoft.com/office/officeart/2005/8/layout/vList2"/>
    <dgm:cxn modelId="{8CEEDFCB-F974-4C54-807B-AB4D34BABEE8}" srcId="{F610D18D-857C-4A7B-8CF3-ACAE058EBE26}" destId="{A0FA951D-5A0D-4A2E-9C3C-88A7F6946147}" srcOrd="0" destOrd="0" parTransId="{6578C83A-88AA-4C0F-83F0-FF903E0F90EF}" sibTransId="{BE5F5AEB-E19B-46C5-8026-AF4055612641}"/>
    <dgm:cxn modelId="{E0A592D4-5888-4D42-AED4-483F0D25881C}" type="presOf" srcId="{2B6BA3AE-67C1-40BD-9F48-EC03ED02D95C}" destId="{083AB8B8-E9A5-2D41-B93C-D8AE2B2620A5}" srcOrd="0" destOrd="1" presId="urn:microsoft.com/office/officeart/2005/8/layout/vList2"/>
    <dgm:cxn modelId="{CF03DFD6-5F5A-954A-AB17-FA9F4AED600D}" type="presOf" srcId="{F610D18D-857C-4A7B-8CF3-ACAE058EBE26}" destId="{33E5A143-2BFA-844E-BF14-7E7912FCDA30}" srcOrd="0" destOrd="0" presId="urn:microsoft.com/office/officeart/2005/8/layout/vList2"/>
    <dgm:cxn modelId="{DD03DAE5-298D-42B3-975D-DF364B8EE710}" srcId="{F6E36FB2-7BA2-47C8-AF14-A926C7834B86}" destId="{F970A15D-EF6E-47D4-9021-47D34D37C73C}" srcOrd="0" destOrd="0" parTransId="{3BA87D89-5A37-46C1-B63B-D1016655E203}" sibTransId="{2A845974-0A28-4C0C-9F2D-241687152F98}"/>
    <dgm:cxn modelId="{7B2B43F1-2446-7847-9AAC-03A99184E4EE}" type="presOf" srcId="{62E6E6DE-5E8E-43CD-9652-D133C29065A2}" destId="{083AB8B8-E9A5-2D41-B93C-D8AE2B2620A5}" srcOrd="0" destOrd="2" presId="urn:microsoft.com/office/officeart/2005/8/layout/vList2"/>
    <dgm:cxn modelId="{6D3B2FF5-CB27-4AF8-9CA6-8B3976D80983}" srcId="{909005C9-4E85-41C8-893A-B9F783CC64BD}" destId="{E921BAC9-7483-4DC6-AFAF-02625E420CA7}" srcOrd="0" destOrd="0" parTransId="{BF50E234-9264-421F-9A0F-08396E1B3437}" sibTransId="{C962FD5E-81AF-40BA-A8F2-88424C88D2C2}"/>
    <dgm:cxn modelId="{885747F5-D396-1E45-B2C7-5962026ED4DB}" type="presOf" srcId="{B4E6FE9A-F874-FD4D-89DA-E5F15B6AD841}" destId="{E72DD6BC-A9F5-064C-9C69-AB59880CE5EC}" srcOrd="0" destOrd="1" presId="urn:microsoft.com/office/officeart/2005/8/layout/vList2"/>
    <dgm:cxn modelId="{B59C03F6-0A88-453C-9D26-40257C8A3F9E}" srcId="{62F34C43-FBE0-4D0B-85B0-01DC362FE195}" destId="{F610D18D-857C-4A7B-8CF3-ACAE058EBE26}" srcOrd="0" destOrd="0" parTransId="{99647930-0EFF-4CFA-8789-F14CE4F8A404}" sibTransId="{00C0EA36-8218-4578-AEFD-F81AC91B6D33}"/>
    <dgm:cxn modelId="{D1EDE763-87D4-D543-9A68-300BD3623CF5}" type="presParOf" srcId="{A99622D2-7295-5E4F-9C07-58455A5A6539}" destId="{33E5A143-2BFA-844E-BF14-7E7912FCDA30}" srcOrd="0" destOrd="0" presId="urn:microsoft.com/office/officeart/2005/8/layout/vList2"/>
    <dgm:cxn modelId="{528EE041-2891-434E-B43E-9958F5875BF7}" type="presParOf" srcId="{A99622D2-7295-5E4F-9C07-58455A5A6539}" destId="{E72DD6BC-A9F5-064C-9C69-AB59880CE5EC}" srcOrd="1" destOrd="0" presId="urn:microsoft.com/office/officeart/2005/8/layout/vList2"/>
    <dgm:cxn modelId="{CBF495E3-057B-644A-A4B2-69193E76088E}" type="presParOf" srcId="{A99622D2-7295-5E4F-9C07-58455A5A6539}" destId="{B3FA6604-AA7C-E54E-9978-91CF12549098}" srcOrd="2" destOrd="0" presId="urn:microsoft.com/office/officeart/2005/8/layout/vList2"/>
    <dgm:cxn modelId="{AE8A0237-D1BA-994C-AF77-1B19BA81FCBC}" type="presParOf" srcId="{A99622D2-7295-5E4F-9C07-58455A5A6539}" destId="{083AB8B8-E9A5-2D41-B93C-D8AE2B2620A5}" srcOrd="3" destOrd="0" presId="urn:microsoft.com/office/officeart/2005/8/layout/vList2"/>
    <dgm:cxn modelId="{DC28C132-3056-154E-AF4A-E6E3FCBC9A89}" type="presParOf" srcId="{A99622D2-7295-5E4F-9C07-58455A5A6539}" destId="{52EB5278-91ED-5640-A97A-19A1C4CB533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F34C43-FBE0-4D0B-85B0-01DC362FE195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610D18D-857C-4A7B-8CF3-ACAE058EBE2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Methodology</a:t>
          </a:r>
        </a:p>
      </dgm:t>
    </dgm:pt>
    <dgm:pt modelId="{99647930-0EFF-4CFA-8789-F14CE4F8A404}" type="parTrans" cxnId="{B59C03F6-0A88-453C-9D26-40257C8A3F9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00C0EA36-8218-4578-AEFD-F81AC91B6D33}" type="sibTrans" cxnId="{B59C03F6-0A88-453C-9D26-40257C8A3F9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A0FA951D-5A0D-4A2E-9C3C-88A7F694614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>
              <a:solidFill>
                <a:schemeClr val="accent3"/>
              </a:solidFill>
            </a:rPr>
            <a:t>A time-dependent light-front Hamiltonian approach</a:t>
          </a:r>
        </a:p>
      </dgm:t>
    </dgm:pt>
    <dgm:pt modelId="{6578C83A-88AA-4C0F-83F0-FF903E0F90EF}" type="parTrans" cxnId="{8CEEDFCB-F974-4C54-807B-AB4D34BABEE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BE5F5AEB-E19B-46C5-8026-AF4055612641}" type="sibTrans" cxnId="{8CEEDFCB-F974-4C54-807B-AB4D34BABEE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909005C9-4E85-41C8-893A-B9F783CC64B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Results</a:t>
          </a:r>
        </a:p>
      </dgm:t>
    </dgm:pt>
    <dgm:pt modelId="{83161594-C5FD-4537-9010-343928642FBA}" type="parTrans" cxnId="{39B62558-4E65-4412-B5AB-0EDB189CF9F4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055007DD-D315-4F27-A896-356B1EB47291}" type="sibTrans" cxnId="{39B62558-4E65-4412-B5AB-0EDB189CF9F4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E921BAC9-7483-4DC6-AFAF-02625E420CA7}">
      <dgm:prSet custT="1"/>
      <dgm:spPr/>
      <dgm:t>
        <a:bodyPr/>
        <a:lstStyle/>
        <a:p>
          <a:pPr marL="180000">
            <a:lnSpc>
              <a:spcPct val="100000"/>
            </a:lnSpc>
          </a:pPr>
          <a:r>
            <a:rPr lang="en-US" sz="1800" dirty="0">
              <a:solidFill>
                <a:schemeClr val="accent3"/>
              </a:solidFill>
            </a:rPr>
            <a:t>Bare quark as an initial state [Phys. Rev. D 104, 056014 (2021)]</a:t>
          </a:r>
        </a:p>
      </dgm:t>
    </dgm:pt>
    <dgm:pt modelId="{BF50E234-9264-421F-9A0F-08396E1B3437}" type="parTrans" cxnId="{6D3B2FF5-CB27-4AF8-9CA6-8B3976D80983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C962FD5E-81AF-40BA-A8F2-88424C88D2C2}" type="sibTrans" cxnId="{6D3B2FF5-CB27-4AF8-9CA6-8B3976D80983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2B6BA3AE-67C1-40BD-9F48-EC03ED02D95C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accent3"/>
              </a:solidFill>
            </a:rPr>
            <a:t>Gluon emission and absorption </a:t>
          </a:r>
        </a:p>
      </dgm:t>
    </dgm:pt>
    <dgm:pt modelId="{0A37BF60-86BA-44C1-8B2D-8E139C7D770B}" type="parTrans" cxnId="{463B5C40-6AAD-457D-8646-2A923B53174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9C895794-9E67-4B59-8DEB-4CC108A967BD}" type="sibTrans" cxnId="{463B5C40-6AAD-457D-8646-2A923B531748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F6E36FB2-7BA2-47C8-AF14-A926C7834B86}">
      <dgm:prSet custT="1"/>
      <dgm:spPr/>
      <dgm:t>
        <a:bodyPr/>
        <a:lstStyle/>
        <a:p>
          <a:pPr marL="180000">
            <a:lnSpc>
              <a:spcPct val="100000"/>
            </a:lnSpc>
          </a:pPr>
          <a:r>
            <a:rPr lang="en-US" sz="1800" dirty="0">
              <a:solidFill>
                <a:schemeClr val="accent2"/>
              </a:solidFill>
            </a:rPr>
            <a:t>Dressed quark as an initial state [preliminary]</a:t>
          </a:r>
        </a:p>
      </dgm:t>
    </dgm:pt>
    <dgm:pt modelId="{41225BF0-DD4E-4858-9AF6-C5DD56DDB1E1}" type="parTrans" cxnId="{E3F0FAC7-65AD-4336-A89B-F1D3E0710D2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4088175D-9B48-4A93-9A46-13984BC8D479}" type="sibTrans" cxnId="{E3F0FAC7-65AD-4336-A89B-F1D3E0710D2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F970A15D-EF6E-47D4-9021-47D34D37C73C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tx1"/>
              </a:solidFill>
            </a:rPr>
            <a:t>QCD eigenstate</a:t>
          </a:r>
        </a:p>
      </dgm:t>
    </dgm:pt>
    <dgm:pt modelId="{3BA87D89-5A37-46C1-B63B-D1016655E203}" type="parTrans" cxnId="{DD03DAE5-298D-42B3-975D-DF364B8EE71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2A845974-0A28-4C0C-9F2D-241687152F98}" type="sibTrans" cxnId="{DD03DAE5-298D-42B3-975D-DF364B8EE710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FA349805-792B-4232-B4AD-4A2837734324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tx1"/>
              </a:solidFill>
            </a:rPr>
            <a:t>Interaction with background field</a:t>
          </a:r>
        </a:p>
      </dgm:t>
    </dgm:pt>
    <dgm:pt modelId="{B612700B-4536-42F0-9488-FB8837BB0F15}" type="parTrans" cxnId="{BB718143-12A5-49DB-A00B-B7B703F78456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E53DDC47-9622-4DAE-BF88-050DA3FA548D}" type="sibTrans" cxnId="{BB718143-12A5-49DB-A00B-B7B703F78456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E763567F-AC85-458A-B913-E224F9119C8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Summary and outlooks</a:t>
          </a:r>
        </a:p>
      </dgm:t>
    </dgm:pt>
    <dgm:pt modelId="{5958F4A4-6FB1-43E7-B497-DCC3E100812A}" type="parTrans" cxnId="{7B114D24-E3A0-46A1-A67A-AE374EA55D4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644DA867-0F52-4860-9026-FEC179799AEA}" type="sibTrans" cxnId="{7B114D24-E3A0-46A1-A67A-AE374EA55D4E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62E6E6DE-5E8E-43CD-9652-D133C29065A2}">
      <dgm:prSet custT="1"/>
      <dgm:spPr/>
      <dgm:t>
        <a:bodyPr/>
        <a:lstStyle/>
        <a:p>
          <a:pPr marL="360000">
            <a:lnSpc>
              <a:spcPct val="100000"/>
            </a:lnSpc>
            <a:buFont typeface="+mj-lt"/>
            <a:buAutoNum type="arabicPeriod"/>
          </a:pPr>
          <a:r>
            <a:rPr lang="en-US" sz="1800" dirty="0">
              <a:solidFill>
                <a:schemeClr val="accent3"/>
              </a:solidFill>
            </a:rPr>
            <a:t>Interaction with a background color field </a:t>
          </a:r>
        </a:p>
      </dgm:t>
    </dgm:pt>
    <dgm:pt modelId="{690C1A30-718B-4E25-817F-96F153753263}" type="sibTrans" cxnId="{B991DE71-7197-426C-8CD4-F9C6DD774E3D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67FAD1F0-44EA-4844-9D5A-B954D00881E7}" type="parTrans" cxnId="{B991DE71-7197-426C-8CD4-F9C6DD774E3D}">
      <dgm:prSet/>
      <dgm:spPr/>
      <dgm:t>
        <a:bodyPr/>
        <a:lstStyle/>
        <a:p>
          <a:pPr>
            <a:lnSpc>
              <a:spcPct val="100000"/>
            </a:lnSpc>
          </a:pPr>
          <a:endParaRPr lang="en-US" sz="1800">
            <a:solidFill>
              <a:schemeClr val="tx1"/>
            </a:solidFill>
          </a:endParaRPr>
        </a:p>
      </dgm:t>
    </dgm:pt>
    <dgm:pt modelId="{B4E6FE9A-F874-FD4D-89DA-E5F15B6AD84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>
              <a:solidFill>
                <a:schemeClr val="accent3"/>
              </a:solidFill>
            </a:rPr>
            <a:t>Application to quark-nucleus scattering in |𝑞⟩ +|𝑞𝑔⟩ </a:t>
          </a:r>
          <a:r>
            <a:rPr lang="en-US" sz="1800" dirty="0" err="1">
              <a:solidFill>
                <a:schemeClr val="accent3"/>
              </a:solidFill>
            </a:rPr>
            <a:t>Fock</a:t>
          </a:r>
          <a:r>
            <a:rPr lang="en-US" sz="1800" dirty="0">
              <a:solidFill>
                <a:schemeClr val="accent3"/>
              </a:solidFill>
            </a:rPr>
            <a:t> space</a:t>
          </a:r>
        </a:p>
      </dgm:t>
    </dgm:pt>
    <dgm:pt modelId="{0673CBC8-C5C9-3F4F-A43F-D6989D8ED977}" type="parTrans" cxnId="{EA490418-D08E-404F-86BD-12170CF133F3}">
      <dgm:prSet/>
      <dgm:spPr/>
      <dgm:t>
        <a:bodyPr/>
        <a:lstStyle/>
        <a:p>
          <a:pPr>
            <a:lnSpc>
              <a:spcPct val="100000"/>
            </a:lnSpc>
          </a:pPr>
          <a:endParaRPr lang="en-US" sz="1800"/>
        </a:p>
      </dgm:t>
    </dgm:pt>
    <dgm:pt modelId="{13DAFBF8-DB8A-C448-BDC1-1E86EDB900FD}" type="sibTrans" cxnId="{EA490418-D08E-404F-86BD-12170CF133F3}">
      <dgm:prSet/>
      <dgm:spPr/>
      <dgm:t>
        <a:bodyPr/>
        <a:lstStyle/>
        <a:p>
          <a:pPr>
            <a:lnSpc>
              <a:spcPct val="100000"/>
            </a:lnSpc>
          </a:pPr>
          <a:endParaRPr lang="en-US" sz="1800"/>
        </a:p>
      </dgm:t>
    </dgm:pt>
    <dgm:pt modelId="{A99622D2-7295-5E4F-9C07-58455A5A6539}" type="pres">
      <dgm:prSet presAssocID="{62F34C43-FBE0-4D0B-85B0-01DC362FE195}" presName="linear" presStyleCnt="0">
        <dgm:presLayoutVars>
          <dgm:animLvl val="lvl"/>
          <dgm:resizeHandles val="exact"/>
        </dgm:presLayoutVars>
      </dgm:prSet>
      <dgm:spPr/>
    </dgm:pt>
    <dgm:pt modelId="{33E5A143-2BFA-844E-BF14-7E7912FCDA30}" type="pres">
      <dgm:prSet presAssocID="{F610D18D-857C-4A7B-8CF3-ACAE058EBE26}" presName="parentText" presStyleLbl="node1" presStyleIdx="0" presStyleCnt="3" custLinFactNeighborX="-125" custLinFactNeighborY="1033">
        <dgm:presLayoutVars>
          <dgm:chMax val="0"/>
          <dgm:bulletEnabled val="1"/>
        </dgm:presLayoutVars>
      </dgm:prSet>
      <dgm:spPr/>
    </dgm:pt>
    <dgm:pt modelId="{E72DD6BC-A9F5-064C-9C69-AB59880CE5EC}" type="pres">
      <dgm:prSet presAssocID="{F610D18D-857C-4A7B-8CF3-ACAE058EBE26}" presName="childText" presStyleLbl="revTx" presStyleIdx="0" presStyleCnt="2">
        <dgm:presLayoutVars>
          <dgm:bulletEnabled val="1"/>
        </dgm:presLayoutVars>
      </dgm:prSet>
      <dgm:spPr/>
    </dgm:pt>
    <dgm:pt modelId="{B3FA6604-AA7C-E54E-9978-91CF12549098}" type="pres">
      <dgm:prSet presAssocID="{909005C9-4E85-41C8-893A-B9F783CC64B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83AB8B8-E9A5-2D41-B93C-D8AE2B2620A5}" type="pres">
      <dgm:prSet presAssocID="{909005C9-4E85-41C8-893A-B9F783CC64BD}" presName="childText" presStyleLbl="revTx" presStyleIdx="1" presStyleCnt="2">
        <dgm:presLayoutVars>
          <dgm:bulletEnabled val="1"/>
        </dgm:presLayoutVars>
      </dgm:prSet>
      <dgm:spPr/>
    </dgm:pt>
    <dgm:pt modelId="{52EB5278-91ED-5640-A97A-19A1C4CB5339}" type="pres">
      <dgm:prSet presAssocID="{E763567F-AC85-458A-B913-E224F9119C8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A490418-D08E-404F-86BD-12170CF133F3}" srcId="{F610D18D-857C-4A7B-8CF3-ACAE058EBE26}" destId="{B4E6FE9A-F874-FD4D-89DA-E5F15B6AD841}" srcOrd="1" destOrd="0" parTransId="{0673CBC8-C5C9-3F4F-A43F-D6989D8ED977}" sibTransId="{13DAFBF8-DB8A-C448-BDC1-1E86EDB900FD}"/>
    <dgm:cxn modelId="{43F0AD18-3B87-9241-A267-69BEC89A67E5}" type="presOf" srcId="{909005C9-4E85-41C8-893A-B9F783CC64BD}" destId="{B3FA6604-AA7C-E54E-9978-91CF12549098}" srcOrd="0" destOrd="0" presId="urn:microsoft.com/office/officeart/2005/8/layout/vList2"/>
    <dgm:cxn modelId="{4DAB3C21-DBA1-354C-AEA1-9ACF60D06A52}" type="presOf" srcId="{A0FA951D-5A0D-4A2E-9C3C-88A7F6946147}" destId="{E72DD6BC-A9F5-064C-9C69-AB59880CE5EC}" srcOrd="0" destOrd="0" presId="urn:microsoft.com/office/officeart/2005/8/layout/vList2"/>
    <dgm:cxn modelId="{7B114D24-E3A0-46A1-A67A-AE374EA55D4E}" srcId="{62F34C43-FBE0-4D0B-85B0-01DC362FE195}" destId="{E763567F-AC85-458A-B913-E224F9119C8E}" srcOrd="2" destOrd="0" parTransId="{5958F4A4-6FB1-43E7-B497-DCC3E100812A}" sibTransId="{644DA867-0F52-4860-9026-FEC179799AEA}"/>
    <dgm:cxn modelId="{463B5C40-6AAD-457D-8646-2A923B531748}" srcId="{E921BAC9-7483-4DC6-AFAF-02625E420CA7}" destId="{2B6BA3AE-67C1-40BD-9F48-EC03ED02D95C}" srcOrd="0" destOrd="0" parTransId="{0A37BF60-86BA-44C1-8B2D-8E139C7D770B}" sibTransId="{9C895794-9E67-4B59-8DEB-4CC108A967BD}"/>
    <dgm:cxn modelId="{BB718143-12A5-49DB-A00B-B7B703F78456}" srcId="{F6E36FB2-7BA2-47C8-AF14-A926C7834B86}" destId="{FA349805-792B-4232-B4AD-4A2837734324}" srcOrd="1" destOrd="0" parTransId="{B612700B-4536-42F0-9488-FB8837BB0F15}" sibTransId="{E53DDC47-9622-4DAE-BF88-050DA3FA548D}"/>
    <dgm:cxn modelId="{BDE65551-21D8-7840-A6FD-3C1D11A004AD}" type="presOf" srcId="{F6E36FB2-7BA2-47C8-AF14-A926C7834B86}" destId="{083AB8B8-E9A5-2D41-B93C-D8AE2B2620A5}" srcOrd="0" destOrd="3" presId="urn:microsoft.com/office/officeart/2005/8/layout/vList2"/>
    <dgm:cxn modelId="{39B62558-4E65-4412-B5AB-0EDB189CF9F4}" srcId="{62F34C43-FBE0-4D0B-85B0-01DC362FE195}" destId="{909005C9-4E85-41C8-893A-B9F783CC64BD}" srcOrd="1" destOrd="0" parTransId="{83161594-C5FD-4537-9010-343928642FBA}" sibTransId="{055007DD-D315-4F27-A896-356B1EB47291}"/>
    <dgm:cxn modelId="{44B47366-BA98-224F-A996-5B9904B7DBF6}" type="presOf" srcId="{62F34C43-FBE0-4D0B-85B0-01DC362FE195}" destId="{A99622D2-7295-5E4F-9C07-58455A5A6539}" srcOrd="0" destOrd="0" presId="urn:microsoft.com/office/officeart/2005/8/layout/vList2"/>
    <dgm:cxn modelId="{DC0DAA68-CEFC-054F-BDC6-77A0D560F90E}" type="presOf" srcId="{F970A15D-EF6E-47D4-9021-47D34D37C73C}" destId="{083AB8B8-E9A5-2D41-B93C-D8AE2B2620A5}" srcOrd="0" destOrd="4" presId="urn:microsoft.com/office/officeart/2005/8/layout/vList2"/>
    <dgm:cxn modelId="{B991DE71-7197-426C-8CD4-F9C6DD774E3D}" srcId="{E921BAC9-7483-4DC6-AFAF-02625E420CA7}" destId="{62E6E6DE-5E8E-43CD-9652-D133C29065A2}" srcOrd="1" destOrd="0" parTransId="{67FAD1F0-44EA-4844-9D5A-B954D00881E7}" sibTransId="{690C1A30-718B-4E25-817F-96F153753263}"/>
    <dgm:cxn modelId="{556B9E78-3671-3940-A9AA-110F02D3855E}" type="presOf" srcId="{FA349805-792B-4232-B4AD-4A2837734324}" destId="{083AB8B8-E9A5-2D41-B93C-D8AE2B2620A5}" srcOrd="0" destOrd="5" presId="urn:microsoft.com/office/officeart/2005/8/layout/vList2"/>
    <dgm:cxn modelId="{9959C0B4-86A8-8747-9998-B4A4C9226744}" type="presOf" srcId="{E763567F-AC85-458A-B913-E224F9119C8E}" destId="{52EB5278-91ED-5640-A97A-19A1C4CB5339}" srcOrd="0" destOrd="0" presId="urn:microsoft.com/office/officeart/2005/8/layout/vList2"/>
    <dgm:cxn modelId="{E3F0FAC7-65AD-4336-A89B-F1D3E0710D20}" srcId="{909005C9-4E85-41C8-893A-B9F783CC64BD}" destId="{F6E36FB2-7BA2-47C8-AF14-A926C7834B86}" srcOrd="1" destOrd="0" parTransId="{41225BF0-DD4E-4858-9AF6-C5DD56DDB1E1}" sibTransId="{4088175D-9B48-4A93-9A46-13984BC8D479}"/>
    <dgm:cxn modelId="{3968E7C9-3132-2749-8B64-960A4A993461}" type="presOf" srcId="{E921BAC9-7483-4DC6-AFAF-02625E420CA7}" destId="{083AB8B8-E9A5-2D41-B93C-D8AE2B2620A5}" srcOrd="0" destOrd="0" presId="urn:microsoft.com/office/officeart/2005/8/layout/vList2"/>
    <dgm:cxn modelId="{8CEEDFCB-F974-4C54-807B-AB4D34BABEE8}" srcId="{F610D18D-857C-4A7B-8CF3-ACAE058EBE26}" destId="{A0FA951D-5A0D-4A2E-9C3C-88A7F6946147}" srcOrd="0" destOrd="0" parTransId="{6578C83A-88AA-4C0F-83F0-FF903E0F90EF}" sibTransId="{BE5F5AEB-E19B-46C5-8026-AF4055612641}"/>
    <dgm:cxn modelId="{E0A592D4-5888-4D42-AED4-483F0D25881C}" type="presOf" srcId="{2B6BA3AE-67C1-40BD-9F48-EC03ED02D95C}" destId="{083AB8B8-E9A5-2D41-B93C-D8AE2B2620A5}" srcOrd="0" destOrd="1" presId="urn:microsoft.com/office/officeart/2005/8/layout/vList2"/>
    <dgm:cxn modelId="{CF03DFD6-5F5A-954A-AB17-FA9F4AED600D}" type="presOf" srcId="{F610D18D-857C-4A7B-8CF3-ACAE058EBE26}" destId="{33E5A143-2BFA-844E-BF14-7E7912FCDA30}" srcOrd="0" destOrd="0" presId="urn:microsoft.com/office/officeart/2005/8/layout/vList2"/>
    <dgm:cxn modelId="{DD03DAE5-298D-42B3-975D-DF364B8EE710}" srcId="{F6E36FB2-7BA2-47C8-AF14-A926C7834B86}" destId="{F970A15D-EF6E-47D4-9021-47D34D37C73C}" srcOrd="0" destOrd="0" parTransId="{3BA87D89-5A37-46C1-B63B-D1016655E203}" sibTransId="{2A845974-0A28-4C0C-9F2D-241687152F98}"/>
    <dgm:cxn modelId="{7B2B43F1-2446-7847-9AAC-03A99184E4EE}" type="presOf" srcId="{62E6E6DE-5E8E-43CD-9652-D133C29065A2}" destId="{083AB8B8-E9A5-2D41-B93C-D8AE2B2620A5}" srcOrd="0" destOrd="2" presId="urn:microsoft.com/office/officeart/2005/8/layout/vList2"/>
    <dgm:cxn modelId="{6D3B2FF5-CB27-4AF8-9CA6-8B3976D80983}" srcId="{909005C9-4E85-41C8-893A-B9F783CC64BD}" destId="{E921BAC9-7483-4DC6-AFAF-02625E420CA7}" srcOrd="0" destOrd="0" parTransId="{BF50E234-9264-421F-9A0F-08396E1B3437}" sibTransId="{C962FD5E-81AF-40BA-A8F2-88424C88D2C2}"/>
    <dgm:cxn modelId="{885747F5-D396-1E45-B2C7-5962026ED4DB}" type="presOf" srcId="{B4E6FE9A-F874-FD4D-89DA-E5F15B6AD841}" destId="{E72DD6BC-A9F5-064C-9C69-AB59880CE5EC}" srcOrd="0" destOrd="1" presId="urn:microsoft.com/office/officeart/2005/8/layout/vList2"/>
    <dgm:cxn modelId="{B59C03F6-0A88-453C-9D26-40257C8A3F9E}" srcId="{62F34C43-FBE0-4D0B-85B0-01DC362FE195}" destId="{F610D18D-857C-4A7B-8CF3-ACAE058EBE26}" srcOrd="0" destOrd="0" parTransId="{99647930-0EFF-4CFA-8789-F14CE4F8A404}" sibTransId="{00C0EA36-8218-4578-AEFD-F81AC91B6D33}"/>
    <dgm:cxn modelId="{D1EDE763-87D4-D543-9A68-300BD3623CF5}" type="presParOf" srcId="{A99622D2-7295-5E4F-9C07-58455A5A6539}" destId="{33E5A143-2BFA-844E-BF14-7E7912FCDA30}" srcOrd="0" destOrd="0" presId="urn:microsoft.com/office/officeart/2005/8/layout/vList2"/>
    <dgm:cxn modelId="{528EE041-2891-434E-B43E-9958F5875BF7}" type="presParOf" srcId="{A99622D2-7295-5E4F-9C07-58455A5A6539}" destId="{E72DD6BC-A9F5-064C-9C69-AB59880CE5EC}" srcOrd="1" destOrd="0" presId="urn:microsoft.com/office/officeart/2005/8/layout/vList2"/>
    <dgm:cxn modelId="{CBF495E3-057B-644A-A4B2-69193E76088E}" type="presParOf" srcId="{A99622D2-7295-5E4F-9C07-58455A5A6539}" destId="{B3FA6604-AA7C-E54E-9978-91CF12549098}" srcOrd="2" destOrd="0" presId="urn:microsoft.com/office/officeart/2005/8/layout/vList2"/>
    <dgm:cxn modelId="{AE8A0237-D1BA-994C-AF77-1B19BA81FCBC}" type="presParOf" srcId="{A99622D2-7295-5E4F-9C07-58455A5A6539}" destId="{083AB8B8-E9A5-2D41-B93C-D8AE2B2620A5}" srcOrd="3" destOrd="0" presId="urn:microsoft.com/office/officeart/2005/8/layout/vList2"/>
    <dgm:cxn modelId="{DC28C132-3056-154E-AF4A-E6E3FCBC9A89}" type="presParOf" srcId="{A99622D2-7295-5E4F-9C07-58455A5A6539}" destId="{52EB5278-91ED-5640-A97A-19A1C4CB533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5A143-2BFA-844E-BF14-7E7912FCDA30}">
      <dsp:nvSpPr>
        <dsp:cNvPr id="0" name=""/>
        <dsp:cNvSpPr/>
      </dsp:nvSpPr>
      <dsp:spPr>
        <a:xfrm>
          <a:off x="0" y="33292"/>
          <a:ext cx="6658495" cy="6739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Methodology</a:t>
          </a:r>
        </a:p>
      </dsp:txBody>
      <dsp:txXfrm>
        <a:off x="32898" y="66190"/>
        <a:ext cx="6592699" cy="608124"/>
      </dsp:txXfrm>
    </dsp:sp>
    <dsp:sp modelId="{E72DD6BC-A9F5-064C-9C69-AB59880CE5EC}">
      <dsp:nvSpPr>
        <dsp:cNvPr id="0" name=""/>
        <dsp:cNvSpPr/>
      </dsp:nvSpPr>
      <dsp:spPr>
        <a:xfrm>
          <a:off x="0" y="700284"/>
          <a:ext cx="6658495" cy="670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407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A time-dependent light-front Hamiltonian approach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Application to quark-nucleus scattering in |𝑞⟩ +|𝑞𝑔⟩ </a:t>
          </a:r>
          <a:r>
            <a:rPr lang="en-US" sz="1800" kern="1200" dirty="0" err="1"/>
            <a:t>Fock</a:t>
          </a:r>
          <a:r>
            <a:rPr lang="en-US" sz="1800" kern="1200" dirty="0"/>
            <a:t> space</a:t>
          </a:r>
        </a:p>
      </dsp:txBody>
      <dsp:txXfrm>
        <a:off x="0" y="700284"/>
        <a:ext cx="6658495" cy="670680"/>
      </dsp:txXfrm>
    </dsp:sp>
    <dsp:sp modelId="{B3FA6604-AA7C-E54E-9978-91CF12549098}">
      <dsp:nvSpPr>
        <dsp:cNvPr id="0" name=""/>
        <dsp:cNvSpPr/>
      </dsp:nvSpPr>
      <dsp:spPr>
        <a:xfrm>
          <a:off x="0" y="1370964"/>
          <a:ext cx="6658495" cy="673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Results</a:t>
          </a:r>
        </a:p>
      </dsp:txBody>
      <dsp:txXfrm>
        <a:off x="32898" y="1403862"/>
        <a:ext cx="6592699" cy="608124"/>
      </dsp:txXfrm>
    </dsp:sp>
    <dsp:sp modelId="{083AB8B8-E9A5-2D41-B93C-D8AE2B2620A5}">
      <dsp:nvSpPr>
        <dsp:cNvPr id="0" name=""/>
        <dsp:cNvSpPr/>
      </dsp:nvSpPr>
      <dsp:spPr>
        <a:xfrm>
          <a:off x="0" y="2044884"/>
          <a:ext cx="6658495" cy="2012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407" tIns="22860" rIns="128016" bIns="22860" numCol="1" spcCol="1270" anchor="t" anchorCtr="0">
          <a:noAutofit/>
        </a:bodyPr>
        <a:lstStyle/>
        <a:p>
          <a:pPr marL="18000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chemeClr val="accent3"/>
              </a:solidFill>
            </a:rPr>
            <a:t>Bare quark as an initial state [Phys. Rev. D 104, 056014 (2021)]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accent3"/>
              </a:solidFill>
            </a:rPr>
            <a:t>Gluon emission and absorption 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accent3"/>
              </a:solidFill>
            </a:rPr>
            <a:t>Interaction with a background color field </a:t>
          </a:r>
        </a:p>
        <a:p>
          <a:pPr marL="18000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chemeClr val="accent3"/>
              </a:solidFill>
            </a:rPr>
            <a:t>Dressed quark as an initial state [preliminary]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accent3"/>
              </a:solidFill>
            </a:rPr>
            <a:t>QCD eigenstate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accent3"/>
              </a:solidFill>
            </a:rPr>
            <a:t>Interaction with background field</a:t>
          </a:r>
        </a:p>
      </dsp:txBody>
      <dsp:txXfrm>
        <a:off x="0" y="2044884"/>
        <a:ext cx="6658495" cy="2012040"/>
      </dsp:txXfrm>
    </dsp:sp>
    <dsp:sp modelId="{52EB5278-91ED-5640-A97A-19A1C4CB5339}">
      <dsp:nvSpPr>
        <dsp:cNvPr id="0" name=""/>
        <dsp:cNvSpPr/>
      </dsp:nvSpPr>
      <dsp:spPr>
        <a:xfrm>
          <a:off x="0" y="4056924"/>
          <a:ext cx="6658495" cy="6739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Summary and outlooks</a:t>
          </a:r>
        </a:p>
      </dsp:txBody>
      <dsp:txXfrm>
        <a:off x="32898" y="4089822"/>
        <a:ext cx="6592699" cy="6081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5A143-2BFA-844E-BF14-7E7912FCDA30}">
      <dsp:nvSpPr>
        <dsp:cNvPr id="0" name=""/>
        <dsp:cNvSpPr/>
      </dsp:nvSpPr>
      <dsp:spPr>
        <a:xfrm>
          <a:off x="0" y="33292"/>
          <a:ext cx="6658495" cy="6739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Methodology</a:t>
          </a:r>
        </a:p>
      </dsp:txBody>
      <dsp:txXfrm>
        <a:off x="32898" y="66190"/>
        <a:ext cx="6592699" cy="608124"/>
      </dsp:txXfrm>
    </dsp:sp>
    <dsp:sp modelId="{E72DD6BC-A9F5-064C-9C69-AB59880CE5EC}">
      <dsp:nvSpPr>
        <dsp:cNvPr id="0" name=""/>
        <dsp:cNvSpPr/>
      </dsp:nvSpPr>
      <dsp:spPr>
        <a:xfrm>
          <a:off x="0" y="700284"/>
          <a:ext cx="6658495" cy="670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407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chemeClr val="accent3"/>
              </a:solidFill>
            </a:rPr>
            <a:t>A time-dependent light-front Hamiltonian approach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chemeClr val="accent3"/>
              </a:solidFill>
            </a:rPr>
            <a:t>Application to quark-nucleus scattering in |𝑞⟩ +|𝑞𝑔⟩ </a:t>
          </a:r>
          <a:r>
            <a:rPr lang="en-US" sz="1800" kern="1200" dirty="0" err="1">
              <a:solidFill>
                <a:schemeClr val="accent3"/>
              </a:solidFill>
            </a:rPr>
            <a:t>Fock</a:t>
          </a:r>
          <a:r>
            <a:rPr lang="en-US" sz="1800" kern="1200" dirty="0">
              <a:solidFill>
                <a:schemeClr val="accent3"/>
              </a:solidFill>
            </a:rPr>
            <a:t> space</a:t>
          </a:r>
        </a:p>
      </dsp:txBody>
      <dsp:txXfrm>
        <a:off x="0" y="700284"/>
        <a:ext cx="6658495" cy="670680"/>
      </dsp:txXfrm>
    </dsp:sp>
    <dsp:sp modelId="{B3FA6604-AA7C-E54E-9978-91CF12549098}">
      <dsp:nvSpPr>
        <dsp:cNvPr id="0" name=""/>
        <dsp:cNvSpPr/>
      </dsp:nvSpPr>
      <dsp:spPr>
        <a:xfrm>
          <a:off x="0" y="1370964"/>
          <a:ext cx="6658495" cy="673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Results</a:t>
          </a:r>
        </a:p>
      </dsp:txBody>
      <dsp:txXfrm>
        <a:off x="32898" y="1403862"/>
        <a:ext cx="6592699" cy="608124"/>
      </dsp:txXfrm>
    </dsp:sp>
    <dsp:sp modelId="{083AB8B8-E9A5-2D41-B93C-D8AE2B2620A5}">
      <dsp:nvSpPr>
        <dsp:cNvPr id="0" name=""/>
        <dsp:cNvSpPr/>
      </dsp:nvSpPr>
      <dsp:spPr>
        <a:xfrm>
          <a:off x="0" y="2044884"/>
          <a:ext cx="6658495" cy="2012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407" tIns="22860" rIns="128016" bIns="22860" numCol="1" spcCol="1270" anchor="t" anchorCtr="0">
          <a:noAutofit/>
        </a:bodyPr>
        <a:lstStyle/>
        <a:p>
          <a:pPr marL="18000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chemeClr val="accent2"/>
              </a:solidFill>
            </a:rPr>
            <a:t>Bare quark as an initial state [Phys. Rev. D 104, 056014 (2021)]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tx1"/>
              </a:solidFill>
            </a:rPr>
            <a:t>Gluon emission and absorption 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tx1"/>
              </a:solidFill>
            </a:rPr>
            <a:t>Interaction with a background color field </a:t>
          </a:r>
        </a:p>
        <a:p>
          <a:pPr marL="18000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chemeClr val="accent3"/>
              </a:solidFill>
            </a:rPr>
            <a:t>Dressed quark as an initial state [preliminary]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accent3"/>
              </a:solidFill>
            </a:rPr>
            <a:t>QCD eigenstate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accent3"/>
              </a:solidFill>
            </a:rPr>
            <a:t>Interaction with background field</a:t>
          </a:r>
        </a:p>
      </dsp:txBody>
      <dsp:txXfrm>
        <a:off x="0" y="2044884"/>
        <a:ext cx="6658495" cy="2012040"/>
      </dsp:txXfrm>
    </dsp:sp>
    <dsp:sp modelId="{52EB5278-91ED-5640-A97A-19A1C4CB5339}">
      <dsp:nvSpPr>
        <dsp:cNvPr id="0" name=""/>
        <dsp:cNvSpPr/>
      </dsp:nvSpPr>
      <dsp:spPr>
        <a:xfrm>
          <a:off x="0" y="4056924"/>
          <a:ext cx="6658495" cy="6739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Summary and outlooks</a:t>
          </a:r>
        </a:p>
      </dsp:txBody>
      <dsp:txXfrm>
        <a:off x="32898" y="4089822"/>
        <a:ext cx="6592699" cy="6081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5A143-2BFA-844E-BF14-7E7912FCDA30}">
      <dsp:nvSpPr>
        <dsp:cNvPr id="0" name=""/>
        <dsp:cNvSpPr/>
      </dsp:nvSpPr>
      <dsp:spPr>
        <a:xfrm>
          <a:off x="0" y="33292"/>
          <a:ext cx="6658495" cy="6739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Methodology</a:t>
          </a:r>
        </a:p>
      </dsp:txBody>
      <dsp:txXfrm>
        <a:off x="32898" y="66190"/>
        <a:ext cx="6592699" cy="608124"/>
      </dsp:txXfrm>
    </dsp:sp>
    <dsp:sp modelId="{E72DD6BC-A9F5-064C-9C69-AB59880CE5EC}">
      <dsp:nvSpPr>
        <dsp:cNvPr id="0" name=""/>
        <dsp:cNvSpPr/>
      </dsp:nvSpPr>
      <dsp:spPr>
        <a:xfrm>
          <a:off x="0" y="700284"/>
          <a:ext cx="6658495" cy="670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407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chemeClr val="accent3"/>
              </a:solidFill>
            </a:rPr>
            <a:t>A time-dependent light-front Hamiltonian approach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chemeClr val="accent3"/>
              </a:solidFill>
            </a:rPr>
            <a:t>Application to quark-nucleus scattering in |𝑞⟩ +|𝑞𝑔⟩ </a:t>
          </a:r>
          <a:r>
            <a:rPr lang="en-US" sz="1800" kern="1200" dirty="0" err="1">
              <a:solidFill>
                <a:schemeClr val="accent3"/>
              </a:solidFill>
            </a:rPr>
            <a:t>Fock</a:t>
          </a:r>
          <a:r>
            <a:rPr lang="en-US" sz="1800" kern="1200" dirty="0">
              <a:solidFill>
                <a:schemeClr val="accent3"/>
              </a:solidFill>
            </a:rPr>
            <a:t> space</a:t>
          </a:r>
        </a:p>
      </dsp:txBody>
      <dsp:txXfrm>
        <a:off x="0" y="700284"/>
        <a:ext cx="6658495" cy="670680"/>
      </dsp:txXfrm>
    </dsp:sp>
    <dsp:sp modelId="{B3FA6604-AA7C-E54E-9978-91CF12549098}">
      <dsp:nvSpPr>
        <dsp:cNvPr id="0" name=""/>
        <dsp:cNvSpPr/>
      </dsp:nvSpPr>
      <dsp:spPr>
        <a:xfrm>
          <a:off x="0" y="1370964"/>
          <a:ext cx="6658495" cy="673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Results</a:t>
          </a:r>
        </a:p>
      </dsp:txBody>
      <dsp:txXfrm>
        <a:off x="32898" y="1403862"/>
        <a:ext cx="6592699" cy="608124"/>
      </dsp:txXfrm>
    </dsp:sp>
    <dsp:sp modelId="{083AB8B8-E9A5-2D41-B93C-D8AE2B2620A5}">
      <dsp:nvSpPr>
        <dsp:cNvPr id="0" name=""/>
        <dsp:cNvSpPr/>
      </dsp:nvSpPr>
      <dsp:spPr>
        <a:xfrm>
          <a:off x="0" y="2044884"/>
          <a:ext cx="6658495" cy="2012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407" tIns="22860" rIns="128016" bIns="22860" numCol="1" spcCol="1270" anchor="t" anchorCtr="0">
          <a:noAutofit/>
        </a:bodyPr>
        <a:lstStyle/>
        <a:p>
          <a:pPr marL="18000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chemeClr val="accent3"/>
              </a:solidFill>
            </a:rPr>
            <a:t>Bare quark as an initial state [Phys. Rev. D 104, 056014 (2021)]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accent3"/>
              </a:solidFill>
            </a:rPr>
            <a:t>Gluon emission and absorption 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accent3"/>
              </a:solidFill>
            </a:rPr>
            <a:t>Interaction with a background color field </a:t>
          </a:r>
        </a:p>
        <a:p>
          <a:pPr marL="18000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chemeClr val="accent2"/>
              </a:solidFill>
            </a:rPr>
            <a:t>Dressed quark as an initial state [preliminary]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tx1"/>
              </a:solidFill>
            </a:rPr>
            <a:t>QCD eigenstate</a:t>
          </a:r>
        </a:p>
        <a:p>
          <a:pPr marL="360000" lvl="2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en-US" sz="1800" kern="1200" dirty="0">
              <a:solidFill>
                <a:schemeClr val="tx1"/>
              </a:solidFill>
            </a:rPr>
            <a:t>Interaction with background field</a:t>
          </a:r>
        </a:p>
      </dsp:txBody>
      <dsp:txXfrm>
        <a:off x="0" y="2044884"/>
        <a:ext cx="6658495" cy="2012040"/>
      </dsp:txXfrm>
    </dsp:sp>
    <dsp:sp modelId="{52EB5278-91ED-5640-A97A-19A1C4CB5339}">
      <dsp:nvSpPr>
        <dsp:cNvPr id="0" name=""/>
        <dsp:cNvSpPr/>
      </dsp:nvSpPr>
      <dsp:spPr>
        <a:xfrm>
          <a:off x="0" y="4056924"/>
          <a:ext cx="6658495" cy="6739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Summary and outlooks</a:t>
          </a:r>
        </a:p>
      </dsp:txBody>
      <dsp:txXfrm>
        <a:off x="32898" y="4089822"/>
        <a:ext cx="6592699" cy="608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85C01-1E8F-8046-849E-8E7EF0EAC4AC}" type="datetimeFigureOut">
              <a:rPr lang="en-FI" smtClean="0"/>
              <a:t>12/3/21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A85285-9E56-D143-A291-88E65234F36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516749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78099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38776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298238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kulmio 9"/>
          <p:cNvSpPr/>
          <p:nvPr userDrawn="1"/>
        </p:nvSpPr>
        <p:spPr>
          <a:xfrm>
            <a:off x="0" y="6540486"/>
            <a:ext cx="9144000" cy="3236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350">
              <a:solidFill>
                <a:schemeClr val="accent1"/>
              </a:solidFill>
              <a:latin typeface="Helvetica" pitchFamily="34" charset="0"/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5343907" y="6592627"/>
            <a:ext cx="2147658" cy="180989"/>
          </a:xfrm>
          <a:prstGeom prst="rect">
            <a:avLst/>
          </a:prstGeom>
        </p:spPr>
        <p:txBody>
          <a:bodyPr/>
          <a:lstStyle>
            <a:lvl1pPr algn="r">
              <a:defRPr sz="675">
                <a:solidFill>
                  <a:schemeClr val="bg1"/>
                </a:solidFill>
                <a:latin typeface="Helvetica" pitchFamily="34" charset="0"/>
                <a:cs typeface="Helvetica" pitchFamily="34" charset="0"/>
              </a:defRPr>
            </a:lvl1pPr>
          </a:lstStyle>
          <a:p>
            <a:r>
              <a:rPr lang="fi-FI" b="1">
                <a:solidFill>
                  <a:srgbClr val="FF0000"/>
                </a:solidFill>
              </a:rPr>
              <a:t>Quark-nucleus scattering (Meijian Li, JYU)</a:t>
            </a:r>
            <a:endParaRPr lang="fi-FI" b="1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64976" y="6592627"/>
            <a:ext cx="454016" cy="180989"/>
          </a:xfrm>
          <a:prstGeom prst="rect">
            <a:avLst/>
          </a:prstGeom>
        </p:spPr>
        <p:txBody>
          <a:bodyPr/>
          <a:lstStyle>
            <a:lvl1pPr algn="l">
              <a:defRPr sz="675"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fld id="{0FE3988A-0109-0B40-965D-9E0ED41EFEE4}" type="slidenum">
              <a:rPr lang="fi-FI" smtClean="0"/>
              <a:pPr/>
              <a:t>‹#›</a:t>
            </a:fld>
            <a:endParaRPr lang="fi-FI" dirty="0"/>
          </a:p>
        </p:txBody>
      </p:sp>
      <p:cxnSp>
        <p:nvCxnSpPr>
          <p:cNvPr id="14" name="Suora yhdysviiva 13"/>
          <p:cNvCxnSpPr/>
          <p:nvPr userDrawn="1"/>
        </p:nvCxnSpPr>
        <p:spPr>
          <a:xfrm>
            <a:off x="8503899" y="6592627"/>
            <a:ext cx="0" cy="18098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uora yhdysviiva 14"/>
          <p:cNvCxnSpPr/>
          <p:nvPr userDrawn="1"/>
        </p:nvCxnSpPr>
        <p:spPr>
          <a:xfrm>
            <a:off x="7552916" y="6592627"/>
            <a:ext cx="0" cy="18098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tsikon paikkamerkki 1"/>
          <p:cNvSpPr>
            <a:spLocks noGrp="1"/>
          </p:cNvSpPr>
          <p:nvPr>
            <p:ph type="title"/>
          </p:nvPr>
        </p:nvSpPr>
        <p:spPr>
          <a:xfrm>
            <a:off x="457201" y="637578"/>
            <a:ext cx="7368419" cy="1019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fi-FI" dirty="0"/>
              <a:t>Muokkaa perustyylejä naps.</a:t>
            </a:r>
          </a:p>
        </p:txBody>
      </p:sp>
      <p:sp>
        <p:nvSpPr>
          <p:cNvPr id="13" name="Tekstin paikkamerkki 2"/>
          <p:cNvSpPr>
            <a:spLocks noGrp="1"/>
          </p:cNvSpPr>
          <p:nvPr>
            <p:ph idx="1"/>
          </p:nvPr>
        </p:nvSpPr>
        <p:spPr>
          <a:xfrm>
            <a:off x="457200" y="1844699"/>
            <a:ext cx="8229600" cy="4557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Helvetica" pitchFamily="34" charset="0"/>
              </a:defRPr>
            </a:lvl1pPr>
            <a:lvl2pPr>
              <a:defRPr>
                <a:latin typeface="Helvetica" pitchFamily="34" charset="0"/>
              </a:defRPr>
            </a:lvl2pPr>
            <a:lvl3pPr>
              <a:defRPr>
                <a:latin typeface="Helvetica" pitchFamily="34" charset="0"/>
              </a:defRPr>
            </a:lvl3pPr>
            <a:lvl4pPr>
              <a:defRPr>
                <a:latin typeface="Helvetica" pitchFamily="34" charset="0"/>
              </a:defRPr>
            </a:lvl4pPr>
            <a:lvl5pPr>
              <a:defRPr>
                <a:latin typeface="Helvetica" pitchFamily="34" charset="0"/>
              </a:defRPr>
            </a:lvl5pPr>
          </a:lstStyle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12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17454" y="6592627"/>
            <a:ext cx="831227" cy="180989"/>
          </a:xfrm>
          <a:prstGeom prst="rect">
            <a:avLst/>
          </a:prstGeom>
        </p:spPr>
        <p:txBody>
          <a:bodyPr/>
          <a:lstStyle>
            <a:lvl1pPr algn="ctr">
              <a:defRPr sz="675">
                <a:solidFill>
                  <a:schemeClr val="bg1"/>
                </a:solidFill>
                <a:latin typeface="Helvetica" pitchFamily="34" charset="0"/>
              </a:defRPr>
            </a:lvl1pPr>
          </a:lstStyle>
          <a:p>
            <a:r>
              <a:rPr lang="fi-FI"/>
              <a:t>December 2,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10368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6044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73215"/>
            <a:ext cx="7886700" cy="49037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91220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311222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6179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8962"/>
            <a:ext cx="3886200" cy="478800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8962"/>
            <a:ext cx="3886200" cy="4788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1925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7224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855259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37830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721920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023782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3D327-DD94-6448-BCEC-432D3FFEBF6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11094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3" Type="http://schemas.openxmlformats.org/officeDocument/2006/relationships/image" Target="../media/image41.gif"/><Relationship Id="rId7" Type="http://schemas.openxmlformats.org/officeDocument/2006/relationships/image" Target="../media/image59.png"/><Relationship Id="rId12" Type="http://schemas.openxmlformats.org/officeDocument/2006/relationships/image" Target="../media/image45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44.gif"/><Relationship Id="rId5" Type="http://schemas.openxmlformats.org/officeDocument/2006/relationships/image" Target="../media/image57.png"/><Relationship Id="rId15" Type="http://schemas.openxmlformats.org/officeDocument/2006/relationships/image" Target="../media/image67.png"/><Relationship Id="rId10" Type="http://schemas.openxmlformats.org/officeDocument/2006/relationships/image" Target="../media/image43.gif"/><Relationship Id="rId4" Type="http://schemas.openxmlformats.org/officeDocument/2006/relationships/image" Target="../media/image42.gif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7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gif"/><Relationship Id="rId13" Type="http://schemas.openxmlformats.org/officeDocument/2006/relationships/image" Target="../media/image65.png"/><Relationship Id="rId3" Type="http://schemas.openxmlformats.org/officeDocument/2006/relationships/image" Target="../media/image76.png"/><Relationship Id="rId7" Type="http://schemas.openxmlformats.org/officeDocument/2006/relationships/image" Target="../media/image52.gif"/><Relationship Id="rId12" Type="http://schemas.openxmlformats.org/officeDocument/2006/relationships/image" Target="../media/image57.gi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image" Target="../media/image56.gif"/><Relationship Id="rId5" Type="http://schemas.openxmlformats.org/officeDocument/2006/relationships/image" Target="../media/image78.png"/><Relationship Id="rId15" Type="http://schemas.openxmlformats.org/officeDocument/2006/relationships/image" Target="../media/image67.png"/><Relationship Id="rId10" Type="http://schemas.openxmlformats.org/officeDocument/2006/relationships/image" Target="../media/image55.gif"/><Relationship Id="rId4" Type="http://schemas.openxmlformats.org/officeDocument/2006/relationships/image" Target="../media/image77.png"/><Relationship Id="rId9" Type="http://schemas.openxmlformats.org/officeDocument/2006/relationships/image" Target="../media/image54.gif"/><Relationship Id="rId14" Type="http://schemas.openxmlformats.org/officeDocument/2006/relationships/image" Target="../media/image8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58.emf"/><Relationship Id="rId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gif"/><Relationship Id="rId5" Type="http://schemas.openxmlformats.org/officeDocument/2006/relationships/image" Target="../media/image60.gif"/><Relationship Id="rId10" Type="http://schemas.openxmlformats.org/officeDocument/2006/relationships/image" Target="../media/image96.png"/><Relationship Id="rId4" Type="http://schemas.openxmlformats.org/officeDocument/2006/relationships/image" Target="../media/image59.gif"/><Relationship Id="rId9" Type="http://schemas.openxmlformats.org/officeDocument/2006/relationships/image" Target="../media/image9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62.emf"/><Relationship Id="rId7" Type="http://schemas.openxmlformats.org/officeDocument/2006/relationships/image" Target="../media/image140.png"/><Relationship Id="rId12" Type="http://schemas.openxmlformats.org/officeDocument/2006/relationships/image" Target="../media/image36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openxmlformats.org/officeDocument/2006/relationships/image" Target="../media/image300.png"/><Relationship Id="rId5" Type="http://schemas.openxmlformats.org/officeDocument/2006/relationships/image" Target="../media/image120.png"/><Relationship Id="rId10" Type="http://schemas.openxmlformats.org/officeDocument/2006/relationships/image" Target="../media/image280.png"/><Relationship Id="rId4" Type="http://schemas.openxmlformats.org/officeDocument/2006/relationships/image" Target="../media/image63.emf"/><Relationship Id="rId9" Type="http://schemas.openxmlformats.org/officeDocument/2006/relationships/image" Target="../media/image20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10.png"/><Relationship Id="rId7" Type="http://schemas.openxmlformats.org/officeDocument/2006/relationships/image" Target="../media/image26.png"/><Relationship Id="rId12" Type="http://schemas.openxmlformats.org/officeDocument/2006/relationships/image" Target="../media/image2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9.png"/><Relationship Id="rId5" Type="http://schemas.openxmlformats.org/officeDocument/2006/relationships/image" Target="../media/image24.png"/><Relationship Id="rId10" Type="http://schemas.openxmlformats.org/officeDocument/2006/relationships/image" Target="../media/image1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5.png"/><Relationship Id="rId3" Type="http://schemas.openxmlformats.org/officeDocument/2006/relationships/image" Target="../media/image9.png"/><Relationship Id="rId7" Type="http://schemas.openxmlformats.org/officeDocument/2006/relationships/image" Target="../media/image33.png"/><Relationship Id="rId12" Type="http://schemas.openxmlformats.org/officeDocument/2006/relationships/image" Target="../media/image3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8.png"/><Relationship Id="rId5" Type="http://schemas.openxmlformats.org/officeDocument/2006/relationships/image" Target="../media/image31.png"/><Relationship Id="rId15" Type="http://schemas.openxmlformats.org/officeDocument/2006/relationships/image" Target="../media/image37.png"/><Relationship Id="rId4" Type="http://schemas.openxmlformats.org/officeDocument/2006/relationships/image" Target="../media/image30.png"/><Relationship Id="rId1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9.png"/><Relationship Id="rId7" Type="http://schemas.openxmlformats.org/officeDocument/2006/relationships/image" Target="../media/image4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37.emf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F70C7-5381-F04D-93D6-E476118B58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615" y="735496"/>
            <a:ext cx="6796707" cy="2088483"/>
          </a:xfrm>
        </p:spPr>
        <p:txBody>
          <a:bodyPr>
            <a:noAutofit/>
          </a:bodyPr>
          <a:lstStyle/>
          <a:p>
            <a:r>
              <a:rPr lang="en-US" sz="4800" b="1" dirty="0"/>
              <a:t>Forward quark jet-nucleus scattering in a light-front Hamiltonian approach</a:t>
            </a:r>
            <a:endParaRPr lang="en-FI" sz="4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31A171-62F3-D945-B8D0-85F33E3AAF0C}"/>
              </a:ext>
            </a:extLst>
          </p:cNvPr>
          <p:cNvSpPr/>
          <p:nvPr/>
        </p:nvSpPr>
        <p:spPr>
          <a:xfrm>
            <a:off x="1103678" y="4756853"/>
            <a:ext cx="7195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</a:rPr>
              <a:t>Light Cone 2021: Physics of Hadrons on the Light Front</a:t>
            </a:r>
          </a:p>
          <a:p>
            <a:pPr algn="ctr"/>
            <a:r>
              <a:rPr lang="en-US" sz="2000" b="1" dirty="0">
                <a:solidFill>
                  <a:schemeClr val="accent6"/>
                </a:solidFill>
              </a:rPr>
              <a:t> November 29 - December 4, 2021, Jeju Booyoung Hotel &amp; ZOOM</a:t>
            </a:r>
          </a:p>
        </p:txBody>
      </p:sp>
      <p:pic>
        <p:nvPicPr>
          <p:cNvPr id="10" name="Picture 9" descr="A red and blue flag&#10;&#10;Description automatically generated with low confidence">
            <a:extLst>
              <a:ext uri="{FF2B5EF4-FFF2-40B4-BE49-F238E27FC236}">
                <a16:creationId xmlns:a16="http://schemas.microsoft.com/office/drawing/2014/main" id="{C505EDBE-2C49-7440-BAD2-CEE327D05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0379" y="5601490"/>
            <a:ext cx="1099885" cy="1021322"/>
          </a:xfrm>
          <a:prstGeom prst="rect">
            <a:avLst/>
          </a:prstGeom>
        </p:spPr>
      </p:pic>
      <p:pic>
        <p:nvPicPr>
          <p:cNvPr id="16" name="Content Placeholder 4">
            <a:extLst>
              <a:ext uri="{FF2B5EF4-FFF2-40B4-BE49-F238E27FC236}">
                <a16:creationId xmlns:a16="http://schemas.microsoft.com/office/drawing/2014/main" id="{0138D1E1-D3F2-6146-9E3F-EF2262A12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30" y="5744360"/>
            <a:ext cx="1880702" cy="747936"/>
          </a:xfrm>
          <a:prstGeom prst="rect">
            <a:avLst/>
          </a:prstGeom>
        </p:spPr>
      </p:pic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138E9B5C-222B-BF45-8064-A7B171E09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8423" y="5613844"/>
            <a:ext cx="1008968" cy="10089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E39075-B999-6A43-9E00-DFEF0D63C732}"/>
              </a:ext>
            </a:extLst>
          </p:cNvPr>
          <p:cNvSpPr txBox="1"/>
          <p:nvPr/>
        </p:nvSpPr>
        <p:spPr>
          <a:xfrm>
            <a:off x="724395" y="2823979"/>
            <a:ext cx="81227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Meijian Li </a:t>
            </a:r>
            <a:endParaRPr lang="en-GB" sz="2400" baseline="30000" dirty="0"/>
          </a:p>
          <a:p>
            <a:pPr algn="ctr"/>
            <a:r>
              <a:rPr lang="en-US" i="1" dirty="0"/>
              <a:t>Department of Physics, </a:t>
            </a:r>
            <a:r>
              <a:rPr lang="en-GB" i="1" dirty="0"/>
              <a:t>University of Jyväskylä,</a:t>
            </a:r>
            <a:r>
              <a:rPr lang="en-US" i="1" dirty="0"/>
              <a:t> Finland </a:t>
            </a:r>
          </a:p>
          <a:p>
            <a:pPr algn="ctr"/>
            <a:r>
              <a:rPr lang="en-US" i="1" dirty="0"/>
              <a:t>Helsinki Institute of Physics, University of Helsinki, Finland</a:t>
            </a:r>
          </a:p>
          <a:p>
            <a:pPr algn="ctr"/>
            <a:endParaRPr lang="en-US" sz="2000" dirty="0"/>
          </a:p>
          <a:p>
            <a:pPr algn="ctr"/>
            <a:r>
              <a:rPr lang="en-GB" sz="2000" dirty="0"/>
              <a:t>In collaboration with: Tuomas Lappi (U. Jyväskylä) and Xingbo Zhao (IMPCAS)</a:t>
            </a:r>
            <a:endParaRPr lang="en-GB" sz="2000" baseline="30000" dirty="0"/>
          </a:p>
          <a:p>
            <a:pPr algn="ctr"/>
            <a:r>
              <a:rPr lang="en-GB" sz="2000" dirty="0"/>
              <a:t>Based on work: </a:t>
            </a:r>
            <a:r>
              <a:rPr lang="en-US" sz="2000" dirty="0"/>
              <a:t>Phys. Rev. D 104, 056014 (2021)</a:t>
            </a:r>
          </a:p>
        </p:txBody>
      </p:sp>
    </p:spTree>
    <p:extLst>
      <p:ext uri="{BB962C8B-B14F-4D97-AF65-F5344CB8AC3E}">
        <p14:creationId xmlns:p14="http://schemas.microsoft.com/office/powerpoint/2010/main" val="21208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08801" y="2200695"/>
            <a:ext cx="645368" cy="484026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7400197" y="1502156"/>
            <a:ext cx="2532832" cy="954774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2B91A-9B30-F047-9D13-C6FA99AA5A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628518" y="5230015"/>
            <a:ext cx="2017580" cy="760545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60240" y="5789405"/>
            <a:ext cx="485578" cy="36418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F1181-9864-3E47-BE89-179A75D2C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CB890B-A4B8-614C-8B4D-9EDB9CA1C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10</a:t>
            </a:fld>
            <a:endParaRPr lang="en-FI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22C0513F-C745-EF4D-9274-DDCF6A3FD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027" y="1703465"/>
            <a:ext cx="2971546" cy="45163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Outline</a:t>
            </a:r>
          </a:p>
        </p:txBody>
      </p:sp>
      <p:graphicFrame>
        <p:nvGraphicFramePr>
          <p:cNvPr id="14" name="Content Placeholder 4">
            <a:extLst>
              <a:ext uri="{FF2B5EF4-FFF2-40B4-BE49-F238E27FC236}">
                <a16:creationId xmlns:a16="http://schemas.microsoft.com/office/drawing/2014/main" id="{A0747E60-2762-1D4C-B360-71D79E629F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569577"/>
              </p:ext>
            </p:extLst>
          </p:nvPr>
        </p:nvGraphicFramePr>
        <p:xfrm>
          <a:off x="1828800" y="1144132"/>
          <a:ext cx="6658495" cy="4757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9463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2EFCC-6604-FE41-BF06-4136C5106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321735"/>
            <a:ext cx="8178799" cy="780210"/>
          </a:xfrm>
        </p:spPr>
        <p:txBody>
          <a:bodyPr>
            <a:normAutofit/>
          </a:bodyPr>
          <a:lstStyle/>
          <a:p>
            <a:r>
              <a:rPr lang="en-US" sz="3200" dirty="0"/>
              <a:t>Results: 1.a. Gluon emission and absorption</a:t>
            </a:r>
            <a:endParaRPr lang="en-FI" sz="3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021CF-A873-F548-817C-328F9F41E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64EB5-5171-394E-8F20-D8C387FB8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70EFE-748A-724F-AFBE-F3462541A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11</a:t>
            </a:fld>
            <a:endParaRPr lang="en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2C1272-DB2C-FB4E-B030-0628CF690449}"/>
                  </a:ext>
                </a:extLst>
              </p:cNvPr>
              <p:cNvSpPr txBox="1"/>
              <p:nvPr/>
            </p:nvSpPr>
            <p:spPr>
              <a:xfrm>
                <a:off x="608592" y="1599116"/>
                <a:ext cx="7413556" cy="809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I" dirty="0">
                    <a:solidFill>
                      <a:schemeClr val="tx1"/>
                    </a:solidFill>
                  </a:rPr>
                  <a:t>The interaction contains the gluon emission/absorption term,  			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  <m:r>
                            <a:rPr lang="en-US">
                              <a:latin typeface="Cambria Math" panose="02040503050406030204" pitchFamily="18" charset="0"/>
                            </a:rPr>
                            <m:t>= 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num>
                            <m:den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𝐾𝐸</m:t>
                              </m:r>
                            </m:sub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𝑞𝑔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num>
                            <m:den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𝐾𝐸</m:t>
                              </m:r>
                            </m:sub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FI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2C1272-DB2C-FB4E-B030-0628CF6904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592" y="1599116"/>
                <a:ext cx="7413556" cy="809517"/>
              </a:xfrm>
              <a:prstGeom prst="rect">
                <a:avLst/>
              </a:prstGeom>
              <a:blipFill>
                <a:blip r:embed="rId2"/>
                <a:stretch>
                  <a:fillRect l="-856" t="-3077" b="-461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FD48482-1811-C14E-AEB6-CC63C0B0FA18}"/>
                  </a:ext>
                </a:extLst>
              </p:cNvPr>
              <p:cNvSpPr txBox="1"/>
              <p:nvPr/>
            </p:nvSpPr>
            <p:spPr>
              <a:xfrm>
                <a:off x="1944559" y="2473462"/>
                <a:ext cx="5254880" cy="432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I" i="1" dirty="0">
                    <a:solidFill>
                      <a:schemeClr val="tx2"/>
                    </a:solidFill>
                  </a:rPr>
                  <a:t>Initial state: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FI" i="1" dirty="0">
                    <a:solidFill>
                      <a:schemeClr val="tx2"/>
                    </a:solidFill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FI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FD48482-1811-C14E-AEB6-CC63C0B0F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4559" y="2473462"/>
                <a:ext cx="5254880" cy="432554"/>
              </a:xfrm>
              <a:prstGeom prst="rect">
                <a:avLst/>
              </a:prstGeom>
              <a:blipFill>
                <a:blip r:embed="rId3"/>
                <a:stretch>
                  <a:fillRect l="-966" t="-85714" b="-13714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6EFFB96-A5A6-B542-BFCD-F72375AA980B}"/>
                  </a:ext>
                </a:extLst>
              </p:cNvPr>
              <p:cNvSpPr/>
              <p:nvPr/>
            </p:nvSpPr>
            <p:spPr>
              <a:xfrm>
                <a:off x="694428" y="5864863"/>
                <a:ext cx="763634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dirty="0">
                    <a:solidFill>
                      <a:schemeClr val="accent1"/>
                    </a:solidFill>
                  </a:rPr>
                  <a:t>The probability of the initial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state decreases, the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𝑞𝑔</m:t>
                        </m:r>
                      </m:e>
                    </m:d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sector increases.</a:t>
                </a:r>
                <a:endParaRPr lang="en-FI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6EFFB96-A5A6-B542-BFCD-F72375AA98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28" y="5864863"/>
                <a:ext cx="7636343" cy="369332"/>
              </a:xfrm>
              <a:prstGeom prst="rect">
                <a:avLst/>
              </a:prstGeom>
              <a:blipFill>
                <a:blip r:embed="rId4"/>
                <a:stretch>
                  <a:fillRect l="-498" t="-106452" b="-15806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DC240DD3-F4B5-4842-8886-8AF4F5A751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96" y="3202063"/>
            <a:ext cx="4325691" cy="2736000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D0E89BBC-93FD-B74F-B7FE-AA5CF372F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993849"/>
            <a:ext cx="7775280" cy="64488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ea typeface="Cambria Math" charset="0"/>
              </a:rPr>
              <a:t>The initial state is a single quark state, testing the physical effects of  different parts of the Hamiltonian in a clean and tractable setup.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7177618-9667-5A4F-B2CC-6EFE5EA4FD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0973" y="3197956"/>
            <a:ext cx="4325693" cy="273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097BA2D-7186-2440-A3F5-43138AFED28F}"/>
                  </a:ext>
                </a:extLst>
              </p:cNvPr>
              <p:cNvSpPr/>
              <p:nvPr/>
            </p:nvSpPr>
            <p:spPr>
              <a:xfrm>
                <a:off x="702850" y="3028856"/>
                <a:ext cx="16003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=8.5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FI" dirty="0">
                  <a:solidFill>
                    <a:srgbClr val="DC315F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097BA2D-7186-2440-A3F5-43138AFED2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850" y="3028856"/>
                <a:ext cx="1600310" cy="369332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65D54A6-B622-B649-BC92-09693B88DDF5}"/>
                  </a:ext>
                </a:extLst>
              </p:cNvPr>
              <p:cNvSpPr/>
              <p:nvPr/>
            </p:nvSpPr>
            <p:spPr>
              <a:xfrm>
                <a:off x="4814777" y="3009183"/>
                <a:ext cx="17285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FI" dirty="0">
                  <a:solidFill>
                    <a:srgbClr val="DC315F"/>
                  </a:solidFill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65D54A6-B622-B649-BC92-09693B88DD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4777" y="3009183"/>
                <a:ext cx="1728550" cy="369332"/>
              </a:xfrm>
              <a:prstGeom prst="rect">
                <a:avLst/>
              </a:prstGeom>
              <a:blipFill>
                <a:blip r:embed="rId8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B2A862F3-0E52-CD48-BFC2-B16F957435B6}"/>
              </a:ext>
            </a:extLst>
          </p:cNvPr>
          <p:cNvSpPr/>
          <p:nvPr/>
        </p:nvSpPr>
        <p:spPr>
          <a:xfrm>
            <a:off x="3080372" y="2920957"/>
            <a:ext cx="1589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DC315F"/>
                </a:solidFill>
              </a:rPr>
              <a:t>b</a:t>
            </a:r>
            <a:r>
              <a:rPr lang="en-FI" dirty="0">
                <a:solidFill>
                  <a:srgbClr val="DC315F"/>
                </a:solidFill>
              </a:rPr>
              <a:t>oost invariant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EE13FF2-3886-C84E-88D3-9658AA7129A9}"/>
              </a:ext>
            </a:extLst>
          </p:cNvPr>
          <p:cNvCxnSpPr/>
          <p:nvPr/>
        </p:nvCxnSpPr>
        <p:spPr>
          <a:xfrm>
            <a:off x="2942517" y="3246659"/>
            <a:ext cx="1959989" cy="0"/>
          </a:xfrm>
          <a:prstGeom prst="straightConnector1">
            <a:avLst/>
          </a:prstGeom>
          <a:ln w="12700">
            <a:solidFill>
              <a:srgbClr val="DC315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2BBC129C-ED18-0F44-A1DF-E2320DF9A5D8}"/>
              </a:ext>
            </a:extLst>
          </p:cNvPr>
          <p:cNvSpPr txBox="1">
            <a:spLocks/>
          </p:cNvSpPr>
          <p:nvPr/>
        </p:nvSpPr>
        <p:spPr>
          <a:xfrm>
            <a:off x="538252" y="2522699"/>
            <a:ext cx="3025080" cy="508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Transition</a:t>
            </a:r>
          </a:p>
        </p:txBody>
      </p:sp>
    </p:spTree>
    <p:extLst>
      <p:ext uri="{BB962C8B-B14F-4D97-AF65-F5344CB8AC3E}">
        <p14:creationId xmlns:p14="http://schemas.microsoft.com/office/powerpoint/2010/main" val="188817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70EFE-748A-724F-AFBE-F3462541A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12</a:t>
            </a:fld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42EFCC-6604-FE41-BF06-4136C5106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321735"/>
            <a:ext cx="8178799" cy="780210"/>
          </a:xfrm>
        </p:spPr>
        <p:txBody>
          <a:bodyPr>
            <a:normAutofit/>
          </a:bodyPr>
          <a:lstStyle/>
          <a:p>
            <a:r>
              <a:rPr lang="en-US" sz="3200" dirty="0"/>
              <a:t>Results: 1.b. Gluon emission and absorption</a:t>
            </a:r>
            <a:endParaRPr lang="en-FI" sz="3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021CF-A873-F548-817C-328F9F41E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pic>
        <p:nvPicPr>
          <p:cNvPr id="50" name="Picture 49" descr="Chart, histogram&#10;&#10;Description automatically generated">
            <a:extLst>
              <a:ext uri="{FF2B5EF4-FFF2-40B4-BE49-F238E27FC236}">
                <a16:creationId xmlns:a16="http://schemas.microsoft.com/office/drawing/2014/main" id="{AB970D61-3858-F841-91C5-E2F40FE68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447288"/>
            <a:ext cx="2773440" cy="2160000"/>
          </a:xfrm>
          <a:prstGeom prst="rect">
            <a:avLst/>
          </a:prstGeom>
        </p:spPr>
      </p:pic>
      <p:pic>
        <p:nvPicPr>
          <p:cNvPr id="46" name="Picture 45" descr="Chart, histogram&#10;&#10;Description automatically generated">
            <a:extLst>
              <a:ext uri="{FF2B5EF4-FFF2-40B4-BE49-F238E27FC236}">
                <a16:creationId xmlns:a16="http://schemas.microsoft.com/office/drawing/2014/main" id="{D12FD44B-CCB9-4E41-B302-8026B4CF9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0480" y="3447288"/>
            <a:ext cx="2773440" cy="2160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64EB5-5171-394E-8F20-D8C387FB8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pic>
        <p:nvPicPr>
          <p:cNvPr id="48" name="Picture 47" descr="Chart, box and whisker chart&#10;&#10;Description automatically generated">
            <a:extLst>
              <a:ext uri="{FF2B5EF4-FFF2-40B4-BE49-F238E27FC236}">
                <a16:creationId xmlns:a16="http://schemas.microsoft.com/office/drawing/2014/main" id="{19643CEB-ACB2-DC41-B6F7-5EA9BE3E7D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2867" y="3449628"/>
            <a:ext cx="2635200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ontent Placeholder 2">
                <a:extLst>
                  <a:ext uri="{FF2B5EF4-FFF2-40B4-BE49-F238E27FC236}">
                    <a16:creationId xmlns:a16="http://schemas.microsoft.com/office/drawing/2014/main" id="{D0E89BBC-93FD-B74F-B7FE-AA5CF372F00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8252" y="1056406"/>
                <a:ext cx="3025080" cy="508417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/>
                  <a:t>Evolution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FI" sz="2000" dirty="0"/>
                  <a:t>space</a:t>
                </a:r>
                <a:endParaRPr lang="en-US" sz="2000" dirty="0"/>
              </a:p>
            </p:txBody>
          </p:sp>
        </mc:Choice>
        <mc:Fallback xmlns="">
          <p:sp>
            <p:nvSpPr>
              <p:cNvPr id="24" name="Content Placeholder 2">
                <a:extLst>
                  <a:ext uri="{FF2B5EF4-FFF2-40B4-BE49-F238E27FC236}">
                    <a16:creationId xmlns:a16="http://schemas.microsoft.com/office/drawing/2014/main" id="{D0E89BBC-93FD-B74F-B7FE-AA5CF372F0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8252" y="1056406"/>
                <a:ext cx="3025080" cy="508417"/>
              </a:xfrm>
              <a:blipFill>
                <a:blip r:embed="rId5"/>
                <a:stretch>
                  <a:fillRect l="-1674" t="-21951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EBA2ACF-458E-C849-BAEE-7D46D9F0CBA8}"/>
                  </a:ext>
                </a:extLst>
              </p:cNvPr>
              <p:cNvSpPr/>
              <p:nvPr/>
            </p:nvSpPr>
            <p:spPr>
              <a:xfrm>
                <a:off x="700682" y="5613762"/>
                <a:ext cx="7623835" cy="7629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dirty="0">
                    <a:solidFill>
                      <a:schemeClr val="accent1"/>
                    </a:solidFill>
                  </a:rPr>
                  <a:t>The total momentum is conserved.</a:t>
                </a:r>
                <a:r>
                  <a:rPr lang="en-FI" dirty="0">
                    <a:solidFill>
                      <a:schemeClr val="accent1"/>
                    </a:solidFill>
                  </a:rPr>
                  <a:t> D</a:t>
                </a:r>
                <a:r>
                  <a:rPr lang="en-US" dirty="0" err="1">
                    <a:solidFill>
                      <a:schemeClr val="accent1"/>
                    </a:solidFill>
                  </a:rPr>
                  <a:t>ifferent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modes oscillate out of phase due to phase factor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num>
                          <m:den>
                            <m: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𝐾𝐸</m:t>
                            </m:r>
                          </m:sub>
                          <m:sup>
                            <m: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  <m:sSup>
                          <m:sSupPr>
                            <m:ctrlP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FI" dirty="0">
                    <a:solidFill>
                      <a:schemeClr val="accent1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EBA2ACF-458E-C849-BAEE-7D46D9F0CB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682" y="5613762"/>
                <a:ext cx="7623835" cy="762901"/>
              </a:xfrm>
              <a:prstGeom prst="rect">
                <a:avLst/>
              </a:prstGeom>
              <a:blipFill>
                <a:blip r:embed="rId6"/>
                <a:stretch>
                  <a:fillRect l="-499" t="-6557" r="-998" b="-1147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5D96F580-C59B-CD4F-B768-BD7468603555}"/>
                  </a:ext>
                </a:extLst>
              </p:cNvPr>
              <p:cNvSpPr/>
              <p:nvPr/>
            </p:nvSpPr>
            <p:spPr>
              <a:xfrm>
                <a:off x="460129" y="2052602"/>
                <a:ext cx="98616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i="1" dirty="0">
                  <a:solidFill>
                    <a:srgbClr val="DC315F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8.5 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FI" dirty="0">
                  <a:solidFill>
                    <a:srgbClr val="DC315F"/>
                  </a:solidFill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5D96F580-C59B-CD4F-B768-BD74686035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29" y="2052602"/>
                <a:ext cx="986167" cy="646331"/>
              </a:xfrm>
              <a:prstGeom prst="rect">
                <a:avLst/>
              </a:prstGeom>
              <a:blipFill>
                <a:blip r:embed="rId7"/>
                <a:stretch>
                  <a:fillRect b="-961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C8A8FED-EC17-DA4D-A610-B2BA5E5914DC}"/>
                  </a:ext>
                </a:extLst>
              </p:cNvPr>
              <p:cNvSpPr/>
              <p:nvPr/>
            </p:nvSpPr>
            <p:spPr>
              <a:xfrm>
                <a:off x="396008" y="4451440"/>
                <a:ext cx="111440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i="1" dirty="0">
                  <a:solidFill>
                    <a:srgbClr val="DC315F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FI" dirty="0">
                  <a:solidFill>
                    <a:srgbClr val="DC315F"/>
                  </a:solidFill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C8A8FED-EC17-DA4D-A610-B2BA5E5914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8" y="4451440"/>
                <a:ext cx="1114408" cy="646331"/>
              </a:xfrm>
              <a:prstGeom prst="rect">
                <a:avLst/>
              </a:prstGeom>
              <a:blipFill>
                <a:blip r:embed="rId8"/>
                <a:stretch>
                  <a:fillRect b="-961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F2CD33BA-3CA3-BF41-B787-6C998DA7EC11}"/>
              </a:ext>
            </a:extLst>
          </p:cNvPr>
          <p:cNvSpPr/>
          <p:nvPr/>
        </p:nvSpPr>
        <p:spPr>
          <a:xfrm rot="16200000">
            <a:off x="49044" y="3281033"/>
            <a:ext cx="1589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DC315F"/>
                </a:solidFill>
              </a:rPr>
              <a:t>b</a:t>
            </a:r>
            <a:r>
              <a:rPr lang="en-FI" dirty="0">
                <a:solidFill>
                  <a:srgbClr val="DC315F"/>
                </a:solidFill>
              </a:rPr>
              <a:t>oost invariant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B6F512D-1E25-E848-8CB8-26009D4C7BBA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953212" y="2670802"/>
            <a:ext cx="0" cy="1780638"/>
          </a:xfrm>
          <a:prstGeom prst="straightConnector1">
            <a:avLst/>
          </a:prstGeom>
          <a:ln w="12700">
            <a:solidFill>
              <a:srgbClr val="DC315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2A31D2F-A909-384B-B78C-31DE2445E435}"/>
                  </a:ext>
                </a:extLst>
              </p:cNvPr>
              <p:cNvSpPr txBox="1"/>
              <p:nvPr/>
            </p:nvSpPr>
            <p:spPr>
              <a:xfrm>
                <a:off x="3430197" y="1001575"/>
                <a:ext cx="5277556" cy="432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I" i="1" dirty="0">
                    <a:solidFill>
                      <a:schemeClr val="tx2"/>
                    </a:solidFill>
                  </a:rPr>
                  <a:t>Initial state: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FI" i="1" dirty="0">
                    <a:solidFill>
                      <a:schemeClr val="tx2"/>
                    </a:solidFill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FI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2A31D2F-A909-384B-B78C-31DE2445E4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197" y="1001575"/>
                <a:ext cx="5277556" cy="432554"/>
              </a:xfrm>
              <a:prstGeom prst="rect">
                <a:avLst/>
              </a:prstGeom>
              <a:blipFill>
                <a:blip r:embed="rId9"/>
                <a:stretch>
                  <a:fillRect l="-1202" t="-85714" b="-13714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Picture 41" descr="Chart, histogram&#10;&#10;Description automatically generated">
            <a:extLst>
              <a:ext uri="{FF2B5EF4-FFF2-40B4-BE49-F238E27FC236}">
                <a16:creationId xmlns:a16="http://schemas.microsoft.com/office/drawing/2014/main" id="{FF2D9A9A-88C8-8D40-B64B-2D36F8871A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00800" y="1453896"/>
            <a:ext cx="2773440" cy="2160000"/>
          </a:xfrm>
          <a:prstGeom prst="rect">
            <a:avLst/>
          </a:prstGeom>
        </p:spPr>
      </p:pic>
      <p:pic>
        <p:nvPicPr>
          <p:cNvPr id="40" name="Picture 39" descr="Chart, histogram&#10;&#10;Description automatically generated">
            <a:extLst>
              <a:ext uri="{FF2B5EF4-FFF2-40B4-BE49-F238E27FC236}">
                <a16:creationId xmlns:a16="http://schemas.microsoft.com/office/drawing/2014/main" id="{06C87487-395F-6040-9F74-9330E1E987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40480" y="1453565"/>
            <a:ext cx="2773440" cy="2160000"/>
          </a:xfrm>
          <a:prstGeom prst="rect">
            <a:avLst/>
          </a:prstGeom>
        </p:spPr>
      </p:pic>
      <p:pic>
        <p:nvPicPr>
          <p:cNvPr id="44" name="Picture 43" descr="Chart, box and whisker chart&#10;&#10;Description automatically generated">
            <a:extLst>
              <a:ext uri="{FF2B5EF4-FFF2-40B4-BE49-F238E27FC236}">
                <a16:creationId xmlns:a16="http://schemas.microsoft.com/office/drawing/2014/main" id="{E0F11729-A8D3-BC4D-99E5-592B59D16D5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44752" y="1453565"/>
            <a:ext cx="2635200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F85E98A-799B-0347-90F9-6056380BEB73}"/>
                  </a:ext>
                </a:extLst>
              </p:cNvPr>
              <p:cNvSpPr/>
              <p:nvPr/>
            </p:nvSpPr>
            <p:spPr>
              <a:xfrm>
                <a:off x="1241140" y="1361318"/>
                <a:ext cx="561949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</a:t>
                </a:r>
                <a:endParaRPr lang="en-FI" sz="2000" dirty="0"/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F85E98A-799B-0347-90F9-6056380BEB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140" y="1361318"/>
                <a:ext cx="561949" cy="400110"/>
              </a:xfrm>
              <a:prstGeom prst="rect">
                <a:avLst/>
              </a:prstGeom>
              <a:blipFill>
                <a:blip r:embed="rId13"/>
                <a:stretch>
                  <a:fillRect l="-23913" t="-118750" r="-34783" b="-18125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69F0891-802C-CA4E-BA52-C4EEAF857760}"/>
                  </a:ext>
                </a:extLst>
              </p:cNvPr>
              <p:cNvSpPr txBox="1"/>
              <p:nvPr/>
            </p:nvSpPr>
            <p:spPr>
              <a:xfrm>
                <a:off x="6182373" y="1385762"/>
                <a:ext cx="631841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FI" sz="1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69F0891-802C-CA4E-BA52-C4EEAF8577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373" y="1385762"/>
                <a:ext cx="631841" cy="400110"/>
              </a:xfrm>
              <a:prstGeom prst="rect">
                <a:avLst/>
              </a:prstGeom>
              <a:blipFill>
                <a:blip r:embed="rId14"/>
                <a:stretch>
                  <a:fillRect l="-3922" t="-112121" r="-47059" b="-17575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95034F4-B6E2-A941-AAE6-682B32D803B9}"/>
                  </a:ext>
                </a:extLst>
              </p:cNvPr>
              <p:cNvSpPr txBox="1"/>
              <p:nvPr/>
            </p:nvSpPr>
            <p:spPr>
              <a:xfrm>
                <a:off x="3528227" y="1363983"/>
                <a:ext cx="67497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FI" sz="14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95034F4-B6E2-A941-AAE6-682B32D80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227" y="1363983"/>
                <a:ext cx="674976" cy="400110"/>
              </a:xfrm>
              <a:prstGeom prst="rect">
                <a:avLst/>
              </a:prstGeom>
              <a:blipFill>
                <a:blip r:embed="rId15"/>
                <a:stretch>
                  <a:fillRect l="-1818" t="-115625" r="-36364" b="-18125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0434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2EFCC-6604-FE41-BF06-4136C5106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321735"/>
            <a:ext cx="8178799" cy="780210"/>
          </a:xfrm>
        </p:spPr>
        <p:txBody>
          <a:bodyPr>
            <a:normAutofit/>
          </a:bodyPr>
          <a:lstStyle/>
          <a:p>
            <a:r>
              <a:rPr lang="en-US" sz="3200" dirty="0"/>
              <a:t>Results: 2.a. Interaction with a background field </a:t>
            </a:r>
            <a:endParaRPr lang="en-FI" sz="3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021CF-A873-F548-817C-328F9F41E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64EB5-5171-394E-8F20-D8C387FB8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70EFE-748A-724F-AFBE-F3462541A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13</a:t>
            </a:fld>
            <a:endParaRPr lang="en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2C1272-DB2C-FB4E-B030-0628CF690449}"/>
                  </a:ext>
                </a:extLst>
              </p:cNvPr>
              <p:cNvSpPr txBox="1"/>
              <p:nvPr/>
            </p:nvSpPr>
            <p:spPr>
              <a:xfrm>
                <a:off x="579865" y="1086402"/>
                <a:ext cx="7527072" cy="79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I" dirty="0">
                    <a:solidFill>
                      <a:schemeClr val="tx1"/>
                    </a:solidFill>
                  </a:rPr>
                  <a:t>The interaction contains the gluon emission/absorption, and the background field term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p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num>
                          <m:den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𝐾𝐸</m:t>
                            </m:r>
                          </m:sub>
                          <m:sup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p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𝑞𝑔</m:t>
                        </m:r>
                      </m:sub>
                    </m:sSub>
                    <m:r>
                      <m:rPr>
                        <m:nor/>
                      </m:rPr>
                      <a:rPr lang="en-FI" dirty="0">
                        <a:solidFill>
                          <a:schemeClr val="tx1"/>
                        </a:solidFill>
                      </a:rPr>
                      <m:t>+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𝒜</m:t>
                        </m:r>
                      </m:sub>
                    </m:sSub>
                    <m:r>
                      <m:rPr>
                        <m:nor/>
                      </m:rPr>
                      <a:rPr lang="en-US" dirty="0">
                        <a:solidFill>
                          <a:schemeClr val="tx1"/>
                        </a:solidFill>
                      </a:rPr>
                      <m:t> 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p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]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num>
                          <m:den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𝐾𝐸</m:t>
                            </m:r>
                          </m:sub>
                          <m:sup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p>
                  </m:oMath>
                </a14:m>
                <a:endParaRPr lang="en-FI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2C1272-DB2C-FB4E-B030-0628CF6904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865" y="1086402"/>
                <a:ext cx="7527072" cy="791820"/>
              </a:xfrm>
              <a:prstGeom prst="rect">
                <a:avLst/>
              </a:prstGeom>
              <a:blipFill>
                <a:blip r:embed="rId2"/>
                <a:stretch>
                  <a:fillRect l="-673" t="-3175" b="-952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FD48482-1811-C14E-AEB6-CC63C0B0FA18}"/>
                  </a:ext>
                </a:extLst>
              </p:cNvPr>
              <p:cNvSpPr txBox="1"/>
              <p:nvPr/>
            </p:nvSpPr>
            <p:spPr>
              <a:xfrm>
                <a:off x="2259897" y="1935212"/>
                <a:ext cx="6047168" cy="432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FI" i="1" dirty="0">
                    <a:solidFill>
                      <a:schemeClr val="tx2"/>
                    </a:solidFill>
                  </a:rPr>
                  <a:t>Initial state: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FI" i="1" dirty="0">
                    <a:solidFill>
                      <a:schemeClr val="tx2"/>
                    </a:solidFill>
                  </a:rPr>
                  <a:t> with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8.5 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FI" i="1" dirty="0">
                  <a:solidFill>
                    <a:schemeClr val="tx2"/>
                  </a:solidFill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FD48482-1811-C14E-AEB6-CC63C0B0F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9897" y="1935212"/>
                <a:ext cx="6047168" cy="432554"/>
              </a:xfrm>
              <a:prstGeom prst="rect">
                <a:avLst/>
              </a:prstGeom>
              <a:blipFill>
                <a:blip r:embed="rId3"/>
                <a:stretch>
                  <a:fillRect l="-1048" t="-88571" b="-13714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6EFFB96-A5A6-B542-BFCD-F72375AA980B}"/>
                  </a:ext>
                </a:extLst>
              </p:cNvPr>
              <p:cNvSpPr/>
              <p:nvPr/>
            </p:nvSpPr>
            <p:spPr>
              <a:xfrm>
                <a:off x="660028" y="5572227"/>
                <a:ext cx="764703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dirty="0">
                    <a:solidFill>
                      <a:schemeClr val="accent1"/>
                    </a:solidFill>
                  </a:rPr>
                  <a:t>The probability of the initial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state decreases, those of other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states and the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𝑞𝑔</m:t>
                        </m:r>
                      </m:e>
                    </m:d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sector increases.</a:t>
                </a:r>
                <a:endParaRPr lang="en-FI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6EFFB96-A5A6-B542-BFCD-F72375AA98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028" y="5572227"/>
                <a:ext cx="7647037" cy="646331"/>
              </a:xfrm>
              <a:prstGeom prst="rect">
                <a:avLst/>
              </a:prstGeom>
              <a:blipFill>
                <a:blip r:embed="rId4"/>
                <a:stretch>
                  <a:fillRect l="-497" t="-63462" r="-1159" b="-9615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102EE6A-99BB-2B43-9295-82B12242AA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865" y="2698435"/>
            <a:ext cx="4171622" cy="2736000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D72E645F-8FDF-F341-8E8C-40D12F6298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468" y="2698435"/>
            <a:ext cx="3944931" cy="273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C6509AB-98D5-7545-9FB8-54694DCDC802}"/>
                  </a:ext>
                </a:extLst>
              </p:cNvPr>
              <p:cNvSpPr/>
              <p:nvPr/>
            </p:nvSpPr>
            <p:spPr>
              <a:xfrm>
                <a:off x="660028" y="2425168"/>
                <a:ext cx="2225161" cy="3796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FI" dirty="0">
                    <a:solidFill>
                      <a:srgbClr val="DC315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acc>
                      <m:accPr>
                        <m:chr m:val="̃"/>
                        <m:ctrlP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acc>
                    <m:r>
                      <a:rPr lang="en-US" i="0">
                        <a:solidFill>
                          <a:srgbClr val="DC315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=0.018 </m:t>
                    </m:r>
                    <m:sSup>
                      <m:sSupPr>
                        <m:ctrlP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</m:e>
                      <m:sup>
                        <m:r>
                          <a:rPr lang="en-US" i="0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3/2</m:t>
                        </m:r>
                      </m:sup>
                    </m:sSup>
                  </m:oMath>
                </a14:m>
                <a:endParaRPr lang="en-FI" dirty="0">
                  <a:solidFill>
                    <a:srgbClr val="DC315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C6509AB-98D5-7545-9FB8-54694DCDC8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028" y="2425168"/>
                <a:ext cx="2225161" cy="379656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A11BD5E-868B-6A4E-AD51-03C2071CD3F9}"/>
                  </a:ext>
                </a:extLst>
              </p:cNvPr>
              <p:cNvSpPr/>
              <p:nvPr/>
            </p:nvSpPr>
            <p:spPr>
              <a:xfrm>
                <a:off x="5238717" y="2370815"/>
                <a:ext cx="2226763" cy="3796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acc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=0.144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</m:e>
                        <m:sup>
                          <m:r>
                            <a:rPr lang="en-US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3/2</m:t>
                          </m:r>
                        </m:sup>
                      </m:sSup>
                    </m:oMath>
                  </m:oMathPara>
                </a14:m>
                <a:endParaRPr lang="en-FI" dirty="0">
                  <a:solidFill>
                    <a:srgbClr val="DC315F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A11BD5E-868B-6A4E-AD51-03C2071CD3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17" y="2370815"/>
                <a:ext cx="2226763" cy="379656"/>
              </a:xfrm>
              <a:prstGeom prst="rect">
                <a:avLst/>
              </a:prstGeom>
              <a:blipFill>
                <a:blip r:embed="rId8"/>
                <a:stretch>
                  <a:fillRect b="-1612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DB86D366-9B11-1D4F-95F9-A757F884B1E9}"/>
              </a:ext>
            </a:extLst>
          </p:cNvPr>
          <p:cNvSpPr/>
          <p:nvPr/>
        </p:nvSpPr>
        <p:spPr>
          <a:xfrm>
            <a:off x="3045212" y="2329103"/>
            <a:ext cx="2150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DC315F"/>
                </a:solidFill>
              </a:rPr>
              <a:t>Stronger background</a:t>
            </a:r>
            <a:endParaRPr lang="en-FI" dirty="0">
              <a:solidFill>
                <a:srgbClr val="DC315F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55649B7-7DFF-DF4D-9024-50A7E361950D}"/>
              </a:ext>
            </a:extLst>
          </p:cNvPr>
          <p:cNvCxnSpPr>
            <a:cxnSpLocks/>
          </p:cNvCxnSpPr>
          <p:nvPr/>
        </p:nvCxnSpPr>
        <p:spPr>
          <a:xfrm>
            <a:off x="2907357" y="2654805"/>
            <a:ext cx="2331360" cy="0"/>
          </a:xfrm>
          <a:prstGeom prst="straightConnector1">
            <a:avLst/>
          </a:prstGeom>
          <a:ln w="12700">
            <a:solidFill>
              <a:srgbClr val="DC315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155EC588-02E3-1647-A773-B1D60FA0D92F}"/>
              </a:ext>
            </a:extLst>
          </p:cNvPr>
          <p:cNvSpPr txBox="1">
            <a:spLocks/>
          </p:cNvSpPr>
          <p:nvPr/>
        </p:nvSpPr>
        <p:spPr>
          <a:xfrm>
            <a:off x="586867" y="1986656"/>
            <a:ext cx="1798114" cy="508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Transition</a:t>
            </a:r>
          </a:p>
        </p:txBody>
      </p:sp>
    </p:spTree>
    <p:extLst>
      <p:ext uri="{BB962C8B-B14F-4D97-AF65-F5344CB8AC3E}">
        <p14:creationId xmlns:p14="http://schemas.microsoft.com/office/powerpoint/2010/main" val="1157074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2EFCC-6604-FE41-BF06-4136C5106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321735"/>
            <a:ext cx="8178799" cy="780210"/>
          </a:xfrm>
        </p:spPr>
        <p:txBody>
          <a:bodyPr>
            <a:normAutofit/>
          </a:bodyPr>
          <a:lstStyle/>
          <a:p>
            <a:r>
              <a:rPr lang="en-US" sz="3200" dirty="0"/>
              <a:t>Results: 2.b. Interaction with a background field </a:t>
            </a:r>
            <a:endParaRPr lang="en-FI" sz="3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021CF-A873-F548-817C-328F9F41E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64EB5-5171-394E-8F20-D8C387FB8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70EFE-748A-724F-AFBE-F3462541A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14</a:t>
            </a:fld>
            <a:endParaRPr lang="en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EBA2ACF-458E-C849-BAEE-7D46D9F0CBA8}"/>
                  </a:ext>
                </a:extLst>
              </p:cNvPr>
              <p:cNvSpPr/>
              <p:nvPr/>
            </p:nvSpPr>
            <p:spPr>
              <a:xfrm>
                <a:off x="603287" y="5613578"/>
                <a:ext cx="7557939" cy="7629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dirty="0">
                    <a:solidFill>
                      <a:schemeClr val="accent1"/>
                    </a:solidFill>
                  </a:rPr>
                  <a:t>The background field interaction changes the momentum distribution. </a:t>
                </a:r>
                <a:r>
                  <a:rPr lang="en-FI" dirty="0">
                    <a:solidFill>
                      <a:schemeClr val="accent1"/>
                    </a:solidFill>
                  </a:rPr>
                  <a:t>D</a:t>
                </a:r>
                <a:r>
                  <a:rPr lang="en-US" dirty="0" err="1">
                    <a:solidFill>
                      <a:schemeClr val="accent1"/>
                    </a:solidFill>
                  </a:rPr>
                  <a:t>ifferent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modes oscillate out of phase due to phase factor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num>
                          <m:den>
                            <m: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𝐾𝐸</m:t>
                            </m:r>
                          </m:sub>
                          <m:sup>
                            <m: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  <m:sSup>
                          <m:sSupPr>
                            <m:ctrlP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FI" dirty="0">
                    <a:solidFill>
                      <a:schemeClr val="accent1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EBA2ACF-458E-C849-BAEE-7D46D9F0CB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87" y="5613578"/>
                <a:ext cx="7557939" cy="762901"/>
              </a:xfrm>
              <a:prstGeom prst="rect">
                <a:avLst/>
              </a:prstGeom>
              <a:blipFill>
                <a:blip r:embed="rId2"/>
                <a:stretch>
                  <a:fillRect l="-503" t="-4918" b="-1147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A2ADA451-09FF-C240-B523-F7760F81DE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0996" y="1075069"/>
                <a:ext cx="2773440" cy="508417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/>
                  <a:t>Evolution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FI" sz="2000" dirty="0"/>
                  <a:t>space</a:t>
                </a:r>
                <a:endParaRPr lang="en-US" sz="2000" dirty="0"/>
              </a:p>
            </p:txBody>
          </p:sp>
        </mc:Choice>
        <mc:Fallback xmlns="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A2ADA451-09FF-C240-B523-F7760F81DE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0996" y="1075069"/>
                <a:ext cx="2773440" cy="508417"/>
              </a:xfrm>
              <a:blipFill>
                <a:blip r:embed="rId3"/>
                <a:stretch>
                  <a:fillRect l="-1826" t="-21951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CE3D04D-1C4A-0E42-B59D-65C545D58DBB}"/>
                  </a:ext>
                </a:extLst>
              </p:cNvPr>
              <p:cNvSpPr txBox="1"/>
              <p:nvPr/>
            </p:nvSpPr>
            <p:spPr>
              <a:xfrm>
                <a:off x="2978998" y="1041885"/>
                <a:ext cx="5986019" cy="432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I" i="1" dirty="0">
                    <a:solidFill>
                      <a:schemeClr val="tx2"/>
                    </a:solidFill>
                  </a:rPr>
                  <a:t>Initial state: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FI" i="1" dirty="0">
                    <a:solidFill>
                      <a:schemeClr val="tx2"/>
                    </a:solidFill>
                  </a:rPr>
                  <a:t> with</a:t>
                </a:r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=8.5 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FI" i="1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FI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CE3D04D-1C4A-0E42-B59D-65C545D58D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8998" y="1041885"/>
                <a:ext cx="5986019" cy="432554"/>
              </a:xfrm>
              <a:prstGeom prst="rect">
                <a:avLst/>
              </a:prstGeom>
              <a:blipFill>
                <a:blip r:embed="rId4"/>
                <a:stretch>
                  <a:fillRect l="-846" t="-88571" b="-13714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A146565-0F9D-DC41-82B4-8B21A5AEC361}"/>
                  </a:ext>
                </a:extLst>
              </p:cNvPr>
              <p:cNvSpPr/>
              <p:nvPr/>
            </p:nvSpPr>
            <p:spPr>
              <a:xfrm>
                <a:off x="538252" y="1616670"/>
                <a:ext cx="915794" cy="9336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FI" dirty="0">
                    <a:solidFill>
                      <a:srgbClr val="DC315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acc>
                      <m:accPr>
                        <m:chr m:val="̃"/>
                        <m:ctrlP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acc>
                    <m:r>
                      <a:rPr lang="en-US" i="0">
                        <a:solidFill>
                          <a:srgbClr val="DC315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en-US" i="0" dirty="0">
                  <a:solidFill>
                    <a:srgbClr val="DC315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0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0.018</m:t>
                      </m:r>
                    </m:oMath>
                  </m:oMathPara>
                </a14:m>
                <a:endParaRPr lang="en-US" i="0" dirty="0">
                  <a:solidFill>
                    <a:srgbClr val="DC315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0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GeV</m:t>
                          </m:r>
                        </m:e>
                        <m:sup>
                          <m:r>
                            <a:rPr lang="en-US" i="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3/2</m:t>
                          </m:r>
                        </m:sup>
                      </m:sSup>
                    </m:oMath>
                  </m:oMathPara>
                </a14:m>
                <a:endParaRPr lang="en-FI" dirty="0">
                  <a:solidFill>
                    <a:srgbClr val="DC315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A146565-0F9D-DC41-82B4-8B21A5AEC3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252" y="1616670"/>
                <a:ext cx="915794" cy="933654"/>
              </a:xfrm>
              <a:prstGeom prst="rect">
                <a:avLst/>
              </a:prstGeom>
              <a:blipFill>
                <a:blip r:embed="rId5"/>
                <a:stretch>
                  <a:fillRect l="-2740" b="-540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A939710-4742-154E-838B-D2454571126D}"/>
                  </a:ext>
                </a:extLst>
              </p:cNvPr>
              <p:cNvSpPr/>
              <p:nvPr/>
            </p:nvSpPr>
            <p:spPr>
              <a:xfrm>
                <a:off x="421348" y="4093396"/>
                <a:ext cx="1048071" cy="9336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acc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i="1" dirty="0">
                  <a:solidFill>
                    <a:srgbClr val="DC315F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0.144</m:t>
                      </m:r>
                    </m:oMath>
                  </m:oMathPara>
                </a14:m>
                <a:endParaRPr lang="en-US" i="1" dirty="0">
                  <a:solidFill>
                    <a:srgbClr val="DC315F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</m:e>
                        <m:sup>
                          <m:r>
                            <a:rPr lang="en-US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3/2</m:t>
                          </m:r>
                        </m:sup>
                      </m:sSup>
                    </m:oMath>
                  </m:oMathPara>
                </a14:m>
                <a:endParaRPr lang="en-FI" dirty="0">
                  <a:solidFill>
                    <a:srgbClr val="DC315F"/>
                  </a:solidFill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A939710-4742-154E-838B-D245457112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348" y="4093396"/>
                <a:ext cx="1048071" cy="933654"/>
              </a:xfrm>
              <a:prstGeom prst="rect">
                <a:avLst/>
              </a:prstGeom>
              <a:blipFill>
                <a:blip r:embed="rId6"/>
                <a:stretch>
                  <a:fillRect b="-675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5CED7C6F-6167-A84F-BEF0-B2D5ED51F159}"/>
              </a:ext>
            </a:extLst>
          </p:cNvPr>
          <p:cNvSpPr/>
          <p:nvPr/>
        </p:nvSpPr>
        <p:spPr>
          <a:xfrm rot="16200000">
            <a:off x="141812" y="2760970"/>
            <a:ext cx="15692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DC315F"/>
                </a:solidFill>
              </a:rPr>
              <a:t>Stronger </a:t>
            </a:r>
          </a:p>
          <a:p>
            <a:r>
              <a:rPr lang="en-US" dirty="0">
                <a:solidFill>
                  <a:srgbClr val="DC315F"/>
                </a:solidFill>
              </a:rPr>
              <a:t>background</a:t>
            </a:r>
            <a:endParaRPr lang="en-FI" dirty="0">
              <a:solidFill>
                <a:srgbClr val="DC315F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D5B170E-202F-2B41-A91C-E6F68FA3B6C1}"/>
              </a:ext>
            </a:extLst>
          </p:cNvPr>
          <p:cNvCxnSpPr>
            <a:cxnSpLocks/>
          </p:cNvCxnSpPr>
          <p:nvPr/>
        </p:nvCxnSpPr>
        <p:spPr>
          <a:xfrm>
            <a:off x="945384" y="2535823"/>
            <a:ext cx="0" cy="1483562"/>
          </a:xfrm>
          <a:prstGeom prst="straightConnector1">
            <a:avLst/>
          </a:prstGeom>
          <a:ln w="12700">
            <a:solidFill>
              <a:srgbClr val="DC315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Chart, histogram&#10;&#10;Description automatically generated">
            <a:extLst>
              <a:ext uri="{FF2B5EF4-FFF2-40B4-BE49-F238E27FC236}">
                <a16:creationId xmlns:a16="http://schemas.microsoft.com/office/drawing/2014/main" id="{E8DE2C5F-50B0-7D42-836B-7EAC607942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800" y="3447288"/>
            <a:ext cx="2773440" cy="2160000"/>
          </a:xfrm>
          <a:prstGeom prst="rect">
            <a:avLst/>
          </a:prstGeom>
        </p:spPr>
      </p:pic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68861124-A20C-934F-AB69-6C3A553B8E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0480" y="3447288"/>
            <a:ext cx="2773440" cy="2160000"/>
          </a:xfrm>
          <a:prstGeom prst="rect">
            <a:avLst/>
          </a:prstGeom>
        </p:spPr>
      </p:pic>
      <p:pic>
        <p:nvPicPr>
          <p:cNvPr id="34" name="Picture 33" descr="Chart, box and whisker chart&#10;&#10;Description automatically generated">
            <a:extLst>
              <a:ext uri="{FF2B5EF4-FFF2-40B4-BE49-F238E27FC236}">
                <a16:creationId xmlns:a16="http://schemas.microsoft.com/office/drawing/2014/main" id="{31CFC341-C023-2749-AAE9-9060743A1A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44752" y="3447288"/>
            <a:ext cx="2678400" cy="2160000"/>
          </a:xfrm>
          <a:prstGeom prst="rect">
            <a:avLst/>
          </a:prstGeom>
        </p:spPr>
      </p:pic>
      <p:pic>
        <p:nvPicPr>
          <p:cNvPr id="38" name="Picture 37" descr="Chart, histogram&#10;&#10;Description automatically generated">
            <a:extLst>
              <a:ext uri="{FF2B5EF4-FFF2-40B4-BE49-F238E27FC236}">
                <a16:creationId xmlns:a16="http://schemas.microsoft.com/office/drawing/2014/main" id="{6CC398EA-BCD6-1345-85D1-4F0E223342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00800" y="1453896"/>
            <a:ext cx="2773440" cy="2160000"/>
          </a:xfrm>
          <a:prstGeom prst="rect">
            <a:avLst/>
          </a:prstGeom>
        </p:spPr>
      </p:pic>
      <p:pic>
        <p:nvPicPr>
          <p:cNvPr id="36" name="Picture 35" descr="Chart, histogram&#10;&#10;Description automatically generated">
            <a:extLst>
              <a:ext uri="{FF2B5EF4-FFF2-40B4-BE49-F238E27FC236}">
                <a16:creationId xmlns:a16="http://schemas.microsoft.com/office/drawing/2014/main" id="{D6FDF60C-E100-E340-88A6-F549C4BD41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40480" y="1453896"/>
            <a:ext cx="2773440" cy="2160000"/>
          </a:xfrm>
          <a:prstGeom prst="rect">
            <a:avLst/>
          </a:prstGeom>
        </p:spPr>
      </p:pic>
      <p:pic>
        <p:nvPicPr>
          <p:cNvPr id="40" name="Picture 39" descr="Chart, box and whisker chart&#10;&#10;Description automatically generated">
            <a:extLst>
              <a:ext uri="{FF2B5EF4-FFF2-40B4-BE49-F238E27FC236}">
                <a16:creationId xmlns:a16="http://schemas.microsoft.com/office/drawing/2014/main" id="{761C64FF-FE50-F04E-9955-968657769C2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44752" y="1453896"/>
            <a:ext cx="2635200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EA06AD9-AB1C-7C44-B16A-EDA248CB95A3}"/>
                  </a:ext>
                </a:extLst>
              </p:cNvPr>
              <p:cNvSpPr/>
              <p:nvPr/>
            </p:nvSpPr>
            <p:spPr>
              <a:xfrm>
                <a:off x="1241140" y="1361318"/>
                <a:ext cx="561949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</a:t>
                </a:r>
                <a:endParaRPr lang="en-FI" sz="2000" dirty="0"/>
              </a:p>
            </p:txBody>
          </p:sp>
        </mc:Choice>
        <mc:Fallback xmlns="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EA06AD9-AB1C-7C44-B16A-EDA248CB95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140" y="1361318"/>
                <a:ext cx="561949" cy="400110"/>
              </a:xfrm>
              <a:prstGeom prst="rect">
                <a:avLst/>
              </a:prstGeom>
              <a:blipFill>
                <a:blip r:embed="rId13"/>
                <a:stretch>
                  <a:fillRect l="-23913" t="-118750" r="-34783" b="-18125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A90A966-3EB7-3C4F-AB25-D1C5E105FC33}"/>
                  </a:ext>
                </a:extLst>
              </p:cNvPr>
              <p:cNvSpPr txBox="1"/>
              <p:nvPr/>
            </p:nvSpPr>
            <p:spPr>
              <a:xfrm>
                <a:off x="6255784" y="1421123"/>
                <a:ext cx="631841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FI" sz="14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A90A966-3EB7-3C4F-AB25-D1C5E105FC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5784" y="1421123"/>
                <a:ext cx="631841" cy="400110"/>
              </a:xfrm>
              <a:prstGeom prst="rect">
                <a:avLst/>
              </a:prstGeom>
              <a:blipFill>
                <a:blip r:embed="rId14"/>
                <a:stretch>
                  <a:fillRect l="-3922" t="-112121" r="-45098" b="-17575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91B6A39-C34A-1B4D-BC26-33C9D9907255}"/>
                  </a:ext>
                </a:extLst>
              </p:cNvPr>
              <p:cNvSpPr txBox="1"/>
              <p:nvPr/>
            </p:nvSpPr>
            <p:spPr>
              <a:xfrm>
                <a:off x="3528227" y="1363983"/>
                <a:ext cx="67497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FI" sz="14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91B6A39-C34A-1B4D-BC26-33C9D99072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227" y="1363983"/>
                <a:ext cx="674976" cy="400110"/>
              </a:xfrm>
              <a:prstGeom prst="rect">
                <a:avLst/>
              </a:prstGeom>
              <a:blipFill>
                <a:blip r:embed="rId15"/>
                <a:stretch>
                  <a:fillRect l="-1818" t="-115625" r="-36364" b="-18125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32627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25642" y="741074"/>
            <a:ext cx="687472" cy="515604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12651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826041" y="-81546"/>
            <a:ext cx="1827638" cy="1032742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909679" y="502817"/>
            <a:ext cx="645368" cy="484026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579EB-EC73-2E4B-B475-6A7B73775D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16374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DE0A8-ACB7-6C42-A615-F24A94FAE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5701F-131D-2347-8482-90BAF439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15</a:t>
            </a:fld>
            <a:endParaRPr lang="en-FI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6567" y="6115501"/>
            <a:ext cx="1120885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5472" y="6453143"/>
            <a:ext cx="611178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C7B01C89-BEF9-1E49-9A53-C0221A7D5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027" y="1703465"/>
            <a:ext cx="2971546" cy="45163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Outline</a:t>
            </a:r>
          </a:p>
        </p:txBody>
      </p:sp>
      <p:graphicFrame>
        <p:nvGraphicFramePr>
          <p:cNvPr id="16" name="Content Placeholder 4">
            <a:extLst>
              <a:ext uri="{FF2B5EF4-FFF2-40B4-BE49-F238E27FC236}">
                <a16:creationId xmlns:a16="http://schemas.microsoft.com/office/drawing/2014/main" id="{E49AA05C-EBB0-7D4F-8C72-D0812A69A6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80804"/>
              </p:ext>
            </p:extLst>
          </p:nvPr>
        </p:nvGraphicFramePr>
        <p:xfrm>
          <a:off x="1828800" y="1144132"/>
          <a:ext cx="6658495" cy="4757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0205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864DA-02FA-2443-935B-2D830E2CB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321735"/>
            <a:ext cx="8178799" cy="780210"/>
          </a:xfrm>
        </p:spPr>
        <p:txBody>
          <a:bodyPr>
            <a:normAutofit/>
          </a:bodyPr>
          <a:lstStyle/>
          <a:p>
            <a:r>
              <a:rPr lang="en-US" sz="2800" dirty="0"/>
              <a:t>Results (preliminary): 3. </a:t>
            </a:r>
            <a:r>
              <a:rPr lang="en-FI" sz="3100" dirty="0"/>
              <a:t>Dressed quark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81BA8-2F45-4543-8E1E-4F7CFCC4B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982" y="981394"/>
            <a:ext cx="8178799" cy="508417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ea typeface="Cambria Math" charset="0"/>
              </a:rPr>
              <a:t>In a physical high-energy scattering process, the initial quark state has already developed a gluon cloud before the interaction.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E6D03-906E-3947-8ED6-D098BB84C6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1AB9C-26E3-B643-A748-A817AB0E5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5690F-4CC5-A24D-A753-A827A2A79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16</a:t>
            </a:fld>
            <a:endParaRPr lang="en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FC674698-C4BC-5945-B331-1363F2F644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2381" y="1595076"/>
                <a:ext cx="7486347" cy="11780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Clr>
                    <a:srgbClr val="0070C0"/>
                  </a:buClr>
                  <a:buNone/>
                </a:pPr>
                <a:r>
                  <a:rPr lang="en-US" sz="1800" dirty="0"/>
                  <a:t>The dressed quark state is solved from the eigenvalue equation </a:t>
                </a:r>
                <a:r>
                  <a:rPr lang="en-US" sz="1800" dirty="0">
                    <a:ea typeface="Cambria Math" charset="0"/>
                  </a:rPr>
                  <a:t>in the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𝑞𝑔</m:t>
                        </m:r>
                      </m:e>
                    </m:d>
                  </m:oMath>
                </a14:m>
                <a:r>
                  <a:rPr lang="en-US" sz="1800" dirty="0">
                    <a:ea typeface="Cambria Math" charset="0"/>
                  </a:rPr>
                  <a:t> space by matrix diagonalization </a:t>
                </a:r>
                <a:r>
                  <a:rPr lang="en-US" sz="1800" dirty="0"/>
                  <a:t>with mass renormalization scheme</a:t>
                </a:r>
                <a:r>
                  <a:rPr lang="en-US" sz="1800" baseline="30000" dirty="0"/>
                  <a:t>1 </a:t>
                </a:r>
                <a:r>
                  <a:rPr lang="en-US" sz="1800" dirty="0">
                    <a:ea typeface="Cambria Math" charset="0"/>
                  </a:rPr>
                  <a:t>:</a:t>
                </a:r>
                <a:endParaRPr lang="en-US" sz="18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𝑄𝐶𝐷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sz="1800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r>
                  <a:rPr lang="en-US" sz="1800" dirty="0"/>
                  <a:t>,         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</m:acc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𝑄𝐶𝐷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𝐾𝐸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𝑞𝑔</m:t>
                        </m:r>
                      </m:sub>
                    </m:sSub>
                  </m:oMath>
                </a14:m>
                <a:endParaRPr lang="en-US" sz="1800" i="1" dirty="0"/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FC674698-C4BC-5945-B331-1363F2F644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381" y="1595076"/>
                <a:ext cx="7486347" cy="1178045"/>
              </a:xfrm>
              <a:prstGeom prst="rect">
                <a:avLst/>
              </a:prstGeom>
              <a:blipFill>
                <a:blip r:embed="rId2"/>
                <a:stretch>
                  <a:fillRect l="-678" t="-35106" b="-4148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CF82B6DF-4994-D649-9CC9-74FE32DD6A3C}"/>
              </a:ext>
            </a:extLst>
          </p:cNvPr>
          <p:cNvSpPr txBox="1">
            <a:spLocks/>
          </p:cNvSpPr>
          <p:nvPr/>
        </p:nvSpPr>
        <p:spPr>
          <a:xfrm>
            <a:off x="482600" y="6191185"/>
            <a:ext cx="7376284" cy="370524"/>
          </a:xfrm>
          <a:prstGeom prst="rect">
            <a:avLst/>
          </a:prstGeom>
        </p:spPr>
        <p:txBody>
          <a:bodyPr/>
          <a:lstStyle>
            <a:defPPr>
              <a:defRPr lang="fi-FI"/>
            </a:defPPr>
            <a:lvl1pPr marL="0" algn="r" defTabSz="457200" rtl="0" eaLnBrk="1" latinLnBrk="0" hangingPunct="1">
              <a:defRPr sz="900" b="1" kern="1200">
                <a:solidFill>
                  <a:schemeClr val="bg1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1.  V.A. </a:t>
            </a:r>
            <a:r>
              <a:rPr lang="en-US" sz="1000" b="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Karmanov</a:t>
            </a:r>
            <a:r>
              <a:rPr lang="en-US" sz="1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J.-F. </a:t>
            </a:r>
            <a:r>
              <a:rPr lang="en-US" sz="1000" b="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Mathiot</a:t>
            </a:r>
            <a:r>
              <a:rPr lang="en-US" sz="1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A.V. Smirnov, </a:t>
            </a:r>
            <a:r>
              <a:rPr lang="en-US" sz="1000" b="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Phys.Rev.D</a:t>
            </a:r>
            <a:r>
              <a:rPr lang="en-US" sz="1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77 (2008), 085028; </a:t>
            </a:r>
            <a:r>
              <a:rPr lang="en-US" sz="1000" b="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Phys.Rev.D</a:t>
            </a:r>
            <a:r>
              <a:rPr lang="en-US" sz="1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 86 (2012) 085006.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C390AA6-F5BF-2A4D-BBB9-A167B2574721}"/>
                  </a:ext>
                </a:extLst>
              </p:cNvPr>
              <p:cNvSpPr/>
              <p:nvPr/>
            </p:nvSpPr>
            <p:spPr>
              <a:xfrm>
                <a:off x="482600" y="3559427"/>
                <a:ext cx="3768569" cy="2062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accent1"/>
                    </a:solidFill>
                  </a:rPr>
                  <a:t>Boost-invariant </a:t>
                </a:r>
              </a:p>
              <a:p>
                <a:pPr lvl="2"/>
                <a:r>
                  <a:rPr lang="en-US" sz="1600" i="1" dirty="0">
                    <a:solidFill>
                      <a:schemeClr val="accent1"/>
                    </a:solidFill>
                  </a:rPr>
                  <a:t>Same at different </a:t>
                </a:r>
                <a:r>
                  <a:rPr lang="en-US" sz="1600" i="1">
                    <a:solidFill>
                      <a:schemeClr val="accent1"/>
                    </a:solidFill>
                  </a:rPr>
                  <a:t>center-of-mass transverse momentum</a:t>
                </a:r>
                <a:endParaRPr lang="en-US" sz="1600" i="1" dirty="0">
                  <a:solidFill>
                    <a:schemeClr val="accent1"/>
                  </a:solidFill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accent1"/>
                    </a:solidFill>
                  </a:rPr>
                  <a:t>SU(3) gauge invariant</a:t>
                </a:r>
              </a:p>
              <a:p>
                <a:pPr lvl="2"/>
                <a:r>
                  <a:rPr lang="en-US" sz="1600" i="1" dirty="0">
                    <a:solidFill>
                      <a:schemeClr val="accent1"/>
                    </a:solidFill>
                  </a:rPr>
                  <a:t>Degenerate in color space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accent1"/>
                    </a:solidFill>
                  </a:rPr>
                  <a:t>Rotational symmetry</a:t>
                </a:r>
              </a:p>
              <a:p>
                <a:pPr lvl="2"/>
                <a:r>
                  <a:rPr lang="en-US" sz="1600" i="1" dirty="0">
                    <a:solidFill>
                      <a:schemeClr val="accent1"/>
                    </a:solidFill>
                  </a:rPr>
                  <a:t>Eigenstates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i="1" dirty="0">
                    <a:solidFill>
                      <a:schemeClr val="accent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sz="1600" i="1" dirty="0">
                  <a:solidFill>
                    <a:schemeClr val="accent1"/>
                  </a:solidFill>
                </a:endParaRPr>
              </a:p>
              <a:p>
                <a:pPr lvl="1"/>
                <a:endParaRPr lang="en-FI" sz="1600" i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C390AA6-F5BF-2A4D-BBB9-A167B2574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00" y="3559427"/>
                <a:ext cx="3768569" cy="2062103"/>
              </a:xfrm>
              <a:prstGeom prst="rect">
                <a:avLst/>
              </a:prstGeom>
              <a:blipFill>
                <a:blip r:embed="rId3"/>
                <a:stretch>
                  <a:fillRect t="-12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BCD28472-AB5F-B140-9E6D-7390C7703A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6219" y="2919894"/>
                <a:ext cx="3707561" cy="6395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sz="1800" dirty="0">
                    <a:solidFill>
                      <a:schemeClr val="accent1"/>
                    </a:solidFill>
                  </a:rPr>
                  <a:t>Spectrum in q-g relative energy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𝑟𝑒𝑙𝑎𝑡𝑖𝑣𝑒</m:t>
                        </m:r>
                      </m:sub>
                      <m:sup>
                        <m: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sz="18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sz="1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𝐶𝑀</m:t>
                        </m:r>
                      </m:sub>
                      <m:sup>
                        <m: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chemeClr val="accent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BCD28472-AB5F-B140-9E6D-7390C7703A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219" y="2919894"/>
                <a:ext cx="3707561" cy="639533"/>
              </a:xfrm>
              <a:prstGeom prst="rect">
                <a:avLst/>
              </a:prstGeom>
              <a:blipFill>
                <a:blip r:embed="rId4"/>
                <a:stretch>
                  <a:fillRect l="-1365" t="-7692" b="-576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EA3B04DD-3EF1-A34A-ACFF-8A94194DEACB}"/>
              </a:ext>
            </a:extLst>
          </p:cNvPr>
          <p:cNvGrpSpPr/>
          <p:nvPr/>
        </p:nvGrpSpPr>
        <p:grpSpPr>
          <a:xfrm>
            <a:off x="4034154" y="2769760"/>
            <a:ext cx="4193224" cy="3190310"/>
            <a:chOff x="443388" y="3044410"/>
            <a:chExt cx="4193224" cy="319031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B331058-F274-EC41-BEC6-468148E8A6F0}"/>
                </a:ext>
              </a:extLst>
            </p:cNvPr>
            <p:cNvGrpSpPr/>
            <p:nvPr/>
          </p:nvGrpSpPr>
          <p:grpSpPr>
            <a:xfrm>
              <a:off x="443388" y="3044410"/>
              <a:ext cx="4193224" cy="2829170"/>
              <a:chOff x="882207" y="3220596"/>
              <a:chExt cx="2751352" cy="1884676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D58AB5E0-A94C-8342-9821-D005E79D9448}"/>
                  </a:ext>
                </a:extLst>
              </p:cNvPr>
              <p:cNvGrpSpPr/>
              <p:nvPr/>
            </p:nvGrpSpPr>
            <p:grpSpPr>
              <a:xfrm>
                <a:off x="1332946" y="4803192"/>
                <a:ext cx="113035" cy="42190"/>
                <a:chOff x="4968013" y="5039978"/>
                <a:chExt cx="117715" cy="45721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B3782F8E-65A5-704B-BA55-5CC38AB4EE4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968013" y="5039978"/>
                  <a:ext cx="45719" cy="45719"/>
                </a:xfrm>
                <a:prstGeom prst="ellipse">
                  <a:avLst/>
                </a:prstGeom>
                <a:solidFill>
                  <a:srgbClr val="DC315F"/>
                </a:solidFill>
                <a:ln>
                  <a:solidFill>
                    <a:srgbClr val="DC31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I"/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CC127976-E27F-DC4A-AC6D-43768751F54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5040009" y="5039980"/>
                  <a:ext cx="45719" cy="45719"/>
                </a:xfrm>
                <a:prstGeom prst="ellipse">
                  <a:avLst/>
                </a:prstGeom>
                <a:solidFill>
                  <a:srgbClr val="DC315F"/>
                </a:solidFill>
                <a:ln>
                  <a:solidFill>
                    <a:srgbClr val="DC31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I"/>
                </a:p>
              </p:txBody>
            </p:sp>
          </p:grp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E3D541DB-0CC4-044E-A727-129CAFF2DF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2207" y="3220596"/>
                <a:ext cx="2751352" cy="1884676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8B82256-664B-DE42-9757-E18C92912689}"/>
                    </a:ext>
                  </a:extLst>
                </p:cNvPr>
                <p:cNvSpPr txBox="1"/>
                <p:nvPr/>
              </p:nvSpPr>
              <p:spPr>
                <a:xfrm>
                  <a:off x="779465" y="5834418"/>
                  <a:ext cx="3359318" cy="4003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>
                      <a:solidFill>
                        <a:srgbClr val="DC315F"/>
                      </a:solidFill>
                    </a:rPr>
                    <a:t>ground states (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i="1" dirty="0">
                      <a:solidFill>
                        <a:srgbClr val="DC315F"/>
                      </a:solidFill>
                    </a:rPr>
                    <a:t>)</a:t>
                  </a:r>
                  <a:endParaRPr lang="en-FI" i="1" dirty="0">
                    <a:solidFill>
                      <a:srgbClr val="DC315F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8B82256-664B-DE42-9757-E18C929126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9465" y="5834418"/>
                  <a:ext cx="3359318" cy="400302"/>
                </a:xfrm>
                <a:prstGeom prst="rect">
                  <a:avLst/>
                </a:prstGeom>
                <a:blipFill>
                  <a:blip r:embed="rId6"/>
                  <a:stretch>
                    <a:fillRect l="-1887" t="-3030" r="-755" b="-18182"/>
                  </a:stretch>
                </a:blipFill>
              </p:spPr>
              <p:txBody>
                <a:bodyPr/>
                <a:lstStyle/>
                <a:p>
                  <a:r>
                    <a:rPr lang="en-FI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Up Arrow 26">
              <a:extLst>
                <a:ext uri="{FF2B5EF4-FFF2-40B4-BE49-F238E27FC236}">
                  <a16:creationId xmlns:a16="http://schemas.microsoft.com/office/drawing/2014/main" id="{5C970469-9582-9D4B-9C55-5FFAD6E8FB0C}"/>
                </a:ext>
              </a:extLst>
            </p:cNvPr>
            <p:cNvSpPr/>
            <p:nvPr/>
          </p:nvSpPr>
          <p:spPr>
            <a:xfrm>
              <a:off x="1109249" y="5519360"/>
              <a:ext cx="184731" cy="360290"/>
            </a:xfrm>
            <a:prstGeom prst="upArrow">
              <a:avLst>
                <a:gd name="adj1" fmla="val 6086"/>
                <a:gd name="adj2" fmla="val 73530"/>
              </a:avLst>
            </a:prstGeom>
            <a:noFill/>
            <a:ln w="15875" cap="flat" cmpd="sng">
              <a:solidFill>
                <a:srgbClr val="DC315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400" dirty="0">
                <a:solidFill>
                  <a:schemeClr val="tx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E1BCEAE-81EF-5849-9A70-6DF5190BC2A3}"/>
                </a:ext>
              </a:extLst>
            </p:cNvPr>
            <p:cNvSpPr txBox="1"/>
            <p:nvPr/>
          </p:nvSpPr>
          <p:spPr>
            <a:xfrm>
              <a:off x="1302613" y="4075957"/>
              <a:ext cx="144469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chemeClr val="accent1"/>
                  </a:solidFill>
                </a:rPr>
                <a:t>excited states</a:t>
              </a:r>
              <a:endParaRPr lang="en-FI" i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1999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864DA-02FA-2443-935B-2D830E2CB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321735"/>
            <a:ext cx="8178799" cy="780210"/>
          </a:xfrm>
        </p:spPr>
        <p:txBody>
          <a:bodyPr>
            <a:normAutofit/>
          </a:bodyPr>
          <a:lstStyle/>
          <a:p>
            <a:r>
              <a:rPr lang="en-US" sz="2800" dirty="0"/>
              <a:t>Results (preliminary): 3. </a:t>
            </a:r>
            <a:r>
              <a:rPr lang="en-FI" sz="3100" dirty="0"/>
              <a:t>Dressed quark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81BA8-2F45-4543-8E1E-4F7CFCC4B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982" y="981394"/>
            <a:ext cx="8178799" cy="508417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ea typeface="Cambria Math" charset="0"/>
              </a:rPr>
              <a:t>In a physical high-energy scattering process, the initial quark state has already developed a gluon cloud before the interaction.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E6D03-906E-3947-8ED6-D098BB84C6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1AB9C-26E3-B643-A748-A817AB0E5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5690F-4CC5-A24D-A753-A827A2A79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17</a:t>
            </a:fld>
            <a:endParaRPr lang="en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FC674698-C4BC-5945-B331-1363F2F644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2381" y="1595076"/>
                <a:ext cx="7486347" cy="11780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Clr>
                    <a:srgbClr val="0070C0"/>
                  </a:buClr>
                  <a:buNone/>
                </a:pPr>
                <a:r>
                  <a:rPr lang="en-US" sz="1800" dirty="0"/>
                  <a:t>The dressed quark state is solved from the eigenvalue equation </a:t>
                </a:r>
                <a:r>
                  <a:rPr lang="en-US" sz="1800" dirty="0">
                    <a:ea typeface="Cambria Math" charset="0"/>
                  </a:rPr>
                  <a:t>in the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𝑞𝑔</m:t>
                        </m:r>
                      </m:e>
                    </m:d>
                  </m:oMath>
                </a14:m>
                <a:r>
                  <a:rPr lang="en-US" sz="1800" dirty="0">
                    <a:ea typeface="Cambria Math" charset="0"/>
                  </a:rPr>
                  <a:t> space by matrix diagonalization </a:t>
                </a:r>
                <a:r>
                  <a:rPr lang="en-US" sz="1800" dirty="0"/>
                  <a:t>with mass renormalization scheme</a:t>
                </a:r>
                <a:r>
                  <a:rPr lang="en-US" sz="1800" baseline="30000" dirty="0"/>
                  <a:t>1 </a:t>
                </a:r>
                <a:r>
                  <a:rPr lang="en-US" sz="1800" dirty="0">
                    <a:ea typeface="Cambria Math" charset="0"/>
                  </a:rPr>
                  <a:t>:</a:t>
                </a:r>
                <a:endParaRPr lang="en-US" sz="18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𝑄𝐶𝐷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sz="1800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r>
                  <a:rPr lang="en-US" sz="1800" dirty="0"/>
                  <a:t>,         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</m:acc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𝑄𝐶𝐷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𝐾𝐸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𝑞𝑔</m:t>
                        </m:r>
                      </m:sub>
                    </m:sSub>
                  </m:oMath>
                </a14:m>
                <a:endParaRPr lang="en-US" sz="1800" i="1" dirty="0"/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FC674698-C4BC-5945-B331-1363F2F644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381" y="1595076"/>
                <a:ext cx="7486347" cy="1178045"/>
              </a:xfrm>
              <a:prstGeom prst="rect">
                <a:avLst/>
              </a:prstGeom>
              <a:blipFill>
                <a:blip r:embed="rId2"/>
                <a:stretch>
                  <a:fillRect l="-678" t="-35106" b="-414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CF82B6DF-4994-D649-9CC9-74FE32DD6A3C}"/>
              </a:ext>
            </a:extLst>
          </p:cNvPr>
          <p:cNvSpPr txBox="1">
            <a:spLocks/>
          </p:cNvSpPr>
          <p:nvPr/>
        </p:nvSpPr>
        <p:spPr>
          <a:xfrm>
            <a:off x="482600" y="6191185"/>
            <a:ext cx="7376284" cy="370524"/>
          </a:xfrm>
          <a:prstGeom prst="rect">
            <a:avLst/>
          </a:prstGeom>
        </p:spPr>
        <p:txBody>
          <a:bodyPr/>
          <a:lstStyle>
            <a:defPPr>
              <a:defRPr lang="fi-FI"/>
            </a:defPPr>
            <a:lvl1pPr marL="0" algn="r" defTabSz="457200" rtl="0" eaLnBrk="1" latinLnBrk="0" hangingPunct="1">
              <a:defRPr sz="900" b="1" kern="1200">
                <a:solidFill>
                  <a:schemeClr val="bg1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1.  V.A. </a:t>
            </a:r>
            <a:r>
              <a:rPr lang="en-US" sz="1000" b="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Karmanov</a:t>
            </a:r>
            <a:r>
              <a:rPr lang="en-US" sz="1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J.-F. </a:t>
            </a:r>
            <a:r>
              <a:rPr lang="en-US" sz="1000" b="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Mathiot</a:t>
            </a:r>
            <a:r>
              <a:rPr lang="en-US" sz="1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A.V. Smirnov, </a:t>
            </a:r>
            <a:r>
              <a:rPr lang="en-US" sz="1000" b="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Phys.Rev.D</a:t>
            </a:r>
            <a:r>
              <a:rPr lang="en-US" sz="1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77 (2008), 085028; </a:t>
            </a:r>
            <a:r>
              <a:rPr lang="en-US" sz="1000" b="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Phys.Rev.D</a:t>
            </a:r>
            <a:r>
              <a:rPr lang="en-US" sz="1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 86 (2012) 085006.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BF208BB2-799E-A049-BBFA-F6FCB4A3E8A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2381" y="2828385"/>
                <a:ext cx="3025080" cy="50841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Evolution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FI" sz="2000" dirty="0"/>
                  <a:t>space</a:t>
                </a:r>
                <a:endParaRPr lang="en-US" sz="2000" dirty="0"/>
              </a:p>
            </p:txBody>
          </p:sp>
        </mc:Choice>
        <mc:Fallback xmlns="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BF208BB2-799E-A049-BBFA-F6FCB4A3E8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381" y="2828385"/>
                <a:ext cx="3025080" cy="508417"/>
              </a:xfrm>
              <a:prstGeom prst="rect">
                <a:avLst/>
              </a:prstGeom>
              <a:blipFill>
                <a:blip r:embed="rId3"/>
                <a:stretch>
                  <a:fillRect l="-1674" t="-1951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Chart, bar chart&#10;&#10;Description automatically generated">
            <a:extLst>
              <a:ext uri="{FF2B5EF4-FFF2-40B4-BE49-F238E27FC236}">
                <a16:creationId xmlns:a16="http://schemas.microsoft.com/office/drawing/2014/main" id="{1C2FF65C-6936-6E4F-8939-38B384C61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5839" y="3517103"/>
            <a:ext cx="2635200" cy="2160000"/>
          </a:xfrm>
          <a:prstGeom prst="rect">
            <a:avLst/>
          </a:prstGeom>
        </p:spPr>
      </p:pic>
      <p:pic>
        <p:nvPicPr>
          <p:cNvPr id="13" name="Picture 12" descr="Chart, bar chart&#10;&#10;Description automatically generated">
            <a:extLst>
              <a:ext uri="{FF2B5EF4-FFF2-40B4-BE49-F238E27FC236}">
                <a16:creationId xmlns:a16="http://schemas.microsoft.com/office/drawing/2014/main" id="{24337EF7-12AA-424A-B28F-A6F743036C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8970" y="3517633"/>
            <a:ext cx="2635200" cy="2160000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C1F13F04-042F-974C-BA20-46C375C9FA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311" y="3517103"/>
            <a:ext cx="2635200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8F51743-C567-AE44-9827-B33187F950E8}"/>
                  </a:ext>
                </a:extLst>
              </p:cNvPr>
              <p:cNvSpPr txBox="1"/>
              <p:nvPr/>
            </p:nvSpPr>
            <p:spPr>
              <a:xfrm>
                <a:off x="3465285" y="2829511"/>
                <a:ext cx="4313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I" i="1" dirty="0">
                    <a:solidFill>
                      <a:schemeClr val="tx2"/>
                    </a:solidFill>
                  </a:rPr>
                  <a:t>Initial state is </a:t>
                </a:r>
                <a:r>
                  <a:rPr lang="en-US" dirty="0">
                    <a:solidFill>
                      <a:schemeClr val="tx2"/>
                    </a:solidFill>
                    <a:ea typeface="Cambria Math" charset="0"/>
                  </a:rPr>
                  <a:t>the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𝑞𝑔</m:t>
                        </m:r>
                      </m:e>
                    </m:d>
                  </m:oMath>
                </a14:m>
                <a:r>
                  <a:rPr lang="en-FI" i="1" dirty="0">
                    <a:solidFill>
                      <a:schemeClr val="tx2"/>
                    </a:solidFill>
                  </a:rPr>
                  <a:t> ground state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8F51743-C567-AE44-9827-B33187F950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285" y="2829511"/>
                <a:ext cx="4313096" cy="369332"/>
              </a:xfrm>
              <a:prstGeom prst="rect">
                <a:avLst/>
              </a:prstGeom>
              <a:blipFill>
                <a:blip r:embed="rId7"/>
                <a:stretch>
                  <a:fillRect l="-1173" t="-106452" b="-15806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>
            <a:extLst>
              <a:ext uri="{FF2B5EF4-FFF2-40B4-BE49-F238E27FC236}">
                <a16:creationId xmlns:a16="http://schemas.microsoft.com/office/drawing/2014/main" id="{F88CDB41-6321-8D42-963A-102E48489905}"/>
              </a:ext>
            </a:extLst>
          </p:cNvPr>
          <p:cNvSpPr/>
          <p:nvPr/>
        </p:nvSpPr>
        <p:spPr>
          <a:xfrm>
            <a:off x="782381" y="5653446"/>
            <a:ext cx="79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chemeClr val="accent1"/>
                </a:solidFill>
              </a:rPr>
              <a:t>The background field interaction stimulates the ground state to excited states.</a:t>
            </a:r>
            <a:endParaRPr lang="en-FI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57E404D-16CA-9F49-A97F-FB2AFF8AC343}"/>
                  </a:ext>
                </a:extLst>
              </p:cNvPr>
              <p:cNvSpPr/>
              <p:nvPr/>
            </p:nvSpPr>
            <p:spPr>
              <a:xfrm>
                <a:off x="782381" y="3236064"/>
                <a:ext cx="561949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</a:t>
                </a:r>
                <a:endParaRPr lang="en-FI" sz="2000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57E404D-16CA-9F49-A97F-FB2AFF8AC3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381" y="3236064"/>
                <a:ext cx="561949" cy="400110"/>
              </a:xfrm>
              <a:prstGeom prst="rect">
                <a:avLst/>
              </a:prstGeom>
              <a:blipFill>
                <a:blip r:embed="rId8"/>
                <a:stretch>
                  <a:fillRect l="-23913" t="-112121" r="-34783" b="-17272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12B1C4C-285B-9D4C-94D4-6264ECE0A2E0}"/>
                  </a:ext>
                </a:extLst>
              </p:cNvPr>
              <p:cNvSpPr txBox="1"/>
              <p:nvPr/>
            </p:nvSpPr>
            <p:spPr>
              <a:xfrm>
                <a:off x="5797025" y="3295869"/>
                <a:ext cx="631841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FI" sz="14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12B1C4C-285B-9D4C-94D4-6264ECE0A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7025" y="3295869"/>
                <a:ext cx="631841" cy="400110"/>
              </a:xfrm>
              <a:prstGeom prst="rect">
                <a:avLst/>
              </a:prstGeom>
              <a:blipFill>
                <a:blip r:embed="rId9"/>
                <a:stretch>
                  <a:fillRect l="-3922" t="-115625" r="-45098" b="-18125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C399277-5A98-104C-9F33-E898EAB21B33}"/>
                  </a:ext>
                </a:extLst>
              </p:cNvPr>
              <p:cNvSpPr txBox="1"/>
              <p:nvPr/>
            </p:nvSpPr>
            <p:spPr>
              <a:xfrm>
                <a:off x="3147049" y="3246455"/>
                <a:ext cx="67497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FI" sz="1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C399277-5A98-104C-9F33-E898EAB21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7049" y="3246455"/>
                <a:ext cx="674976" cy="400110"/>
              </a:xfrm>
              <a:prstGeom prst="rect">
                <a:avLst/>
              </a:prstGeom>
              <a:blipFill>
                <a:blip r:embed="rId10"/>
                <a:stretch>
                  <a:fillRect l="-1852" t="-112121" r="-40741" b="-17272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6674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8C6BFF-57A2-AC4A-9E55-BA23F06DC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321734"/>
            <a:ext cx="8178799" cy="1135737"/>
          </a:xfrm>
        </p:spPr>
        <p:txBody>
          <a:bodyPr>
            <a:normAutofit/>
          </a:bodyPr>
          <a:lstStyle/>
          <a:p>
            <a:r>
              <a:rPr lang="en-FI" sz="3200" dirty="0"/>
              <a:t>Summary and outlooks</a:t>
            </a:r>
            <a:endParaRPr lang="en-FI" sz="31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08801" y="2200695"/>
            <a:ext cx="645368" cy="484026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7400197" y="1502156"/>
            <a:ext cx="2532832" cy="954774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45687-CF4F-E04C-9F99-DFE76BF8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628518" y="5230015"/>
            <a:ext cx="2017580" cy="760545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60240" y="5789405"/>
            <a:ext cx="485578" cy="36418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7A294-257D-4740-A454-FB7010D87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1E43A-7685-A145-A6EF-B37DC177E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18</a:t>
            </a:fld>
            <a:endParaRPr lang="en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EE9561BA-0603-6342-B364-72E76B4F05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7944" y="1307387"/>
                <a:ext cx="7799227" cy="42602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buClr>
                    <a:schemeClr val="accent2"/>
                  </a:buClr>
                  <a:buFont typeface="Wingdings" pitchFamily="2" charset="2"/>
                  <a:buChar char="Ø"/>
                </a:pPr>
                <a:r>
                  <a:rPr lang="en-US" sz="2000" dirty="0">
                    <a:ea typeface="Cambria Math" charset="0"/>
                  </a:rPr>
                  <a:t> We demonstrated a nonperturbative method to investigate time-evolution problems with light-front Hamiltonian formalism </a:t>
                </a:r>
              </a:p>
              <a:p>
                <a:pPr lvl="1">
                  <a:lnSpc>
                    <a:spcPct val="110000"/>
                  </a:lnSpc>
                  <a:buClr>
                    <a:schemeClr val="accent2"/>
                  </a:buClr>
                </a:pPr>
                <a:r>
                  <a:rPr lang="en-US" sz="1800" dirty="0">
                    <a:solidFill>
                      <a:schemeClr val="accent2"/>
                    </a:solidFill>
                    <a:ea typeface="Cambria Math" charset="0"/>
                  </a:rPr>
                  <a:t>We studied the quark-nucleus scattering in the</a:t>
                </a:r>
                <a14:m>
                  <m:oMath xmlns:m="http://schemas.openxmlformats.org/officeDocument/2006/math">
                    <m:r>
                      <a:rPr lang="en-US" sz="180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sz="1800" dirty="0">
                    <a:solidFill>
                      <a:schemeClr val="accent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𝑞𝑔</m:t>
                        </m:r>
                      </m:e>
                    </m:d>
                  </m:oMath>
                </a14:m>
                <a:r>
                  <a:rPr lang="en-US" sz="1800" dirty="0">
                    <a:solidFill>
                      <a:schemeClr val="accent2"/>
                    </a:solidFill>
                    <a:ea typeface="Cambria Math" charset="0"/>
                  </a:rPr>
                  <a:t> space:</a:t>
                </a:r>
              </a:p>
              <a:p>
                <a:pPr marL="1371600" lvl="3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sz="1800" dirty="0">
                    <a:solidFill>
                      <a:schemeClr val="accent2"/>
                    </a:solidFill>
                  </a:rPr>
                  <a:t>Gluon emission and absorption </a:t>
                </a:r>
              </a:p>
              <a:p>
                <a:pPr marL="1371600" lvl="3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sz="1800" dirty="0">
                    <a:solidFill>
                      <a:schemeClr val="accent2"/>
                    </a:solidFill>
                  </a:rPr>
                  <a:t>Interaction with a background color field </a:t>
                </a:r>
                <a:endParaRPr lang="en-US" dirty="0">
                  <a:solidFill>
                    <a:schemeClr val="accent2"/>
                  </a:solidFill>
                  <a:ea typeface="Cambria Math" charset="0"/>
                </a:endParaRPr>
              </a:p>
              <a:p>
                <a:pPr lvl="1">
                  <a:lnSpc>
                    <a:spcPct val="110000"/>
                  </a:lnSpc>
                  <a:buClr>
                    <a:schemeClr val="accent2"/>
                  </a:buClr>
                </a:pPr>
                <a:r>
                  <a:rPr lang="en-US" sz="1800" dirty="0">
                    <a:solidFill>
                      <a:schemeClr val="accent2"/>
                    </a:solidFill>
                    <a:ea typeface="Cambria Math" charset="0"/>
                  </a:rPr>
                  <a:t>A main advantage of this method: one can smoothly change the magnitudes of the above effects separately to match different physics regimes</a:t>
                </a:r>
              </a:p>
              <a:p>
                <a:pPr>
                  <a:lnSpc>
                    <a:spcPct val="110000"/>
                  </a:lnSpc>
                  <a:buClr>
                    <a:schemeClr val="accent1"/>
                  </a:buClr>
                  <a:buFont typeface="Wingdings" pitchFamily="2" charset="2"/>
                  <a:buChar char="Ø"/>
                </a:pPr>
                <a:r>
                  <a:rPr lang="en-US" sz="2000" dirty="0">
                    <a:ea typeface="Cambria Math" charset="0"/>
                  </a:rPr>
                  <a:t>  Ongoing and future works</a:t>
                </a:r>
              </a:p>
              <a:p>
                <a:pPr lvl="1">
                  <a:lnSpc>
                    <a:spcPct val="110000"/>
                  </a:lnSpc>
                  <a:buClr>
                    <a:schemeClr val="accent1"/>
                  </a:buClr>
                </a:pPr>
                <a:r>
                  <a:rPr lang="en-US" sz="1800" dirty="0">
                    <a:solidFill>
                      <a:schemeClr val="accent1"/>
                    </a:solidFill>
                    <a:ea typeface="Cambria Math" charset="0"/>
                  </a:rPr>
                  <a:t>Investigate high-energy scattering with the initial quark state as an eigenstate of the QCD Hamiltonian in the </a:t>
                </a:r>
                <a14:m>
                  <m:oMath xmlns:m="http://schemas.openxmlformats.org/officeDocument/2006/math">
                    <m:r>
                      <a:rPr lang="en-US" sz="180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sz="1800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𝑞𝑔</m:t>
                        </m:r>
                      </m:e>
                    </m:d>
                  </m:oMath>
                </a14:m>
                <a:r>
                  <a:rPr lang="en-US" sz="1800" dirty="0">
                    <a:solidFill>
                      <a:schemeClr val="accent1"/>
                    </a:solidFill>
                    <a:ea typeface="Cambria Math" charset="0"/>
                  </a:rPr>
                  <a:t> space</a:t>
                </a:r>
              </a:p>
              <a:p>
                <a:pPr lvl="1">
                  <a:lnSpc>
                    <a:spcPct val="110000"/>
                  </a:lnSpc>
                  <a:buClr>
                    <a:schemeClr val="accent1"/>
                  </a:buClr>
                </a:pPr>
                <a:r>
                  <a:rPr lang="en-US" sz="1800" dirty="0">
                    <a:solidFill>
                      <a:schemeClr val="accent1"/>
                    </a:solidFill>
                    <a:ea typeface="Cambria Math" charset="0"/>
                  </a:rPr>
                  <a:t>Study jet quenching in the quark-gluon plasma</a:t>
                </a:r>
              </a:p>
              <a:p>
                <a:pPr marL="457200" indent="-457200">
                  <a:lnSpc>
                    <a:spcPct val="110000"/>
                  </a:lnSpc>
                  <a:buClr>
                    <a:schemeClr val="accent1"/>
                  </a:buClr>
                  <a:buFont typeface="+mj-lt"/>
                  <a:buAutoNum type="arabicPeriod" startAt="3"/>
                </a:pPr>
                <a:endParaRPr lang="en-US" sz="1800" dirty="0">
                  <a:solidFill>
                    <a:schemeClr val="tx1"/>
                  </a:solidFill>
                  <a:ea typeface="Cambria Math" charset="0"/>
                </a:endParaRPr>
              </a:p>
              <a:p>
                <a:pPr marL="457200" indent="-457200">
                  <a:lnSpc>
                    <a:spcPct val="110000"/>
                  </a:lnSpc>
                  <a:buFont typeface="+mj-lt"/>
                  <a:buAutoNum type="arabicPeriod" startAt="3"/>
                </a:pPr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EE9561BA-0603-6342-B364-72E76B4F05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944" y="1307387"/>
                <a:ext cx="7799227" cy="4260276"/>
              </a:xfrm>
              <a:prstGeom prst="rect">
                <a:avLst/>
              </a:prstGeom>
              <a:blipFill>
                <a:blip r:embed="rId2"/>
                <a:stretch>
                  <a:fillRect l="-650" t="-297" b="-5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BEC44A63-5D89-3243-8B81-949F6C1BDF26}"/>
              </a:ext>
            </a:extLst>
          </p:cNvPr>
          <p:cNvSpPr/>
          <p:nvPr/>
        </p:nvSpPr>
        <p:spPr>
          <a:xfrm>
            <a:off x="4333461" y="5545067"/>
            <a:ext cx="4198024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halkduster" panose="03050602040202020205" pitchFamily="66" charset="77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0802308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864DA-02FA-2443-935B-2D830E2CB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599" y="138222"/>
            <a:ext cx="8178799" cy="780210"/>
          </a:xfrm>
        </p:spPr>
        <p:txBody>
          <a:bodyPr>
            <a:normAutofit/>
          </a:bodyPr>
          <a:lstStyle/>
          <a:p>
            <a:r>
              <a:rPr lang="en-US" sz="2800" dirty="0"/>
              <a:t>[Backup] Results (preliminary): D</a:t>
            </a:r>
            <a:r>
              <a:rPr lang="en-FI" sz="3100" dirty="0"/>
              <a:t>ressed quark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E6D03-906E-3947-8ED6-D098BB84C6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1AB9C-26E3-B643-A748-A817AB0E5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5690F-4CC5-A24D-A753-A827A2A79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19</a:t>
            </a:fld>
            <a:endParaRPr lang="en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ontent Placeholder 2">
                <a:extLst>
                  <a:ext uri="{FF2B5EF4-FFF2-40B4-BE49-F238E27FC236}">
                    <a16:creationId xmlns:a16="http://schemas.microsoft.com/office/drawing/2014/main" id="{765368B4-CB8C-BB4A-8CA5-967A3884FC1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4438" y="3429000"/>
                <a:ext cx="2546351" cy="211065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600" dirty="0"/>
                  <a:t>Relative momentum:</a:t>
                </a:r>
              </a:p>
              <a:p>
                <a:pPr marL="0" indent="0">
                  <a:buNone/>
                </a:pPr>
                <a:r>
                  <a:rPr lang="en-US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𝛥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en-US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sub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US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1600" dirty="0"/>
                  <a:t>Center-of-mass: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⊥,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US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2" name="Content Placeholder 2">
                <a:extLst>
                  <a:ext uri="{FF2B5EF4-FFF2-40B4-BE49-F238E27FC236}">
                    <a16:creationId xmlns:a16="http://schemas.microsoft.com/office/drawing/2014/main" id="{765368B4-CB8C-BB4A-8CA5-967A3884FC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438" y="3429000"/>
                <a:ext cx="2546351" cy="2110654"/>
              </a:xfrm>
              <a:prstGeom prst="rect">
                <a:avLst/>
              </a:prstGeom>
              <a:blipFill>
                <a:blip r:embed="rId2"/>
                <a:stretch>
                  <a:fillRect l="-1493" t="-239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AB2B5396-71DF-434E-8E31-0EABF60F1C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708" y="1318346"/>
            <a:ext cx="2337527" cy="49703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EE2EEB9-7294-CF4E-A21E-77247DA099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1549" y="1296841"/>
            <a:ext cx="2337527" cy="50595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7D2AA3E-6207-234D-9789-C34065804F70}"/>
                  </a:ext>
                </a:extLst>
              </p:cNvPr>
              <p:cNvSpPr/>
              <p:nvPr/>
            </p:nvSpPr>
            <p:spPr>
              <a:xfrm>
                <a:off x="3513831" y="989325"/>
                <a:ext cx="1576265" cy="3250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0" dirty="0"/>
                  <a:t>State 1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type m:val="lin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FI" sz="1400" dirty="0"/>
                  <a:t>)</a:t>
                </a: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7D2AA3E-6207-234D-9789-C34065804F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831" y="989325"/>
                <a:ext cx="1576265" cy="325089"/>
              </a:xfrm>
              <a:prstGeom prst="rect">
                <a:avLst/>
              </a:prstGeom>
              <a:blipFill>
                <a:blip r:embed="rId5"/>
                <a:stretch>
                  <a:fillRect l="-800" t="-96296" r="-800" b="-14814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7E027AB-A1B4-D243-B593-BA389AF5A2B5}"/>
                  </a:ext>
                </a:extLst>
              </p:cNvPr>
              <p:cNvSpPr/>
              <p:nvPr/>
            </p:nvSpPr>
            <p:spPr>
              <a:xfrm>
                <a:off x="482599" y="1009467"/>
                <a:ext cx="2642986" cy="23297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v"/>
                </a:pPr>
                <a:r>
                  <a:rPr lang="en-US" dirty="0"/>
                  <a:t>Distribution amplitudes of the two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𝑞𝑔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ground states in the relative transverse-momentum space, summed over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FI" dirty="0"/>
                  <a:t> states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7E027AB-A1B4-D243-B593-BA389AF5A2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599" y="1009467"/>
                <a:ext cx="2642986" cy="2329740"/>
              </a:xfrm>
              <a:prstGeom prst="rect">
                <a:avLst/>
              </a:prstGeom>
              <a:blipFill>
                <a:blip r:embed="rId6"/>
                <a:stretch>
                  <a:fillRect l="-952" t="-1081" r="-190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7858E24-C540-D745-B6E7-FE8A5FEEA975}"/>
                  </a:ext>
                </a:extLst>
              </p:cNvPr>
              <p:cNvSpPr/>
              <p:nvPr/>
            </p:nvSpPr>
            <p:spPr>
              <a:xfrm>
                <a:off x="7681389" y="897171"/>
                <a:ext cx="6643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𝑞𝑔</m:t>
                          </m:r>
                        </m:e>
                      </m:d>
                    </m:oMath>
                  </m:oMathPara>
                </a14:m>
                <a:endParaRPr lang="en-FI" sz="1200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7858E24-C540-D745-B6E7-FE8A5FEEA9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389" y="897171"/>
                <a:ext cx="664349" cy="369332"/>
              </a:xfrm>
              <a:prstGeom prst="rect">
                <a:avLst/>
              </a:prstGeom>
              <a:blipFill>
                <a:blip r:embed="rId7"/>
                <a:stretch>
                  <a:fillRect t="-110000" r="-29630" b="-16666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FBF244C-A477-9341-A3AE-A91858391537}"/>
                  </a:ext>
                </a:extLst>
              </p:cNvPr>
              <p:cNvSpPr/>
              <p:nvPr/>
            </p:nvSpPr>
            <p:spPr>
              <a:xfrm>
                <a:off x="7736662" y="1568215"/>
                <a:ext cx="6090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↑↑</m:t>
                          </m:r>
                        </m:e>
                      </m:d>
                    </m:oMath>
                  </m:oMathPara>
                </a14:m>
                <a:endParaRPr lang="en-FI" sz="1200" dirty="0"/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FBF244C-A477-9341-A3AE-A918583915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6662" y="1568215"/>
                <a:ext cx="609076" cy="369332"/>
              </a:xfrm>
              <a:prstGeom prst="rect">
                <a:avLst/>
              </a:prstGeom>
              <a:blipFill>
                <a:blip r:embed="rId8"/>
                <a:stretch>
                  <a:fillRect t="-110000" r="-32653" b="-16666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D5E8088-B4C3-C146-97AD-6969B8721826}"/>
                  </a:ext>
                </a:extLst>
              </p:cNvPr>
              <p:cNvSpPr/>
              <p:nvPr/>
            </p:nvSpPr>
            <p:spPr>
              <a:xfrm>
                <a:off x="7806505" y="2880190"/>
                <a:ext cx="6090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↑↓</m:t>
                          </m:r>
                        </m:e>
                      </m:d>
                    </m:oMath>
                  </m:oMathPara>
                </a14:m>
                <a:endParaRPr lang="en-FI" sz="1200" dirty="0"/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D5E8088-B4C3-C146-97AD-6969B87218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6505" y="2880190"/>
                <a:ext cx="609076" cy="369332"/>
              </a:xfrm>
              <a:prstGeom prst="rect">
                <a:avLst/>
              </a:prstGeom>
              <a:blipFill>
                <a:blip r:embed="rId9"/>
                <a:stretch>
                  <a:fillRect t="-110000" r="-34694" b="-16666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863A6F2-B414-3146-9B0B-E75D7C57E63C}"/>
                  </a:ext>
                </a:extLst>
              </p:cNvPr>
              <p:cNvSpPr/>
              <p:nvPr/>
            </p:nvSpPr>
            <p:spPr>
              <a:xfrm>
                <a:off x="7846390" y="4207294"/>
                <a:ext cx="6090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↓</m:t>
                          </m:r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↑</m:t>
                          </m:r>
                        </m:e>
                      </m:d>
                    </m:oMath>
                  </m:oMathPara>
                </a14:m>
                <a:endParaRPr lang="en-FI" sz="1200" dirty="0"/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863A6F2-B414-3146-9B0B-E75D7C57E6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6390" y="4207294"/>
                <a:ext cx="609076" cy="369332"/>
              </a:xfrm>
              <a:prstGeom prst="rect">
                <a:avLst/>
              </a:prstGeom>
              <a:blipFill>
                <a:blip r:embed="rId10"/>
                <a:stretch>
                  <a:fillRect t="-110000" r="-34694" b="-16666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50C9ADF-A15B-C548-882A-73452CCB64D0}"/>
                  </a:ext>
                </a:extLst>
              </p:cNvPr>
              <p:cNvSpPr/>
              <p:nvPr/>
            </p:nvSpPr>
            <p:spPr>
              <a:xfrm>
                <a:off x="7846390" y="5519269"/>
                <a:ext cx="6090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↓</m:t>
                          </m:r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↓</m:t>
                          </m:r>
                        </m:e>
                      </m:d>
                    </m:oMath>
                  </m:oMathPara>
                </a14:m>
                <a:endParaRPr lang="en-FI" sz="1200" dirty="0"/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50C9ADF-A15B-C548-882A-73452CCB64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6390" y="5519269"/>
                <a:ext cx="609076" cy="369332"/>
              </a:xfrm>
              <a:prstGeom prst="rect">
                <a:avLst/>
              </a:prstGeom>
              <a:blipFill>
                <a:blip r:embed="rId11"/>
                <a:stretch>
                  <a:fillRect t="-110000" r="-34694" b="-16666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AA29AEB-E3DC-ED49-9033-D5EFAA063BE9}"/>
                  </a:ext>
                </a:extLst>
              </p:cNvPr>
              <p:cNvSpPr/>
              <p:nvPr/>
            </p:nvSpPr>
            <p:spPr>
              <a:xfrm>
                <a:off x="5786258" y="971752"/>
                <a:ext cx="1714124" cy="3250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0" dirty="0"/>
                  <a:t>State 2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type m:val="lin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FI" sz="1400" dirty="0"/>
                  <a:t>)</a:t>
                </a: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AA29AEB-E3DC-ED49-9033-D5EFAA063B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6258" y="971752"/>
                <a:ext cx="1714124" cy="325089"/>
              </a:xfrm>
              <a:prstGeom prst="rect">
                <a:avLst/>
              </a:prstGeom>
              <a:blipFill>
                <a:blip r:embed="rId12"/>
                <a:stretch>
                  <a:fillRect l="-735" t="-96296" b="-14444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5994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4EB29-EA28-CD4F-BFE3-0663B784A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321735"/>
            <a:ext cx="8178799" cy="542970"/>
          </a:xfrm>
        </p:spPr>
        <p:txBody>
          <a:bodyPr>
            <a:normAutofit/>
          </a:bodyPr>
          <a:lstStyle/>
          <a:p>
            <a:r>
              <a:rPr lang="en-US" sz="3200" dirty="0"/>
              <a:t>Motivation</a:t>
            </a:r>
            <a:endParaRPr lang="en-FI" sz="3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ABA0C-0D89-1546-9C6B-6ADD46C20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448" y="1637094"/>
            <a:ext cx="4907445" cy="4176254"/>
          </a:xfrm>
        </p:spPr>
        <p:txBody>
          <a:bodyPr>
            <a:no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FI" sz="1800" dirty="0">
                <a:solidFill>
                  <a:schemeClr val="accent1"/>
                </a:solidFill>
              </a:rPr>
              <a:t>High-energy quark nucleus scattering</a:t>
            </a:r>
          </a:p>
          <a:p>
            <a:pPr marL="457200" lvl="1" indent="0">
              <a:buNone/>
            </a:pPr>
            <a:r>
              <a:rPr lang="en-US" sz="1800" dirty="0"/>
              <a:t>Interests: sub-eikonal effects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accent1"/>
                </a:solidFill>
              </a:rPr>
              <a:t>Jet quenching in colored medium</a:t>
            </a:r>
          </a:p>
          <a:p>
            <a:pPr marL="457200" lvl="1" indent="0">
              <a:buNone/>
            </a:pPr>
            <a:r>
              <a:rPr lang="en-US" sz="1800" dirty="0"/>
              <a:t>Interests: interplay between coherence time of gluon emission and the timescales of the scattering centers of the medium</a:t>
            </a:r>
            <a:endParaRPr lang="en-FI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35A3AF-BC71-2340-BC86-FE77CA119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0651" y="2211041"/>
            <a:ext cx="672576" cy="119325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F024BBC-F1F6-D941-8EBA-D65F23959AA2}"/>
              </a:ext>
            </a:extLst>
          </p:cNvPr>
          <p:cNvSpPr txBox="1"/>
          <p:nvPr/>
        </p:nvSpPr>
        <p:spPr>
          <a:xfrm>
            <a:off x="1368969" y="2416402"/>
            <a:ext cx="1190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600" i="1" dirty="0">
                <a:solidFill>
                  <a:schemeClr val="tx2"/>
                </a:solidFill>
              </a:rPr>
              <a:t>The eikonal </a:t>
            </a:r>
          </a:p>
          <a:p>
            <a:r>
              <a:rPr lang="en-FI" sz="1600" i="1" dirty="0">
                <a:solidFill>
                  <a:schemeClr val="tx2"/>
                </a:solidFill>
              </a:rPr>
              <a:t>picture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04A943-60BD-924F-83B2-F20BEC1216FA}"/>
              </a:ext>
            </a:extLst>
          </p:cNvPr>
          <p:cNvSpPr txBox="1"/>
          <p:nvPr/>
        </p:nvSpPr>
        <p:spPr>
          <a:xfrm>
            <a:off x="3617733" y="2351591"/>
            <a:ext cx="216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S</a:t>
            </a:r>
            <a:r>
              <a:rPr lang="en-FI" sz="1600" i="1" dirty="0">
                <a:solidFill>
                  <a:schemeClr val="tx2"/>
                </a:solidFill>
              </a:rPr>
              <a:t>ub-eikonal corrections:</a:t>
            </a:r>
          </a:p>
          <a:p>
            <a:r>
              <a:rPr lang="en-US" sz="1600" i="1" dirty="0">
                <a:solidFill>
                  <a:schemeClr val="tx2"/>
                </a:solidFill>
              </a:rPr>
              <a:t>finite-width field, g</a:t>
            </a:r>
            <a:r>
              <a:rPr lang="en-FI" sz="1600" i="1" dirty="0">
                <a:solidFill>
                  <a:schemeClr val="tx2"/>
                </a:solidFill>
              </a:rPr>
              <a:t>luon emission, spin flip,…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29429D-AC7C-7143-B5C5-C915125C7C4A}"/>
              </a:ext>
            </a:extLst>
          </p:cNvPr>
          <p:cNvSpPr/>
          <p:nvPr/>
        </p:nvSpPr>
        <p:spPr>
          <a:xfrm>
            <a:off x="581183" y="4757730"/>
            <a:ext cx="79341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rgbClr val="DC315F"/>
                </a:solidFill>
              </a:rPr>
              <a:t>Using </a:t>
            </a:r>
            <a:r>
              <a:rPr lang="en-FI" sz="2000" dirty="0">
                <a:solidFill>
                  <a:srgbClr val="DC315F"/>
                </a:solidFill>
              </a:rPr>
              <a:t>a nonperturbative approach, we could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DC315F"/>
                </a:solidFill>
              </a:rPr>
              <a:t>R</a:t>
            </a:r>
            <a:r>
              <a:rPr lang="en-FI" sz="2000" dirty="0">
                <a:solidFill>
                  <a:srgbClr val="DC315F"/>
                </a:solidFill>
              </a:rPr>
              <a:t>elax the infinite-energy approximation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DC315F"/>
                </a:solidFill>
              </a:rPr>
              <a:t>Explicitly solve the time evolution and therefore study the s</a:t>
            </a:r>
            <a:r>
              <a:rPr lang="en-FI" sz="2000" dirty="0">
                <a:solidFill>
                  <a:srgbClr val="DC315F"/>
                </a:solidFill>
              </a:rPr>
              <a:t>cattering and gluon emission/absoprtion at the same time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F1CCA08-FB8B-3745-92D7-2D13DB311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295" y="3718231"/>
            <a:ext cx="2666060" cy="114065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CD1F20-DAF6-F143-95F0-757D71DC8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err="1"/>
              <a:t>December</a:t>
            </a:r>
            <a:r>
              <a:rPr lang="fi-FI" dirty="0"/>
              <a:t> 2, 2021</a:t>
            </a:r>
            <a:endParaRPr lang="en-FI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B9538-4CB1-5841-992F-486A6D96F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8BA0A0-929E-2A42-98A9-F567EDB44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3D327-DD94-6448-BCEC-432D3FFEBF68}" type="slidenum">
              <a:rPr lang="en-FI" smtClean="0"/>
              <a:t>2</a:t>
            </a:fld>
            <a:endParaRPr lang="en-FI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9DA4963-BCAB-F74B-AF70-689DC14660E5}"/>
              </a:ext>
            </a:extLst>
          </p:cNvPr>
          <p:cNvGrpSpPr/>
          <p:nvPr/>
        </p:nvGrpSpPr>
        <p:grpSpPr>
          <a:xfrm>
            <a:off x="5775723" y="2155037"/>
            <a:ext cx="2555632" cy="1306856"/>
            <a:chOff x="5777893" y="2261700"/>
            <a:chExt cx="2555632" cy="130685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128E3E1-AD3E-A743-A54D-395755255FFB}"/>
                </a:ext>
              </a:extLst>
            </p:cNvPr>
            <p:cNvSpPr txBox="1"/>
            <p:nvPr/>
          </p:nvSpPr>
          <p:spPr>
            <a:xfrm>
              <a:off x="8126083" y="2685690"/>
              <a:ext cx="2074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FI" sz="1600" dirty="0"/>
                <a:t>…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D6326EF-08A5-A74E-8F3B-EA72035B8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32724" y="2261700"/>
              <a:ext cx="1000029" cy="130685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7556E68-7DD0-4E49-A4C7-95E0DDED92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77893" y="2261700"/>
              <a:ext cx="1078589" cy="1306856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3BEA650-C524-164E-AF89-BA6B5B6DDEA2}"/>
              </a:ext>
            </a:extLst>
          </p:cNvPr>
          <p:cNvSpPr/>
          <p:nvPr/>
        </p:nvSpPr>
        <p:spPr>
          <a:xfrm>
            <a:off x="482600" y="925484"/>
            <a:ext cx="79341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DC315F"/>
              </a:buClr>
              <a:buFont typeface="Wingdings" pitchFamily="2" charset="2"/>
              <a:buChar char="Ø"/>
            </a:pPr>
            <a:r>
              <a:rPr lang="en-US" sz="2000" dirty="0">
                <a:solidFill>
                  <a:srgbClr val="DC315F"/>
                </a:solidFill>
              </a:rPr>
              <a:t>Studying the quark-color field scattering establishes a foundation for understanding more complicated processes</a:t>
            </a:r>
          </a:p>
        </p:txBody>
      </p:sp>
    </p:spTree>
    <p:extLst>
      <p:ext uri="{BB962C8B-B14F-4D97-AF65-F5344CB8AC3E}">
        <p14:creationId xmlns:p14="http://schemas.microsoft.com/office/powerpoint/2010/main" val="3530330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3760C8-E52F-494E-B81C-CE64EE5B1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027" y="1703465"/>
            <a:ext cx="2971546" cy="45163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Outline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25642" y="741074"/>
            <a:ext cx="687472" cy="515604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12651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826041" y="-81546"/>
            <a:ext cx="1827638" cy="1032742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909679" y="502817"/>
            <a:ext cx="645368" cy="484026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25" name="Content Placeholder 4">
            <a:extLst>
              <a:ext uri="{FF2B5EF4-FFF2-40B4-BE49-F238E27FC236}">
                <a16:creationId xmlns:a16="http://schemas.microsoft.com/office/drawing/2014/main" id="{07CEEFED-D711-436B-B126-929A771899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978488"/>
              </p:ext>
            </p:extLst>
          </p:nvPr>
        </p:nvGraphicFramePr>
        <p:xfrm>
          <a:off x="1828800" y="1144132"/>
          <a:ext cx="6658495" cy="4757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3E66F22-76ED-2F4D-898E-4862C7FFE4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16374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spcAft>
                <a:spcPts val="600"/>
              </a:spcAft>
            </a:pPr>
            <a:r>
              <a:rPr lang="fi-FI" sz="1200">
                <a:solidFill>
                  <a:schemeClr val="tx1">
                    <a:tint val="75000"/>
                  </a:schemeClr>
                </a:solidFill>
                <a:latin typeface="+mn-lt"/>
              </a:rPr>
              <a:t>December 2, 2021</a:t>
            </a:r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B5E0BA3-4C06-F44B-BFB5-D3FCDF30E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Aft>
                <a:spcPts val="600"/>
              </a:spcAft>
            </a:pPr>
            <a:r>
              <a:rPr lang="en-US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Quark-nucleus scattering (Meijian Li, JYU)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31FFC0-7572-8F43-B9F3-889AE741F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spcAft>
                <a:spcPts val="600"/>
              </a:spcAft>
            </a:pPr>
            <a:fld id="{0FE3988A-0109-0B40-965D-9E0ED41EFEE4}" type="slidenum">
              <a:rPr lang="en-US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defTabSz="914400">
                <a:spcAft>
                  <a:spcPts val="600"/>
                </a:spcAft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6567" y="6115501"/>
            <a:ext cx="1120885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5472" y="6453143"/>
            <a:ext cx="611178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42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E1E2D-6314-BD40-982F-9829ACD50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242529"/>
            <a:ext cx="8178799" cy="1135737"/>
          </a:xfrm>
        </p:spPr>
        <p:txBody>
          <a:bodyPr>
            <a:normAutofit/>
          </a:bodyPr>
          <a:lstStyle/>
          <a:p>
            <a:r>
              <a:rPr lang="en-US" sz="3200" dirty="0"/>
              <a:t>Methodology: Time-dependent Basis Light-Front Quantization (</a:t>
            </a:r>
            <a:r>
              <a:rPr lang="en-US" sz="3200" dirty="0" err="1"/>
              <a:t>tBLFQ</a:t>
            </a:r>
            <a:r>
              <a:rPr lang="en-US" sz="3200" dirty="0"/>
              <a:t>)</a:t>
            </a:r>
            <a:r>
              <a:rPr lang="en-US" sz="3200" baseline="30000" dirty="0"/>
              <a:t>1</a:t>
            </a:r>
            <a:endParaRPr lang="en-FI" sz="3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C58EA-A4A4-FF44-AFB4-B81E81617B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101C3-17E1-7D45-95A0-2B529F204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Quark-nucleus scattering (Meijian Li, JYU)</a:t>
            </a:r>
            <a:endParaRPr lang="en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E0419-DF41-294F-B8B4-1149979FF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	</a:t>
            </a: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4</a:t>
            </a:fld>
            <a:endParaRPr lang="en-F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0C5390D3-5077-ED4D-B415-49252C6B0C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68489" y="1301833"/>
                <a:ext cx="3705847" cy="942497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buClr>
                    <a:srgbClr val="0070C0"/>
                  </a:buClr>
                  <a:buFont typeface="Wingdings" pitchFamily="2" charset="2"/>
                  <a:buChar char="Ø"/>
                </a:pPr>
                <a:r>
                  <a:rPr lang="en-US" sz="2000" b="1" dirty="0">
                    <a:solidFill>
                      <a:schemeClr val="tx1"/>
                    </a:solidFill>
                    <a:latin typeface="+mn-lt"/>
                  </a:rPr>
                  <a:t>Hamiltonian formalism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US" sz="1800" dirty="0">
                    <a:solidFill>
                      <a:schemeClr val="tx1"/>
                    </a:solidFill>
                    <a:latin typeface="+mn-lt"/>
                  </a:rPr>
                  <a:t>The state obeys the time-evolution equation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0C5390D3-5077-ED4D-B415-49252C6B0C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68489" y="1301833"/>
                <a:ext cx="3705847" cy="942497"/>
              </a:xfrm>
              <a:blipFill>
                <a:blip r:embed="rId2"/>
                <a:stretch>
                  <a:fillRect l="-1365" t="-4000" r="-4437" b="-9600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D46A0DF2-8E5B-9349-908D-7B56B6FE9861}"/>
              </a:ext>
            </a:extLst>
          </p:cNvPr>
          <p:cNvSpPr txBox="1">
            <a:spLocks/>
          </p:cNvSpPr>
          <p:nvPr/>
        </p:nvSpPr>
        <p:spPr>
          <a:xfrm>
            <a:off x="693255" y="6074982"/>
            <a:ext cx="7376284" cy="370524"/>
          </a:xfrm>
          <a:prstGeom prst="rect">
            <a:avLst/>
          </a:prstGeom>
        </p:spPr>
        <p:txBody>
          <a:bodyPr/>
          <a:lstStyle>
            <a:defPPr>
              <a:defRPr lang="fi-FI"/>
            </a:defPPr>
            <a:lvl1pPr marL="0" algn="r" defTabSz="457200" rtl="0" eaLnBrk="1" latinLnBrk="0" hangingPunct="1">
              <a:defRPr sz="900" b="1" kern="1200">
                <a:solidFill>
                  <a:schemeClr val="bg1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="0" dirty="0">
                <a:solidFill>
                  <a:srgbClr val="002060"/>
                </a:solidFill>
                <a:latin typeface="+mn-lt"/>
              </a:rPr>
              <a:t>1. J. P. Vary, H. </a:t>
            </a:r>
            <a:r>
              <a:rPr lang="en-US" sz="1000" b="0" dirty="0" err="1">
                <a:solidFill>
                  <a:srgbClr val="002060"/>
                </a:solidFill>
                <a:latin typeface="+mn-lt"/>
              </a:rPr>
              <a:t>Honkanen</a:t>
            </a:r>
            <a:r>
              <a:rPr lang="en-US" sz="1000" b="0" dirty="0">
                <a:solidFill>
                  <a:srgbClr val="002060"/>
                </a:solidFill>
                <a:latin typeface="+mn-lt"/>
              </a:rPr>
              <a:t>, Jun Li, P. Maris, S. J. Brodsky, A. </a:t>
            </a:r>
            <a:r>
              <a:rPr lang="en-US" sz="1000" b="0" dirty="0" err="1">
                <a:solidFill>
                  <a:srgbClr val="002060"/>
                </a:solidFill>
                <a:latin typeface="+mn-lt"/>
              </a:rPr>
              <a:t>Harindranath</a:t>
            </a:r>
            <a:r>
              <a:rPr lang="en-US" sz="1000" b="0" dirty="0">
                <a:solidFill>
                  <a:srgbClr val="002060"/>
                </a:solidFill>
                <a:latin typeface="+mn-lt"/>
              </a:rPr>
              <a:t>, G. F. de </a:t>
            </a:r>
            <a:r>
              <a:rPr lang="en-US" sz="1000" b="0" dirty="0" err="1">
                <a:solidFill>
                  <a:srgbClr val="002060"/>
                </a:solidFill>
                <a:latin typeface="+mn-lt"/>
              </a:rPr>
              <a:t>Teramond</a:t>
            </a:r>
            <a:r>
              <a:rPr lang="en-US" sz="1000" b="0" dirty="0">
                <a:solidFill>
                  <a:srgbClr val="002060"/>
                </a:solidFill>
                <a:latin typeface="+mn-lt"/>
              </a:rPr>
              <a:t>, P. Sternberg, E. G. Ng, C. Yang</a:t>
            </a:r>
            <a:r>
              <a:rPr lang="en-US" sz="1000" b="0" i="1" dirty="0">
                <a:solidFill>
                  <a:srgbClr val="002060"/>
                </a:solidFill>
                <a:latin typeface="+mn-lt"/>
              </a:rPr>
              <a:t>.,</a:t>
            </a:r>
            <a:r>
              <a:rPr lang="en-US" sz="1000" b="0" dirty="0">
                <a:solidFill>
                  <a:srgbClr val="002060"/>
                </a:solidFill>
                <a:latin typeface="+mn-lt"/>
              </a:rPr>
              <a:t> Phys. Rev. C81, 035205 (2010); X. Zhao, A. </a:t>
            </a:r>
            <a:r>
              <a:rPr lang="en-US" sz="1000" b="0" dirty="0" err="1">
                <a:solidFill>
                  <a:srgbClr val="002060"/>
                </a:solidFill>
                <a:latin typeface="+mn-lt"/>
              </a:rPr>
              <a:t>Ilderton</a:t>
            </a:r>
            <a:r>
              <a:rPr lang="en-US" sz="1000" b="0" dirty="0">
                <a:solidFill>
                  <a:srgbClr val="002060"/>
                </a:solidFill>
                <a:latin typeface="+mn-lt"/>
              </a:rPr>
              <a:t>, P. Maris, and J. P. Vary, Phys. Rev. D88, 065014 (2013).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71A5C1A-7C7D-5444-B129-DB2C2CC8507B}"/>
                  </a:ext>
                </a:extLst>
              </p:cNvPr>
              <p:cNvSpPr txBox="1"/>
              <p:nvPr/>
            </p:nvSpPr>
            <p:spPr>
              <a:xfrm>
                <a:off x="482600" y="1301833"/>
                <a:ext cx="4472952" cy="87591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>
                    <a:solidFill>
                      <a:schemeClr val="tx2"/>
                    </a:solidFill>
                    <a:cs typeface="Helvetica"/>
                  </a:defRPr>
                </a:lvl1pPr>
                <a:lvl2pPr marL="742950" lvl="1" indent="-285750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cs typeface="Helvetica"/>
                  </a:defRPr>
                </a:lvl2pPr>
                <a:lvl3pPr marL="1144800" indent="-228600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SzPct val="80000"/>
                  <a:buFontTx/>
                  <a:buBlip>
                    <a:blip r:embed="rId3"/>
                  </a:buBlip>
                  <a:defRPr sz="2400">
                    <a:solidFill>
                      <a:schemeClr val="tx2"/>
                    </a:solidFill>
                    <a:latin typeface="Helvetica" pitchFamily="34" charset="0"/>
                    <a:cs typeface="Helvetica"/>
                  </a:defRPr>
                </a:lvl3pPr>
                <a:lvl4pPr marL="1600200" indent="-228600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–"/>
                  <a:defRPr sz="2000">
                    <a:solidFill>
                      <a:schemeClr val="tx2"/>
                    </a:solidFill>
                    <a:latin typeface="Helvetica" pitchFamily="34" charset="0"/>
                    <a:cs typeface="Helvetica"/>
                  </a:defRPr>
                </a:lvl4pPr>
                <a:lvl5pPr marL="2057400" indent="-228600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»"/>
                  <a:defRPr sz="2000">
                    <a:solidFill>
                      <a:schemeClr val="tx2"/>
                    </a:solidFill>
                    <a:latin typeface="Helvetica" pitchFamily="34" charset="0"/>
                    <a:cs typeface="Helvetica"/>
                  </a:defRPr>
                </a:lvl5pPr>
                <a:lvl6pPr marL="2514600" indent="-228600">
                  <a:spcBef>
                    <a:spcPct val="20000"/>
                  </a:spcBef>
                  <a:buFont typeface="Arial"/>
                  <a:buChar char="•"/>
                  <a:defRPr sz="2000"/>
                </a:lvl6pPr>
                <a:lvl7pPr marL="2971800" indent="-228600">
                  <a:spcBef>
                    <a:spcPct val="20000"/>
                  </a:spcBef>
                  <a:buFont typeface="Arial"/>
                  <a:buChar char="•"/>
                  <a:defRPr sz="2000"/>
                </a:lvl7pPr>
                <a:lvl8pPr marL="3429000" indent="-228600">
                  <a:spcBef>
                    <a:spcPct val="20000"/>
                  </a:spcBef>
                  <a:buFont typeface="Arial"/>
                  <a:buChar char="•"/>
                  <a:defRPr sz="2000"/>
                </a:lvl8pPr>
                <a:lvl9pPr marL="3886200" indent="-228600">
                  <a:spcBef>
                    <a:spcPct val="20000"/>
                  </a:spcBef>
                  <a:buFont typeface="Arial"/>
                  <a:buChar char="•"/>
                  <a:defRPr sz="2000"/>
                </a:lvl9pPr>
              </a:lstStyle>
              <a:p>
                <a:r>
                  <a:rPr lang="en-US" sz="2000" b="1" dirty="0">
                    <a:solidFill>
                      <a:schemeClr val="tx1"/>
                    </a:solidFill>
                  </a:rPr>
                  <a:t>Light-front quantization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The quantum field is quantized on the equal light-front time surface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0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71A5C1A-7C7D-5444-B129-DB2C2CC850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00" y="1301833"/>
                <a:ext cx="4472952" cy="875914"/>
              </a:xfrm>
              <a:prstGeom prst="rect">
                <a:avLst/>
              </a:prstGeom>
              <a:blipFill>
                <a:blip r:embed="rId4"/>
                <a:stretch>
                  <a:fillRect l="-847" t="-4286" b="-2000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91CD8D87-CDAD-5E44-BCA0-A7C075396F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713" y="2386147"/>
            <a:ext cx="4630573" cy="2846264"/>
          </a:xfrm>
          <a:prstGeom prst="rect">
            <a:avLst/>
          </a:prstGeom>
        </p:spPr>
      </p:pic>
      <p:sp>
        <p:nvSpPr>
          <p:cNvPr id="21" name="Frame 20">
            <a:extLst>
              <a:ext uri="{FF2B5EF4-FFF2-40B4-BE49-F238E27FC236}">
                <a16:creationId xmlns:a16="http://schemas.microsoft.com/office/drawing/2014/main" id="{3FD754E1-3F9A-FA47-9B1A-4C3A357489C6}"/>
              </a:ext>
            </a:extLst>
          </p:cNvPr>
          <p:cNvSpPr/>
          <p:nvPr/>
        </p:nvSpPr>
        <p:spPr>
          <a:xfrm>
            <a:off x="2126745" y="2406277"/>
            <a:ext cx="1411640" cy="2826134"/>
          </a:xfrm>
          <a:prstGeom prst="frame">
            <a:avLst>
              <a:gd name="adj1" fmla="val 1717"/>
            </a:avLst>
          </a:prstGeom>
          <a:solidFill>
            <a:srgbClr val="DC31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C315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6CAFEB9-8739-584B-8E9D-8053CBFC6403}"/>
                  </a:ext>
                </a:extLst>
              </p:cNvPr>
              <p:cNvSpPr/>
              <p:nvPr/>
            </p:nvSpPr>
            <p:spPr>
              <a:xfrm>
                <a:off x="5057497" y="2763277"/>
                <a:ext cx="3516839" cy="255775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0" lvl="1"/>
                <a:r>
                  <a:rPr lang="en-US" dirty="0">
                    <a:solidFill>
                      <a:srgbClr val="DC315F"/>
                    </a:solidFill>
                  </a:rPr>
                  <a:t>A nonperturbative treatment</a:t>
                </a:r>
                <a:r>
                  <a:rPr lang="en-US" dirty="0">
                    <a:solidFill>
                      <a:schemeClr val="tx1"/>
                    </a:solidFill>
                  </a:rPr>
                  <a:t>: the time evolution is divided into many small timesteps, each timestep is evaluated by numerical methods</a:t>
                </a:r>
                <a:endParaRPr lang="en-US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indent="-4572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𝒯</m:t>
                          </m:r>
                        </m:e>
                        <m:sub>
                          <m:r>
                            <a:rPr lang="en-US" sz="1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num>
                            <m:den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nary>
                            <m:nary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p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nary>
                        </m:e>
                      </m: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14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nary>
                            <m:naryPr>
                              <m:chr m:val="∏"/>
                              <m:ctrlP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𝒯</m:t>
                                  </m:r>
                                </m:e>
                                <m:sub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b>
                              </m:sSub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num>
                                    <m:den>
                                      <m: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nary>
                                    <m:nary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sSubSup>
                                        <m:sSubSupPr>
                                          <m:ctrlPr>
                                            <a:rPr lang="en-US" sz="14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sz="14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14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b>
                                        <m:sup>
                                          <m:r>
                                            <a:rPr lang="en-US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p>
                                      </m:sSubSup>
                                    </m:sub>
                                    <m:sup>
                                      <m:sSubSup>
                                        <m:sSubSupPr>
                                          <m:ctrlPr>
                                            <a:rPr lang="en-US" sz="14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sz="14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  <m:sup>
                                          <m:r>
                                            <a:rPr lang="en-US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p>
                                      </m:sSubSup>
                                    </m:sup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sSup>
                                        <m:sSupPr>
                                          <m:ctrlPr>
                                            <a:rPr lang="en-US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p>
                                          <m:r>
                                            <a:rPr lang="en-US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sup>
                                      </m:sSup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p>
                                        <m:sSupPr>
                                          <m:ctrlPr>
                                            <a:rPr lang="en-US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p>
                                          <m:r>
                                            <a:rPr lang="en-US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p>
                                      </m:sSup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nary>
                                </m:e>
                              </m:d>
                            </m:e>
                          </m:nary>
                        </m:e>
                      </m:func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6CAFEB9-8739-584B-8E9D-8053CBFC64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7497" y="2763277"/>
                <a:ext cx="3516839" cy="2557751"/>
              </a:xfrm>
              <a:prstGeom prst="rect">
                <a:avLst/>
              </a:prstGeom>
              <a:blipFill>
                <a:blip r:embed="rId6"/>
                <a:stretch>
                  <a:fillRect l="-2158" t="-985" r="-11511" b="-4532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65462B5-0E42-0847-A9A1-5C94AD2FACA9}"/>
              </a:ext>
            </a:extLst>
          </p:cNvPr>
          <p:cNvSpPr txBox="1">
            <a:spLocks/>
          </p:cNvSpPr>
          <p:nvPr/>
        </p:nvSpPr>
        <p:spPr>
          <a:xfrm>
            <a:off x="693255" y="5348188"/>
            <a:ext cx="8094466" cy="699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 typeface="Wingdings" pitchFamily="2" charset="2"/>
              <a:buChar char="Ø"/>
              <a:defRPr sz="2000">
                <a:solidFill>
                  <a:schemeClr val="tx2"/>
                </a:solidFill>
                <a:cs typeface="Helvetica"/>
              </a:defRPr>
            </a:lvl1pPr>
            <a:lvl2pPr marL="742950" lvl="1" indent="-285750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cs typeface="Helvetica"/>
              </a:defRPr>
            </a:lvl2pPr>
            <a:lvl3pPr lvl="2" indent="0">
              <a:lnSpc>
                <a:spcPct val="150000"/>
              </a:lnSpc>
              <a:spcBef>
                <a:spcPts val="768"/>
              </a:spcBef>
              <a:buClr>
                <a:schemeClr val="accent1"/>
              </a:buClr>
              <a:buSzPct val="80000"/>
              <a:buFontTx/>
              <a:buNone/>
              <a:defRPr sz="2000" b="0" i="1">
                <a:solidFill>
                  <a:schemeClr val="tx2"/>
                </a:solidFill>
                <a:cs typeface="Helvetica"/>
              </a:defRPr>
            </a:lvl3pPr>
            <a:lvl4pPr marL="1600200" indent="-228600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 typeface="Arial"/>
              <a:buChar char="–"/>
              <a:defRPr sz="2000">
                <a:solidFill>
                  <a:schemeClr val="tx2"/>
                </a:solidFill>
                <a:latin typeface="Helvetica" pitchFamily="34" charset="0"/>
                <a:cs typeface="Helvetica"/>
              </a:defRPr>
            </a:lvl4pPr>
            <a:lvl5pPr marL="2057400" indent="-228600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 typeface="Arial"/>
              <a:buChar char="»"/>
              <a:defRPr sz="2000">
                <a:solidFill>
                  <a:schemeClr val="tx2"/>
                </a:solidFill>
                <a:latin typeface="Helvetica" pitchFamily="34" charset="0"/>
                <a:cs typeface="Helvetica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b="1" dirty="0">
                <a:solidFill>
                  <a:schemeClr val="tx1"/>
                </a:solidFill>
              </a:rPr>
              <a:t>Basis representation 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</a:rPr>
              <a:t>Optimal basis has the symmetries of the system, and is key to numerical efficiency</a:t>
            </a:r>
          </a:p>
        </p:txBody>
      </p:sp>
    </p:spTree>
    <p:extLst>
      <p:ext uri="{BB962C8B-B14F-4D97-AF65-F5344CB8AC3E}">
        <p14:creationId xmlns:p14="http://schemas.microsoft.com/office/powerpoint/2010/main" val="1548737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8C39C65-6B76-8B4D-A8C0-D7781E0A18C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82600" y="321734"/>
                <a:ext cx="8178799" cy="1135737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>
                    <a:solidFill>
                      <a:schemeClr val="tx1"/>
                    </a:solidFill>
                  </a:rPr>
                  <a:t>Quark-nucleus scattering in the  |𝑞⟩ +|𝑞𝑔⟩ </a:t>
                </a:r>
                <a:r>
                  <a:rPr lang="en-US" sz="3200" dirty="0" err="1">
                    <a:solidFill>
                      <a:schemeClr val="tx1"/>
                    </a:solidFill>
                  </a:rPr>
                  <a:t>Fock</a:t>
                </a:r>
                <a:r>
                  <a:rPr lang="en-US" sz="3200" dirty="0">
                    <a:solidFill>
                      <a:schemeClr val="tx1"/>
                    </a:solidFill>
                  </a:rPr>
                  <a:t> space: 1. the light-front Hamiltonian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endParaRPr lang="en-FI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8C39C65-6B76-8B4D-A8C0-D7781E0A18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82600" y="321734"/>
                <a:ext cx="8178799" cy="1135737"/>
              </a:xfrm>
              <a:blipFill>
                <a:blip r:embed="rId2"/>
                <a:stretch>
                  <a:fillRect l="-1858" t="-4444" b="-1000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88EEB-C648-9D4E-AD7F-C221A43AFB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C89032-B253-4C46-9FCA-79852EAA1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4EF48-0A95-354F-B479-9CA03789D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5</a:t>
            </a:fld>
            <a:endParaRPr lang="en-FI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0D68421E-C58B-FD47-9D6A-2D60807B5EE2}"/>
              </a:ext>
            </a:extLst>
          </p:cNvPr>
          <p:cNvSpPr txBox="1">
            <a:spLocks/>
          </p:cNvSpPr>
          <p:nvPr/>
        </p:nvSpPr>
        <p:spPr>
          <a:xfrm>
            <a:off x="523775" y="1514156"/>
            <a:ext cx="8096447" cy="60143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i="1" dirty="0">
                <a:solidFill>
                  <a:schemeClr val="tx2"/>
                </a:solidFill>
              </a:rPr>
              <a:t>We consider scattering of a high-energy quark moving in the positive z direction, on a high-energy nucleus moving in the negative z direction.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3F9AEA0C-06FC-4D4C-9E7B-8D2AFEEEB0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52"/>
          <a:stretch/>
        </p:blipFill>
        <p:spPr>
          <a:xfrm>
            <a:off x="792384" y="2816331"/>
            <a:ext cx="3582846" cy="33752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1">
                <a:extLst>
                  <a:ext uri="{FF2B5EF4-FFF2-40B4-BE49-F238E27FC236}">
                    <a16:creationId xmlns:a16="http://schemas.microsoft.com/office/drawing/2014/main" id="{A7F4FD37-54DF-134A-B95C-165EA54F1D1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4951" y="2173553"/>
                <a:ext cx="8014096" cy="732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342900" indent="-3429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•"/>
                  <a:defRPr sz="32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1pPr>
                <a:lvl2pPr marL="742950" indent="-28575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Tx/>
                  <a:buBlip>
                    <a:blip r:embed="rId4"/>
                  </a:buBlip>
                  <a:defRPr sz="28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2pPr>
                <a:lvl3pPr marL="11448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SzPct val="80000"/>
                  <a:buFontTx/>
                  <a:buBlip>
                    <a:blip r:embed="rId5"/>
                  </a:buBlip>
                  <a:defRPr sz="24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3pPr>
                <a:lvl4pPr marL="16002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–"/>
                  <a:defRPr sz="20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4pPr>
                <a:lvl5pPr marL="20574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»"/>
                  <a:defRPr sz="20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itchFamily="2" charset="2"/>
                  <a:buChar char="Ø"/>
                </a:pPr>
                <a:r>
                  <a:rPr lang="en-US" sz="2000" dirty="0">
                    <a:solidFill>
                      <a:schemeClr val="tx1"/>
                    </a:solidFill>
                    <a:latin typeface="+mn-lt"/>
                  </a:rPr>
                  <a:t>The light-front Hamiltonian is derived from the QCD Lagrangian with a background color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𝒜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+mn-lt"/>
                  </a:rPr>
                  <a:t> in the </a:t>
                </a:r>
                <a:r>
                  <a:rPr lang="en-US" sz="2000" dirty="0">
                    <a:solidFill>
                      <a:schemeClr val="tx1"/>
                    </a:solidFill>
                  </a:rPr>
                  <a:t>|𝑞⟩ +|𝑞𝑔⟩ space</a:t>
                </a:r>
                <a:r>
                  <a:rPr lang="en-US" sz="2000" dirty="0">
                    <a:solidFill>
                      <a:schemeClr val="tx1"/>
                    </a:solidFill>
                    <a:latin typeface="+mn-lt"/>
                  </a:rPr>
                  <a:t> </a:t>
                </a:r>
              </a:p>
            </p:txBody>
          </p:sp>
        </mc:Choice>
        <mc:Fallback xmlns="">
          <p:sp>
            <p:nvSpPr>
              <p:cNvPr id="16" name="Content Placeholder 11">
                <a:extLst>
                  <a:ext uri="{FF2B5EF4-FFF2-40B4-BE49-F238E27FC236}">
                    <a16:creationId xmlns:a16="http://schemas.microsoft.com/office/drawing/2014/main" id="{A7F4FD37-54DF-134A-B95C-165EA54F1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951" y="2173553"/>
                <a:ext cx="8014096" cy="732573"/>
              </a:xfrm>
              <a:prstGeom prst="rect">
                <a:avLst/>
              </a:prstGeom>
              <a:blipFill>
                <a:blip r:embed="rId6"/>
                <a:stretch>
                  <a:fillRect l="-633" t="-5172" b="-1379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69C1AAAC-A44F-6344-AFE8-D81742E177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75230" y="2925686"/>
            <a:ext cx="3857141" cy="7175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FB603EC-FFAD-904D-A2B6-1678A88E9F23}"/>
                  </a:ext>
                </a:extLst>
              </p:cNvPr>
              <p:cNvSpPr/>
              <p:nvPr/>
            </p:nvSpPr>
            <p:spPr>
              <a:xfrm>
                <a:off x="4614617" y="3628303"/>
                <a:ext cx="3978764" cy="424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  <a:cs typeface="Helvetica"/>
                  </a:rPr>
                  <a:t>where 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𝑖𝑔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𝒜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FI" sz="2000" dirty="0">
                    <a:solidFill>
                      <a:schemeClr val="tx1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FB603EC-FFAD-904D-A2B6-1678A88E9F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4617" y="3628303"/>
                <a:ext cx="3978764" cy="424796"/>
              </a:xfrm>
              <a:prstGeom prst="rect">
                <a:avLst/>
              </a:prstGeom>
              <a:blipFill>
                <a:blip r:embed="rId8"/>
                <a:stretch>
                  <a:fillRect l="-1592" t="-5714" b="-1714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3A3C434-D463-0644-BFFD-98FFA78A5B0E}"/>
                  </a:ext>
                </a:extLst>
              </p:cNvPr>
              <p:cNvSpPr/>
              <p:nvPr/>
            </p:nvSpPr>
            <p:spPr>
              <a:xfrm>
                <a:off x="4147028" y="4294666"/>
                <a:ext cx="4432019" cy="4250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𝐾𝐸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sz="20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𝑞𝑔</m:t>
                          </m:r>
                        </m:sub>
                      </m:sSub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 smtClean="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𝒜</m:t>
                          </m:r>
                        </m:sub>
                      </m:sSub>
                      <m:r>
                        <a:rPr lang="en-US" sz="2000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000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3A3C434-D463-0644-BFFD-98FFA78A5B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028" y="4294666"/>
                <a:ext cx="4432019" cy="425053"/>
              </a:xfrm>
              <a:prstGeom prst="rect">
                <a:avLst/>
              </a:prstGeom>
              <a:blipFill>
                <a:blip r:embed="rId9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Line Callout 1 6">
            <a:extLst>
              <a:ext uri="{FF2B5EF4-FFF2-40B4-BE49-F238E27FC236}">
                <a16:creationId xmlns:a16="http://schemas.microsoft.com/office/drawing/2014/main" id="{66EF0823-295C-D24C-950B-E6CD441D6EAE}"/>
              </a:ext>
            </a:extLst>
          </p:cNvPr>
          <p:cNvSpPr/>
          <p:nvPr/>
        </p:nvSpPr>
        <p:spPr>
          <a:xfrm>
            <a:off x="5784303" y="4330230"/>
            <a:ext cx="1157468" cy="425053"/>
          </a:xfrm>
          <a:prstGeom prst="borderCallout1">
            <a:avLst>
              <a:gd name="adj1" fmla="val 105890"/>
              <a:gd name="adj2" fmla="val 48667"/>
              <a:gd name="adj3" fmla="val 186024"/>
              <a:gd name="adj4" fmla="val 43667"/>
            </a:avLst>
          </a:prstGeom>
          <a:noFill/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FI" sz="2000"/>
          </a:p>
        </p:txBody>
      </p:sp>
      <p:sp>
        <p:nvSpPr>
          <p:cNvPr id="28" name="Line Callout 1 27">
            <a:extLst>
              <a:ext uri="{FF2B5EF4-FFF2-40B4-BE49-F238E27FC236}">
                <a16:creationId xmlns:a16="http://schemas.microsoft.com/office/drawing/2014/main" id="{05F6FDEA-DCB1-9744-952F-6B838CDFB692}"/>
              </a:ext>
            </a:extLst>
          </p:cNvPr>
          <p:cNvSpPr/>
          <p:nvPr/>
        </p:nvSpPr>
        <p:spPr>
          <a:xfrm>
            <a:off x="7109989" y="4330229"/>
            <a:ext cx="841818" cy="425053"/>
          </a:xfrm>
          <a:prstGeom prst="borderCallout1">
            <a:avLst>
              <a:gd name="adj1" fmla="val 105890"/>
              <a:gd name="adj2" fmla="val 48667"/>
              <a:gd name="adj3" fmla="val 186024"/>
              <a:gd name="adj4" fmla="val 50542"/>
            </a:avLst>
          </a:prstGeom>
          <a:noFill/>
          <a:ln w="19050" cap="flat" cmpd="sng" algn="ctr">
            <a:solidFill>
              <a:srgbClr val="DC315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FI" sz="20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1C61A2-6B1F-6546-8B4F-8E0AE0D093A3}"/>
              </a:ext>
            </a:extLst>
          </p:cNvPr>
          <p:cNvSpPr txBox="1"/>
          <p:nvPr/>
        </p:nvSpPr>
        <p:spPr>
          <a:xfrm>
            <a:off x="6746089" y="5079541"/>
            <a:ext cx="1935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DC315F"/>
                </a:solidFill>
              </a:rPr>
              <a:t>background field</a:t>
            </a:r>
            <a:endParaRPr lang="en-FI" sz="2000" dirty="0">
              <a:solidFill>
                <a:srgbClr val="DC315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C520DC2-A95D-4343-9873-630FBEDB1438}"/>
                  </a:ext>
                </a:extLst>
              </p:cNvPr>
              <p:cNvSpPr txBox="1"/>
              <p:nvPr/>
            </p:nvSpPr>
            <p:spPr>
              <a:xfrm>
                <a:off x="5729947" y="5099918"/>
                <a:ext cx="747191" cy="427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𝑄𝐶𝐷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FI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C520DC2-A95D-4343-9873-630FBEDB1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9947" y="5099918"/>
                <a:ext cx="747191" cy="427618"/>
              </a:xfrm>
              <a:prstGeom prst="rect">
                <a:avLst/>
              </a:prstGeom>
              <a:blipFill>
                <a:blip r:embed="rId10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8920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6FB873C5-FEB1-F445-BEF1-8B5ACF674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832" y="2910708"/>
            <a:ext cx="3703539" cy="7175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8C39C65-6B76-8B4D-A8C0-D7781E0A18C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82600" y="321734"/>
                <a:ext cx="8178799" cy="1135737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>
                    <a:solidFill>
                      <a:schemeClr val="tx1"/>
                    </a:solidFill>
                  </a:rPr>
                  <a:t>Quark-nucleus scattering in the  |𝑞⟩ +|𝑞𝑔⟩ </a:t>
                </a:r>
                <a:r>
                  <a:rPr lang="en-US" sz="3200" dirty="0" err="1">
                    <a:solidFill>
                      <a:schemeClr val="tx1"/>
                    </a:solidFill>
                  </a:rPr>
                  <a:t>Fock</a:t>
                </a:r>
                <a:r>
                  <a:rPr lang="en-US" sz="3200" dirty="0">
                    <a:solidFill>
                      <a:schemeClr val="tx1"/>
                    </a:solidFill>
                  </a:rPr>
                  <a:t> space: 1. the light-front Hamiltonian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endParaRPr lang="en-FI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8C39C65-6B76-8B4D-A8C0-D7781E0A18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82600" y="321734"/>
                <a:ext cx="8178799" cy="1135737"/>
              </a:xfrm>
              <a:blipFill>
                <a:blip r:embed="rId3"/>
                <a:stretch>
                  <a:fillRect l="-1858" t="-4444" b="-1000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88EEB-C648-9D4E-AD7F-C221A43AFB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C89032-B253-4C46-9FCA-79852EAA1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4EF48-0A95-354F-B479-9CA03789D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6</a:t>
            </a:fld>
            <a:endParaRPr lang="en-FI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0D68421E-C58B-FD47-9D6A-2D60807B5EE2}"/>
              </a:ext>
            </a:extLst>
          </p:cNvPr>
          <p:cNvSpPr txBox="1">
            <a:spLocks/>
          </p:cNvSpPr>
          <p:nvPr/>
        </p:nvSpPr>
        <p:spPr>
          <a:xfrm>
            <a:off x="523775" y="1514156"/>
            <a:ext cx="8096447" cy="60143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i="1" dirty="0">
                <a:solidFill>
                  <a:schemeClr val="tx2"/>
                </a:solidFill>
              </a:rPr>
              <a:t>We consider scattering of a high-energy quark moving in the positive z direction, on a high-energy nucleus moving in the negative z direction.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1">
                <a:extLst>
                  <a:ext uri="{FF2B5EF4-FFF2-40B4-BE49-F238E27FC236}">
                    <a16:creationId xmlns:a16="http://schemas.microsoft.com/office/drawing/2014/main" id="{A7F4FD37-54DF-134A-B95C-165EA54F1D1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4951" y="2173553"/>
                <a:ext cx="8014096" cy="732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342900" indent="-3429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•"/>
                  <a:defRPr sz="32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1pPr>
                <a:lvl2pPr marL="742950" indent="-28575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Tx/>
                  <a:buBlip>
                    <a:blip r:embed="rId4"/>
                  </a:buBlip>
                  <a:defRPr sz="28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2pPr>
                <a:lvl3pPr marL="11448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SzPct val="80000"/>
                  <a:buFontTx/>
                  <a:buBlip>
                    <a:blip r:embed="rId5"/>
                  </a:buBlip>
                  <a:defRPr sz="24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3pPr>
                <a:lvl4pPr marL="16002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–"/>
                  <a:defRPr sz="20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4pPr>
                <a:lvl5pPr marL="20574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»"/>
                  <a:defRPr sz="20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itchFamily="2" charset="2"/>
                  <a:buChar char="Ø"/>
                </a:pPr>
                <a:r>
                  <a:rPr lang="en-US" sz="2000" dirty="0">
                    <a:solidFill>
                      <a:schemeClr val="tx1"/>
                    </a:solidFill>
                    <a:latin typeface="+mn-lt"/>
                  </a:rPr>
                  <a:t>The light-front Hamiltonian is derived from the QCD Lagrangian with a background color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𝒜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+mn-lt"/>
                  </a:rPr>
                  <a:t> in the </a:t>
                </a:r>
                <a:r>
                  <a:rPr lang="en-US" sz="2000" dirty="0">
                    <a:solidFill>
                      <a:schemeClr val="tx1"/>
                    </a:solidFill>
                  </a:rPr>
                  <a:t>|𝑞⟩ +|𝑞𝑔⟩ space</a:t>
                </a:r>
                <a:r>
                  <a:rPr lang="en-US" sz="2000" dirty="0">
                    <a:solidFill>
                      <a:schemeClr val="tx1"/>
                    </a:solidFill>
                    <a:latin typeface="+mn-lt"/>
                  </a:rPr>
                  <a:t> </a:t>
                </a:r>
              </a:p>
            </p:txBody>
          </p:sp>
        </mc:Choice>
        <mc:Fallback xmlns="">
          <p:sp>
            <p:nvSpPr>
              <p:cNvPr id="16" name="Content Placeholder 11">
                <a:extLst>
                  <a:ext uri="{FF2B5EF4-FFF2-40B4-BE49-F238E27FC236}">
                    <a16:creationId xmlns:a16="http://schemas.microsoft.com/office/drawing/2014/main" id="{A7F4FD37-54DF-134A-B95C-165EA54F1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951" y="2173553"/>
                <a:ext cx="8014096" cy="732573"/>
              </a:xfrm>
              <a:prstGeom prst="rect">
                <a:avLst/>
              </a:prstGeom>
              <a:blipFill>
                <a:blip r:embed="rId6"/>
                <a:stretch>
                  <a:fillRect l="-633" t="-5172" b="-1379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FB603EC-FFAD-904D-A2B6-1678A88E9F23}"/>
                  </a:ext>
                </a:extLst>
              </p:cNvPr>
              <p:cNvSpPr/>
              <p:nvPr/>
            </p:nvSpPr>
            <p:spPr>
              <a:xfrm>
                <a:off x="4614617" y="3628303"/>
                <a:ext cx="3978764" cy="424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  <a:cs typeface="Helvetica"/>
                  </a:rPr>
                  <a:t>where 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𝑖𝑔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𝒜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FI" sz="2000" dirty="0">
                    <a:solidFill>
                      <a:schemeClr val="tx1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FB603EC-FFAD-904D-A2B6-1678A88E9F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4617" y="3628303"/>
                <a:ext cx="3978764" cy="424796"/>
              </a:xfrm>
              <a:prstGeom prst="rect">
                <a:avLst/>
              </a:prstGeom>
              <a:blipFill>
                <a:blip r:embed="rId7"/>
                <a:stretch>
                  <a:fillRect l="-1592" t="-5714" b="-1714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3A3C434-D463-0644-BFFD-98FFA78A5B0E}"/>
                  </a:ext>
                </a:extLst>
              </p:cNvPr>
              <p:cNvSpPr/>
              <p:nvPr/>
            </p:nvSpPr>
            <p:spPr>
              <a:xfrm>
                <a:off x="4147028" y="4294666"/>
                <a:ext cx="4432019" cy="4250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𝐾𝐸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sz="20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𝑞𝑔</m:t>
                          </m:r>
                        </m:sub>
                      </m:sSub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 smtClean="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𝒜</m:t>
                          </m:r>
                        </m:sub>
                      </m:sSub>
                      <m:r>
                        <a:rPr lang="en-US" sz="2000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000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3A3C434-D463-0644-BFFD-98FFA78A5B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028" y="4294666"/>
                <a:ext cx="4432019" cy="425053"/>
              </a:xfrm>
              <a:prstGeom prst="rect">
                <a:avLst/>
              </a:prstGeom>
              <a:blipFill>
                <a:blip r:embed="rId8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Line Callout 1 6">
            <a:extLst>
              <a:ext uri="{FF2B5EF4-FFF2-40B4-BE49-F238E27FC236}">
                <a16:creationId xmlns:a16="http://schemas.microsoft.com/office/drawing/2014/main" id="{66EF0823-295C-D24C-950B-E6CD441D6EAE}"/>
              </a:ext>
            </a:extLst>
          </p:cNvPr>
          <p:cNvSpPr/>
          <p:nvPr/>
        </p:nvSpPr>
        <p:spPr>
          <a:xfrm>
            <a:off x="5784303" y="4330230"/>
            <a:ext cx="1157468" cy="425053"/>
          </a:xfrm>
          <a:prstGeom prst="borderCallout1">
            <a:avLst>
              <a:gd name="adj1" fmla="val 105890"/>
              <a:gd name="adj2" fmla="val 48667"/>
              <a:gd name="adj3" fmla="val 186024"/>
              <a:gd name="adj4" fmla="val 43667"/>
            </a:avLst>
          </a:prstGeom>
          <a:noFill/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FI" sz="2000"/>
          </a:p>
        </p:txBody>
      </p:sp>
      <p:sp>
        <p:nvSpPr>
          <p:cNvPr id="28" name="Line Callout 1 27">
            <a:extLst>
              <a:ext uri="{FF2B5EF4-FFF2-40B4-BE49-F238E27FC236}">
                <a16:creationId xmlns:a16="http://schemas.microsoft.com/office/drawing/2014/main" id="{05F6FDEA-DCB1-9744-952F-6B838CDFB692}"/>
              </a:ext>
            </a:extLst>
          </p:cNvPr>
          <p:cNvSpPr/>
          <p:nvPr/>
        </p:nvSpPr>
        <p:spPr>
          <a:xfrm>
            <a:off x="7109989" y="4330229"/>
            <a:ext cx="841818" cy="425053"/>
          </a:xfrm>
          <a:prstGeom prst="borderCallout1">
            <a:avLst>
              <a:gd name="adj1" fmla="val 105890"/>
              <a:gd name="adj2" fmla="val 48667"/>
              <a:gd name="adj3" fmla="val 186024"/>
              <a:gd name="adj4" fmla="val 50542"/>
            </a:avLst>
          </a:prstGeom>
          <a:noFill/>
          <a:ln w="19050" cap="flat" cmpd="sng" algn="ctr">
            <a:solidFill>
              <a:srgbClr val="DC315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FI" sz="2000"/>
          </a:p>
        </p:txBody>
      </p:sp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7554DF51-DC02-FF4C-807D-3C69FFC797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0371" y="2962451"/>
            <a:ext cx="3721419" cy="3094570"/>
          </a:xfrm>
          <a:prstGeom prst="rect">
            <a:avLst/>
          </a:prstGeom>
        </p:spPr>
      </p:pic>
      <p:sp>
        <p:nvSpPr>
          <p:cNvPr id="20" name="Line Callout 3 19">
            <a:extLst>
              <a:ext uri="{FF2B5EF4-FFF2-40B4-BE49-F238E27FC236}">
                <a16:creationId xmlns:a16="http://schemas.microsoft.com/office/drawing/2014/main" id="{D26B2FCB-403A-8B45-BF7C-E94DFB4F4C55}"/>
              </a:ext>
            </a:extLst>
          </p:cNvPr>
          <p:cNvSpPr/>
          <p:nvPr/>
        </p:nvSpPr>
        <p:spPr>
          <a:xfrm>
            <a:off x="6458673" y="4151213"/>
            <a:ext cx="1645610" cy="778585"/>
          </a:xfrm>
          <a:prstGeom prst="borderCallout3">
            <a:avLst>
              <a:gd name="adj1" fmla="val 99578"/>
              <a:gd name="adj2" fmla="val 50337"/>
              <a:gd name="adj3" fmla="val 188794"/>
              <a:gd name="adj4" fmla="val 37443"/>
              <a:gd name="adj5" fmla="val 187362"/>
              <a:gd name="adj6" fmla="val -70018"/>
              <a:gd name="adj7" fmla="val 152111"/>
              <a:gd name="adj8" fmla="val -117679"/>
            </a:avLst>
          </a:prstGeom>
          <a:noFill/>
          <a:ln w="31750" cmpd="sng">
            <a:solidFill>
              <a:schemeClr val="tx1"/>
            </a:solidFill>
            <a:tailEnd type="stealth" w="lg" len="lg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713926"/>
                      <a:gd name="connsiteY0" fmla="*/ 0 h 741949"/>
                      <a:gd name="connsiteX1" fmla="*/ 554169 w 1713926"/>
                      <a:gd name="connsiteY1" fmla="*/ 0 h 741949"/>
                      <a:gd name="connsiteX2" fmla="*/ 1074060 w 1713926"/>
                      <a:gd name="connsiteY2" fmla="*/ 0 h 741949"/>
                      <a:gd name="connsiteX3" fmla="*/ 1713926 w 1713926"/>
                      <a:gd name="connsiteY3" fmla="*/ 0 h 741949"/>
                      <a:gd name="connsiteX4" fmla="*/ 1713926 w 1713926"/>
                      <a:gd name="connsiteY4" fmla="*/ 363555 h 741949"/>
                      <a:gd name="connsiteX5" fmla="*/ 1713926 w 1713926"/>
                      <a:gd name="connsiteY5" fmla="*/ 741949 h 741949"/>
                      <a:gd name="connsiteX6" fmla="*/ 1176896 w 1713926"/>
                      <a:gd name="connsiteY6" fmla="*/ 741949 h 741949"/>
                      <a:gd name="connsiteX7" fmla="*/ 639866 w 1713926"/>
                      <a:gd name="connsiteY7" fmla="*/ 741949 h 741949"/>
                      <a:gd name="connsiteX8" fmla="*/ 0 w 1713926"/>
                      <a:gd name="connsiteY8" fmla="*/ 741949 h 741949"/>
                      <a:gd name="connsiteX9" fmla="*/ 0 w 1713926"/>
                      <a:gd name="connsiteY9" fmla="*/ 393233 h 741949"/>
                      <a:gd name="connsiteX10" fmla="*/ 0 w 1713926"/>
                      <a:gd name="connsiteY10" fmla="*/ 0 h 741949"/>
                      <a:gd name="connsiteX0" fmla="*/ 898903 w 1713926"/>
                      <a:gd name="connsiteY0" fmla="*/ 694702 h 741949"/>
                      <a:gd name="connsiteX1" fmla="*/ 755175 w 1713926"/>
                      <a:gd name="connsiteY1" fmla="*/ 1040668 h 741949"/>
                      <a:gd name="connsiteX2" fmla="*/ 605581 w 1713926"/>
                      <a:gd name="connsiteY2" fmla="*/ 1400755 h 741949"/>
                      <a:gd name="connsiteX3" fmla="*/ 3702 w 1713926"/>
                      <a:gd name="connsiteY3" fmla="*/ 1397213 h 741949"/>
                      <a:gd name="connsiteX4" fmla="*/ -598178 w 1713926"/>
                      <a:gd name="connsiteY4" fmla="*/ 1393672 h 741949"/>
                      <a:gd name="connsiteX5" fmla="*/ -1200057 w 1713926"/>
                      <a:gd name="connsiteY5" fmla="*/ 1390130 h 741949"/>
                      <a:gd name="connsiteX6" fmla="*/ -1751718 w 1713926"/>
                      <a:gd name="connsiteY6" fmla="*/ 1150644 h 7419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13926" h="741949" extrusionOk="0">
                        <a:moveTo>
                          <a:pt x="0" y="0"/>
                        </a:moveTo>
                        <a:cubicBezTo>
                          <a:pt x="140470" y="-13915"/>
                          <a:pt x="329049" y="18320"/>
                          <a:pt x="554169" y="0"/>
                        </a:cubicBezTo>
                        <a:cubicBezTo>
                          <a:pt x="779289" y="-18320"/>
                          <a:pt x="896205" y="4332"/>
                          <a:pt x="1074060" y="0"/>
                        </a:cubicBezTo>
                        <a:cubicBezTo>
                          <a:pt x="1251915" y="-4332"/>
                          <a:pt x="1413974" y="-8609"/>
                          <a:pt x="1713926" y="0"/>
                        </a:cubicBezTo>
                        <a:cubicBezTo>
                          <a:pt x="1730808" y="100210"/>
                          <a:pt x="1726001" y="183080"/>
                          <a:pt x="1713926" y="363555"/>
                        </a:cubicBezTo>
                        <a:cubicBezTo>
                          <a:pt x="1701851" y="544030"/>
                          <a:pt x="1726740" y="577747"/>
                          <a:pt x="1713926" y="741949"/>
                        </a:cubicBezTo>
                        <a:cubicBezTo>
                          <a:pt x="1480927" y="759319"/>
                          <a:pt x="1397714" y="718528"/>
                          <a:pt x="1176896" y="741949"/>
                        </a:cubicBezTo>
                        <a:cubicBezTo>
                          <a:pt x="956078" y="765371"/>
                          <a:pt x="846560" y="725905"/>
                          <a:pt x="639866" y="741949"/>
                        </a:cubicBezTo>
                        <a:cubicBezTo>
                          <a:pt x="433172" y="757994"/>
                          <a:pt x="129630" y="724405"/>
                          <a:pt x="0" y="741949"/>
                        </a:cubicBezTo>
                        <a:cubicBezTo>
                          <a:pt x="8116" y="583117"/>
                          <a:pt x="6588" y="517678"/>
                          <a:pt x="0" y="393233"/>
                        </a:cubicBezTo>
                        <a:cubicBezTo>
                          <a:pt x="-6588" y="268788"/>
                          <a:pt x="1110" y="186025"/>
                          <a:pt x="0" y="0"/>
                        </a:cubicBezTo>
                        <a:close/>
                      </a:path>
                      <a:path w="1713926" h="741949" fill="none" extrusionOk="0">
                        <a:moveTo>
                          <a:pt x="898903" y="694702"/>
                        </a:moveTo>
                        <a:cubicBezTo>
                          <a:pt x="835076" y="833465"/>
                          <a:pt x="787270" y="916847"/>
                          <a:pt x="755175" y="1040668"/>
                        </a:cubicBezTo>
                        <a:cubicBezTo>
                          <a:pt x="723080" y="1164489"/>
                          <a:pt x="686663" y="1225146"/>
                          <a:pt x="605581" y="1400755"/>
                        </a:cubicBezTo>
                        <a:cubicBezTo>
                          <a:pt x="323739" y="1411221"/>
                          <a:pt x="138845" y="1379486"/>
                          <a:pt x="3702" y="1397213"/>
                        </a:cubicBezTo>
                        <a:cubicBezTo>
                          <a:pt x="-131441" y="1414941"/>
                          <a:pt x="-400544" y="1383576"/>
                          <a:pt x="-598178" y="1393672"/>
                        </a:cubicBezTo>
                        <a:cubicBezTo>
                          <a:pt x="-795812" y="1403767"/>
                          <a:pt x="-1002869" y="1414896"/>
                          <a:pt x="-1200057" y="1390130"/>
                        </a:cubicBezTo>
                        <a:cubicBezTo>
                          <a:pt x="-1347632" y="1302036"/>
                          <a:pt x="-1643751" y="1217567"/>
                          <a:pt x="-1751718" y="1150644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6CF51A6-8D75-8E42-B8B4-B67845F8EC83}"/>
              </a:ext>
            </a:extLst>
          </p:cNvPr>
          <p:cNvSpPr txBox="1"/>
          <p:nvPr/>
        </p:nvSpPr>
        <p:spPr>
          <a:xfrm>
            <a:off x="5295044" y="5607275"/>
            <a:ext cx="2948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duster" panose="03050602040202020205" pitchFamily="66" charset="77"/>
              </a:rPr>
              <a:t>Interaction matrix</a:t>
            </a:r>
            <a:endParaRPr lang="en-FI" dirty="0">
              <a:latin typeface="Chalkduster" panose="03050602040202020205" pitchFamily="66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A689D4-6DC8-7C47-BD42-A7B23C372257}"/>
              </a:ext>
            </a:extLst>
          </p:cNvPr>
          <p:cNvSpPr txBox="1"/>
          <p:nvPr/>
        </p:nvSpPr>
        <p:spPr>
          <a:xfrm>
            <a:off x="6746089" y="5079541"/>
            <a:ext cx="1935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DC315F"/>
                </a:solidFill>
              </a:rPr>
              <a:t>background field</a:t>
            </a:r>
            <a:endParaRPr lang="en-FI" sz="2000" dirty="0">
              <a:solidFill>
                <a:srgbClr val="DC315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45D2CDF-AA84-1341-A541-789B4C787ADA}"/>
                  </a:ext>
                </a:extLst>
              </p:cNvPr>
              <p:cNvSpPr txBox="1"/>
              <p:nvPr/>
            </p:nvSpPr>
            <p:spPr>
              <a:xfrm>
                <a:off x="5729947" y="5099918"/>
                <a:ext cx="747191" cy="4276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𝑄𝐶𝐷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FI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45D2CDF-AA84-1341-A541-789B4C787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9947" y="5099918"/>
                <a:ext cx="747191" cy="427618"/>
              </a:xfrm>
              <a:prstGeom prst="rect">
                <a:avLst/>
              </a:prstGeom>
              <a:blipFill>
                <a:blip r:embed="rId10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3121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08801" y="2200695"/>
            <a:ext cx="645368" cy="484026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7400197" y="1502156"/>
            <a:ext cx="2532832" cy="954774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B3B4D8-AB2A-E047-BC8A-0BE596E413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628518" y="5230015"/>
            <a:ext cx="2017580" cy="760545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60240" y="5789405"/>
            <a:ext cx="485578" cy="36418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5FFEA-F41A-7849-BF03-8E17EC9DF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BBB44-9BEA-C949-AB59-3BEA7FFD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7</a:t>
            </a:fld>
            <a:endParaRPr lang="en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tle 1">
                <a:extLst>
                  <a:ext uri="{FF2B5EF4-FFF2-40B4-BE49-F238E27FC236}">
                    <a16:creationId xmlns:a16="http://schemas.microsoft.com/office/drawing/2014/main" id="{1AE45FE7-B0EC-A143-8FE8-093D1C1A1CB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82600" y="321734"/>
                <a:ext cx="8178799" cy="1135737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>
                    <a:solidFill>
                      <a:schemeClr val="tx1"/>
                    </a:solidFill>
                  </a:rPr>
                  <a:t>Quark-nucleus scattering in the  |𝑞⟩ +|𝑞𝑔⟩ </a:t>
                </a:r>
                <a:r>
                  <a:rPr lang="en-US" sz="3200" dirty="0" err="1">
                    <a:solidFill>
                      <a:schemeClr val="tx1"/>
                    </a:solidFill>
                  </a:rPr>
                  <a:t>Fock</a:t>
                </a:r>
                <a:r>
                  <a:rPr lang="en-US" sz="3200" dirty="0">
                    <a:solidFill>
                      <a:schemeClr val="tx1"/>
                    </a:solidFill>
                  </a:rPr>
                  <a:t> space: 1.a. the background color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𝒜</m:t>
                        </m:r>
                      </m:e>
                      <m:sub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schemeClr val="tx1"/>
                    </a:solidFill>
                  </a:rPr>
                  <a:t> </a:t>
                </a:r>
                <a:endParaRPr lang="en-FI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itle 1">
                <a:extLst>
                  <a:ext uri="{FF2B5EF4-FFF2-40B4-BE49-F238E27FC236}">
                    <a16:creationId xmlns:a16="http://schemas.microsoft.com/office/drawing/2014/main" id="{1AE45FE7-B0EC-A143-8FE8-093D1C1A1C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82600" y="321734"/>
                <a:ext cx="8178799" cy="1135737"/>
              </a:xfrm>
              <a:blipFill>
                <a:blip r:embed="rId2"/>
                <a:stretch>
                  <a:fillRect l="-1858" t="-6667" b="-888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9790676-D3D5-3342-B5A7-8A3899BB8CC4}"/>
                  </a:ext>
                </a:extLst>
              </p:cNvPr>
              <p:cNvSpPr txBox="1"/>
              <p:nvPr/>
            </p:nvSpPr>
            <p:spPr>
              <a:xfrm>
                <a:off x="841401" y="2151631"/>
                <a:ext cx="7658546" cy="1691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</a:rPr>
                  <a:t>Color charges are stochastic variables with correlations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 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</m:e>
                        <m: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𝑎𝑏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The color field is solved from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  <m: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𝒜</m:t>
                          </m:r>
                        </m:e>
                        <m:sub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is a chosen infrared (IR) regulator.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9790676-D3D5-3342-B5A7-8A3899BB8C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401" y="2151631"/>
                <a:ext cx="7658546" cy="1691810"/>
              </a:xfrm>
              <a:prstGeom prst="rect">
                <a:avLst/>
              </a:prstGeom>
              <a:blipFill>
                <a:blip r:embed="rId3"/>
                <a:stretch>
                  <a:fillRect l="-828" t="-2239" b="-447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377C977-5E11-E84C-8A0C-318857FFACAC}"/>
                  </a:ext>
                </a:extLst>
              </p:cNvPr>
              <p:cNvSpPr/>
              <p:nvPr/>
            </p:nvSpPr>
            <p:spPr>
              <a:xfrm>
                <a:off x="846426" y="3951666"/>
                <a:ext cx="4995673" cy="18481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The color sources of different layers are independent of each other, simulating the quarks from different nucleons of the heavy ion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tx1"/>
                    </a:solidFill>
                  </a:rPr>
                  <a:t> The duration of the interaction: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0,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sub>
                        </m:sSub>
                      </m:e>
                    </m:d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tx1"/>
                    </a:solidFill>
                  </a:rPr>
                  <a:t> Number of layers: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tx1"/>
                    </a:solidFill>
                  </a:rPr>
                  <a:t> The duration of each layer: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sub>
                        </m:sSub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</m:sSub>
                  </m:oMath>
                </a14:m>
                <a:endParaRPr lang="en-FI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377C977-5E11-E84C-8A0C-318857FFAC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426" y="3951666"/>
                <a:ext cx="4995673" cy="1848135"/>
              </a:xfrm>
              <a:prstGeom prst="rect">
                <a:avLst/>
              </a:prstGeom>
              <a:blipFill>
                <a:blip r:embed="rId4"/>
                <a:stretch>
                  <a:fillRect l="-1015" t="-1370" b="-274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6F12D7CE-C53B-E245-886C-0427BE3D3477}"/>
              </a:ext>
            </a:extLst>
          </p:cNvPr>
          <p:cNvGrpSpPr/>
          <p:nvPr/>
        </p:nvGrpSpPr>
        <p:grpSpPr>
          <a:xfrm>
            <a:off x="5512442" y="3344675"/>
            <a:ext cx="3481829" cy="2597754"/>
            <a:chOff x="7401089" y="3233229"/>
            <a:chExt cx="3297057" cy="261191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751862C-8C8D-704B-AF17-13B558CFEF85}"/>
                </a:ext>
              </a:extLst>
            </p:cNvPr>
            <p:cNvCxnSpPr/>
            <p:nvPr/>
          </p:nvCxnSpPr>
          <p:spPr>
            <a:xfrm flipV="1">
              <a:off x="7401089" y="3483144"/>
              <a:ext cx="2565745" cy="1956389"/>
            </a:xfrm>
            <a:prstGeom prst="straightConnector1">
              <a:avLst/>
            </a:prstGeom>
            <a:ln w="22225">
              <a:headEnd w="lg" len="lg"/>
              <a:tailEnd type="arrow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8214C68D-7B3C-E241-A9FD-87F9FA2A31A6}"/>
                </a:ext>
              </a:extLst>
            </p:cNvPr>
            <p:cNvSpPr/>
            <p:nvPr/>
          </p:nvSpPr>
          <p:spPr>
            <a:xfrm rot="13975146">
              <a:off x="7917446" y="3510463"/>
              <a:ext cx="1642599" cy="1719832"/>
            </a:xfrm>
            <a:prstGeom prst="can">
              <a:avLst>
                <a:gd name="adj" fmla="val 40196"/>
              </a:avLst>
            </a:prstGeom>
            <a:gradFill flip="none" rotWithShape="1">
              <a:gsLst>
                <a:gs pos="0">
                  <a:schemeClr val="bg1"/>
                </a:gs>
                <a:gs pos="73000">
                  <a:schemeClr val="accent3">
                    <a:alpha val="36000"/>
                  </a:schemeClr>
                </a:gs>
                <a:gs pos="87000">
                  <a:schemeClr val="accent3">
                    <a:alpha val="52962"/>
                  </a:schemeClr>
                </a:gs>
                <a:gs pos="100000">
                  <a:schemeClr val="accent3"/>
                </a:gs>
              </a:gsLst>
              <a:lin ang="5400000" scaled="1"/>
              <a:tileRect/>
            </a:gradFill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  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587FB05-1939-3C42-9B13-D594C42728F6}"/>
                </a:ext>
              </a:extLst>
            </p:cNvPr>
            <p:cNvSpPr txBox="1"/>
            <p:nvPr/>
          </p:nvSpPr>
          <p:spPr>
            <a:xfrm rot="19395718">
              <a:off x="9036488" y="4094940"/>
              <a:ext cx="325143" cy="3713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67F0D47-B2A3-D441-B312-24476689D68B}"/>
                    </a:ext>
                  </a:extLst>
                </p:cNvPr>
                <p:cNvSpPr txBox="1"/>
                <p:nvPr/>
              </p:nvSpPr>
              <p:spPr>
                <a:xfrm>
                  <a:off x="10019451" y="3233229"/>
                  <a:ext cx="478210" cy="3713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67F0D47-B2A3-D441-B312-24476689D6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9451" y="3233229"/>
                  <a:ext cx="478210" cy="37134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FI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6479176-36BD-334A-8E01-B3B69434E17E}"/>
                    </a:ext>
                  </a:extLst>
                </p:cNvPr>
                <p:cNvSpPr txBox="1"/>
                <p:nvPr/>
              </p:nvSpPr>
              <p:spPr>
                <a:xfrm>
                  <a:off x="8579432" y="5466188"/>
                  <a:ext cx="648219" cy="3789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a14:m>
                  <a:r>
                    <a:rPr lang="en-US" dirty="0">
                      <a:solidFill>
                        <a:schemeClr val="tx1"/>
                      </a:solidFill>
                    </a:rPr>
                    <a:t>=0</a:t>
                  </a: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6479176-36BD-334A-8E01-B3B69434E1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9432" y="5466188"/>
                  <a:ext cx="648219" cy="378952"/>
                </a:xfrm>
                <a:prstGeom prst="rect">
                  <a:avLst/>
                </a:prstGeom>
                <a:blipFill>
                  <a:blip r:embed="rId6"/>
                  <a:stretch>
                    <a:fillRect t="-6452" r="-5357" b="-22581"/>
                  </a:stretch>
                </a:blipFill>
              </p:spPr>
              <p:txBody>
                <a:bodyPr/>
                <a:lstStyle/>
                <a:p>
                  <a:r>
                    <a:rPr lang="en-FI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3CAB95E-B7D6-774B-BF55-16EFE17A9112}"/>
                    </a:ext>
                  </a:extLst>
                </p:cNvPr>
                <p:cNvSpPr txBox="1"/>
                <p:nvPr/>
              </p:nvSpPr>
              <p:spPr>
                <a:xfrm>
                  <a:off x="9708209" y="4600148"/>
                  <a:ext cx="989937" cy="4090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3CAB95E-B7D6-774B-BF55-16EFE17A91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08209" y="4600148"/>
                  <a:ext cx="989937" cy="409060"/>
                </a:xfrm>
                <a:prstGeom prst="rect">
                  <a:avLst/>
                </a:prstGeom>
                <a:blipFill>
                  <a:blip r:embed="rId7"/>
                  <a:stretch>
                    <a:fillRect b="-6061"/>
                  </a:stretch>
                </a:blipFill>
              </p:spPr>
              <p:txBody>
                <a:bodyPr/>
                <a:lstStyle/>
                <a:p>
                  <a:r>
                    <a:rPr lang="en-FI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D9CDFFF-AF2E-7246-8945-CE4033A7D9DD}"/>
                    </a:ext>
                  </a:extLst>
                </p:cNvPr>
                <p:cNvSpPr txBox="1"/>
                <p:nvPr/>
              </p:nvSpPr>
              <p:spPr>
                <a:xfrm>
                  <a:off x="8931963" y="5247937"/>
                  <a:ext cx="868442" cy="3713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D9CDFFF-AF2E-7246-8945-CE4033A7D9D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1963" y="5247937"/>
                  <a:ext cx="868442" cy="37134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FI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8B3CCF8-C831-9D40-B76F-74A91C3590D8}"/>
                </a:ext>
              </a:extLst>
            </p:cNvPr>
            <p:cNvSpPr/>
            <p:nvPr/>
          </p:nvSpPr>
          <p:spPr>
            <a:xfrm rot="19317977">
              <a:off x="8696456" y="3323105"/>
              <a:ext cx="638218" cy="1648252"/>
            </a:xfrm>
            <a:prstGeom prst="ellipse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FF983B8-6086-734A-B954-B2E8DC3003A4}"/>
                </a:ext>
              </a:extLst>
            </p:cNvPr>
            <p:cNvSpPr/>
            <p:nvPr/>
          </p:nvSpPr>
          <p:spPr>
            <a:xfrm rot="19317977">
              <a:off x="8265773" y="3651413"/>
              <a:ext cx="638218" cy="1648252"/>
            </a:xfrm>
            <a:prstGeom prst="ellipse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B9FB4EB-0E43-884A-914C-CE21D1E5DB6E}"/>
                </a:ext>
              </a:extLst>
            </p:cNvPr>
            <p:cNvSpPr txBox="1"/>
            <p:nvPr/>
          </p:nvSpPr>
          <p:spPr>
            <a:xfrm rot="19395718">
              <a:off x="9579462" y="4927449"/>
              <a:ext cx="325143" cy="3713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BD4FF6B-27A4-C348-B7FA-710AA1FFA6E0}"/>
                </a:ext>
              </a:extLst>
            </p:cNvPr>
            <p:cNvSpPr/>
            <p:nvPr/>
          </p:nvSpPr>
          <p:spPr>
            <a:xfrm rot="19317977">
              <a:off x="8000383" y="3857148"/>
              <a:ext cx="638218" cy="1648252"/>
            </a:xfrm>
            <a:prstGeom prst="ellipse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4EF2DD-9E48-F248-BA95-A02B83A777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05295" y="4720341"/>
              <a:ext cx="610943" cy="48978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ontent Placeholder 11">
                <a:extLst>
                  <a:ext uri="{FF2B5EF4-FFF2-40B4-BE49-F238E27FC236}">
                    <a16:creationId xmlns:a16="http://schemas.microsoft.com/office/drawing/2014/main" id="{497372CD-CE5C-2F49-999A-F5CB7CA08A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8113" y="1408779"/>
                <a:ext cx="8011834" cy="1118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342900" indent="-3429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•"/>
                  <a:defRPr sz="32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1pPr>
                <a:lvl2pPr marL="742950" indent="-28575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Tx/>
                  <a:buBlip>
                    <a:blip r:embed="rId10"/>
                  </a:buBlip>
                  <a:defRPr sz="28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2pPr>
                <a:lvl3pPr marL="11448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SzPct val="80000"/>
                  <a:buFontTx/>
                  <a:buBlip>
                    <a:blip r:embed="rId11"/>
                  </a:buBlip>
                  <a:defRPr sz="24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3pPr>
                <a:lvl4pPr marL="16002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–"/>
                  <a:defRPr sz="20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4pPr>
                <a:lvl5pPr marL="20574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»"/>
                  <a:defRPr sz="20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itchFamily="2" charset="2"/>
                  <a:buChar char="Ø"/>
                </a:pPr>
                <a:r>
                  <a:rPr lang="en-US" sz="2000" dirty="0">
                    <a:solidFill>
                      <a:schemeClr val="tx1"/>
                    </a:solidFill>
                    <a:latin typeface="+mn-lt"/>
                  </a:rPr>
                  <a:t>The background field from the nucleus,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𝒜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+mn-lt"/>
                  </a:rPr>
                  <a:t>, is a classical gluon field described by the MV model</a:t>
                </a:r>
                <a:r>
                  <a:rPr lang="en-US" sz="2000" baseline="30000" dirty="0">
                    <a:solidFill>
                      <a:schemeClr val="tx1"/>
                    </a:solidFill>
                    <a:latin typeface="+mn-lt"/>
                  </a:rPr>
                  <a:t>1</a:t>
                </a:r>
                <a:endParaRPr lang="en-US" sz="2000" dirty="0">
                  <a:solidFill>
                    <a:schemeClr val="tx1"/>
                  </a:solidFill>
                  <a:latin typeface="+mn-lt"/>
                </a:endParaRPr>
              </a:p>
              <a:p>
                <a:pPr>
                  <a:buFont typeface="Wingdings" pitchFamily="2" charset="2"/>
                  <a:buChar char="Ø"/>
                </a:pPr>
                <a:endParaRPr lang="en-US" sz="2000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32" name="Content Placeholder 11">
                <a:extLst>
                  <a:ext uri="{FF2B5EF4-FFF2-40B4-BE49-F238E27FC236}">
                    <a16:creationId xmlns:a16="http://schemas.microsoft.com/office/drawing/2014/main" id="{497372CD-CE5C-2F49-999A-F5CB7CA08A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113" y="1408779"/>
                <a:ext cx="8011834" cy="1118255"/>
              </a:xfrm>
              <a:prstGeom prst="rect">
                <a:avLst/>
              </a:prstGeom>
              <a:blipFill>
                <a:blip r:embed="rId12"/>
                <a:stretch>
                  <a:fillRect l="-633" t="-5556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Footer Placeholder 1">
            <a:extLst>
              <a:ext uri="{FF2B5EF4-FFF2-40B4-BE49-F238E27FC236}">
                <a16:creationId xmlns:a16="http://schemas.microsoft.com/office/drawing/2014/main" id="{7B8EEBAB-F368-644B-8AEA-DC0065ABDE05}"/>
              </a:ext>
            </a:extLst>
          </p:cNvPr>
          <p:cNvSpPr txBox="1">
            <a:spLocks/>
          </p:cNvSpPr>
          <p:nvPr/>
        </p:nvSpPr>
        <p:spPr>
          <a:xfrm>
            <a:off x="760545" y="5999257"/>
            <a:ext cx="7361767" cy="360406"/>
          </a:xfrm>
          <a:prstGeom prst="rect">
            <a:avLst/>
          </a:prstGeom>
        </p:spPr>
        <p:txBody>
          <a:bodyPr/>
          <a:lstStyle>
            <a:defPPr>
              <a:defRPr lang="fi-FI"/>
            </a:defPPr>
            <a:lvl1pPr marL="0" algn="r" defTabSz="457200" rtl="0" eaLnBrk="1" latinLnBrk="0" hangingPunct="1">
              <a:defRPr sz="900" b="1" kern="1200">
                <a:solidFill>
                  <a:schemeClr val="bg1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000" b="0" baseline="30000" dirty="0">
                <a:solidFill>
                  <a:srgbClr val="002060"/>
                </a:solidFill>
              </a:rPr>
              <a:t>1</a:t>
            </a:r>
            <a:r>
              <a:rPr lang="en-US" sz="1000" b="0" dirty="0">
                <a:solidFill>
                  <a:srgbClr val="002060"/>
                </a:solidFill>
              </a:rPr>
              <a:t>L. D. McLerran and R. </a:t>
            </a:r>
            <a:r>
              <a:rPr lang="en-US" sz="1000" b="0" dirty="0" err="1">
                <a:solidFill>
                  <a:srgbClr val="002060"/>
                </a:solidFill>
              </a:rPr>
              <a:t>Venugopalan</a:t>
            </a:r>
            <a:r>
              <a:rPr lang="en-US" sz="1000" b="0" dirty="0">
                <a:solidFill>
                  <a:srgbClr val="002060"/>
                </a:solidFill>
              </a:rPr>
              <a:t>, Phys. Rev. D49, 2233 (1994); L. D. McLerran and R. </a:t>
            </a:r>
            <a:r>
              <a:rPr lang="en-US" sz="1000" b="0" dirty="0" err="1">
                <a:solidFill>
                  <a:srgbClr val="002060"/>
                </a:solidFill>
              </a:rPr>
              <a:t>Venugopalan</a:t>
            </a:r>
            <a:r>
              <a:rPr lang="en-US" sz="1000" b="0" dirty="0">
                <a:solidFill>
                  <a:srgbClr val="002060"/>
                </a:solidFill>
              </a:rPr>
              <a:t>, Phys. Rev. D49, 3352 (1994); L. D. McLerran and R. </a:t>
            </a:r>
            <a:r>
              <a:rPr lang="en-US" sz="1000" b="0" dirty="0" err="1">
                <a:solidFill>
                  <a:srgbClr val="002060"/>
                </a:solidFill>
              </a:rPr>
              <a:t>Venugopalan</a:t>
            </a:r>
            <a:r>
              <a:rPr lang="en-US" sz="1000" b="0" dirty="0">
                <a:solidFill>
                  <a:srgbClr val="002060"/>
                </a:solidFill>
              </a:rPr>
              <a:t>, Phys. Rev. D50, 2225 (1994).</a:t>
            </a:r>
          </a:p>
        </p:txBody>
      </p:sp>
    </p:spTree>
    <p:extLst>
      <p:ext uri="{BB962C8B-B14F-4D97-AF65-F5344CB8AC3E}">
        <p14:creationId xmlns:p14="http://schemas.microsoft.com/office/powerpoint/2010/main" val="762369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E391F-3E14-A24F-9CFC-F5743615D6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8680B-532A-3D4C-8C04-B274D723D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711A3-A685-6F40-97CC-AC565E855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8</a:t>
            </a:fld>
            <a:endParaRPr lang="en-FI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82D7D33-2DB1-234F-A88B-0F2107F62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321734"/>
            <a:ext cx="8178799" cy="113573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Quark-nucleus scattering in the  |𝑞⟩ +|𝑞𝑔⟩ </a:t>
            </a:r>
            <a:r>
              <a:rPr lang="en-US" sz="3200" dirty="0" err="1">
                <a:solidFill>
                  <a:schemeClr val="tx1"/>
                </a:solidFill>
              </a:rPr>
              <a:t>Fock</a:t>
            </a:r>
            <a:r>
              <a:rPr lang="en-US" sz="3200" dirty="0">
                <a:solidFill>
                  <a:schemeClr val="tx1"/>
                </a:solidFill>
              </a:rPr>
              <a:t> space: 2. </a:t>
            </a:r>
            <a:r>
              <a:rPr lang="en-US" sz="3200" dirty="0"/>
              <a:t>basis representation</a:t>
            </a:r>
            <a:endParaRPr lang="en-FI" sz="3200" dirty="0">
              <a:solidFill>
                <a:schemeClr val="tx1"/>
              </a:solidFill>
            </a:endParaRPr>
          </a:p>
        </p:txBody>
      </p:sp>
      <p:sp>
        <p:nvSpPr>
          <p:cNvPr id="14" name="Content Placeholder 11">
            <a:extLst>
              <a:ext uri="{FF2B5EF4-FFF2-40B4-BE49-F238E27FC236}">
                <a16:creationId xmlns:a16="http://schemas.microsoft.com/office/drawing/2014/main" id="{6A16935B-C6EA-4F49-9505-429A33EDDCFA}"/>
              </a:ext>
            </a:extLst>
          </p:cNvPr>
          <p:cNvSpPr txBox="1">
            <a:spLocks/>
          </p:cNvSpPr>
          <p:nvPr/>
        </p:nvSpPr>
        <p:spPr>
          <a:xfrm>
            <a:off x="482600" y="1306266"/>
            <a:ext cx="7356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457200" rtl="0" eaLnBrk="1" latinLnBrk="0" hangingPunct="1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 typeface="Arial"/>
              <a:buChar char="•"/>
              <a:defRPr sz="3200" kern="1200">
                <a:solidFill>
                  <a:schemeClr val="tx2"/>
                </a:solidFill>
                <a:latin typeface="Helvetica"/>
                <a:ea typeface="+mn-ea"/>
                <a:cs typeface="Helvetica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Tx/>
              <a:buBlip>
                <a:blip r:embed="rId2"/>
              </a:buBlip>
              <a:defRPr sz="2800" kern="1200">
                <a:solidFill>
                  <a:schemeClr val="tx2"/>
                </a:solidFill>
                <a:latin typeface="Helvetica"/>
                <a:ea typeface="+mn-ea"/>
                <a:cs typeface="Helvetica"/>
              </a:defRPr>
            </a:lvl2pPr>
            <a:lvl3pPr marL="1144800" indent="-228600" algn="l" defTabSz="457200" rtl="0" eaLnBrk="1" latinLnBrk="0" hangingPunct="1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SzPct val="80000"/>
              <a:buFontTx/>
              <a:buBlip>
                <a:blip r:embed="rId3"/>
              </a:buBlip>
              <a:defRPr sz="2400" kern="1200">
                <a:solidFill>
                  <a:schemeClr val="tx2"/>
                </a:solidFill>
                <a:latin typeface="Helvetica"/>
                <a:ea typeface="+mn-ea"/>
                <a:cs typeface="Helvetica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 typeface="Arial"/>
              <a:buChar char="–"/>
              <a:defRPr sz="2000" kern="1200">
                <a:solidFill>
                  <a:schemeClr val="tx2"/>
                </a:solidFill>
                <a:latin typeface="Helvetica"/>
                <a:ea typeface="+mn-ea"/>
                <a:cs typeface="Helvetica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 typeface="Arial"/>
              <a:buChar char="»"/>
              <a:defRPr sz="2000" kern="1200">
                <a:solidFill>
                  <a:schemeClr val="tx2"/>
                </a:solidFill>
                <a:latin typeface="Helvetica"/>
                <a:ea typeface="+mn-ea"/>
                <a:cs typeface="Helvetic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We choose the momentum states as the basis states: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D5C7995-8C1E-A749-90C6-CB9FDE7AD4A2}"/>
                  </a:ext>
                </a:extLst>
              </p:cNvPr>
              <p:cNvSpPr/>
              <p:nvPr/>
            </p:nvSpPr>
            <p:spPr>
              <a:xfrm>
                <a:off x="2782339" y="5339691"/>
                <a:ext cx="3290827" cy="798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;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DC315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DC315F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DC315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DC315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DC315F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DC315F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DC315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DC315F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DC315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)|</m:t>
                          </m:r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</m:oMath>
                  </m:oMathPara>
                </a14:m>
                <a:endParaRPr lang="en-FI" dirty="0">
                  <a:solidFill>
                    <a:srgbClr val="DC315F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D5C7995-8C1E-A749-90C6-CB9FDE7AD4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339" y="5339691"/>
                <a:ext cx="3290827" cy="798295"/>
              </a:xfrm>
              <a:prstGeom prst="rect">
                <a:avLst/>
              </a:prstGeom>
              <a:blipFill>
                <a:blip r:embed="rId4"/>
                <a:stretch>
                  <a:fillRect t="-117188" b="-15781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64325DB-A98C-FB4F-AD30-1681D7AC3819}"/>
                  </a:ext>
                </a:extLst>
              </p:cNvPr>
              <p:cNvSpPr/>
              <p:nvPr/>
            </p:nvSpPr>
            <p:spPr>
              <a:xfrm>
                <a:off x="6471876" y="1281819"/>
                <a:ext cx="1956946" cy="4399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KE</m:t>
                          </m:r>
                        </m:sub>
                        <m: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  <m:sup>
                          <m: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</m:oMath>
                  </m:oMathPara>
                </a14:m>
                <a:endParaRPr lang="en-FI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64325DB-A98C-FB4F-AD30-1681D7AC38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1876" y="1281819"/>
                <a:ext cx="1956946" cy="439992"/>
              </a:xfrm>
              <a:prstGeom prst="rect">
                <a:avLst/>
              </a:prstGeom>
              <a:blipFill>
                <a:blip r:embed="rId5"/>
                <a:stretch>
                  <a:fillRect t="-102778" r="-12258" b="-15277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5230AAA4-B5E3-BF4E-8F39-F84125365F8B}"/>
              </a:ext>
            </a:extLst>
          </p:cNvPr>
          <p:cNvSpPr txBox="1"/>
          <p:nvPr/>
        </p:nvSpPr>
        <p:spPr>
          <a:xfrm>
            <a:off x="895395" y="4776923"/>
            <a:ext cx="7413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i-FI"/>
            </a:defPPr>
            <a:lvl1pPr indent="0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 typeface="Arial"/>
              <a:buNone/>
              <a:defRPr>
                <a:solidFill>
                  <a:schemeClr val="tx2"/>
                </a:solidFill>
                <a:cs typeface="Helvetica"/>
              </a:defRPr>
            </a:lvl1pPr>
            <a:lvl2pPr marL="742950" indent="-285750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Tx/>
              <a:buBlip>
                <a:blip r:embed="rId2"/>
              </a:buBlip>
              <a:defRPr sz="2800">
                <a:solidFill>
                  <a:schemeClr val="tx2"/>
                </a:solidFill>
                <a:latin typeface="Helvetica"/>
                <a:cs typeface="Helvetica"/>
              </a:defRPr>
            </a:lvl2pPr>
            <a:lvl3pPr marL="1144800" indent="-228600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SzPct val="80000"/>
              <a:buFontTx/>
              <a:buBlip>
                <a:blip r:embed="rId3"/>
              </a:buBlip>
              <a:defRPr sz="2400">
                <a:solidFill>
                  <a:schemeClr val="tx2"/>
                </a:solidFill>
                <a:latin typeface="Helvetica"/>
                <a:cs typeface="Helvetica"/>
              </a:defRPr>
            </a:lvl3pPr>
            <a:lvl4pPr marL="1600200" indent="-228600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 typeface="Arial"/>
              <a:buChar char="–"/>
              <a:defRPr sz="2000">
                <a:solidFill>
                  <a:schemeClr val="tx2"/>
                </a:solidFill>
                <a:latin typeface="Helvetica"/>
                <a:cs typeface="Helvetica"/>
              </a:defRPr>
            </a:lvl4pPr>
            <a:lvl5pPr marL="2057400" indent="-228600">
              <a:lnSpc>
                <a:spcPct val="100000"/>
              </a:lnSpc>
              <a:spcBef>
                <a:spcPts val="768"/>
              </a:spcBef>
              <a:buClr>
                <a:schemeClr val="accent1"/>
              </a:buClr>
              <a:buFont typeface="Arial"/>
              <a:buChar char="»"/>
              <a:defRPr sz="2000">
                <a:solidFill>
                  <a:schemeClr val="tx2"/>
                </a:solidFill>
                <a:latin typeface="Helvetica"/>
                <a:cs typeface="Helvetica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sz="2000" dirty="0">
                <a:solidFill>
                  <a:srgbClr val="DC315F"/>
                </a:solidFill>
              </a:rPr>
              <a:t>The quark state is expanded in the basis space, and the information of the state is encoded in the wavefunction as basis coefficients:</a:t>
            </a:r>
            <a:endParaRPr lang="en-FI" sz="2000" dirty="0">
              <a:solidFill>
                <a:srgbClr val="DC315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6892F19B-E8A3-E34E-8B36-7B56651A8770}"/>
                  </a:ext>
                </a:extLst>
              </p:cNvPr>
              <p:cNvSpPr/>
              <p:nvPr/>
            </p:nvSpPr>
            <p:spPr>
              <a:xfrm>
                <a:off x="784141" y="1595965"/>
                <a:ext cx="7744320" cy="10538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Clr>
                    <a:srgbClr val="002060"/>
                  </a:buClr>
                </a:pPr>
                <a:r>
                  <a:rPr lang="en-US" sz="2000" dirty="0">
                    <a:solidFill>
                      <a:schemeClr val="tx1"/>
                    </a:solidFill>
                  </a:rPr>
                  <a:t>(1)   Each single particle state carries five quantum numbers: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0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p>
                        </m:sSubSup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0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p>
                        </m:sSubSup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0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en-US" sz="20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sz="2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  <m:r>
                      <a:rPr lang="en-US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sz="2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</m:oMath>
                </a14:m>
                <a:r>
                  <a:rPr lang="en-US" sz="2000" dirty="0"/>
                  <a:t>, </a:t>
                </a:r>
                <a:r>
                  <a:rPr lang="en-US" sz="2000" dirty="0">
                    <a:solidFill>
                      <a:schemeClr val="tx1"/>
                    </a:solidFill>
                  </a:rPr>
                  <a:t>the transverse momenta, the longitudinal momentum, helicity, and color </a:t>
                </a: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6892F19B-E8A3-E34E-8B36-7B56651A87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141" y="1595965"/>
                <a:ext cx="7744320" cy="1053815"/>
              </a:xfrm>
              <a:prstGeom prst="rect">
                <a:avLst/>
              </a:prstGeom>
              <a:blipFill>
                <a:blip r:embed="rId6"/>
                <a:stretch>
                  <a:fillRect l="-818" t="-3571" b="-952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6">
                <a:extLst>
                  <a:ext uri="{FF2B5EF4-FFF2-40B4-BE49-F238E27FC236}">
                    <a16:creationId xmlns:a16="http://schemas.microsoft.com/office/drawing/2014/main" id="{B5791E34-9279-4E48-92D1-420873E285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6579" y="2869850"/>
                <a:ext cx="1861917" cy="12872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>
                  <a:lnSpc>
                    <a:spcPct val="100000"/>
                  </a:lnSpc>
                  <a:spcBef>
                    <a:spcPts val="768"/>
                  </a:spcBef>
                  <a:buClr>
                    <a:schemeClr val="tx2"/>
                  </a:buClr>
                  <a:buFont typeface="Courier New" panose="02070309020205020404" pitchFamily="49" charset="0"/>
                  <a:buChar char="o"/>
                  <a:defRPr sz="1600">
                    <a:solidFill>
                      <a:schemeClr val="tx2"/>
                    </a:solidFill>
                    <a:cs typeface="Helvetica"/>
                  </a:defRPr>
                </a:lvl1pPr>
                <a:lvl2pPr marL="742950" lvl="1" indent="-285750">
                  <a:lnSpc>
                    <a:spcPct val="100000"/>
                  </a:lnSpc>
                  <a:spcBef>
                    <a:spcPts val="768"/>
                  </a:spcBef>
                  <a:buClr>
                    <a:schemeClr val="tx2"/>
                  </a:buClr>
                  <a:buFont typeface="Arial" panose="020B0604020202020204" pitchFamily="34" charset="0"/>
                  <a:buChar char="•"/>
                  <a:defRPr sz="1600" i="1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Helvetica"/>
                  </a:defRPr>
                </a:lvl2pPr>
                <a:lvl3pPr marL="859050" lvl="2" indent="0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SzPct val="80000"/>
                  <a:buFontTx/>
                  <a:buNone/>
                  <a:defRPr sz="1600" i="1">
                    <a:solidFill>
                      <a:srgbClr val="002060"/>
                    </a:solidFill>
                    <a:latin typeface="Cambria Math" panose="02040503050406030204" pitchFamily="18" charset="0"/>
                    <a:cs typeface="Helvetica"/>
                  </a:defRPr>
                </a:lvl3pPr>
                <a:lvl4pPr marL="1600200" indent="-228600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–"/>
                  <a:defRPr>
                    <a:solidFill>
                      <a:schemeClr val="tx2"/>
                    </a:solidFill>
                    <a:latin typeface="Helvetica" pitchFamily="34" charset="0"/>
                    <a:cs typeface="Helvetica"/>
                  </a:defRPr>
                </a:lvl4pPr>
                <a:lvl5pPr marL="2057400" indent="-228600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»"/>
                  <a:defRPr>
                    <a:solidFill>
                      <a:schemeClr val="tx2"/>
                    </a:solidFill>
                    <a:latin typeface="Helvetica" pitchFamily="34" charset="0"/>
                    <a:cs typeface="Helvetica"/>
                  </a:defRPr>
                </a:lvl5pPr>
                <a:lvl6pPr marL="2514600" indent="-228600">
                  <a:spcBef>
                    <a:spcPct val="20000"/>
                  </a:spcBef>
                  <a:buFont typeface="Arial"/>
                  <a:buChar char="•"/>
                </a:lvl6pPr>
                <a:lvl7pPr marL="2971800" indent="-228600">
                  <a:spcBef>
                    <a:spcPct val="20000"/>
                  </a:spcBef>
                  <a:buFont typeface="Arial"/>
                  <a:buChar char="•"/>
                </a:lvl7pPr>
                <a:lvl8pPr marL="3429000" indent="-228600">
                  <a:spcBef>
                    <a:spcPct val="20000"/>
                  </a:spcBef>
                  <a:buFont typeface="Arial"/>
                  <a:buChar char="•"/>
                </a:lvl8pPr>
                <a:lvl9pPr marL="3886200" indent="-228600">
                  <a:spcBef>
                    <a:spcPct val="20000"/>
                  </a:spcBef>
                  <a:buFont typeface="Arial"/>
                  <a:buChar char="•"/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0, 2</m:t>
                          </m:r>
                          <m:r>
                            <a:rPr lang="en-US" sz="1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d>
                    </m:oMath>
                  </m:oMathPara>
                </a14:m>
                <a:endParaRPr lang="en-US" sz="1400" i="1" dirty="0">
                  <a:solidFill>
                    <a:schemeClr val="accent1"/>
                  </a:solidFill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400" i="1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sSubSup>
                      <m:sSubSup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US" sz="1400" i="1" dirty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chemeClr val="accent1"/>
                    </a:solidFill>
                  </a:rPr>
                  <a:t>              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  <m:sup>
                          <m:r>
                            <a:rPr lang="en-US" sz="1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sz="1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=1, 2,…, </m:t>
                      </m:r>
                      <m:r>
                        <a:rPr lang="en-US" sz="1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US" sz="1400" dirty="0">
                  <a:solidFill>
                    <a:schemeClr val="accent1"/>
                  </a:solidFill>
                </a:endParaRPr>
              </a:p>
              <a:p>
                <a:pPr marL="457200" lvl="1" indent="0">
                  <a:buNone/>
                </a:pPr>
                <a:endParaRPr lang="en-US" sz="1400" dirty="0">
                  <a:solidFill>
                    <a:schemeClr val="accent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8" name="Content Placeholder 6">
                <a:extLst>
                  <a:ext uri="{FF2B5EF4-FFF2-40B4-BE49-F238E27FC236}">
                    <a16:creationId xmlns:a16="http://schemas.microsoft.com/office/drawing/2014/main" id="{B5791E34-9279-4E48-92D1-420873E285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579" y="2869850"/>
                <a:ext cx="1861917" cy="12872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CCEA40A9-4711-404F-A646-53A6207A783B}"/>
              </a:ext>
            </a:extLst>
          </p:cNvPr>
          <p:cNvGrpSpPr/>
          <p:nvPr/>
        </p:nvGrpSpPr>
        <p:grpSpPr>
          <a:xfrm>
            <a:off x="5190786" y="2830040"/>
            <a:ext cx="943992" cy="1110347"/>
            <a:chOff x="7771944" y="2351793"/>
            <a:chExt cx="2134034" cy="1616277"/>
          </a:xfrm>
        </p:grpSpPr>
        <p:sp>
          <p:nvSpPr>
            <p:cNvPr id="30" name="Donut 29">
              <a:extLst>
                <a:ext uri="{FF2B5EF4-FFF2-40B4-BE49-F238E27FC236}">
                  <a16:creationId xmlns:a16="http://schemas.microsoft.com/office/drawing/2014/main" id="{4097F424-0E5C-1C4E-B21B-469F767D45D4}"/>
                </a:ext>
              </a:extLst>
            </p:cNvPr>
            <p:cNvSpPr/>
            <p:nvPr/>
          </p:nvSpPr>
          <p:spPr>
            <a:xfrm>
              <a:off x="7771944" y="2702249"/>
              <a:ext cx="2134034" cy="1265821"/>
            </a:xfrm>
            <a:prstGeom prst="donut">
              <a:avLst>
                <a:gd name="adj" fmla="val 970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200" dirty="0">
                <a:solidFill>
                  <a:schemeClr val="accent1"/>
                </a:solidFill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D212035-8AB7-DC42-8332-7E60AA23903B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>
              <a:off x="8838961" y="2702249"/>
              <a:ext cx="108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B9FBC4C0-E410-6B4F-9547-227B7694281C}"/>
                    </a:ext>
                  </a:extLst>
                </p:cNvPr>
                <p:cNvSpPr txBox="1"/>
                <p:nvPr/>
              </p:nvSpPr>
              <p:spPr>
                <a:xfrm>
                  <a:off x="8660521" y="2351793"/>
                  <a:ext cx="650299" cy="3750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0 (2</m:t>
                        </m:r>
                        <m:r>
                          <a:rPr lang="en-US" sz="12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12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B9FBC4C0-E410-6B4F-9547-227B769428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60521" y="2351793"/>
                  <a:ext cx="650299" cy="375031"/>
                </a:xfrm>
                <a:prstGeom prst="rect">
                  <a:avLst/>
                </a:prstGeom>
                <a:blipFill>
                  <a:blip r:embed="rId11"/>
                  <a:stretch>
                    <a:fillRect r="-80769" b="-4348"/>
                  </a:stretch>
                </a:blipFill>
              </p:spPr>
              <p:txBody>
                <a:bodyPr/>
                <a:lstStyle/>
                <a:p>
                  <a:r>
                    <a:rPr lang="en-FI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4455100A-2D04-524C-96C3-BAA41BDAC3FB}"/>
                  </a:ext>
                </a:extLst>
              </p:cNvPr>
              <p:cNvSpPr/>
              <p:nvPr/>
            </p:nvSpPr>
            <p:spPr>
              <a:xfrm>
                <a:off x="4427753" y="4366229"/>
                <a:ext cx="2898742" cy="445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𝑞𝑔</m:t>
                              </m:r>
                            </m:sub>
                          </m:sSub>
                        </m:e>
                      </m:d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chemeClr val="tx1"/>
                          </a:solidFill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e>
                      </m:d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⨂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chemeClr val="tx1"/>
                          </a:solidFill>
                        </a:rPr>
                        <m:t> </m:t>
                      </m:r>
                      <m:r>
                        <a:rPr lang="en-US" sz="2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FI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4455100A-2D04-524C-96C3-BAA41BDAC3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753" y="4366229"/>
                <a:ext cx="2898742" cy="445699"/>
              </a:xfrm>
              <a:prstGeom prst="rect">
                <a:avLst/>
              </a:prstGeom>
              <a:blipFill>
                <a:blip r:embed="rId12"/>
                <a:stretch>
                  <a:fillRect l="-4803" t="-147222" r="-13537" b="-22222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F983B17-3F03-DF4F-9C68-56D4AF41355D}"/>
              </a:ext>
            </a:extLst>
          </p:cNvPr>
          <p:cNvSpPr/>
          <p:nvPr/>
        </p:nvSpPr>
        <p:spPr>
          <a:xfrm>
            <a:off x="860567" y="4049084"/>
            <a:ext cx="7422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31F20"/>
                </a:solidFill>
              </a:rPr>
              <a:t>(2)  In each </a:t>
            </a:r>
            <a:r>
              <a:rPr lang="en-US" sz="2000" dirty="0" err="1">
                <a:solidFill>
                  <a:srgbClr val="231F20"/>
                </a:solidFill>
              </a:rPr>
              <a:t>Fock</a:t>
            </a:r>
            <a:r>
              <a:rPr lang="en-US" sz="2000" dirty="0">
                <a:solidFill>
                  <a:srgbClr val="231F20"/>
                </a:solidFill>
              </a:rPr>
              <a:t> sector, the many-particle basis states are direct products of single particle states:</a:t>
            </a:r>
            <a:endParaRPr lang="en-US" sz="2000" dirty="0">
              <a:solidFill>
                <a:srgbClr val="231F20"/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B4EB429-F2D1-7348-9216-D7AAFA1FDA6E}"/>
                  </a:ext>
                </a:extLst>
              </p:cNvPr>
              <p:cNvSpPr txBox="1"/>
              <p:nvPr/>
            </p:nvSpPr>
            <p:spPr>
              <a:xfrm>
                <a:off x="895395" y="6080429"/>
                <a:ext cx="51970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FI" i="1" dirty="0">
                    <a:solidFill>
                      <a:schemeClr val="tx2"/>
                    </a:solidFill>
                  </a:rPr>
                  <a:t>Basis size: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×2×3+</m:t>
                    </m:r>
                    <m:sSup>
                      <m:s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24</m:t>
                    </m:r>
                  </m:oMath>
                </a14:m>
                <a:endParaRPr lang="en-FI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B4EB429-F2D1-7348-9216-D7AAFA1FDA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95" y="6080429"/>
                <a:ext cx="5197064" cy="369332"/>
              </a:xfrm>
              <a:prstGeom prst="rect">
                <a:avLst/>
              </a:prstGeom>
              <a:blipFill>
                <a:blip r:embed="rId13"/>
                <a:stretch>
                  <a:fillRect l="-976" t="-6667" b="-2666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picture containing text, shoji&#10;&#10;Description automatically generated">
            <a:extLst>
              <a:ext uri="{FF2B5EF4-FFF2-40B4-BE49-F238E27FC236}">
                <a16:creationId xmlns:a16="http://schemas.microsoft.com/office/drawing/2014/main" id="{0999C678-BB6A-A04A-A93F-8AAA36A89B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4869" y="2841354"/>
            <a:ext cx="1412689" cy="12537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ontent Placeholder 6">
                <a:extLst>
                  <a:ext uri="{FF2B5EF4-FFF2-40B4-BE49-F238E27FC236}">
                    <a16:creationId xmlns:a16="http://schemas.microsoft.com/office/drawing/2014/main" id="{361DCB4C-4753-A647-AFB0-D9E0D93F6AB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97563" y="2957691"/>
                <a:ext cx="2502268" cy="105381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Clr>
                    <a:schemeClr val="tx2"/>
                  </a:buClr>
                  <a:buNone/>
                </a:pPr>
                <a:r>
                  <a:rPr lang="en-US" sz="1400" dirty="0">
                    <a:solidFill>
                      <a:schemeClr val="accent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p>
                    </m:sSubSup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4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den>
                    </m:f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mr-IN" sz="1400" i="1" dirty="0">
                        <a:solidFill>
                          <a:schemeClr val="accent1"/>
                        </a:solidFill>
                      </a:rPr>
                      <m:t>…</m:t>
                    </m:r>
                    <m:r>
                      <m:rPr>
                        <m:nor/>
                      </m:rPr>
                      <a:rPr lang="en-US" sz="1400" i="1" dirty="0">
                        <a:solidFill>
                          <a:schemeClr val="accent1"/>
                        </a:solidFill>
                      </a:rPr>
                      <m:t>, </m:t>
                    </m:r>
                    <m:sSub>
                      <m:sSub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−1</m:t>
                    </m:r>
                    <m:r>
                      <m:rPr>
                        <m:nor/>
                      </m:rPr>
                      <a:rPr lang="en-US" sz="1400" i="1" dirty="0">
                        <a:solidFill>
                          <a:schemeClr val="accent1"/>
                        </a:solidFill>
                      </a:rPr>
                      <m:t>]</m:t>
                    </m:r>
                  </m:oMath>
                </a14:m>
                <a:endParaRPr lang="en-US" sz="1400" i="1" dirty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Clr>
                    <a:schemeClr val="tx2"/>
                  </a:buClr>
                  <a:buNone/>
                </a:pPr>
                <a:r>
                  <a:rPr lang="en-US" sz="1400" dirty="0">
                    <a:solidFill>
                      <a:schemeClr val="accent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p>
                    </m:sSubSup>
                    <m:r>
                      <a:rPr lang="en-US" sz="1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400" i="1" dirty="0">
                    <a:solidFill>
                      <a:schemeClr val="accent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p>
                    </m:sSubSup>
                  </m:oMath>
                </a14:m>
                <a:endParaRPr lang="en-US" sz="1400" i="1" dirty="0">
                  <a:solidFill>
                    <a:schemeClr val="accent1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Clr>
                    <a:schemeClr val="tx2"/>
                  </a:buClr>
                  <a:buNone/>
                </a:pPr>
                <a:r>
                  <a:rPr lang="en-US" sz="1400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  <m:sup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p>
                    </m:sSubSup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1400" i="1">
                            <a:solidFill>
                              <a:schemeClr val="accent1"/>
                            </a:solidFill>
                          </a:rPr>
                          <m:t>=</m:t>
                        </m:r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mr-IN" sz="1400" i="1" dirty="0">
                    <a:solidFill>
                      <a:schemeClr val="accent1"/>
                    </a:solidFill>
                  </a:rPr>
                  <a:t>…</a:t>
                </a:r>
                <a:r>
                  <a:rPr lang="en-US" sz="1400" i="1" dirty="0">
                    <a:solidFill>
                      <a:schemeClr val="accent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sz="1400" i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6" name="Content Placeholder 6">
                <a:extLst>
                  <a:ext uri="{FF2B5EF4-FFF2-40B4-BE49-F238E27FC236}">
                    <a16:creationId xmlns:a16="http://schemas.microsoft.com/office/drawing/2014/main" id="{361DCB4C-4753-A647-AFB0-D9E0D93F6A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7563" y="2957691"/>
                <a:ext cx="2502268" cy="105381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5D4AF512-FF96-1E44-B60F-03DD0D4B6A74}"/>
              </a:ext>
            </a:extLst>
          </p:cNvPr>
          <p:cNvSpPr/>
          <p:nvPr/>
        </p:nvSpPr>
        <p:spPr>
          <a:xfrm>
            <a:off x="946673" y="2552860"/>
            <a:ext cx="22635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i="1" dirty="0">
                <a:solidFill>
                  <a:schemeClr val="accent1"/>
                </a:solidFill>
              </a:rPr>
              <a:t>The transverse space: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6A6E2B3-9FF3-774B-A468-9E47C4C4F01E}"/>
              </a:ext>
            </a:extLst>
          </p:cNvPr>
          <p:cNvSpPr/>
          <p:nvPr/>
        </p:nvSpPr>
        <p:spPr>
          <a:xfrm>
            <a:off x="4887686" y="2552860"/>
            <a:ext cx="24388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i="1" dirty="0">
                <a:solidFill>
                  <a:schemeClr val="accent1"/>
                </a:solidFill>
              </a:rPr>
              <a:t>The longitudinal space: </a:t>
            </a:r>
          </a:p>
        </p:txBody>
      </p:sp>
    </p:spTree>
    <p:extLst>
      <p:ext uri="{BB962C8B-B14F-4D97-AF65-F5344CB8AC3E}">
        <p14:creationId xmlns:p14="http://schemas.microsoft.com/office/powerpoint/2010/main" val="171769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0B7B1-EF6D-6D4A-BDF3-FDDE2D658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i-FI"/>
              <a:t>December 2, 2021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D1D983-EF3C-C84D-A2D1-152415B87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Quark-nucleus scattering (Meijian Li, JYU)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D3004-B94D-9743-B7FB-641DEA88F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999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53D327-DD94-6448-BCEC-432D3FFEBF68}" type="slidenum">
              <a:rPr lang="en-FI" smtClean="0"/>
              <a:pPr>
                <a:spcAft>
                  <a:spcPts val="600"/>
                </a:spcAft>
              </a:pPr>
              <a:t>9</a:t>
            </a:fld>
            <a:endParaRPr lang="en-FI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EF0FDCE-2573-484C-8769-2C9ABAAAB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41" y="229099"/>
            <a:ext cx="8178799" cy="113573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Quark-nucleus scattering in the  |𝑞⟩ +|𝑞𝑔⟩ </a:t>
            </a:r>
            <a:r>
              <a:rPr lang="en-US" sz="3200" dirty="0" err="1">
                <a:solidFill>
                  <a:schemeClr val="tx1"/>
                </a:solidFill>
              </a:rPr>
              <a:t>Fock</a:t>
            </a:r>
            <a:r>
              <a:rPr lang="en-US" sz="3200" dirty="0">
                <a:solidFill>
                  <a:schemeClr val="tx1"/>
                </a:solidFill>
              </a:rPr>
              <a:t> space: 3. </a:t>
            </a:r>
            <a:r>
              <a:rPr lang="en-US" sz="3200" dirty="0"/>
              <a:t>time evolution</a:t>
            </a:r>
            <a:endParaRPr lang="en-FI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1">
                <a:extLst>
                  <a:ext uri="{FF2B5EF4-FFF2-40B4-BE49-F238E27FC236}">
                    <a16:creationId xmlns:a16="http://schemas.microsoft.com/office/drawing/2014/main" id="{27800A92-E4C9-9A43-A1E9-73DECE0AE66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2600" y="1273566"/>
                <a:ext cx="8191359" cy="2166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342900" indent="-3429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•"/>
                  <a:defRPr sz="32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1pPr>
                <a:lvl2pPr marL="742950" indent="-28575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Tx/>
                  <a:buBlip>
                    <a:blip r:embed="rId2"/>
                  </a:buBlip>
                  <a:defRPr sz="28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2pPr>
                <a:lvl3pPr marL="11448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SzPct val="80000"/>
                  <a:buFontTx/>
                  <a:buBlip>
                    <a:blip r:embed="rId3"/>
                  </a:buBlip>
                  <a:defRPr sz="24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3pPr>
                <a:lvl4pPr marL="16002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–"/>
                  <a:defRPr sz="20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4pPr>
                <a:lvl5pPr marL="2057400" indent="-228600" algn="l" defTabSz="457200" rtl="0" eaLnBrk="1" latinLnBrk="0" hangingPunct="1">
                  <a:lnSpc>
                    <a:spcPct val="100000"/>
                  </a:lnSpc>
                  <a:spcBef>
                    <a:spcPts val="768"/>
                  </a:spcBef>
                  <a:buClr>
                    <a:schemeClr val="accent1"/>
                  </a:buClr>
                  <a:buFont typeface="Arial"/>
                  <a:buChar char="»"/>
                  <a:defRPr sz="2000" kern="1200">
                    <a:solidFill>
                      <a:schemeClr val="tx2"/>
                    </a:solidFill>
                    <a:latin typeface="Helvetica"/>
                    <a:ea typeface="+mn-ea"/>
                    <a:cs typeface="Helvetica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0"/>
                  </a:spcBef>
                  <a:buFont typeface="Wingdings" pitchFamily="2" charset="2"/>
                  <a:buChar char="Ø"/>
                </a:pPr>
                <a:r>
                  <a:rPr lang="en-US" sz="1800" dirty="0">
                    <a:solidFill>
                      <a:schemeClr val="tx1"/>
                    </a:solidFill>
                    <a:latin typeface="+mn-lt"/>
                  </a:rPr>
                  <a:t>Solve the time-evolution equation in the interaction picture</a:t>
                </a:r>
              </a:p>
              <a:p>
                <a:pPr marL="0" lvl="1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d>
                        <m:dPr>
                          <m:ctrl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8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sz="18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  <m:r>
                                <a:rPr lang="en-US" sz="18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8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8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18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sz="18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8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  <m:r>
                        <a:rPr lang="en-US" sz="18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  <m:r>
                                <a:rPr lang="en-US" sz="18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8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8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18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  <a:latin typeface="+mn-lt"/>
                </a:endParaRPr>
              </a:p>
              <a:p>
                <a:pPr marL="400050" lvl="1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+mn-lt"/>
                  </a:rPr>
                  <a:t>States: </a:t>
                </a:r>
                <a14:m>
                  <m:oMath xmlns:m="http://schemas.openxmlformats.org/officeDocument/2006/math"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𝜓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;</m:t>
                            </m:r>
                            <m:sSup>
                              <m:sSup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num>
                          <m:den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𝐾𝐸</m:t>
                            </m:r>
                          </m:sub>
                          <m:sup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  <m:sSup>
                          <m:sSup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p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;</m:t>
                        </m:r>
                        <m:sSup>
                          <m:sSup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endParaRPr lang="en-US" sz="1800" dirty="0">
                  <a:solidFill>
                    <a:schemeClr val="tx1"/>
                  </a:solidFill>
                  <a:latin typeface="+mn-lt"/>
                </a:endParaRPr>
              </a:p>
              <a:p>
                <a:pPr marL="400050" lvl="1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+mn-lt"/>
                  </a:rPr>
                  <a:t>Interaction: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  <m:sup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  <m: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num>
                          <m:den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𝐾𝐸</m:t>
                            </m:r>
                          </m:sub>
                          <m:sup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  <m:sSup>
                          <m:sSup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p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sSup>
                      <m:sSup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num>
                          <m:den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𝐾𝐸</m:t>
                            </m:r>
                          </m:sub>
                          <m:sup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  <m:sSup>
                          <m:sSup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p>
                  </m:oMath>
                </a14:m>
                <a:endParaRPr lang="en-US" sz="1800" dirty="0">
                  <a:solidFill>
                    <a:schemeClr val="tx1"/>
                  </a:solidFill>
                  <a:latin typeface="+mn-lt"/>
                </a:endParaRPr>
              </a:p>
              <a:p>
                <a:pPr marL="400050" lvl="1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+mn-lt"/>
                  </a:rPr>
                  <a:t>Evolution:	</a:t>
                </a:r>
                <a14:m>
                  <m:oMath xmlns:m="http://schemas.openxmlformats.org/officeDocument/2006/math"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𝜓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;</m:t>
                            </m:r>
                            <m:sSup>
                              <m:sSup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unc>
                      <m:func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nary>
                          <m:naryPr>
                            <m:chr m:val="∏"/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𝒯</m:t>
                                </m:r>
                              </m:e>
                              <m:sub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exp</m:t>
                            </m:r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{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num>
                              <m:den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nary>
                              <m:nary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Sup>
                                  <m:sSub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brk m:alnAt="23"/>
                                      </m:r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  <m:sup>
                                    <m:r>
                                      <m:rPr>
                                        <m:brk m:alnAt="23"/>
                                      </m:r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sub>
                              <m:sup>
                                <m:sSubSup>
                                  <m:sSub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sup>
                              <m:e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nary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}</m:t>
                            </m:r>
                            <m:r>
                              <m:rPr>
                                <m:nor/>
                              </m:rPr>
                              <a:rPr lang="en-US" sz="1800" dirty="0">
                                <a:solidFill>
                                  <a:schemeClr val="tx1"/>
                                </a:solidFill>
                                <a:latin typeface="+mn-lt"/>
                              </a:rPr>
                              <m:t> 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"/>
                                    <m:endChr m:val="⟩"/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;</m:t>
                                    </m:r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0 </m:t>
                                    </m:r>
                                  </m:e>
                                </m:d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e>
                        </m:nary>
                      </m:e>
                    </m:func>
                  </m:oMath>
                </a14:m>
                <a:endParaRPr lang="en-US" sz="1800" i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4" name="Content Placeholder 11">
                <a:extLst>
                  <a:ext uri="{FF2B5EF4-FFF2-40B4-BE49-F238E27FC236}">
                    <a16:creationId xmlns:a16="http://schemas.microsoft.com/office/drawing/2014/main" id="{27800A92-E4C9-9A43-A1E9-73DECE0AE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00" y="1273566"/>
                <a:ext cx="8191359" cy="2166234"/>
              </a:xfrm>
              <a:prstGeom prst="rect">
                <a:avLst/>
              </a:prstGeom>
              <a:blipFill>
                <a:blip r:embed="rId4"/>
                <a:stretch>
                  <a:fillRect l="-309" t="-1754" b="-3157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12953F5D-75AA-1941-A216-CD155C542C43}"/>
              </a:ext>
            </a:extLst>
          </p:cNvPr>
          <p:cNvGrpSpPr/>
          <p:nvPr/>
        </p:nvGrpSpPr>
        <p:grpSpPr>
          <a:xfrm>
            <a:off x="4433682" y="3485605"/>
            <a:ext cx="4653023" cy="1193712"/>
            <a:chOff x="2684406" y="4721517"/>
            <a:chExt cx="5869196" cy="160448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90E9015-BD2F-FE4E-B496-9BE816A86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23012" y="4721517"/>
              <a:ext cx="4221720" cy="160448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E13EA6E0-D858-C642-BF31-860700DA12E3}"/>
                    </a:ext>
                  </a:extLst>
                </p:cNvPr>
                <p:cNvSpPr/>
                <p:nvPr/>
              </p:nvSpPr>
              <p:spPr>
                <a:xfrm>
                  <a:off x="7260024" y="5277027"/>
                  <a:ext cx="1293578" cy="40837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|"/>
                                <m:endChr m:val="⟩"/>
                                <m:ctrlP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;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e>
                            </m:d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oMath>
                    </m:oMathPara>
                  </a14:m>
                  <a:endParaRPr lang="en-FI" sz="1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E13EA6E0-D858-C642-BF31-860700DA12E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0024" y="5277027"/>
                  <a:ext cx="1293578" cy="408370"/>
                </a:xfrm>
                <a:prstGeom prst="rect">
                  <a:avLst/>
                </a:prstGeom>
                <a:blipFill>
                  <a:blip r:embed="rId6"/>
                  <a:stretch>
                    <a:fillRect b="-20833"/>
                  </a:stretch>
                </a:blipFill>
              </p:spPr>
              <p:txBody>
                <a:bodyPr/>
                <a:lstStyle/>
                <a:p>
                  <a:r>
                    <a:rPr lang="en-FI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C12873D9-7DB8-474F-B138-FABFD209CFFA}"/>
                    </a:ext>
                  </a:extLst>
                </p:cNvPr>
                <p:cNvSpPr/>
                <p:nvPr/>
              </p:nvSpPr>
              <p:spPr>
                <a:xfrm>
                  <a:off x="2684406" y="5235135"/>
                  <a:ext cx="1181949" cy="40837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|"/>
                                <m:endChr m:val="⟩"/>
                                <m:ctrlP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;0 </m:t>
                                </m:r>
                              </m:e>
                            </m:d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oMath>
                    </m:oMathPara>
                  </a14:m>
                  <a:endParaRPr lang="en-FI" sz="1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C12873D9-7DB8-474F-B138-FABFD209CFF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84406" y="5235135"/>
                  <a:ext cx="1181949" cy="408370"/>
                </a:xfrm>
                <a:prstGeom prst="rect">
                  <a:avLst/>
                </a:prstGeom>
                <a:blipFill>
                  <a:blip r:embed="rId7"/>
                  <a:stretch>
                    <a:fillRect b="-28000"/>
                  </a:stretch>
                </a:blipFill>
              </p:spPr>
              <p:txBody>
                <a:bodyPr/>
                <a:lstStyle/>
                <a:p>
                  <a:r>
                    <a:rPr lang="en-FI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1B2103E-6E37-E14E-872A-D8FF5F8337FC}"/>
              </a:ext>
            </a:extLst>
          </p:cNvPr>
          <p:cNvGrpSpPr/>
          <p:nvPr/>
        </p:nvGrpSpPr>
        <p:grpSpPr>
          <a:xfrm>
            <a:off x="1379386" y="5137670"/>
            <a:ext cx="3661130" cy="785277"/>
            <a:chOff x="2961877" y="5676776"/>
            <a:chExt cx="3661130" cy="78527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9D81443-BE57-D84D-B287-EF32B14AB1D8}"/>
                    </a:ext>
                  </a:extLst>
                </p:cNvPr>
                <p:cNvSpPr txBox="1"/>
                <p:nvPr/>
              </p:nvSpPr>
              <p:spPr>
                <a:xfrm>
                  <a:off x="2961877" y="5877278"/>
                  <a:ext cx="366113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i="1" dirty="0">
                      <a:solidFill>
                        <a:srgbClr val="DC315F"/>
                      </a:solidFill>
                    </a:rPr>
                    <a:t>m</a:t>
                  </a:r>
                  <a:r>
                    <a:rPr lang="en-FI" sz="1600" i="1" dirty="0">
                      <a:solidFill>
                        <a:srgbClr val="DC315F"/>
                      </a:solidFill>
                    </a:rPr>
                    <a:t>atrix exponential in coordinate space +</a:t>
                  </a:r>
                </a:p>
                <a:p>
                  <a:r>
                    <a:rPr lang="en-FI" sz="1600" i="1" dirty="0">
                      <a:solidFill>
                        <a:srgbClr val="DC315F"/>
                      </a:solidFill>
                    </a:rPr>
                    <a:t>Fast Fourier Transform, </a:t>
                  </a:r>
                  <a14:m>
                    <m:oMath xmlns:m="http://schemas.openxmlformats.org/officeDocument/2006/math">
                      <m:r>
                        <a:rPr lang="en-US" sz="1600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sz="1600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sz="1600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600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DC315F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sz="1600" i="1">
                          <a:solidFill>
                            <a:srgbClr val="DC315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FI" sz="1600" i="1" dirty="0">
                    <a:solidFill>
                      <a:srgbClr val="DC315F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9D81443-BE57-D84D-B287-EF32B14AB1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61877" y="5877278"/>
                  <a:ext cx="3661130" cy="584775"/>
                </a:xfrm>
                <a:prstGeom prst="rect">
                  <a:avLst/>
                </a:prstGeom>
                <a:blipFill>
                  <a:blip r:embed="rId8"/>
                  <a:stretch>
                    <a:fillRect l="-692" t="-2128" b="-10638"/>
                  </a:stretch>
                </a:blipFill>
              </p:spPr>
              <p:txBody>
                <a:bodyPr/>
                <a:lstStyle/>
                <a:p>
                  <a:r>
                    <a:rPr lang="en-FI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Up Arrow 23">
              <a:extLst>
                <a:ext uri="{FF2B5EF4-FFF2-40B4-BE49-F238E27FC236}">
                  <a16:creationId xmlns:a16="http://schemas.microsoft.com/office/drawing/2014/main" id="{322DFCA2-A430-8746-9664-8538C9C59C25}"/>
                </a:ext>
              </a:extLst>
            </p:cNvPr>
            <p:cNvSpPr/>
            <p:nvPr/>
          </p:nvSpPr>
          <p:spPr>
            <a:xfrm>
              <a:off x="4571998" y="5676776"/>
              <a:ext cx="219456" cy="235661"/>
            </a:xfrm>
            <a:prstGeom prst="upArrow">
              <a:avLst/>
            </a:prstGeom>
            <a:noFill/>
            <a:ln w="15875">
              <a:solidFill>
                <a:srgbClr val="DC315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40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229A195-7186-A449-9E73-2AACF02DD231}"/>
              </a:ext>
            </a:extLst>
          </p:cNvPr>
          <p:cNvGrpSpPr/>
          <p:nvPr/>
        </p:nvGrpSpPr>
        <p:grpSpPr>
          <a:xfrm>
            <a:off x="5169181" y="5164984"/>
            <a:ext cx="2806217" cy="786787"/>
            <a:chOff x="6369797" y="5664460"/>
            <a:chExt cx="2806217" cy="7867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1F2E61E2-ADCE-C54F-A4BD-432C59B32954}"/>
                    </a:ext>
                  </a:extLst>
                </p:cNvPr>
                <p:cNvSpPr txBox="1"/>
                <p:nvPr/>
              </p:nvSpPr>
              <p:spPr>
                <a:xfrm>
                  <a:off x="6369797" y="5866472"/>
                  <a:ext cx="2806217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i="1" dirty="0">
                      <a:solidFill>
                        <a:srgbClr val="0070C0"/>
                      </a:solidFill>
                    </a:rPr>
                    <a:t>4th-order Runge-</a:t>
                  </a:r>
                  <a:r>
                    <a:rPr lang="en-US" sz="1600" i="1" dirty="0" err="1">
                      <a:solidFill>
                        <a:srgbClr val="0070C0"/>
                      </a:solidFill>
                    </a:rPr>
                    <a:t>Kutta</a:t>
                  </a:r>
                  <a:r>
                    <a:rPr lang="en-US" sz="1600" i="1" dirty="0">
                      <a:solidFill>
                        <a:srgbClr val="0070C0"/>
                      </a:solidFill>
                    </a:rPr>
                    <a:t> method,</a:t>
                  </a:r>
                </a:p>
                <a:p>
                  <a14:m>
                    <m:oMath xmlns:m="http://schemas.openxmlformats.org/officeDocument/2006/math">
                      <m:r>
                        <a:rPr lang="en-US" sz="16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sz="16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sz="16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600" i="1" dirty="0">
                      <a:solidFill>
                        <a:srgbClr val="0070C0"/>
                      </a:solidFill>
                    </a:rPr>
                    <a:t> </a:t>
                  </a:r>
                  <a:endParaRPr lang="en-FI" sz="1600" i="1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1F2E61E2-ADCE-C54F-A4BD-432C59B329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69797" y="5866472"/>
                  <a:ext cx="2806217" cy="584775"/>
                </a:xfrm>
                <a:prstGeom prst="rect">
                  <a:avLst/>
                </a:prstGeom>
                <a:blipFill>
                  <a:blip r:embed="rId9"/>
                  <a:stretch>
                    <a:fillRect l="-1357" t="-2128" r="-452" b="-6383"/>
                  </a:stretch>
                </a:blipFill>
              </p:spPr>
              <p:txBody>
                <a:bodyPr/>
                <a:lstStyle/>
                <a:p>
                  <a:r>
                    <a:rPr lang="en-FI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Up Arrow 24">
              <a:extLst>
                <a:ext uri="{FF2B5EF4-FFF2-40B4-BE49-F238E27FC236}">
                  <a16:creationId xmlns:a16="http://schemas.microsoft.com/office/drawing/2014/main" id="{D6F97C1E-A776-A145-8E46-77330B292FCB}"/>
                </a:ext>
              </a:extLst>
            </p:cNvPr>
            <p:cNvSpPr/>
            <p:nvPr/>
          </p:nvSpPr>
          <p:spPr>
            <a:xfrm>
              <a:off x="7498582" y="5664460"/>
              <a:ext cx="219456" cy="235661"/>
            </a:xfrm>
            <a:prstGeom prst="upArrow">
              <a:avLst/>
            </a:prstGeom>
            <a:noFill/>
            <a:ln w="15875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 sz="140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F94EC42-A7ED-B54B-908D-0F5717671C6A}"/>
                  </a:ext>
                </a:extLst>
              </p:cNvPr>
              <p:cNvSpPr/>
              <p:nvPr/>
            </p:nvSpPr>
            <p:spPr>
              <a:xfrm>
                <a:off x="1215300" y="4632130"/>
                <a:ext cx="6066970" cy="575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14300" lvl="1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𝒯</m:t>
                        </m:r>
                      </m:e>
                      <m:sub>
                        <m:r>
                          <a:rPr lang="en-US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>
                        <a:solidFill>
                          <a:srgbClr val="DC315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DC315F"/>
                        </a:solidFill>
                        <a:latin typeface="Cambria Math" panose="02040503050406030204" pitchFamily="18" charset="0"/>
                      </a:rPr>
                      <m:t>exp</m:t>
                    </m:r>
                    <m:r>
                      <a:rPr lang="en-US" i="1">
                        <a:solidFill>
                          <a:srgbClr val="DC315F"/>
                        </a:solidFill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>
                        <a:solidFill>
                          <a:srgbClr val="DC315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num>
                      <m:den>
                        <m:r>
                          <a:rPr lang="en-US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Sup>
                          <m:sSubSupPr>
                            <m:ctrlP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brk m:alnAt="23"/>
                              </m:rP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  <m:sup>
                            <m:r>
                              <m:rPr>
                                <m:brk m:alnAt="23"/>
                              </m:rP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sub>
                      <m:sup>
                        <m:sSubSup>
                          <m:sSubSupPr>
                            <m:ctrlP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sup>
                      <m:e>
                        <m: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𝒜</m:t>
                            </m:r>
                            <m: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DC315F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i="1">
                            <a:solidFill>
                              <a:srgbClr val="DC315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r>
                      <a:rPr lang="en-US" i="1">
                        <a:solidFill>
                          <a:srgbClr val="DC315F"/>
                        </a:solidFill>
                        <a:latin typeface="Cambria Math" panose="02040503050406030204" pitchFamily="18" charset="0"/>
                      </a:rPr>
                      <m:t>}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𝒯</m:t>
                        </m:r>
                      </m:e>
                      <m:sub>
                        <m:r>
                          <a:rPr lang="en-US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exp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num>
                      <m:den>
                        <m:r>
                          <a:rPr lang="en-US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Sup>
                          <m:sSubSup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brk m:alnAt="23"/>
                              </m:r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  <m:sup>
                            <m:r>
                              <m:rPr>
                                <m:brk m:alnAt="23"/>
                              </m:r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sub>
                      <m:sup>
                        <m:sSubSup>
                          <m:sSubSup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sup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𝑞𝑔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i="1" dirty="0">
                    <a:solidFill>
                      <a:srgbClr val="0070C0"/>
                    </a:solidFill>
                  </a:rPr>
                  <a:t> </a:t>
                </a:r>
                <a:endParaRPr lang="en-US" i="1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F94EC42-A7ED-B54B-908D-0F5717671C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5300" y="4632130"/>
                <a:ext cx="6066970" cy="575414"/>
              </a:xfrm>
              <a:prstGeom prst="rect">
                <a:avLst/>
              </a:prstGeom>
              <a:blipFill>
                <a:blip r:embed="rId10"/>
                <a:stretch>
                  <a:fillRect t="-69565" r="-835" b="-12173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3EC57359-FE47-6F4D-8AE6-560A26125EA7}"/>
              </a:ext>
            </a:extLst>
          </p:cNvPr>
          <p:cNvSpPr/>
          <p:nvPr/>
        </p:nvSpPr>
        <p:spPr>
          <a:xfrm>
            <a:off x="831215" y="3357966"/>
            <a:ext cx="34175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950" lvl="1"/>
            <a:r>
              <a:rPr lang="en-US" i="1" dirty="0">
                <a:solidFill>
                  <a:schemeClr val="tx2"/>
                </a:solidFill>
              </a:rPr>
              <a:t>Each timestep contains two successive operations, computed with optimal numerical methods:</a:t>
            </a:r>
          </a:p>
        </p:txBody>
      </p:sp>
      <p:sp>
        <p:nvSpPr>
          <p:cNvPr id="9" name="Line Callout 2 8">
            <a:extLst>
              <a:ext uri="{FF2B5EF4-FFF2-40B4-BE49-F238E27FC236}">
                <a16:creationId xmlns:a16="http://schemas.microsoft.com/office/drawing/2014/main" id="{E524D83E-343E-FB4A-A51C-94A407E7F3C0}"/>
              </a:ext>
            </a:extLst>
          </p:cNvPr>
          <p:cNvSpPr/>
          <p:nvPr/>
        </p:nvSpPr>
        <p:spPr>
          <a:xfrm>
            <a:off x="4019366" y="2896482"/>
            <a:ext cx="2740828" cy="525053"/>
          </a:xfrm>
          <a:prstGeom prst="borderCallout2">
            <a:avLst>
              <a:gd name="adj1" fmla="val 99693"/>
              <a:gd name="adj2" fmla="val 47081"/>
              <a:gd name="adj3" fmla="val 191219"/>
              <a:gd name="adj4" fmla="val 8320"/>
              <a:gd name="adj5" fmla="val 347116"/>
              <a:gd name="adj6" fmla="val 8382"/>
            </a:avLst>
          </a:prstGeom>
          <a:noFill/>
          <a:ln w="19050" cap="flat" cmpd="sng" algn="ctr">
            <a:solidFill>
              <a:schemeClr val="dk1"/>
            </a:solidFill>
            <a:prstDash val="lgDash"/>
            <a:round/>
            <a:headEnd type="none" w="med" len="med"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58874EC-430A-854E-98B0-35F7642B68AE}"/>
                  </a:ext>
                </a:extLst>
              </p:cNvPr>
              <p:cNvSpPr/>
              <p:nvPr/>
            </p:nvSpPr>
            <p:spPr>
              <a:xfrm>
                <a:off x="831215" y="5918834"/>
                <a:ext cx="713209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>
                    <a:solidFill>
                      <a:schemeClr val="tx2"/>
                    </a:solidFill>
                  </a:rPr>
                  <a:t> </a:t>
                </a:r>
                <a:r>
                  <a:rPr lang="en-US" i="1" dirty="0">
                    <a:solidFill>
                      <a:schemeClr val="tx2"/>
                    </a:solidFill>
                    <a:cs typeface="Helvetica"/>
                  </a:rPr>
                  <a:t>Total computational complexity of each timestep: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/>
                      </a:rPr>
                      <m:t>𝑂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/>
                      </a:rPr>
                      <m:t>(</m:t>
                    </m:r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/>
                          </a:rPr>
                          <m:t>𝑡𝑜𝑡</m:t>
                        </m:r>
                      </m:sub>
                    </m:sSub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/>
                      </a:rPr>
                      <m:t>𝑙𝑜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/>
                      </a:rPr>
                      <m:t>𝑔</m:t>
                    </m:r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/>
                          </a:rPr>
                          <m:t> </m:t>
                        </m:r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Helvetica"/>
                          </a:rPr>
                          <m:t>𝑡𝑜𝑡</m:t>
                        </m:r>
                      </m:sub>
                    </m:sSub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Helvetica"/>
                      </a:rPr>
                      <m:t>)</m:t>
                    </m:r>
                  </m:oMath>
                </a14:m>
                <a:r>
                  <a:rPr lang="en-US" i="1" dirty="0">
                    <a:solidFill>
                      <a:schemeClr val="tx2"/>
                    </a:solidFill>
                    <a:cs typeface="Helvetica"/>
                  </a:rPr>
                  <a:t> </a:t>
                </a:r>
                <a:endParaRPr lang="en-FI" i="1" dirty="0">
                  <a:solidFill>
                    <a:schemeClr val="tx2"/>
                  </a:solidFill>
                  <a:cs typeface="Helvetica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58874EC-430A-854E-98B0-35F7642B68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215" y="5918834"/>
                <a:ext cx="7132090" cy="369332"/>
              </a:xfrm>
              <a:prstGeom prst="rect">
                <a:avLst/>
              </a:prstGeom>
              <a:blipFill>
                <a:blip r:embed="rId11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6862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7437</TotalTime>
  <Words>2351</Words>
  <Application>Microsoft Macintosh PowerPoint</Application>
  <PresentationFormat>On-screen Show (4:3)</PresentationFormat>
  <Paragraphs>290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Chalkduster</vt:lpstr>
      <vt:lpstr>Courier New</vt:lpstr>
      <vt:lpstr>Helvetica</vt:lpstr>
      <vt:lpstr>Wingdings</vt:lpstr>
      <vt:lpstr>Office Theme</vt:lpstr>
      <vt:lpstr>Forward quark jet-nucleus scattering in a light-front Hamiltonian approach</vt:lpstr>
      <vt:lpstr>Motivation</vt:lpstr>
      <vt:lpstr>Outline</vt:lpstr>
      <vt:lpstr>Methodology: Time-dependent Basis Light-Front Quantization (tBLFQ)1</vt:lpstr>
      <vt:lpstr>Quark-nucleus scattering in the  |𝑞⟩ +|𝑞𝑔⟩ Fock space: 1. the light-front Hamiltonian〖  P〗^- (x^+ )</vt:lpstr>
      <vt:lpstr>Quark-nucleus scattering in the  |𝑞⟩ +|𝑞𝑔⟩ Fock space: 1. the light-front Hamiltonian〖  P〗^- (x^+ )</vt:lpstr>
      <vt:lpstr>Quark-nucleus scattering in the  |𝑞⟩ +|𝑞𝑔⟩ Fock space: 1.a. the background color field A_μ </vt:lpstr>
      <vt:lpstr>Quark-nucleus scattering in the  |𝑞⟩ +|𝑞𝑔⟩ Fock space: 2. basis representation</vt:lpstr>
      <vt:lpstr>Quark-nucleus scattering in the  |𝑞⟩ +|𝑞𝑔⟩ Fock space: 3. time evolution</vt:lpstr>
      <vt:lpstr>Outline</vt:lpstr>
      <vt:lpstr>Results: 1.a. Gluon emission and absorption</vt:lpstr>
      <vt:lpstr>Results: 1.b. Gluon emission and absorption</vt:lpstr>
      <vt:lpstr>Results: 2.a. Interaction with a background field </vt:lpstr>
      <vt:lpstr>Results: 2.b. Interaction with a background field </vt:lpstr>
      <vt:lpstr>Outline</vt:lpstr>
      <vt:lpstr>Results (preliminary): 3. Dressed quark</vt:lpstr>
      <vt:lpstr>Results (preliminary): 3. Dressed quark</vt:lpstr>
      <vt:lpstr>Summary and outlooks</vt:lpstr>
      <vt:lpstr>[Backup] Results (preliminary): Dressed quark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Forward quark jet-nucleus scattering in a light-front Hamiltonian approach</dc:title>
  <dc:creator>Li Meijian</dc:creator>
  <cp:lastModifiedBy>Li, Meijian</cp:lastModifiedBy>
  <cp:revision>45</cp:revision>
  <dcterms:created xsi:type="dcterms:W3CDTF">2021-11-23T07:32:15Z</dcterms:created>
  <dcterms:modified xsi:type="dcterms:W3CDTF">2021-12-03T18:03:48Z</dcterms:modified>
</cp:coreProperties>
</file>