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7"/>
  </p:notesMasterIdLst>
  <p:handoutMasterIdLst>
    <p:handoutMasterId r:id="rId28"/>
  </p:handoutMasterIdLst>
  <p:sldIdLst>
    <p:sldId id="1291" r:id="rId2"/>
    <p:sldId id="285" r:id="rId3"/>
    <p:sldId id="288" r:id="rId4"/>
    <p:sldId id="1311" r:id="rId5"/>
    <p:sldId id="1312" r:id="rId6"/>
    <p:sldId id="1313" r:id="rId7"/>
    <p:sldId id="1296" r:id="rId8"/>
    <p:sldId id="1035" r:id="rId9"/>
    <p:sldId id="660" r:id="rId10"/>
    <p:sldId id="1307" r:id="rId11"/>
    <p:sldId id="1064" r:id="rId12"/>
    <p:sldId id="1328" r:id="rId13"/>
    <p:sldId id="1308" r:id="rId14"/>
    <p:sldId id="1053" r:id="rId15"/>
    <p:sldId id="1327" r:id="rId16"/>
    <p:sldId id="1331" r:id="rId17"/>
    <p:sldId id="1050" r:id="rId18"/>
    <p:sldId id="1309" r:id="rId19"/>
    <p:sldId id="1310" r:id="rId20"/>
    <p:sldId id="1297" r:id="rId21"/>
    <p:sldId id="1325" r:id="rId22"/>
    <p:sldId id="1317" r:id="rId23"/>
    <p:sldId id="1332" r:id="rId24"/>
    <p:sldId id="1322" r:id="rId25"/>
    <p:sldId id="272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17" autoAdjust="0"/>
    <p:restoredTop sz="96183" autoAdjust="0"/>
  </p:normalViewPr>
  <p:slideViewPr>
    <p:cSldViewPr snapToGrid="0">
      <p:cViewPr varScale="1">
        <p:scale>
          <a:sx n="132" d="100"/>
          <a:sy n="132" d="100"/>
        </p:scale>
        <p:origin x="68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3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1B6137-08B8-6B44-825A-369A0A04651B}" type="datetime1">
              <a:rPr lang="en-US" smtClean="0"/>
              <a:t>11/26/21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38738-CCAE-CB42-B9CE-7D4ADC737E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6165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304121-5EED-3242-B8A9-8960A72F0541}" type="datetime1">
              <a:rPr lang="en-US" smtClean="0"/>
              <a:t>11/26/21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4A986-0BA2-2B46-A703-72A1F09AEA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2451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4A986-0BA2-2B46-A703-72A1F09AEA7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9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en-US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11CF7-5005-43FE-83F8-F59B6FC0F0A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1864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1.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611CF7-5005-43FE-83F8-F59B6FC0F0A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0468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11CF7-5005-43FE-83F8-F59B6FC0F0A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56021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4A986-0BA2-2B46-A703-72A1F09AEA7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369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12/2/2021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1965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12/2/2021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3001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12/2/2021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3977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12/2/2021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4655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12/2/2021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70651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12/2/2021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3153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12/2/2021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2732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12/2/2021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8641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12/2/2021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7723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12/2/2021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84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12/2/2021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3462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12/2/2021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561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61.png"/><Relationship Id="rId5" Type="http://schemas.openxmlformats.org/officeDocument/2006/relationships/image" Target="../media/image43.png"/><Relationship Id="rId6" Type="http://schemas.openxmlformats.org/officeDocument/2006/relationships/image" Target="../media/image392.png"/><Relationship Id="rId7" Type="http://schemas.openxmlformats.org/officeDocument/2006/relationships/image" Target="../media/image40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45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image" Target="../media/image350.png"/><Relationship Id="rId6" Type="http://schemas.openxmlformats.org/officeDocument/2006/relationships/image" Target="../media/image360.png"/><Relationship Id="rId7" Type="http://schemas.openxmlformats.org/officeDocument/2006/relationships/image" Target="../media/image370.png"/><Relationship Id="rId8" Type="http://schemas.openxmlformats.org/officeDocument/2006/relationships/image" Target="../media/image380.png"/><Relationship Id="rId9" Type="http://schemas.openxmlformats.org/officeDocument/2006/relationships/image" Target="../media/image390.png"/><Relationship Id="rId10" Type="http://schemas.openxmlformats.org/officeDocument/2006/relationships/image" Target="../media/image400.png"/><Relationship Id="rId11" Type="http://schemas.openxmlformats.org/officeDocument/2006/relationships/image" Target="../media/image410.png"/><Relationship Id="rId12" Type="http://schemas.openxmlformats.org/officeDocument/2006/relationships/image" Target="../media/image53.png"/><Relationship Id="rId13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1.png"/><Relationship Id="rId4" Type="http://schemas.openxmlformats.org/officeDocument/2006/relationships/image" Target="../media/image510.png"/><Relationship Id="rId5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4" Type="http://schemas.openxmlformats.org/officeDocument/2006/relationships/image" Target="../media/image530.png"/><Relationship Id="rId5" Type="http://schemas.openxmlformats.org/officeDocument/2006/relationships/image" Target="../media/image47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223.png"/><Relationship Id="rId5" Type="http://schemas.openxmlformats.org/officeDocument/2006/relationships/image" Target="../media/image224.png"/><Relationship Id="rId6" Type="http://schemas.openxmlformats.org/officeDocument/2006/relationships/image" Target="../media/image59.png"/><Relationship Id="rId7" Type="http://schemas.openxmlformats.org/officeDocument/2006/relationships/image" Target="../media/image22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54.png"/><Relationship Id="rId5" Type="http://schemas.openxmlformats.org/officeDocument/2006/relationships/image" Target="../media/image62.png"/><Relationship Id="rId6" Type="http://schemas.openxmlformats.org/officeDocument/2006/relationships/image" Target="../media/image63.png"/><Relationship Id="rId7" Type="http://schemas.openxmlformats.org/officeDocument/2006/relationships/image" Target="../media/image64.png"/><Relationship Id="rId8" Type="http://schemas.openxmlformats.org/officeDocument/2006/relationships/image" Target="../media/image65.png"/><Relationship Id="rId9" Type="http://schemas.openxmlformats.org/officeDocument/2006/relationships/image" Target="../media/image6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54.png"/><Relationship Id="rId5" Type="http://schemas.openxmlformats.org/officeDocument/2006/relationships/image" Target="../media/image70.png"/><Relationship Id="rId6" Type="http://schemas.openxmlformats.org/officeDocument/2006/relationships/image" Target="../media/image7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6" Type="http://schemas.openxmlformats.org/officeDocument/2006/relationships/image" Target="../media/image74.png"/><Relationship Id="rId7" Type="http://schemas.openxmlformats.org/officeDocument/2006/relationships/image" Target="../media/image7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6" Type="http://schemas.openxmlformats.org/officeDocument/2006/relationships/image" Target="../media/image79.png"/><Relationship Id="rId7" Type="http://schemas.openxmlformats.org/officeDocument/2006/relationships/image" Target="../media/image80.emf"/><Relationship Id="rId8" Type="http://schemas.openxmlformats.org/officeDocument/2006/relationships/image" Target="../media/image81.emf"/><Relationship Id="rId9" Type="http://schemas.openxmlformats.org/officeDocument/2006/relationships/image" Target="../media/image8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Relationship Id="rId3" Type="http://schemas.openxmlformats.org/officeDocument/2006/relationships/image" Target="../media/image8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391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0.png"/><Relationship Id="rId14" Type="http://schemas.openxmlformats.org/officeDocument/2006/relationships/image" Target="../media/image101.png"/><Relationship Id="rId15" Type="http://schemas.openxmlformats.org/officeDocument/2006/relationships/image" Target="../media/image25.png"/><Relationship Id="rId16" Type="http://schemas.openxmlformats.org/officeDocument/2006/relationships/image" Target="../media/image26.png"/><Relationship Id="rId17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5" Type="http://schemas.openxmlformats.org/officeDocument/2006/relationships/image" Target="../media/image6400.png"/><Relationship Id="rId6" Type="http://schemas.openxmlformats.org/officeDocument/2006/relationships/image" Target="../media/image6500.png"/><Relationship Id="rId7" Type="http://schemas.openxmlformats.org/officeDocument/2006/relationships/image" Target="../media/image6600.png"/><Relationship Id="rId8" Type="http://schemas.openxmlformats.org/officeDocument/2006/relationships/image" Target="../media/image6700.png"/><Relationship Id="rId9" Type="http://schemas.openxmlformats.org/officeDocument/2006/relationships/image" Target="../media/image25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ubtitle 2"/>
          <p:cNvSpPr>
            <a:spLocks noGrp="1"/>
          </p:cNvSpPr>
          <p:nvPr>
            <p:ph type="subTitle" idx="1"/>
          </p:nvPr>
        </p:nvSpPr>
        <p:spPr>
          <a:xfrm>
            <a:off x="493073" y="3773068"/>
            <a:ext cx="8185150" cy="52015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zh-CN" dirty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Jiangshan </a:t>
            </a:r>
            <a:r>
              <a:rPr lang="en-US" altLang="zh-CN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</a:t>
            </a:r>
            <a:r>
              <a:rPr lang="zh-CN" altLang="en-US" dirty="0" smtClean="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en-US" altLang="zh-CN" dirty="0" smtClean="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99" y="5464924"/>
            <a:ext cx="1370313" cy="1393076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ctrTitle"/>
          </p:nvPr>
        </p:nvSpPr>
        <p:spPr>
          <a:xfrm>
            <a:off x="493073" y="1777019"/>
            <a:ext cx="8185150" cy="1669039"/>
          </a:xfrm>
        </p:spPr>
        <p:txBody>
          <a:bodyPr anchor="ctr">
            <a:normAutofit fontScale="90000"/>
          </a:bodyPr>
          <a:lstStyle/>
          <a:p>
            <a: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 Meson Structure</a:t>
            </a:r>
            <a:b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Basis Light-front Quantization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4"/>
          <a:srcRect b="2558"/>
          <a:stretch/>
        </p:blipFill>
        <p:spPr>
          <a:xfrm>
            <a:off x="6953328" y="5557513"/>
            <a:ext cx="1057077" cy="1017966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5"/>
          <a:srcRect b="2068"/>
          <a:stretch/>
        </p:blipFill>
        <p:spPr>
          <a:xfrm>
            <a:off x="8108647" y="5565723"/>
            <a:ext cx="952881" cy="905826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6"/>
          <a:srcRect l="1" r="446"/>
          <a:stretch/>
        </p:blipFill>
        <p:spPr>
          <a:xfrm>
            <a:off x="-13649" y="0"/>
            <a:ext cx="9157649" cy="142715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1819074" y="5622059"/>
                <a:ext cx="5059321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dirty="0">
                    <a:solidFill>
                      <a:srgbClr val="008000"/>
                    </a:solidFill>
                    <a:latin typeface="Times New Roman" panose="02020603050405020304" pitchFamily="18" charset="0"/>
                    <a:ea typeface="Calibri" charset="0"/>
                    <a:cs typeface="Times New Roman" panose="02020603050405020304" pitchFamily="18" charset="0"/>
                  </a:rPr>
                  <a:t>*Institute of Modern Physics, CAS, Lanzhou, China</a:t>
                </a:r>
              </a:p>
              <a:p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† </m:t>
                    </m:r>
                  </m:oMath>
                </a14:m>
                <a:r>
                  <a:rPr lang="en-US" altLang="zh-CN" dirty="0">
                    <a:solidFill>
                      <a:srgbClr val="008000"/>
                    </a:solidFill>
                    <a:latin typeface="Times New Roman" panose="02020603050405020304" pitchFamily="18" charset="0"/>
                    <a:ea typeface="Calibri" charset="0"/>
                    <a:cs typeface="Times New Roman" panose="02020603050405020304" pitchFamily="18" charset="0"/>
                  </a:rPr>
                  <a:t>Iowa State University, Ames, US</a:t>
                </a:r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9074" y="5622059"/>
                <a:ext cx="5059321" cy="646331"/>
              </a:xfrm>
              <a:prstGeom prst="rect">
                <a:avLst/>
              </a:prstGeom>
              <a:blipFill rotWithShape="0">
                <a:blip r:embed="rId7"/>
                <a:stretch>
                  <a:fillRect l="-964" t="-11321" b="-698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/>
          <p:nvPr/>
        </p:nvSpPr>
        <p:spPr>
          <a:xfrm>
            <a:off x="1819074" y="6334991"/>
            <a:ext cx="5819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Jeju</a:t>
            </a:r>
            <a:r>
              <a:rPr lang="en-US" altLang="zh-CN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Island, Korea, November 29 - December 4, 2021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873640" y="4534328"/>
                <a:ext cx="7016671" cy="683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altLang="zh-CN" sz="2400" dirty="0" smtClean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With:   </a:t>
                </a:r>
                <a:r>
                  <a:rPr lang="en-US" altLang="zh-CN" sz="2400" dirty="0" err="1" smtClean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Kaiyu</a:t>
                </a:r>
                <a:r>
                  <a:rPr lang="en-US" altLang="zh-CN" sz="2400" dirty="0" smtClean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</a:t>
                </a:r>
                <a:r>
                  <a:rPr lang="zh-CN" altLang="en-US" sz="2400" dirty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r>
                  <a:rPr lang="en-US" altLang="zh-CN" sz="2400" dirty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altLang="zh-CN" sz="2400" dirty="0" err="1" smtClean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Hengfei</a:t>
                </a:r>
                <a:r>
                  <a:rPr lang="en-US" altLang="zh-CN" sz="2400" dirty="0" smtClean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Zhao</a:t>
                </a:r>
                <a:r>
                  <a:rPr lang="zh-CN" altLang="en-US" sz="2400" dirty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r>
                  <a:rPr lang="en-US" altLang="zh-CN" sz="2400" dirty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altLang="zh-CN" sz="2400" dirty="0" err="1" smtClean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Chandan</a:t>
                </a:r>
                <a:r>
                  <a:rPr lang="en-US" altLang="zh-CN" sz="2400" dirty="0" smtClean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 err="1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Mondal</a:t>
                </a:r>
                <a:r>
                  <a:rPr lang="en-US" altLang="zh-CN" sz="2400" dirty="0" smtClean="0">
                    <a:solidFill>
                      <a:srgbClr val="008000"/>
                    </a:solidFill>
                    <a:latin typeface="Times New Roman" panose="02020603050405020304" pitchFamily="18" charset="0"/>
                    <a:ea typeface="Calibri" charset="0"/>
                    <a:cs typeface="Times New Roman" panose="02020603050405020304" pitchFamily="18" charset="0"/>
                  </a:rPr>
                  <a:t>*</a:t>
                </a:r>
                <a:r>
                  <a:rPr lang="en-US" altLang="zh-CN" sz="2400" dirty="0" smtClean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		</a:t>
                </a:r>
                <a:r>
                  <a:rPr lang="en-US" altLang="zh-CN" sz="2400" dirty="0" smtClean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</a:t>
                </a:r>
                <a:r>
                  <a:rPr lang="en-US" altLang="zh-CN" sz="2400" dirty="0" err="1" smtClean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Xingbo</a:t>
                </a:r>
                <a:r>
                  <a:rPr lang="en-US" altLang="zh-CN" sz="2400" dirty="0" smtClean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Zhao</a:t>
                </a:r>
                <a:r>
                  <a:rPr lang="zh-CN" altLang="en-US" sz="2400" dirty="0" smtClean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</a:t>
                </a:r>
                <a:r>
                  <a:rPr lang="en-US" altLang="zh-CN" sz="2400" dirty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400" dirty="0" smtClean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James </a:t>
                </a:r>
                <a:r>
                  <a:rPr lang="en-US" altLang="zh-CN" sz="2400" dirty="0">
                    <a:solidFill>
                      <a:srgbClr val="008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P. Vary</a:t>
                </a:r>
                <a14:m>
                  <m:oMath xmlns:m="http://schemas.openxmlformats.org/officeDocument/2006/math">
                    <m:r>
                      <a:rPr lang="en-US" altLang="zh-CN" sz="2400" i="1">
                        <a:solidFill>
                          <a:srgbClr val="008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†</m:t>
                    </m:r>
                  </m:oMath>
                </a14:m>
                <a:endPara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640" y="4534328"/>
                <a:ext cx="7016671" cy="683264"/>
              </a:xfrm>
              <a:prstGeom prst="rect">
                <a:avLst/>
              </a:prstGeom>
              <a:blipFill rotWithShape="0">
                <a:blip r:embed="rId8"/>
                <a:stretch>
                  <a:fillRect l="-1303" t="-17857" r="-261" b="-196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图片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834" y="5253462"/>
            <a:ext cx="1339377" cy="1555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184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9704"/>
    </mc:Choice>
    <mc:Fallback xmlns="">
      <p:transition xmlns:p14="http://schemas.microsoft.com/office/powerpoint/2010/main" spd="slow" advTm="15970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848" y="720684"/>
            <a:ext cx="6969500" cy="4920922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67687385-DC9B-461A-9B6F-37025C643EF3}"/>
              </a:ext>
            </a:extLst>
          </p:cNvPr>
          <p:cNvSpPr txBox="1"/>
          <p:nvPr/>
        </p:nvSpPr>
        <p:spPr>
          <a:xfrm>
            <a:off x="3660598" y="117880"/>
            <a:ext cx="224933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u="sng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Mass Spectrum</a:t>
            </a:r>
            <a:endParaRPr lang="zh-CN" altLang="en-US" sz="2600" u="sng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Text Box 7">
            <a:extLst>
              <a:ext uri="{FF2B5EF4-FFF2-40B4-BE49-F238E27FC236}">
                <a16:creationId xmlns:a16="http://schemas.microsoft.com/office/drawing/2014/main" xmlns="" id="{CA255F9C-6E65-4BF1-95BA-CC479366B0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8" y="6550223"/>
            <a:ext cx="49336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[Lan,</a:t>
            </a:r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Fu, </a:t>
            </a:r>
            <a:r>
              <a:rPr lang="en-US" altLang="zh-CN" sz="1600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Mondal</a:t>
            </a:r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Zhao, Vary, </a:t>
            </a:r>
            <a:r>
              <a:rPr lang="en-US" altLang="zh-CN" sz="1600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arXiv</a:t>
            </a:r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2106.04954</a:t>
            </a:r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]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表格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70036066"/>
                  </p:ext>
                </p:extLst>
              </p:nvPr>
            </p:nvGraphicFramePr>
            <p:xfrm>
              <a:off x="6724649" y="971539"/>
              <a:ext cx="2324101" cy="413840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08671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707715">
                      <a:extLst>
                        <a:ext uri="{9D8B030D-6E8A-4147-A177-3AD203B41FA5}">
                          <a16:colId xmlns:a16="http://schemas.microsoft.com/office/drawing/2014/main" xmlns="" val="20001"/>
                        </a:ext>
                      </a:extLst>
                    </a:gridCol>
                    <a:gridCol w="707715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</a:tblGrid>
                  <a:tr h="45982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1600" b="0" i="1" smtClean="0">
                                    <a:solidFill>
                                      <a:schemeClr val="tx1"/>
                                    </a:solidFill>
                                    <a:latin typeface="Times New Roman" charset="0"/>
                                    <a:ea typeface="Times New Roman" charset="0"/>
                                    <a:cs typeface="Times New Roman" charset="0"/>
                                  </a:rPr>
                                  <m:t>𝜋</m:t>
                                </m:r>
                              </m:oMath>
                            </m:oMathPara>
                          </a14:m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>
                        <a:solidFill>
                          <a:srgbClr val="CC99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0.492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>
                        <a:solidFill>
                          <a:srgbClr val="CC99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138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>
                        <a:solidFill>
                          <a:srgbClr val="CC99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45982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zh-CN" altLang="en-US" sz="1600" b="0" i="1" smtClean="0">
                                    <a:solidFill>
                                      <a:schemeClr val="tx1"/>
                                    </a:solidFill>
                                    <a:latin typeface="Times New Roman" charset="0"/>
                                    <a:ea typeface="Times New Roman" charset="0"/>
                                    <a:cs typeface="Times New Roman" charset="0"/>
                                  </a:rPr>
                                  <m:t>𝜌</m:t>
                                </m:r>
                              </m:oMath>
                            </m:oMathPara>
                          </a14:m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0.486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129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45982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600" b="0" i="1" smtClean="0">
                                      <a:solidFill>
                                        <a:schemeClr val="tx1"/>
                                      </a:solidFill>
                                      <a:latin typeface="Times New Roman" charset="0"/>
                                      <a:ea typeface="Times New Roman" charset="0"/>
                                      <a:cs typeface="Times New Roman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smtClean="0">
                                      <a:solidFill>
                                        <a:schemeClr val="tx1"/>
                                      </a:solidFill>
                                      <a:latin typeface="Times New Roman" charset="0"/>
                                      <a:ea typeface="Times New Roman" charset="0"/>
                                      <a:cs typeface="Times New Roman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solidFill>
                                        <a:schemeClr val="tx1"/>
                                      </a:solidFill>
                                      <a:latin typeface="Times New Roman" charset="0"/>
                                      <a:ea typeface="Times New Roman" charset="0"/>
                                      <a:cs typeface="Times New Roman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(980)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0.370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45982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600" b="0" i="1" smtClean="0">
                                      <a:solidFill>
                                        <a:schemeClr val="tx1"/>
                                      </a:solidFill>
                                      <a:latin typeface="Times New Roman" charset="0"/>
                                      <a:ea typeface="Times New Roman" charset="0"/>
                                      <a:cs typeface="Times New Roman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smtClean="0">
                                      <a:solidFill>
                                        <a:schemeClr val="tx1"/>
                                      </a:solidFill>
                                      <a:latin typeface="Times New Roman" charset="0"/>
                                      <a:ea typeface="Times New Roman" charset="0"/>
                                      <a:cs typeface="Times New Roman" charset="0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solidFill>
                                        <a:schemeClr val="tx1"/>
                                      </a:solidFill>
                                      <a:latin typeface="Times New Roman" charset="0"/>
                                      <a:ea typeface="Times New Roman" charset="0"/>
                                      <a:cs typeface="Times New Roman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(1235)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0.30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  <a:tr h="45982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600" b="0" i="1" smtClean="0">
                                      <a:solidFill>
                                        <a:schemeClr val="tx1"/>
                                      </a:solidFill>
                                      <a:latin typeface="Times New Roman" charset="0"/>
                                      <a:ea typeface="Times New Roman" charset="0"/>
                                      <a:cs typeface="Times New Roman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smtClean="0">
                                      <a:solidFill>
                                        <a:schemeClr val="tx1"/>
                                      </a:solidFill>
                                      <a:latin typeface="Times New Roman" charset="0"/>
                                      <a:ea typeface="Times New Roman" charset="0"/>
                                      <a:cs typeface="Times New Roman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solidFill>
                                        <a:schemeClr val="tx1"/>
                                      </a:solidFill>
                                      <a:latin typeface="Times New Roman" charset="0"/>
                                      <a:ea typeface="Times New Roman" charset="0"/>
                                      <a:cs typeface="Times New Roman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(1260)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0.324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11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0004"/>
                      </a:ext>
                    </a:extLst>
                  </a:tr>
                  <a:tr h="45982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zh-CN" altLang="en-US" sz="1600" b="0" i="1" smtClean="0">
                                  <a:solidFill>
                                    <a:schemeClr val="tx1"/>
                                  </a:solidFill>
                                  <a:latin typeface="Times New Roman" charset="0"/>
                                  <a:ea typeface="Times New Roman" charset="0"/>
                                  <a:cs typeface="Times New Roman" charset="0"/>
                                </a:rPr>
                                <m:t>𝜋</m:t>
                              </m:r>
                            </m:oMath>
                          </a14:m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(1300)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>
                        <a:solidFill>
                          <a:srgbClr val="CC99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0.284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>
                        <a:solidFill>
                          <a:srgbClr val="CC99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53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>
                        <a:solidFill>
                          <a:srgbClr val="CC99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0005"/>
                      </a:ext>
                    </a:extLst>
                  </a:tr>
                  <a:tr h="45982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600" b="0" i="1" smtClean="0">
                                      <a:solidFill>
                                        <a:schemeClr val="tx1"/>
                                      </a:solidFill>
                                      <a:latin typeface="Times New Roman" charset="0"/>
                                      <a:ea typeface="Times New Roman" charset="0"/>
                                      <a:cs typeface="Times New Roman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smtClean="0">
                                      <a:solidFill>
                                        <a:schemeClr val="tx1"/>
                                      </a:solidFill>
                                      <a:latin typeface="Times New Roman" charset="0"/>
                                      <a:ea typeface="Times New Roman" charset="0"/>
                                      <a:cs typeface="Times New Roman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solidFill>
                                        <a:schemeClr val="tx1"/>
                                      </a:solidFill>
                                      <a:latin typeface="Times New Roman" charset="0"/>
                                      <a:ea typeface="Times New Roman" charset="0"/>
                                      <a:cs typeface="Times New Roman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(1320)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0.320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0006"/>
                      </a:ext>
                    </a:extLst>
                  </a:tr>
                  <a:tr h="45982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Times New Roman" charset="0"/>
                                      <a:ea typeface="Times New Roman" charset="0"/>
                                      <a:cs typeface="Times New Roman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sz="1600" b="0" i="1" smtClean="0">
                                      <a:solidFill>
                                        <a:srgbClr val="FF0000"/>
                                      </a:solidFill>
                                      <a:latin typeface="Times New Roman" charset="0"/>
                                      <a:ea typeface="Times New Roman" charset="0"/>
                                      <a:cs typeface="Times New Roman" charset="0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solidFill>
                                        <a:srgbClr val="FF0000"/>
                                      </a:solidFill>
                                      <a:latin typeface="Times New Roman" charset="0"/>
                                      <a:ea typeface="Times New Roman" charset="0"/>
                                      <a:cs typeface="Times New Roman" charset="0"/>
                                    </a:rPr>
                                    <m:t>1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600" b="0" dirty="0">
                              <a:solidFill>
                                <a:srgbClr val="FF0000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(1400)</a:t>
                          </a:r>
                          <a:endParaRPr lang="zh-CN" altLang="en-US" sz="1600" b="0" dirty="0">
                            <a:solidFill>
                              <a:srgbClr val="FF0000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rgbClr val="FF0000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0.002</a:t>
                          </a:r>
                          <a:endParaRPr lang="zh-CN" altLang="en-US" sz="1600" b="0" dirty="0">
                            <a:solidFill>
                              <a:srgbClr val="FF0000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rgbClr val="FF0000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</a:t>
                          </a:r>
                          <a:endParaRPr lang="zh-CN" altLang="en-US" sz="1600" b="0" dirty="0">
                            <a:solidFill>
                              <a:srgbClr val="FF0000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0007"/>
                      </a:ext>
                    </a:extLst>
                  </a:tr>
                  <a:tr h="45982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zh-CN" altLang="en-US" sz="1600" b="0" i="1" smtClean="0">
                                  <a:solidFill>
                                    <a:schemeClr val="tx1"/>
                                  </a:solidFill>
                                  <a:latin typeface="Times New Roman" charset="0"/>
                                  <a:ea typeface="Times New Roman" charset="0"/>
                                  <a:cs typeface="Times New Roman" charset="0"/>
                                </a:rPr>
                                <m:t>𝜌</m:t>
                              </m:r>
                            </m:oMath>
                          </a14:m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(1450)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0.312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46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000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表格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70036066"/>
                  </p:ext>
                </p:extLst>
              </p:nvPr>
            </p:nvGraphicFramePr>
            <p:xfrm>
              <a:off x="6724649" y="971539"/>
              <a:ext cx="2324101" cy="413840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08671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0"/>
                        </a:ext>
                      </a:extLst>
                    </a:gridCol>
                    <a:gridCol w="707715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1"/>
                        </a:ext>
                      </a:extLst>
                    </a:gridCol>
                    <a:gridCol w="707715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002"/>
                        </a:ext>
                      </a:extLst>
                    </a:gridCol>
                  </a:tblGrid>
                  <a:tr h="45982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671" t="-1316" r="-159060" b="-79736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0.492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>
                        <a:solidFill>
                          <a:srgbClr val="CC99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138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>
                        <a:solidFill>
                          <a:srgbClr val="CC99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0"/>
                      </a:ext>
                    </a:extLst>
                  </a:tr>
                  <a:tr h="45982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671" t="-102667" r="-159060" b="-708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0.486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129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1"/>
                      </a:ext>
                    </a:extLst>
                  </a:tr>
                  <a:tr h="45982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671" t="-200000" r="-159060" b="-598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0.370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2"/>
                      </a:ext>
                    </a:extLst>
                  </a:tr>
                  <a:tr h="45982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671" t="-304000" r="-159060" b="-5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0.30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3"/>
                      </a:ext>
                    </a:extLst>
                  </a:tr>
                  <a:tr h="45982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671" t="-398684" r="-159060" b="-4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0.324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11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4"/>
                      </a:ext>
                    </a:extLst>
                  </a:tr>
                  <a:tr h="45982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671" t="-505333" r="-159060" b="-305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0.284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>
                        <a:solidFill>
                          <a:srgbClr val="CC99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53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>
                        <a:solidFill>
                          <a:srgbClr val="CC99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5"/>
                      </a:ext>
                    </a:extLst>
                  </a:tr>
                  <a:tr h="45982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671" t="-597368" r="-159060" b="-2013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0.320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6"/>
                      </a:ext>
                    </a:extLst>
                  </a:tr>
                  <a:tr h="45982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671" t="-706667" r="-159060" b="-10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rgbClr val="FF0000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0.002</a:t>
                          </a:r>
                          <a:endParaRPr lang="zh-CN" altLang="en-US" sz="1600" b="0" dirty="0">
                            <a:solidFill>
                              <a:srgbClr val="FF0000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rgbClr val="FF0000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</a:t>
                          </a:r>
                          <a:endParaRPr lang="zh-CN" altLang="en-US" sz="1600" b="0" dirty="0">
                            <a:solidFill>
                              <a:srgbClr val="FF0000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7"/>
                      </a:ext>
                    </a:extLst>
                  </a:tr>
                  <a:tr h="45982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671" t="-796053" r="-159060" b="-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0.312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b="0" dirty="0">
                              <a:solidFill>
                                <a:schemeClr val="tx1"/>
                              </a:solidFill>
                              <a:latin typeface="Times New Roman" charset="0"/>
                              <a:ea typeface="Times New Roman" charset="0"/>
                              <a:cs typeface="Times New Roman" charset="0"/>
                            </a:rPr>
                            <a:t>46</a:t>
                          </a:r>
                          <a:endParaRPr lang="zh-CN" altLang="en-US" sz="1600" b="0" dirty="0">
                            <a:solidFill>
                              <a:schemeClr val="tx1"/>
                            </a:solidFill>
                            <a:latin typeface="Times New Roman" charset="0"/>
                            <a:ea typeface="Times New Roman" charset="0"/>
                            <a:cs typeface="Times New Roman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00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8" name="TextBox 10"/>
          <p:cNvSpPr txBox="1"/>
          <p:nvPr/>
        </p:nvSpPr>
        <p:spPr>
          <a:xfrm>
            <a:off x="8278525" y="644582"/>
            <a:ext cx="918540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DC[MeV]</a:t>
            </a:r>
            <a:endParaRPr lang="zh-CN" alt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矩形 5"/>
              <p:cNvSpPr/>
              <p:nvPr/>
            </p:nvSpPr>
            <p:spPr>
              <a:xfrm>
                <a:off x="7557777" y="464928"/>
                <a:ext cx="851515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  <a:r>
                  <a:rPr lang="en-US" altLang="zh-CN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orm</a:t>
                </a:r>
                <a14:m>
                  <m:oMath xmlns:m="http://schemas.openxmlformats.org/officeDocument/2006/math">
                    <m:r>
                      <a:rPr lang="en-US" altLang="zh-CN" sz="1400" b="1" i="1">
                        <a:latin typeface="Cambria Math" panose="02040503050406030204" pitchFamily="18" charset="0"/>
                      </a:rPr>
                      <m:t>𝒒</m:t>
                    </m:r>
                    <m:acc>
                      <m:accPr>
                        <m:chr m:val="̅"/>
                        <m:ctrlPr>
                          <a:rPr lang="en-US" altLang="zh-CN" sz="1400" b="1" i="1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US" altLang="zh-CN" sz="1400" b="1" i="1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</m:acc>
                  </m:oMath>
                </a14:m>
                <a:endParaRPr lang="zh-CN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7777" y="464928"/>
                <a:ext cx="851515" cy="307777"/>
              </a:xfrm>
              <a:prstGeom prst="rect">
                <a:avLst/>
              </a:prstGeom>
              <a:blipFill>
                <a:blip r:embed="rId4"/>
                <a:stretch>
                  <a:fillRect l="-2158" t="-1961" r="-23022" b="-1960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/>
              <p:cNvSpPr/>
              <p:nvPr/>
            </p:nvSpPr>
            <p:spPr>
              <a:xfrm>
                <a:off x="4087594" y="5660786"/>
                <a:ext cx="4477123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600" noProof="1">
                    <a:latin typeface="Times New Roman" panose="02020603050405020304" pitchFamily="18" charset="0"/>
                    <a:cs typeface="Times New Roman" panose="02020603050405020304" pitchFamily="18" charset="0"/>
                    <a:sym typeface="Arial" panose="020B0604020202020204" pitchFamily="34" charset="0"/>
                  </a:rPr>
                  <a:t>Fix the parameters by fitting six blue </a:t>
                </a:r>
                <a:r>
                  <a:rPr lang="en-US" altLang="zh-CN" sz="1600" noProof="1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Arial" panose="020B0604020202020204" pitchFamily="34" charset="0"/>
                  </a:rPr>
                  <a:t>states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zh-CN" altLang="en-US" sz="1600" i="1"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US" altLang="zh-CN" sz="1600" i="1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(1400) :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altLang="zh-CN" sz="1600" i="1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altLang="zh-CN" sz="1600" i="1">
                            <a:latin typeface="Cambria Math" charset="0"/>
                          </a:rPr>
                          <m:t>|</m:t>
                        </m:r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𝑞</m:t>
                        </m:r>
                        <m:acc>
                          <m:accPr>
                            <m:chr m:val="̅"/>
                            <m:ctrlPr>
                              <a:rPr lang="en-US" altLang="zh-CN" sz="1600" i="1"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US" altLang="zh-CN" sz="16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  <m:r>
                      <a:rPr lang="en-US" altLang="zh-CN" sz="16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dominates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/>
                      </a:rPr>
                      <m:t>𝜋</m:t>
                    </m:r>
                  </m:oMath>
                </a14:m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(1300): the DC is smaller than the DC of pion  </a:t>
                </a:r>
                <a:endParaRPr lang="zh-CN" alt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7594" y="5660786"/>
                <a:ext cx="4477123" cy="830997"/>
              </a:xfrm>
              <a:prstGeom prst="rect">
                <a:avLst/>
              </a:prstGeom>
              <a:blipFill rotWithShape="0">
                <a:blip r:embed="rId5"/>
                <a:stretch>
                  <a:fillRect l="-817" t="-14706" b="-404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xmlns="" id="{2625519B-7F8C-4BBC-AEB3-70CBADF3FE1E}"/>
                  </a:ext>
                </a:extLst>
              </p:cNvPr>
              <p:cNvSpPr/>
              <p:nvPr/>
            </p:nvSpPr>
            <p:spPr>
              <a:xfrm>
                <a:off x="3078107" y="3959308"/>
                <a:ext cx="3609891" cy="1150636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i="0"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14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i="0"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15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𝐽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:</m:t>
                      </m:r>
                    </m:oMath>
                  </m:oMathPara>
                </a14:m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zh-CN" sz="16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600" b="0" i="0" smtClean="0">
                            <a:latin typeface="Cambria Math"/>
                          </a:rPr>
                          <m:t>q</m:t>
                        </m:r>
                      </m:sub>
                    </m:sSub>
                    <m:r>
                      <a:rPr lang="en-US" altLang="zh-CN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0.3</m:t>
                    </m:r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9 </m:t>
                    </m:r>
                    <m:r>
                      <m:rPr>
                        <m:sty m:val="p"/>
                      </m:rPr>
                      <a:rPr lang="en-US" altLang="zh-CN" sz="16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600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sub>
                    </m:sSub>
                    <m:r>
                      <a:rPr lang="en-US" altLang="zh-CN" sz="1600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60</m:t>
                    </m:r>
                    <m:r>
                      <a:rPr lang="en-US" altLang="zh-CN" sz="16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60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κ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65</m:t>
                    </m:r>
                    <m:r>
                      <a:rPr lang="en-US" altLang="zh-CN" sz="16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60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29</m:t>
                    </m:r>
                    <m:r>
                      <a:rPr lang="en-US" altLang="zh-CN" sz="16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60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algn="ctr"/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zh-CN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α</m:t>
                    </m:r>
                    <m:r>
                      <a:rPr lang="en-US" altLang="zh-CN" sz="16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600" b="0" i="1" smtClean="0">
                        <a:latin typeface="Cambria Math" panose="02040503050406030204" pitchFamily="18" charset="0"/>
                      </a:rPr>
                      <m:t>0.</m:t>
                    </m:r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293</m:t>
                    </m:r>
                    <m:r>
                      <a:rPr lang="en-US" altLang="zh-CN" sz="160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600">
                            <a:latin typeface="Cambria Math" panose="02040503050406030204" pitchFamily="18" charset="0"/>
                          </a:rPr>
                          <m:t>f</m:t>
                        </m:r>
                      </m:sub>
                    </m:sSub>
                    <m:r>
                      <a:rPr lang="en-US" altLang="zh-CN" sz="16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600" b="0" i="0" smtClean="0">
                        <a:latin typeface="Cambria Math" panose="02040503050406030204" pitchFamily="18" charset="0"/>
                      </a:rPr>
                      <m:t>5.69</m:t>
                    </m:r>
                    <m:r>
                      <a:rPr lang="en-US" altLang="zh-CN" sz="16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60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2625519B-7F8C-4BBC-AEB3-70CBADF3FE1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8107" y="3959308"/>
                <a:ext cx="3609891" cy="1150636"/>
              </a:xfrm>
              <a:prstGeom prst="rect">
                <a:avLst/>
              </a:prstGeom>
              <a:blipFill>
                <a:blip r:embed="rId6"/>
                <a:stretch>
                  <a:fillRect b="-4688"/>
                </a:stretch>
              </a:blipFill>
              <a:ln w="1905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xmlns="" id="{8808A9AB-98C5-4953-8E4C-EA9C7D39A8A7}"/>
                  </a:ext>
                </a:extLst>
              </p:cNvPr>
              <p:cNvSpPr/>
              <p:nvPr/>
            </p:nvSpPr>
            <p:spPr>
              <a:xfrm>
                <a:off x="331821" y="5839211"/>
                <a:ext cx="3581329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altLang="zh-CN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b="0">
                              <a:latin typeface="Cambria Math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meson</m:t>
                          </m:r>
                        </m:e>
                      </m:d>
                      <m:r>
                        <a:rPr lang="en-US" altLang="zh-CN" b="0" i="1">
                          <a:latin typeface="Cambria Math" charset="0"/>
                        </a:rPr>
                        <m:t>=</m:t>
                      </m:r>
                      <m:r>
                        <a:rPr lang="en-US" altLang="zh-CN" b="0" i="1">
                          <a:latin typeface="Cambria Math" charset="0"/>
                        </a:rPr>
                        <m:t>𝑎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b="0" i="1">
                              <a:latin typeface="Cambria Math" charset="0"/>
                            </a:rPr>
                            <m:t>|</m:t>
                          </m:r>
                          <m:r>
                            <a:rPr lang="en-US" altLang="zh-CN" b="0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b="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altLang="zh-CN" b="0" i="1">
                          <a:latin typeface="Cambria Math" charset="0"/>
                        </a:rPr>
                        <m:t>+</m:t>
                      </m:r>
                      <m:r>
                        <a:rPr lang="en-US" altLang="zh-CN" b="0" i="1">
                          <a:latin typeface="Cambria Math" charset="0"/>
                        </a:rPr>
                        <m:t>𝑏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b="0" i="1">
                              <a:latin typeface="Cambria Math" charset="0"/>
                            </a:rPr>
                            <m:t>|</m:t>
                          </m:r>
                          <m:r>
                            <a:rPr lang="en-US" altLang="zh-CN" b="0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b="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altLang="zh-CN" b="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zh-CN" altLang="en-US" i="1" dirty="0"/>
              </a:p>
            </p:txBody>
          </p:sp>
        </mc:Choice>
        <mc:Fallback xmlns=""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id="{8808A9AB-98C5-4953-8E4C-EA9C7D39A8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821" y="5839211"/>
                <a:ext cx="3581329" cy="369332"/>
              </a:xfrm>
              <a:prstGeom prst="rect">
                <a:avLst/>
              </a:prstGeom>
              <a:blipFill>
                <a:blip r:embed="rId7"/>
                <a:stretch>
                  <a:fillRect t="-121667" b="-188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4">
            <a:extLst>
              <a:ext uri="{FF2B5EF4-FFF2-40B4-BE49-F238E27FC236}">
                <a16:creationId xmlns:a16="http://schemas.microsoft.com/office/drawing/2014/main" xmlns="" id="{CF881760-BB17-4F59-AACE-70613A11E473}"/>
              </a:ext>
            </a:extLst>
          </p:cNvPr>
          <p:cNvCxnSpPr>
            <a:cxnSpLocks/>
          </p:cNvCxnSpPr>
          <p:nvPr/>
        </p:nvCxnSpPr>
        <p:spPr>
          <a:xfrm>
            <a:off x="3198125" y="5826035"/>
            <a:ext cx="0" cy="438422"/>
          </a:xfrm>
          <a:prstGeom prst="line">
            <a:avLst/>
          </a:prstGeom>
          <a:ln w="34925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954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716" y="1581573"/>
            <a:ext cx="8717184" cy="2283686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58130072-4F4D-4938-A742-69BCBEA33FF1}"/>
              </a:ext>
            </a:extLst>
          </p:cNvPr>
          <p:cNvSpPr txBox="1"/>
          <p:nvPr/>
        </p:nvSpPr>
        <p:spPr>
          <a:xfrm>
            <a:off x="3040328" y="293652"/>
            <a:ext cx="299953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u="sng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Pion </a:t>
            </a:r>
            <a:r>
              <a:rPr lang="en-US" altLang="zh-CN" sz="2600" u="sng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Decay Constant</a:t>
            </a:r>
            <a:endParaRPr lang="zh-CN" altLang="en-US" sz="2600" u="sng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50761" y="4660737"/>
            <a:ext cx="75754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noProof="1" smtClean="0">
                <a:latin typeface="Times New Roman" panose="02020603050405020304" pitchFamily="18" charset="0"/>
                <a:cs typeface="Times New Roman" panose="02020603050405020304" pitchFamily="18" charset="0"/>
                <a:sym typeface="Arial" panose="020B0604020202020204" pitchFamily="34" charset="0"/>
              </a:rPr>
              <a:t>With increasing basis size, the DC approaches the experimental value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07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图片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094" y="1070545"/>
            <a:ext cx="6678757" cy="4571116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523292" y="269724"/>
            <a:ext cx="220342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u="sng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Wave Function</a:t>
            </a:r>
            <a:endParaRPr lang="zh-CN" altLang="en-US" sz="2600" u="sng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TextBox 12"/>
          <p:cNvSpPr txBox="1"/>
          <p:nvPr/>
        </p:nvSpPr>
        <p:spPr>
          <a:xfrm>
            <a:off x="5816958" y="5706618"/>
            <a:ext cx="20936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Preliminary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/>
              <p:cNvSpPr txBox="1"/>
              <p:nvPr/>
            </p:nvSpPr>
            <p:spPr>
              <a:xfrm>
                <a:off x="578114" y="915194"/>
                <a:ext cx="1789508" cy="565026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accent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kumimoji="1" lang="en-US" altLang="zh-CN" sz="1400" b="0" i="1" smtClean="0">
                              <a:latin typeface="Cambria Math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kumimoji="1" lang="bg-BG" altLang="zh-CN" sz="1400" i="1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kumimoji="1" lang="en-US" altLang="zh-CN" sz="1400" i="1">
                                  <a:latin typeface="Cambria Math" charset="0"/>
                                </a:rPr>
                                <m:t>𝑑𝑥</m:t>
                              </m:r>
                              <m:r>
                                <a:rPr kumimoji="1" lang="en-US" altLang="zh-CN" sz="1400" i="1">
                                  <a:latin typeface="Cambria Math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kumimoji="1" lang="en-US" altLang="zh-CN" sz="14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zh-CN" sz="1400" i="1">
                                      <a:latin typeface="Cambria Math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1" lang="en-US" altLang="zh-CN" sz="1400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kumimoji="1" lang="en-US" altLang="zh-CN" sz="14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zh-CN" sz="1400" i="1">
                                      <a:latin typeface="Cambria Math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kumimoji="1" lang="en-US" altLang="zh-CN" sz="1400" i="1">
                                      <a:latin typeface="Cambria Math" charset="0"/>
                                    </a:rPr>
                                    <m:t>⊥</m:t>
                                  </m:r>
                                </m:sub>
                              </m:sSub>
                            </m:num>
                            <m:den>
                              <m:r>
                                <a:rPr kumimoji="1" lang="en-US" altLang="zh-CN" sz="1400" i="1">
                                  <a:latin typeface="Cambria Math" charset="0"/>
                                </a:rPr>
                                <m:t>16</m:t>
                              </m:r>
                              <m:sSup>
                                <m:sSupPr>
                                  <m:ctrlPr>
                                    <a:rPr kumimoji="1" lang="en-US" altLang="zh-CN" sz="14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zh-CN" sz="1400" i="1">
                                      <a:latin typeface="Cambria Math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kumimoji="1" lang="en-US" altLang="zh-CN" sz="1400" i="1">
                                      <a:latin typeface="Cambria Math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  <m:sSup>
                            <m:sSupPr>
                              <m:ctrlPr>
                                <a:rPr kumimoji="1" lang="en-US" altLang="zh-CN" sz="14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kumimoji="1" lang="en-US" altLang="zh-CN" sz="14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kumimoji="1" lang="en-US" altLang="zh-CN" sz="1400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zh-CN" sz="1400" i="1">
                                          <a:latin typeface="Cambria Math" charset="0"/>
                                        </a:rPr>
                                        <m:t>𝜓</m:t>
                                      </m:r>
                                    </m:e>
                                    <m:sub>
                                      <m:r>
                                        <a:rPr kumimoji="1" lang="en-US" altLang="zh-CN" sz="1400" i="1">
                                          <a:latin typeface="Cambria Math" charset="0"/>
                                        </a:rPr>
                                        <m:t>𝑞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kumimoji="1" lang="en-US" altLang="zh-CN" sz="1400" i="1">
                                              <a:latin typeface="Cambria Math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kumimoji="1" lang="en-US" altLang="zh-CN" sz="1400" i="1">
                                              <a:latin typeface="Cambria Math" charset="0"/>
                                            </a:rPr>
                                            <m:t>𝑞</m:t>
                                          </m:r>
                                        </m:e>
                                      </m:acc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kumimoji="1" lang="en-US" altLang="zh-CN" sz="1400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  <m:r>
                        <a:rPr kumimoji="1" lang="en-US" altLang="zh-CN" sz="1400" b="0" i="1" smtClean="0">
                          <a:latin typeface="Cambria Math" charset="0"/>
                        </a:rPr>
                        <m:t>=1</m:t>
                      </m:r>
                    </m:oMath>
                  </m:oMathPara>
                </a14:m>
                <a:endParaRPr kumimoji="1" lang="zh-CN" altLang="en-US" sz="1400" dirty="0"/>
              </a:p>
            </p:txBody>
          </p:sp>
        </mc:Choice>
        <mc:Fallback>
          <p:sp>
            <p:nvSpPr>
              <p:cNvPr id="17" name="文本框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114" y="915194"/>
                <a:ext cx="1789508" cy="56502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xmlns="" id="{8808A9AB-98C5-4953-8E4C-EA9C7D39A8A7}"/>
                  </a:ext>
                </a:extLst>
              </p:cNvPr>
              <p:cNvSpPr/>
              <p:nvPr/>
            </p:nvSpPr>
            <p:spPr>
              <a:xfrm>
                <a:off x="6004430" y="931769"/>
                <a:ext cx="298543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altLang="zh-CN" b="1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b="1">
                              <a:latin typeface="Cambria Math" charset="0"/>
                            </a:rPr>
                            <m:t>|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  <m:r>
                        <a:rPr lang="en-US" altLang="zh-CN" i="1">
                          <a:latin typeface="Cambria Math" charset="0"/>
                        </a:rPr>
                        <m:t>=</m:t>
                      </m:r>
                      <m:r>
                        <a:rPr lang="en-US" altLang="zh-CN" i="1">
                          <a:latin typeface="Cambria Math" charset="0"/>
                        </a:rPr>
                        <m:t>𝑎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|</m:t>
                          </m:r>
                          <m: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altLang="zh-CN" i="1">
                          <a:latin typeface="Cambria Math" charset="0"/>
                        </a:rPr>
                        <m:t>+</m:t>
                      </m:r>
                      <m:r>
                        <a:rPr lang="en-US" altLang="zh-CN" i="1">
                          <a:latin typeface="Cambria Math" charset="0"/>
                        </a:rPr>
                        <m:t>𝑏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charset="0"/>
                            </a:rPr>
                            <m:t>|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zh-CN" altLang="en-US" b="1" i="1" dirty="0"/>
              </a:p>
            </p:txBody>
          </p:sp>
        </mc:Choice>
        <mc:Fallback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8808A9AB-98C5-4953-8E4C-EA9C7D39A8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4430" y="931769"/>
                <a:ext cx="2985433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1020" t="-121667" b="-188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1" name="Straight Connector 4">
            <a:extLst>
              <a:ext uri="{FF2B5EF4-FFF2-40B4-BE49-F238E27FC236}">
                <a16:creationId xmlns:a16="http://schemas.microsoft.com/office/drawing/2014/main" xmlns="" id="{CF881760-BB17-4F59-AACE-70613A11E473}"/>
              </a:ext>
            </a:extLst>
          </p:cNvPr>
          <p:cNvCxnSpPr>
            <a:cxnSpLocks/>
          </p:cNvCxnSpPr>
          <p:nvPr/>
        </p:nvCxnSpPr>
        <p:spPr>
          <a:xfrm>
            <a:off x="8340262" y="931769"/>
            <a:ext cx="0" cy="438422"/>
          </a:xfrm>
          <a:prstGeom prst="line">
            <a:avLst/>
          </a:prstGeom>
          <a:ln w="34925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5">
                <a:extLst>
                  <a:ext uri="{FF2B5EF4-FFF2-40B4-BE49-F238E27FC236}">
                    <a16:creationId xmlns:a16="http://schemas.microsoft.com/office/drawing/2014/main" xmlns="" id="{367B0012-D0FC-634E-BE7D-8E2CB757464A}"/>
                  </a:ext>
                </a:extLst>
              </p:cNvPr>
              <p:cNvSpPr txBox="1"/>
              <p:nvPr/>
            </p:nvSpPr>
            <p:spPr>
              <a:xfrm>
                <a:off x="296318" y="5627208"/>
                <a:ext cx="4142609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charset="2"/>
                  <a:buChar char="Ø"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endpoint x, </a:t>
                </a:r>
                <a14:m>
                  <m:oMath xmlns:m="http://schemas.openxmlformats.org/officeDocument/2006/math">
                    <m:r>
                      <a:rPr kumimoji="1" lang="en-US" altLang="zh-CN" i="1">
                        <a:latin typeface="Cambria Math" charset="0"/>
                      </a:rPr>
                      <m:t>𝜓</m:t>
                    </m:r>
                    <m:r>
                      <a:rPr kumimoji="1" lang="en-US" altLang="zh-CN" i="1">
                        <a:latin typeface="Cambria Math" charset="0"/>
                      </a:rPr>
                      <m:t> ~ </m:t>
                    </m:r>
                    <m:sSub>
                      <m:sSubPr>
                        <m:ctrlPr>
                          <a:rPr kumimoji="1" lang="en-US" altLang="zh-CN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i="1">
                            <a:latin typeface="Cambria Math" charset="0"/>
                          </a:rPr>
                          <m:t>𝑘</m:t>
                        </m:r>
                      </m:e>
                      <m:sub>
                        <m:r>
                          <a:rPr kumimoji="1" lang="en-US" altLang="zh-CN" i="1">
                            <a:latin typeface="Cambria Math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lightly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narrow </a:t>
                </a:r>
                <a:endPara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Wingdings" charset="2"/>
                  <a:buChar char="Ø"/>
                </a:pP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middle x, </a:t>
                </a:r>
                <a14:m>
                  <m:oMath xmlns:m="http://schemas.openxmlformats.org/officeDocument/2006/math">
                    <m:r>
                      <a:rPr kumimoji="1" lang="en-US" altLang="zh-CN" i="1">
                        <a:latin typeface="Cambria Math" charset="0"/>
                      </a:rPr>
                      <m:t>𝜓</m:t>
                    </m:r>
                    <m:r>
                      <a:rPr kumimoji="1" lang="en-US" altLang="zh-CN" b="0" i="1" smtClean="0">
                        <a:latin typeface="Cambria Math" charset="0"/>
                      </a:rPr>
                      <m:t> ~ </m:t>
                    </m:r>
                    <m:sSub>
                      <m:sSubPr>
                        <m:ctrlPr>
                          <a:rPr kumimoji="1" lang="en-US" altLang="zh-CN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i="1">
                            <a:latin typeface="Cambria Math" charset="0"/>
                          </a:rPr>
                          <m:t>𝑘</m:t>
                        </m:r>
                      </m:e>
                      <m:sub>
                        <m:r>
                          <a:rPr kumimoji="1" lang="en-US" altLang="zh-CN" i="1">
                            <a:latin typeface="Cambria Math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little bit </a:t>
                </a:r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wide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2" name="TextBox 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367B0012-D0FC-634E-BE7D-8E2CB75746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318" y="5627208"/>
                <a:ext cx="4142609" cy="923330"/>
              </a:xfrm>
              <a:prstGeom prst="rect">
                <a:avLst/>
              </a:prstGeom>
              <a:blipFill rotWithShape="0">
                <a:blip r:embed="rId5"/>
                <a:stretch>
                  <a:fillRect l="-1031" t="-28289" b="-427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文本框 2"/>
              <p:cNvSpPr txBox="1"/>
              <p:nvPr/>
            </p:nvSpPr>
            <p:spPr>
              <a:xfrm>
                <a:off x="5743565" y="1754180"/>
                <a:ext cx="212449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800" b="1" dirty="0" smtClean="0">
                    <a:solidFill>
                      <a:srgbClr val="FF0000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99% in 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⟩"/>
                        <m:ctrlP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|</m:t>
                        </m:r>
                        <m:r>
                          <a:rPr lang="en-US" altLang="zh-CN" sz="28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acc>
                          <m:accPr>
                            <m:chr m:val="̅"/>
                            <m:ctrlPr>
                              <a:rPr lang="en-US" altLang="zh-CN" sz="28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US" altLang="zh-CN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e>
                    </m:d>
                  </m:oMath>
                </a14:m>
                <a:r>
                  <a:rPr kumimoji="1" lang="en-US" altLang="zh-CN" sz="2800" b="1" dirty="0" smtClean="0">
                    <a:solidFill>
                      <a:srgbClr val="FF0000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 </a:t>
                </a:r>
                <a:endParaRPr kumimoji="1" lang="zh-CN" altLang="en-US" sz="2800" b="1" dirty="0">
                  <a:solidFill>
                    <a:srgbClr val="FF0000"/>
                  </a:solidFill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mc:Choice>
        <mc:Fallback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3565" y="1754180"/>
                <a:ext cx="2124492" cy="523220"/>
              </a:xfrm>
              <a:prstGeom prst="rect">
                <a:avLst/>
              </a:prstGeom>
              <a:blipFill rotWithShape="0">
                <a:blip r:embed="rId6"/>
                <a:stretch>
                  <a:fillRect l="-5731" t="-12791" b="-31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988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67687385-DC9B-461A-9B6F-37025C643EF3}"/>
              </a:ext>
            </a:extLst>
          </p:cNvPr>
          <p:cNvSpPr txBox="1"/>
          <p:nvPr/>
        </p:nvSpPr>
        <p:spPr>
          <a:xfrm>
            <a:off x="2369478" y="290667"/>
            <a:ext cx="488787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u="sng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Pion Electromagnetic Form Factor </a:t>
            </a:r>
            <a:endParaRPr lang="zh-CN" altLang="en-US" sz="2600" u="sng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矩形 10"/>
              <p:cNvSpPr/>
              <p:nvPr/>
            </p:nvSpPr>
            <p:spPr>
              <a:xfrm>
                <a:off x="642158" y="5509919"/>
                <a:ext cx="4879862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FF is in reasonable agreement with experimental data</a:t>
                </a:r>
                <a:endPara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F(Q</a:t>
                </a:r>
                <a:r>
                  <a:rPr lang="en-US" altLang="zh-CN" sz="16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en-US" altLang="zh-CN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altLang="zh-CN" sz="16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1/ Q</a:t>
                </a:r>
                <a:r>
                  <a:rPr lang="en-US" altLang="zh-CN" sz="16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large </a:t>
                </a:r>
                <a:r>
                  <a:rPr lang="en-US" altLang="zh-CN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</a:t>
                </a:r>
                <a:r>
                  <a:rPr lang="en-US" altLang="zh-CN" sz="16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altLang="zh-CN" sz="16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158" y="5509919"/>
                <a:ext cx="4879862" cy="830997"/>
              </a:xfrm>
              <a:prstGeom prst="rect">
                <a:avLst/>
              </a:prstGeom>
              <a:blipFill rotWithShape="0">
                <a:blip r:embed="rId2"/>
                <a:stretch>
                  <a:fillRect l="-499" b="-36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47" y="1186333"/>
            <a:ext cx="8938837" cy="4374324"/>
          </a:xfrm>
          <a:prstGeom prst="rect">
            <a:avLst/>
          </a:prstGeom>
        </p:spPr>
      </p:pic>
      <p:sp>
        <p:nvSpPr>
          <p:cNvPr id="7" name="Text Box 7">
            <a:extLst>
              <a:ext uri="{FF2B5EF4-FFF2-40B4-BE49-F238E27FC236}">
                <a16:creationId xmlns:a16="http://schemas.microsoft.com/office/drawing/2014/main" xmlns="" id="{CA255F9C-6E65-4BF1-95BA-CC479366B0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8" y="6550223"/>
            <a:ext cx="49336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[Lan,</a:t>
            </a:r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Fu, </a:t>
            </a:r>
            <a:r>
              <a:rPr lang="en-US" altLang="zh-CN" sz="1600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Mondal</a:t>
            </a:r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Zhao, Vary, </a:t>
            </a:r>
            <a:r>
              <a:rPr lang="en-US" altLang="zh-CN" sz="1600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arXiv</a:t>
            </a:r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2106.04954</a:t>
            </a:r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]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xmlns="" id="{8808A9AB-98C5-4953-8E4C-EA9C7D39A8A7}"/>
                  </a:ext>
                </a:extLst>
              </p:cNvPr>
              <p:cNvSpPr/>
              <p:nvPr/>
            </p:nvSpPr>
            <p:spPr>
              <a:xfrm>
                <a:off x="6158567" y="858516"/>
                <a:ext cx="298543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altLang="zh-CN" b="1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b="1">
                              <a:latin typeface="Cambria Math" charset="0"/>
                            </a:rPr>
                            <m:t>|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  <m:r>
                        <a:rPr lang="en-US" altLang="zh-CN" i="1">
                          <a:latin typeface="Cambria Math" charset="0"/>
                        </a:rPr>
                        <m:t>=</m:t>
                      </m:r>
                      <m:r>
                        <a:rPr lang="en-US" altLang="zh-CN" i="1">
                          <a:latin typeface="Cambria Math" charset="0"/>
                        </a:rPr>
                        <m:t>𝑎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charset="0"/>
                            </a:rPr>
                            <m:t>|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altLang="zh-CN" i="1">
                          <a:latin typeface="Cambria Math" charset="0"/>
                        </a:rPr>
                        <m:t>+</m:t>
                      </m:r>
                      <m:r>
                        <a:rPr lang="en-US" altLang="zh-CN" i="1">
                          <a:latin typeface="Cambria Math" charset="0"/>
                        </a:rPr>
                        <m:t>𝑏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charset="0"/>
                            </a:rPr>
                            <m:t>|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zh-CN" altLang="en-US" b="1" i="1" dirty="0"/>
              </a:p>
            </p:txBody>
          </p:sp>
        </mc:Choice>
        <mc:Fallback xmlns=""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8808A9AB-98C5-4953-8E4C-EA9C7D39A8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8567" y="858516"/>
                <a:ext cx="2985433" cy="369332"/>
              </a:xfrm>
              <a:prstGeom prst="rect">
                <a:avLst/>
              </a:prstGeom>
              <a:blipFill>
                <a:blip r:embed="rId4"/>
                <a:stretch>
                  <a:fillRect l="-816" t="-121667" b="-188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4">
            <a:extLst>
              <a:ext uri="{FF2B5EF4-FFF2-40B4-BE49-F238E27FC236}">
                <a16:creationId xmlns:a16="http://schemas.microsoft.com/office/drawing/2014/main" xmlns="" id="{CF881760-BB17-4F59-AACE-70613A11E473}"/>
              </a:ext>
            </a:extLst>
          </p:cNvPr>
          <p:cNvCxnSpPr>
            <a:cxnSpLocks/>
          </p:cNvCxnSpPr>
          <p:nvPr/>
        </p:nvCxnSpPr>
        <p:spPr>
          <a:xfrm>
            <a:off x="8494399" y="858516"/>
            <a:ext cx="0" cy="438422"/>
          </a:xfrm>
          <a:prstGeom prst="line">
            <a:avLst/>
          </a:prstGeom>
          <a:ln w="34925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13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0277" y="1829193"/>
            <a:ext cx="5694167" cy="4030827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67687385-DC9B-461A-9B6F-37025C643EF3}"/>
              </a:ext>
            </a:extLst>
          </p:cNvPr>
          <p:cNvSpPr txBox="1"/>
          <p:nvPr/>
        </p:nvSpPr>
        <p:spPr>
          <a:xfrm>
            <a:off x="3980027" y="462963"/>
            <a:ext cx="154721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u="sng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Pion PDA</a:t>
            </a:r>
            <a:endParaRPr lang="zh-CN" altLang="en-US" sz="2600" u="sng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67B0012-D0FC-634E-BE7D-8E2CB757464A}"/>
              </a:ext>
            </a:extLst>
          </p:cNvPr>
          <p:cNvSpPr txBox="1"/>
          <p:nvPr/>
        </p:nvSpPr>
        <p:spPr>
          <a:xfrm>
            <a:off x="389299" y="5730021"/>
            <a:ext cx="47471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Endpoint behavior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almost agrees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pQCD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Consistent with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FNAL-E-791 experiment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/>
              <p:cNvSpPr txBox="1"/>
              <p:nvPr/>
            </p:nvSpPr>
            <p:spPr>
              <a:xfrm>
                <a:off x="1055507" y="996634"/>
                <a:ext cx="3323026" cy="7264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𝜋</m:t>
                          </m:r>
                        </m:sub>
                      </m:sSub>
                      <m:sSubSup>
                        <m:sSubSup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𝜙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𝜋</m:t>
                          </m:r>
                        </m:sub>
                        <m:sup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𝑞</m:t>
                          </m:r>
                        </m:sup>
                      </m:sSubSup>
                      <m:d>
                        <m:d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𝑥</m:t>
                          </m:r>
                        </m:e>
                      </m:d>
                      <m:r>
                        <a:rPr kumimoji="1" lang="en-US" altLang="zh-CN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1" lang="bg-BG" altLang="zh-CN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16</m:t>
                          </m:r>
                          <m:sSup>
                            <m:sSupPr>
                              <m:ctrlPr>
                                <a:rPr kumimoji="1" lang="en-US" altLang="zh-CN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kumimoji="1" lang="bg-BG" altLang="zh-CN" b="0" i="1" smtClean="0">
                              <a:latin typeface="Cambria Math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kumimoji="1" lang="en-US" altLang="zh-CN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CN" i="1">
                                  <a:latin typeface="Cambria Math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1" lang="en-US" altLang="zh-CN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kumimoji="1" lang="en-US" altLang="zh-CN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i="1">
                                  <a:latin typeface="Cambria Math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kumimoji="1" lang="en-US" altLang="zh-CN" i="1">
                                  <a:latin typeface="Cambria Math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kumimoji="1" lang="en-US" altLang="zh-CN" i="1">
                              <a:latin typeface="Cambria Math" charset="0"/>
                            </a:rPr>
                            <m:t> </m:t>
                          </m:r>
                          <m:r>
                            <a:rPr kumimoji="1" lang="en-US" altLang="zh-CN" i="1">
                              <a:latin typeface="Cambria Math" charset="0"/>
                            </a:rPr>
                            <m:t>𝜓</m:t>
                          </m:r>
                          <m:r>
                            <a:rPr kumimoji="1" lang="en-US" altLang="zh-CN" i="1">
                              <a:latin typeface="Cambria Math" charset="0"/>
                            </a:rPr>
                            <m:t>(</m:t>
                          </m:r>
                          <m:r>
                            <a:rPr kumimoji="1" lang="en-US" altLang="zh-CN" i="1">
                              <a:latin typeface="Cambria Math" charset="0"/>
                            </a:rPr>
                            <m:t>𝑥</m:t>
                          </m:r>
                          <m:r>
                            <a:rPr kumimoji="1" lang="en-US" altLang="zh-CN" i="1">
                              <a:latin typeface="Cambria Math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kumimoji="1" lang="en-US" altLang="zh-CN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i="1">
                                  <a:latin typeface="Cambria Math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kumimoji="1" lang="en-US" altLang="zh-CN" i="1">
                                  <a:latin typeface="Cambria Math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kumimoji="1" lang="en-US" altLang="zh-CN" i="1">
                              <a:latin typeface="Cambria Math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kumimoji="1" lang="zh-CN" altLang="en-US" dirty="0"/>
              </a:p>
            </p:txBody>
          </p:sp>
        </mc:Choice>
        <mc:Fallback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507" y="996634"/>
                <a:ext cx="3323026" cy="72648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xmlns="" id="{8808A9AB-98C5-4953-8E4C-EA9C7D39A8A7}"/>
                  </a:ext>
                </a:extLst>
              </p:cNvPr>
              <p:cNvSpPr/>
              <p:nvPr/>
            </p:nvSpPr>
            <p:spPr>
              <a:xfrm>
                <a:off x="5945437" y="1082404"/>
                <a:ext cx="298543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altLang="zh-CN" b="1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b="1">
                              <a:latin typeface="Cambria Math" charset="0"/>
                            </a:rPr>
                            <m:t>|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  <m:r>
                        <a:rPr lang="en-US" altLang="zh-CN" i="1">
                          <a:latin typeface="Cambria Math" charset="0"/>
                        </a:rPr>
                        <m:t>=</m:t>
                      </m:r>
                      <m:r>
                        <a:rPr lang="en-US" altLang="zh-CN" i="1">
                          <a:latin typeface="Cambria Math" charset="0"/>
                        </a:rPr>
                        <m:t>𝑎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|</m:t>
                          </m:r>
                          <m:r>
                            <a:rPr lang="en-US" altLang="zh-CN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altLang="zh-CN" i="1">
                          <a:latin typeface="Cambria Math" charset="0"/>
                        </a:rPr>
                        <m:t>+</m:t>
                      </m:r>
                      <m:r>
                        <a:rPr lang="en-US" altLang="zh-CN" i="1">
                          <a:latin typeface="Cambria Math" charset="0"/>
                        </a:rPr>
                        <m:t>𝑏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charset="0"/>
                            </a:rPr>
                            <m:t>|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zh-CN" altLang="en-US" b="1" i="1" dirty="0"/>
              </a:p>
            </p:txBody>
          </p:sp>
        </mc:Choice>
        <mc:Fallback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8808A9AB-98C5-4953-8E4C-EA9C7D39A8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5437" y="1082404"/>
                <a:ext cx="2985433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816" t="-121667" b="-188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4">
            <a:extLst>
              <a:ext uri="{FF2B5EF4-FFF2-40B4-BE49-F238E27FC236}">
                <a16:creationId xmlns:a16="http://schemas.microsoft.com/office/drawing/2014/main" xmlns="" id="{CF881760-BB17-4F59-AACE-70613A11E473}"/>
              </a:ext>
            </a:extLst>
          </p:cNvPr>
          <p:cNvCxnSpPr>
            <a:cxnSpLocks/>
          </p:cNvCxnSpPr>
          <p:nvPr/>
        </p:nvCxnSpPr>
        <p:spPr>
          <a:xfrm>
            <a:off x="8281269" y="1082404"/>
            <a:ext cx="0" cy="438422"/>
          </a:xfrm>
          <a:prstGeom prst="line">
            <a:avLst/>
          </a:prstGeom>
          <a:ln w="34925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TextBox 12"/>
          <p:cNvSpPr txBox="1"/>
          <p:nvPr/>
        </p:nvSpPr>
        <p:spPr>
          <a:xfrm>
            <a:off x="6187619" y="5954137"/>
            <a:ext cx="20936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32039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67687385-DC9B-461A-9B6F-37025C643EF3}"/>
                  </a:ext>
                </a:extLst>
              </p:cNvPr>
              <p:cNvSpPr txBox="1"/>
              <p:nvPr/>
            </p:nvSpPr>
            <p:spPr>
              <a:xfrm>
                <a:off x="2344958" y="357232"/>
                <a:ext cx="497418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800" b="0" i="1" smtClean="0">
                        <a:latin typeface="Cambria Math" charset="0"/>
                        <a:ea typeface="Times New Roman" charset="0"/>
                        <a:cs typeface="Times New Roman" charset="0"/>
                      </a:rPr>
                      <m:t>𝜋</m:t>
                    </m:r>
                    <m:r>
                      <a:rPr lang="is-IS" altLang="zh-CN" sz="28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sSup>
                      <m:sSupPr>
                        <m:ctrlPr>
                          <a:rPr lang="en-US" altLang="zh-CN" sz="2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altLang="zh-CN" sz="2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𝛾</m:t>
                        </m:r>
                      </m:e>
                      <m:sup>
                        <m:r>
                          <a:rPr lang="en-US" altLang="zh-CN" sz="2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∗</m:t>
                        </m:r>
                      </m:sup>
                    </m:sSup>
                    <m:r>
                      <a:rPr lang="en-US" altLang="zh-CN" sz="28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𝛾</m:t>
                    </m:r>
                  </m:oMath>
                </a14:m>
                <a:r>
                  <a:rPr lang="en-US" altLang="zh-CN" sz="2800" i="1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 </a:t>
                </a:r>
                <a:r>
                  <a:rPr lang="en-US" altLang="zh-CN" sz="2800" u="sng" dirty="0">
                    <a:latin typeface="Times New Roman" charset="0"/>
                    <a:ea typeface="Times New Roman" charset="0"/>
                    <a:cs typeface="Times New Roman" charset="0"/>
                  </a:rPr>
                  <a:t>Transition Form Factor </a:t>
                </a:r>
                <a:endParaRPr lang="en-US" altLang="zh-CN" sz="2800" u="sng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mc:Choice>
        <mc:Fallback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67687385-DC9B-461A-9B6F-37025C643E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4958" y="357232"/>
                <a:ext cx="4974182" cy="523220"/>
              </a:xfrm>
              <a:prstGeom prst="rect">
                <a:avLst/>
              </a:prstGeom>
              <a:blipFill rotWithShape="0">
                <a:blip r:embed="rId2"/>
                <a:stretch>
                  <a:fillRect t="-12941" r="-1471" b="-3294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6880" y="2001141"/>
            <a:ext cx="6036724" cy="426214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文本框 19"/>
              <p:cNvSpPr txBox="1"/>
              <p:nvPr/>
            </p:nvSpPr>
            <p:spPr>
              <a:xfrm>
                <a:off x="2164421" y="1275318"/>
                <a:ext cx="4755533" cy="55771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𝑄</m:t>
                          </m:r>
                        </m:e>
                        <m:sup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CN" sz="1600" i="1">
                              <a:latin typeface="Cambria Math" charset="0"/>
                            </a:rPr>
                            <m:t>𝛾𝜋</m:t>
                          </m:r>
                        </m:sub>
                      </m:sSub>
                      <m:d>
                        <m:d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b="0" i="1" smtClean="0">
                                  <a:latin typeface="Cambria Math" charset="0"/>
                                </a:rPr>
                                <m:t>𝑄</m:t>
                              </m:r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4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sz="1600" b="0" i="1" smtClean="0">
                                  <a:latin typeface="Cambria Math" charset="0"/>
                                </a:rPr>
                                <m:t>3</m:t>
                              </m:r>
                            </m:e>
                          </m:rad>
                        </m:den>
                      </m:f>
                      <m:nary>
                        <m:naryPr>
                          <m:ctrlPr>
                            <a:rPr lang="is-IS" altLang="zh-CN" sz="1600" b="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sz="1600" b="0" i="1" smtClean="0">
                              <a:latin typeface="Cambria Math" charset="0"/>
                            </a:rPr>
                            <m:t>0</m:t>
                          </m:r>
                        </m:sub>
                        <m:sup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1</m:t>
                          </m:r>
                        </m:sup>
                        <m:e>
                          <m:sSub>
                            <m:sSub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b="0" i="1" smtClean="0">
                                  <a:latin typeface="Cambria Math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altLang="zh-CN" sz="1600" b="0" i="1" smtClean="0">
                                  <a:latin typeface="Cambria Math" charset="0"/>
                                </a:rPr>
                                <m:t>𝐻</m:t>
                              </m:r>
                            </m:sub>
                          </m:sSub>
                          <m:d>
                            <m:d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altLang="zh-CN" sz="1600" b="0" i="1" smtClean="0">
                                  <a:latin typeface="Cambria Math" charset="0"/>
                                </a:rPr>
                                <m:t>𝑥</m:t>
                              </m:r>
                              <m:r>
                                <a:rPr lang="en-US" altLang="zh-CN" sz="1600" b="0" i="1" smtClean="0">
                                  <a:latin typeface="Cambria Math" charset="0"/>
                                </a:rPr>
                                <m:t>,</m:t>
                              </m:r>
                              <m:r>
                                <a:rPr lang="en-US" altLang="zh-CN" sz="1600" b="0" i="1" smtClean="0">
                                  <a:latin typeface="Cambria Math" charset="0"/>
                                </a:rPr>
                                <m:t>𝑄</m:t>
                              </m:r>
                            </m:e>
                          </m:d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 </m:t>
                          </m:r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𝑑𝑥</m:t>
                          </m:r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 </m:t>
                          </m:r>
                        </m:e>
                      </m:nary>
                      <m:nary>
                        <m:naryPr>
                          <m:ctrlPr>
                            <a:rPr lang="is-IS" altLang="zh-CN" sz="1600" b="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sz="1600" b="0" i="1" smtClean="0">
                              <a:latin typeface="Cambria Math" charset="0"/>
                            </a:rPr>
                            <m:t>0</m:t>
                          </m:r>
                        </m:sub>
                        <m:sup>
                          <m:acc>
                            <m:accPr>
                              <m:chr m:val="̅"/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1600" b="0" i="1" smtClean="0">
                                  <a:latin typeface="Cambria Math" charset="0"/>
                                </a:rPr>
                                <m:t>𝑥</m:t>
                              </m:r>
                            </m:e>
                          </m:acc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𝑄</m:t>
                          </m:r>
                        </m:sup>
                        <m:e>
                          <m:f>
                            <m:fPr>
                              <m:ctrlPr>
                                <a:rPr lang="bg-BG" altLang="zh-CN" sz="1600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zh-CN" sz="1600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0" i="1" smtClean="0">
                                      <a:latin typeface="Cambria Math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altLang="zh-CN" sz="1600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altLang="zh-CN" sz="1600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1" i="1" smtClean="0">
                                      <a:latin typeface="Cambria Math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latin typeface="Cambria Math" charset="0"/>
                                    </a:rPr>
                                    <m:t>⊥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altLang="zh-CN" sz="1600" b="0" i="1" smtClean="0">
                                  <a:latin typeface="Cambria Math" charset="0"/>
                                </a:rPr>
                                <m:t>16</m:t>
                              </m:r>
                              <m:sSup>
                                <m:sSupPr>
                                  <m:ctrlPr>
                                    <a:rPr lang="en-US" altLang="zh-CN" sz="1600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0" i="1" smtClean="0">
                                      <a:latin typeface="Cambria Math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sz="1600" b="0" i="1" smtClean="0">
                                      <a:latin typeface="Cambria Math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  </m:t>
                          </m:r>
                          <m:sSub>
                            <m:sSub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b="0" i="1" smtClean="0">
                                  <a:latin typeface="Cambria Math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𝑞</m:t>
                              </m:r>
                              <m:acc>
                                <m:accPr>
                                  <m:chr m:val="̅"/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1600" i="1">
                                      <a:latin typeface="Cambria Math" charset="0"/>
                                    </a:rPr>
                                    <m:t>𝑞</m:t>
                                  </m:r>
                                </m:e>
                              </m:acc>
                            </m:sub>
                          </m:sSub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(</m:t>
                          </m:r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𝑥</m:t>
                          </m:r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600" b="1" i="1" smtClean="0">
                                  <a:latin typeface="Cambria Math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n-US" altLang="zh-CN" sz="1600" b="0" i="1" smtClean="0">
                                  <a:latin typeface="Cambria Math" charset="0"/>
                                </a:rPr>
                                <m:t>⊥</m:t>
                              </m:r>
                            </m:sub>
                            <m:sup>
                              <m:r>
                                <a:rPr lang="en-US" altLang="zh-CN" sz="16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zh-CN" altLang="en-US" sz="1600" dirty="0"/>
              </a:p>
            </p:txBody>
          </p:sp>
        </mc:Choice>
        <mc:Fallback>
          <p:sp>
            <p:nvSpPr>
              <p:cNvPr id="20" name="文本框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4421" y="1275318"/>
                <a:ext cx="4755533" cy="55771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矩形 20"/>
          <p:cNvSpPr/>
          <p:nvPr/>
        </p:nvSpPr>
        <p:spPr>
          <a:xfrm>
            <a:off x="397406" y="880452"/>
            <a:ext cx="3895105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[Brodsky et al, PRD 84, 033001 (2011)]</a:t>
            </a: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文本框 21"/>
              <p:cNvSpPr txBox="1"/>
              <p:nvPr/>
            </p:nvSpPr>
            <p:spPr>
              <a:xfrm>
                <a:off x="397406" y="2245472"/>
                <a:ext cx="2816849" cy="117827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altLang="zh-CN" sz="1400" b="0" i="1" smtClean="0">
                              <a:latin typeface="Cambria Math" charset="0"/>
                            </a:rPr>
                            <m:t>𝑇</m:t>
                          </m:r>
                        </m:e>
                        <m:sub>
                          <m:r>
                            <a:rPr lang="en-US" altLang="zh-CN" sz="1400" b="0" i="1" smtClean="0">
                              <a:latin typeface="Cambria Math" charset="0"/>
                            </a:rPr>
                            <m:t>𝐻</m:t>
                          </m:r>
                        </m:sub>
                      </m:sSub>
                      <m:d>
                        <m:dPr>
                          <m:ctrlPr>
                            <a:rPr lang="en-US" altLang="zh-CN" sz="14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sz="1400" b="0" i="1" smtClean="0">
                              <a:latin typeface="Cambria Math" charset="0"/>
                            </a:rPr>
                            <m:t>𝑥</m:t>
                          </m:r>
                          <m:r>
                            <a:rPr lang="en-US" altLang="zh-CN" sz="1400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lang="en-US" altLang="zh-CN" sz="1400" b="0" i="1" smtClean="0">
                              <a:latin typeface="Cambria Math" charset="0"/>
                            </a:rPr>
                            <m:t>𝑄</m:t>
                          </m:r>
                        </m:e>
                      </m:d>
                      <m:r>
                        <a:rPr lang="en-US" altLang="zh-CN" sz="1400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4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altLang="zh-CN" sz="1400" b="0" i="1" smtClean="0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acc>
                            <m:accPr>
                              <m:chr m:val="̅"/>
                              <m:ctrlPr>
                                <a:rPr lang="en-US" altLang="zh-CN" sz="1400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1400" b="0" i="1" smtClean="0">
                                  <a:latin typeface="Cambria Math" charset="0"/>
                                </a:rPr>
                                <m:t>𝑥</m:t>
                              </m:r>
                            </m:e>
                          </m:acc>
                        </m:den>
                      </m:f>
                      <m:r>
                        <a:rPr lang="en-US" altLang="zh-CN" sz="1400" b="0" i="1" smtClean="0">
                          <a:latin typeface="Cambria Math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1400" b="0" i="1" smtClean="0">
                              <a:latin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14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latin typeface="Cambria Math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zh-CN" sz="1400" b="0" i="1" smtClean="0">
                                  <a:latin typeface="Cambria Math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en-US" altLang="zh-CN" sz="1400" b="0" i="1" smtClean="0">
                              <a:latin typeface="Cambria Math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zh-CN" sz="14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latin typeface="Cambria Math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altLang="zh-CN" sz="1400" b="0" i="1" smtClean="0">
                                  <a:latin typeface="Cambria Math" charset="0"/>
                                </a:rPr>
                                <m:t>𝑅</m:t>
                              </m:r>
                            </m:sub>
                          </m:sSub>
                          <m:r>
                            <a:rPr lang="en-US" altLang="zh-CN" sz="1400" b="0" i="1" smtClean="0">
                              <a:latin typeface="Cambria Math" charset="0"/>
                            </a:rPr>
                            <m:t>)</m:t>
                          </m:r>
                        </m:num>
                        <m:den>
                          <m:r>
                            <a:rPr lang="en-US" altLang="zh-CN" sz="1400" b="0" i="1" smtClean="0">
                              <a:latin typeface="Cambria Math" charset="0"/>
                            </a:rPr>
                            <m:t>4</m:t>
                          </m:r>
                          <m:r>
                            <a:rPr lang="en-US" altLang="zh-CN" sz="1400" b="0" i="1" smtClean="0">
                              <a:latin typeface="Cambria Math" charset="0"/>
                            </a:rPr>
                            <m:t>𝜋</m:t>
                          </m:r>
                        </m:den>
                      </m:f>
                      <m:r>
                        <a:rPr lang="en-US" altLang="zh-CN" sz="1400" b="0" i="1" smtClean="0">
                          <a:latin typeface="Cambria Math" charset="0"/>
                        </a:rPr>
                        <m:t>  </m:t>
                      </m:r>
                      <m:sSub>
                        <m:sSubPr>
                          <m:ctrlPr>
                            <a:rPr lang="en-US" altLang="zh-CN" sz="14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altLang="zh-CN" sz="1400" b="0" i="1" smtClean="0">
                              <a:latin typeface="Cambria Math" charset="0"/>
                            </a:rPr>
                            <m:t>𝐶</m:t>
                          </m:r>
                        </m:e>
                        <m:sub>
                          <m:r>
                            <a:rPr lang="en-US" altLang="zh-CN" sz="1400" b="0" i="1" smtClean="0">
                              <a:latin typeface="Cambria Math" charset="0"/>
                            </a:rPr>
                            <m:t>𝐹</m:t>
                          </m:r>
                        </m:sub>
                      </m:sSub>
                      <m:f>
                        <m:fPr>
                          <m:ctrlPr>
                            <a:rPr lang="en-US" altLang="zh-CN" sz="14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altLang="zh-CN" sz="1400" i="1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acc>
                            <m:accPr>
                              <m:chr m:val="̅"/>
                              <m:ctrlPr>
                                <a:rPr lang="en-US" altLang="zh-CN" sz="1400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1400" i="1">
                                  <a:latin typeface="Cambria Math" charset="0"/>
                                </a:rPr>
                                <m:t>𝑥</m:t>
                              </m:r>
                            </m:e>
                          </m:acc>
                        </m:den>
                      </m:f>
                      <m:d>
                        <m:dPr>
                          <m:begChr m:val="["/>
                          <m:endChr m:val=""/>
                          <m:ctrlPr>
                            <a:rPr lang="pt-BR" altLang="zh-CN" sz="140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sz="1400" i="1">
                              <a:latin typeface="Cambria Math" charset="0"/>
                            </a:rPr>
                            <m:t>−9−</m:t>
                          </m:r>
                          <m:f>
                            <m:fPr>
                              <m:ctrlPr>
                                <a:rPr lang="en-US" altLang="zh-CN" sz="1400" i="1">
                                  <a:latin typeface="Cambria Math" charset="0"/>
                                </a:rPr>
                              </m:ctrlPr>
                            </m:fPr>
                            <m:num>
                              <m:acc>
                                <m:accPr>
                                  <m:chr m:val="̅"/>
                                  <m:ctrlPr>
                                    <a:rPr lang="en-US" altLang="zh-CN" sz="1400" i="1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1400" i="1">
                                      <a:latin typeface="Cambria Math" charset="0"/>
                                    </a:rPr>
                                    <m:t>𝑥</m:t>
                                  </m:r>
                                </m:e>
                              </m:acc>
                            </m:num>
                            <m:den>
                              <m:r>
                                <a:rPr lang="en-US" altLang="zh-CN" sz="1400" i="1">
                                  <a:latin typeface="Cambria Math" charset="0"/>
                                </a:rPr>
                                <m:t>𝑥</m:t>
                              </m:r>
                            </m:den>
                          </m:f>
                          <m:func>
                            <m:funcPr>
                              <m:ctrlPr>
                                <a:rPr lang="en-US" altLang="zh-CN" sz="1400" i="1">
                                  <a:latin typeface="Cambria Math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zh-CN" sz="1400">
                                  <a:latin typeface="Cambria Math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altLang="zh-CN" sz="14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altLang="zh-CN" sz="1400" i="1">
                                          <a:latin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14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</m:d>
                            </m:e>
                          </m:func>
                        </m:e>
                      </m:d>
                      <m:r>
                        <a:rPr lang="en-US" altLang="zh-CN" sz="1400" i="1">
                          <a:latin typeface="Cambria Math" charset="0"/>
                        </a:rPr>
                        <m:t>+</m:t>
                      </m:r>
                      <m:func>
                        <m:funcPr>
                          <m:ctrlPr>
                            <a:rPr lang="en-US" altLang="zh-CN" sz="1400" i="1">
                              <a:latin typeface="Cambria Math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US" altLang="zh-CN" sz="14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1400">
                                  <a:latin typeface="Cambria Math" charset="0"/>
                                </a:rPr>
                                <m:t>ln</m:t>
                              </m:r>
                            </m:e>
                            <m:sup>
                              <m:r>
                                <a:rPr lang="en-US" altLang="zh-CN" sz="1400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acc>
                            <m:accPr>
                              <m:chr m:val="̅"/>
                              <m:ctrlPr>
                                <a:rPr lang="en-US" altLang="zh-CN" sz="1400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1400" i="1">
                                  <a:latin typeface="Cambria Math" charset="0"/>
                                </a:rPr>
                                <m:t>𝑥</m:t>
                              </m:r>
                            </m:e>
                          </m:acc>
                        </m:e>
                      </m:func>
                      <m:r>
                        <a:rPr lang="en-US" altLang="zh-CN" sz="1400" i="1">
                          <a:latin typeface="Cambria Math" charset="0"/>
                        </a:rPr>
                        <m:t>+</m:t>
                      </m:r>
                      <m:d>
                        <m:dPr>
                          <m:begChr m:val=""/>
                          <m:endChr m:val="]"/>
                          <m:ctrlPr>
                            <a:rPr lang="pt-BR" altLang="zh-CN" sz="1400" i="1" smtClean="0">
                              <a:latin typeface="Cambria Math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altLang="zh-CN" sz="1400" i="1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altLang="zh-CN" sz="1400" i="1">
                                  <a:latin typeface="Cambria Math" charset="0"/>
                                </a:rPr>
                                <m:t>3+2</m:t>
                              </m:r>
                              <m:func>
                                <m:funcPr>
                                  <m:ctrlPr>
                                    <a:rPr lang="en-US" altLang="zh-CN" sz="1400" i="1">
                                      <a:latin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zh-CN" sz="1400">
                                      <a:latin typeface="Cambria Math" charset="0"/>
                                    </a:rPr>
                                    <m:t>ln</m:t>
                                  </m:r>
                                </m:fName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US" altLang="zh-CN" sz="1400" i="1">
                                          <a:latin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1400" i="1">
                                          <a:latin typeface="Cambria Math" charset="0"/>
                                        </a:rPr>
                                        <m:t>𝑥</m:t>
                                      </m:r>
                                    </m:e>
                                  </m:acc>
                                </m:e>
                              </m:func>
                            </m:e>
                          </m:d>
                          <m:func>
                            <m:funcPr>
                              <m:ctrlPr>
                                <a:rPr lang="en-US" altLang="zh-CN" sz="1400" i="1">
                                  <a:latin typeface="Cambria Math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zh-CN" sz="1400">
                                  <a:latin typeface="Cambria Math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is-IS" altLang="zh-CN" sz="14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altLang="zh-CN" sz="1400" i="1">
                                          <a:latin typeface="Cambria Math" charset="0"/>
                                        </a:rPr>
                                      </m:ctrlPr>
                                    </m:fPr>
                                    <m:num>
                                      <m:sSup>
                                        <m:sSupPr>
                                          <m:ctrlPr>
                                            <a:rPr lang="en-US" altLang="zh-CN" sz="1400" i="1">
                                              <a:latin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altLang="zh-CN" sz="1400" i="1">
                                              <a:latin typeface="Cambria Math" charset="0"/>
                                            </a:rPr>
                                            <m:t>𝑄</m:t>
                                          </m:r>
                                        </m:e>
                                        <m:sup>
                                          <m:r>
                                            <a:rPr lang="en-US" altLang="zh-CN" sz="1400" i="1">
                                              <a:latin typeface="Cambria Math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num>
                                    <m:den>
                                      <m:sSubSup>
                                        <m:sSubSupPr>
                                          <m:ctrlPr>
                                            <a:rPr lang="en-US" altLang="zh-CN" sz="1400" i="1">
                                              <a:latin typeface="Cambria Math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altLang="zh-CN" sz="1400" i="1">
                                              <a:latin typeface="Cambria Math" charset="0"/>
                                            </a:rPr>
                                            <m:t>𝜇</m:t>
                                          </m:r>
                                        </m:e>
                                        <m:sub>
                                          <m:r>
                                            <a:rPr lang="en-US" altLang="zh-CN" sz="1400" i="1">
                                              <a:latin typeface="Cambria Math" charset="0"/>
                                            </a:rPr>
                                            <m:t>𝑅</m:t>
                                          </m:r>
                                        </m:sub>
                                        <m:sup>
                                          <m:r>
                                            <a:rPr lang="en-US" altLang="zh-CN" sz="1400" i="1">
                                              <a:latin typeface="Cambria Math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den>
                                  </m:f>
                                </m:e>
                              </m:d>
                            </m:e>
                          </m:func>
                        </m:e>
                      </m:d>
                    </m:oMath>
                  </m:oMathPara>
                </a14:m>
                <a:endParaRPr lang="zh-CN" altLang="en-US" sz="1400" dirty="0"/>
              </a:p>
            </p:txBody>
          </p:sp>
        </mc:Choice>
        <mc:Fallback>
          <p:sp>
            <p:nvSpPr>
              <p:cNvPr id="22" name="文本框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406" y="2245472"/>
                <a:ext cx="2816849" cy="1178271"/>
              </a:xfrm>
              <a:prstGeom prst="rect">
                <a:avLst/>
              </a:prstGeom>
              <a:blipFill rotWithShape="0">
                <a:blip r:embed="rId5"/>
                <a:stretch>
                  <a:fillRect l="-2165" t="-73196" b="-9072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5">
                <a:extLst>
                  <a:ext uri="{FF2B5EF4-FFF2-40B4-BE49-F238E27FC236}">
                    <a16:creationId xmlns:a16="http://schemas.microsoft.com/office/drawing/2014/main" xmlns="" id="{367B0012-D0FC-634E-BE7D-8E2CB757464A}"/>
                  </a:ext>
                </a:extLst>
              </p:cNvPr>
              <p:cNvSpPr txBox="1"/>
              <p:nvPr/>
            </p:nvSpPr>
            <p:spPr>
              <a:xfrm>
                <a:off x="139417" y="4423663"/>
                <a:ext cx="2837463" cy="1338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Reasonably</a:t>
                </a:r>
                <a:r>
                  <a:rPr lang="zh-CN" altLang="en-US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 </a:t>
                </a:r>
                <a:r>
                  <a:rPr lang="en-US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agrees </a:t>
                </a:r>
                <a:r>
                  <a:rPr lang="en-US" dirty="0">
                    <a:latin typeface="Times New Roman" charset="0"/>
                    <a:ea typeface="Times New Roman" charset="0"/>
                    <a:cs typeface="Times New Roman" charset="0"/>
                  </a:rPr>
                  <a:t>with </a:t>
                </a:r>
                <a:r>
                  <a:rPr lang="en-US" altLang="zh-CN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experimental results</a:t>
                </a:r>
                <a:r>
                  <a:rPr lang="en-US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 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Flat at large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charset="0"/>
                          </a:rPr>
                          <m:t>𝑄</m:t>
                        </m:r>
                      </m:e>
                      <m:sup>
                        <m:r>
                          <a:rPr lang="en-US" altLang="zh-CN" i="1">
                            <a:latin typeface="Cambria Math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mc:Choice>
        <mc:Fallback>
          <p:sp>
            <p:nvSpPr>
              <p:cNvPr id="23" name="TextBox 5">
                <a:extLst>
                  <a:ext uri="{FF2B5EF4-FFF2-40B4-BE49-F238E27FC236}">
                    <a16:creationId xmlns:a16="http://schemas.microsoft.com/office/drawing/2014/main" xmlns="" id="{367B0012-D0FC-634E-BE7D-8E2CB75746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417" y="4423663"/>
                <a:ext cx="2837463" cy="1338828"/>
              </a:xfrm>
              <a:prstGeom prst="rect">
                <a:avLst/>
              </a:prstGeom>
              <a:blipFill rotWithShape="0">
                <a:blip r:embed="rId6"/>
                <a:stretch>
                  <a:fillRect l="-1505" b="-319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12"/>
          <p:cNvSpPr txBox="1"/>
          <p:nvPr/>
        </p:nvSpPr>
        <p:spPr>
          <a:xfrm>
            <a:off x="6919954" y="1027159"/>
            <a:ext cx="20936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Preliminary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62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8380" y="2635066"/>
            <a:ext cx="4805224" cy="340527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67687385-DC9B-461A-9B6F-37025C643EF3}"/>
                  </a:ext>
                </a:extLst>
              </p:cNvPr>
              <p:cNvSpPr txBox="1"/>
              <p:nvPr/>
            </p:nvSpPr>
            <p:spPr>
              <a:xfrm>
                <a:off x="2159220" y="315542"/>
                <a:ext cx="532588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800" b="0" i="1" smtClean="0">
                        <a:latin typeface="Cambria Math" charset="0"/>
                        <a:ea typeface="Times New Roman" charset="0"/>
                        <a:cs typeface="Times New Roman" charset="0"/>
                      </a:rPr>
                      <m:t>𝜋</m:t>
                    </m:r>
                    <m:r>
                      <a:rPr lang="is-IS" altLang="zh-CN" sz="28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sSup>
                      <m:sSupPr>
                        <m:ctrlPr>
                          <a:rPr lang="en-US" altLang="zh-CN" sz="28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altLang="zh-CN" sz="28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𝛾</m:t>
                        </m:r>
                      </m:e>
                      <m:sup>
                        <m:r>
                          <a:rPr lang="en-US" altLang="zh-CN" sz="28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∗</m:t>
                        </m:r>
                      </m:sup>
                    </m:sSup>
                    <m:sSup>
                      <m:sSupPr>
                        <m:ctrlPr>
                          <a:rPr lang="en-US" altLang="zh-CN" sz="28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altLang="zh-CN" sz="28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𝛾</m:t>
                        </m:r>
                      </m:e>
                      <m:sup>
                        <m:r>
                          <a:rPr lang="en-US" altLang="zh-CN" sz="28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2800" i="1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 </a:t>
                </a:r>
                <a:r>
                  <a:rPr lang="en-US" altLang="zh-CN" sz="2800" u="sng" dirty="0">
                    <a:latin typeface="Times New Roman" charset="0"/>
                    <a:ea typeface="Times New Roman" charset="0"/>
                    <a:cs typeface="Times New Roman" charset="0"/>
                  </a:rPr>
                  <a:t>Transition Form Factor </a:t>
                </a:r>
                <a:endParaRPr lang="en-US" altLang="zh-CN" sz="2800" u="sng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mc:Choice>
        <mc:Fallback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67687385-DC9B-461A-9B6F-37025C643E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9220" y="315542"/>
                <a:ext cx="5325882" cy="523220"/>
              </a:xfrm>
              <a:prstGeom prst="rect">
                <a:avLst/>
              </a:prstGeom>
              <a:blipFill rotWithShape="0">
                <a:blip r:embed="rId3"/>
                <a:stretch>
                  <a:fillRect t="-12791" b="-3139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文本框 19"/>
              <p:cNvSpPr txBox="1"/>
              <p:nvPr/>
            </p:nvSpPr>
            <p:spPr>
              <a:xfrm>
                <a:off x="869323" y="1689079"/>
                <a:ext cx="7097456" cy="6299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charset="0"/>
                        </a:rPr>
                        <m:t>(</m:t>
                      </m:r>
                      <m:sSubSup>
                        <m:sSubSupPr>
                          <m:ctrlPr>
                            <a:rPr lang="en-US" altLang="zh-CN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charset="0"/>
                            </a:rPr>
                            <m:t>2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charset="0"/>
                        </a:rPr>
                        <m:t>+</m:t>
                      </m:r>
                      <m:sSubSup>
                        <m:sSubSupPr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charset="0"/>
                            </a:rPr>
                            <m:t>2</m:t>
                          </m:r>
                        </m:sub>
                        <m:sup>
                          <m:r>
                            <a:rPr lang="en-US" altLang="zh-CN" i="1">
                              <a:latin typeface="Cambria Math" charset="0"/>
                            </a:rPr>
                            <m:t>2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charset="0"/>
                        </a:rPr>
                        <m:t>)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charset="0"/>
                            </a:rPr>
                            <m:t>𝐹</m:t>
                          </m:r>
                        </m:e>
                        <m:sub>
                          <m:sSup>
                            <m:sSup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altLang="zh-CN" i="1">
                              <a:latin typeface="Cambria Math" charset="0"/>
                            </a:rPr>
                            <m:t>𝜋</m:t>
                          </m:r>
                        </m:sub>
                      </m:sSub>
                      <m:d>
                        <m:dPr>
                          <m:ctrlPr>
                            <a:rPr lang="en-US" altLang="zh-CN" b="0" i="1" smtClean="0">
                              <a:latin typeface="Cambria Math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b="0" i="1" smtClean="0">
                              <a:latin typeface="Cambria Math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charset="0"/>
                            </a:rPr>
                            <m:t>4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altLang="zh-CN" b="0" i="1" smtClean="0">
                                  <a:latin typeface="Cambria Math" charset="0"/>
                                </a:rPr>
                                <m:t>3</m:t>
                              </m:r>
                            </m:e>
                          </m:rad>
                        </m:den>
                      </m:f>
                      <m:nary>
                        <m:naryPr>
                          <m:ctrlPr>
                            <a:rPr lang="is-IS" altLang="zh-CN" b="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b="0" i="1" smtClean="0">
                              <a:latin typeface="Cambria Math" charset="0"/>
                            </a:rPr>
                            <m:t>0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charset="0"/>
                            </a:rPr>
                            <m:t>1</m:t>
                          </m:r>
                        </m:sup>
                        <m:e>
                          <m:f>
                            <m:fPr>
                              <m:ctrlPr>
                                <a:rPr lang="bg-BG" altLang="zh-CN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altLang="zh-CN" b="0" i="1" smtClean="0">
                                  <a:latin typeface="Cambria Math" charset="0"/>
                                </a:rPr>
                                <m:t>𝑑𝑥</m:t>
                              </m:r>
                            </m:num>
                            <m:den>
                              <m:acc>
                                <m:accPr>
                                  <m:chr m:val="̅"/>
                                  <m:ctrlPr>
                                    <a:rPr lang="en-US" altLang="zh-CN" b="0" i="1" smtClean="0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b="0" i="1" smtClean="0">
                                      <a:latin typeface="Cambria Math" charset="0"/>
                                    </a:rPr>
                                    <m:t>𝑥</m:t>
                                  </m:r>
                                </m:e>
                              </m:acc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altLang="zh-CN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b="0" i="1" smtClean="0">
                                  <a:latin typeface="Cambria Math" charset="0"/>
                                </a:rPr>
                                <m:t>+</m:t>
                              </m:r>
                              <m:r>
                                <a:rPr lang="en-US" altLang="zh-CN" b="0" i="1" smtClean="0">
                                  <a:latin typeface="Cambria Math" charset="0"/>
                                </a:rPr>
                                <m:t>𝑥</m:t>
                              </m:r>
                              <m:sSubSup>
                                <m:sSubSupPr>
                                  <m:ctrlPr>
                                    <a:rPr lang="en-US" altLang="zh-CN" i="1"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i="1">
                                      <a:latin typeface="Cambria Math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altLang="zh-CN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r>
                            <a:rPr lang="en-US" altLang="zh-CN" b="0" i="1" smtClean="0">
                              <a:latin typeface="Cambria Math" charset="0"/>
                            </a:rPr>
                            <m:t> </m:t>
                          </m:r>
                        </m:e>
                      </m:nary>
                      <m:nary>
                        <m:naryPr>
                          <m:ctrlPr>
                            <a:rPr lang="is-IS" altLang="zh-CN" b="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b="0" i="1" smtClean="0">
                              <a:latin typeface="Cambria Math" charset="0"/>
                            </a:rPr>
                            <m:t>0</m:t>
                          </m:r>
                        </m:sub>
                        <m:sup>
                          <m:acc>
                            <m:accPr>
                              <m:chr m:val="̅"/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b="0" i="1" smtClean="0">
                                  <a:latin typeface="Cambria Math" charset="0"/>
                                </a:rPr>
                                <m:t>𝑥</m:t>
                              </m:r>
                            </m:e>
                          </m:acc>
                          <m:sSub>
                            <m:sSub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charset="0"/>
                            </a:rPr>
                            <m:t>+</m:t>
                          </m:r>
                          <m:r>
                            <a:rPr lang="en-US" altLang="zh-CN" b="0" i="1" smtClean="0">
                              <a:latin typeface="Cambria Math" charset="0"/>
                            </a:rPr>
                            <m:t>𝑥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charset="0"/>
                                </a:rPr>
                                <m:t>2</m:t>
                              </m:r>
                            </m:sub>
                          </m:sSub>
                        </m:sup>
                        <m:e>
                          <m:f>
                            <m:fPr>
                              <m:ctrlPr>
                                <a:rPr lang="bg-BG" altLang="zh-CN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zh-CN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0" i="1" smtClean="0">
                                      <a:latin typeface="Cambria Math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altLang="zh-CN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1" i="1" smtClean="0">
                                      <a:latin typeface="Cambria Math" charset="0"/>
                                    </a:rPr>
                                    <m:t>𝒌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charset="0"/>
                                    </a:rPr>
                                    <m:t>⊥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altLang="zh-CN" b="0" i="1" smtClean="0">
                                  <a:latin typeface="Cambria Math" charset="0"/>
                                </a:rPr>
                                <m:t>16</m:t>
                              </m:r>
                              <m:sSup>
                                <m:sSupPr>
                                  <m:ctrlPr>
                                    <a:rPr lang="en-US" altLang="zh-CN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0" i="1" smtClean="0">
                                      <a:latin typeface="Cambria Math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  <m:r>
                            <a:rPr lang="en-US" altLang="zh-CN" b="0" i="1" smtClean="0">
                              <a:latin typeface="Cambria Math" charset="0"/>
                            </a:rPr>
                            <m:t>  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charset="0"/>
                                </a:rPr>
                                <m:t>𝑞</m:t>
                              </m:r>
                              <m:acc>
                                <m:accPr>
                                  <m:chr m:val="̅"/>
                                  <m:ctrlPr>
                                    <a:rPr lang="en-US" altLang="zh-CN" i="1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i="1">
                                      <a:latin typeface="Cambria Math" charset="0"/>
                                    </a:rPr>
                                    <m:t>𝑞</m:t>
                                  </m:r>
                                </m:e>
                              </m:acc>
                            </m:sub>
                          </m:sSub>
                          <m:r>
                            <a:rPr lang="en-US" altLang="zh-CN" b="0" i="1" smtClean="0">
                              <a:latin typeface="Cambria Math" charset="0"/>
                            </a:rPr>
                            <m:t>(</m:t>
                          </m:r>
                          <m:r>
                            <a:rPr lang="en-US" altLang="zh-CN" b="0" i="1" smtClean="0">
                              <a:latin typeface="Cambria Math" charset="0"/>
                            </a:rPr>
                            <m:t>𝑥</m:t>
                          </m:r>
                          <m:r>
                            <a:rPr lang="en-US" altLang="zh-CN" b="0" i="1" smtClean="0">
                              <a:latin typeface="Cambria Math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1" i="1" smtClean="0">
                                  <a:latin typeface="Cambria Math" charset="0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charset="0"/>
                                </a:rPr>
                                <m:t>⊥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b="0" i="1" smtClean="0">
                              <a:latin typeface="Cambria Math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20" name="文本框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323" y="1689079"/>
                <a:ext cx="7097456" cy="62998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矩形 20"/>
          <p:cNvSpPr/>
          <p:nvPr/>
        </p:nvSpPr>
        <p:spPr>
          <a:xfrm>
            <a:off x="397406" y="880452"/>
            <a:ext cx="4273606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[Brodsky et al, PRD 84, 033001 (2011)]</a:t>
            </a:r>
          </a:p>
          <a:p>
            <a:r>
              <a:rPr lang="is-I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[CM et al, Phys</a:t>
            </a:r>
            <a:r>
              <a:rPr lang="is-I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 Rev. </a:t>
            </a:r>
            <a:r>
              <a:rPr lang="is-I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D 104, 094034 (2021</a:t>
            </a:r>
            <a:r>
              <a:rPr lang="is-I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)</a:t>
            </a:r>
            <a:endParaRPr lang="is-I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5">
                <a:extLst>
                  <a:ext uri="{FF2B5EF4-FFF2-40B4-BE49-F238E27FC236}">
                    <a16:creationId xmlns:a16="http://schemas.microsoft.com/office/drawing/2014/main" xmlns="" id="{367B0012-D0FC-634E-BE7D-8E2CB757464A}"/>
                  </a:ext>
                </a:extLst>
              </p:cNvPr>
              <p:cNvSpPr txBox="1"/>
              <p:nvPr/>
            </p:nvSpPr>
            <p:spPr>
              <a:xfrm>
                <a:off x="254808" y="3471970"/>
                <a:ext cx="3808823" cy="222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charset="0"/>
                          </a:rPr>
                          <m:t>𝐹</m:t>
                        </m:r>
                      </m:e>
                      <m:sub>
                        <m:r>
                          <a:rPr lang="en-US" altLang="zh-CN" i="1">
                            <a:latin typeface="Cambria Math" charset="0"/>
                          </a:rPr>
                          <m:t>𝜋</m:t>
                        </m:r>
                        <m:sSup>
                          <m:sSupPr>
                            <m:ctrlPr>
                              <a:rPr lang="en-US" altLang="zh-CN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altLang="zh-CN" i="1">
                                <a:latin typeface="Cambria Math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US" altLang="zh-CN" i="1">
                                <a:latin typeface="Cambria Math" charset="0"/>
                              </a:rPr>
                              <m:t>∗</m:t>
                            </m:r>
                          </m:sup>
                        </m:sSup>
                      </m:sub>
                    </m:sSub>
                    <m:d>
                      <m:dPr>
                        <m:ctrlPr>
                          <a:rPr lang="en-US" altLang="zh-CN" i="1">
                            <a:latin typeface="Cambria Math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altLang="zh-CN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i="1">
                            <a:latin typeface="Cambria Math" charset="0"/>
                          </a:rPr>
                          <m:t>,</m:t>
                        </m:r>
                        <m:sSubSup>
                          <m:sSubSupPr>
                            <m:ctrlPr>
                              <a:rPr lang="en-US" altLang="zh-CN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altLang="zh-CN" i="1">
                                <a:latin typeface="Cambria Math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altLang="zh-CN" i="1">
                                <a:latin typeface="Cambria Math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i="1">
                                <a:latin typeface="Cambria Math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r>
                      <a:rPr lang="en-US" altLang="zh-CN" i="1">
                        <a:latin typeface="Cambria Math" charset="0"/>
                      </a:rPr>
                      <m:t> </m:t>
                    </m:r>
                    <m:r>
                      <a:rPr lang="en-US" altLang="zh-CN" b="0" i="1" smtClean="0">
                        <a:latin typeface="Cambria Math" charset="0"/>
                      </a:rPr>
                      <m:t>~1/</m:t>
                    </m:r>
                    <m:r>
                      <a:rPr lang="en-US" altLang="zh-CN" i="1">
                        <a:latin typeface="Cambria Math" charset="0"/>
                      </a:rPr>
                      <m:t>(</m:t>
                    </m:r>
                    <m:sSubSup>
                      <m:sSubSupPr>
                        <m:ctrlPr>
                          <a:rPr lang="en-US" altLang="zh-CN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charset="0"/>
                          </a:rPr>
                          <m:t>𝑄</m:t>
                        </m:r>
                      </m:e>
                      <m:sub>
                        <m:r>
                          <a:rPr lang="en-US" altLang="zh-CN" i="1">
                            <a:latin typeface="Cambria Math" charset="0"/>
                          </a:rPr>
                          <m:t>1</m:t>
                        </m:r>
                      </m:sub>
                      <m:sup>
                        <m:r>
                          <a:rPr lang="en-US" altLang="zh-CN" i="1">
                            <a:latin typeface="Cambria Math" charset="0"/>
                          </a:rPr>
                          <m:t>2</m:t>
                        </m:r>
                      </m:sup>
                    </m:sSubSup>
                    <m:r>
                      <a:rPr lang="en-US" altLang="zh-CN" i="1">
                        <a:latin typeface="Cambria Math" charset="0"/>
                      </a:rPr>
                      <m:t>+</m:t>
                    </m:r>
                    <m:sSubSup>
                      <m:sSubSupPr>
                        <m:ctrlPr>
                          <a:rPr lang="en-US" altLang="zh-CN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charset="0"/>
                          </a:rPr>
                          <m:t>𝑄</m:t>
                        </m:r>
                      </m:e>
                      <m:sub>
                        <m:r>
                          <a:rPr lang="en-US" altLang="zh-CN" i="1">
                            <a:latin typeface="Cambria Math" charset="0"/>
                          </a:rPr>
                          <m:t>2</m:t>
                        </m:r>
                      </m:sub>
                      <m:sup>
                        <m:r>
                          <a:rPr lang="en-US" altLang="zh-CN" i="1">
                            <a:latin typeface="Cambria Math" charset="0"/>
                          </a:rPr>
                          <m:t>2</m:t>
                        </m:r>
                      </m:sup>
                    </m:sSubSup>
                    <m:r>
                      <a:rPr lang="en-US" altLang="zh-CN" i="1"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 when  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latin typeface="Cambria Math" charset="0"/>
                      </a:rPr>
                      <m:t>(</m:t>
                    </m:r>
                    <m:sSubSup>
                      <m:sSubSupPr>
                        <m:ctrlPr>
                          <a:rPr lang="en-US" altLang="zh-CN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charset="0"/>
                          </a:rPr>
                          <m:t>𝑄</m:t>
                        </m:r>
                      </m:e>
                      <m:sub>
                        <m:r>
                          <a:rPr lang="en-US" altLang="zh-CN" i="1">
                            <a:latin typeface="Cambria Math" charset="0"/>
                          </a:rPr>
                          <m:t>1</m:t>
                        </m:r>
                      </m:sub>
                      <m:sup>
                        <m:r>
                          <a:rPr lang="en-US" altLang="zh-CN" i="1">
                            <a:latin typeface="Cambria Math" charset="0"/>
                          </a:rPr>
                          <m:t>2</m:t>
                        </m:r>
                      </m:sup>
                    </m:sSubSup>
                    <m:r>
                      <a:rPr lang="en-US" altLang="zh-CN" i="1">
                        <a:latin typeface="Cambria Math" charset="0"/>
                      </a:rPr>
                      <m:t>+</m:t>
                    </m:r>
                    <m:sSubSup>
                      <m:sSubSupPr>
                        <m:ctrlPr>
                          <a:rPr lang="en-US" altLang="zh-CN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charset="0"/>
                          </a:rPr>
                          <m:t>𝑄</m:t>
                        </m:r>
                      </m:e>
                      <m:sub>
                        <m:r>
                          <a:rPr lang="en-US" altLang="zh-CN" i="1">
                            <a:latin typeface="Cambria Math" charset="0"/>
                          </a:rPr>
                          <m:t>2</m:t>
                        </m:r>
                      </m:sub>
                      <m:sup>
                        <m:r>
                          <a:rPr lang="en-US" altLang="zh-CN" i="1">
                            <a:latin typeface="Cambria Math" charset="0"/>
                          </a:rPr>
                          <m:t>2</m:t>
                        </m:r>
                      </m:sup>
                    </m:sSubSup>
                    <m:r>
                      <a:rPr lang="en-US" altLang="zh-CN" b="0" i="1" smtClean="0">
                        <a:latin typeface="Cambria Math" charset="0"/>
                      </a:rPr>
                      <m:t>)</m:t>
                    </m:r>
                    <m:r>
                      <a:rPr lang="is-IS" altLang="zh-CN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US" altLang="zh-CN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∞</m:t>
                    </m:r>
                  </m:oMath>
                </a14:m>
                <a:endParaRPr lang="en-US" dirty="0" smtClean="0"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Reasonably</a:t>
                </a:r>
                <a:r>
                  <a:rPr lang="zh-CN" altLang="en-US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 </a:t>
                </a:r>
                <a:r>
                  <a:rPr lang="en-US" altLang="zh-CN" dirty="0">
                    <a:latin typeface="Times New Roman" charset="0"/>
                    <a:ea typeface="Times New Roman" charset="0"/>
                    <a:cs typeface="Times New Roman" charset="0"/>
                  </a:rPr>
                  <a:t>agrees with </a:t>
                </a:r>
                <a:r>
                  <a:rPr lang="en-US" altLang="zh-CN" dirty="0" err="1" smtClean="0">
                    <a:latin typeface="Times New Roman" charset="0"/>
                    <a:ea typeface="Times New Roman" charset="0"/>
                    <a:cs typeface="Times New Roman" charset="0"/>
                  </a:rPr>
                  <a:t>pQCD</a:t>
                </a:r>
                <a:r>
                  <a:rPr lang="en-US" altLang="zh-CN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 prediction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Symmetric</a:t>
                </a:r>
                <a:endParaRPr lang="en-US" altLang="zh-CN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mc:Choice>
        <mc:Fallback>
          <p:sp>
            <p:nvSpPr>
              <p:cNvPr id="23" name="TextBox 5">
                <a:extLst>
                  <a:ext uri="{FF2B5EF4-FFF2-40B4-BE49-F238E27FC236}">
                    <a16:creationId xmlns:a16="http://schemas.microsoft.com/office/drawing/2014/main" xmlns="" id="{367B0012-D0FC-634E-BE7D-8E2CB75746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808" y="3471970"/>
                <a:ext cx="3808823" cy="2223494"/>
              </a:xfrm>
              <a:prstGeom prst="rect">
                <a:avLst/>
              </a:prstGeom>
              <a:blipFill rotWithShape="0">
                <a:blip r:embed="rId5"/>
                <a:stretch>
                  <a:fillRect l="-1120" t="-10440" r="-2080" b="-13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12"/>
          <p:cNvSpPr txBox="1"/>
          <p:nvPr/>
        </p:nvSpPr>
        <p:spPr>
          <a:xfrm>
            <a:off x="6919954" y="1027159"/>
            <a:ext cx="20936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Preliminary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4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286464" y="5543638"/>
            <a:ext cx="8400336" cy="8870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l="-1" r="547"/>
          <a:stretch/>
        </p:blipFill>
        <p:spPr>
          <a:xfrm>
            <a:off x="1666508" y="1808386"/>
            <a:ext cx="5369196" cy="35841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/>
              <p:cNvSpPr txBox="1"/>
              <p:nvPr/>
            </p:nvSpPr>
            <p:spPr>
              <a:xfrm>
                <a:off x="365325" y="5596341"/>
                <a:ext cx="2488758" cy="3200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m:rPr>
                              <m:sty m:val="p"/>
                            </m:rPr>
                            <a:rPr lang="en-US" altLang="zh-CN" i="1" smtClean="0">
                              <a:latin typeface="Cambria Math" panose="02040503050406030204" pitchFamily="18" charset="0"/>
                            </a:rPr>
                            <m:t>BLFQ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NJL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=0.24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GeV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325" y="5596341"/>
                <a:ext cx="2488758" cy="320088"/>
              </a:xfrm>
              <a:prstGeom prst="rect">
                <a:avLst/>
              </a:prstGeom>
              <a:blipFill>
                <a:blip r:embed="rId5"/>
                <a:stretch>
                  <a:fillRect l="-3186" r="-1716" b="-245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/>
              <p:cNvSpPr txBox="1"/>
              <p:nvPr/>
            </p:nvSpPr>
            <p:spPr>
              <a:xfrm>
                <a:off x="478661" y="6083709"/>
                <a:ext cx="2019079" cy="3193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zh-CN" altLang="en-US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m:rPr>
                              <m:sty m:val="p"/>
                            </m:rPr>
                            <a:rPr lang="en-US" altLang="zh-CN" i="1" smtClean="0">
                              <a:latin typeface="Cambria Math" panose="02040503050406030204" pitchFamily="18" charset="0"/>
                            </a:rPr>
                            <m:t>BLFQ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=0.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4 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GeV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3" name="文本框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661" y="6083709"/>
                <a:ext cx="2019079" cy="319318"/>
              </a:xfrm>
              <a:prstGeom prst="rect">
                <a:avLst/>
              </a:prstGeom>
              <a:blipFill>
                <a:blip r:embed="rId6"/>
                <a:stretch>
                  <a:fillRect l="-2417" r="-604" b="-2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67687385-DC9B-461A-9B6F-37025C643EF3}"/>
              </a:ext>
            </a:extLst>
          </p:cNvPr>
          <p:cNvSpPr txBox="1"/>
          <p:nvPr/>
        </p:nvSpPr>
        <p:spPr>
          <a:xfrm>
            <a:off x="3412570" y="289874"/>
            <a:ext cx="235513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u="sng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Pion initial PDF</a:t>
            </a:r>
            <a:endParaRPr lang="zh-CN" altLang="en-US" sz="2600" u="sng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9"/>
              <p:cNvSpPr txBox="1"/>
              <p:nvPr/>
            </p:nvSpPr>
            <p:spPr>
              <a:xfrm>
                <a:off x="7217880" y="5986698"/>
                <a:ext cx="12526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0" dirty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(1−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1.4</m:t>
                        </m:r>
                      </m:sup>
                    </m:s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0" name="文本框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7880" y="5986698"/>
                <a:ext cx="1252651" cy="369332"/>
              </a:xfrm>
              <a:prstGeom prst="rect">
                <a:avLst/>
              </a:prstGeom>
              <a:blipFill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文本框 23"/>
              <p:cNvSpPr txBox="1"/>
              <p:nvPr/>
            </p:nvSpPr>
            <p:spPr>
              <a:xfrm>
                <a:off x="7526553" y="5192053"/>
                <a:ext cx="8309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dirty="0"/>
                  <a:t>large</a:t>
                </a:r>
                <a:r>
                  <a:rPr lang="en-US" altLang="zh-CN" b="0" dirty="0"/>
                  <a:t>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4" name="文本框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6553" y="5192053"/>
                <a:ext cx="830997" cy="369332"/>
              </a:xfrm>
              <a:prstGeom prst="rect">
                <a:avLst/>
              </a:prstGeom>
              <a:blipFill>
                <a:blip r:embed="rId8"/>
                <a:stretch>
                  <a:fillRect l="-6618" t="-10000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/>
              <p:cNvSpPr txBox="1"/>
              <p:nvPr/>
            </p:nvSpPr>
            <p:spPr>
              <a:xfrm>
                <a:off x="2968575" y="6099674"/>
                <a:ext cx="3888821" cy="3033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d>
                      </m:e>
                      <m:sub>
                        <m:r>
                          <a:rPr lang="en-US" altLang="zh-CN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𝐠𝐥𝐮𝐨𝐧</m:t>
                        </m:r>
                      </m:sub>
                    </m:sSub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𝟐𝟏𝟔</m:t>
                    </m:r>
                  </m:oMath>
                </a14:m>
                <a:r>
                  <a:rPr lang="en-US" altLang="zh-CN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</a:t>
                </a:r>
                <a:r>
                  <a:rPr lang="en-US" altLang="zh-CN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>
                            <a:latin typeface="Cambria Math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altLang="zh-CN" b="1" i="1"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d>
                      </m:e>
                      <m:sub>
                        <m:r>
                          <a:rPr lang="en-US" altLang="zh-CN" b="1" i="0">
                            <a:latin typeface="Cambria Math" panose="02040503050406030204" pitchFamily="18" charset="0"/>
                          </a:rPr>
                          <m:t>𝐯𝐚</m:t>
                        </m:r>
                        <m:r>
                          <a:rPr lang="en-US" altLang="zh-CN" b="1" i="0" smtClean="0">
                            <a:latin typeface="Cambria Math" panose="02040503050406030204" pitchFamily="18" charset="0"/>
                          </a:rPr>
                          <m:t>𝐥𝐞𝐧𝐜𝐞</m:t>
                        </m:r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𝒖</m:t>
                        </m:r>
                      </m:sub>
                    </m:sSub>
                    <m:r>
                      <a:rPr lang="en-US" altLang="zh-CN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zh-CN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𝟑𝟗𝟐</m:t>
                    </m:r>
                  </m:oMath>
                </a14:m>
                <a:endParaRPr lang="zh-CN" alt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8575" y="6099674"/>
                <a:ext cx="3888821" cy="303353"/>
              </a:xfrm>
              <a:prstGeom prst="rect">
                <a:avLst/>
              </a:prstGeom>
              <a:blipFill>
                <a:blip r:embed="rId9"/>
                <a:stretch>
                  <a:fillRect t="-26531" r="-940" b="-387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/>
              <p:cNvSpPr txBox="1"/>
              <p:nvPr/>
            </p:nvSpPr>
            <p:spPr>
              <a:xfrm>
                <a:off x="3181476" y="5613630"/>
                <a:ext cx="3507307" cy="3033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d>
                      </m:e>
                      <m:sub>
                        <m:r>
                          <a:rPr lang="en-US" altLang="zh-CN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𝐠𝐥𝐮𝐨𝐧</m:t>
                        </m:r>
                      </m:sub>
                    </m:sSub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altLang="zh-CN" b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       </a:t>
                </a:r>
                <a:r>
                  <a:rPr lang="en-US" altLang="zh-CN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1" i="1">
                            <a:latin typeface="Cambria Math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altLang="zh-CN" b="1" i="1"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n-US" altLang="zh-CN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</m:d>
                      </m:e>
                      <m:sub>
                        <m:r>
                          <a:rPr lang="en-US" altLang="zh-CN" b="1" i="0">
                            <a:latin typeface="Cambria Math" panose="02040503050406030204" pitchFamily="18" charset="0"/>
                          </a:rPr>
                          <m:t>𝐯𝐚</m:t>
                        </m:r>
                        <m:r>
                          <a:rPr lang="en-US" altLang="zh-CN" b="1" i="0" smtClean="0">
                            <a:latin typeface="Cambria Math" panose="02040503050406030204" pitchFamily="18" charset="0"/>
                          </a:rPr>
                          <m:t>𝐥𝐞𝐧𝐜𝐞</m:t>
                        </m:r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b="1" i="1" smtClean="0">
                            <a:latin typeface="Cambria Math" panose="02040503050406030204" pitchFamily="18" charset="0"/>
                          </a:rPr>
                          <m:t>𝒖</m:t>
                        </m:r>
                      </m:sub>
                    </m:sSub>
                    <m:r>
                      <a:rPr lang="en-US" altLang="zh-CN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1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zh-CN" b="1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b="1" i="1" smtClean="0"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endParaRPr lang="zh-CN" altLang="en-US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文本框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1476" y="5613630"/>
                <a:ext cx="3507307" cy="303353"/>
              </a:xfrm>
              <a:prstGeom prst="rect">
                <a:avLst/>
              </a:prstGeom>
              <a:blipFill>
                <a:blip r:embed="rId10"/>
                <a:stretch>
                  <a:fillRect t="-26000" r="-1739" b="-36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文本框 25"/>
              <p:cNvSpPr txBox="1"/>
              <p:nvPr/>
            </p:nvSpPr>
            <p:spPr>
              <a:xfrm>
                <a:off x="7217880" y="5541724"/>
                <a:ext cx="1448345" cy="372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0" dirty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(1−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0.596</m:t>
                        </m:r>
                      </m:sup>
                    </m:s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6" name="文本框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7880" y="5541724"/>
                <a:ext cx="1448345" cy="372410"/>
              </a:xfrm>
              <a:prstGeom prst="rect">
                <a:avLst/>
              </a:prstGeom>
              <a:blipFill>
                <a:blip r:embed="rId11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 Box 7">
            <a:extLst>
              <a:ext uri="{FF2B5EF4-FFF2-40B4-BE49-F238E27FC236}">
                <a16:creationId xmlns:a16="http://schemas.microsoft.com/office/drawing/2014/main" xmlns="" id="{CA255F9C-6E65-4BF1-95BA-CC479366B0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43662"/>
            <a:ext cx="49336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[Lan,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Fu, </a:t>
            </a:r>
            <a:r>
              <a:rPr lang="en-US" altLang="zh-CN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Mondal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Zhao, Vary, </a:t>
            </a:r>
            <a:r>
              <a:rPr lang="en-US" altLang="zh-CN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arXiv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2106.04954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] 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文本框 22"/>
              <p:cNvSpPr txBox="1"/>
              <p:nvPr/>
            </p:nvSpPr>
            <p:spPr>
              <a:xfrm>
                <a:off x="686562" y="930789"/>
                <a:ext cx="4989828" cy="7264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𝑞</m:t>
                          </m:r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𝑔</m:t>
                          </m:r>
                        </m:sub>
                      </m:sSub>
                      <m:d>
                        <m:d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𝑥</m:t>
                          </m:r>
                        </m:e>
                      </m:d>
                      <m:r>
                        <a:rPr kumimoji="1" lang="en-US" altLang="zh-CN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kumimoji="1" lang="bg-BG" altLang="zh-CN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16</m:t>
                          </m:r>
                          <m:sSup>
                            <m:sSupPr>
                              <m:ctrlPr>
                                <a:rPr kumimoji="1" lang="en-US" altLang="zh-CN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kumimoji="1" lang="bg-BG" altLang="zh-CN" b="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kumimoji="1" lang="bg-BG" altLang="zh-CN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𝒩</m:t>
                          </m:r>
                          <m:r>
                            <a:rPr kumimoji="1" lang="en-US" altLang="zh-CN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,</m:t>
                          </m:r>
                          <m:r>
                            <a:rPr kumimoji="1" lang="en-US" altLang="zh-CN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sub>
                        <m:sup/>
                        <m:e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kumimoji="1" lang="bg-BG" altLang="zh-CN" i="1">
                                  <a:latin typeface="Cambria Math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p>
                                <m:sSupPr>
                                  <m:ctrlPr>
                                    <a:rPr kumimoji="1" lang="en-US" altLang="zh-CN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zh-CN" i="1">
                                      <a:latin typeface="Cambria Math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1" lang="en-US" altLang="zh-CN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kumimoji="1" lang="en-US" altLang="zh-CN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zh-CN" i="1">
                                      <a:latin typeface="Cambria Math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kumimoji="1" lang="en-US" altLang="zh-CN" i="1">
                                      <a:latin typeface="Cambria Math" charset="0"/>
                                    </a:rPr>
                                    <m:t>⊥</m:t>
                                  </m:r>
                                </m:sub>
                              </m:sSub>
                              <m:r>
                                <a:rPr kumimoji="1" lang="en-US" altLang="zh-CN" i="1">
                                  <a:latin typeface="Cambria Math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kumimoji="1" lang="en-US" altLang="zh-CN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kumimoji="1" lang="en-US" altLang="zh-CN" i="1">
                                          <a:latin typeface="Cambria Math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kumimoji="1" lang="en-US" altLang="zh-CN" b="0" i="1" smtClean="0">
                                              <a:latin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kumimoji="1" lang="en-US" altLang="zh-CN" i="1">
                                              <a:latin typeface="Cambria Math" charset="0"/>
                                            </a:rPr>
                                            <m:t>𝜓</m:t>
                                          </m:r>
                                        </m:e>
                                        <m:sup>
                                          <m:r>
                                            <m:rPr>
                                              <m:brk m:alnAt="7"/>
                                            </m:rPr>
                                            <a:rPr kumimoji="1" lang="bg-BG" altLang="zh-CN" i="1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𝒩</m:t>
                                          </m:r>
                                        </m:sup>
                                      </m:sSup>
                                      <m:d>
                                        <m:dPr>
                                          <m:ctrlPr>
                                            <a:rPr kumimoji="1" lang="en-US" altLang="zh-CN" i="1">
                                              <a:latin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kumimoji="1" lang="en-US" altLang="zh-CN" i="1">
                                              <a:latin typeface="Cambria Math" charset="0"/>
                                            </a:rPr>
                                            <m:t>𝑥</m:t>
                                          </m:r>
                                          <m:r>
                                            <a:rPr kumimoji="1" lang="en-US" altLang="zh-CN" i="1">
                                              <a:latin typeface="Cambria Math" charset="0"/>
                                            </a:rPr>
                                            <m:t>,</m:t>
                                          </m:r>
                                          <m:sSub>
                                            <m:sSubPr>
                                              <m:ctrlPr>
                                                <a:rPr kumimoji="1" lang="en-US" altLang="zh-CN" i="1">
                                                  <a:latin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kumimoji="1" lang="en-US" altLang="zh-CN" i="1">
                                                  <a:latin typeface="Cambria Math" charset="0"/>
                                                </a:rPr>
                                                <m:t>𝑘</m:t>
                                              </m:r>
                                            </m:e>
                                            <m:sub>
                                              <m:r>
                                                <a:rPr kumimoji="1" lang="en-US" altLang="zh-CN" i="1">
                                                  <a:latin typeface="Cambria Math" charset="0"/>
                                                </a:rPr>
                                                <m:t>⊥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r>
                                    <a:rPr kumimoji="1" lang="en-US" altLang="zh-CN" i="1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𝛿</m:t>
                              </m:r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𝑥</m:t>
                              </m:r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kumimoji="1" lang="en-US" altLang="zh-CN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zh-CN" b="0" i="1" smtClean="0">
                                      <a:latin typeface="Cambria Math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kumimoji="1" lang="en-US" altLang="zh-CN" b="0" i="1" smtClean="0">
                                      <a:latin typeface="Cambria Math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kumimoji="1" lang="en-US" altLang="zh-CN" b="0" i="1" smtClean="0">
                                  <a:latin typeface="Cambria Math" charset="0"/>
                                </a:rPr>
                                <m:t>)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kumimoji="1" lang="zh-CN" altLang="en-US" dirty="0"/>
              </a:p>
            </p:txBody>
          </p:sp>
        </mc:Choice>
        <mc:Fallback>
          <p:sp>
            <p:nvSpPr>
              <p:cNvPr id="23" name="文本框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562" y="930789"/>
                <a:ext cx="4989828" cy="726481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xmlns="" id="{8808A9AB-98C5-4953-8E4C-EA9C7D39A8A7}"/>
                  </a:ext>
                </a:extLst>
              </p:cNvPr>
              <p:cNvSpPr/>
              <p:nvPr/>
            </p:nvSpPr>
            <p:spPr>
              <a:xfrm>
                <a:off x="6158567" y="858516"/>
                <a:ext cx="298543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altLang="zh-CN" b="1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b="1">
                              <a:latin typeface="Cambria Math" charset="0"/>
                            </a:rPr>
                            <m:t>|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  <m:r>
                        <a:rPr lang="en-US" altLang="zh-CN" i="1">
                          <a:latin typeface="Cambria Math" charset="0"/>
                        </a:rPr>
                        <m:t>=</m:t>
                      </m:r>
                      <m:r>
                        <a:rPr lang="en-US" altLang="zh-CN" i="1">
                          <a:latin typeface="Cambria Math" charset="0"/>
                        </a:rPr>
                        <m:t>𝑎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charset="0"/>
                            </a:rPr>
                            <m:t>|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altLang="zh-CN" i="1">
                          <a:latin typeface="Cambria Math" charset="0"/>
                        </a:rPr>
                        <m:t>+</m:t>
                      </m:r>
                      <m:r>
                        <a:rPr lang="en-US" altLang="zh-CN" i="1">
                          <a:latin typeface="Cambria Math" charset="0"/>
                        </a:rPr>
                        <m:t>𝑏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charset="0"/>
                            </a:rPr>
                            <m:t>|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zh-CN" altLang="en-US" b="1" i="1" dirty="0"/>
              </a:p>
            </p:txBody>
          </p:sp>
        </mc:Choice>
        <mc:Fallback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8808A9AB-98C5-4953-8E4C-EA9C7D39A8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8567" y="858516"/>
                <a:ext cx="2985433" cy="369332"/>
              </a:xfrm>
              <a:prstGeom prst="rect">
                <a:avLst/>
              </a:prstGeom>
              <a:blipFill rotWithShape="0">
                <a:blip r:embed="rId13"/>
                <a:stretch>
                  <a:fillRect l="-816" t="-121667" b="-188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4">
            <a:extLst>
              <a:ext uri="{FF2B5EF4-FFF2-40B4-BE49-F238E27FC236}">
                <a16:creationId xmlns:a16="http://schemas.microsoft.com/office/drawing/2014/main" xmlns="" id="{CF881760-BB17-4F59-AACE-70613A11E473}"/>
              </a:ext>
            </a:extLst>
          </p:cNvPr>
          <p:cNvCxnSpPr>
            <a:cxnSpLocks/>
          </p:cNvCxnSpPr>
          <p:nvPr/>
        </p:nvCxnSpPr>
        <p:spPr>
          <a:xfrm>
            <a:off x="8494399" y="858516"/>
            <a:ext cx="0" cy="438422"/>
          </a:xfrm>
          <a:prstGeom prst="line">
            <a:avLst/>
          </a:prstGeom>
          <a:ln w="34925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00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743" y="688991"/>
            <a:ext cx="5175947" cy="59191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xmlns="" id="{8808A9AB-98C5-4953-8E4C-EA9C7D39A8A7}"/>
                  </a:ext>
                </a:extLst>
              </p:cNvPr>
              <p:cNvSpPr/>
              <p:nvPr/>
            </p:nvSpPr>
            <p:spPr>
              <a:xfrm>
                <a:off x="5529917" y="1641979"/>
                <a:ext cx="298543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altLang="zh-CN" b="1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b="1">
                              <a:latin typeface="Cambria Math" charset="0"/>
                            </a:rPr>
                            <m:t>|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  <m:r>
                        <a:rPr lang="en-US" altLang="zh-CN" i="1">
                          <a:latin typeface="Cambria Math" charset="0"/>
                        </a:rPr>
                        <m:t>=</m:t>
                      </m:r>
                      <m:r>
                        <a:rPr lang="en-US" altLang="zh-CN" i="1">
                          <a:latin typeface="Cambria Math" charset="0"/>
                        </a:rPr>
                        <m:t>𝑎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charset="0"/>
                            </a:rPr>
                            <m:t>|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altLang="zh-CN" i="1">
                          <a:latin typeface="Cambria Math" charset="0"/>
                        </a:rPr>
                        <m:t>+</m:t>
                      </m:r>
                      <m:r>
                        <a:rPr lang="en-US" altLang="zh-CN" i="1">
                          <a:latin typeface="Cambria Math" charset="0"/>
                        </a:rPr>
                        <m:t>𝑏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charset="0"/>
                            </a:rPr>
                            <m:t>|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zh-CN" altLang="en-US" b="1" i="1" dirty="0"/>
              </a:p>
            </p:txBody>
          </p:sp>
        </mc:Choice>
        <mc:Fallback xmlns=""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id="{8808A9AB-98C5-4953-8E4C-EA9C7D39A8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9917" y="1641979"/>
                <a:ext cx="2985433" cy="369332"/>
              </a:xfrm>
              <a:prstGeom prst="rect">
                <a:avLst/>
              </a:prstGeom>
              <a:blipFill>
                <a:blip r:embed="rId3"/>
                <a:stretch>
                  <a:fillRect l="-1020" t="-119672" b="-1836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Connector 4">
            <a:extLst>
              <a:ext uri="{FF2B5EF4-FFF2-40B4-BE49-F238E27FC236}">
                <a16:creationId xmlns:a16="http://schemas.microsoft.com/office/drawing/2014/main" xmlns="" id="{CF881760-BB17-4F59-AACE-70613A11E473}"/>
              </a:ext>
            </a:extLst>
          </p:cNvPr>
          <p:cNvCxnSpPr>
            <a:cxnSpLocks/>
          </p:cNvCxnSpPr>
          <p:nvPr/>
        </p:nvCxnSpPr>
        <p:spPr>
          <a:xfrm>
            <a:off x="7865749" y="1641979"/>
            <a:ext cx="0" cy="438422"/>
          </a:xfrm>
          <a:prstGeom prst="line">
            <a:avLst/>
          </a:prstGeom>
          <a:ln w="34925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xmlns="" id="{D142AC65-7855-EE4F-ACC6-5D42865BD5A5}"/>
                  </a:ext>
                </a:extLst>
              </p:cNvPr>
              <p:cNvSpPr txBox="1"/>
              <p:nvPr/>
            </p:nvSpPr>
            <p:spPr>
              <a:xfrm>
                <a:off x="5668239" y="2347934"/>
                <a:ext cx="3256685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Large-x behavior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(1−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1.77</m:t>
                        </m:r>
                      </m:sup>
                    </m:sSup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closer to </a:t>
                </a:r>
                <a:r>
                  <a:rPr lang="en-US" altLang="zh-CN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pQCD</a:t>
                </a:r>
                <a:endParaRPr lang="en-US" altLang="zh-CN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gluon distribution </a:t>
                </a:r>
                <a:r>
                  <a:rPr lang="en-US" altLang="zh-CN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significantly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increases 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142AC65-7855-EE4F-ACC6-5D42865BD5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8239" y="2347934"/>
                <a:ext cx="3256685" cy="1477328"/>
              </a:xfrm>
              <a:prstGeom prst="rect">
                <a:avLst/>
              </a:prstGeom>
              <a:blipFill>
                <a:blip r:embed="rId4"/>
                <a:stretch>
                  <a:fillRect l="-1311" t="-2058" b="-20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67687385-DC9B-461A-9B6F-37025C643EF3}"/>
              </a:ext>
            </a:extLst>
          </p:cNvPr>
          <p:cNvSpPr txBox="1"/>
          <p:nvPr/>
        </p:nvSpPr>
        <p:spPr>
          <a:xfrm>
            <a:off x="3904974" y="102764"/>
            <a:ext cx="14927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u="sng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Pion PDF</a:t>
            </a:r>
            <a:endParaRPr lang="zh-CN" altLang="en-US" sz="2600" u="sng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表格 2"/>
              <p:cNvGraphicFramePr>
                <a:graphicFrameLocks noGrp="1"/>
              </p:cNvGraphicFramePr>
              <p:nvPr/>
            </p:nvGraphicFramePr>
            <p:xfrm>
              <a:off x="5306292" y="4220708"/>
              <a:ext cx="3746269" cy="156253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77389">
                      <a:extLst>
                        <a:ext uri="{9D8B030D-6E8A-4147-A177-3AD203B41FA5}">
                          <a16:colId xmlns:a16="http://schemas.microsoft.com/office/drawing/2014/main" xmlns="" val="1830439908"/>
                        </a:ext>
                      </a:extLst>
                    </a:gridCol>
                    <a:gridCol w="822960">
                      <a:extLst>
                        <a:ext uri="{9D8B030D-6E8A-4147-A177-3AD203B41FA5}">
                          <a16:colId xmlns:a16="http://schemas.microsoft.com/office/drawing/2014/main" xmlns="" val="1292723400"/>
                        </a:ext>
                      </a:extLst>
                    </a:gridCol>
                    <a:gridCol w="822960">
                      <a:extLst>
                        <a:ext uri="{9D8B030D-6E8A-4147-A177-3AD203B41FA5}">
                          <a16:colId xmlns:a16="http://schemas.microsoft.com/office/drawing/2014/main" xmlns="" val="657420390"/>
                        </a:ext>
                      </a:extLst>
                    </a:gridCol>
                    <a:gridCol w="822960">
                      <a:extLst>
                        <a:ext uri="{9D8B030D-6E8A-4147-A177-3AD203B41FA5}">
                          <a16:colId xmlns:a16="http://schemas.microsoft.com/office/drawing/2014/main" xmlns="" val="2070768908"/>
                        </a:ext>
                      </a:extLst>
                    </a:gridCol>
                  </a:tblGrid>
                  <a:tr h="443033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altLang="zh-CN" sz="14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400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</m:d>
                            </m:oMath>
                          </a14:m>
                          <a:r>
                            <a:rPr lang="zh-CN" altLang="en-US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r>
                            <a:rPr lang="en-US" altLang="zh-CN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@ 4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400" i="1" smtClean="0">
                                      <a:solidFill>
                                        <a:schemeClr val="tx1"/>
                                      </a:solidFill>
                                      <a:latin typeface="Cambria Math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1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𝐆𝐞𝐕</m:t>
                                  </m:r>
                                </m:e>
                                <m:sup>
                                  <m:r>
                                    <a:rPr lang="en-US" altLang="zh-CN" sz="14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zh-CN" alt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Valence</a:t>
                          </a:r>
                        </a:p>
                      </a:txBody>
                      <a:tcPr marT="45749" marB="45749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Gluon</a:t>
                          </a:r>
                        </a:p>
                      </a:txBody>
                      <a:tcPr marT="45749" marB="45749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Sea</a:t>
                          </a:r>
                        </a:p>
                      </a:txBody>
                      <a:tcPr marT="45749" marB="45749" anchor="ctr"/>
                    </a:tc>
                    <a:extLst>
                      <a:ext uri="{0D108BD9-81ED-4DB2-BD59-A6C34878D82A}">
                        <a16:rowId xmlns:a16="http://schemas.microsoft.com/office/drawing/2014/main" xmlns="" val="1047816340"/>
                      </a:ext>
                    </a:extLst>
                  </a:tr>
                  <a:tr h="373168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>
                            <a:buNone/>
                          </a:pPr>
                          <a:r>
                            <a:rPr lang="en-US" sz="1400" b="1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BLFQ</a:t>
                          </a:r>
                        </a:p>
                      </a:txBody>
                      <a:tcPr marT="45749" marB="45749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>
                            <a:buNone/>
                          </a:pPr>
                          <a:r>
                            <a:rPr lang="en-US" sz="1400" b="1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0.483</a:t>
                          </a:r>
                        </a:p>
                      </a:txBody>
                      <a:tcPr marT="45749" marB="45749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>
                            <a:buNone/>
                          </a:pPr>
                          <a:r>
                            <a:rPr lang="en-US" sz="1400" b="1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</a:t>
                          </a:r>
                          <a:r>
                            <a:rPr lang="en-US" altLang="zh-CN" sz="1400" b="1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421</a:t>
                          </a:r>
                          <a:endParaRPr lang="en-US" sz="1400" b="1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T="45749" marB="45749" anchor="ctr"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>
                            <a:buNone/>
                          </a:pPr>
                          <a:r>
                            <a:rPr lang="en-US" sz="1400" b="1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0.096</a:t>
                          </a:r>
                        </a:p>
                      </a:txBody>
                      <a:tcPr marT="45749" marB="45749" anchor="ctr"/>
                    </a:tc>
                    <a:extLst>
                      <a:ext uri="{0D108BD9-81ED-4DB2-BD59-A6C34878D82A}">
                        <a16:rowId xmlns:a16="http://schemas.microsoft.com/office/drawing/2014/main" xmlns="" val="3958983737"/>
                      </a:ext>
                    </a:extLst>
                  </a:tr>
                  <a:tr h="373168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BLFQ-NJL</a:t>
                          </a:r>
                        </a:p>
                      </a:txBody>
                      <a:tcPr marT="45749" marB="45749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0.489</a:t>
                          </a:r>
                        </a:p>
                      </a:txBody>
                      <a:tcPr marT="45749" marB="45749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0.398</a:t>
                          </a:r>
                        </a:p>
                      </a:txBody>
                      <a:tcPr marT="45749" marB="45749" anchor="ctr"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0.113</a:t>
                          </a:r>
                        </a:p>
                      </a:txBody>
                      <a:tcPr marT="45749" marB="45749" anchor="ctr"/>
                    </a:tc>
                    <a:extLst>
                      <a:ext uri="{0D108BD9-81ED-4DB2-BD59-A6C34878D82A}">
                        <a16:rowId xmlns:a16="http://schemas.microsoft.com/office/drawing/2014/main" xmlns="" val="2219766696"/>
                      </a:ext>
                    </a:extLst>
                  </a:tr>
                  <a:tr h="373168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+mn-ea"/>
                            </a:rPr>
                            <a:t>[BSE 2019’]</a:t>
                          </a:r>
                        </a:p>
                      </a:txBody>
                      <a:tcPr marT="45749" marB="45749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0.48(3)</a:t>
                          </a:r>
                        </a:p>
                      </a:txBody>
                      <a:tcPr marT="45749" marB="45749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0.41(2)</a:t>
                          </a:r>
                        </a:p>
                      </a:txBody>
                      <a:tcPr marT="45749" marB="45749" anchor="ctr"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0.11(2)</a:t>
                          </a:r>
                        </a:p>
                      </a:txBody>
                      <a:tcPr marT="45749" marB="45749" anchor="ctr"/>
                    </a:tc>
                    <a:extLst>
                      <a:ext uri="{0D108BD9-81ED-4DB2-BD59-A6C34878D82A}">
                        <a16:rowId xmlns:a16="http://schemas.microsoft.com/office/drawing/2014/main" xmlns="" val="92537346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表格 2"/>
              <p:cNvGraphicFramePr>
                <a:graphicFrameLocks noGrp="1"/>
              </p:cNvGraphicFramePr>
              <p:nvPr/>
            </p:nvGraphicFramePr>
            <p:xfrm>
              <a:off x="5306292" y="4220708"/>
              <a:ext cx="3746269" cy="156253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77389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830439908"/>
                        </a:ext>
                      </a:extLst>
                    </a:gridCol>
                    <a:gridCol w="82296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1292723400"/>
                        </a:ext>
                      </a:extLst>
                    </a:gridCol>
                    <a:gridCol w="82296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657420390"/>
                        </a:ext>
                      </a:extLst>
                    </a:gridCol>
                    <a:gridCol w="82296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070768908"/>
                        </a:ext>
                      </a:extLst>
                    </a:gridCol>
                  </a:tblGrid>
                  <a:tr h="44303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 rotWithShape="0">
                          <a:blip r:embed="rId5"/>
                          <a:stretch>
                            <a:fillRect l="-476" t="-1370" r="-195238" b="-25890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400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Valence</a:t>
                          </a:r>
                        </a:p>
                      </a:txBody>
                      <a:tcPr marT="45749" marB="45749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Gluon</a:t>
                          </a:r>
                        </a:p>
                      </a:txBody>
                      <a:tcPr marT="45749" marB="45749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400" b="1" dirty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Sea</a:t>
                          </a:r>
                        </a:p>
                      </a:txBody>
                      <a:tcPr marT="45749" marB="45749"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047816340"/>
                      </a:ext>
                    </a:extLst>
                  </a:tr>
                  <a:tr h="373168"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>
                            <a:buNone/>
                          </a:pPr>
                          <a:r>
                            <a:rPr lang="en-US" sz="1400" b="1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BLFQ</a:t>
                          </a:r>
                        </a:p>
                      </a:txBody>
                      <a:tcPr marT="45749" marB="45749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>
                            <a:buNone/>
                          </a:pPr>
                          <a:r>
                            <a:rPr lang="en-US" sz="1400" b="1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0.483</a:t>
                          </a:r>
                        </a:p>
                      </a:txBody>
                      <a:tcPr marT="45749" marB="45749" anchor="ctr"/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>
                            <a:buNone/>
                          </a:pPr>
                          <a:r>
                            <a:rPr lang="en-US" sz="1400" b="1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</a:t>
                          </a:r>
                          <a:r>
                            <a:rPr lang="en-US" altLang="zh-CN" sz="1400" b="1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421</a:t>
                          </a:r>
                          <a:endParaRPr lang="en-US" sz="1400" b="1" kern="1200" dirty="0">
                            <a:solidFill>
                              <a:schemeClr val="dk1"/>
                            </a:solidFill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T="45749" marB="45749" anchor="ctr"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defTabSz="914400" rtl="0" eaLnBrk="1" latinLnBrk="0" hangingPunct="1">
                            <a:buNone/>
                          </a:pPr>
                          <a:r>
                            <a:rPr lang="en-US" sz="1400" b="1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0.096</a:t>
                          </a:r>
                        </a:p>
                      </a:txBody>
                      <a:tcPr marT="45749" marB="45749"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958983737"/>
                      </a:ext>
                    </a:extLst>
                  </a:tr>
                  <a:tr h="373168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BLFQ-NJL</a:t>
                          </a:r>
                        </a:p>
                      </a:txBody>
                      <a:tcPr marT="45749" marB="45749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0.489</a:t>
                          </a:r>
                        </a:p>
                      </a:txBody>
                      <a:tcPr marT="45749" marB="45749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0.398</a:t>
                          </a:r>
                        </a:p>
                      </a:txBody>
                      <a:tcPr marT="45749" marB="45749" anchor="ctr"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400" kern="1200" dirty="0">
                              <a:solidFill>
                                <a:schemeClr val="dk1"/>
                              </a:solidFill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0.113</a:t>
                          </a:r>
                        </a:p>
                      </a:txBody>
                      <a:tcPr marT="45749" marB="45749"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219766696"/>
                      </a:ext>
                    </a:extLst>
                  </a:tr>
                  <a:tr h="373168"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altLang="zh-CN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  <a:sym typeface="+mn-ea"/>
                            </a:rPr>
                            <a:t>[BSE 2019’]</a:t>
                          </a:r>
                        </a:p>
                      </a:txBody>
                      <a:tcPr marT="45749" marB="45749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0.48(3)</a:t>
                          </a:r>
                        </a:p>
                      </a:txBody>
                      <a:tcPr marT="45749" marB="45749" anchor="ctr"/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0.41(2)</a:t>
                          </a:r>
                        </a:p>
                      </a:txBody>
                      <a:tcPr marT="45749" marB="45749" anchor="ctr">
                        <a:solidFill>
                          <a:schemeClr val="accent4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>
                            <a:buNone/>
                          </a:pPr>
                          <a:r>
                            <a:rPr lang="en-US" sz="14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0.11(2)</a:t>
                          </a:r>
                        </a:p>
                      </a:txBody>
                      <a:tcPr marT="45749" marB="45749"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92537346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ext Box 7">
            <a:extLst>
              <a:ext uri="{FF2B5EF4-FFF2-40B4-BE49-F238E27FC236}">
                <a16:creationId xmlns:a16="http://schemas.microsoft.com/office/drawing/2014/main" xmlns="" id="{CA255F9C-6E65-4BF1-95BA-CC479366B0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8" y="6550223"/>
            <a:ext cx="493360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[Lan,</a:t>
            </a:r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Fu, </a:t>
            </a:r>
            <a:r>
              <a:rPr lang="en-US" altLang="zh-CN" sz="1600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Mondal</a:t>
            </a:r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Zhao, Vary, </a:t>
            </a:r>
            <a:r>
              <a:rPr lang="en-US" altLang="zh-CN" sz="1600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arXiv</a:t>
            </a:r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2106.04954</a:t>
            </a:r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]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170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75" y="1464195"/>
            <a:ext cx="5983803" cy="54033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文本框 2"/>
              <p:cNvSpPr txBox="1"/>
              <p:nvPr/>
            </p:nvSpPr>
            <p:spPr>
              <a:xfrm>
                <a:off x="352451" y="622250"/>
                <a:ext cx="8685939" cy="90338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|"/>
                          <m:endChr m:val=""/>
                          <m:ctrlPr>
                            <a:rPr lang="en-US" altLang="zh-CN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𝐹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zh-CN" b="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acc>
                            <m:accPr>
                              <m:chr m:val="̅"/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  <m:sup/>
                        <m:e>
                          <m:nary>
                            <m:nary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altLang="zh-CN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</m:sub>
                            <m:sup>
                              <m:sSub>
                                <m:sSubPr>
                                  <m:ctrlPr>
                                    <a:rPr lang="en-US" altLang="zh-CN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</m:sup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altLang="zh-CN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  <m:acc>
                                    <m:accPr>
                                      <m:chr m:val="̅"/>
                                      <m:ctrlPr>
                                        <a:rPr lang="en-US" altLang="zh-CN" b="0" i="1" smtClean="0">
                                          <a:latin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</m:acc>
                                </m:sub>
                              </m:sSub>
                              <m:f>
                                <m:fPr>
                                  <m:ctrlPr>
                                    <a:rPr lang="en-US" altLang="zh-CN" b="0" i="1" smtClean="0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altLang="zh-CN" i="1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  <m:acc>
                                        <m:accPr>
                                          <m:chr m:val="̅"/>
                                          <m:ctrlPr>
                                            <a:rPr lang="en-US" altLang="zh-CN" i="1">
                                              <a:latin typeface="Cambria Math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altLang="zh-CN" i="1">
                                              <a:latin typeface="Cambria Math" panose="02040503050406030204" pitchFamily="18" charset="0"/>
                                            </a:rPr>
                                            <m:t>𝑐</m:t>
                                          </m:r>
                                        </m:e>
                                      </m:acc>
                                    </m:sub>
                                  </m:sSub>
                                </m:num>
                                <m:den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altLang="zh-CN" b="0" i="1" smtClean="0">
                                          <a:latin typeface="Cambria Math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bSup>
                                        <m:sSubSupPr>
                                          <m:ctrlPr>
                                            <a:rPr lang="en-US" altLang="zh-CN" b="0" i="1" smtClean="0">
                                              <a:latin typeface="Cambria Math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𝐹</m:t>
                                          </m:r>
                                        </m:sub>
                                        <m:sup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f>
                                        <m:fPr>
                                          <m:ctrlPr>
                                            <a:rPr lang="en-US" altLang="zh-CN" b="0" i="1" smtClean="0">
                                              <a:latin typeface="Cambria Math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4</m:t>
                                          </m:r>
                                          <m:sSubSup>
                                            <m:sSubSupPr>
                                              <m:ctrlPr>
                                                <a:rPr lang="en-US" altLang="zh-CN" b="0" i="1" smtClean="0">
                                                  <a:latin typeface="Cambria Math" charset="0"/>
                                                </a:rPr>
                                              </m:ctrlPr>
                                            </m:sSubSupPr>
                                            <m:e>
                                              <m:r>
                                                <a:rPr lang="en-US" altLang="zh-CN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𝑀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altLang="zh-CN" i="1">
                                                  <a:latin typeface="Cambria Math" panose="02040503050406030204" pitchFamily="18" charset="0"/>
                                                </a:rPr>
                                                <m:t>𝑐</m:t>
                                              </m:r>
                                              <m:acc>
                                                <m:accPr>
                                                  <m:chr m:val="̅"/>
                                                  <m:ctrlPr>
                                                    <a:rPr lang="en-US" altLang="zh-CN" i="1">
                                                      <a:latin typeface="Cambria Math" charset="0"/>
                                                    </a:rPr>
                                                  </m:ctrlPr>
                                                </m:accPr>
                                                <m:e>
                                                  <m:r>
                                                    <a:rPr lang="en-US" altLang="zh-CN" i="1">
                                                      <a:latin typeface="Cambria Math" panose="02040503050406030204" pitchFamily="18" charset="0"/>
                                                    </a:rPr>
                                                    <m:t>𝑐</m:t>
                                                  </m:r>
                                                </m:e>
                                              </m:acc>
                                            </m:sub>
                                            <m:sup>
                                              <m:r>
                                                <a:rPr lang="en-US" altLang="zh-CN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bSup>
                                        </m:num>
                                        <m:den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𝑆</m:t>
                                          </m:r>
                                        </m:den>
                                      </m:f>
                                    </m:e>
                                  </m:rad>
                                </m:den>
                              </m:f>
                              <m:sSub>
                                <m:sSubPr>
                                  <m:ctrlPr>
                                    <a:rPr lang="en-US" altLang="zh-CN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altLang="zh-CN" i="1">
                                          <a:latin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zh-CN" altLang="en-US" i="1"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𝑖𝑗</m:t>
                                  </m:r>
                                </m:sub>
                              </m:sSub>
                            </m:e>
                          </m:nary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sSup>
                                <m:sSupPr>
                                  <m:ctrlPr>
                                    <a:rPr lang="en-US" altLang="zh-CN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±</m:t>
                                  </m:r>
                                </m:sup>
                              </m:sSup>
                            </m:sup>
                          </m:sSub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sSubSup>
                            <m:sSubSupPr>
                              <m:ctrlPr>
                                <a:rPr lang="en-US" altLang="zh-CN" i="1" smtClean="0">
                                  <a:solidFill>
                                    <a:srgbClr val="FF66FF"/>
                                  </a:solidFill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solidFill>
                                    <a:srgbClr val="FF66FF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rgbClr val="FF66FF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solidFill>
                                    <a:srgbClr val="FF66FF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</m:sSubSup>
                          <m:r>
                            <a:rPr lang="en-US" altLang="zh-CN" i="1">
                              <a:solidFill>
                                <a:srgbClr val="FF66FF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zh-CN" i="1">
                                  <a:solidFill>
                                    <a:srgbClr val="FF66FF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solidFill>
                                    <a:srgbClr val="FF66FF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solidFill>
                                    <a:srgbClr val="FF66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altLang="zh-CN" i="1" smtClean="0">
                              <a:solidFill>
                                <a:srgbClr val="FF66FF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altLang="zh-CN" i="1">
                                  <a:solidFill>
                                    <a:srgbClr val="FF66FF"/>
                                  </a:solidFill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i="1">
                                  <a:solidFill>
                                    <a:srgbClr val="FF66FF"/>
                                  </a:solidFill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altLang="zh-CN" i="1">
                                  <a:solidFill>
                                    <a:srgbClr val="FF66FF"/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  <m:sup>
                              <m:r>
                                <a:rPr lang="en-US" altLang="zh-CN" i="1">
                                  <a:solidFill>
                                    <a:srgbClr val="FF66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i="1">
                              <a:solidFill>
                                <a:srgbClr val="FF66FF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文本框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451" y="622250"/>
                <a:ext cx="8685939" cy="90338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 Box 31"/>
          <p:cNvSpPr txBox="1">
            <a:spLocks noChangeArrowheads="1"/>
          </p:cNvSpPr>
          <p:nvPr/>
        </p:nvSpPr>
        <p:spPr bwMode="auto">
          <a:xfrm>
            <a:off x="6070266" y="1923416"/>
            <a:ext cx="303365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[Chang</a:t>
            </a:r>
            <a:r>
              <a:rPr lang="en-US" altLang="zh-CN" sz="1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1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et al, PRD 102 (2020) 054024];</a:t>
            </a:r>
          </a:p>
          <a:p>
            <a:r>
              <a:rPr lang="en-US" altLang="zh-CN" sz="1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[</a:t>
            </a:r>
            <a:r>
              <a:rPr lang="en-US" altLang="zh-CN" sz="1400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N</a:t>
            </a:r>
            <a:r>
              <a:rPr lang="en-US" altLang="zh-CN" sz="1400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ason</a:t>
            </a:r>
            <a:r>
              <a:rPr lang="en-US" altLang="zh-CN" sz="1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1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et al, NPB 303 (1988) 607];</a:t>
            </a:r>
          </a:p>
          <a:p>
            <a:r>
              <a:rPr lang="en-US" altLang="zh-CN" sz="1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[</a:t>
            </a:r>
            <a:r>
              <a:rPr lang="en-US" altLang="zh-CN" sz="1400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Mangano</a:t>
            </a:r>
            <a:r>
              <a:rPr lang="en-US" altLang="zh-CN" sz="1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</a:t>
            </a:r>
            <a:r>
              <a:rPr lang="en-US" altLang="zh-CN" sz="1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et al, NPB 405 (1993) 507]</a:t>
            </a:r>
          </a:p>
        </p:txBody>
      </p:sp>
      <p:sp>
        <p:nvSpPr>
          <p:cNvPr id="13" name="Text Box 9"/>
          <p:cNvSpPr txBox="1"/>
          <p:nvPr/>
        </p:nvSpPr>
        <p:spPr>
          <a:xfrm>
            <a:off x="6152844" y="5157622"/>
            <a:ext cx="3119791" cy="10156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0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+mn-cs"/>
                <a:sym typeface="Arial" panose="020B0604020202020204" pitchFamily="34" charset="0"/>
              </a:rPr>
              <a:t>Agree with</a:t>
            </a:r>
            <a:r>
              <a:rPr lang="en-US" altLang="zh-CN" sz="2000" noProof="1">
                <a:latin typeface="Times New Roman" panose="02020603050405020304" pitchFamily="18" charset="0"/>
                <a:cs typeface="+mn-cs"/>
                <a:sym typeface="Arial" panose="020B0604020202020204" pitchFamily="34" charset="0"/>
              </a:rPr>
              <a:t> </a:t>
            </a:r>
            <a:r>
              <a:rPr lang="en-US" altLang="zh-CN" sz="2000" noProof="1">
                <a:latin typeface="Times New Roman" panose="02020603050405020304" pitchFamily="18" charset="0"/>
                <a:sym typeface="Arial" panose="020B0604020202020204" pitchFamily="34" charset="0"/>
              </a:rPr>
              <a:t>experimental data (FNAL E672, E706, E705, CERN NA3,WA11).</a:t>
            </a:r>
          </a:p>
        </p:txBody>
      </p:sp>
      <p:sp>
        <p:nvSpPr>
          <p:cNvPr id="14" name="Text Box 1"/>
          <p:cNvSpPr txBox="1">
            <a:spLocks noChangeArrowheads="1"/>
          </p:cNvSpPr>
          <p:nvPr/>
        </p:nvSpPr>
        <p:spPr bwMode="auto">
          <a:xfrm>
            <a:off x="7486650" y="1277324"/>
            <a:ext cx="16337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rgbClr val="FF66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[</a:t>
            </a:r>
            <a:r>
              <a:rPr lang="en-US" altLang="zh-CN" dirty="0" err="1">
                <a:solidFill>
                  <a:srgbClr val="FF66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nCTEQ</a:t>
            </a:r>
            <a:r>
              <a:rPr lang="en-US" altLang="zh-CN" dirty="0">
                <a:solidFill>
                  <a:srgbClr val="FF66F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2015]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 Box 2"/>
              <p:cNvSpPr txBox="1">
                <a:spLocks noChangeArrowheads="1"/>
              </p:cNvSpPr>
              <p:nvPr/>
            </p:nvSpPr>
            <p:spPr bwMode="auto">
              <a:xfrm>
                <a:off x="2235209" y="75781"/>
                <a:ext cx="4920424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zh-CN" sz="2800" u="sng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altLang="zh-CN" sz="2800" i="1" u="sng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800" b="0" i="1" u="sng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zh-CN" altLang="en-US" sz="2800" b="0" i="1" u="sng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den>
                    </m:f>
                  </m:oMath>
                </a14:m>
                <a:r>
                  <a:rPr lang="en-US" altLang="zh-CN" sz="2800" u="sng" dirty="0"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production cross section</a:t>
                </a:r>
              </a:p>
            </p:txBody>
          </p:sp>
        </mc:Choice>
        <mc:Fallback xmlns="">
          <p:sp>
            <p:nvSpPr>
              <p:cNvPr id="21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35209" y="75781"/>
                <a:ext cx="4920424" cy="523220"/>
              </a:xfrm>
              <a:prstGeom prst="rect">
                <a:avLst/>
              </a:prstGeom>
              <a:blipFill>
                <a:blip r:embed="rId4"/>
                <a:stretch>
                  <a:fillRect t="-11628" b="-3139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/>
              <p:cNvSpPr txBox="1"/>
              <p:nvPr/>
            </p:nvSpPr>
            <p:spPr>
              <a:xfrm>
                <a:off x="7015293" y="175578"/>
                <a:ext cx="2042572" cy="373949"/>
              </a:xfrm>
              <a:prstGeom prst="rect">
                <a:avLst/>
              </a:prstGeom>
              <a:noFill/>
              <a:ln>
                <a:solidFill>
                  <a:schemeClr val="tx2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40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zh-CN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2400" b="0" i="1" smtClean="0">
                        <a:solidFill>
                          <a:srgbClr val="FF66FF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f>
                      <m:fPr>
                        <m:type m:val="lin"/>
                        <m:ctrlPr>
                          <a:rPr lang="en-US" altLang="zh-CN" sz="2400" b="0" i="1" smtClean="0"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zh-CN" alt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den>
                    </m:f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zh-CN" altLang="en-US" sz="2400" dirty="0"/>
                  <a:t> </a:t>
                </a:r>
              </a:p>
            </p:txBody>
          </p:sp>
        </mc:Choice>
        <mc:Fallback xmlns="">
          <p:sp>
            <p:nvSpPr>
              <p:cNvPr id="22" name="文本框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5293" y="175578"/>
                <a:ext cx="2042572" cy="373949"/>
              </a:xfrm>
              <a:prstGeom prst="rect">
                <a:avLst/>
              </a:prstGeom>
              <a:blipFill>
                <a:blip r:embed="rId5"/>
                <a:stretch>
                  <a:fillRect l="-3561" t="-160317" r="-14837" b="-241270"/>
                </a:stretch>
              </a:blip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文本框 17"/>
          <p:cNvSpPr txBox="1"/>
          <p:nvPr/>
        </p:nvSpPr>
        <p:spPr>
          <a:xfrm>
            <a:off x="6140910" y="165098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CEM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xmlns="" id="{CA255F9C-6E65-4BF1-95BA-CC479366B0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3053" y="6552199"/>
            <a:ext cx="428764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[Lan,</a:t>
            </a:r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Fu, </a:t>
            </a:r>
            <a:r>
              <a:rPr lang="en-US" altLang="zh-CN" sz="1600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Mondal</a:t>
            </a:r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, Zhao, Vary, </a:t>
            </a:r>
            <a:r>
              <a:rPr lang="en-US" altLang="zh-CN" sz="1600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arXiv</a:t>
            </a:r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2106.04954</a:t>
            </a:r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] 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39465" y="3065760"/>
            <a:ext cx="281840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significantly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gg contribution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arious energies of </a:t>
            </a:r>
            <a:r>
              <a:rPr lang="en-US" altLang="zh-CN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pions</a:t>
            </a:r>
            <a:endParaRPr lang="en-US" altLang="zh-CN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ifferent target  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70298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B14DA2B-B2EE-E947-B2FB-2FF42C51D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0173" y="552453"/>
            <a:ext cx="2936185" cy="618156"/>
          </a:xfrm>
        </p:spPr>
        <p:txBody>
          <a:bodyPr>
            <a:noAutofit/>
          </a:bodyPr>
          <a:lstStyle/>
          <a:p>
            <a:pPr algn="ctr"/>
            <a:r>
              <a:rPr lang="en-US" sz="3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5B491B1-D9B2-7D4F-8B1B-A3526E6608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233" y="1398985"/>
            <a:ext cx="8226567" cy="460176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Basis Light-front Quantization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approach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 to Light Mesons</a:t>
            </a:r>
          </a:p>
          <a:p>
            <a:pPr lvl="1">
              <a:lnSpc>
                <a:spcPct val="150000"/>
              </a:lnSpc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review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BLFQ-NJL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150000"/>
              </a:lnSpc>
            </a:pP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Light mesons with one dynamical gluon</a:t>
            </a:r>
            <a:b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(LFWF, EMFF,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PDA, TFF, PDF, GPD &amp;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TMD)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&amp; Outlook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48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2396" y="1965507"/>
            <a:ext cx="5653178" cy="4564760"/>
          </a:xfrm>
          <a:prstGeom prst="rect">
            <a:avLst/>
          </a:prstGeom>
        </p:spPr>
      </p:pic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2692596" y="196824"/>
            <a:ext cx="375038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800" u="sng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Pion Structure function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xmlns="" id="{8808A9AB-98C5-4953-8E4C-EA9C7D39A8A7}"/>
                  </a:ext>
                </a:extLst>
              </p:cNvPr>
              <p:cNvSpPr/>
              <p:nvPr/>
            </p:nvSpPr>
            <p:spPr>
              <a:xfrm>
                <a:off x="5901076" y="796988"/>
                <a:ext cx="2985433" cy="36933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altLang="zh-CN" b="1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b="1">
                              <a:latin typeface="Cambria Math" charset="0"/>
                            </a:rPr>
                            <m:t>|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  <m:r>
                        <a:rPr lang="en-US" altLang="zh-CN" i="1">
                          <a:latin typeface="Cambria Math" charset="0"/>
                        </a:rPr>
                        <m:t>=</m:t>
                      </m:r>
                      <m:r>
                        <a:rPr lang="en-US" altLang="zh-CN" i="1">
                          <a:latin typeface="Cambria Math" charset="0"/>
                        </a:rPr>
                        <m:t>𝑎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charset="0"/>
                            </a:rPr>
                            <m:t>|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altLang="zh-CN" i="1">
                          <a:latin typeface="Cambria Math" charset="0"/>
                        </a:rPr>
                        <m:t>+</m:t>
                      </m:r>
                      <m:r>
                        <a:rPr lang="en-US" altLang="zh-CN" i="1">
                          <a:latin typeface="Cambria Math" charset="0"/>
                        </a:rPr>
                        <m:t>𝑏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charset="0"/>
                            </a:rPr>
                            <m:t>|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zh-CN" altLang="en-US" b="1" i="1" dirty="0"/>
              </a:p>
            </p:txBody>
          </p:sp>
        </mc:Choice>
        <mc:Fallback xmlns=""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id="{8808A9AB-98C5-4953-8E4C-EA9C7D39A8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1076" y="796988"/>
                <a:ext cx="2985433" cy="369332"/>
              </a:xfrm>
              <a:prstGeom prst="rect">
                <a:avLst/>
              </a:prstGeom>
              <a:blipFill>
                <a:blip r:embed="rId3"/>
                <a:stretch>
                  <a:fillRect l="-1020" t="-121667" b="-188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Connector 4">
            <a:extLst>
              <a:ext uri="{FF2B5EF4-FFF2-40B4-BE49-F238E27FC236}">
                <a16:creationId xmlns:a16="http://schemas.microsoft.com/office/drawing/2014/main" xmlns="" id="{CF881760-BB17-4F59-AACE-70613A11E473}"/>
              </a:ext>
            </a:extLst>
          </p:cNvPr>
          <p:cNvCxnSpPr>
            <a:cxnSpLocks/>
          </p:cNvCxnSpPr>
          <p:nvPr/>
        </p:nvCxnSpPr>
        <p:spPr>
          <a:xfrm>
            <a:off x="8235815" y="758888"/>
            <a:ext cx="0" cy="438422"/>
          </a:xfrm>
          <a:prstGeom prst="line">
            <a:avLst/>
          </a:prstGeom>
          <a:ln w="34925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xmlns="" id="{8808A9AB-98C5-4953-8E4C-EA9C7D39A8A7}"/>
                  </a:ext>
                </a:extLst>
              </p:cNvPr>
              <p:cNvSpPr/>
              <p:nvPr/>
            </p:nvSpPr>
            <p:spPr>
              <a:xfrm>
                <a:off x="4559123" y="6390212"/>
                <a:ext cx="3949386" cy="36933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altLang="zh-CN" b="1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b="1">
                              <a:latin typeface="Cambria Math" charset="0"/>
                            </a:rPr>
                            <m:t>|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  <m:r>
                        <a:rPr lang="en-US" altLang="zh-CN" i="1">
                          <a:latin typeface="Cambria Math" charset="0"/>
                        </a:rPr>
                        <m:t>=</m:t>
                      </m:r>
                      <m:r>
                        <a:rPr lang="en-US" altLang="zh-CN" i="1">
                          <a:latin typeface="Cambria Math" charset="0"/>
                        </a:rPr>
                        <m:t>𝑎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charset="0"/>
                            </a:rPr>
                            <m:t>|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altLang="zh-CN" i="1">
                          <a:latin typeface="Cambria Math" charset="0"/>
                        </a:rPr>
                        <m:t>+</m:t>
                      </m:r>
                      <m:r>
                        <a:rPr lang="en-US" altLang="zh-CN" i="1">
                          <a:latin typeface="Cambria Math" charset="0"/>
                        </a:rPr>
                        <m:t>𝑏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charset="0"/>
                            </a:rPr>
                            <m:t>|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altLang="zh-CN" i="1">
                          <a:latin typeface="Cambria Math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charset="0"/>
                            </a:rPr>
                            <m:t>|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zh-CN" altLang="en-US" b="1" i="1" dirty="0"/>
              </a:p>
            </p:txBody>
          </p:sp>
        </mc:Choice>
        <mc:Fallback xmlns=""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8808A9AB-98C5-4953-8E4C-EA9C7D39A8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9123" y="6390212"/>
                <a:ext cx="3949386" cy="369332"/>
              </a:xfrm>
              <a:prstGeom prst="rect">
                <a:avLst/>
              </a:prstGeom>
              <a:blipFill>
                <a:blip r:embed="rId4"/>
                <a:stretch>
                  <a:fillRect l="-2006" t="-119672" b="-18360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Connector 4">
            <a:extLst>
              <a:ext uri="{FF2B5EF4-FFF2-40B4-BE49-F238E27FC236}">
                <a16:creationId xmlns:a16="http://schemas.microsoft.com/office/drawing/2014/main" xmlns="" id="{CF881760-BB17-4F59-AACE-70613A11E473}"/>
              </a:ext>
            </a:extLst>
          </p:cNvPr>
          <p:cNvCxnSpPr>
            <a:cxnSpLocks/>
          </p:cNvCxnSpPr>
          <p:nvPr/>
        </p:nvCxnSpPr>
        <p:spPr>
          <a:xfrm>
            <a:off x="7911495" y="6368555"/>
            <a:ext cx="0" cy="438422"/>
          </a:xfrm>
          <a:prstGeom prst="line">
            <a:avLst/>
          </a:prstGeom>
          <a:ln w="34925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529233" y="6370667"/>
            <a:ext cx="995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FF66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future</a:t>
            </a:r>
            <a:endParaRPr lang="zh-CN" altLang="en-US" dirty="0">
              <a:solidFill>
                <a:srgbClr val="FF66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/>
              <p:cNvSpPr txBox="1"/>
              <p:nvPr/>
            </p:nvSpPr>
            <p:spPr>
              <a:xfrm>
                <a:off x="364396" y="1209159"/>
                <a:ext cx="8406789" cy="7269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sup>
                      </m:sSubSup>
                      <m:d>
                        <m:dPr>
                          <m:ctrlPr>
                            <a:rPr lang="en-US" altLang="zh-CN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zh-CN" altLang="en-US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zh-CN" altLang="en-US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US" altLang="zh-CN" b="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{</m:t>
                          </m:r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b>
                            <m:sup>
                              <m:r>
                                <a:rPr lang="zh-CN" altLang="en-US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altLang="zh-CN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US" altLang="zh-CN" b="0" i="1" smtClean="0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</m:acc>
                            </m:sub>
                            <m:sup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zh-CN" altLang="en-US" i="1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altLang="zh-CN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zh-CN" altLang="en-US" i="1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zh-CN" altLang="en-US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altLang="zh-CN" b="0" i="1" smtClean="0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altLang="zh-CN" i="1"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zh-CN" altLang="en-US" i="1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p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num>
                            <m:den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zh-CN" altLang="en-US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,2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⨂</m:t>
                          </m:r>
                          <m:d>
                            <m:d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altLang="zh-CN" b="0" i="1" smtClean="0"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sub>
                                <m:sup>
                                  <m:r>
                                    <a:rPr lang="zh-CN" altLang="en-US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sup>
                              </m:sSub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altLang="zh-CN" b="0" i="1" smtClean="0"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acc>
                                    <m:accPr>
                                      <m:chr m:val="̅"/>
                                      <m:ctrlPr>
                                        <a:rPr lang="en-US" altLang="zh-CN" b="0" i="1" smtClean="0">
                                          <a:latin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e>
                                  </m:acc>
                                </m:sub>
                                <m:sup>
                                  <m:r>
                                    <a:rPr lang="zh-CN" altLang="en-US" b="0" i="1" smtClean="0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sup>
                              </m:sSubSup>
                            </m:e>
                          </m:d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,2</m:t>
                              </m:r>
                            </m:sub>
                          </m:sSub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⨂</m:t>
                          </m:r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sub>
                            <m:sup>
                              <m:r>
                                <a:rPr lang="zh-CN" alt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sup>
                          </m:sSub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]}</m:t>
                          </m:r>
                        </m:e>
                      </m:nary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2" name="文本框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396" y="1209159"/>
                <a:ext cx="8406789" cy="72693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 Box 31"/>
          <p:cNvSpPr txBox="1">
            <a:spLocks noChangeArrowheads="1"/>
          </p:cNvSpPr>
          <p:nvPr/>
        </p:nvSpPr>
        <p:spPr bwMode="auto">
          <a:xfrm>
            <a:off x="260351" y="866509"/>
            <a:ext cx="52627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[Lan, </a:t>
            </a:r>
            <a:r>
              <a:rPr lang="en-US" altLang="zh-CN" sz="1400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Mondal</a:t>
            </a:r>
            <a:r>
              <a:rPr lang="en-US" altLang="zh-CN" sz="1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, </a:t>
            </a:r>
            <a:r>
              <a:rPr lang="en-US" altLang="zh-CN" sz="1400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Jia</a:t>
            </a:r>
            <a:r>
              <a:rPr lang="en-US" altLang="zh-CN" sz="1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, Zhao, Vary, PRD101,034024(2020)]</a:t>
            </a:r>
          </a:p>
        </p:txBody>
      </p:sp>
      <p:sp>
        <p:nvSpPr>
          <p:cNvPr id="8" name="矩形 7"/>
          <p:cNvSpPr/>
          <p:nvPr/>
        </p:nvSpPr>
        <p:spPr>
          <a:xfrm>
            <a:off x="5598725" y="4970987"/>
            <a:ext cx="299473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noProof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sym typeface="Arial" panose="020B0604020202020204" pitchFamily="34" charset="0"/>
              </a:rPr>
              <a:t>Different </a:t>
            </a:r>
            <a:r>
              <a:rPr lang="en-US" altLang="zh-CN" sz="1600" noProof="1" smtClean="0">
                <a:latin typeface="Times New Roman" panose="02020603050405020304" pitchFamily="18" charset="0"/>
                <a:sym typeface="Arial" panose="020B0604020202020204" pitchFamily="34" charset="0"/>
              </a:rPr>
              <a:t>BLFQ-NJL </a:t>
            </a:r>
            <a:r>
              <a:rPr lang="en-US" altLang="zh-CN" sz="1600" noProof="1">
                <a:latin typeface="Times New Roman" panose="02020603050405020304" pitchFamily="18" charset="0"/>
                <a:sym typeface="Arial" panose="020B0604020202020204" pitchFamily="34" charset="0"/>
              </a:rPr>
              <a:t>results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altLang="zh-CN" sz="1600" noProof="1">
                <a:latin typeface="Times New Roman" panose="02020603050405020304" pitchFamily="18" charset="0"/>
                <a:sym typeface="Arial" panose="020B0604020202020204" pitchFamily="34" charset="0"/>
              </a:rPr>
              <a:t>Higher initial scale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US" altLang="zh-CN" sz="1600" noProof="1">
                <a:latin typeface="Times New Roman" panose="02020603050405020304" pitchFamily="18" charset="0"/>
                <a:sym typeface="Arial" panose="020B0604020202020204" pitchFamily="34" charset="0"/>
              </a:rPr>
              <a:t>less gluon/sea quark at small x</a:t>
            </a: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6482" y="3032132"/>
            <a:ext cx="1950027" cy="17817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文本框 26"/>
              <p:cNvSpPr txBox="1"/>
              <p:nvPr/>
            </p:nvSpPr>
            <p:spPr>
              <a:xfrm>
                <a:off x="7096091" y="2832120"/>
                <a:ext cx="1801326" cy="276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i="1" smtClean="0"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=3 </m:t>
                      </m:r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7" name="文本框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6091" y="2832120"/>
                <a:ext cx="1801326" cy="276999"/>
              </a:xfrm>
              <a:prstGeom prst="rect">
                <a:avLst/>
              </a:prstGeom>
              <a:blipFill>
                <a:blip r:embed="rId7"/>
                <a:stretch>
                  <a:fillRect l="-1678" r="-2013" b="-19149"/>
                </a:stretch>
              </a:blipFill>
              <a:ln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5" name="TextBox 12"/>
          <p:cNvSpPr txBox="1"/>
          <p:nvPr/>
        </p:nvSpPr>
        <p:spPr>
          <a:xfrm>
            <a:off x="225571" y="6282490"/>
            <a:ext cx="20936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42094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44" y="5278888"/>
            <a:ext cx="3126245" cy="152196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189" y="4826930"/>
            <a:ext cx="2963799" cy="1518489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655087" y="240170"/>
            <a:ext cx="154721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u="sng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Pion GPD</a:t>
            </a:r>
            <a:endParaRPr lang="zh-CN" altLang="en-US" sz="2600" u="sng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TextBox 12"/>
          <p:cNvSpPr txBox="1"/>
          <p:nvPr/>
        </p:nvSpPr>
        <p:spPr>
          <a:xfrm>
            <a:off x="6965846" y="98681"/>
            <a:ext cx="20936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Preliminary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矩形 14"/>
              <p:cNvSpPr/>
              <p:nvPr/>
            </p:nvSpPr>
            <p:spPr>
              <a:xfrm>
                <a:off x="5929853" y="800496"/>
                <a:ext cx="2985433" cy="36933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altLang="zh-CN" b="1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b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𝑏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zh-CN" altLang="en-US" b="1" i="1" dirty="0"/>
              </a:p>
            </p:txBody>
          </p:sp>
        </mc:Choice>
        <mc:Fallback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9853" y="800496"/>
                <a:ext cx="2985433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1022" t="-119672" b="-18360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4"/>
          <p:cNvCxnSpPr/>
          <p:nvPr/>
        </p:nvCxnSpPr>
        <p:spPr>
          <a:xfrm>
            <a:off x="8253303" y="800496"/>
            <a:ext cx="0" cy="438422"/>
          </a:xfrm>
          <a:prstGeom prst="line">
            <a:avLst/>
          </a:prstGeom>
          <a:ln w="34925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4745982" y="5636275"/>
                <a:ext cx="4384598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90204" pitchFamily="34" charset="0"/>
                  <a:buChar char="•"/>
                </a:pPr>
                <a:r>
                  <a:rPr lang="en-US" sz="16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Quark content enhanced at small </a:t>
                </a:r>
                <a14:m>
                  <m:oMath xmlns:m="http://schemas.openxmlformats.org/officeDocument/2006/math"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16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 with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Times New Roman" charset="0"/>
                        <a:ea typeface="Times New Roman" charset="0"/>
                        <a:cs typeface="Times New Roman" charset="0"/>
                      </a:rPr>
                      <m:t>|</m:t>
                    </m:r>
                    <m:r>
                      <a:rPr lang="en-US" sz="1600" b="0" i="1" smtClean="0">
                        <a:latin typeface="Times New Roman" charset="0"/>
                        <a:ea typeface="Times New Roman" charset="0"/>
                        <a:cs typeface="Times New Roman" charset="0"/>
                      </a:rPr>
                      <m:t>𝑞</m:t>
                    </m:r>
                    <m:acc>
                      <m:accPr>
                        <m:chr m:val="̅"/>
                        <m:ctrlPr>
                          <a:rPr lang="en-US" sz="1600" b="0" i="1" smtClean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𝑞</m:t>
                        </m:r>
                      </m:e>
                    </m:acc>
                    <m:r>
                      <a:rPr lang="en-US" sz="1600" b="0" i="1" smtClean="0">
                        <a:latin typeface="Times New Roman" charset="0"/>
                        <a:ea typeface="Times New Roman" charset="0"/>
                        <a:cs typeface="Times New Roman" charset="0"/>
                      </a:rPr>
                      <m:t>𝑔</m:t>
                    </m:r>
                    <m:r>
                      <a:rPr lang="en-US" sz="1600" b="0" i="1" smtClean="0">
                        <a:latin typeface="Times New Roman" charset="0"/>
                        <a:ea typeface="Times New Roman" charset="0"/>
                        <a:cs typeface="Times New Roman" charset="0"/>
                      </a:rPr>
                      <m:t>⟩</m:t>
                    </m:r>
                  </m:oMath>
                </a14:m>
                <a:endParaRPr lang="en-US" sz="1600" dirty="0" smtClean="0"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:pPr marL="285750" indent="-285750">
                  <a:buFont typeface="Arial" panose="020B0604020202090204" pitchFamily="34" charset="0"/>
                  <a:buChar char="•"/>
                </a:pPr>
                <a:r>
                  <a:rPr lang="en-US" altLang="zh-CN" sz="16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Falls slowly at</a:t>
                </a:r>
                <a:r>
                  <a:rPr lang="zh-CN" altLang="en-US" sz="16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 </a:t>
                </a:r>
                <a:r>
                  <a:rPr lang="en-US" altLang="zh-CN" sz="1600" dirty="0">
                    <a:latin typeface="Times New Roman" charset="0"/>
                    <a:ea typeface="Times New Roman" charset="0"/>
                    <a:cs typeface="Times New Roman" charset="0"/>
                  </a:rPr>
                  <a:t>larger</a:t>
                </a:r>
                <a:r>
                  <a:rPr lang="zh-CN" altLang="en-US" sz="1600" dirty="0">
                    <a:latin typeface="Times New Roman" charset="0"/>
                    <a:ea typeface="Times New Roman" charset="0"/>
                    <a:cs typeface="Times New Roman" charset="0"/>
                  </a:rPr>
                  <a:t> </a:t>
                </a:r>
                <a:r>
                  <a:rPr lang="en-US" altLang="zh-CN" sz="1600" dirty="0">
                    <a:latin typeface="Times New Roman" charset="0"/>
                    <a:ea typeface="Times New Roman" charset="0"/>
                    <a:cs typeface="Times New Roman" charset="0"/>
                  </a:rPr>
                  <a:t>x</a:t>
                </a:r>
              </a:p>
              <a:p>
                <a:pPr marL="285750" indent="-285750">
                  <a:buFont typeface="Arial" panose="020B0604020202090204" pitchFamily="34" charset="0"/>
                  <a:buChar char="•"/>
                </a:pPr>
                <a:r>
                  <a:rPr lang="en-US" altLang="zh-CN" sz="16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Emerge at </a:t>
                </a:r>
                <a:r>
                  <a:rPr lang="en-US" altLang="zh-CN" sz="1600" dirty="0">
                    <a:latin typeface="Times New Roman" charset="0"/>
                    <a:ea typeface="Times New Roman" charset="0"/>
                    <a:cs typeface="Times New Roman" charset="0"/>
                  </a:rPr>
                  <a:t>larger</a:t>
                </a:r>
                <a:r>
                  <a:rPr lang="zh-CN" altLang="en-US" sz="1600" dirty="0">
                    <a:latin typeface="Times New Roman" charset="0"/>
                    <a:ea typeface="Times New Roman" charset="0"/>
                    <a:cs typeface="Times New Roman" charset="0"/>
                  </a:rPr>
                  <a:t> </a:t>
                </a:r>
                <a:r>
                  <a:rPr lang="en-US" altLang="zh-CN" sz="1600" dirty="0">
                    <a:latin typeface="Times New Roman" charset="0"/>
                    <a:ea typeface="Times New Roman" charset="0"/>
                    <a:cs typeface="Times New Roman" charset="0"/>
                  </a:rPr>
                  <a:t>x range </a:t>
                </a:r>
                <a:r>
                  <a:rPr lang="en-US" altLang="zh-CN" sz="16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for larger </a:t>
                </a:r>
                <a14:m>
                  <m:oMath xmlns:m="http://schemas.openxmlformats.org/officeDocument/2006/math">
                    <m:r>
                      <a:rPr lang="en-US" altLang="zh-CN" sz="1600" b="0" i="0" smtClean="0">
                        <a:latin typeface="Cambria Math" charset="0"/>
                      </a:rPr>
                      <m:t>−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lang="en-US" altLang="zh-CN" sz="1600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982" y="5636275"/>
                <a:ext cx="4384598" cy="830997"/>
              </a:xfrm>
              <a:prstGeom prst="rect">
                <a:avLst/>
              </a:prstGeom>
              <a:blipFill rotWithShape="0">
                <a:blip r:embed="rId5"/>
                <a:stretch>
                  <a:fillRect l="-556" t="-2206" b="-88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/>
              <p:cNvSpPr txBox="1"/>
              <p:nvPr/>
            </p:nvSpPr>
            <p:spPr>
              <a:xfrm>
                <a:off x="653349" y="1230343"/>
                <a:ext cx="6530634" cy="6458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sub>
                        <m: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p>
                      </m:sSubSup>
                      <m:d>
                        <m:d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=0,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altLang="zh-CN" sz="1600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nary>
                      <m:sSup>
                        <m:sSup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𝑖𝑥</m:t>
                          </m:r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sup>
                      </m:sSup>
                      <m:sSub>
                        <m:sSub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altLang="zh-CN" sz="160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num>
                                <m:den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e>
                              <m:acc>
                                <m:accPr>
                                  <m:chr m:val="̅"/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altLang="zh-CN" sz="1600" i="1">
                                          <a:latin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num>
                                    <m:den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  <m:sSup>
                                <m:sSup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d>
                                <m:d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altLang="zh-CN" sz="1600" i="1">
                                          <a:latin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num>
                                    <m:den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e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altLang="zh-CN" sz="160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num>
                                <m:den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eqArr>
                            <m:eqArr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eqArrPr>
                            <m:e>
                              <m:sSup>
                                <m:sSup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e>
                          </m:eqArr>
                        </m:sub>
                      </m:sSub>
                    </m:oMath>
                  </m:oMathPara>
                </a14:m>
                <a:endParaRPr lang="zh-CN" altLang="en-US" sz="1600" dirty="0"/>
              </a:p>
            </p:txBody>
          </p:sp>
        </mc:Choice>
        <mc:Fallback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349" y="1230343"/>
                <a:ext cx="6530634" cy="64581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文本框 20"/>
              <p:cNvSpPr txBox="1"/>
              <p:nvPr/>
            </p:nvSpPr>
            <p:spPr>
              <a:xfrm>
                <a:off x="593648" y="1852270"/>
                <a:ext cx="6828921" cy="6458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sub>
                        <m: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p>
                      </m:sSubSup>
                      <m:d>
                        <m:d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=0,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altLang="zh-CN" sz="1600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nary>
                      <m:sSup>
                        <m:sSup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𝑖𝑥</m:t>
                          </m:r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sup>
                      </m:sSup>
                      <m:sSub>
                        <m:sSub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altLang="zh-CN" sz="160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num>
                                <m:den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e>
                              <m:sSup>
                                <m:sSupPr>
                                  <m:ctrlPr>
                                    <a:rPr lang="en-US" altLang="zh-CN" sz="1600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p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altLang="zh-CN" sz="1600" i="1">
                                          <a:latin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num>
                                    <m:den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  <m:sSubSup>
                                <m:sSubSupPr>
                                  <m:ctrlPr>
                                    <a:rPr lang="en-US" altLang="zh-CN" sz="1600" b="0" i="1" smtClean="0"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  <m:sup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altLang="zh-CN" sz="1600" i="1">
                                          <a:latin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num>
                                    <m:den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e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altLang="zh-CN" sz="160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num>
                                <m:den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eqArr>
                            <m:eqArr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eqArrPr>
                            <m:e>
                              <m:sSup>
                                <m:sSup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e>
                          </m:eqArr>
                        </m:sub>
                      </m:sSub>
                    </m:oMath>
                  </m:oMathPara>
                </a14:m>
                <a:endParaRPr lang="zh-CN" altLang="en-US" sz="1600" dirty="0"/>
              </a:p>
            </p:txBody>
          </p:sp>
        </mc:Choice>
        <mc:Fallback>
          <p:sp>
            <p:nvSpPr>
              <p:cNvPr id="21" name="文本框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648" y="1852270"/>
                <a:ext cx="6828921" cy="64581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矩形 1"/>
          <p:cNvSpPr/>
          <p:nvPr/>
        </p:nvSpPr>
        <p:spPr>
          <a:xfrm>
            <a:off x="468624" y="726415"/>
            <a:ext cx="40703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[M. Diehl, Phys. Rep. 388 (2003) 41-277]</a:t>
            </a: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01053" y="2525459"/>
            <a:ext cx="4729527" cy="281058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341" y="2410864"/>
            <a:ext cx="4616777" cy="242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30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9955" y="3112470"/>
            <a:ext cx="3698585" cy="2461721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2477494" y="189381"/>
            <a:ext cx="442781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u="sng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Pion GPD with Scale Evolution</a:t>
            </a:r>
          </a:p>
        </p:txBody>
      </p:sp>
      <p:sp>
        <p:nvSpPr>
          <p:cNvPr id="10" name="TextBox 12"/>
          <p:cNvSpPr txBox="1"/>
          <p:nvPr/>
        </p:nvSpPr>
        <p:spPr>
          <a:xfrm>
            <a:off x="7113085" y="143214"/>
            <a:ext cx="20936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Preliminary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351007" y="2748955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BLFQ-NJL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/>
              <p:cNvSpPr txBox="1"/>
              <p:nvPr/>
            </p:nvSpPr>
            <p:spPr>
              <a:xfrm>
                <a:off x="6809248" y="2732785"/>
                <a:ext cx="1772345" cy="3747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zh-CN" b="0" i="1" dirty="0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kumimoji="1" lang="en-US" altLang="zh-CN" b="0" i="1" dirty="0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kumimoji="1" lang="en-US" altLang="zh-CN" b="0" i="1" dirty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kumimoji="1" lang="en-US" altLang="zh-CN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kumimoji="1" lang="en-US" altLang="zh-CN" b="0" i="1" dirty="0" smtClean="0">
                          <a:latin typeface="Cambria Math" panose="02040503050406030204" pitchFamily="18" charset="0"/>
                        </a:rPr>
                        <m:t>=0.24 </m:t>
                      </m:r>
                      <m:r>
                        <m:rPr>
                          <m:sty m:val="p"/>
                        </m:rPr>
                        <a:rPr kumimoji="1" lang="en-US" altLang="zh-CN" b="0" i="0" dirty="0" smtClean="0">
                          <a:latin typeface="Cambria Math" panose="02040503050406030204" pitchFamily="18" charset="0"/>
                        </a:rPr>
                        <m:t>Ge</m:t>
                      </m:r>
                      <m:sSup>
                        <m:sSupPr>
                          <m:ctrlPr>
                            <a:rPr kumimoji="1" lang="en-US" altLang="zh-CN" b="0" i="1" dirty="0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kumimoji="1" lang="en-US" altLang="zh-CN" b="0" i="0" dirty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p>
                          <m:r>
                            <a:rPr kumimoji="1" lang="en-US" altLang="zh-CN" b="0" i="0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zh-CN" altLang="en-US" dirty="0"/>
              </a:p>
            </p:txBody>
          </p:sp>
        </mc:Choice>
        <mc:Fallback>
          <p:sp>
            <p:nvSpPr>
              <p:cNvPr id="17" name="文本框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9248" y="2732785"/>
                <a:ext cx="1772345" cy="374783"/>
              </a:xfrm>
              <a:prstGeom prst="rect">
                <a:avLst/>
              </a:prstGeom>
              <a:blipFill rotWithShape="0">
                <a:blip r:embed="rId3"/>
                <a:stretch>
                  <a:fillRect t="-91935" b="-1177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590921" y="5923252"/>
            <a:ext cx="56337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90204" pitchFamily="34" charset="0"/>
              <a:buChar char="•"/>
            </a:pP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Scale evolution performed </a:t>
            </a: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using DGLAP equation (HOPPET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90921" y="5553920"/>
            <a:ext cx="28777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90204" pitchFamily="34" charset="0"/>
              <a:buChar char="•"/>
            </a:pPr>
            <a:r>
              <a:rPr lang="en-US" sz="1600" dirty="0" smtClean="0">
                <a:latin typeface="Times New Roman" charset="0"/>
                <a:ea typeface="Times New Roman" charset="0"/>
                <a:cs typeface="Times New Roman" charset="0"/>
              </a:rPr>
              <a:t>Including </a:t>
            </a:r>
            <a:r>
              <a:rPr lang="en-US" sz="1600" dirty="0">
                <a:latin typeface="Times New Roman" charset="0"/>
                <a:ea typeface="Times New Roman" charset="0"/>
                <a:cs typeface="Times New Roman" charset="0"/>
              </a:rPr>
              <a:t>valence quark only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矩形 13"/>
              <p:cNvSpPr/>
              <p:nvPr/>
            </p:nvSpPr>
            <p:spPr>
              <a:xfrm>
                <a:off x="5701367" y="898066"/>
                <a:ext cx="2985433" cy="36933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altLang="zh-CN" b="1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b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𝑏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zh-CN" altLang="en-US" b="1" i="1" dirty="0"/>
              </a:p>
            </p:txBody>
          </p:sp>
        </mc:Choice>
        <mc:Fallback>
          <p:sp>
            <p:nvSpPr>
              <p:cNvPr id="14" name="矩形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1367" y="898066"/>
                <a:ext cx="2985433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816" t="-119672" b="-18360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Connector 4"/>
          <p:cNvCxnSpPr/>
          <p:nvPr/>
        </p:nvCxnSpPr>
        <p:spPr>
          <a:xfrm>
            <a:off x="8008438" y="856970"/>
            <a:ext cx="0" cy="438422"/>
          </a:xfrm>
          <a:prstGeom prst="line">
            <a:avLst/>
          </a:prstGeom>
          <a:ln w="34925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文本框 19"/>
              <p:cNvSpPr txBox="1"/>
              <p:nvPr/>
            </p:nvSpPr>
            <p:spPr>
              <a:xfrm>
                <a:off x="581257" y="1274905"/>
                <a:ext cx="6530634" cy="6458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sub>
                        <m: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p>
                      </m:sSubSup>
                      <m:d>
                        <m:d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=0,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altLang="zh-CN" sz="1600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nary>
                      <m:sSup>
                        <m:sSup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𝑖𝑥</m:t>
                          </m:r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sup>
                      </m:sSup>
                      <m:sSub>
                        <m:sSub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altLang="zh-CN" sz="160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num>
                                <m:den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e>
                              <m:acc>
                                <m:accPr>
                                  <m:chr m:val="̅"/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altLang="zh-CN" sz="1600" i="1">
                                          <a:latin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num>
                                    <m:den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  <m:sSup>
                                <m:sSup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d>
                                <m:d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altLang="zh-CN" sz="1600" i="1">
                                          <a:latin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num>
                                    <m:den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e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altLang="zh-CN" sz="160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num>
                                <m:den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eqArr>
                            <m:eqArr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eqArrPr>
                            <m:e>
                              <m:sSup>
                                <m:sSup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e>
                          </m:eqArr>
                        </m:sub>
                      </m:sSub>
                    </m:oMath>
                  </m:oMathPara>
                </a14:m>
                <a:endParaRPr lang="zh-CN" altLang="en-US" sz="1600" dirty="0"/>
              </a:p>
            </p:txBody>
          </p:sp>
        </mc:Choice>
        <mc:Fallback>
          <p:sp>
            <p:nvSpPr>
              <p:cNvPr id="20" name="文本框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257" y="1274905"/>
                <a:ext cx="6530634" cy="64581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矩形 20"/>
          <p:cNvSpPr/>
          <p:nvPr/>
        </p:nvSpPr>
        <p:spPr>
          <a:xfrm>
            <a:off x="397406" y="880452"/>
            <a:ext cx="4070345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[M. Diehl, Phys. Rep. 388 (2003) 41-277]</a:t>
            </a: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7578" y="2055185"/>
            <a:ext cx="3810000" cy="3347288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5227712" y="5472237"/>
            <a:ext cx="3459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[</a:t>
            </a:r>
            <a:r>
              <a:rPr lang="en-US" altLang="zh-CN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Adhikari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et al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, </a:t>
            </a:r>
            <a:r>
              <a:rPr lang="en-US" altLang="zh-CN" dirty="0" err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arXiv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: </a:t>
            </a:r>
            <a:r>
              <a:rPr lang="is-I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2110.05048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]</a:t>
            </a: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49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2645192" y="63037"/>
            <a:ext cx="321014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u="sng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Pion </a:t>
            </a:r>
            <a:r>
              <a:rPr lang="en-US" altLang="zh-CN" sz="2600" u="sng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2600" u="sng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olarized </a:t>
            </a:r>
            <a:r>
              <a:rPr lang="en-US" altLang="zh-CN" sz="2600" u="sng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GPD</a:t>
            </a:r>
            <a:endParaRPr lang="zh-CN" altLang="en-US" sz="2600" u="sng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TextBox 12"/>
          <p:cNvSpPr txBox="1"/>
          <p:nvPr/>
        </p:nvSpPr>
        <p:spPr>
          <a:xfrm>
            <a:off x="6965846" y="98681"/>
            <a:ext cx="20936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Preliminary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矩形 14"/>
              <p:cNvSpPr/>
              <p:nvPr/>
            </p:nvSpPr>
            <p:spPr>
              <a:xfrm>
                <a:off x="5929853" y="800496"/>
                <a:ext cx="2985433" cy="36933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altLang="zh-CN" b="1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b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𝑏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zh-CN" altLang="en-US" b="1" i="1" dirty="0"/>
              </a:p>
            </p:txBody>
          </p:sp>
        </mc:Choice>
        <mc:Fallback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9853" y="800496"/>
                <a:ext cx="2985433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1022" t="-119672" b="-18360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4"/>
          <p:cNvCxnSpPr/>
          <p:nvPr/>
        </p:nvCxnSpPr>
        <p:spPr>
          <a:xfrm>
            <a:off x="8253303" y="800496"/>
            <a:ext cx="0" cy="438422"/>
          </a:xfrm>
          <a:prstGeom prst="line">
            <a:avLst/>
          </a:prstGeom>
          <a:ln w="34925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/>
              <p:cNvSpPr txBox="1"/>
              <p:nvPr/>
            </p:nvSpPr>
            <p:spPr>
              <a:xfrm>
                <a:off x="389206" y="1240536"/>
                <a:ext cx="7722114" cy="6458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𝑇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sub>
                        <m: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p>
                      </m:sSubSup>
                      <m:d>
                        <m:d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=0,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zh-CN" sz="1600" b="0" i="1" smtClean="0">
                          <a:latin typeface="Cambria Math" charset="0"/>
                        </a:rPr>
                        <m:t> ~ </m:t>
                      </m:r>
                      <m:f>
                        <m:fPr>
                          <m:ctrlPr>
                            <a:rPr lang="en-US" altLang="zh-CN" sz="16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altLang="zh-CN" sz="160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zh-CN" sz="1600" b="0" i="1" smtClean="0">
                              <a:latin typeface="Cambria Math" charset="0"/>
                            </a:rPr>
                            <m:t>𝑠</m:t>
                          </m:r>
                        </m:sub>
                        <m:sup/>
                        <m:e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altLang="zh-CN" sz="1600" i="1" smtClean="0">
                                  <a:latin typeface="Cambria Math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f>
                                <m:fPr>
                                  <m:ctrlPr>
                                    <a:rPr lang="en-US" altLang="zh-CN" sz="1600" b="0" i="1" smtClean="0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altLang="zh-CN" sz="1600" b="0" i="1" smtClean="0"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600" b="0" i="1" smtClean="0">
                                          <a:latin typeface="Cambria Math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US" altLang="zh-CN" sz="1600" b="0" i="1" smtClean="0">
                                          <a:latin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US" altLang="zh-CN" sz="1600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600" b="1" i="1" smtClean="0">
                                          <a:latin typeface="Cambria Math" charset="0"/>
                                        </a:rPr>
                                        <m:t>𝒌</m:t>
                                      </m:r>
                                    </m:e>
                                    <m:sub>
                                      <m:r>
                                        <a:rPr lang="en-US" altLang="zh-CN" sz="1600" b="0" i="1" smtClean="0">
                                          <a:latin typeface="Cambria Math" charset="0"/>
                                        </a:rPr>
                                        <m:t>⊥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altLang="zh-CN" sz="1600" b="0" i="1" smtClean="0"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altLang="zh-CN" sz="1600" b="0" i="1" smtClean="0">
                                              <a:latin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zh-CN" sz="1600" b="0" i="1" smtClean="0">
                                              <a:latin typeface="Cambria Math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US" altLang="zh-CN" sz="1600" b="0" i="1" smtClean="0">
                                              <a:latin typeface="Cambria Math" charset="0"/>
                                            </a:rPr>
                                            <m:t>𝜋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altLang="zh-CN" sz="1600" b="0" i="1" smtClean="0">
                                          <a:latin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nary>
                        </m:e>
                      </m:nary>
                      <m:d>
                        <m:dPr>
                          <m:begChr m:val="["/>
                          <m:endChr m:val="]"/>
                          <m:ctrlPr>
                            <a:rPr lang="pt-BR" altLang="zh-CN" sz="1600" i="1">
                              <a:latin typeface="Cambria Math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i="1">
                                      <a:latin typeface="Cambria Math" charset="0"/>
                                    </a:rPr>
                                    <m:t>−</m:t>
                                  </m:r>
                                  <m:r>
                                    <a:rPr lang="en-US" altLang="zh-CN" sz="1600" i="1">
                                      <a:latin typeface="Cambria Math" charset="0"/>
                                    </a:rPr>
                                    <m:t>𝑖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𝑗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↑</m:t>
                              </m:r>
                              <m:r>
                                <a:rPr lang="en-US" altLang="zh-C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∗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altLang="zh-CN" sz="1600" b="0" i="1" smtClean="0">
                                  <a:latin typeface="Cambria Math" charset="0"/>
                                </a:rPr>
                                <m:t>𝑥</m:t>
                              </m:r>
                              <m:r>
                                <a:rPr lang="en-US" altLang="zh-CN" sz="1600" b="0" i="1" smtClean="0">
                                  <a:latin typeface="Cambria Math" charset="0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sz="1600" b="0" i="1" smtClean="0"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altLang="zh-CN" sz="1600" b="0" i="1" smtClean="0">
                                          <a:latin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1600" b="0" i="1" smtClean="0">
                                          <a:latin typeface="Cambria Math" charset="0"/>
                                        </a:rPr>
                                        <m:t>𝑘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zh-CN" sz="1600" b="0" i="1" smtClean="0">
                                      <a:latin typeface="Cambria Math" charset="0"/>
                                    </a:rPr>
                                    <m:t>⊥</m:t>
                                  </m:r>
                                </m:sub>
                                <m:sup>
                                  <m:r>
                                    <a:rPr lang="en-US" altLang="zh-CN" sz="1600" b="0" i="1" smtClean="0"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d>
                          <m:sSubSup>
                            <m:sSubSup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↓</m:t>
                              </m:r>
                              <m:r>
                                <a:rPr lang="en-US" altLang="zh-C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</m:sub>
                            <m:sup/>
                          </m:sSubSup>
                          <m:d>
                            <m:d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𝑥</m:t>
                              </m:r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altLang="zh-CN" sz="1600" i="1">
                                          <a:latin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1600" i="1">
                                          <a:latin typeface="Cambria Math" charset="0"/>
                                        </a:rPr>
                                        <m:t>𝑘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zh-CN" sz="1600" i="1">
                                      <a:latin typeface="Cambria Math" charset="0"/>
                                    </a:rPr>
                                    <m:t>⊥</m:t>
                                  </m:r>
                                </m:sub>
                                <m:sup/>
                              </m:sSubSup>
                            </m:e>
                          </m:d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i="1">
                                      <a:latin typeface="Cambria Math" charset="0"/>
                                    </a:rPr>
                                    <m:t>𝑖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𝑗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↓</m:t>
                              </m:r>
                              <m:r>
                                <a:rPr lang="en-US" altLang="zh-C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altLang="zh-CN" sz="1600" i="1">
                              <a:latin typeface="Cambria Math" charset="0"/>
                            </a:rPr>
                            <m:t>(</m:t>
                          </m:r>
                          <m:r>
                            <a:rPr lang="en-US" altLang="zh-CN" sz="1600" i="1">
                              <a:latin typeface="Cambria Math" charset="0"/>
                            </a:rPr>
                            <m:t>𝑥</m:t>
                          </m:r>
                          <m:r>
                            <a:rPr lang="en-US" altLang="zh-CN" sz="1600" i="1">
                              <a:latin typeface="Cambria Math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⃗"/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1600" i="1">
                                      <a:latin typeface="Cambria Math" charset="0"/>
                                    </a:rPr>
                                    <m:t>𝑘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⊥</m:t>
                              </m:r>
                            </m:sub>
                            <m:sup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CN" sz="1600" i="1">
                              <a:latin typeface="Cambria Math" charset="0"/>
                            </a:rPr>
                            <m:t>)</m:t>
                          </m:r>
                          <m:sSubSup>
                            <m:sSubSup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↑</m:t>
                              </m:r>
                              <m:r>
                                <a:rPr lang="en-US" altLang="zh-C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</m:sub>
                            <m:sup/>
                          </m:sSubSup>
                          <m:r>
                            <a:rPr lang="en-US" altLang="zh-CN" sz="1600" i="1">
                              <a:latin typeface="Cambria Math" charset="0"/>
                            </a:rPr>
                            <m:t>(</m:t>
                          </m:r>
                          <m:r>
                            <a:rPr lang="en-US" altLang="zh-CN" sz="1600" i="1">
                              <a:latin typeface="Cambria Math" charset="0"/>
                            </a:rPr>
                            <m:t>𝑥</m:t>
                          </m:r>
                          <m:r>
                            <a:rPr lang="en-US" altLang="zh-CN" sz="1600" i="1">
                              <a:latin typeface="Cambria Math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⃗"/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1600" i="1">
                                      <a:latin typeface="Cambria Math" charset="0"/>
                                    </a:rPr>
                                    <m:t>𝑘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⊥</m:t>
                              </m:r>
                            </m:sub>
                            <m:sup/>
                          </m:sSubSup>
                          <m:r>
                            <a:rPr lang="en-US" altLang="zh-CN" sz="1600" i="1">
                              <a:latin typeface="Cambria Math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zh-CN" altLang="en-US" sz="1600" dirty="0"/>
              </a:p>
            </p:txBody>
          </p:sp>
        </mc:Choice>
        <mc:Fallback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206" y="1240536"/>
                <a:ext cx="7722114" cy="64581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矩形 1"/>
          <p:cNvSpPr/>
          <p:nvPr/>
        </p:nvSpPr>
        <p:spPr>
          <a:xfrm>
            <a:off x="468624" y="726415"/>
            <a:ext cx="3459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[</a:t>
            </a:r>
            <a:r>
              <a:rPr lang="en-US" altLang="zh-CN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Adhikari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et al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, </a:t>
            </a:r>
            <a:r>
              <a:rPr lang="en-US" altLang="zh-CN" dirty="0" err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arXiv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: </a:t>
            </a:r>
            <a:r>
              <a:rPr lang="is-I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2110.05048</a:t>
            </a:r>
            <a:r>
              <a:rPr lang="en-US" altLang="zh-CN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]</a:t>
            </a:r>
            <a:endParaRPr lang="en-US" altLang="zh-CN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文本框 21"/>
              <p:cNvSpPr txBox="1"/>
              <p:nvPr/>
            </p:nvSpPr>
            <p:spPr>
              <a:xfrm>
                <a:off x="389206" y="1975850"/>
                <a:ext cx="7722114" cy="6458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𝑇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sub>
                        <m:sup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𝑔</m:t>
                          </m:r>
                        </m:sup>
                      </m:sSubSup>
                      <m:d>
                        <m:d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=0,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altLang="zh-CN" sz="1600" b="0" i="1" smtClean="0">
                          <a:latin typeface="Cambria Math" charset="0"/>
                        </a:rPr>
                        <m:t> ~ </m:t>
                      </m:r>
                      <m:f>
                        <m:fPr>
                          <m:ctrlPr>
                            <a:rPr lang="en-US" altLang="zh-CN" sz="16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altLang="zh-CN" sz="160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zh-CN" sz="1600" b="0" i="1" smtClean="0">
                              <a:latin typeface="Cambria Math" charset="0"/>
                            </a:rPr>
                            <m:t>𝑠</m:t>
                          </m:r>
                        </m:sub>
                        <m:sup/>
                        <m:e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US" altLang="zh-CN" sz="1600" i="1" smtClean="0">
                                  <a:latin typeface="Cambria Math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f>
                                <m:fPr>
                                  <m:ctrlPr>
                                    <a:rPr lang="en-US" altLang="zh-CN" sz="1600" b="0" i="1" smtClean="0"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altLang="zh-CN" sz="1600" b="0" i="1" smtClean="0"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sz="1600" b="0" i="1" smtClean="0">
                                          <a:latin typeface="Cambria Math" charset="0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lang="en-US" altLang="zh-CN" sz="1600" b="0" i="1" smtClean="0">
                                          <a:latin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US" altLang="zh-CN" sz="1600" b="0" i="1" smtClean="0"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1600" b="1" i="1" smtClean="0">
                                          <a:latin typeface="Cambria Math" charset="0"/>
                                        </a:rPr>
                                        <m:t>𝒌</m:t>
                                      </m:r>
                                    </m:e>
                                    <m:sub>
                                      <m:r>
                                        <a:rPr lang="en-US" altLang="zh-CN" sz="1600" b="0" i="1" smtClean="0">
                                          <a:latin typeface="Cambria Math" charset="0"/>
                                        </a:rPr>
                                        <m:t>⊥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altLang="zh-CN" sz="1600" b="0" i="1" smtClean="0"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altLang="zh-CN" sz="1600" b="0" i="1" smtClean="0">
                                              <a:latin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altLang="zh-CN" sz="1600" b="0" i="1" smtClean="0">
                                              <a:latin typeface="Cambria Math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US" altLang="zh-CN" sz="1600" b="0" i="1" smtClean="0">
                                              <a:latin typeface="Cambria Math" charset="0"/>
                                            </a:rPr>
                                            <m:t>𝜋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altLang="zh-CN" sz="1600" b="0" i="1" smtClean="0">
                                          <a:latin typeface="Cambria Math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nary>
                        </m:e>
                      </m:nary>
                      <m:d>
                        <m:dPr>
                          <m:begChr m:val="["/>
                          <m:endChr m:val="]"/>
                          <m:ctrlPr>
                            <a:rPr lang="pt-BR" altLang="zh-CN" sz="1600" i="1">
                              <a:latin typeface="Cambria Math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i="1">
                                      <a:latin typeface="Cambria Math" charset="0"/>
                                    </a:rPr>
                                    <m:t>−</m:t>
                                  </m:r>
                                  <m:r>
                                    <a:rPr lang="en-US" altLang="zh-CN" sz="1600" i="1">
                                      <a:latin typeface="Cambria Math" charset="0"/>
                                    </a:rPr>
                                    <m:t>𝑖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𝑗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↑</m:t>
                              </m:r>
                              <m:r>
                                <a:rPr lang="en-US" altLang="zh-C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∗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altLang="zh-CN" sz="1600" b="0" i="1" smtClean="0">
                                  <a:latin typeface="Cambria Math" charset="0"/>
                                </a:rPr>
                                <m:t>𝑥</m:t>
                              </m:r>
                              <m:r>
                                <a:rPr lang="en-US" altLang="zh-CN" sz="1600" b="0" i="1" smtClean="0">
                                  <a:latin typeface="Cambria Math" charset="0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sz="1600" b="0" i="1" smtClean="0"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altLang="zh-CN" sz="1600" b="0" i="1" smtClean="0">
                                          <a:latin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1600" b="0" i="1" smtClean="0">
                                          <a:latin typeface="Cambria Math" charset="0"/>
                                        </a:rPr>
                                        <m:t>𝑘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zh-CN" sz="1600" b="0" i="1" smtClean="0">
                                      <a:latin typeface="Cambria Math" charset="0"/>
                                    </a:rPr>
                                    <m:t>⊥</m:t>
                                  </m:r>
                                </m:sub>
                                <m:sup>
                                  <m:r>
                                    <a:rPr lang="en-US" altLang="zh-CN" sz="1600" b="0" i="1" smtClean="0">
                                      <a:latin typeface="Cambria Math" charset="0"/>
                                    </a:rPr>
                                    <m:t>′</m:t>
                                  </m:r>
                                </m:sup>
                              </m:sSubSup>
                            </m:e>
                          </m:d>
                          <m:sSubSup>
                            <m:sSubSup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↓</m:t>
                              </m:r>
                              <m:r>
                                <a:rPr lang="en-US" altLang="zh-C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</m:sub>
                            <m:sup/>
                          </m:sSubSup>
                          <m:d>
                            <m:d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𝑥</m:t>
                              </m:r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,</m:t>
                              </m:r>
                              <m:sSubSup>
                                <m:sSubSup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altLang="zh-CN" sz="1600" i="1">
                                          <a:latin typeface="Cambria Math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altLang="zh-CN" sz="1600" i="1">
                                          <a:latin typeface="Cambria Math" charset="0"/>
                                        </a:rPr>
                                        <m:t>𝑘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altLang="zh-CN" sz="1600" i="1">
                                      <a:latin typeface="Cambria Math" charset="0"/>
                                    </a:rPr>
                                    <m:t>⊥</m:t>
                                  </m:r>
                                </m:sub>
                                <m:sup/>
                              </m:sSubSup>
                            </m:e>
                          </m:d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i="1">
                                      <a:latin typeface="Cambria Math" charset="0"/>
                                    </a:rPr>
                                    <m:t>𝑖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𝑗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↓</m:t>
                              </m:r>
                              <m:r>
                                <a:rPr lang="en-US" altLang="zh-C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altLang="zh-CN" sz="1600" i="1">
                              <a:latin typeface="Cambria Math" charset="0"/>
                            </a:rPr>
                            <m:t>(</m:t>
                          </m:r>
                          <m:r>
                            <a:rPr lang="en-US" altLang="zh-CN" sz="1600" i="1">
                              <a:latin typeface="Cambria Math" charset="0"/>
                            </a:rPr>
                            <m:t>𝑥</m:t>
                          </m:r>
                          <m:r>
                            <a:rPr lang="en-US" altLang="zh-CN" sz="1600" i="1">
                              <a:latin typeface="Cambria Math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⃗"/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1600" i="1">
                                      <a:latin typeface="Cambria Math" charset="0"/>
                                    </a:rPr>
                                    <m:t>𝑘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⊥</m:t>
                              </m:r>
                            </m:sub>
                            <m:sup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′</m:t>
                              </m:r>
                            </m:sup>
                          </m:sSubSup>
                          <m:r>
                            <a:rPr lang="en-US" altLang="zh-CN" sz="1600" i="1">
                              <a:latin typeface="Cambria Math" charset="0"/>
                            </a:rPr>
                            <m:t>)</m:t>
                          </m:r>
                          <m:sSubSup>
                            <m:sSubSup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↑</m:t>
                              </m:r>
                              <m:r>
                                <a:rPr lang="en-US" altLang="zh-CN" sz="16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𝑠</m:t>
                              </m:r>
                            </m:sub>
                            <m:sup/>
                          </m:sSubSup>
                          <m:r>
                            <a:rPr lang="en-US" altLang="zh-CN" sz="1600" i="1">
                              <a:latin typeface="Cambria Math" charset="0"/>
                            </a:rPr>
                            <m:t>(</m:t>
                          </m:r>
                          <m:r>
                            <a:rPr lang="en-US" altLang="zh-CN" sz="1600" i="1">
                              <a:latin typeface="Cambria Math" charset="0"/>
                            </a:rPr>
                            <m:t>𝑥</m:t>
                          </m:r>
                          <m:r>
                            <a:rPr lang="en-US" altLang="zh-CN" sz="1600" i="1">
                              <a:latin typeface="Cambria Math" charset="0"/>
                            </a:rPr>
                            <m:t>,</m:t>
                          </m:r>
                          <m:sSubSup>
                            <m:sSubSup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⃗"/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1600" i="1">
                                      <a:latin typeface="Cambria Math" charset="0"/>
                                    </a:rPr>
                                    <m:t>𝑘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⊥</m:t>
                              </m:r>
                            </m:sub>
                            <m:sup/>
                          </m:sSubSup>
                          <m:r>
                            <a:rPr lang="en-US" altLang="zh-CN" sz="1600" i="1">
                              <a:latin typeface="Cambria Math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zh-CN" altLang="en-US" sz="1600" dirty="0"/>
              </a:p>
            </p:txBody>
          </p:sp>
        </mc:Choice>
        <mc:Fallback>
          <p:sp>
            <p:nvSpPr>
              <p:cNvPr id="22" name="文本框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206" y="1975850"/>
                <a:ext cx="7722114" cy="64581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矩形 10"/>
          <p:cNvSpPr/>
          <p:nvPr/>
        </p:nvSpPr>
        <p:spPr>
          <a:xfrm>
            <a:off x="3771684" y="6426123"/>
            <a:ext cx="3429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altLang="zh-CN" dirty="0">
                <a:latin typeface="Times New Roman" charset="0"/>
                <a:ea typeface="Times New Roman" charset="0"/>
                <a:cs typeface="Times New Roman" charset="0"/>
              </a:rPr>
              <a:t>accessible p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olarized gluon GPD</a:t>
            </a:r>
            <a:endParaRPr lang="zh-CN" altLang="en-US" dirty="0"/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9054" y="2779994"/>
            <a:ext cx="4320196" cy="378017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070" y="2689043"/>
            <a:ext cx="4320196" cy="3780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45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3655087" y="240170"/>
            <a:ext cx="161492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u="sng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Pion </a:t>
            </a:r>
            <a:r>
              <a:rPr lang="en-US" altLang="zh-CN" sz="2600" u="sng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TMD</a:t>
            </a:r>
            <a:endParaRPr lang="zh-CN" altLang="en-US" sz="2600" u="sng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TextBox 12"/>
          <p:cNvSpPr txBox="1"/>
          <p:nvPr/>
        </p:nvSpPr>
        <p:spPr>
          <a:xfrm>
            <a:off x="6965846" y="98681"/>
            <a:ext cx="20936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Preliminary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矩形 14"/>
              <p:cNvSpPr/>
              <p:nvPr/>
            </p:nvSpPr>
            <p:spPr>
              <a:xfrm>
                <a:off x="5701367" y="885285"/>
                <a:ext cx="2985433" cy="36933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altLang="zh-CN" b="1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b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zh-CN" altLang="en-US" i="1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altLang="zh-CN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𝑏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zh-CN" altLang="en-US" b="1" i="1" dirty="0"/>
              </a:p>
            </p:txBody>
          </p:sp>
        </mc:Choice>
        <mc:Fallback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1367" y="885285"/>
                <a:ext cx="2985433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816" t="-119672" b="-18360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4"/>
          <p:cNvCxnSpPr/>
          <p:nvPr/>
        </p:nvCxnSpPr>
        <p:spPr>
          <a:xfrm>
            <a:off x="8024817" y="885285"/>
            <a:ext cx="0" cy="438422"/>
          </a:xfrm>
          <a:prstGeom prst="line">
            <a:avLst/>
          </a:prstGeom>
          <a:ln w="34925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/>
              <p:cNvSpPr txBox="1"/>
              <p:nvPr/>
            </p:nvSpPr>
            <p:spPr>
              <a:xfrm>
                <a:off x="674995" y="1446340"/>
                <a:ext cx="6287940" cy="6458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p>
                      </m:sSubSup>
                      <m:d>
                        <m:d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altLang="zh-CN" sz="1600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1600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altLang="zh-CN" sz="1600" b="0" i="1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altLang="zh-CN" sz="1600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altLang="zh-CN" sz="1600" b="0" i="1" smtClean="0">
                                          <a:latin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altLang="zh-CN" sz="1600" b="0" i="1" smtClean="0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altLang="zh-CN" sz="16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sSup>
                        <m:sSup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b="0" i="1" smtClean="0">
                                  <a:latin typeface="Cambria Math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altLang="zh-CN" sz="1600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0" i="1" smtClean="0">
                                      <a:latin typeface="Cambria Math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altLang="zh-CN" sz="1600" b="0" i="1" smtClean="0">
                                      <a:latin typeface="Cambria Math" charset="0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altLang="zh-CN" sz="1600" b="0" i="1" smtClean="0">
                                  <a:latin typeface="Cambria Math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altLang="zh-CN" sz="1600" b="0" i="1" smtClean="0">
                                  <a:latin typeface="Cambria Math" charset="0"/>
                                </a:rPr>
                                <m:t>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b="0" i="1" smtClean="0">
                                  <a:latin typeface="Cambria Math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altLang="zh-CN" sz="1600" b="0" i="1" smtClean="0">
                                  <a:latin typeface="Cambria Math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lang="en-US" altLang="zh-CN" sz="1600" b="0" i="1" smtClean="0">
                              <a:latin typeface="Cambria Math" charset="0"/>
                            </a:rPr>
                            <m:t>)</m:t>
                          </m:r>
                        </m:sup>
                      </m:sSup>
                      <m:sSub>
                        <m:sSub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e>
                              <m:acc>
                                <m:accPr>
                                  <m:chr m:val="̅"/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</m:acc>
                              <m:d>
                                <m:d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altLang="zh-CN" sz="1600" i="1">
                                          <a:latin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num>
                                    <m:den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  <m:sSup>
                                <m:sSup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d>
                                <m:d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altLang="zh-CN" sz="1600" i="1">
                                          <a:latin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num>
                                    <m:den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e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</m:sSub>
                    </m:oMath>
                  </m:oMathPara>
                </a14:m>
                <a:endParaRPr lang="zh-CN" altLang="en-US" sz="1600" dirty="0"/>
              </a:p>
            </p:txBody>
          </p:sp>
        </mc:Choice>
        <mc:Fallback>
          <p:sp>
            <p:nvSpPr>
              <p:cNvPr id="13" name="文本框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995" y="1446340"/>
                <a:ext cx="6287940" cy="64581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文本框 13"/>
              <p:cNvSpPr txBox="1"/>
              <p:nvPr/>
            </p:nvSpPr>
            <p:spPr>
              <a:xfrm>
                <a:off x="653893" y="2097642"/>
                <a:ext cx="6703695" cy="6458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p>
                      </m:sSubSup>
                      <m:d>
                        <m:dPr>
                          <m:ctrlPr>
                            <a:rPr lang="en-US" altLang="zh-CN" sz="16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zh-CN" sz="16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lang="en-US" altLang="zh-CN" sz="1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altLang="zh-CN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1600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p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sz="1600" i="1">
                              <a:latin typeface="Cambria Math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sSup>
                                <m:sSup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altLang="zh-CN" sz="1600" i="1">
                                          <a:latin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sSup>
                        <m:sSupPr>
                          <m:ctrlPr>
                            <a:rPr lang="en-US" altLang="zh-CN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(</m:t>
                              </m:r>
                              <m:sSup>
                                <m:sSup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i="1">
                                      <a:latin typeface="Cambria Math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n-US" altLang="zh-CN" sz="1600" i="1">
                                      <a:latin typeface="Cambria Math" charset="0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altLang="zh-CN" sz="1600" i="1">
                              <a:latin typeface="Cambria Math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altLang="zh-CN" sz="1600" i="1">
                                  <a:latin typeface="Cambria Math" charset="0"/>
                                </a:rPr>
                                <m:t>⊥</m:t>
                              </m:r>
                            </m:sub>
                          </m:sSub>
                          <m:r>
                            <a:rPr lang="en-US" altLang="zh-CN" sz="1600" i="1">
                              <a:latin typeface="Cambria Math" charset="0"/>
                            </a:rPr>
                            <m:t>)</m:t>
                          </m:r>
                        </m:sup>
                      </m:sSup>
                      <m:sSub>
                        <m:sSubPr>
                          <m:ctrlPr>
                            <a:rPr lang="en-US" altLang="zh-CN" sz="1600" i="1">
                              <a:latin typeface="Cambria Math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p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altLang="zh-CN" sz="1600" i="1" smtClean="0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altLang="zh-CN" sz="1600" i="1">
                                          <a:latin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num>
                                    <m:den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  <m:sSubSup>
                                <m:sSubSup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𝐺</m:t>
                                  </m:r>
                                </m:e>
                                <m:sub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  <m:sup>
                                  <m:r>
                                    <a:rPr lang="en-US" altLang="zh-CN" sz="16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  <m:d>
                                <m:dPr>
                                  <m:ctrlPr>
                                    <a:rPr lang="en-US" altLang="zh-CN" sz="1600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altLang="zh-CN" sz="1600" i="1">
                                          <a:latin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num>
                                    <m:den>
                                      <m:r>
                                        <a:rPr lang="en-US" altLang="zh-CN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e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</m:d>
                        </m:e>
                        <m:sub>
                          <m:sSup>
                            <m:sSupPr>
                              <m:ctrlPr>
                                <a:rPr lang="en-US" altLang="zh-CN" sz="16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US" altLang="zh-CN" sz="16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altLang="zh-CN" sz="1600" i="1"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</m:sSub>
                    </m:oMath>
                  </m:oMathPara>
                </a14:m>
                <a:endParaRPr lang="zh-CN" altLang="en-US" sz="1600" dirty="0"/>
              </a:p>
            </p:txBody>
          </p:sp>
        </mc:Choice>
        <mc:Fallback>
          <p:sp>
            <p:nvSpPr>
              <p:cNvPr id="14" name="文本框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893" y="2097642"/>
                <a:ext cx="6703695" cy="645818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矩形 10"/>
          <p:cNvSpPr/>
          <p:nvPr/>
        </p:nvSpPr>
        <p:spPr>
          <a:xfrm>
            <a:off x="568581" y="821853"/>
            <a:ext cx="34371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[Boer &amp; Mulders PRD 57 (1998) 5780]</a:t>
            </a:r>
          </a:p>
          <a:p>
            <a:r>
              <a:rPr lang="en-US" altLang="zh-CN" sz="1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[</a:t>
            </a:r>
            <a:r>
              <a:rPr lang="en-US" altLang="zh-CN" sz="1600" dirty="0" err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Pasquini</a:t>
            </a:r>
            <a:r>
              <a:rPr lang="en-US" altLang="zh-CN" sz="1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20204" pitchFamily="34" charset="0"/>
              </a:rPr>
              <a:t> et al, PRD 90 (2014) 014050]</a:t>
            </a:r>
            <a:endParaRPr lang="en-US" altLang="zh-CN" sz="16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sym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620" y="2579467"/>
            <a:ext cx="4127500" cy="27813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4285" y="2654939"/>
            <a:ext cx="4127500" cy="279400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92" y="5259352"/>
            <a:ext cx="2632818" cy="1562139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45410" y="5268145"/>
            <a:ext cx="2388124" cy="156024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矩形 19"/>
              <p:cNvSpPr/>
              <p:nvPr/>
            </p:nvSpPr>
            <p:spPr>
              <a:xfrm>
                <a:off x="5628115" y="5487146"/>
                <a:ext cx="3131936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lnSpc>
                    <a:spcPct val="150000"/>
                  </a:lnSpc>
                  <a:buFont typeface="Arial" panose="020B0604020202090204" pitchFamily="34" charset="0"/>
                  <a:buChar char="•"/>
                </a:pPr>
                <a:r>
                  <a:rPr lang="en-US" altLang="zh-CN" sz="16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The </a:t>
                </a:r>
                <a:r>
                  <a:rPr lang="en-US" altLang="zh-CN" sz="1600" dirty="0">
                    <a:latin typeface="Times New Roman" charset="0"/>
                    <a:ea typeface="Times New Roman" charset="0"/>
                    <a:cs typeface="Times New Roman" charset="0"/>
                  </a:rPr>
                  <a:t>TMD decreases with</a:t>
                </a:r>
                <a:r>
                  <a:rPr lang="en-US" altLang="zh-CN" sz="16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𝑘</m:t>
                        </m:r>
                      </m:e>
                      <m:sub>
                        <m:r>
                          <a:rPr lang="en-US" altLang="zh-CN" sz="16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⊥</m:t>
                        </m:r>
                      </m:sub>
                    </m:sSub>
                  </m:oMath>
                </a14:m>
                <a:endParaRPr lang="en-US" altLang="zh-CN" sz="1600" dirty="0" smtClean="0"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:pPr marL="285750" indent="-285750">
                  <a:lnSpc>
                    <a:spcPct val="150000"/>
                  </a:lnSpc>
                  <a:buFont typeface="Arial" panose="020B0604020202090204" pitchFamily="34" charset="0"/>
                  <a:buChar char="•"/>
                </a:pPr>
                <a:r>
                  <a:rPr lang="en-US" altLang="zh-CN" sz="16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Vanishes</a:t>
                </a:r>
                <a:r>
                  <a:rPr lang="zh-CN" altLang="en-US" sz="16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 </a:t>
                </a:r>
                <a:r>
                  <a:rPr lang="en-US" altLang="zh-CN" sz="16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after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𝑘</m:t>
                        </m:r>
                      </m:e>
                      <m:sub>
                        <m:r>
                          <a:rPr lang="en-US" altLang="zh-CN" sz="16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⊥</m:t>
                        </m:r>
                      </m:sub>
                    </m:sSub>
                  </m:oMath>
                </a14:m>
                <a:r>
                  <a:rPr lang="en-US" altLang="zh-CN" sz="16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 ~ 0.7 GeV </a:t>
                </a:r>
                <a:endParaRPr lang="en-US" altLang="zh-CN" sz="1600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mc:Choice>
        <mc:Fallback>
          <p:sp>
            <p:nvSpPr>
              <p:cNvPr id="20" name="矩形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8115" y="5487146"/>
                <a:ext cx="3131936" cy="830997"/>
              </a:xfrm>
              <a:prstGeom prst="rect">
                <a:avLst/>
              </a:prstGeom>
              <a:blipFill rotWithShape="0">
                <a:blip r:embed="rId9"/>
                <a:stretch>
                  <a:fillRect l="-778" b="-36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7585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C0BF4AD-FE8C-9B48-93B8-5304B4846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0" y="228880"/>
            <a:ext cx="7200900" cy="801061"/>
          </a:xfrm>
        </p:spPr>
        <p:txBody>
          <a:bodyPr>
            <a:normAutofit/>
          </a:bodyPr>
          <a:lstStyle/>
          <a:p>
            <a:r>
              <a:rPr lang="en-US" sz="3200" u="sng" dirty="0" smtClean="0">
                <a:latin typeface="Times New Roman" charset="0"/>
                <a:ea typeface="Times New Roman" charset="0"/>
                <a:cs typeface="Times New Roman" charset="0"/>
              </a:rPr>
              <a:t>Conclusion &amp; </a:t>
            </a:r>
            <a:r>
              <a:rPr lang="en-US" altLang="zh-CN" sz="3200" u="sng" dirty="0" smtClean="0">
                <a:latin typeface="Times New Roman" charset="0"/>
                <a:ea typeface="Times New Roman" charset="0"/>
                <a:cs typeface="Times New Roman" charset="0"/>
              </a:rPr>
              <a:t>Outlook</a:t>
            </a:r>
            <a:endParaRPr lang="en-US" sz="3200" u="sng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3" name="TextBox 8">
            <a:extLst>
              <a:ext uri="{FF2B5EF4-FFF2-40B4-BE49-F238E27FC236}">
                <a16:creationId xmlns:a16="http://schemas.microsoft.com/office/drawing/2014/main" xmlns="" id="{56237AD0-29D7-4B47-8897-534D5F08F4B3}"/>
              </a:ext>
            </a:extLst>
          </p:cNvPr>
          <p:cNvSpPr txBox="1"/>
          <p:nvPr/>
        </p:nvSpPr>
        <p:spPr>
          <a:xfrm>
            <a:off x="5406735" y="5594734"/>
            <a:ext cx="32800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  <a:latin typeface="Bradley Hand" charset="0"/>
                <a:ea typeface="Bradley Hand" charset="0"/>
                <a:cs typeface="Bradley Hand" charset="0"/>
              </a:rPr>
              <a:t>Thank you !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0">
                <a:extLst>
                  <a:ext uri="{FF2B5EF4-FFF2-40B4-BE49-F238E27FC236}">
                    <a16:creationId xmlns:a16="http://schemas.microsoft.com/office/drawing/2014/main" xmlns="" id="{6274B131-76C3-9C42-AD92-5E2160794921}"/>
                  </a:ext>
                </a:extLst>
              </p:cNvPr>
              <p:cNvSpPr txBox="1"/>
              <p:nvPr/>
            </p:nvSpPr>
            <p:spPr>
              <a:xfrm>
                <a:off x="439003" y="1179481"/>
                <a:ext cx="8020016" cy="34163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Light-front </a:t>
                </a:r>
                <a:r>
                  <a:rPr lang="en-US" altLang="zh-CN" dirty="0">
                    <a:latin typeface="Times New Roman" charset="0"/>
                    <a:ea typeface="Times New Roman" charset="0"/>
                    <a:cs typeface="Times New Roman" charset="0"/>
                  </a:rPr>
                  <a:t>Hamiltonian approach: mass spectrum          structure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 smtClean="0"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Compared </a:t>
                </a:r>
                <a:r>
                  <a:rPr lang="en-US" dirty="0">
                    <a:latin typeface="Times New Roman" charset="0"/>
                    <a:ea typeface="Times New Roman" charset="0"/>
                    <a:cs typeface="Times New Roman" charset="0"/>
                  </a:rPr>
                  <a:t>to NJL interaction, dynamical gluon in light meson:</a:t>
                </a:r>
              </a:p>
              <a:p>
                <a:pPr marL="742950" lvl="1" indent="-285750">
                  <a:buFont typeface="Wingdings" pitchFamily="2" charset="2"/>
                  <a:buChar char="ü"/>
                </a:pPr>
                <a:r>
                  <a:rPr lang="en-US" dirty="0">
                    <a:latin typeface="Times New Roman" charset="0"/>
                    <a:ea typeface="Times New Roman" charset="0"/>
                    <a:cs typeface="Times New Roman" charset="0"/>
                  </a:rPr>
                  <a:t>Explains the properties of excited/exotic states such as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Times New Roman" charset="0"/>
                        <a:ea typeface="Times New Roman" charset="0"/>
                        <a:cs typeface="Times New Roman" charset="0"/>
                      </a:rPr>
                      <m:t>𝜋</m:t>
                    </m:r>
                    <m:r>
                      <a:rPr lang="en-US" b="0" i="1" smtClean="0">
                        <a:latin typeface="Times New Roman" charset="0"/>
                        <a:ea typeface="Times New Roman" charset="0"/>
                        <a:cs typeface="Times New Roman" charset="0"/>
                      </a:rPr>
                      <m:t>(1300)</m:t>
                    </m:r>
                  </m:oMath>
                </a14:m>
                <a:r>
                  <a:rPr lang="en-US" dirty="0">
                    <a:latin typeface="Times New Roman" charset="0"/>
                    <a:ea typeface="Times New Roman" charset="0"/>
                    <a:cs typeface="Times New Roman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𝜋</m:t>
                        </m:r>
                      </m:e>
                      <m:sub>
                        <m:r>
                          <a:rPr lang="en-US" b="0" i="1" dirty="0" smtClean="0">
                            <a:latin typeface="Times New Roman" charset="0"/>
                            <a:ea typeface="Times New Roman" charset="0"/>
                            <a:cs typeface="Times New Roman" charset="0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Times New Roman" charset="0"/>
                        <a:ea typeface="Times New Roman" charset="0"/>
                        <a:cs typeface="Times New Roman" charset="0"/>
                      </a:rPr>
                      <m:t>(1400)</m:t>
                    </m:r>
                  </m:oMath>
                </a14:m>
                <a:endParaRPr lang="en-US" dirty="0" smtClean="0"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:pPr marL="742950" lvl="1" indent="-285750">
                  <a:buFont typeface="Wingdings" pitchFamily="2" charset="2"/>
                  <a:buChar char="ü"/>
                </a:pPr>
                <a:r>
                  <a:rPr lang="en-US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Describes EMFF,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F(Q</a:t>
                </a:r>
                <a:r>
                  <a:rPr lang="en-US" altLang="zh-CN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altLang="zh-CN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1/ Q</a:t>
                </a:r>
                <a:r>
                  <a:rPr lang="en-US" altLang="zh-CN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large Q</a:t>
                </a:r>
                <a:r>
                  <a:rPr lang="en-US" altLang="zh-CN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dirty="0"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:pPr marL="742950" lvl="1" indent="-285750">
                  <a:buFont typeface="Wingdings" pitchFamily="2" charset="2"/>
                  <a:buChar char="ü"/>
                </a:pPr>
                <a:r>
                  <a:rPr lang="en-US" dirty="0">
                    <a:latin typeface="Times New Roman" charset="0"/>
                    <a:ea typeface="Times New Roman" charset="0"/>
                    <a:cs typeface="Times New Roman" charset="0"/>
                  </a:rPr>
                  <a:t>Improves endpoint behavior in </a:t>
                </a:r>
                <a:r>
                  <a:rPr lang="en-US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PDF/PDA</a:t>
                </a:r>
              </a:p>
              <a:p>
                <a:pPr marL="742950" lvl="1" indent="-285750">
                  <a:buFont typeface="Wingdings" pitchFamily="2" charset="2"/>
                  <a:buChar char="ü"/>
                </a:pPr>
                <a:r>
                  <a:rPr lang="en-US" altLang="zh-CN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Reasonable TFF</a:t>
                </a:r>
                <a:endParaRPr lang="en-US" dirty="0"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:pPr marL="742950" lvl="1" indent="-285750">
                  <a:buFont typeface="Wingdings" pitchFamily="2" charset="2"/>
                  <a:buChar char="ü"/>
                </a:pPr>
                <a:r>
                  <a:rPr lang="en-US" dirty="0">
                    <a:latin typeface="Times New Roman" charset="0"/>
                    <a:ea typeface="Times New Roman" charset="0"/>
                    <a:cs typeface="Times New Roman" charset="0"/>
                  </a:rPr>
                  <a:t>Generates more gluon at </a:t>
                </a:r>
                <a:r>
                  <a:rPr lang="en-US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moderate </a:t>
                </a:r>
                <a:r>
                  <a:rPr lang="en-US" dirty="0">
                    <a:latin typeface="Times New Roman" charset="0"/>
                    <a:ea typeface="Times New Roman" charset="0"/>
                    <a:cs typeface="Times New Roman" charset="0"/>
                  </a:rPr>
                  <a:t>x/less gluon at small x</a:t>
                </a:r>
              </a:p>
              <a:p>
                <a:pPr marL="742950" lvl="1" indent="-285750">
                  <a:buFont typeface="Wingdings" pitchFamily="2" charset="2"/>
                  <a:buChar char="ü"/>
                </a:pPr>
                <a:r>
                  <a:rPr lang="en-US" dirty="0">
                    <a:latin typeface="Times New Roman" charset="0"/>
                    <a:ea typeface="Times New Roman" charset="0"/>
                    <a:cs typeface="Times New Roman" charset="0"/>
                  </a:rPr>
                  <a:t>Improves agreement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Times New Roman" charset="0"/>
                        <a:ea typeface="Times New Roman" charset="0"/>
                        <a:cs typeface="Times New Roman" charset="0"/>
                      </a:rPr>
                      <m:t>𝐽</m:t>
                    </m:r>
                    <m:r>
                      <a:rPr lang="en-US" b="0" i="1" smtClean="0">
                        <a:latin typeface="Times New Roman" charset="0"/>
                        <a:ea typeface="Times New Roman" charset="0"/>
                        <a:cs typeface="Times New Roman" charset="0"/>
                      </a:rPr>
                      <m:t>/</m:t>
                    </m:r>
                    <m:r>
                      <a:rPr lang="en-US" b="0" i="1" smtClean="0">
                        <a:latin typeface="Times New Roman" charset="0"/>
                        <a:ea typeface="Times New Roman" charset="0"/>
                        <a:cs typeface="Times New Roman" charset="0"/>
                      </a:rPr>
                      <m:t>𝜓</m:t>
                    </m:r>
                  </m:oMath>
                </a14:m>
                <a:r>
                  <a:rPr lang="en-US" dirty="0">
                    <a:latin typeface="Times New Roman" charset="0"/>
                    <a:ea typeface="Times New Roman" charset="0"/>
                    <a:cs typeface="Times New Roman" charset="0"/>
                  </a:rPr>
                  <a:t> production cross section with experimental data</a:t>
                </a:r>
              </a:p>
              <a:p>
                <a:pPr marL="742950" lvl="1" indent="-285750">
                  <a:buFont typeface="Wingdings" pitchFamily="2" charset="2"/>
                  <a:buChar char="ü"/>
                </a:pPr>
                <a:r>
                  <a:rPr lang="en-US" dirty="0">
                    <a:latin typeface="Times New Roman" charset="0"/>
                    <a:ea typeface="Times New Roman" charset="0"/>
                    <a:cs typeface="Times New Roman" charset="0"/>
                  </a:rPr>
                  <a:t>Improves </a:t>
                </a:r>
                <a14:m>
                  <m:oMath xmlns:m="http://schemas.openxmlformats.org/officeDocument/2006/math">
                    <m:r>
                      <a:rPr lang="en-US" i="1">
                        <a:latin typeface="Times New Roman" charset="0"/>
                        <a:ea typeface="Times New Roman" charset="0"/>
                        <a:cs typeface="Times New Roman" charset="0"/>
                      </a:rPr>
                      <m:t>𝜋</m:t>
                    </m:r>
                  </m:oMath>
                </a14:m>
                <a:r>
                  <a:rPr lang="en-US" dirty="0">
                    <a:latin typeface="Times New Roman" charset="0"/>
                    <a:ea typeface="Times New Roman" charset="0"/>
                    <a:cs typeface="Times New Roman" charset="0"/>
                  </a:rPr>
                  <a:t> structure function at small </a:t>
                </a:r>
                <a:r>
                  <a:rPr lang="en-US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x</a:t>
                </a:r>
              </a:p>
              <a:p>
                <a:pPr marL="742950" lvl="1" indent="-285750">
                  <a:buFont typeface="Wingdings" pitchFamily="2" charset="2"/>
                  <a:buChar char="ü"/>
                </a:pPr>
                <a:endParaRPr lang="en-US" dirty="0" smtClean="0"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mc:Choice>
        <mc:Fallback>
          <p:sp>
            <p:nvSpPr>
              <p:cNvPr id="15" name="TextBox 10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274B131-76C3-9C42-AD92-5E21607949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003" y="1179481"/>
                <a:ext cx="8020016" cy="3416320"/>
              </a:xfrm>
              <a:prstGeom prst="rect">
                <a:avLst/>
              </a:prstGeom>
              <a:blipFill rotWithShape="0">
                <a:blip r:embed="rId2"/>
                <a:stretch>
                  <a:fillRect l="-456" t="-8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Connector 12">
            <a:extLst>
              <a:ext uri="{FF2B5EF4-FFF2-40B4-BE49-F238E27FC236}">
                <a16:creationId xmlns:a16="http://schemas.microsoft.com/office/drawing/2014/main" xmlns="" id="{98D26E10-A0DF-6546-A5A5-19CF1193CB9B}"/>
              </a:ext>
            </a:extLst>
          </p:cNvPr>
          <p:cNvCxnSpPr/>
          <p:nvPr/>
        </p:nvCxnSpPr>
        <p:spPr>
          <a:xfrm>
            <a:off x="497899" y="4548150"/>
            <a:ext cx="799024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13">
            <a:extLst>
              <a:ext uri="{FF2B5EF4-FFF2-40B4-BE49-F238E27FC236}">
                <a16:creationId xmlns:a16="http://schemas.microsoft.com/office/drawing/2014/main" xmlns="" id="{0E490F3F-5568-0441-996F-67087E9BE45A}"/>
              </a:ext>
            </a:extLst>
          </p:cNvPr>
          <p:cNvSpPr/>
          <p:nvPr/>
        </p:nvSpPr>
        <p:spPr>
          <a:xfrm>
            <a:off x="439003" y="4493901"/>
            <a:ext cx="6228784" cy="506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Systematically expandable by including higher </a:t>
            </a:r>
            <a:r>
              <a:rPr lang="en-US" dirty="0" err="1">
                <a:latin typeface="Times New Roman" charset="0"/>
                <a:ea typeface="Times New Roman" charset="0"/>
                <a:cs typeface="Times New Roman" charset="0"/>
              </a:rPr>
              <a:t>Fock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smtClean="0">
                <a:latin typeface="Times New Roman" charset="0"/>
                <a:ea typeface="Times New Roman" charset="0"/>
                <a:cs typeface="Times New Roman" charset="0"/>
              </a:rPr>
              <a:t>sectors</a:t>
            </a:r>
            <a:endParaRPr 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14">
                <a:extLst>
                  <a:ext uri="{FF2B5EF4-FFF2-40B4-BE49-F238E27FC236}">
                    <a16:creationId xmlns:a16="http://schemas.microsoft.com/office/drawing/2014/main" xmlns="" id="{7BAA57B8-642D-0A41-A6CB-7BC44B216B39}"/>
                  </a:ext>
                </a:extLst>
              </p:cNvPr>
              <p:cNvSpPr txBox="1"/>
              <p:nvPr/>
            </p:nvSpPr>
            <p:spPr>
              <a:xfrm>
                <a:off x="258549" y="5156312"/>
                <a:ext cx="822959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Meson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charset="0"/>
                        </a:rPr>
                        <m:t>𝑎</m:t>
                      </m:r>
                      <m:d>
                        <m:dPr>
                          <m:begChr m:val="|"/>
                          <m:endChr m:val="⟩"/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charset="0"/>
                        </a:rPr>
                        <m:t>𝑏</m:t>
                      </m:r>
                      <m:d>
                        <m:dPr>
                          <m:begChr m:val="|"/>
                          <m:endChr m:val="⟩"/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charset="0"/>
                        </a:rPr>
                        <m:t>𝑐</m:t>
                      </m:r>
                      <m:d>
                        <m:dPr>
                          <m:begChr m:val="|"/>
                          <m:endChr m:val="⟩"/>
                          <m:ctrlPr>
                            <a:rPr lang="en-US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2" name="TextBox 1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BAA57B8-642D-0A41-A6CB-7BC44B216B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549" y="5156312"/>
                <a:ext cx="8229599" cy="276999"/>
              </a:xfrm>
              <a:prstGeom prst="rect">
                <a:avLst/>
              </a:prstGeom>
              <a:blipFill rotWithShape="0">
                <a:blip r:embed="rId3"/>
                <a:stretch>
                  <a:fillRect b="-2444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Left-Right Arrow 3">
            <a:extLst>
              <a:ext uri="{FF2B5EF4-FFF2-40B4-BE49-F238E27FC236}">
                <a16:creationId xmlns:a16="http://schemas.microsoft.com/office/drawing/2014/main" xmlns="" id="{15641C0B-6645-F848-95B1-CD87E132F8F0}"/>
              </a:ext>
            </a:extLst>
          </p:cNvPr>
          <p:cNvSpPr/>
          <p:nvPr/>
        </p:nvSpPr>
        <p:spPr>
          <a:xfrm>
            <a:off x="5495402" y="1311172"/>
            <a:ext cx="387626" cy="16896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4"/>
          <p:cNvCxnSpPr/>
          <p:nvPr/>
        </p:nvCxnSpPr>
        <p:spPr>
          <a:xfrm>
            <a:off x="5805899" y="5115216"/>
            <a:ext cx="0" cy="438422"/>
          </a:xfrm>
          <a:prstGeom prst="line">
            <a:avLst/>
          </a:prstGeom>
          <a:ln w="34925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39003" y="4106363"/>
            <a:ext cx="7329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Preliminary </a:t>
            </a:r>
            <a:r>
              <a:rPr lang="en-US" altLang="zh-CN" dirty="0">
                <a:latin typeface="Times New Roman" charset="0"/>
                <a:ea typeface="Times New Roman" charset="0"/>
                <a:cs typeface="Times New Roman" charset="0"/>
              </a:rPr>
              <a:t>results on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(polarized) </a:t>
            </a:r>
            <a:r>
              <a:rPr lang="en-US" altLang="zh-CN" b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gluon</a:t>
            </a:r>
            <a:r>
              <a:rPr lang="en-US" altLang="zh-CN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GPDs </a:t>
            </a:r>
            <a:r>
              <a:rPr lang="en-US" altLang="zh-CN" dirty="0">
                <a:latin typeface="Times New Roman" charset="0"/>
                <a:ea typeface="Times New Roman" charset="0"/>
                <a:cs typeface="Times New Roman" charset="0"/>
              </a:rPr>
              <a:t>and TMDs of light </a:t>
            </a:r>
            <a:r>
              <a:rPr lang="en-US" altLang="zh-CN" dirty="0" smtClean="0">
                <a:latin typeface="Times New Roman" charset="0"/>
                <a:ea typeface="Times New Roman" charset="0"/>
                <a:cs typeface="Times New Roman" charset="0"/>
              </a:rPr>
              <a:t>mesons</a:t>
            </a:r>
            <a:endParaRPr lang="en-US" altLang="zh-CN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39003" y="6340932"/>
            <a:ext cx="57488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i="1" dirty="0">
                <a:solidFill>
                  <a:srgbClr val="0000FF"/>
                </a:solidFill>
                <a:latin typeface="Times New Roman" charset="0"/>
                <a:ea typeface="Times New Roman" charset="0"/>
                <a:cs typeface="Times New Roman" charset="0"/>
              </a:rPr>
              <a:t>4A: </a:t>
            </a:r>
            <a:r>
              <a:rPr lang="en-US" altLang="zh-CN" b="1" i="1" dirty="0" err="1" smtClean="0">
                <a:solidFill>
                  <a:srgbClr val="0000FF"/>
                </a:solidFill>
                <a:latin typeface="Times New Roman" charset="0"/>
                <a:ea typeface="Times New Roman" charset="0"/>
                <a:cs typeface="Times New Roman" charset="0"/>
              </a:rPr>
              <a:t>Siqi</a:t>
            </a:r>
            <a:r>
              <a:rPr lang="en-US" altLang="zh-CN" b="1" i="1" dirty="0" smtClean="0">
                <a:solidFill>
                  <a:srgbClr val="0000FF"/>
                </a:solidFill>
                <a:latin typeface="Times New Roman" charset="0"/>
                <a:ea typeface="Times New Roman" charset="0"/>
                <a:cs typeface="Times New Roman" charset="0"/>
              </a:rPr>
              <a:t> Xu “Nucleon </a:t>
            </a:r>
            <a:r>
              <a:rPr lang="en-US" altLang="zh-CN" b="1" i="1" dirty="0">
                <a:solidFill>
                  <a:srgbClr val="0000FF"/>
                </a:solidFill>
                <a:latin typeface="Times New Roman" charset="0"/>
                <a:ea typeface="Times New Roman" charset="0"/>
                <a:cs typeface="Times New Roman" charset="0"/>
              </a:rPr>
              <a:t>structure </a:t>
            </a:r>
            <a:r>
              <a:rPr lang="en-US" altLang="zh-CN" b="1" i="1" dirty="0">
                <a:solidFill>
                  <a:srgbClr val="0000FF"/>
                </a:solidFill>
                <a:latin typeface="Times New Roman" charset="0"/>
                <a:ea typeface="Times New Roman" charset="0"/>
                <a:cs typeface="Times New Roman" charset="0"/>
              </a:rPr>
              <a:t>with dynamic </a:t>
            </a:r>
            <a:r>
              <a:rPr lang="en-US" altLang="zh-CN" b="1" i="1" dirty="0" smtClean="0">
                <a:solidFill>
                  <a:srgbClr val="0000FF"/>
                </a:solidFill>
                <a:latin typeface="Times New Roman" charset="0"/>
                <a:ea typeface="Times New Roman" charset="0"/>
                <a:cs typeface="Times New Roman" charset="0"/>
              </a:rPr>
              <a:t>gluon”</a:t>
            </a:r>
            <a:endParaRPr lang="zh-CN" altLang="en-US" b="1" i="1" dirty="0">
              <a:solidFill>
                <a:srgbClr val="0000FF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13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F027868-7EFB-7E4F-8797-7322845CA06D}"/>
              </a:ext>
            </a:extLst>
          </p:cNvPr>
          <p:cNvSpPr txBox="1"/>
          <p:nvPr/>
        </p:nvSpPr>
        <p:spPr>
          <a:xfrm>
            <a:off x="1652254" y="226809"/>
            <a:ext cx="6346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Basis Light-front Quantization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xmlns="" id="{3D44A04B-D59B-9E4B-B45C-FB8ED6B4A0B9}"/>
                  </a:ext>
                </a:extLst>
              </p:cNvPr>
              <p:cNvSpPr txBox="1"/>
              <p:nvPr/>
            </p:nvSpPr>
            <p:spPr>
              <a:xfrm>
                <a:off x="1013414" y="886626"/>
                <a:ext cx="7060019" cy="54870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Nonperturbative eigenvalue problem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9900FF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p>
                          <m:r>
                            <a:rPr lang="en-US" i="1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i="1">
                          <a:solidFill>
                            <a:srgbClr val="9900FF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solidFill>
                                <a:srgbClr val="9900FF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d>
                      <m:r>
                        <a:rPr lang="en-US" i="1">
                          <a:solidFill>
                            <a:srgbClr val="99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solidFill>
                                <a:srgbClr val="9900FF"/>
                              </a:solidFill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b>
                        <m:sup>
                          <m:r>
                            <a:rPr lang="en-US" i="1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en-US" i="1">
                          <a:solidFill>
                            <a:srgbClr val="9900FF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US" i="1">
                              <a:solidFill>
                                <a:srgbClr val="9900FF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rgbClr val="99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light-front Hamiltonian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d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mass eigenstate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sub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eigenvalue for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d>
                  </m:oMath>
                </a14:m>
                <a:endParaRPr lang="en-US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Evaluate observables for eigenstate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9900FF"/>
                          </a:solidFill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en-US" b="0" i="1" smtClean="0">
                          <a:solidFill>
                            <a:srgbClr val="99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 smtClean="0">
                              <a:solidFill>
                                <a:srgbClr val="9900FF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e>
                          <m:acc>
                            <m:accPr>
                              <m:chr m:val="̂"/>
                              <m:ctrlPr>
                                <a:rPr lang="en-US" b="0" i="1" smtClean="0">
                                  <a:solidFill>
                                    <a:srgbClr val="9900FF"/>
                                  </a:solidFill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solidFill>
                                    <a:srgbClr val="9900FF"/>
                                  </a:solidFill>
                                  <a:latin typeface="Cambria Math" panose="02040503050406030204" pitchFamily="18" charset="0"/>
                                </a:rPr>
                                <m:t>𝑂</m:t>
                              </m:r>
                            </m:e>
                          </m:acc>
                        </m:e>
                        <m:e>
                          <m:r>
                            <a:rPr lang="en-US" i="1" smtClean="0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d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Fock sector expansion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Eg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Discretized basis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Transverse: 2D harmonic oscillator basis: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i="1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b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sup>
                    </m:sSubSup>
                    <m:d>
                      <m:dPr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⊥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Longitudinal: plane-wave basis, labeled by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Basis truncation: </a:t>
                </a:r>
              </a:p>
              <a:p>
                <a:pPr lvl="1" algn="ctr"/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i="1">
                            <a:solidFill>
                              <a:srgbClr val="002060"/>
                            </a:solidFill>
                            <a:latin typeface="Cambria Math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d>
                          <m:dPr>
                            <m:ctrlPr>
                              <a:rPr lang="en-US" i="1">
                                <a:solidFill>
                                  <a:srgbClr val="002060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solidFill>
                                      <a:srgbClr val="002060"/>
                                    </a:solidFill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00206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i="1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e>
                    </m:nary>
                    <m:r>
                      <a:rPr lang="en-US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</a:p>
              <a:p>
                <a:pPr lvl="1" algn="ctr"/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i="1" smtClean="0">
                            <a:solidFill>
                              <a:srgbClr val="002060"/>
                            </a:solidFill>
                            <a:latin typeface="Cambria Math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sSub>
                          <m:sSubPr>
                            <m:ctrlPr>
                              <a:rPr lang="en-US" i="1" smtClean="0">
                                <a:solidFill>
                                  <a:srgbClr val="002060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206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206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>
                    <a:solidFill>
                      <a:srgbClr val="00206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basis truncation parameters.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3D44A04B-D59B-9E4B-B45C-FB8ED6B4A0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414" y="886626"/>
                <a:ext cx="7060019" cy="5487015"/>
              </a:xfrm>
              <a:prstGeom prst="rect">
                <a:avLst/>
              </a:prstGeom>
              <a:blipFill rotWithShape="0">
                <a:blip r:embed="rId3"/>
                <a:stretch>
                  <a:fillRect l="-518" t="-2997" b="-15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xmlns="" id="{9DD27FA9-0E12-F544-A733-4AD6285C3A40}"/>
                  </a:ext>
                </a:extLst>
              </p:cNvPr>
              <p:cNvSpPr txBox="1"/>
              <p:nvPr/>
            </p:nvSpPr>
            <p:spPr>
              <a:xfrm>
                <a:off x="2335976" y="3531648"/>
                <a:ext cx="497922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sz="160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sz="1600">
                              <a:latin typeface="Cambria Math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meson</m:t>
                          </m:r>
                        </m:e>
                      </m:d>
                      <m:r>
                        <a:rPr lang="en-US" sz="160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i="1">
                          <a:latin typeface="Cambria Math" charset="0"/>
                        </a:rPr>
                        <m:t>=</m:t>
                      </m:r>
                      <m:r>
                        <a:rPr lang="en-US" sz="1600" i="1">
                          <a:latin typeface="Cambria Math" charset="0"/>
                        </a:rPr>
                        <m:t>𝑎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1600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charset="0"/>
                            </a:rPr>
                            <m:t>|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sz="1600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sz="1600" i="1">
                          <a:latin typeface="Cambria Math" charset="0"/>
                        </a:rPr>
                        <m:t>+</m:t>
                      </m:r>
                      <m:r>
                        <a:rPr lang="en-US" sz="1600" i="1">
                          <a:latin typeface="Cambria Math" charset="0"/>
                        </a:rPr>
                        <m:t>𝑏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1600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charset="0"/>
                            </a:rPr>
                            <m:t>|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sz="1600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sz="16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600">
                          <a:latin typeface="Cambria Math" charset="0"/>
                        </a:rPr>
                        <m:t>+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1600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charset="0"/>
                            </a:rPr>
                            <m:t>|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sz="1600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sz="1600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i="1">
                          <a:latin typeface="Cambria Math" charset="0"/>
                        </a:rPr>
                        <m:t>+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𝑑</m:t>
                      </m:r>
                      <m:d>
                        <m:dPr>
                          <m:begChr m:val=""/>
                          <m:endChr m:val="⟩"/>
                          <m:ctrlPr>
                            <a:rPr lang="en-US" sz="1600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latin typeface="Cambria Math" charset="0"/>
                            </a:rPr>
                            <m:t>|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sz="1600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𝑔𝑔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9DD27FA9-0E12-F544-A733-4AD6285C3A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5976" y="3531648"/>
                <a:ext cx="4979224" cy="246221"/>
              </a:xfrm>
              <a:prstGeom prst="rect">
                <a:avLst/>
              </a:prstGeom>
              <a:blipFill rotWithShape="0">
                <a:blip r:embed="rId4"/>
                <a:stretch>
                  <a:fillRect l="-122" t="-163415" b="-2512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057237" y="6099556"/>
                <a:ext cx="517473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</a:rPr>
                      <m:t>𝐾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: High UV cutoff &amp; low IR cutoff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7237" y="6099556"/>
                <a:ext cx="5174736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1061" t="-10000" b="-26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0A934E3-ABFE-D443-B68A-78B2179D7378}"/>
              </a:ext>
            </a:extLst>
          </p:cNvPr>
          <p:cNvSpPr txBox="1"/>
          <p:nvPr/>
        </p:nvSpPr>
        <p:spPr>
          <a:xfrm>
            <a:off x="6918449" y="890833"/>
            <a:ext cx="1800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[Vary et al, 2008]</a:t>
            </a:r>
          </a:p>
        </p:txBody>
      </p:sp>
    </p:spTree>
    <p:extLst>
      <p:ext uri="{BB962C8B-B14F-4D97-AF65-F5344CB8AC3E}">
        <p14:creationId xmlns:p14="http://schemas.microsoft.com/office/powerpoint/2010/main" val="409352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19"/>
              <p:cNvSpPr txBox="1"/>
              <p:nvPr/>
            </p:nvSpPr>
            <p:spPr>
              <a:xfrm>
                <a:off x="97794" y="845765"/>
                <a:ext cx="8974134" cy="84266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000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2000" b="0" i="0" smtClean="0">
                              <a:latin typeface="Cambria Math" panose="02040503050406030204" pitchFamily="18" charset="0"/>
                            </a:rPr>
                            <m:t>eff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000" b="0" i="1" smtClean="0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zh-CN" sz="2000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⃗"/>
                                  <m:ctrlPr>
                                    <a:rPr lang="en-US" altLang="zh-CN" sz="2000" b="0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zh-CN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  <m:sup>
                              <m:r>
                                <a:rPr lang="en-US" altLang="zh-CN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altLang="zh-CN" sz="2000" b="0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zh-CN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b>
                            <m:sup>
                              <m:r>
                                <a:rPr lang="en-US" altLang="zh-CN" sz="20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altLang="zh-CN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altLang="zh-CN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sz="2000" i="1">
                              <a:solidFill>
                                <a:srgbClr val="0000FF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altLang="zh-CN" sz="2000" i="1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⃗"/>
                                  <m:ctrlPr>
                                    <a:rPr lang="en-US" altLang="zh-CN" sz="2000" i="1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zh-CN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⊥</m:t>
                              </m:r>
                            </m:sub>
                            <m:sup>
                              <m:r>
                                <a:rPr lang="en-US" altLang="zh-CN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altLang="zh-CN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altLang="zh-CN" sz="2000" i="1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US" altLang="zh-CN" sz="2000" i="1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200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</m:acc>
                            </m:sub>
                            <m:sup>
                              <m:r>
                                <a:rPr lang="en-US" altLang="zh-CN" sz="2000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altLang="zh-CN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altLang="zh-CN" sz="2000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altLang="zh-CN" sz="20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altLang="zh-CN" sz="2000" i="1">
                              <a:solidFill>
                                <a:srgbClr val="00B050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zh-CN" altLang="en-US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𝜅</m:t>
                          </m:r>
                        </m:e>
                        <m:sup>
                          <m:r>
                            <a:rPr lang="en-US" altLang="zh-CN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altLang="zh-CN" sz="20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altLang="zh-CN" sz="2000" i="1">
                              <a:solidFill>
                                <a:srgbClr val="00B050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n-US" altLang="zh-CN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sSubSup>
                        <m:sSubSupPr>
                          <m:ctrlPr>
                            <a:rPr lang="en-US" altLang="zh-CN" sz="2000" i="1">
                              <a:solidFill>
                                <a:srgbClr val="00B050"/>
                              </a:solidFill>
                              <a:latin typeface="Cambria Math" charset="0"/>
                            </a:rPr>
                          </m:ctrlPr>
                        </m:sSubSupPr>
                        <m:e>
                          <m:acc>
                            <m:accPr>
                              <m:chr m:val="⃗"/>
                              <m:ctrlPr>
                                <a:rPr lang="en-US" altLang="zh-CN" sz="2000" i="1">
                                  <a:solidFill>
                                    <a:srgbClr val="00B050"/>
                                  </a:solidFill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0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b>
                          <m:r>
                            <a:rPr lang="en-US" altLang="zh-CN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lang="en-US" altLang="zh-CN" sz="20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altLang="zh-CN" sz="20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200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CN" sz="20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𝜅</m:t>
                              </m:r>
                            </m:e>
                            <m:sup>
                              <m:r>
                                <a:rPr lang="en-US" altLang="zh-CN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altLang="zh-CN" sz="2000" i="1" smtClean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zh-CN" sz="200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zh-CN" sz="200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altLang="zh-CN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𝑞</m:t>
                                      </m:r>
                                    </m:sub>
                                  </m:sSub>
                                  <m:r>
                                    <a:rPr lang="en-US" altLang="zh-CN" sz="20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altLang="zh-CN" sz="2000" i="1">
                                          <a:solidFill>
                                            <a:srgbClr val="FF0000"/>
                                          </a:solidFill>
                                          <a:latin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zh-CN" sz="2000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acc>
                                        <m:accPr>
                                          <m:chr m:val="̅"/>
                                          <m:ctrlPr>
                                            <a:rPr lang="en-US" altLang="zh-CN" sz="20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altLang="zh-CN" sz="2000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𝑞</m:t>
                                          </m:r>
                                        </m:e>
                                      </m:acc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altLang="zh-CN" sz="2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US" altLang="zh-CN" sz="20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zh-CN" alt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altLang="zh-CN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en-US" altLang="zh-CN" sz="20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altLang="zh-CN" sz="20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en-US" altLang="zh-CN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altLang="zh-CN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sSub>
                            <m:sSubPr>
                              <m:ctrlPr>
                                <a:rPr lang="en-US" altLang="zh-CN" sz="20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altLang="zh-CN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altLang="zh-CN" sz="2000" i="1" smtClean="0">
                              <a:solidFill>
                                <a:srgbClr val="9900FF"/>
                              </a:solidFill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altLang="zh-CN" sz="2000" b="0" i="1" smtClean="0">
                              <a:solidFill>
                                <a:srgbClr val="9900FF"/>
                              </a:solidFill>
                              <a:latin typeface="Cambria Math"/>
                            </a:rPr>
                            <m:t>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sz="2000" b="0" i="0" smtClean="0">
                              <a:solidFill>
                                <a:srgbClr val="9900FF"/>
                              </a:solidFill>
                              <a:latin typeface="Cambria Math"/>
                            </a:rPr>
                            <m:t>eff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US" altLang="zh-CN" sz="2000" b="0" i="0" smtClean="0">
                              <a:solidFill>
                                <a:srgbClr val="9900FF"/>
                              </a:solidFill>
                              <a:latin typeface="Cambria Math"/>
                            </a:rPr>
                            <m:t>NJL</m:t>
                          </m:r>
                        </m:sup>
                      </m:sSubSup>
                    </m:oMath>
                  </m:oMathPara>
                </a14:m>
                <a:endParaRPr lang="en-US" altLang="zh-CN" sz="2000" dirty="0"/>
              </a:p>
            </p:txBody>
          </p:sp>
        </mc:Choice>
        <mc:Fallback>
          <p:sp>
            <p:nvSpPr>
              <p:cNvPr id="5" name="文本框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94" y="845765"/>
                <a:ext cx="8974134" cy="84266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03252" y="147795"/>
            <a:ext cx="38713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800" u="sng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Arial" panose="020B0604020202090204" pitchFamily="34" charset="0"/>
              </a:rPr>
              <a:t>PDFs for </a:t>
            </a:r>
            <a:r>
              <a:rPr lang="en-US" altLang="zh-CN" sz="2800" u="sng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Arial" panose="020B0604020202090204" pitchFamily="34" charset="0"/>
              </a:rPr>
              <a:t>Light Mesons</a:t>
            </a: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3063875"/>
            <a:ext cx="4494213" cy="315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63" y="3063875"/>
            <a:ext cx="4503737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11126" y="6442273"/>
            <a:ext cx="42799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90204" pitchFamily="34" charset="0"/>
              </a:rPr>
              <a:t>[Lan, Mondal, Jia, Zhao, Vary, PRL122, 172001(2019)]</a:t>
            </a:r>
          </a:p>
        </p:txBody>
      </p:sp>
      <p:sp>
        <p:nvSpPr>
          <p:cNvPr id="11" name="Text Box 1"/>
          <p:cNvSpPr txBox="1">
            <a:spLocks noChangeArrowheads="1"/>
          </p:cNvSpPr>
          <p:nvPr/>
        </p:nvSpPr>
        <p:spPr bwMode="auto">
          <a:xfrm>
            <a:off x="1639655" y="2774950"/>
            <a:ext cx="14430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sym typeface="Arial" panose="020B0604020202090204" pitchFamily="34" charset="0"/>
              </a:rPr>
              <a:t>Pion PDF</a:t>
            </a: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5257800" y="2774950"/>
            <a:ext cx="35882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sym typeface="Arial" panose="020B0604020202090204" pitchFamily="34" charset="0"/>
              </a:rPr>
              <a:t>Valence</a:t>
            </a:r>
            <a:r>
              <a:rPr lang="en-US" altLang="zh-CN" sz="2400" b="1" dirty="0">
                <a:solidFill>
                  <a:schemeClr val="tx2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Arial" panose="020B0604020202090204" pitchFamily="34" charset="0"/>
              </a:rPr>
              <a:t> </a:t>
            </a:r>
            <a:r>
              <a:rPr lang="en-US" altLang="zh-CN" sz="2400" b="1" i="1" dirty="0">
                <a:latin typeface="Times New Roman" panose="02020603050405020304" pitchFamily="18" charset="0"/>
                <a:ea typeface="楷体" panose="02010609060101010101" pitchFamily="49" charset="-122"/>
                <a:sym typeface="Arial" panose="020B0604020202090204" pitchFamily="34" charset="0"/>
              </a:rPr>
              <a:t>u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sym typeface="Arial" panose="020B0604020202090204" pitchFamily="34" charset="0"/>
              </a:rPr>
              <a:t> PDF Kaon/Pion</a:t>
            </a:r>
          </a:p>
        </p:txBody>
      </p:sp>
      <p:sp>
        <p:nvSpPr>
          <p:cNvPr id="1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5FB6283E-ED15-43A3-AA88-AE05515A46C1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14" name="Text Box 9"/>
          <p:cNvSpPr txBox="1"/>
          <p:nvPr/>
        </p:nvSpPr>
        <p:spPr>
          <a:xfrm>
            <a:off x="4902994" y="6367632"/>
            <a:ext cx="2986088" cy="33855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1600" noProof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+mn-cs"/>
                <a:sym typeface="Arial" panose="020B0604020202090204" pitchFamily="34" charset="0"/>
              </a:rPr>
              <a:t>Agree with</a:t>
            </a:r>
            <a:r>
              <a:rPr lang="en-US" altLang="zh-CN" sz="1600" noProof="1">
                <a:latin typeface="Times New Roman" panose="02020603050405020304" pitchFamily="18" charset="0"/>
                <a:cs typeface="+mn-cs"/>
                <a:sym typeface="Arial" panose="020B0604020202090204" pitchFamily="34" charset="0"/>
              </a:rPr>
              <a:t> experimental results</a:t>
            </a:r>
            <a:endParaRPr lang="en-US" altLang="zh-CN" sz="1600" noProof="1">
              <a:latin typeface="Times New Roman" panose="02020603050405020304" pitchFamily="18" charset="0"/>
              <a:sym typeface="Arial" panose="020B060402020209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/>
              <p:cNvSpPr/>
              <p:nvPr/>
            </p:nvSpPr>
            <p:spPr>
              <a:xfrm>
                <a:off x="156846" y="2068212"/>
                <a:ext cx="1786254" cy="338554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600" dirty="0">
                    <a:latin typeface="CMR8" charset="0"/>
                  </a:rPr>
                  <a:t>Diagonalizing</a:t>
                </a:r>
                <a:r>
                  <a:rPr lang="en-US" altLang="zh-CN" sz="1600" dirty="0">
                    <a:latin typeface="CMR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6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zh-CN" sz="1600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600">
                            <a:latin typeface="Cambria Math" panose="02040503050406030204" pitchFamily="18" charset="0"/>
                          </a:rPr>
                          <m:t>eff</m:t>
                        </m:r>
                      </m:sub>
                    </m:sSub>
                  </m:oMath>
                </a14:m>
                <a:endParaRPr kumimoji="1" lang="zh-CN" altLang="en-US" sz="1600" dirty="0"/>
              </a:p>
            </p:txBody>
          </p:sp>
        </mc:Choice>
        <mc:Fallback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846" y="2068212"/>
                <a:ext cx="1786254" cy="3385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矩形 14"/>
          <p:cNvSpPr/>
          <p:nvPr/>
        </p:nvSpPr>
        <p:spPr>
          <a:xfrm>
            <a:off x="2681380" y="2068212"/>
            <a:ext cx="1656630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CMR8" charset="0"/>
              </a:rPr>
              <a:t>LF wave function</a:t>
            </a:r>
            <a:endParaRPr kumimoji="1" lang="zh-CN" altLang="en-US" sz="1600" dirty="0"/>
          </a:p>
        </p:txBody>
      </p:sp>
      <p:sp>
        <p:nvSpPr>
          <p:cNvPr id="16" name="矩形 15"/>
          <p:cNvSpPr/>
          <p:nvPr/>
        </p:nvSpPr>
        <p:spPr>
          <a:xfrm>
            <a:off x="5173896" y="2068212"/>
            <a:ext cx="1267862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latin typeface="CMR8" charset="0"/>
              </a:rPr>
              <a:t>Initial PDFs</a:t>
            </a:r>
            <a:endParaRPr kumimoji="1" lang="zh-CN" altLang="en-US" sz="1600" dirty="0"/>
          </a:p>
        </p:txBody>
      </p:sp>
      <p:sp>
        <p:nvSpPr>
          <p:cNvPr id="17" name="矩形 16"/>
          <p:cNvSpPr/>
          <p:nvPr/>
        </p:nvSpPr>
        <p:spPr>
          <a:xfrm>
            <a:off x="7315200" y="2080163"/>
            <a:ext cx="1519396" cy="33855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>
                <a:latin typeface="CMR8" charset="0"/>
              </a:rPr>
              <a:t>Scale evolution</a:t>
            </a:r>
            <a:endParaRPr kumimoji="1" lang="zh-CN" altLang="en-US" sz="1600" dirty="0"/>
          </a:p>
        </p:txBody>
      </p:sp>
      <p:sp>
        <p:nvSpPr>
          <p:cNvPr id="4" name="右箭头 3"/>
          <p:cNvSpPr/>
          <p:nvPr/>
        </p:nvSpPr>
        <p:spPr>
          <a:xfrm>
            <a:off x="2093753" y="2154021"/>
            <a:ext cx="388620" cy="169277"/>
          </a:xfrm>
          <a:prstGeom prst="right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右箭头 17"/>
          <p:cNvSpPr/>
          <p:nvPr/>
        </p:nvSpPr>
        <p:spPr>
          <a:xfrm>
            <a:off x="4584861" y="2147956"/>
            <a:ext cx="388620" cy="169277"/>
          </a:xfrm>
          <a:prstGeom prst="right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右箭头 18"/>
          <p:cNvSpPr/>
          <p:nvPr/>
        </p:nvSpPr>
        <p:spPr>
          <a:xfrm>
            <a:off x="6677320" y="2155232"/>
            <a:ext cx="388620" cy="169277"/>
          </a:xfrm>
          <a:prstGeom prst="rightArrow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2975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722588"/>
            <a:ext cx="4654550" cy="34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1640038"/>
            <a:ext cx="4341813" cy="328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7" name="Text Box 6"/>
          <p:cNvSpPr txBox="1">
            <a:spLocks noChangeArrowheads="1"/>
          </p:cNvSpPr>
          <p:nvPr/>
        </p:nvSpPr>
        <p:spPr bwMode="auto">
          <a:xfrm>
            <a:off x="1105392" y="150954"/>
            <a:ext cx="720458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800" u="sng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Moments</a:t>
            </a:r>
            <a:r>
              <a:rPr lang="en-US" altLang="zh-CN" sz="2800" u="sng" dirty="0" smtClean="0">
                <a:solidFill>
                  <a:srgbClr val="0107EF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r>
              <a:rPr lang="en-US" altLang="zh-CN" sz="2800" u="sng" dirty="0">
                <a:latin typeface="Times New Roman" panose="02020603050405020304" pitchFamily="18" charset="0"/>
                <a:ea typeface="宋体" panose="02010600030101010101" pitchFamily="2" charset="-122"/>
              </a:rPr>
              <a:t>of </a:t>
            </a:r>
            <a:r>
              <a:rPr lang="en-US" altLang="zh-CN" sz="2800" u="sng" dirty="0" smtClean="0">
                <a:latin typeface="Times New Roman" panose="02020603050405020304" pitchFamily="18" charset="0"/>
                <a:ea typeface="宋体" panose="02010600030101010101" pitchFamily="2" charset="-122"/>
              </a:rPr>
              <a:t>Pion </a:t>
            </a:r>
            <a:r>
              <a:rPr lang="en-US" altLang="zh-CN" sz="2800" u="sng" dirty="0">
                <a:latin typeface="Times New Roman" panose="02020603050405020304" pitchFamily="18" charset="0"/>
                <a:ea typeface="宋体" panose="02010600030101010101" pitchFamily="2" charset="-122"/>
              </a:rPr>
              <a:t>PDF</a:t>
            </a:r>
            <a:endParaRPr lang="zh-CN" altLang="en-US" sz="2800" u="sng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101" name="Text Box 31"/>
          <p:cNvSpPr txBox="1">
            <a:spLocks noChangeArrowheads="1"/>
          </p:cNvSpPr>
          <p:nvPr/>
        </p:nvSpPr>
        <p:spPr bwMode="auto">
          <a:xfrm>
            <a:off x="190499" y="6418780"/>
            <a:ext cx="636270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90204" pitchFamily="34" charset="0"/>
              </a:rPr>
              <a:t>[Lan, Mondal, Jia, Zhao, Vary, PRD101,034024(2020</a:t>
            </a:r>
            <a:r>
              <a:rPr lang="en-US" altLang="zh-CN" sz="1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90204" pitchFamily="34" charset="0"/>
              </a:rPr>
              <a:t>), </a:t>
            </a:r>
            <a:r>
              <a:rPr lang="en-US" altLang="zh-CN" sz="1600" dirty="0" err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90204" pitchFamily="34" charset="0"/>
              </a:rPr>
              <a:t>arXiv</a:t>
            </a:r>
            <a:r>
              <a:rPr lang="en-US" altLang="zh-CN" sz="1600" dirty="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90204" pitchFamily="34" charset="0"/>
              </a:rPr>
              <a:t>: 2003.12249]</a:t>
            </a:r>
            <a:endParaRPr lang="en-US" altLang="zh-CN" sz="1600" dirty="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sym typeface="Arial" panose="020B0604020202090204" pitchFamily="34" charset="0"/>
            </a:endParaRPr>
          </a:p>
        </p:txBody>
      </p:sp>
      <p:graphicFrame>
        <p:nvGraphicFramePr>
          <p:cNvPr id="6" name="Table 5"/>
          <p:cNvGraphicFramePr/>
          <p:nvPr>
            <p:extLst>
              <p:ext uri="{D42A27DB-BD31-4B8C-83A1-F6EECF244321}">
                <p14:modId xmlns:p14="http://schemas.microsoft.com/office/powerpoint/2010/main" val="824489499"/>
              </p:ext>
            </p:extLst>
          </p:nvPr>
        </p:nvGraphicFramePr>
        <p:xfrm>
          <a:off x="261506" y="5163926"/>
          <a:ext cx="5607049" cy="1082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38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58247">
                <a:tc>
                  <a:txBody>
                    <a:bodyPr/>
                    <a:lstStyle/>
                    <a:p>
                      <a:endParaRPr lang="zh-CN"/>
                    </a:p>
                  </a:txBody>
                  <a:tcPr marT="45749" marB="45749" anchor="ctr">
                    <a:blipFill rotWithShape="1">
                      <a:blip r:embed="rId4"/>
                      <a:stretch>
                        <a:fillRect l="-213" t="-1695" r="-95745" b="-218644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Valence</a:t>
                      </a:r>
                    </a:p>
                  </a:txBody>
                  <a:tcPr marT="45749" marB="45749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Gluon</a:t>
                      </a:r>
                    </a:p>
                  </a:txBody>
                  <a:tcPr marT="45749" marB="45749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Sea</a:t>
                      </a:r>
                    </a:p>
                  </a:txBody>
                  <a:tcPr marT="45749" marB="45749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824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BLFQ-NJL</a:t>
                      </a:r>
                    </a:p>
                  </a:txBody>
                  <a:tcPr marT="45749" marB="45749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0.489</a:t>
                      </a:r>
                    </a:p>
                  </a:txBody>
                  <a:tcPr marT="45749" marB="45749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0.398</a:t>
                      </a:r>
                    </a:p>
                  </a:txBody>
                  <a:tcPr marT="45749" marB="45749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0.113</a:t>
                      </a:r>
                    </a:p>
                  </a:txBody>
                  <a:tcPr marT="45749" marB="45749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8247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[Ding</a:t>
                      </a:r>
                      <a:r>
                        <a:rPr lang="en-US" altLang="zh-CN" sz="16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 et. al., </a:t>
                      </a:r>
                      <a:r>
                        <a:rPr lang="en-US" altLang="zh-CN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BSE model 2019’]</a:t>
                      </a:r>
                    </a:p>
                  </a:txBody>
                  <a:tcPr marT="45749" marB="45749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0.48(3)</a:t>
                      </a:r>
                    </a:p>
                  </a:txBody>
                  <a:tcPr marT="45749" marB="45749"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0.41(2)</a:t>
                      </a:r>
                    </a:p>
                  </a:txBody>
                  <a:tcPr marT="45749" marB="45749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0.11(2)</a:t>
                      </a:r>
                    </a:p>
                  </a:txBody>
                  <a:tcPr marT="45749" marB="45749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1" name="Text Box 9"/>
          <p:cNvSpPr txBox="1"/>
          <p:nvPr/>
        </p:nvSpPr>
        <p:spPr>
          <a:xfrm>
            <a:off x="6291973" y="5590861"/>
            <a:ext cx="2358759" cy="33855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1600" b="1" noProof="1">
                <a:latin typeface="Times New Roman" panose="02020603050405020304" pitchFamily="18" charset="0"/>
                <a:sym typeface="Arial" panose="020B0604020202090204" pitchFamily="34" charset="0"/>
              </a:rPr>
              <a:t>Agree with other results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/>
              <p:cNvSpPr txBox="1"/>
              <p:nvPr/>
            </p:nvSpPr>
            <p:spPr>
              <a:xfrm>
                <a:off x="2721335" y="869626"/>
                <a:ext cx="5212701" cy="6914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kumimoji="1" lang="zh-CN" altLang="en-US" sz="2000" i="1" smtClean="0">
                              <a:latin typeface="Cambria Math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kumimoji="1" lang="en-US" altLang="zh-CN" sz="20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CN" sz="2000" b="0" i="1" smtClean="0">
                                  <a:latin typeface="Cambria Math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kumimoji="1" lang="en-US" altLang="zh-CN" sz="2000" b="0" i="1" smtClean="0">
                                  <a:latin typeface="Cambria Math" charset="0"/>
                                </a:rPr>
                                <m:t>𝑛</m:t>
                              </m:r>
                            </m:sup>
                          </m:sSup>
                        </m:e>
                      </m:d>
                      <m:r>
                        <a:rPr kumimoji="1" lang="en-US" altLang="zh-CN" sz="2000" b="0" i="1" smtClean="0">
                          <a:latin typeface="Cambria Math" charset="0"/>
                        </a:rPr>
                        <m:t>=</m:t>
                      </m:r>
                      <m:nary>
                        <m:naryPr>
                          <m:ctrlPr>
                            <a:rPr kumimoji="1" lang="is-IS" altLang="zh-CN" sz="2000" b="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1" lang="en-US" altLang="zh-CN" sz="2000" b="0" i="1" smtClean="0">
                              <a:latin typeface="Cambria Math" charset="0"/>
                            </a:rPr>
                            <m:t>0</m:t>
                          </m:r>
                        </m:sub>
                        <m:sup>
                          <m:r>
                            <a:rPr kumimoji="1" lang="en-US" altLang="zh-CN" sz="2000" b="0" i="1" smtClean="0">
                              <a:latin typeface="Cambria Math" charset="0"/>
                            </a:rPr>
                            <m:t>1</m:t>
                          </m:r>
                        </m:sup>
                        <m:e>
                          <m:r>
                            <a:rPr kumimoji="1" lang="en-US" altLang="zh-CN" sz="2000" b="0" i="1" smtClean="0">
                              <a:latin typeface="Cambria Math" charset="0"/>
                            </a:rPr>
                            <m:t>𝑑𝑥</m:t>
                          </m:r>
                        </m:e>
                      </m:nary>
                      <m:r>
                        <a:rPr kumimoji="1" lang="en-US" altLang="zh-CN" sz="2000" b="0" i="1" smtClean="0">
                          <a:latin typeface="Cambria Math" charset="0"/>
                        </a:rPr>
                        <m:t> </m:t>
                      </m:r>
                      <m:sSup>
                        <m:sSupPr>
                          <m:ctrlPr>
                            <a:rPr kumimoji="1" lang="en-US" altLang="zh-CN" sz="2000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2000" b="0" i="1" smtClean="0">
                              <a:latin typeface="Cambria Math" charset="0"/>
                            </a:rPr>
                            <m:t>𝑥</m:t>
                          </m:r>
                        </m:e>
                        <m:sup>
                          <m:r>
                            <a:rPr kumimoji="1" lang="en-US" altLang="zh-CN" sz="2000" b="0" i="1" smtClean="0">
                              <a:latin typeface="Cambria Math" charset="0"/>
                            </a:rPr>
                            <m:t>𝑛</m:t>
                          </m:r>
                        </m:sup>
                      </m:sSup>
                      <m:sSubSup>
                        <m:sSubSupPr>
                          <m:ctrlPr>
                            <a:rPr kumimoji="1" lang="en-US" altLang="zh-CN" sz="2000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kumimoji="1" lang="en-US" altLang="zh-CN" sz="2000" b="0" i="1" smtClean="0">
                              <a:latin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kumimoji="1" lang="en-US" altLang="zh-CN" sz="2000" b="0" i="1" smtClean="0">
                              <a:latin typeface="Cambria Math" charset="0"/>
                            </a:rPr>
                            <m:t>𝑣</m:t>
                          </m:r>
                          <m:r>
                            <a:rPr kumimoji="1" lang="en-US" altLang="zh-CN" sz="2000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kumimoji="1" lang="en-US" altLang="zh-CN" sz="2000" b="0" i="1" smtClean="0">
                              <a:latin typeface="Cambria Math" charset="0"/>
                            </a:rPr>
                            <m:t>𝑠</m:t>
                          </m:r>
                          <m:r>
                            <a:rPr kumimoji="1" lang="en-US" altLang="zh-CN" sz="2000" b="0" i="1" smtClean="0">
                              <a:latin typeface="Cambria Math" charset="0"/>
                            </a:rPr>
                            <m:t>,</m:t>
                          </m:r>
                          <m:r>
                            <a:rPr kumimoji="1" lang="en-US" altLang="zh-CN" sz="2000" b="0" i="1" smtClean="0">
                              <a:latin typeface="Cambria Math" charset="0"/>
                            </a:rPr>
                            <m:t>𝑔</m:t>
                          </m:r>
                        </m:sub>
                        <m:sup>
                          <m:r>
                            <a:rPr kumimoji="1" lang="en-US" altLang="zh-CN" sz="2000" b="0" i="1" smtClean="0">
                              <a:latin typeface="Cambria Math" charset="0"/>
                            </a:rPr>
                            <m:t>𝜋</m:t>
                          </m:r>
                        </m:sup>
                      </m:sSubSup>
                      <m:d>
                        <m:dPr>
                          <m:ctrlPr>
                            <a:rPr kumimoji="1" lang="en-US" altLang="zh-CN" sz="20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kumimoji="1" lang="en-US" altLang="zh-CN" sz="2000" b="0" i="1" smtClean="0">
                              <a:latin typeface="Cambria Math" charset="0"/>
                            </a:rPr>
                            <m:t>𝑥</m:t>
                          </m:r>
                          <m:r>
                            <a:rPr kumimoji="1" lang="en-US" altLang="zh-CN" sz="2000" b="0" i="1" smtClean="0">
                              <a:latin typeface="Cambria Math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kumimoji="1" lang="en-US" altLang="zh-CN" sz="20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CN" sz="2000" b="0" i="1" smtClean="0">
                                  <a:latin typeface="Cambria Math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kumimoji="1" lang="en-US" altLang="zh-CN" sz="20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kumimoji="1" lang="en-US" altLang="zh-CN" sz="2000" b="0" i="1" smtClean="0">
                          <a:latin typeface="Cambria Math" charset="0"/>
                        </a:rPr>
                        <m:t>,  </m:t>
                      </m:r>
                      <m:r>
                        <a:rPr kumimoji="1" lang="en-US" altLang="zh-CN" sz="2000" b="0" i="1" smtClean="0">
                          <a:latin typeface="Cambria Math" charset="0"/>
                        </a:rPr>
                        <m:t>𝑛</m:t>
                      </m:r>
                      <m:r>
                        <a:rPr kumimoji="1" lang="en-US" altLang="zh-CN" sz="2000" b="0" i="1" smtClean="0">
                          <a:latin typeface="Cambria Math" charset="0"/>
                        </a:rPr>
                        <m:t>=1, 2, 3, 4.</m:t>
                      </m:r>
                    </m:oMath>
                  </m:oMathPara>
                </a14:m>
                <a:endParaRPr kumimoji="1" lang="zh-CN" altLang="en-US" sz="2000" dirty="0"/>
              </a:p>
            </p:txBody>
          </p:sp>
        </mc:Choice>
        <mc:Fallback xmlns=""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1335" y="869626"/>
                <a:ext cx="5212701" cy="69140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24367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918" y="2659734"/>
            <a:ext cx="4498846" cy="319833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51042"/>
            <a:ext cx="4614457" cy="3239289"/>
          </a:xfrm>
          <a:prstGeom prst="rect">
            <a:avLst/>
          </a:prstGeom>
        </p:spPr>
      </p:pic>
      <p:pic>
        <p:nvPicPr>
          <p:cNvPr id="5124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913" y="779372"/>
            <a:ext cx="3262312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 Box 31"/>
          <p:cNvSpPr txBox="1">
            <a:spLocks noChangeArrowheads="1"/>
          </p:cNvSpPr>
          <p:nvPr/>
        </p:nvSpPr>
        <p:spPr bwMode="auto">
          <a:xfrm>
            <a:off x="260351" y="866509"/>
            <a:ext cx="68072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90204" pitchFamily="34" charset="0"/>
              </a:rPr>
              <a:t>[S. D. </a:t>
            </a:r>
            <a:r>
              <a:rPr lang="en-US" altLang="zh-CN" sz="1400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90204" pitchFamily="34" charset="0"/>
              </a:rPr>
              <a:t>Drell</a:t>
            </a:r>
            <a:r>
              <a:rPr lang="en-US" altLang="zh-CN" sz="1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90204" pitchFamily="34" charset="0"/>
              </a:rPr>
              <a:t> and T.-M. Yan, PRL (1970)]</a:t>
            </a:r>
          </a:p>
          <a:p>
            <a:r>
              <a:rPr lang="en-US" altLang="zh-CN" sz="1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90204" pitchFamily="34" charset="0"/>
              </a:rPr>
              <a:t>[T. </a:t>
            </a:r>
            <a:r>
              <a:rPr lang="en-US" altLang="zh-CN" sz="1400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90204" pitchFamily="34" charset="0"/>
              </a:rPr>
              <a:t>Becher</a:t>
            </a:r>
            <a:r>
              <a:rPr lang="en-US" altLang="zh-CN" sz="1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90204" pitchFamily="34" charset="0"/>
              </a:rPr>
              <a:t> et al, JKEP07(2008)030]; [P. C. Barry et al, PRL121(2018)152001]</a:t>
            </a:r>
          </a:p>
          <a:p>
            <a:r>
              <a:rPr lang="en-US" altLang="zh-CN" sz="1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90204" pitchFamily="34" charset="0"/>
              </a:rPr>
              <a:t>[C. </a:t>
            </a:r>
            <a:r>
              <a:rPr lang="en-US" altLang="zh-CN" sz="1400" dirty="0" err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90204" pitchFamily="34" charset="0"/>
              </a:rPr>
              <a:t>Anastasiou</a:t>
            </a:r>
            <a:r>
              <a:rPr lang="en-US" altLang="zh-CN" sz="14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90204" pitchFamily="34" charset="0"/>
              </a:rPr>
              <a:t> et al, PRL91(2003)182002]</a:t>
            </a:r>
          </a:p>
        </p:txBody>
      </p:sp>
      <p:sp>
        <p:nvSpPr>
          <p:cNvPr id="5127" name="文本框 11"/>
          <p:cNvSpPr txBox="1">
            <a:spLocks noChangeArrowheads="1"/>
          </p:cNvSpPr>
          <p:nvPr/>
        </p:nvSpPr>
        <p:spPr bwMode="auto">
          <a:xfrm>
            <a:off x="2987675" y="4333493"/>
            <a:ext cx="508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Pt</a:t>
            </a:r>
          </a:p>
        </p:txBody>
      </p:sp>
      <p:sp>
        <p:nvSpPr>
          <p:cNvPr id="5128" name="文本框 13"/>
          <p:cNvSpPr txBox="1">
            <a:spLocks noChangeArrowheads="1"/>
          </p:cNvSpPr>
          <p:nvPr/>
        </p:nvSpPr>
        <p:spPr bwMode="auto">
          <a:xfrm>
            <a:off x="2987675" y="4114418"/>
            <a:ext cx="50800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</a:p>
        </p:txBody>
      </p:sp>
      <p:sp>
        <p:nvSpPr>
          <p:cNvPr id="5130" name="文本框 14"/>
          <p:cNvSpPr txBox="1">
            <a:spLocks noChangeArrowheads="1"/>
          </p:cNvSpPr>
          <p:nvPr/>
        </p:nvSpPr>
        <p:spPr bwMode="auto">
          <a:xfrm>
            <a:off x="6770688" y="3373247"/>
            <a:ext cx="50641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5131" name="文本框 15"/>
          <p:cNvSpPr txBox="1">
            <a:spLocks noChangeArrowheads="1"/>
          </p:cNvSpPr>
          <p:nvPr/>
        </p:nvSpPr>
        <p:spPr bwMode="auto">
          <a:xfrm>
            <a:off x="6745288" y="3168459"/>
            <a:ext cx="506412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</a:p>
        </p:txBody>
      </p:sp>
      <p:sp>
        <p:nvSpPr>
          <p:cNvPr id="5132" name="文本框 16"/>
          <p:cNvSpPr txBox="1">
            <a:spLocks noChangeArrowheads="1"/>
          </p:cNvSpPr>
          <p:nvPr/>
        </p:nvSpPr>
        <p:spPr bwMode="auto">
          <a:xfrm>
            <a:off x="6745288" y="2979547"/>
            <a:ext cx="506412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1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</a:t>
            </a:r>
          </a:p>
        </p:txBody>
      </p:sp>
      <p:sp>
        <p:nvSpPr>
          <p:cNvPr id="17412" name="Text Box 9"/>
          <p:cNvSpPr txBox="1"/>
          <p:nvPr/>
        </p:nvSpPr>
        <p:spPr>
          <a:xfrm>
            <a:off x="639763" y="5857873"/>
            <a:ext cx="8202613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000" noProof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+mn-cs"/>
                <a:sym typeface="Arial" panose="020B0604020202090204" pitchFamily="34" charset="0"/>
              </a:rPr>
              <a:t>Agree with</a:t>
            </a:r>
            <a:r>
              <a:rPr lang="en-US" altLang="zh-CN" sz="2000" noProof="1">
                <a:latin typeface="Times New Roman" panose="02020603050405020304" pitchFamily="18" charset="0"/>
                <a:cs typeface="+mn-cs"/>
                <a:sym typeface="Arial" panose="020B0604020202090204" pitchFamily="34" charset="0"/>
              </a:rPr>
              <a:t> experimental data </a:t>
            </a:r>
            <a:r>
              <a:rPr lang="en-US" altLang="zh-CN" noProof="1">
                <a:latin typeface="Times New Roman" panose="02020603050405020304" pitchFamily="18" charset="0"/>
                <a:cs typeface="+mn-cs"/>
                <a:sym typeface="Arial" panose="020B0604020202090204" pitchFamily="34" charset="0"/>
              </a:rPr>
              <a:t>(</a:t>
            </a:r>
            <a:r>
              <a:rPr lang="en-US" altLang="zh-CN" b="1" noProof="1">
                <a:latin typeface="Times New Roman" panose="02020603050405020304" pitchFamily="18" charset="0"/>
                <a:cs typeface="+mn-cs"/>
                <a:sym typeface="Arial" panose="020B0604020202090204" pitchFamily="34" charset="0"/>
              </a:rPr>
              <a:t>FNAL E615</a:t>
            </a:r>
            <a:r>
              <a:rPr lang="en-US" altLang="zh-CN" noProof="1">
                <a:latin typeface="Times New Roman" panose="02020603050405020304" pitchFamily="18" charset="0"/>
                <a:cs typeface="+mn-cs"/>
                <a:sym typeface="Arial" panose="020B0604020202090204" pitchFamily="34" charset="0"/>
              </a:rPr>
              <a:t>, </a:t>
            </a:r>
            <a:r>
              <a:rPr lang="en-US" altLang="zh-CN" b="1" noProof="1">
                <a:latin typeface="Times New Roman" panose="02020603050405020304" pitchFamily="18" charset="0"/>
                <a:cs typeface="+mn-cs"/>
                <a:sym typeface="Arial" panose="020B0604020202090204" pitchFamily="34" charset="0"/>
              </a:rPr>
              <a:t>326</a:t>
            </a:r>
            <a:r>
              <a:rPr lang="en-US" altLang="zh-CN" noProof="1">
                <a:latin typeface="Times New Roman" panose="02020603050405020304" pitchFamily="18" charset="0"/>
                <a:cs typeface="+mn-cs"/>
                <a:sym typeface="Arial" panose="020B0604020202090204" pitchFamily="34" charset="0"/>
              </a:rPr>
              <a:t>, </a:t>
            </a:r>
            <a:r>
              <a:rPr lang="en-US" altLang="zh-CN" b="1" noProof="1">
                <a:latin typeface="Times New Roman" panose="02020603050405020304" pitchFamily="18" charset="0"/>
                <a:cs typeface="+mn-cs"/>
                <a:sym typeface="Arial" panose="020B0604020202090204" pitchFamily="34" charset="0"/>
              </a:rPr>
              <a:t>444</a:t>
            </a:r>
            <a:r>
              <a:rPr lang="en-US" altLang="zh-CN" noProof="1">
                <a:latin typeface="Times New Roman" panose="02020603050405020304" pitchFamily="18" charset="0"/>
                <a:cs typeface="+mn-cs"/>
                <a:sym typeface="Arial" panose="020B0604020202090204" pitchFamily="34" charset="0"/>
              </a:rPr>
              <a:t>, &amp;</a:t>
            </a:r>
            <a:r>
              <a:rPr lang="en-US" altLang="zh-CN" b="1" noProof="1">
                <a:latin typeface="Times New Roman" panose="02020603050405020304" pitchFamily="18" charset="0"/>
                <a:cs typeface="+mn-cs"/>
                <a:sym typeface="Arial" panose="020B0604020202090204" pitchFamily="34" charset="0"/>
              </a:rPr>
              <a:t> CERN NA3</a:t>
            </a:r>
            <a:r>
              <a:rPr lang="en-US" altLang="zh-CN" noProof="1">
                <a:latin typeface="Times New Roman" panose="02020603050405020304" pitchFamily="18" charset="0"/>
                <a:cs typeface="+mn-cs"/>
                <a:sym typeface="Arial" panose="020B0604020202090204" pitchFamily="34" charset="0"/>
              </a:rPr>
              <a:t>, </a:t>
            </a:r>
            <a:r>
              <a:rPr lang="en-US" altLang="zh-CN" b="1" noProof="1">
                <a:latin typeface="Times New Roman" panose="02020603050405020304" pitchFamily="18" charset="0"/>
                <a:cs typeface="+mn-cs"/>
                <a:sym typeface="Arial" panose="020B0604020202090204" pitchFamily="34" charset="0"/>
              </a:rPr>
              <a:t>WA-039</a:t>
            </a:r>
            <a:r>
              <a:rPr lang="en-US" altLang="zh-CN" noProof="1">
                <a:latin typeface="Times New Roman" panose="02020603050405020304" pitchFamily="18" charset="0"/>
                <a:cs typeface="+mn-cs"/>
                <a:sym typeface="Arial" panose="020B0604020202090204" pitchFamily="34" charset="0"/>
              </a:rPr>
              <a:t>)</a:t>
            </a:r>
            <a:r>
              <a:rPr lang="en-US" altLang="zh-CN" sz="2000" noProof="1">
                <a:latin typeface="Times New Roman" panose="02020603050405020304" pitchFamily="18" charset="0"/>
                <a:cs typeface="+mn-cs"/>
                <a:sym typeface="Arial" panose="020B0604020202090204" pitchFamily="34" charset="0"/>
              </a:rPr>
              <a:t>.</a:t>
            </a:r>
            <a:endParaRPr lang="en-US" altLang="zh-CN" sz="2000" noProof="1">
              <a:latin typeface="Times New Roman" panose="02020603050405020304" pitchFamily="18" charset="0"/>
              <a:sym typeface="Arial" panose="020B0604020202090204" pitchFamily="34" charset="0"/>
            </a:endParaRPr>
          </a:p>
        </p:txBody>
      </p:sp>
      <p:sp>
        <p:nvSpPr>
          <p:cNvPr id="5135" name="Text Box 1"/>
          <p:cNvSpPr txBox="1">
            <a:spLocks noChangeArrowheads="1"/>
          </p:cNvSpPr>
          <p:nvPr/>
        </p:nvSpPr>
        <p:spPr bwMode="auto">
          <a:xfrm>
            <a:off x="7322915" y="1248524"/>
            <a:ext cx="17956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 [</a:t>
            </a:r>
            <a:r>
              <a:rPr lang="en-US" altLang="zh-CN" sz="2000" dirty="0" err="1">
                <a:latin typeface="Times New Roman" panose="02020603050405020304" pitchFamily="18" charset="0"/>
                <a:ea typeface="宋体" panose="02010600030101010101" pitchFamily="2" charset="-122"/>
              </a:rPr>
              <a:t>nCTEQ</a:t>
            </a:r>
            <a:r>
              <a:rPr lang="en-US" altLang="zh-CN" sz="2000" dirty="0">
                <a:latin typeface="Times New Roman" panose="02020603050405020304" pitchFamily="18" charset="0"/>
                <a:ea typeface="宋体" panose="02010600030101010101" pitchFamily="2" charset="-122"/>
              </a:rPr>
              <a:t> 2015]</a:t>
            </a: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7642225" y="914310"/>
            <a:ext cx="617538" cy="322663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flipV="1">
            <a:off x="8040347" y="1589643"/>
            <a:ext cx="219416" cy="491187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85274" y="1750440"/>
                <a:ext cx="8097794" cy="8996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i="1" smtClean="0">
                              <a:latin typeface="Cambria Math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CN" sz="200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0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altLang="zh-CN" sz="20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altLang="zh-CN" sz="200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000" b="0" i="1" smtClean="0">
                                  <a:latin typeface="Cambria Math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altLang="zh-CN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zh-CN" altLang="en-US" sz="2000" i="1" smtClean="0">
                              <a:latin typeface="Cambria Math"/>
                            </a:rPr>
                            <m:t>𝜎</m:t>
                          </m:r>
                        </m:num>
                        <m:den>
                          <m:r>
                            <a:rPr lang="en-US" altLang="zh-CN" sz="2000" b="0" i="1" smtClean="0">
                              <a:latin typeface="Cambria Math"/>
                            </a:rPr>
                            <m:t>𝑑𝑚𝑑𝑌</m:t>
                          </m:r>
                        </m:den>
                      </m:f>
                      <m:r>
                        <a:rPr lang="en-US" altLang="zh-CN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altLang="zh-CN" sz="2000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/>
                            </a:rPr>
                            <m:t>8</m:t>
                          </m:r>
                          <m:r>
                            <a:rPr lang="zh-CN" altLang="en-US" sz="2000" b="0" i="1" smtClean="0">
                              <a:latin typeface="Cambria Math"/>
                            </a:rPr>
                            <m:t>𝜋</m:t>
                          </m:r>
                          <m:sSup>
                            <m:sSupPr>
                              <m:ctrlPr>
                                <a:rPr lang="en-US" altLang="zh-CN" sz="20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zh-CN" altLang="en-US" sz="2000" b="0" i="1" smtClean="0">
                                  <a:latin typeface="Cambria Math"/>
                                </a:rPr>
                                <m:t>𝛼</m:t>
                              </m:r>
                            </m:e>
                            <m:sup>
                              <m:r>
                                <a:rPr lang="en-US" altLang="zh-CN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altLang="zh-CN" sz="2000" b="0" i="1" smtClean="0">
                              <a:latin typeface="Cambria Math"/>
                            </a:rPr>
                            <m:t>9</m:t>
                          </m:r>
                        </m:den>
                      </m:f>
                      <m:f>
                        <m:fPr>
                          <m:ctrlPr>
                            <a:rPr lang="en-US" altLang="zh-CN" sz="2000" b="0" i="1" smtClean="0">
                              <a:latin typeface="Cambria Math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CN" sz="20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20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p>
                              <m:r>
                                <a:rPr lang="en-US" altLang="zh-CN" sz="2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altLang="zh-CN" sz="2000" b="0" i="1" smtClean="0">
                              <a:latin typeface="Cambria Math"/>
                            </a:rPr>
                            <m:t>𝑠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en-US" altLang="zh-CN" sz="2000" b="0" i="1" smtClean="0">
                              <a:latin typeface="Cambria Math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US" altLang="zh-CN" sz="2000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zh-CN" sz="2000" b="0" i="1" smtClean="0">
                              <a:latin typeface="Cambria Math"/>
                            </a:rPr>
                            <m:t>𝑗</m:t>
                          </m:r>
                        </m:sub>
                        <m:sup/>
                        <m:e>
                          <m:r>
                            <a:rPr lang="en-US" altLang="zh-CN" sz="2000" b="0" i="1" smtClean="0">
                              <a:latin typeface="Cambria Math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altLang="zh-CN" sz="20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CN" sz="20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sz="2000" b="0" i="1" smtClean="0">
                              <a:latin typeface="Cambria Math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altLang="zh-CN" sz="20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CN" sz="20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altLang="zh-CN" sz="20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altLang="zh-CN" sz="2000" b="0" i="1" smtClean="0">
                                      <a:latin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altLang="zh-CN" sz="2000" b="0" i="1" smtClean="0">
                                      <a:latin typeface="Cambria Math"/>
                                    </a:rPr>
                                    <m:t>𝐶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altLang="zh-CN" sz="2000" b="0" i="1" smtClean="0">
                                  <a:latin typeface="Cambria Math"/>
                                </a:rPr>
                                <m:t>𝑖𝑗</m:t>
                              </m:r>
                            </m:sub>
                          </m:sSub>
                          <m:r>
                            <a:rPr lang="en-US" altLang="zh-CN" sz="2000" b="0" i="1" smtClean="0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zh-CN" sz="20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CN" sz="20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sz="2000" b="0" i="1" smtClean="0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zh-CN" sz="20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b="0" i="1" smtClean="0"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CN" sz="20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altLang="zh-CN" sz="20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altLang="zh-CN" sz="2000" b="0" i="1" smtClean="0">
                              <a:latin typeface="Cambria Math"/>
                            </a:rPr>
                            <m:t>𝑠</m:t>
                          </m:r>
                          <m:r>
                            <a:rPr lang="en-US" altLang="zh-CN" sz="2000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US" altLang="zh-CN" sz="2000" b="0" i="1" smtClean="0">
                              <a:latin typeface="Cambria Math"/>
                            </a:rPr>
                            <m:t>𝑚</m:t>
                          </m:r>
                          <m:r>
                            <a:rPr lang="en-US" altLang="zh-CN" sz="2000" b="0" i="1" smtClean="0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zh-CN" sz="2000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000" b="0" i="1" smtClean="0"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altLang="zh-CN" sz="2000" b="0" i="1" smtClean="0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altLang="zh-CN" sz="2000" b="0" i="1" smtClean="0">
                              <a:latin typeface="Cambria Math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altLang="zh-CN" sz="2000" i="1" smtClean="0">
                                  <a:solidFill>
                                    <a:srgbClr val="9900FF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>
                                  <a:solidFill>
                                    <a:srgbClr val="9900FF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en-US" altLang="zh-CN" sz="2000" i="1" smtClean="0">
                                      <a:solidFill>
                                        <a:srgbClr val="9900FF"/>
                                      </a:solidFill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0" i="1" smtClean="0">
                                      <a:solidFill>
                                        <a:srgbClr val="9900FF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</m:num>
                                <m:den>
                                  <m:r>
                                    <a:rPr lang="zh-CN" altLang="en-US" sz="2000" i="1" smtClean="0">
                                      <a:solidFill>
                                        <a:srgbClr val="9900FF"/>
                                      </a:solidFill>
                                      <a:latin typeface="Cambria Math"/>
                                    </a:rPr>
                                    <m:t>𝜋</m:t>
                                  </m:r>
                                </m:den>
                              </m:f>
                            </m:sub>
                          </m:sSub>
                          <m:r>
                            <a:rPr lang="en-US" altLang="zh-CN" sz="2000" i="1">
                              <a:solidFill>
                                <a:srgbClr val="9900FF"/>
                              </a:solidFill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zh-CN" sz="2000" i="1">
                                  <a:solidFill>
                                    <a:srgbClr val="9900FF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>
                                  <a:solidFill>
                                    <a:srgbClr val="99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CN" sz="2000" i="1">
                                  <a:solidFill>
                                    <a:srgbClr val="9900FF"/>
                                  </a:solidFill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altLang="zh-CN" sz="2000" b="0" i="1" smtClean="0">
                              <a:solidFill>
                                <a:srgbClr val="9900FF"/>
                              </a:solidFill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zh-CN" sz="2000" i="1">
                                  <a:solidFill>
                                    <a:srgbClr val="9900FF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000" i="1">
                                  <a:solidFill>
                                    <a:srgbClr val="9900FF"/>
                                  </a:solidFill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altLang="zh-CN" sz="2000" i="1">
                                  <a:solidFill>
                                    <a:srgbClr val="9900FF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altLang="zh-CN" sz="2000" i="1">
                              <a:solidFill>
                                <a:srgbClr val="9900FF"/>
                              </a:solidFill>
                              <a:latin typeface="Cambria Math"/>
                            </a:rPr>
                            <m:t>)</m:t>
                          </m:r>
                          <m:sSub>
                            <m:sSubPr>
                              <m:ctrlPr>
                                <a:rPr lang="en-US" altLang="zh-CN" sz="2000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e>
                            <m:sub>
                              <m:f>
                                <m:fPr>
                                  <m:type m:val="lin"/>
                                  <m:ctrlPr>
                                    <a:rPr lang="en-US" altLang="zh-CN" sz="2000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0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𝑗</m:t>
                                  </m:r>
                                </m:num>
                                <m:den>
                                  <m:r>
                                    <a:rPr lang="en-US" altLang="zh-CN" sz="20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  <m:t>𝑁</m:t>
                                  </m:r>
                                </m:den>
                              </m:f>
                            </m:sub>
                          </m:sSub>
                          <m:r>
                            <a:rPr lang="en-US" altLang="zh-CN" sz="20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zh-CN" sz="2000" i="1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000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altLang="zh-CN" sz="2000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altLang="zh-CN" sz="2000" b="0" i="1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zh-CN" sz="2000" i="1">
                                  <a:solidFill>
                                    <a:srgbClr val="0000FF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000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altLang="zh-CN" sz="2000" i="1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  <m:r>
                            <a:rPr lang="en-US" altLang="zh-CN" sz="2000" i="1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zh-CN" altLang="en-US" sz="2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274" y="1750440"/>
                <a:ext cx="8097794" cy="899670"/>
              </a:xfrm>
              <a:prstGeom prst="rect">
                <a:avLst/>
              </a:prstGeom>
              <a:blipFill rotWithShape="1">
                <a:blip r:embed="rId5"/>
                <a:stretch>
                  <a:fillRect l="-5" t="-42" r="1" b="2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 </a:t>
                </a:r>
              </a:p>
            </p:txBody>
          </p:sp>
        </mc:Fallback>
      </mc:AlternateContent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45" y="5574024"/>
            <a:ext cx="533474" cy="333422"/>
          </a:xfrm>
          <a:prstGeom prst="rect">
            <a:avLst/>
          </a:prstGeom>
        </p:spPr>
      </p:pic>
      <p:sp>
        <p:nvSpPr>
          <p:cNvPr id="22" name="Text Box 31"/>
          <p:cNvSpPr txBox="1">
            <a:spLocks noChangeArrowheads="1"/>
          </p:cNvSpPr>
          <p:nvPr/>
        </p:nvSpPr>
        <p:spPr bwMode="auto">
          <a:xfrm>
            <a:off x="190500" y="6418780"/>
            <a:ext cx="47891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sym typeface="Arial" panose="020B0604020202090204" pitchFamily="34" charset="0"/>
              </a:rPr>
              <a:t>[Lan, Mondal, Jia, Zhao, Vary, PRD101,034024(2020)]</a:t>
            </a:r>
          </a:p>
        </p:txBody>
      </p: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2378075" y="76964"/>
            <a:ext cx="47259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2800" u="sng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Drell</a:t>
            </a:r>
            <a:r>
              <a:rPr lang="en-US" altLang="zh-CN" sz="2800" u="sng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-Yan Cross Section</a:t>
            </a: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9814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xmlns="" id="{EAE3D8F0-3A5F-4D88-B676-273633934F85}"/>
                  </a:ext>
                </a:extLst>
              </p:cNvPr>
              <p:cNvSpPr/>
              <p:nvPr/>
            </p:nvSpPr>
            <p:spPr>
              <a:xfrm>
                <a:off x="3462263" y="4170798"/>
                <a:ext cx="5030657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altLang="zh-CN" sz="2800" b="1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sz="2800" b="1">
                              <a:latin typeface="Cambria Math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en-US" altLang="zh-CN" sz="2800" b="0" i="0" smtClean="0">
                              <a:latin typeface="Cambria Math" panose="02040503050406030204" pitchFamily="18" charset="0"/>
                            </a:rPr>
                            <m:t>meson</m:t>
                          </m:r>
                        </m:e>
                      </m:d>
                      <m:r>
                        <a:rPr lang="en-US" altLang="zh-CN" sz="2800" i="1">
                          <a:latin typeface="Cambria Math" charset="0"/>
                        </a:rPr>
                        <m:t>=</m:t>
                      </m:r>
                      <m:r>
                        <a:rPr lang="en-US" altLang="zh-CN" sz="2800" i="1">
                          <a:latin typeface="Cambria Math" charset="0"/>
                        </a:rPr>
                        <m:t>𝑎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sz="2800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sz="2800" i="1">
                              <a:latin typeface="Cambria Math" charset="0"/>
                            </a:rPr>
                            <m:t>|</m:t>
                          </m:r>
                          <m:r>
                            <a:rPr lang="en-US" altLang="zh-CN" sz="2800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sz="2800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8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altLang="zh-CN" sz="2800" i="1">
                          <a:latin typeface="Cambria Math" charset="0"/>
                        </a:rPr>
                        <m:t>+</m:t>
                      </m:r>
                      <m:r>
                        <a:rPr lang="en-US" altLang="zh-CN" sz="2800" i="1">
                          <a:latin typeface="Cambria Math" charset="0"/>
                        </a:rPr>
                        <m:t>𝑏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sz="2800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sz="2800" i="1">
                              <a:latin typeface="Cambria Math" charset="0"/>
                            </a:rPr>
                            <m:t>|</m:t>
                          </m:r>
                          <m:r>
                            <a:rPr lang="en-US" altLang="zh-CN" sz="2800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sz="2800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8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altLang="zh-CN" sz="28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zh-CN" altLang="en-US" sz="2800" b="1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矩形 3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AE3D8F0-3A5F-4D88-B676-273633934F8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2263" y="4170798"/>
                <a:ext cx="5030657" cy="52322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矩形 2">
                <a:extLst>
                  <a:ext uri="{FF2B5EF4-FFF2-40B4-BE49-F238E27FC236}">
                    <a16:creationId xmlns:a16="http://schemas.microsoft.com/office/drawing/2014/main" xmlns="" id="{1F564E0D-2F75-4C9F-BA2C-8A19A4E3ADCC}"/>
                  </a:ext>
                </a:extLst>
              </p:cNvPr>
              <p:cNvSpPr/>
              <p:nvPr/>
            </p:nvSpPr>
            <p:spPr>
              <a:xfrm>
                <a:off x="352569" y="2091337"/>
                <a:ext cx="4054331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altLang="zh-CN" sz="2800" b="1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sz="2800" b="1">
                              <a:latin typeface="Cambria Math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en-US" altLang="zh-CN" sz="2800" b="0" i="0" smtClean="0">
                              <a:latin typeface="Cambria Math" panose="02040503050406030204" pitchFamily="18" charset="0"/>
                            </a:rPr>
                            <m:t>meson</m:t>
                          </m:r>
                        </m:e>
                      </m:d>
                      <m:r>
                        <a:rPr lang="en-US" altLang="zh-CN" sz="2800" i="1">
                          <a:latin typeface="Cambria Math" charset="0"/>
                        </a:rPr>
                        <m:t>=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sz="2800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sz="2800" i="1">
                              <a:latin typeface="Cambria Math" charset="0"/>
                            </a:rPr>
                            <m:t>|</m:t>
                          </m:r>
                          <m:r>
                            <a:rPr lang="en-US" altLang="zh-CN" sz="2800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sz="2800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80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zh-CN" altLang="en-US" sz="2800" b="1" i="1" dirty="0"/>
              </a:p>
            </p:txBody>
          </p:sp>
        </mc:Choice>
        <mc:Fallback>
          <p:sp>
            <p:nvSpPr>
              <p:cNvPr id="3" name="矩形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F564E0D-2F75-4C9F-BA2C-8A19A4E3AD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569" y="2091337"/>
                <a:ext cx="4054331" cy="52322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箭头: 右 5">
            <a:extLst>
              <a:ext uri="{FF2B5EF4-FFF2-40B4-BE49-F238E27FC236}">
                <a16:creationId xmlns:a16="http://schemas.microsoft.com/office/drawing/2014/main" xmlns="" id="{1E1179CD-6BA8-4F13-B344-9C1123FF9E13}"/>
              </a:ext>
            </a:extLst>
          </p:cNvPr>
          <p:cNvSpPr/>
          <p:nvPr/>
        </p:nvSpPr>
        <p:spPr>
          <a:xfrm rot="2851299">
            <a:off x="2799373" y="3258548"/>
            <a:ext cx="1147776" cy="444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6508585F-E8D8-4EB1-B2DF-64B37CB81EBA}"/>
              </a:ext>
            </a:extLst>
          </p:cNvPr>
          <p:cNvCxnSpPr>
            <a:cxnSpLocks/>
          </p:cNvCxnSpPr>
          <p:nvPr/>
        </p:nvCxnSpPr>
        <p:spPr>
          <a:xfrm>
            <a:off x="3259063" y="2027837"/>
            <a:ext cx="0" cy="674898"/>
          </a:xfrm>
          <a:prstGeom prst="line">
            <a:avLst/>
          </a:prstGeom>
          <a:ln w="34925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4">
            <a:extLst>
              <a:ext uri="{FF2B5EF4-FFF2-40B4-BE49-F238E27FC236}">
                <a16:creationId xmlns:a16="http://schemas.microsoft.com/office/drawing/2014/main" xmlns="" id="{71A0F56B-90F7-4E48-8F8B-4B9C2E1C5353}"/>
              </a:ext>
            </a:extLst>
          </p:cNvPr>
          <p:cNvCxnSpPr>
            <a:cxnSpLocks/>
          </p:cNvCxnSpPr>
          <p:nvPr/>
        </p:nvCxnSpPr>
        <p:spPr>
          <a:xfrm>
            <a:off x="7675488" y="4106583"/>
            <a:ext cx="0" cy="674898"/>
          </a:xfrm>
          <a:prstGeom prst="line">
            <a:avLst/>
          </a:prstGeom>
          <a:ln w="34925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1836" y="686518"/>
            <a:ext cx="3674964" cy="2540542"/>
          </a:xfrm>
          <a:prstGeom prst="rect">
            <a:avLst/>
          </a:prstGeom>
        </p:spPr>
      </p:pic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6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Content Placeholder 4"/>
          <p:cNvGraphicFramePr>
            <a:graphicFrameLocks/>
          </p:cNvGraphicFramePr>
          <p:nvPr/>
        </p:nvGraphicFramePr>
        <p:xfrm>
          <a:off x="544438" y="1669894"/>
          <a:ext cx="8229600" cy="331905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2622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955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31321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44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40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4313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dirty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en-US" sz="72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813858" y="1753544"/>
                <a:ext cx="94089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sz="360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 charset="0"/>
                            </a:rPr>
                            <m:t>|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sz="3600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3858" y="1753544"/>
                <a:ext cx="940899" cy="5539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105443" y="2736905"/>
                <a:ext cx="94089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"/>
                          <m:ctrlPr>
                            <a:rPr lang="en-US" sz="360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sz="3600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sz="3600" b="0" i="1" smtClean="0">
                              <a:latin typeface="Cambria Math" charset="0"/>
                            </a:rPr>
                            <m:t>|</m:t>
                          </m:r>
                        </m:e>
                      </m: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5443" y="2736905"/>
                <a:ext cx="940899" cy="5539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1016543" y="4066734"/>
                <a:ext cx="1230914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"/>
                          <m:ctrlPr>
                            <a:rPr lang="en-US" sz="360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sz="3600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en-US" sz="3600" b="0" i="1" smtClean="0">
                              <a:latin typeface="Cambria Math" charset="0"/>
                            </a:rPr>
                            <m:t>|</m:t>
                          </m:r>
                        </m:e>
                      </m: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543" y="4066734"/>
                <a:ext cx="1230914" cy="55399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6674370" y="1745588"/>
                <a:ext cx="1230914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sz="360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sz="3600" b="0" i="1" smtClean="0">
                              <a:latin typeface="Cambria Math" charset="0"/>
                            </a:rPr>
                            <m:t>|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sz="3600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4370" y="1745588"/>
                <a:ext cx="1230914" cy="55399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8</a:t>
            </a:fld>
            <a:endParaRPr 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068ECA12-FA63-40D6-AF20-4CBDE4747360}"/>
              </a:ext>
            </a:extLst>
          </p:cNvPr>
          <p:cNvSpPr txBox="1"/>
          <p:nvPr/>
        </p:nvSpPr>
        <p:spPr>
          <a:xfrm>
            <a:off x="2479795" y="302490"/>
            <a:ext cx="435888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600" u="sng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Interaction Part of Hamiltonian</a:t>
            </a:r>
            <a:endParaRPr lang="zh-CN" altLang="en-US" sz="2600" u="sng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xmlns="" id="{5AED5BEA-00BD-4CC3-A543-6AD5F042F5BD}"/>
                  </a:ext>
                </a:extLst>
              </p:cNvPr>
              <p:cNvSpPr txBox="1"/>
              <p:nvPr/>
            </p:nvSpPr>
            <p:spPr>
              <a:xfrm>
                <a:off x="1154715" y="5102639"/>
                <a:ext cx="6259184" cy="16224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altLang="zh-CN" sz="2800" b="0" i="1" smtClean="0">
                            <a:latin typeface="Cambria Math"/>
                          </a:rPr>
                          <m:t>𝑃</m:t>
                        </m:r>
                      </m:e>
                      <m:sup>
                        <m:r>
                          <a:rPr lang="en-US" altLang="zh-CN" sz="2800" b="0" i="1" smtClean="0">
                            <a:latin typeface="Cambria Math"/>
                          </a:rPr>
                          <m:t>−</m:t>
                        </m:r>
                      </m:sup>
                    </m:sSup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800" b="0" i="1" smtClean="0">
                            <a:solidFill>
                              <a:schemeClr val="accent5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zh-CN" sz="2800" b="0" i="1" smtClean="0">
                                <a:solidFill>
                                  <a:schemeClr val="accent5"/>
                                </a:solidFill>
                                <a:latin typeface="Cambria Math" charset="0"/>
                              </a:rPr>
                            </m:ctrlPr>
                          </m:accPr>
                          <m:e>
                            <m:sSubSup>
                              <m:sSubSupPr>
                                <m:ctrlPr>
                                  <a:rPr lang="en-US" altLang="zh-CN" sz="2800" b="0" i="1" smtClean="0">
                                    <a:solidFill>
                                      <a:schemeClr val="accent5"/>
                                    </a:solidFill>
                                    <a:latin typeface="Cambria Math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800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zh-CN" sz="2800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  <m:sup>
                                <m:r>
                                  <a:rPr lang="en-US" altLang="zh-CN" sz="2800" b="0" i="1" smtClean="0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acc>
                        <m:r>
                          <a:rPr lang="en-US" altLang="zh-CN" sz="28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800" b="0" i="1" smtClean="0">
                                <a:solidFill>
                                  <a:schemeClr val="accent5"/>
                                </a:solidFill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altLang="zh-CN" sz="28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28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sub>
                          <m:sup>
                            <m:r>
                              <a:rPr lang="en-US" altLang="zh-CN" sz="2800" b="0" i="1" smtClean="0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28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en-US" altLang="zh-CN" sz="28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altLang="zh-CN" sz="2800" i="1">
                            <a:solidFill>
                              <a:schemeClr val="accent5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acc>
                          <m:accPr>
                            <m:chr m:val="⃗"/>
                            <m:ctrlPr>
                              <a:rPr lang="en-US" altLang="zh-CN" sz="2800" i="1">
                                <a:solidFill>
                                  <a:schemeClr val="accent5"/>
                                </a:solidFill>
                                <a:latin typeface="Cambria Math" charset="0"/>
                              </a:rPr>
                            </m:ctrlPr>
                          </m:accPr>
                          <m:e>
                            <m:sSubSup>
                              <m:sSubSupPr>
                                <m:ctrlPr>
                                  <a:rPr lang="en-US" altLang="zh-CN" sz="2800" i="1">
                                    <a:solidFill>
                                      <a:schemeClr val="accent5"/>
                                    </a:solidFill>
                                    <a:latin typeface="Cambria Math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zh-CN" sz="280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zh-CN" sz="280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  <m:sup>
                                <m:r>
                                  <a:rPr lang="en-US" altLang="zh-CN" sz="280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acc>
                        <m:r>
                          <a:rPr lang="en-US" altLang="zh-CN" sz="28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US" altLang="zh-CN" sz="2800" i="1">
                                <a:solidFill>
                                  <a:schemeClr val="accent5"/>
                                </a:solidFill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altLang="zh-CN" sz="2800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US" altLang="zh-CN" sz="2800" i="1">
                                    <a:solidFill>
                                      <a:schemeClr val="accent5"/>
                                    </a:solidFill>
                                    <a:latin typeface="Cambria Math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2800" i="1">
                                    <a:solidFill>
                                      <a:schemeClr val="accent5"/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</m:e>
                            </m:acc>
                          </m:sub>
                          <m:sup>
                            <m:r>
                              <a:rPr lang="en-US" altLang="zh-CN" sz="2800" i="1">
                                <a:solidFill>
                                  <a:schemeClr val="accent5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altLang="zh-CN" sz="28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altLang="zh-CN" sz="2800" i="1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en-US" altLang="zh-CN" sz="28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zh-CN" sz="2800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zh-CN" altLang="en-US" sz="2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p>
                        <m:r>
                          <a:rPr lang="en-US" altLang="zh-CN" sz="2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en-US" altLang="zh-CN" sz="28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altLang="zh-CN" sz="2800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altLang="zh-CN" sz="2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US" altLang="zh-CN" sz="2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sSubSup>
                      <m:sSubSupPr>
                        <m:ctrlPr>
                          <a:rPr lang="en-US" altLang="zh-CN" sz="2800" i="1">
                            <a:solidFill>
                              <a:srgbClr val="00B050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acc>
                          <m:accPr>
                            <m:chr m:val="⃗"/>
                            <m:ctrlPr>
                              <a:rPr lang="en-US" altLang="zh-CN" sz="2800" i="1">
                                <a:solidFill>
                                  <a:srgbClr val="00B050"/>
                                </a:solidFill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US" altLang="zh-CN" sz="28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altLang="zh-CN" sz="2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  <m:sup>
                        <m:r>
                          <a:rPr lang="en-US" altLang="zh-CN" sz="28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2800" i="1" dirty="0">
                    <a:solidFill>
                      <a:srgbClr val="00B050"/>
                    </a:solidFill>
                    <a:latin typeface="Cambria Math" panose="02040503050406030204" pitchFamily="18" charset="0"/>
                  </a:rPr>
                  <a:t>	</a:t>
                </a:r>
              </a:p>
              <a:p>
                <a:r>
                  <a:rPr lang="en-US" altLang="zh-CN" sz="2800" dirty="0">
                    <a:solidFill>
                      <a:srgbClr val="FF0000"/>
                    </a:solidFill>
                  </a:rPr>
                  <a:t>		</a:t>
                </a:r>
                <a14:m>
                  <m:oMath xmlns:m="http://schemas.openxmlformats.org/officeDocument/2006/math">
                    <m:r>
                      <a:rPr lang="en-US" altLang="zh-CN" sz="28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altLang="zh-CN" sz="2800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28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zh-CN" alt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𝜅</m:t>
                            </m:r>
                          </m:e>
                          <m:sup>
                            <m:r>
                              <a:rPr lang="en-US" altLang="zh-CN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280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altLang="zh-CN" sz="2800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altLang="zh-CN" sz="28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8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altLang="zh-CN" sz="28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sub>
                                </m:sSub>
                                <m:r>
                                  <a:rPr lang="en-US" altLang="zh-CN" sz="28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altLang="zh-CN" sz="2800" i="1">
                                        <a:solidFill>
                                          <a:srgbClr val="FF0000"/>
                                        </a:solidFill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28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acc>
                                      <m:accPr>
                                        <m:chr m:val="̅"/>
                                        <m:ctrlPr>
                                          <a:rPr lang="en-US" altLang="zh-CN" sz="2800" i="1">
                                            <a:solidFill>
                                              <a:srgbClr val="FF0000"/>
                                            </a:solidFill>
                                            <a:latin typeface="Cambria Math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altLang="zh-CN" sz="2800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𝑞</m:t>
                                        </m:r>
                                      </m:e>
                                    </m:acc>
                                  </m:sub>
                                </m:sSub>
                              </m:e>
                            </m:d>
                          </m:e>
                          <m:sup>
                            <m:r>
                              <a:rPr lang="en-US" altLang="zh-CN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sSub>
                      <m:sSubPr>
                        <m:ctrlPr>
                          <a:rPr lang="en-US" altLang="zh-CN" sz="2800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zh-CN" altLang="en-US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altLang="zh-CN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en-US" altLang="zh-CN" sz="2800" b="0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altLang="zh-CN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d>
                          <m:dPr>
                            <m:ctrlPr>
                              <a:rPr lang="en-US" altLang="zh-CN" sz="28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dPr>
                          <m:e>
                            <m:r>
                              <a:rPr lang="en-US" altLang="zh-CN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US" altLang="zh-CN" sz="28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  <m:sSub>
                          <m:sSubPr>
                            <m:ctrlPr>
                              <a:rPr lang="en-US" altLang="zh-CN" sz="28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lang="zh-CN" altLang="en-US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a:rPr lang="en-US" altLang="zh-CN" sz="28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d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800" b="1" i="1" smtClean="0">
                            <a:solidFill>
                              <a:srgbClr val="9900FF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zh-CN" sz="2800" b="1" i="1">
                            <a:solidFill>
                              <a:srgbClr val="9900FF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b>
                        <m:r>
                          <a:rPr lang="en-US" altLang="zh-CN" sz="2800" b="1" i="0">
                            <a:solidFill>
                              <a:srgbClr val="9900FF"/>
                            </a:solidFill>
                            <a:latin typeface="Cambria Math" panose="02040503050406030204" pitchFamily="18" charset="0"/>
                          </a:rPr>
                          <m:t>𝐢𝐧𝐭</m:t>
                        </m:r>
                      </m:sub>
                    </m:sSub>
                  </m:oMath>
                </a14:m>
                <a:endParaRPr lang="en-US" altLang="zh-CN" sz="2800" b="1" dirty="0"/>
              </a:p>
            </p:txBody>
          </p:sp>
        </mc:Choice>
        <mc:Fallback xmlns="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5AED5BEA-00BD-4CC3-A543-6AD5F042F5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4715" y="5102639"/>
                <a:ext cx="6259184" cy="16224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xmlns="" id="{369F9CEB-846B-493B-AA96-2AB1515D9546}"/>
                  </a:ext>
                </a:extLst>
              </p:cNvPr>
              <p:cNvSpPr/>
              <p:nvPr/>
            </p:nvSpPr>
            <p:spPr>
              <a:xfrm>
                <a:off x="1583140" y="984815"/>
                <a:ext cx="5363570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n-US" altLang="zh-CN" sz="280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sz="2800" b="0">
                              <a:latin typeface="Cambria Math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en-US" altLang="zh-CN" sz="2800" b="0" i="0" smtClean="0">
                              <a:latin typeface="Cambria Math" panose="02040503050406030204" pitchFamily="18" charset="0"/>
                            </a:rPr>
                            <m:t>meson</m:t>
                          </m:r>
                        </m:e>
                      </m:d>
                      <m:r>
                        <a:rPr lang="en-US" altLang="zh-CN" sz="2800" b="0" i="1">
                          <a:latin typeface="Cambria Math" charset="0"/>
                        </a:rPr>
                        <m:t>=</m:t>
                      </m:r>
                      <m:r>
                        <a:rPr lang="en-US" altLang="zh-CN" sz="2800" b="0" i="1">
                          <a:latin typeface="Cambria Math" charset="0"/>
                        </a:rPr>
                        <m:t>𝑎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sz="2800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sz="2800" b="0" i="1">
                              <a:latin typeface="Cambria Math" charset="0"/>
                            </a:rPr>
                            <m:t>|</m:t>
                          </m:r>
                          <m:r>
                            <a:rPr lang="en-US" altLang="zh-CN" sz="2800" b="0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sz="2800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800" b="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</m:e>
                      </m:d>
                      <m:r>
                        <a:rPr lang="en-US" altLang="zh-CN" sz="2800" b="0" i="1">
                          <a:latin typeface="Cambria Math" charset="0"/>
                        </a:rPr>
                        <m:t>+</m:t>
                      </m:r>
                      <m:r>
                        <a:rPr lang="en-US" altLang="zh-CN" sz="2800" b="0" i="1">
                          <a:latin typeface="Cambria Math" charset="0"/>
                        </a:rPr>
                        <m:t>𝑏</m:t>
                      </m:r>
                      <m:d>
                        <m:dPr>
                          <m:begChr m:val=""/>
                          <m:endChr m:val="⟩"/>
                          <m:ctrlPr>
                            <a:rPr lang="en-US" altLang="zh-CN" sz="2800" i="1">
                              <a:latin typeface="Cambria Math" charset="0"/>
                            </a:rPr>
                          </m:ctrlPr>
                        </m:dPr>
                        <m:e>
                          <m:r>
                            <a:rPr lang="en-US" altLang="zh-CN" sz="2800" b="0" i="1">
                              <a:latin typeface="Cambria Math" charset="0"/>
                            </a:rPr>
                            <m:t>|</m:t>
                          </m:r>
                          <m:r>
                            <a:rPr lang="en-US" altLang="zh-CN" sz="2800" b="0" i="1">
                              <a:latin typeface="Cambria Math" panose="02040503050406030204" pitchFamily="18" charset="0"/>
                            </a:rPr>
                            <m:t>𝑞</m:t>
                          </m:r>
                          <m:acc>
                            <m:accPr>
                              <m:chr m:val="̅"/>
                              <m:ctrlPr>
                                <a:rPr lang="en-US" altLang="zh-CN" sz="2800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2800" b="0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</m:acc>
                          <m:r>
                            <a:rPr lang="en-US" altLang="zh-CN" sz="2800" b="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zh-CN" altLang="en-US" sz="2800" i="1" dirty="0"/>
              </a:p>
            </p:txBody>
          </p:sp>
        </mc:Choice>
        <mc:Fallback xmlns=""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369F9CEB-846B-493B-AA96-2AB1515D95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3140" y="984815"/>
                <a:ext cx="5363570" cy="52322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Connector 4">
            <a:extLst>
              <a:ext uri="{FF2B5EF4-FFF2-40B4-BE49-F238E27FC236}">
                <a16:creationId xmlns:a16="http://schemas.microsoft.com/office/drawing/2014/main" xmlns="" id="{4E7FDA9B-AC31-471D-9DEA-795CC21DFB51}"/>
              </a:ext>
            </a:extLst>
          </p:cNvPr>
          <p:cNvCxnSpPr>
            <a:cxnSpLocks/>
          </p:cNvCxnSpPr>
          <p:nvPr/>
        </p:nvCxnSpPr>
        <p:spPr>
          <a:xfrm>
            <a:off x="5944461" y="931156"/>
            <a:ext cx="0" cy="674898"/>
          </a:xfrm>
          <a:prstGeom prst="line">
            <a:avLst/>
          </a:prstGeom>
          <a:ln w="34925">
            <a:solidFill>
              <a:srgbClr val="FF0000"/>
            </a:solidFill>
            <a:prstDash val="dash"/>
            <a:tailEnd type="non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1175560" y="1760977"/>
                <a:ext cx="912879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800" b="1" i="1">
                              <a:solidFill>
                                <a:srgbClr val="9900FF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altLang="zh-CN" sz="2800" b="1" i="1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</m:e>
                        <m:sub>
                          <m:r>
                            <a:rPr lang="en-US" altLang="zh-CN" sz="2800" b="1">
                              <a:solidFill>
                                <a:srgbClr val="9900FF"/>
                              </a:solidFill>
                              <a:latin typeface="Cambria Math" panose="02040503050406030204" pitchFamily="18" charset="0"/>
                            </a:rPr>
                            <m:t>𝐢𝐧𝐭</m:t>
                          </m:r>
                        </m:sub>
                      </m:sSub>
                    </m:oMath>
                  </m:oMathPara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5560" y="1760977"/>
                <a:ext cx="912879" cy="52322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192769" y="2477603"/>
            <a:ext cx="2125731" cy="113112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202787" y="2541628"/>
            <a:ext cx="2194714" cy="106709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258203" y="3775367"/>
            <a:ext cx="2126595" cy="1123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48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D08A9FF-3A4B-B54D-B9B0-692605FA4BCD}"/>
              </a:ext>
            </a:extLst>
          </p:cNvPr>
          <p:cNvSpPr txBox="1"/>
          <p:nvPr/>
        </p:nvSpPr>
        <p:spPr>
          <a:xfrm>
            <a:off x="1837244" y="178253"/>
            <a:ext cx="51299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Light-front QCD Hamiltonian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xmlns="" id="{B0132689-0766-284C-8ED7-B6A97FDF546A}"/>
                  </a:ext>
                </a:extLst>
              </p:cNvPr>
              <p:cNvSpPr/>
              <p:nvPr/>
            </p:nvSpPr>
            <p:spPr>
              <a:xfrm>
                <a:off x="968518" y="953307"/>
                <a:ext cx="6867382" cy="590469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𝐿𝐹𝑄𝐶𝐷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bSup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b="0" i="1" smtClean="0">
                              <a:latin typeface="Cambria Math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̅"/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acc>
                          <m:sSup>
                            <m:sSup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f>
                            <m:f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zh-CN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altLang="zh-CN" b="0" i="1" smtClean="0">
                                          <a:latin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sSup>
                                        <m:sSupPr>
                                          <m:ctrlPr>
                                            <a:rPr lang="en-US" altLang="zh-CN" b="0" i="1" smtClean="0">
                                              <a:latin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𝜕</m:t>
                                          </m:r>
                                        </m:e>
                                        <m:sup>
                                          <m:r>
                                            <a:rPr lang="en-US" altLang="zh-CN" i="1">
                                              <a:latin typeface="Cambria Math" panose="02040503050406030204" pitchFamily="18" charset="0"/>
                                            </a:rPr>
                                            <m:t>⊥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altLang="zh-CN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p>
                                <m:sSupPr>
                                  <m:ctrlPr>
                                    <a:rPr lang="en-US" altLang="zh-CN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den>
                          </m:f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nary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zh-CN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sSup>
                                    <m:sSupPr>
                                      <m:ctrlPr>
                                        <a:rPr lang="en-US" altLang="zh-CN" i="1"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p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⊥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US" altLang="zh-CN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𝑔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acc>
                          <m:sSub>
                            <m:sSub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nary>
                    </m:oMath>
                  </m:oMathPara>
                </a14:m>
                <a:endParaRPr lang="en-US" altLang="zh-CN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altLang="zh-CN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acc>
                          <m:sSub>
                            <m:sSub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f>
                            <m:f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altLang="zh-CN" b="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p>
                                <m:sSupPr>
                                  <m:ctrlPr>
                                    <a:rPr lang="en-US" altLang="zh-CN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p>
                          </m:s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nary>
                    </m:oMath>
                  </m:oMathPara>
                </a14:m>
                <a:endParaRPr lang="en-US" altLang="zh-CN" b="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𝑖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𝑎𝑏𝑐</m:t>
                              </m:r>
                            </m:sup>
                          </m:sSup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acc>
                          <m:sSup>
                            <m:s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𝜓</m:t>
                          </m:r>
                          <m:f>
                            <m:f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altLang="zh-CN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altLang="zh-CN" i="1">
                                          <a:latin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sSup>
                                        <m:sSupPr>
                                          <m:ctrlPr>
                                            <a:rPr lang="en-US" altLang="zh-CN" i="1">
                                              <a:latin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altLang="zh-CN" i="1">
                                              <a:latin typeface="Cambria Math" panose="02040503050406030204" pitchFamily="18" charset="0"/>
                                            </a:rPr>
                                            <m:t>𝜕</m:t>
                                          </m:r>
                                        </m:e>
                                        <m:sup>
                                          <m:r>
                                            <a:rPr lang="en-US" altLang="zh-CN" b="0" i="1" smtClean="0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𝑖</m:t>
                      </m:r>
                      <m:sSup>
                        <m:sSupPr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bSup>
                        <m:sSubSupPr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  <m:sSub>
                        <m:sSubPr>
                          <m:ctrlPr>
                            <a:rPr lang="en-US" altLang="zh-CN" b="0" i="1" smtClean="0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b="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altLang="zh-CN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̅"/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acc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</m:acc>
                          <m:sSup>
                            <m:s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𝜓</m:t>
                          </m:r>
                          <m:f>
                            <m:f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altLang="zh-CN" i="1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altLang="zh-CN" i="1">
                                          <a:latin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sSup>
                                        <m:sSupPr>
                                          <m:ctrlPr>
                                            <a:rPr lang="en-US" altLang="zh-CN" i="1">
                                              <a:latin typeface="Cambria Math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altLang="zh-CN" i="1">
                                              <a:latin typeface="Cambria Math" panose="02040503050406030204" pitchFamily="18" charset="0"/>
                                            </a:rPr>
                                            <m:t>𝜕</m:t>
                                          </m:r>
                                        </m:e>
                                        <m:sup>
                                          <m:r>
                                            <a:rPr lang="en-US" altLang="zh-CN" i="1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acc>
                        <m:accPr>
                          <m:chr m:val="̅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𝜓</m:t>
                          </m:r>
                        </m:e>
                      </m:acc>
                      <m:sSup>
                        <m:sSupPr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𝑎</m:t>
                          </m:r>
                        </m:sup>
                      </m:sSup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𝜓</m:t>
                      </m:r>
                    </m:oMath>
                  </m:oMathPara>
                </a14:m>
                <a:endParaRPr lang="en-US" altLang="zh-CN" b="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𝑖𝑔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𝑥</m:t>
                          </m:r>
                          <m:sSup>
                            <m:s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𝑎𝑏𝑐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US" altLang="zh-CN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altLang="zh-CN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𝑥</m:t>
                          </m:r>
                          <m:sSup>
                            <m:s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𝑎𝑏𝑐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𝑑𝑒</m:t>
                              </m:r>
                            </m:sup>
                          </m:s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/>
                          </m:sSubSup>
                        </m:e>
                      </m:nary>
                      <m:f>
                        <m:fPr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altLang="zh-CN" i="1">
                                      <a:latin typeface="Cambria Math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sSup>
                                    <m:sSupPr>
                                      <m:ctrlPr>
                                        <a:rPr lang="en-US" altLang="zh-CN" i="1">
                                          <a:latin typeface="Cambria Math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p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zh-CN" i="1">
                          <a:latin typeface="Cambria Math" panose="02040503050406030204" pitchFamily="18" charset="0"/>
                        </a:rPr>
                        <m:t>𝑖</m:t>
                      </m:r>
                      <m:sSup>
                        <m:sSupPr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bSup>
                        <m:sSubSupPr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  <m:sSub>
                        <m:sSubPr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altLang="zh-CN" b="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n-US" altLang="zh-CN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𝑥</m:t>
                          </m:r>
                          <m:sSup>
                            <m:s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𝑎𝑏𝑐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𝑎𝑑𝑒</m:t>
                              </m:r>
                            </m:sup>
                          </m:sSup>
                        </m:e>
                      </m:nary>
                      <m:sSubSup>
                        <m:sSubSupPr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  <m: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  <m:sSubSup>
                        <m:sSubSupPr>
                          <m:ctrlPr>
                            <a:rPr lang="en-US" altLang="zh-CN" i="1">
                              <a:latin typeface="Cambria Math" charset="0"/>
                            </a:rPr>
                          </m:ctrlPr>
                        </m:sSubSupPr>
                        <m:e>
                          <m:sSubSup>
                            <m:sSub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US" altLang="zh-CN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  <m:sup/>
                          </m:sSubSup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  <m:sup/>
                      </m:sSub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0132689-0766-284C-8ED7-B6A97FDF54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518" y="953307"/>
                <a:ext cx="6867382" cy="590469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1986" y="1599678"/>
            <a:ext cx="1873213" cy="99675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2023" y="3708400"/>
            <a:ext cx="2011257" cy="9779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441700" y="1727406"/>
            <a:ext cx="2146300" cy="62305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332108" y="3899887"/>
            <a:ext cx="4233791" cy="6230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5ACDC8-A4D3-2743-AEB8-B10DCFDD247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xmlns="" id="{D0A934E3-ABFE-D443-B68A-78B2179D7378}"/>
              </a:ext>
            </a:extLst>
          </p:cNvPr>
          <p:cNvSpPr txBox="1"/>
          <p:nvPr/>
        </p:nvSpPr>
        <p:spPr>
          <a:xfrm>
            <a:off x="6918449" y="789237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[Brodsky </a:t>
            </a:r>
            <a:r>
              <a: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al, </a:t>
            </a: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1998]</a:t>
            </a:r>
            <a:endParaRPr lang="en-US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34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97496</TotalTime>
  <Words>3619</Words>
  <Application>Microsoft Macintosh PowerPoint</Application>
  <PresentationFormat>全屏显示(4:3)</PresentationFormat>
  <Paragraphs>304</Paragraphs>
  <Slides>25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Bradley Hand</vt:lpstr>
      <vt:lpstr>Calibri</vt:lpstr>
      <vt:lpstr>Cambria Math</vt:lpstr>
      <vt:lpstr>CMR8</vt:lpstr>
      <vt:lpstr>Times New Roman</vt:lpstr>
      <vt:lpstr>Wingdings</vt:lpstr>
      <vt:lpstr>楷体</vt:lpstr>
      <vt:lpstr>宋体</vt:lpstr>
      <vt:lpstr>Arial</vt:lpstr>
      <vt:lpstr>2_Office Theme</vt:lpstr>
      <vt:lpstr>Light Meson Structure from Basis Light-front Quantization</vt:lpstr>
      <vt:lpstr>Outline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Conclusion &amp; Outlook</vt:lpstr>
    </vt:vector>
  </TitlesOfParts>
  <Company>Iowa State University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Vary</dc:creator>
  <cp:lastModifiedBy>Microsoft Office 用户</cp:lastModifiedBy>
  <cp:revision>1875</cp:revision>
  <cp:lastPrinted>2012-09-06T19:53:45Z</cp:lastPrinted>
  <dcterms:created xsi:type="dcterms:W3CDTF">2012-07-05T06:32:33Z</dcterms:created>
  <dcterms:modified xsi:type="dcterms:W3CDTF">2021-12-02T23:23:24Z</dcterms:modified>
</cp:coreProperties>
</file>