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6"/>
  </p:notesMasterIdLst>
  <p:sldIdLst>
    <p:sldId id="892" r:id="rId2"/>
    <p:sldId id="1058" r:id="rId3"/>
    <p:sldId id="1066" r:id="rId4"/>
    <p:sldId id="1067" r:id="rId5"/>
    <p:sldId id="1109" r:id="rId6"/>
    <p:sldId id="1070" r:id="rId7"/>
    <p:sldId id="1071" r:id="rId8"/>
    <p:sldId id="1077" r:id="rId9"/>
    <p:sldId id="1098" r:id="rId10"/>
    <p:sldId id="1099" r:id="rId11"/>
    <p:sldId id="1107" r:id="rId12"/>
    <p:sldId id="1101" r:id="rId13"/>
    <p:sldId id="940" r:id="rId14"/>
    <p:sldId id="403" r:id="rId15"/>
    <p:sldId id="1103" r:id="rId16"/>
    <p:sldId id="1046" r:id="rId17"/>
    <p:sldId id="1076" r:id="rId18"/>
    <p:sldId id="1111" r:id="rId19"/>
    <p:sldId id="1112" r:id="rId20"/>
    <p:sldId id="1056" r:id="rId21"/>
    <p:sldId id="1072" r:id="rId22"/>
    <p:sldId id="1110" r:id="rId23"/>
    <p:sldId id="1100" r:id="rId24"/>
    <p:sldId id="1108"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9051"/>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906" autoAdjust="0"/>
    <p:restoredTop sz="94660"/>
  </p:normalViewPr>
  <p:slideViewPr>
    <p:cSldViewPr snapToGrid="0">
      <p:cViewPr varScale="1">
        <p:scale>
          <a:sx n="114" d="100"/>
          <a:sy n="114" d="100"/>
        </p:scale>
        <p:origin x="1256" y="168"/>
      </p:cViewPr>
      <p:guideLst/>
    </p:cSldViewPr>
  </p:slideViewPr>
  <p:notesTextViewPr>
    <p:cViewPr>
      <p:scale>
        <a:sx n="1" d="1"/>
        <a:sy n="1" d="1"/>
      </p:scale>
      <p:origin x="0" y="0"/>
    </p:cViewPr>
  </p:notesTextViewPr>
  <p:sorterViewPr>
    <p:cViewPr>
      <p:scale>
        <a:sx n="83" d="100"/>
        <a:sy n="83"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B09D7D-3904-6E4D-BEAB-10A9F8CFC250}" type="datetimeFigureOut">
              <a:rPr lang="en-US" smtClean="0"/>
              <a:t>11/28/21</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1035D0-E713-5640-A09C-C390EC1BCB80}" type="slidenum">
              <a:rPr lang="en-US" smtClean="0"/>
              <a:t>‹#›</a:t>
            </a:fld>
            <a:endParaRPr lang="en-US"/>
          </a:p>
        </p:txBody>
      </p:sp>
    </p:spTree>
    <p:extLst>
      <p:ext uri="{BB962C8B-B14F-4D97-AF65-F5344CB8AC3E}">
        <p14:creationId xmlns:p14="http://schemas.microsoft.com/office/powerpoint/2010/main" val="24816457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7450" y="701675"/>
            <a:ext cx="4651375" cy="3489325"/>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pPr>
              <a:defRPr/>
            </a:pPr>
            <a:fld id="{E9A1427B-B066-4AD4-9F53-2671FA991A46}" type="slidenum">
              <a:rPr lang="fr-FR" smtClean="0">
                <a:solidFill>
                  <a:prstClr val="black"/>
                </a:solidFill>
              </a:rPr>
              <a:pPr>
                <a:defRPr/>
              </a:pPr>
              <a:t>1</a:t>
            </a:fld>
            <a:endParaRPr lang="fr-FR">
              <a:solidFill>
                <a:prstClr val="black"/>
              </a:solidFill>
            </a:endParaRPr>
          </a:p>
        </p:txBody>
      </p:sp>
      <p:sp>
        <p:nvSpPr>
          <p:cNvPr id="5" name="Footer Placeholder 4"/>
          <p:cNvSpPr>
            <a:spLocks noGrp="1"/>
          </p:cNvSpPr>
          <p:nvPr>
            <p:ph type="ftr" sz="quarter" idx="11"/>
          </p:nvPr>
        </p:nvSpPr>
        <p:spPr/>
        <p:txBody>
          <a:bodyPr/>
          <a:lstStyle/>
          <a:p>
            <a:pPr>
              <a:defRPr/>
            </a:pPr>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4275" y="698500"/>
            <a:ext cx="4654550" cy="3490913"/>
          </a:xfrm>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D13E564-DB54-9B44-B6B0-B17C03A40BB6}" type="slidenum">
              <a:rPr lang="en-US" smtClean="0"/>
              <a:pPr/>
              <a:t>21</a:t>
            </a:fld>
            <a:endParaRPr lang="en-US" dirty="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endParaRPr lang="fr-FR"/>
          </a:p>
        </p:txBody>
      </p:sp>
      <p:sp>
        <p:nvSpPr>
          <p:cNvPr id="5" name="Slide Number Placeholder 4"/>
          <p:cNvSpPr>
            <a:spLocks noGrp="1"/>
          </p:cNvSpPr>
          <p:nvPr>
            <p:ph type="sldNum" sz="quarter" idx="11"/>
          </p:nvPr>
        </p:nvSpPr>
        <p:spPr/>
        <p:txBody>
          <a:bodyPr/>
          <a:lstStyle/>
          <a:p>
            <a:pPr>
              <a:defRPr/>
            </a:pPr>
            <a:fld id="{E9A1427B-B066-4AD4-9F53-2671FA991A46}" type="slidenum">
              <a:rPr lang="fr-FR" smtClean="0"/>
              <a:pPr>
                <a:defRPr/>
              </a:pPr>
              <a:t>23</a:t>
            </a:fld>
            <a:endParaRPr lang="fr-FR"/>
          </a:p>
        </p:txBody>
      </p:sp>
    </p:spTree>
    <p:extLst>
      <p:ext uri="{BB962C8B-B14F-4D97-AF65-F5344CB8AC3E}">
        <p14:creationId xmlns:p14="http://schemas.microsoft.com/office/powerpoint/2010/main" val="11873807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7450" y="701675"/>
            <a:ext cx="4651375" cy="3489325"/>
          </a:xfrm>
        </p:spPr>
      </p:sp>
      <p:sp>
        <p:nvSpPr>
          <p:cNvPr id="3" name="Notes Placeholder 2"/>
          <p:cNvSpPr>
            <a:spLocks noGrp="1"/>
          </p:cNvSpPr>
          <p:nvPr>
            <p:ph type="body" idx="1"/>
          </p:nvPr>
        </p:nvSpPr>
        <p:spPr/>
        <p:txBody>
          <a:bodyPr>
            <a:normAutofit/>
          </a:bodyPr>
          <a:lstStyle/>
          <a:p>
            <a:r>
              <a:rPr lang="en-US" sz="1100" dirty="0"/>
              <a:t>This shows the 2010 status of baryon</a:t>
            </a:r>
            <a:r>
              <a:rPr lang="en-US" sz="1100" baseline="0" dirty="0"/>
              <a:t> states that have been associated with quark model states shown in this SU(6)xO(3) symmetry scheme. The color code indicating the confidence level in their existence. Clearly there are many open boxes where states are predicted but have not observed.   </a:t>
            </a:r>
            <a:endParaRPr lang="en-US" sz="1100"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B465146C-2381-E845-AEC8-0B41B4187267}"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
        <p:nvSpPr>
          <p:cNvPr id="5" name="Date Placeholder 4"/>
          <p:cNvSpPr>
            <a:spLocks noGrp="1"/>
          </p:cNvSpPr>
          <p:nvPr>
            <p:ph type="dt" idx="11"/>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B3B49F8-1BDB-D842-B27D-9D18EBE5BCD1}" type="datetime1">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11/28/21</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5235322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7450" y="701675"/>
            <a:ext cx="4651375" cy="34893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F80EEB99-E849-47B2-B3C3-5D96D66A5F4B}"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882199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fr-FR" dirty="0"/>
              <a:t>V. Mokeev, Hadron Mass,  APCTP, July 1 - July 5, 2018, Pohang, Korea  </a:t>
            </a:r>
          </a:p>
        </p:txBody>
      </p:sp>
      <p:sp>
        <p:nvSpPr>
          <p:cNvPr id="5" name="Slide Number Placeholder 4"/>
          <p:cNvSpPr>
            <a:spLocks noGrp="1"/>
          </p:cNvSpPr>
          <p:nvPr>
            <p:ph type="sldNum" sz="quarter" idx="11"/>
          </p:nvPr>
        </p:nvSpPr>
        <p:spPr/>
        <p:txBody>
          <a:bodyPr/>
          <a:lstStyle/>
          <a:p>
            <a:pPr>
              <a:defRPr/>
            </a:pPr>
            <a:fld id="{E9A1427B-B066-4AD4-9F53-2671FA991A46}" type="slidenum">
              <a:rPr lang="fr-FR" smtClean="0"/>
              <a:pPr>
                <a:defRPr/>
              </a:pPr>
              <a:t>7</a:t>
            </a:fld>
            <a:endParaRPr lang="fr-FR" dirty="0"/>
          </a:p>
        </p:txBody>
      </p:sp>
    </p:spTree>
    <p:extLst>
      <p:ext uri="{BB962C8B-B14F-4D97-AF65-F5344CB8AC3E}">
        <p14:creationId xmlns:p14="http://schemas.microsoft.com/office/powerpoint/2010/main" val="57189894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Slide Image Placeholder 1"/>
          <p:cNvSpPr>
            <a:spLocks noGrp="1" noRot="1" noChangeAspect="1" noTextEdit="1"/>
          </p:cNvSpPr>
          <p:nvPr>
            <p:ph type="sldImg"/>
          </p:nvPr>
        </p:nvSpPr>
        <p:spPr>
          <a:xfrm>
            <a:off x="1187450" y="701675"/>
            <a:ext cx="4651375" cy="3489325"/>
          </a:xfrm>
          <a:ln/>
        </p:spPr>
      </p:sp>
      <p:sp>
        <p:nvSpPr>
          <p:cNvPr id="89091" name="Notes Placeholder 2"/>
          <p:cNvSpPr>
            <a:spLocks noGrp="1"/>
          </p:cNvSpPr>
          <p:nvPr>
            <p:ph type="body" idx="1"/>
          </p:nvPr>
        </p:nvSpPr>
        <p:spPr>
          <a:noFill/>
          <a:ln/>
        </p:spPr>
        <p:txBody>
          <a:bodyPr/>
          <a:lstStyle/>
          <a:p>
            <a:endParaRPr lang="ru-RU" dirty="0"/>
          </a:p>
        </p:txBody>
      </p:sp>
      <p:sp>
        <p:nvSpPr>
          <p:cNvPr id="112644" name="Slide Number Placeholder 3"/>
          <p:cNvSpPr>
            <a:spLocks noGrp="1"/>
          </p:cNvSpPr>
          <p:nvPr>
            <p:ph type="sldNum" sz="quarter" idx="5"/>
          </p:nvPr>
        </p:nvSpPr>
        <p:spPr/>
        <p:txBody>
          <a:bodyPr/>
          <a:lstStyle/>
          <a:p>
            <a:pPr marL="0" marR="0" lvl="0" indent="0" algn="r" defTabSz="930275" rtl="0" eaLnBrk="0" fontAlgn="base" latinLnBrk="0" hangingPunct="0">
              <a:lnSpc>
                <a:spcPct val="100000"/>
              </a:lnSpc>
              <a:spcBef>
                <a:spcPct val="0"/>
              </a:spcBef>
              <a:spcAft>
                <a:spcPct val="0"/>
              </a:spcAft>
              <a:buClrTx/>
              <a:buSzTx/>
              <a:buFontTx/>
              <a:buNone/>
              <a:tabLst/>
              <a:defRPr/>
            </a:pPr>
            <a:fld id="{0DB47BA7-037A-40F2-8A37-2E385DE90DEE}" type="slidenum">
              <a:rPr kumimoji="0" lang="fr-FR" sz="1200" b="0" i="0" u="none" strike="noStrike" kern="1200" cap="none" spc="0" normalizeH="0" baseline="0" noProof="0" smtClean="0">
                <a:ln>
                  <a:noFill/>
                </a:ln>
                <a:solidFill>
                  <a:srgbClr val="000000"/>
                </a:solidFill>
                <a:effectLst/>
                <a:uLnTx/>
                <a:uFillTx/>
                <a:latin typeface="Times New Roman" pitchFamily="18" charset="0"/>
                <a:ea typeface="+mn-ea"/>
                <a:cs typeface="+mn-cs"/>
              </a:rPr>
              <a:pPr marL="0" marR="0" lvl="0" indent="0" algn="r" defTabSz="930275" rtl="0" eaLnBrk="0" fontAlgn="base" latinLnBrk="0" hangingPunct="0">
                <a:lnSpc>
                  <a:spcPct val="100000"/>
                </a:lnSpc>
                <a:spcBef>
                  <a:spcPct val="0"/>
                </a:spcBef>
                <a:spcAft>
                  <a:spcPct val="0"/>
                </a:spcAft>
                <a:buClrTx/>
                <a:buSzTx/>
                <a:buFontTx/>
                <a:buNone/>
                <a:tabLst/>
                <a:defRPr/>
              </a:pPr>
              <a:t>8</a:t>
            </a:fld>
            <a:endParaRPr kumimoji="0" lang="fr-FR" sz="1200" b="0" i="0"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2" name="Footer Placeholder 1"/>
          <p:cNvSpPr>
            <a:spLocks noGrp="1"/>
          </p:cNvSpPr>
          <p:nvPr>
            <p:ph type="ftr" sz="quarter" idx="10"/>
          </p:nvPr>
        </p:nvSpPr>
        <p:spPr/>
        <p:txBody>
          <a:bodyPr/>
          <a:lstStyle/>
          <a:p>
            <a:pPr marL="0" marR="0" lvl="0" indent="0" algn="l" defTabSz="930275"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000000"/>
                </a:solidFill>
                <a:effectLst/>
                <a:uLnTx/>
                <a:uFillTx/>
                <a:latin typeface="Times New Roman" pitchFamily="18" charset="0"/>
                <a:ea typeface="+mn-ea"/>
                <a:cs typeface="+mn-cs"/>
              </a:rPr>
              <a:t>V. Mokeev, Hadron Mass,  APCTP, July 1 - July 5, 2018, Pohang, Korea  </a:t>
            </a:r>
          </a:p>
        </p:txBody>
      </p:sp>
    </p:spTree>
    <p:extLst>
      <p:ext uri="{BB962C8B-B14F-4D97-AF65-F5344CB8AC3E}">
        <p14:creationId xmlns:p14="http://schemas.microsoft.com/office/powerpoint/2010/main" val="333782766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7450" y="701675"/>
            <a:ext cx="4651375" cy="34893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5B83C99-EE0A-47B5-84E8-E50005A05682}"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325663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7450" y="701675"/>
            <a:ext cx="4651375" cy="3489325"/>
          </a:xfrm>
        </p:spPr>
      </p:sp>
      <p:sp>
        <p:nvSpPr>
          <p:cNvPr id="3" name="Notes Placeholder 2"/>
          <p:cNvSpPr>
            <a:spLocks noGrp="1"/>
          </p:cNvSpPr>
          <p:nvPr>
            <p:ph type="body" idx="1"/>
          </p:nvPr>
        </p:nvSpPr>
        <p:spPr/>
        <p:txBody>
          <a:bodyPr/>
          <a:lstStyle/>
          <a:p>
            <a:r>
              <a:rPr lang="en-US" dirty="0"/>
              <a:t>The</a:t>
            </a:r>
            <a:r>
              <a:rPr lang="en-US" baseline="0" dirty="0"/>
              <a:t> experimental results from CLAS on </a:t>
            </a:r>
            <a:r>
              <a:rPr lang="en-US" baseline="0" dirty="0" err="1"/>
              <a:t>electrocouplings</a:t>
            </a:r>
            <a:r>
              <a:rPr lang="en-US" baseline="0" dirty="0"/>
              <a:t> of low-lying resonances have a profound impact on the development of the continuum QCD approaches which are capable to relate the phenomenological information on Q2-evolution of the resonance </a:t>
            </a:r>
            <a:r>
              <a:rPr lang="en-US" baseline="0" dirty="0" err="1"/>
              <a:t>electrocouplings</a:t>
            </a:r>
            <a:r>
              <a:rPr lang="en-US" baseline="0" dirty="0"/>
              <a:t> to the momentum dependence of dressed quark mass M(p).  For the first time </a:t>
            </a:r>
            <a:r>
              <a:rPr lang="en-US" baseline="0" dirty="0" err="1"/>
              <a:t>elecrocouplings</a:t>
            </a:r>
            <a:r>
              <a:rPr lang="en-US" baseline="0" dirty="0"/>
              <a:t> of D(1323)3/2+ </a:t>
            </a:r>
            <a:r>
              <a:rPr lang="en-US" baseline="0" dirty="0" err="1"/>
              <a:t>amd</a:t>
            </a:r>
            <a:r>
              <a:rPr lang="en-US" baseline="0" dirty="0"/>
              <a:t> N(1440)1/2+ resonances were successfully described at Q2&gt;2.0 GeV2 within continuum QCD approaches under a </a:t>
            </a:r>
            <a:r>
              <a:rPr lang="en-US" baseline="0" dirty="0" err="1"/>
              <a:t>traceble</a:t>
            </a:r>
            <a:r>
              <a:rPr lang="en-US" baseline="0" dirty="0"/>
              <a:t> connection to the QCD </a:t>
            </a:r>
            <a:r>
              <a:rPr lang="en-US" baseline="0" dirty="0" err="1"/>
              <a:t>Lagrangian</a:t>
            </a:r>
            <a:r>
              <a:rPr lang="en-US" baseline="0" dirty="0"/>
              <a:t>. Studies of the nucleon resonances with CLAS demonstrated that their structure is coming from a complex interplay between inner core of three constituent quarks and the external meson-baryon cloud. Currently, the continuum QCD approaches account for the contributions from quark core only. Therefore they can be directly confronted to the data only at higher enough Q2 where the contributions from quark core become the biggest.</a:t>
            </a:r>
          </a:p>
          <a:p>
            <a:r>
              <a:rPr lang="en-US" baseline="0" dirty="0"/>
              <a:t>The leading </a:t>
            </a:r>
            <a:r>
              <a:rPr lang="en-US" baseline="0" dirty="0" err="1"/>
              <a:t>p</a:t>
            </a:r>
            <a:r>
              <a:rPr lang="en-US" baseline="0" dirty="0" err="1">
                <a:sym typeface="Wingdings"/>
              </a:rPr>
              <a:t>D</a:t>
            </a:r>
            <a:r>
              <a:rPr lang="en-US" baseline="0" dirty="0">
                <a:sym typeface="Wingdings"/>
              </a:rPr>
              <a:t> </a:t>
            </a:r>
            <a:r>
              <a:rPr lang="en-US" baseline="0" dirty="0" err="1">
                <a:sym typeface="Wingdings"/>
              </a:rPr>
              <a:t>megnetic</a:t>
            </a:r>
            <a:r>
              <a:rPr lang="en-US" baseline="0" dirty="0">
                <a:sym typeface="Wingdings"/>
              </a:rPr>
              <a:t> transition form factor (left plot) was computed within continuum QCD within two </a:t>
            </a:r>
            <a:r>
              <a:rPr lang="en-US" baseline="0" dirty="0" err="1">
                <a:sym typeface="Wingdings"/>
              </a:rPr>
              <a:t>ansatz</a:t>
            </a:r>
            <a:r>
              <a:rPr lang="en-US" baseline="0" dirty="0">
                <a:sym typeface="Wingdings"/>
              </a:rPr>
              <a:t> for </a:t>
            </a:r>
            <a:r>
              <a:rPr lang="en-US" baseline="0" dirty="0" err="1">
                <a:sym typeface="Wingdings"/>
              </a:rPr>
              <a:t>qq</a:t>
            </a:r>
            <a:r>
              <a:rPr lang="en-US" baseline="0" dirty="0">
                <a:sym typeface="Wingdings"/>
              </a:rPr>
              <a:t>-interaction. In the first exploratory evaluations the simplifies contact </a:t>
            </a:r>
            <a:r>
              <a:rPr lang="en-US" baseline="0" dirty="0" err="1">
                <a:sym typeface="Wingdings"/>
              </a:rPr>
              <a:t>qq</a:t>
            </a:r>
            <a:r>
              <a:rPr lang="en-US" baseline="0" dirty="0">
                <a:sym typeface="Wingdings"/>
              </a:rPr>
              <a:t>-interaction was used. This interaction results in frozen momentum independent dressed quark mass, however account for the generation of 360 MeV quark mass in the dressing processes. The transition N-D magnetic form factors computed with frozen quark mass is shown in magenta on the left plot. The computation overestimate the data at Q2&gt;1.0 GeV2. The discrepancies between the data and computations increases with Q2. Eventually,  contact </a:t>
            </a:r>
            <a:r>
              <a:rPr lang="en-US" baseline="0" dirty="0" err="1">
                <a:sym typeface="Wingdings"/>
              </a:rPr>
              <a:t>ansatz</a:t>
            </a:r>
            <a:r>
              <a:rPr lang="en-US" baseline="0" dirty="0">
                <a:sym typeface="Wingdings"/>
              </a:rPr>
              <a:t> for </a:t>
            </a:r>
            <a:r>
              <a:rPr lang="en-US" baseline="0" dirty="0" err="1">
                <a:sym typeface="Wingdings"/>
              </a:rPr>
              <a:t>qq</a:t>
            </a:r>
            <a:r>
              <a:rPr lang="en-US" baseline="0" dirty="0">
                <a:sym typeface="Wingdings"/>
              </a:rPr>
              <a:t> interaction has been replaced by the most advances </a:t>
            </a:r>
            <a:r>
              <a:rPr lang="en-US" baseline="0" dirty="0" err="1">
                <a:sym typeface="Wingdings"/>
              </a:rPr>
              <a:t>ansatz</a:t>
            </a:r>
            <a:r>
              <a:rPr lang="en-US" baseline="0" dirty="0">
                <a:sym typeface="Wingdings"/>
              </a:rPr>
              <a:t> inferred from the QCD </a:t>
            </a:r>
            <a:r>
              <a:rPr lang="en-US" baseline="0" dirty="0" err="1">
                <a:sym typeface="Wingdings"/>
              </a:rPr>
              <a:t>Lagrangian</a:t>
            </a:r>
            <a:r>
              <a:rPr lang="en-US" baseline="0" dirty="0">
                <a:sym typeface="Wingdings"/>
              </a:rPr>
              <a:t> within the continuum QCD approach. This advanced </a:t>
            </a:r>
            <a:r>
              <a:rPr lang="en-US" baseline="0" dirty="0" err="1">
                <a:sym typeface="Wingdings"/>
              </a:rPr>
              <a:t>ansatz</a:t>
            </a:r>
            <a:r>
              <a:rPr lang="en-US" baseline="0" dirty="0">
                <a:sym typeface="Wingdings"/>
              </a:rPr>
              <a:t> results in the momentum dependent mass of dressed quark. The N-D magnetic form factor computed with running quark mass is shown in the left plot in blue. Use of running quark mass allow us to reproduce the CLAS data in entire range of Q2&gt;0.8 GeV2. Analysis of the CLAS results </a:t>
            </a:r>
            <a:r>
              <a:rPr lang="en-US" baseline="0" dirty="0" err="1">
                <a:sym typeface="Wingdings"/>
              </a:rPr>
              <a:t>wqithin</a:t>
            </a:r>
            <a:r>
              <a:rPr lang="en-US" baseline="0" dirty="0">
                <a:sym typeface="Wingdings"/>
              </a:rPr>
              <a:t> the continuum QCD approaches conclusively demonstrated that dressed quark mass function is in fact running.</a:t>
            </a:r>
          </a:p>
          <a:p>
            <a:r>
              <a:rPr lang="en-US" baseline="0" dirty="0">
                <a:sym typeface="Wingdings"/>
              </a:rPr>
              <a:t>Remarkably, a successful description of Roper resonance </a:t>
            </a:r>
            <a:r>
              <a:rPr lang="en-US" baseline="0" dirty="0" err="1">
                <a:sym typeface="Wingdings"/>
              </a:rPr>
              <a:t>electrocouplings</a:t>
            </a:r>
            <a:r>
              <a:rPr lang="en-US" baseline="0" dirty="0">
                <a:sym typeface="Wingdings"/>
              </a:rPr>
              <a:t> (right part) has been achieved with exactly the same dressed quark mass function M(p) as used previously for a successful description of  the pion, nucleon elastic form factor and D(1322)3/2+ </a:t>
            </a:r>
            <a:r>
              <a:rPr lang="en-US" baseline="0" dirty="0" err="1">
                <a:sym typeface="Wingdings"/>
              </a:rPr>
              <a:t>electroexcitation</a:t>
            </a:r>
            <a:r>
              <a:rPr lang="en-US" baseline="0" dirty="0">
                <a:sym typeface="Wingdings"/>
              </a:rPr>
              <a:t> amplitude. The structure of D(1323)3/2+ and N(1440)1/2+ resonances are completely different. The D(1232)3/2+ state represents the spin-</a:t>
            </a:r>
            <a:r>
              <a:rPr lang="en-US" baseline="0" dirty="0" err="1">
                <a:sym typeface="Wingdings"/>
              </a:rPr>
              <a:t>isospin</a:t>
            </a:r>
            <a:r>
              <a:rPr lang="en-US" baseline="0" dirty="0">
                <a:sym typeface="Wingdings"/>
              </a:rPr>
              <a:t> </a:t>
            </a:r>
            <a:r>
              <a:rPr lang="en-US" baseline="0" dirty="0" err="1">
                <a:sym typeface="Wingdings"/>
              </a:rPr>
              <a:t>fl;ip</a:t>
            </a:r>
            <a:r>
              <a:rPr lang="en-US" baseline="0" dirty="0">
                <a:sym typeface="Wingdings"/>
              </a:rPr>
              <a:t> for three quarks in the ground nucleons, while N(1440)1/2+ state is the first radial excitation of three dressed quarks. Consistent results on the dressed quark mass function from independent studies of pion/nucleon elastic amplitudes and from the </a:t>
            </a:r>
            <a:r>
              <a:rPr lang="en-US" baseline="0" dirty="0" err="1">
                <a:sym typeface="Wingdings"/>
              </a:rPr>
              <a:t>electroexcitation</a:t>
            </a:r>
            <a:r>
              <a:rPr lang="en-US" baseline="0" dirty="0">
                <a:sym typeface="Wingdings"/>
              </a:rPr>
              <a:t> amplitudes for the resonances of distinctively different structure strongly suggest the relevance of dressed quark with running mass computed within </a:t>
            </a:r>
            <a:r>
              <a:rPr lang="en-US" baseline="0" dirty="0" err="1">
                <a:sym typeface="Wingdings"/>
              </a:rPr>
              <a:t>comtinuus</a:t>
            </a:r>
            <a:r>
              <a:rPr lang="en-US" baseline="0" dirty="0">
                <a:sym typeface="Wingdings"/>
              </a:rPr>
              <a:t> QCD approaches as active degrees of </a:t>
            </a:r>
            <a:r>
              <a:rPr lang="en-US" baseline="0" dirty="0" err="1">
                <a:sym typeface="Wingdings"/>
              </a:rPr>
              <a:t>freeom</a:t>
            </a:r>
            <a:r>
              <a:rPr lang="en-US" baseline="0" dirty="0">
                <a:sym typeface="Wingdings"/>
              </a:rPr>
              <a:t> in the structure of pion, ground, and excited nucleon states. This success also demonstrated the capability to map out the momentum dependence of dressed </a:t>
            </a:r>
            <a:r>
              <a:rPr lang="en-US" baseline="0" dirty="0" err="1">
                <a:sym typeface="Wingdings"/>
              </a:rPr>
              <a:t>qirak</a:t>
            </a:r>
            <a:r>
              <a:rPr lang="en-US" baseline="0" dirty="0">
                <a:sym typeface="Wingdings"/>
              </a:rPr>
              <a:t> mass from the experimental </a:t>
            </a:r>
            <a:r>
              <a:rPr lang="en-US" baseline="0" dirty="0" err="1">
                <a:sym typeface="Wingdings"/>
              </a:rPr>
              <a:t>resultson</a:t>
            </a:r>
            <a:r>
              <a:rPr lang="en-US" baseline="0" dirty="0">
                <a:sym typeface="Wingdings"/>
              </a:rPr>
              <a:t> nucleon elastic form factors and the nucleon resonance </a:t>
            </a:r>
            <a:r>
              <a:rPr lang="en-US" baseline="0" dirty="0" err="1">
                <a:sym typeface="Wingdings"/>
              </a:rPr>
              <a:t>electroexcitation</a:t>
            </a:r>
            <a:r>
              <a:rPr lang="en-US" baseline="0" dirty="0">
                <a:sym typeface="Wingdings"/>
              </a:rPr>
              <a:t> amplitudes</a:t>
            </a:r>
            <a:endParaRPr lang="en-US" dirty="0"/>
          </a:p>
        </p:txBody>
      </p:sp>
      <p:sp>
        <p:nvSpPr>
          <p:cNvPr id="4" name="Footer Placeholder 3"/>
          <p:cNvSpPr>
            <a:spLocks noGrp="1"/>
          </p:cNvSpPr>
          <p:nvPr>
            <p:ph type="ftr" sz="quarter" idx="10"/>
          </p:nvPr>
        </p:nvSpPr>
        <p:spPr/>
        <p:txBody>
          <a:bodyPr/>
          <a:lstStyle/>
          <a:p>
            <a:pPr marL="0" marR="0" lvl="0" indent="0" algn="l" defTabSz="930275" rtl="0" eaLnBrk="0" fontAlgn="base" latinLnBrk="0" hangingPunct="0">
              <a:lnSpc>
                <a:spcPct val="100000"/>
              </a:lnSpc>
              <a:spcBef>
                <a:spcPct val="0"/>
              </a:spcBef>
              <a:spcAft>
                <a:spcPct val="0"/>
              </a:spcAft>
              <a:buClrTx/>
              <a:buSzTx/>
              <a:buFontTx/>
              <a:buNone/>
              <a:tabLst/>
              <a:defRPr/>
            </a:pPr>
            <a:endParaRPr kumimoji="0" lang="fr-FR" sz="1200" b="0" i="0" u="none" strike="noStrike" kern="1200" cap="none" spc="0" normalizeH="0" baseline="0" noProof="0">
              <a:ln>
                <a:noFill/>
              </a:ln>
              <a:solidFill>
                <a:srgbClr val="000000"/>
              </a:solidFill>
              <a:effectLst/>
              <a:uLnTx/>
              <a:uFillTx/>
              <a:latin typeface="Times New Roman" pitchFamily="18" charset="0"/>
              <a:ea typeface="+mn-ea"/>
              <a:cs typeface="+mn-cs"/>
            </a:endParaRPr>
          </a:p>
        </p:txBody>
      </p:sp>
      <p:sp>
        <p:nvSpPr>
          <p:cNvPr id="5" name="Slide Number Placeholder 4"/>
          <p:cNvSpPr>
            <a:spLocks noGrp="1"/>
          </p:cNvSpPr>
          <p:nvPr>
            <p:ph type="sldNum" sz="quarter" idx="11"/>
          </p:nvPr>
        </p:nvSpPr>
        <p:spPr/>
        <p:txBody>
          <a:bodyPr/>
          <a:lstStyle/>
          <a:p>
            <a:pPr marL="0" marR="0" lvl="0" indent="0" algn="r" defTabSz="930275" rtl="0" eaLnBrk="0" fontAlgn="base" latinLnBrk="0" hangingPunct="0">
              <a:lnSpc>
                <a:spcPct val="100000"/>
              </a:lnSpc>
              <a:spcBef>
                <a:spcPct val="0"/>
              </a:spcBef>
              <a:spcAft>
                <a:spcPct val="0"/>
              </a:spcAft>
              <a:buClrTx/>
              <a:buSzTx/>
              <a:buFontTx/>
              <a:buNone/>
              <a:tabLst/>
              <a:defRPr/>
            </a:pPr>
            <a:fld id="{E9A1427B-B066-4AD4-9F53-2671FA991A46}" type="slidenum">
              <a:rPr kumimoji="0" lang="fr-FR" sz="1200" b="0" i="0" u="none" strike="noStrike" kern="1200" cap="none" spc="0" normalizeH="0" baseline="0" noProof="0" smtClean="0">
                <a:ln>
                  <a:noFill/>
                </a:ln>
                <a:solidFill>
                  <a:srgbClr val="000000"/>
                </a:solidFill>
                <a:effectLst/>
                <a:uLnTx/>
                <a:uFillTx/>
                <a:latin typeface="Times New Roman" pitchFamily="18" charset="0"/>
                <a:ea typeface="+mn-ea"/>
                <a:cs typeface="+mn-cs"/>
              </a:rPr>
              <a:pPr marL="0" marR="0" lvl="0" indent="0" algn="r" defTabSz="930275" rtl="0" eaLnBrk="0" fontAlgn="base" latinLnBrk="0" hangingPunct="0">
                <a:lnSpc>
                  <a:spcPct val="100000"/>
                </a:lnSpc>
                <a:spcBef>
                  <a:spcPct val="0"/>
                </a:spcBef>
                <a:spcAft>
                  <a:spcPct val="0"/>
                </a:spcAft>
                <a:buClrTx/>
                <a:buSzTx/>
                <a:buFontTx/>
                <a:buNone/>
                <a:tabLst/>
                <a:defRPr/>
              </a:pPr>
              <a:t>13</a:t>
            </a:fld>
            <a:endParaRPr kumimoji="0" lang="fr-FR" sz="1200" b="0" i="0" u="none" strike="noStrike" kern="1200" cap="none" spc="0" normalizeH="0" baseline="0" noProof="0">
              <a:ln>
                <a:noFill/>
              </a:ln>
              <a:solidFill>
                <a:srgbClr val="000000"/>
              </a:solidFill>
              <a:effectLst/>
              <a:uLnTx/>
              <a:uFillTx/>
              <a:latin typeface="Times New Roman" pitchFamily="18" charset="0"/>
              <a:ea typeface="+mn-ea"/>
              <a:cs typeface="+mn-cs"/>
            </a:endParaRPr>
          </a:p>
        </p:txBody>
      </p:sp>
    </p:spTree>
    <p:extLst>
      <p:ext uri="{BB962C8B-B14F-4D97-AF65-F5344CB8AC3E}">
        <p14:creationId xmlns:p14="http://schemas.microsoft.com/office/powerpoint/2010/main" val="99131235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187450" y="701675"/>
            <a:ext cx="4651375" cy="3489325"/>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30275" rtl="0" eaLnBrk="0" fontAlgn="base" latinLnBrk="0" hangingPunct="0">
              <a:lnSpc>
                <a:spcPct val="100000"/>
              </a:lnSpc>
              <a:spcBef>
                <a:spcPct val="0"/>
              </a:spcBef>
              <a:spcAft>
                <a:spcPct val="0"/>
              </a:spcAft>
              <a:buClrTx/>
              <a:buSzTx/>
              <a:buFontTx/>
              <a:buNone/>
              <a:tabLst/>
              <a:defRPr/>
            </a:pPr>
            <a:fld id="{75B83C99-EE0A-47B5-84E8-E50005A05682}" type="slidenum">
              <a:rPr kumimoji="0" lang="en-US" sz="1200" b="0" i="0" u="none" strike="noStrike" kern="1200" cap="none" spc="0" normalizeH="0" baseline="0" noProof="0" smtClean="0">
                <a:ln>
                  <a:noFill/>
                </a:ln>
                <a:solidFill>
                  <a:srgbClr val="000000"/>
                </a:solidFill>
                <a:effectLst/>
                <a:uLnTx/>
                <a:uFillTx/>
                <a:latin typeface="Times New Roman" pitchFamily="18" charset="0"/>
                <a:ea typeface="+mn-ea"/>
                <a:cs typeface="+mn-cs"/>
              </a:rPr>
              <a:pPr marL="0" marR="0" lvl="0" indent="0" algn="r" defTabSz="930275" rtl="0" eaLnBrk="0" fontAlgn="base" latinLnBrk="0" hangingPunct="0">
                <a:lnSpc>
                  <a:spcPct val="100000"/>
                </a:lnSpc>
                <a:spcBef>
                  <a:spcPct val="0"/>
                </a:spcBef>
                <a:spcAft>
                  <a:spcPct val="0"/>
                </a:spcAft>
                <a:buClrTx/>
                <a:buSzTx/>
                <a:buFontTx/>
                <a:buNone/>
                <a:tabLst/>
                <a:defRPr/>
              </a:pPr>
              <a:t>16</a:t>
            </a:fld>
            <a:endParaRPr kumimoji="0" lang="en-US" sz="1200" b="0" i="0" u="none" strike="noStrike" kern="1200" cap="none" spc="0" normalizeH="0" baseline="0" noProof="0" dirty="0">
              <a:ln>
                <a:noFill/>
              </a:ln>
              <a:solidFill>
                <a:srgbClr val="000000"/>
              </a:solidFill>
              <a:effectLst/>
              <a:uLnTx/>
              <a:uFillTx/>
              <a:latin typeface="Times New Roman" pitchFamily="18" charset="0"/>
              <a:ea typeface="+mn-ea"/>
              <a:cs typeface="+mn-cs"/>
            </a:endParaRPr>
          </a:p>
        </p:txBody>
      </p:sp>
      <p:sp>
        <p:nvSpPr>
          <p:cNvPr id="5" name="Footer Placeholder 4"/>
          <p:cNvSpPr>
            <a:spLocks noGrp="1"/>
          </p:cNvSpPr>
          <p:nvPr>
            <p:ph type="ftr" sz="quarter" idx="11"/>
          </p:nvPr>
        </p:nvSpPr>
        <p:spPr/>
        <p:txBody>
          <a:bodyPr/>
          <a:lstStyle/>
          <a:p>
            <a:pPr marL="0" marR="0" lvl="0" indent="0" algn="l" defTabSz="930275" rtl="0" eaLnBrk="0" fontAlgn="base" latinLnBrk="0" hangingPunct="0">
              <a:lnSpc>
                <a:spcPct val="100000"/>
              </a:lnSpc>
              <a:spcBef>
                <a:spcPct val="0"/>
              </a:spcBef>
              <a:spcAft>
                <a:spcPct val="0"/>
              </a:spcAft>
              <a:buClrTx/>
              <a:buSzTx/>
              <a:buFontTx/>
              <a:buNone/>
              <a:tabLst/>
              <a:defRPr/>
            </a:pPr>
            <a:r>
              <a:rPr kumimoji="0" lang="fr-FR" sz="1200" b="0" i="0" u="none" strike="noStrike" kern="1200" cap="none" spc="0" normalizeH="0" baseline="0" noProof="0">
                <a:ln>
                  <a:noFill/>
                </a:ln>
                <a:solidFill>
                  <a:srgbClr val="000000"/>
                </a:solidFill>
                <a:effectLst/>
                <a:uLnTx/>
                <a:uFillTx/>
                <a:latin typeface="Times New Roman" pitchFamily="18" charset="0"/>
                <a:ea typeface="+mn-ea"/>
                <a:cs typeface="+mn-cs"/>
              </a:rPr>
              <a:t>V. Mokeev, Hadron Mass,  APCTP, July 1 - July 5, 2018, Pohang, Korea  </a:t>
            </a:r>
          </a:p>
        </p:txBody>
      </p:sp>
    </p:spTree>
    <p:extLst>
      <p:ext uri="{BB962C8B-B14F-4D97-AF65-F5344CB8AC3E}">
        <p14:creationId xmlns:p14="http://schemas.microsoft.com/office/powerpoint/2010/main" val="14476729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Footer Placeholder 3"/>
          <p:cNvSpPr>
            <a:spLocks noGrp="1"/>
          </p:cNvSpPr>
          <p:nvPr>
            <p:ph type="ftr" sz="quarter" idx="10"/>
          </p:nvPr>
        </p:nvSpPr>
        <p:spPr/>
        <p:txBody>
          <a:bodyPr/>
          <a:lstStyle/>
          <a:p>
            <a:pPr>
              <a:defRPr/>
            </a:pPr>
            <a:r>
              <a:rPr lang="fr-FR" dirty="0"/>
              <a:t>V. Mokeev, Hadron Mass,  APCTP, July 1 - July 5, 2018, Pohang, Korea  </a:t>
            </a:r>
          </a:p>
        </p:txBody>
      </p:sp>
      <p:sp>
        <p:nvSpPr>
          <p:cNvPr id="5" name="Slide Number Placeholder 4"/>
          <p:cNvSpPr>
            <a:spLocks noGrp="1"/>
          </p:cNvSpPr>
          <p:nvPr>
            <p:ph type="sldNum" sz="quarter" idx="11"/>
          </p:nvPr>
        </p:nvSpPr>
        <p:spPr/>
        <p:txBody>
          <a:bodyPr/>
          <a:lstStyle/>
          <a:p>
            <a:pPr>
              <a:defRPr/>
            </a:pPr>
            <a:fld id="{E9A1427B-B066-4AD4-9F53-2671FA991A46}" type="slidenum">
              <a:rPr lang="fr-FR" smtClean="0"/>
              <a:pPr>
                <a:defRPr/>
              </a:pPr>
              <a:t>20</a:t>
            </a:fld>
            <a:endParaRPr lang="fr-FR" dirty="0"/>
          </a:p>
        </p:txBody>
      </p:sp>
    </p:spTree>
    <p:extLst>
      <p:ext uri="{BB962C8B-B14F-4D97-AF65-F5344CB8AC3E}">
        <p14:creationId xmlns:p14="http://schemas.microsoft.com/office/powerpoint/2010/main" val="274482090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
        <p:nvSpPr>
          <p:cNvPr id="4" name="Rectangle 3"/>
          <p:cNvSpPr>
            <a:spLocks noGrp="1" noChangeArrowheads="1"/>
          </p:cNvSpPr>
          <p:nvPr>
            <p:ph type="sldNum" sz="quarter" idx="10"/>
          </p:nvPr>
        </p:nvSpPr>
        <p:spPr>
          <a:ln/>
        </p:spPr>
        <p:txBody>
          <a:bodyPr/>
          <a:lstStyle>
            <a:lvl1pPr>
              <a:defRPr/>
            </a:lvl1pPr>
          </a:lstStyle>
          <a:p>
            <a:pPr>
              <a:defRPr/>
            </a:pPr>
            <a:fld id="{5EF0B117-6052-4884-B922-FB54E58FF637}" type="slidenum">
              <a:rPr lang="fr-FR"/>
              <a:pPr>
                <a:defRPr/>
              </a:pPr>
              <a:t>‹#›</a:t>
            </a:fld>
            <a:endParaRPr lang="fr-FR"/>
          </a:p>
        </p:txBody>
      </p:sp>
    </p:spTree>
    <p:extLst>
      <p:ext uri="{BB962C8B-B14F-4D97-AF65-F5344CB8AC3E}">
        <p14:creationId xmlns:p14="http://schemas.microsoft.com/office/powerpoint/2010/main" val="1222516703"/>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US"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4BC85D9C-CD62-461C-A928-922F8D8C83D3}" type="slidenum">
              <a:rPr lang="fr-FR"/>
              <a:pPr>
                <a:defRPr/>
              </a:pPr>
              <a:t>‹#›</a:t>
            </a:fld>
            <a:endParaRPr lang="fr-FR"/>
          </a:p>
        </p:txBody>
      </p:sp>
    </p:spTree>
    <p:extLst>
      <p:ext uri="{BB962C8B-B14F-4D97-AF65-F5344CB8AC3E}">
        <p14:creationId xmlns:p14="http://schemas.microsoft.com/office/powerpoint/2010/main" val="3629163253"/>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sz="quarter" idx="10"/>
          </p:nvPr>
        </p:nvSpPr>
        <p:spPr>
          <a:ln/>
        </p:spPr>
        <p:txBody>
          <a:bodyPr/>
          <a:lstStyle>
            <a:lvl1pPr>
              <a:defRPr/>
            </a:lvl1pPr>
          </a:lstStyle>
          <a:p>
            <a:pPr>
              <a:defRPr/>
            </a:pPr>
            <a:fld id="{FBC429A8-C0CB-4C1E-9DA0-BC44B52015E2}" type="slidenum">
              <a:rPr lang="fr-FR"/>
              <a:pPr>
                <a:defRPr/>
              </a:pPr>
              <a:t>‹#›</a:t>
            </a:fld>
            <a:endParaRPr lang="fr-FR"/>
          </a:p>
        </p:txBody>
      </p:sp>
    </p:spTree>
    <p:extLst>
      <p:ext uri="{BB962C8B-B14F-4D97-AF65-F5344CB8AC3E}">
        <p14:creationId xmlns:p14="http://schemas.microsoft.com/office/powerpoint/2010/main" val="2353223859"/>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67500" y="274638"/>
            <a:ext cx="2095500" cy="589756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81000" y="274638"/>
            <a:ext cx="6134100" cy="58975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p:cNvSpPr>
            <a:spLocks noGrp="1" noChangeArrowheads="1"/>
          </p:cNvSpPr>
          <p:nvPr>
            <p:ph type="sldNum" sz="quarter" idx="10"/>
          </p:nvPr>
        </p:nvSpPr>
        <p:spPr>
          <a:ln/>
        </p:spPr>
        <p:txBody>
          <a:bodyPr/>
          <a:lstStyle>
            <a:lvl1pPr>
              <a:defRPr/>
            </a:lvl1pPr>
          </a:lstStyle>
          <a:p>
            <a:pPr>
              <a:defRPr/>
            </a:pPr>
            <a:fld id="{C6DEDFA3-F1F6-41DA-92C0-F5BCBD439CD1}" type="slidenum">
              <a:rPr lang="fr-FR"/>
              <a:pPr>
                <a:defRPr/>
              </a:pPr>
              <a:t>‹#›</a:t>
            </a:fld>
            <a:endParaRPr lang="fr-FR"/>
          </a:p>
        </p:txBody>
      </p:sp>
    </p:spTree>
    <p:extLst>
      <p:ext uri="{BB962C8B-B14F-4D97-AF65-F5344CB8AC3E}">
        <p14:creationId xmlns:p14="http://schemas.microsoft.com/office/powerpoint/2010/main" val="1264959821"/>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a:t>Click to edit Master title style</a:t>
            </a:r>
          </a:p>
        </p:txBody>
      </p:sp>
      <p:sp>
        <p:nvSpPr>
          <p:cNvPr id="3" name="Table Placeholder 2"/>
          <p:cNvSpPr>
            <a:spLocks noGrp="1"/>
          </p:cNvSpPr>
          <p:nvPr>
            <p:ph type="tbl" idx="1"/>
          </p:nvPr>
        </p:nvSpPr>
        <p:spPr>
          <a:xfrm>
            <a:off x="381000" y="1447800"/>
            <a:ext cx="8382000" cy="4724400"/>
          </a:xfrm>
        </p:spPr>
        <p:txBody>
          <a:bodyPr/>
          <a:lstStyle/>
          <a:p>
            <a:pPr lvl="0"/>
            <a:endParaRPr lang="en-US" noProof="0"/>
          </a:p>
        </p:txBody>
      </p:sp>
      <p:sp>
        <p:nvSpPr>
          <p:cNvPr id="4" name="Rectangle 3"/>
          <p:cNvSpPr>
            <a:spLocks noGrp="1" noChangeArrowheads="1"/>
          </p:cNvSpPr>
          <p:nvPr>
            <p:ph type="sldNum" sz="quarter" idx="10"/>
          </p:nvPr>
        </p:nvSpPr>
        <p:spPr>
          <a:ln/>
        </p:spPr>
        <p:txBody>
          <a:bodyPr/>
          <a:lstStyle>
            <a:lvl1pPr>
              <a:defRPr/>
            </a:lvl1pPr>
          </a:lstStyle>
          <a:p>
            <a:pPr>
              <a:defRPr/>
            </a:pPr>
            <a:fld id="{214CDC7F-851F-4BFD-A614-4ECDBD82F76D}" type="slidenum">
              <a:rPr lang="fr-FR"/>
              <a:pPr>
                <a:defRPr/>
              </a:pPr>
              <a:t>‹#›</a:t>
            </a:fld>
            <a:endParaRPr lang="fr-FR"/>
          </a:p>
        </p:txBody>
      </p:sp>
    </p:spTree>
    <p:extLst>
      <p:ext uri="{BB962C8B-B14F-4D97-AF65-F5344CB8AC3E}">
        <p14:creationId xmlns:p14="http://schemas.microsoft.com/office/powerpoint/2010/main" val="2289677374"/>
      </p:ext>
    </p:extLst>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3"/>
          <p:cNvSpPr>
            <a:spLocks noGrp="1" noChangeArrowheads="1"/>
          </p:cNvSpPr>
          <p:nvPr>
            <p:ph type="sldNum" sz="quarter" idx="10"/>
          </p:nvPr>
        </p:nvSpPr>
        <p:spPr>
          <a:ln/>
        </p:spPr>
        <p:txBody>
          <a:bodyPr/>
          <a:lstStyle>
            <a:lvl1pPr>
              <a:defRPr/>
            </a:lvl1pPr>
          </a:lstStyle>
          <a:p>
            <a:pPr>
              <a:defRPr/>
            </a:pPr>
            <a:fld id="{9F1F4E70-8142-46F1-ACE4-91AB33693ACE}" type="slidenum">
              <a:rPr lang="fr-FR"/>
              <a:pPr>
                <a:defRPr/>
              </a:pPr>
              <a:t>‹#›</a:t>
            </a:fld>
            <a:endParaRPr lang="fr-FR"/>
          </a:p>
        </p:txBody>
      </p:sp>
    </p:spTree>
    <p:extLst>
      <p:ext uri="{BB962C8B-B14F-4D97-AF65-F5344CB8AC3E}">
        <p14:creationId xmlns:p14="http://schemas.microsoft.com/office/powerpoint/2010/main" val="1891099320"/>
      </p:ext>
    </p:extLst>
  </p:cSld>
  <p:clrMapOvr>
    <a:masterClrMapping/>
  </p:clrMapOvr>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xxxx">
    <p:spTree>
      <p:nvGrpSpPr>
        <p:cNvPr id="1" name=""/>
        <p:cNvGrpSpPr/>
        <p:nvPr/>
      </p:nvGrpSpPr>
      <p:grpSpPr>
        <a:xfrm>
          <a:off x="0" y="0"/>
          <a:ext cx="0" cy="0"/>
          <a:chOff x="0" y="0"/>
          <a:chExt cx="0" cy="0"/>
        </a:xfrm>
      </p:grpSpPr>
    </p:spTree>
    <p:extLst>
      <p:ext uri="{BB962C8B-B14F-4D97-AF65-F5344CB8AC3E}">
        <p14:creationId xmlns:p14="http://schemas.microsoft.com/office/powerpoint/2010/main" val="178244511"/>
      </p:ext>
    </p:extLst>
  </p:cSld>
  <p:clrMapOvr>
    <a:masterClrMapping/>
  </p:clrMapOvr>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lIns="91435" tIns="45718" rIns="91435" bIns="45718"/>
          <a:lstStyle/>
          <a:p>
            <a:endParaRPr lang="en-US" dirty="0"/>
          </a:p>
        </p:txBody>
      </p:sp>
      <p:sp>
        <p:nvSpPr>
          <p:cNvPr id="5" name="Footer Placeholder 4"/>
          <p:cNvSpPr>
            <a:spLocks noGrp="1"/>
          </p:cNvSpPr>
          <p:nvPr>
            <p:ph type="ftr" sz="quarter" idx="11"/>
          </p:nvPr>
        </p:nvSpPr>
        <p:spPr/>
        <p:txBody>
          <a:bodyPr lIns="91435" tIns="45718" rIns="91435" bIns="45718"/>
          <a:lstStyle/>
          <a:p>
            <a:endParaRPr lang="en-US" dirty="0"/>
          </a:p>
        </p:txBody>
      </p:sp>
    </p:spTree>
    <p:extLst>
      <p:ext uri="{BB962C8B-B14F-4D97-AF65-F5344CB8AC3E}">
        <p14:creationId xmlns:p14="http://schemas.microsoft.com/office/powerpoint/2010/main" val="84777629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a:prstGeom prst="rect">
            <a:avLst/>
          </a:prstGeom>
        </p:spPr>
        <p:txBody>
          <a:bodyPr/>
          <a:lstStyle>
            <a:lvl1pPr>
              <a:defRPr/>
            </a:lvl1pPr>
          </a:lstStyle>
          <a:p>
            <a:r>
              <a:rPr lang="en-US" dirty="0"/>
              <a:t>Click to edit Master title style</a:t>
            </a:r>
          </a:p>
        </p:txBody>
      </p:sp>
      <p:sp>
        <p:nvSpPr>
          <p:cNvPr id="3" name="Content Placeholder 2"/>
          <p:cNvSpPr>
            <a:spLocks noGrp="1"/>
          </p:cNvSpPr>
          <p:nvPr>
            <p:ph idx="1"/>
          </p:nvPr>
        </p:nvSpPr>
        <p:spPr>
          <a:xfrm>
            <a:off x="609601" y="1643294"/>
            <a:ext cx="8382000" cy="4724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Content Placeholder 2"/>
          <p:cNvSpPr>
            <a:spLocks noGrp="1"/>
          </p:cNvSpPr>
          <p:nvPr>
            <p:ph idx="10"/>
          </p:nvPr>
        </p:nvSpPr>
        <p:spPr>
          <a:xfrm>
            <a:off x="609601" y="1635016"/>
            <a:ext cx="8382000" cy="4724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Rectangle 3"/>
          <p:cNvSpPr>
            <a:spLocks noGrp="1" noChangeArrowheads="1"/>
          </p:cNvSpPr>
          <p:nvPr>
            <p:ph type="sldNum" sz="quarter" idx="4"/>
          </p:nvPr>
        </p:nvSpPr>
        <p:spPr bwMode="auto">
          <a:xfrm>
            <a:off x="8543649" y="6553200"/>
            <a:ext cx="486064" cy="304800"/>
          </a:xfrm>
          <a:prstGeom prst="rect">
            <a:avLst/>
          </a:prstGeom>
          <a:noFill/>
          <a:ln w="9525">
            <a:noFill/>
            <a:miter lim="800000"/>
            <a:headEnd/>
            <a:tailEnd/>
          </a:ln>
          <a:effectLst/>
        </p:spPr>
        <p:txBody>
          <a:bodyPr vert="horz" wrap="square" lIns="91435" tIns="45718" rIns="91435" bIns="45718" numCol="1" anchor="t" anchorCtr="0" compatLnSpc="1">
            <a:prstTxWarp prst="textNoShape">
              <a:avLst/>
            </a:prstTxWarp>
          </a:bodyPr>
          <a:lstStyle>
            <a:lvl1pPr algn="r" eaLnBrk="0" hangingPunct="0">
              <a:defRPr sz="1400">
                <a:latin typeface="Times New Roman" pitchFamily="18" charset="0"/>
                <a:cs typeface="+mn-cs"/>
              </a:defRPr>
            </a:lvl1pPr>
          </a:lstStyle>
          <a:p>
            <a:pPr>
              <a:defRPr/>
            </a:pPr>
            <a:r>
              <a:rPr lang="fr-FR" dirty="0">
                <a:solidFill>
                  <a:srgbClr val="000000"/>
                </a:solidFill>
              </a:rPr>
              <a:t>&lt;#&gt;</a:t>
            </a:r>
          </a:p>
        </p:txBody>
      </p:sp>
      <p:sp>
        <p:nvSpPr>
          <p:cNvPr id="6" name="Rectangle 3"/>
          <p:cNvSpPr txBox="1">
            <a:spLocks noChangeArrowheads="1"/>
          </p:cNvSpPr>
          <p:nvPr userDrawn="1"/>
        </p:nvSpPr>
        <p:spPr bwMode="auto">
          <a:xfrm>
            <a:off x="7406512" y="6518177"/>
            <a:ext cx="486064" cy="304800"/>
          </a:xfrm>
          <a:prstGeom prst="rect">
            <a:avLst/>
          </a:prstGeom>
          <a:noFill/>
          <a:ln w="9525">
            <a:noFill/>
            <a:miter lim="800000"/>
            <a:headEnd/>
            <a:tailEnd/>
          </a:ln>
          <a:effectLst/>
        </p:spPr>
        <p:txBody>
          <a:bodyPr vert="horz" wrap="square" lIns="91435" tIns="45718" rIns="91435" bIns="45718" numCol="1" anchor="t" anchorCtr="0" compatLnSpc="1">
            <a:prstTxWarp prst="textNoShape">
              <a:avLst/>
            </a:prstTxWarp>
          </a:bodyPr>
          <a:lstStyle>
            <a:defPPr>
              <a:defRPr lang="en-US"/>
            </a:defPPr>
            <a:lvl1pPr algn="r" rtl="0" eaLnBrk="0" fontAlgn="base" hangingPunct="0">
              <a:spcBef>
                <a:spcPct val="0"/>
              </a:spcBef>
              <a:spcAft>
                <a:spcPct val="0"/>
              </a:spcAft>
              <a:defRPr sz="1400" kern="1200">
                <a:solidFill>
                  <a:schemeClr val="tx1"/>
                </a:solidFill>
                <a:latin typeface="Times New Roman" pitchFamily="18" charset="0"/>
                <a:ea typeface="+mn-ea"/>
                <a:cs typeface="+mn-cs"/>
              </a:defRPr>
            </a:lvl1pPr>
            <a:lvl2pPr marL="457200" algn="l" rtl="0" fontAlgn="base">
              <a:spcBef>
                <a:spcPct val="0"/>
              </a:spcBef>
              <a:spcAft>
                <a:spcPct val="0"/>
              </a:spcAft>
              <a:defRPr sz="3600" kern="1200">
                <a:solidFill>
                  <a:schemeClr val="tx1"/>
                </a:solidFill>
                <a:latin typeface="Arial" pitchFamily="34" charset="0"/>
                <a:ea typeface="+mn-ea"/>
                <a:cs typeface="Arial" pitchFamily="34" charset="0"/>
              </a:defRPr>
            </a:lvl2pPr>
            <a:lvl3pPr marL="914400" algn="l" rtl="0" fontAlgn="base">
              <a:spcBef>
                <a:spcPct val="0"/>
              </a:spcBef>
              <a:spcAft>
                <a:spcPct val="0"/>
              </a:spcAft>
              <a:defRPr sz="3600" kern="1200">
                <a:solidFill>
                  <a:schemeClr val="tx1"/>
                </a:solidFill>
                <a:latin typeface="Arial" pitchFamily="34" charset="0"/>
                <a:ea typeface="+mn-ea"/>
                <a:cs typeface="Arial" pitchFamily="34" charset="0"/>
              </a:defRPr>
            </a:lvl3pPr>
            <a:lvl4pPr marL="1371600" algn="l" rtl="0" fontAlgn="base">
              <a:spcBef>
                <a:spcPct val="0"/>
              </a:spcBef>
              <a:spcAft>
                <a:spcPct val="0"/>
              </a:spcAft>
              <a:defRPr sz="3600" kern="1200">
                <a:solidFill>
                  <a:schemeClr val="tx1"/>
                </a:solidFill>
                <a:latin typeface="Arial" pitchFamily="34" charset="0"/>
                <a:ea typeface="+mn-ea"/>
                <a:cs typeface="Arial" pitchFamily="34" charset="0"/>
              </a:defRPr>
            </a:lvl4pPr>
            <a:lvl5pPr marL="1828800" algn="l" rtl="0" fontAlgn="base">
              <a:spcBef>
                <a:spcPct val="0"/>
              </a:spcBef>
              <a:spcAft>
                <a:spcPct val="0"/>
              </a:spcAft>
              <a:defRPr sz="3600" kern="1200">
                <a:solidFill>
                  <a:schemeClr val="tx1"/>
                </a:solidFill>
                <a:latin typeface="Arial" pitchFamily="34" charset="0"/>
                <a:ea typeface="+mn-ea"/>
                <a:cs typeface="Arial" pitchFamily="34" charset="0"/>
              </a:defRPr>
            </a:lvl5pPr>
            <a:lvl6pPr marL="2286000" algn="l" defTabSz="914400" rtl="0" eaLnBrk="1" latinLnBrk="0" hangingPunct="1">
              <a:defRPr sz="3600" kern="1200">
                <a:solidFill>
                  <a:schemeClr val="tx1"/>
                </a:solidFill>
                <a:latin typeface="Arial" pitchFamily="34" charset="0"/>
                <a:ea typeface="+mn-ea"/>
                <a:cs typeface="Arial" pitchFamily="34" charset="0"/>
              </a:defRPr>
            </a:lvl6pPr>
            <a:lvl7pPr marL="2743200" algn="l" defTabSz="914400" rtl="0" eaLnBrk="1" latinLnBrk="0" hangingPunct="1">
              <a:defRPr sz="3600" kern="1200">
                <a:solidFill>
                  <a:schemeClr val="tx1"/>
                </a:solidFill>
                <a:latin typeface="Arial" pitchFamily="34" charset="0"/>
                <a:ea typeface="+mn-ea"/>
                <a:cs typeface="Arial" pitchFamily="34" charset="0"/>
              </a:defRPr>
            </a:lvl7pPr>
            <a:lvl8pPr marL="3200400" algn="l" defTabSz="914400" rtl="0" eaLnBrk="1" latinLnBrk="0" hangingPunct="1">
              <a:defRPr sz="3600" kern="1200">
                <a:solidFill>
                  <a:schemeClr val="tx1"/>
                </a:solidFill>
                <a:latin typeface="Arial" pitchFamily="34" charset="0"/>
                <a:ea typeface="+mn-ea"/>
                <a:cs typeface="Arial" pitchFamily="34" charset="0"/>
              </a:defRPr>
            </a:lvl8pPr>
            <a:lvl9pPr marL="3657600" algn="l" defTabSz="914400" rtl="0" eaLnBrk="1" latinLnBrk="0" hangingPunct="1">
              <a:defRPr sz="3600" kern="1200">
                <a:solidFill>
                  <a:schemeClr val="tx1"/>
                </a:solidFill>
                <a:latin typeface="Arial" pitchFamily="34" charset="0"/>
                <a:ea typeface="+mn-ea"/>
                <a:cs typeface="Arial" pitchFamily="34" charset="0"/>
              </a:defRPr>
            </a:lvl9pPr>
          </a:lstStyle>
          <a:p>
            <a:pPr>
              <a:defRPr/>
            </a:pPr>
            <a:endParaRPr lang="fr-FR" sz="1400" dirty="0">
              <a:solidFill>
                <a:srgbClr val="000000"/>
              </a:solidFill>
            </a:endParaRPr>
          </a:p>
        </p:txBody>
      </p:sp>
    </p:spTree>
    <p:extLst>
      <p:ext uri="{BB962C8B-B14F-4D97-AF65-F5344CB8AC3E}">
        <p14:creationId xmlns:p14="http://schemas.microsoft.com/office/powerpoint/2010/main" val="1185691997"/>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4" name="Line 5"/>
          <p:cNvSpPr>
            <a:spLocks noChangeShapeType="1"/>
          </p:cNvSpPr>
          <p:nvPr/>
        </p:nvSpPr>
        <p:spPr bwMode="auto">
          <a:xfrm>
            <a:off x="2133600" y="6675120"/>
            <a:ext cx="7010400" cy="0"/>
          </a:xfrm>
          <a:prstGeom prst="line">
            <a:avLst/>
          </a:prstGeom>
          <a:noFill/>
          <a:ln w="9525">
            <a:solidFill>
              <a:srgbClr val="333399"/>
            </a:solidFill>
            <a:round/>
            <a:headEnd/>
            <a:tailEnd/>
          </a:ln>
          <a:effectLst/>
        </p:spPr>
        <p:txBody>
          <a:bodyPr/>
          <a:lstStyle/>
          <a:p>
            <a:pPr algn="ctr" eaLnBrk="0" hangingPunct="0">
              <a:defRPr/>
            </a:pPr>
            <a:endParaRPr lang="en-US" dirty="0">
              <a:latin typeface="Arial" charset="0"/>
              <a:cs typeface="+mn-cs"/>
            </a:endParaRPr>
          </a:p>
        </p:txBody>
      </p:sp>
      <p:sp>
        <p:nvSpPr>
          <p:cNvPr id="6" name="Line 7"/>
          <p:cNvSpPr>
            <a:spLocks noChangeShapeType="1"/>
          </p:cNvSpPr>
          <p:nvPr/>
        </p:nvSpPr>
        <p:spPr bwMode="auto">
          <a:xfrm>
            <a:off x="0" y="6675120"/>
            <a:ext cx="609600" cy="0"/>
          </a:xfrm>
          <a:prstGeom prst="line">
            <a:avLst/>
          </a:prstGeom>
          <a:noFill/>
          <a:ln w="9525">
            <a:solidFill>
              <a:srgbClr val="333399"/>
            </a:solidFill>
            <a:round/>
            <a:headEnd/>
            <a:tailEnd/>
          </a:ln>
          <a:effectLst/>
        </p:spPr>
        <p:txBody>
          <a:bodyPr/>
          <a:lstStyle/>
          <a:p>
            <a:pPr algn="ctr" eaLnBrk="0" hangingPunct="0">
              <a:defRPr/>
            </a:pPr>
            <a:endParaRPr lang="en-US">
              <a:latin typeface="Arial" charset="0"/>
              <a:cs typeface="+mn-cs"/>
            </a:endParaRPr>
          </a:p>
        </p:txBody>
      </p:sp>
      <p:pic>
        <p:nvPicPr>
          <p:cNvPr id="7" name="Picture 4" descr="newlogo"/>
          <p:cNvPicPr>
            <a:picLocks noGrp="1" noChangeAspect="1" noChangeArrowheads="1"/>
          </p:cNvPicPr>
          <p:nvPr userDrawn="1"/>
        </p:nvPicPr>
        <p:blipFill>
          <a:blip r:embed="rId2" cstate="print"/>
          <a:srcRect/>
          <a:stretch>
            <a:fillRect/>
          </a:stretch>
        </p:blipFill>
        <p:spPr bwMode="auto">
          <a:xfrm>
            <a:off x="745565" y="6400800"/>
            <a:ext cx="1277711" cy="457200"/>
          </a:xfrm>
          <a:prstGeom prst="rect">
            <a:avLst/>
          </a:prstGeom>
          <a:noFill/>
          <a:ln w="9525">
            <a:noFill/>
            <a:miter lim="800000"/>
            <a:headEnd/>
            <a:tailEnd/>
          </a:ln>
        </p:spPr>
      </p:pic>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Content Placeholder 2"/>
          <p:cNvSpPr>
            <a:spLocks noGrp="1"/>
          </p:cNvSpPr>
          <p:nvPr>
            <p:ph idx="1"/>
          </p:nvPr>
        </p:nvSpPr>
        <p:spPr>
          <a:xfrm>
            <a:off x="609600" y="1643293"/>
            <a:ext cx="8382000" cy="47244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35761797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sp>
        <p:nvSpPr>
          <p:cNvPr id="3" name="Rectangle 3"/>
          <p:cNvSpPr>
            <a:spLocks noGrp="1" noChangeArrowheads="1"/>
          </p:cNvSpPr>
          <p:nvPr>
            <p:ph type="sldNum" sz="quarter" idx="10"/>
          </p:nvPr>
        </p:nvSpPr>
        <p:spPr>
          <a:xfrm>
            <a:off x="2235926" y="6553200"/>
            <a:ext cx="4373880" cy="304800"/>
          </a:xfrm>
          <a:solidFill>
            <a:schemeClr val="bg1"/>
          </a:solidFill>
          <a:ln/>
        </p:spPr>
        <p:txBody>
          <a:bodyPr/>
          <a:lstStyle>
            <a:lvl1pPr>
              <a:defRPr sz="900"/>
            </a:lvl1pPr>
          </a:lstStyle>
          <a:p>
            <a:pPr>
              <a:defRPr/>
            </a:pPr>
            <a:r>
              <a:rPr lang="en-US" dirty="0" err="1">
                <a:solidFill>
                  <a:srgbClr val="333399"/>
                </a:solidFill>
                <a:latin typeface="Arial" charset="0"/>
              </a:rPr>
              <a:t>V.I.Mokeev</a:t>
            </a:r>
            <a:r>
              <a:rPr lang="en-US" dirty="0">
                <a:solidFill>
                  <a:srgbClr val="333399"/>
                </a:solidFill>
                <a:latin typeface="Arial" charset="0"/>
              </a:rPr>
              <a:t>,  ECT* 2015 Workshop on Nucleon Resonances, October 12-16, 2015 </a:t>
            </a:r>
            <a:endParaRPr lang="fr-FR" dirty="0"/>
          </a:p>
        </p:txBody>
      </p:sp>
    </p:spTree>
    <p:extLst>
      <p:ext uri="{BB962C8B-B14F-4D97-AF65-F5344CB8AC3E}">
        <p14:creationId xmlns:p14="http://schemas.microsoft.com/office/powerpoint/2010/main" val="382443045"/>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421645562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81000" y="1447800"/>
            <a:ext cx="41148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447800"/>
            <a:ext cx="4114800"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3"/>
          <p:cNvSpPr>
            <a:spLocks noGrp="1" noChangeArrowheads="1"/>
          </p:cNvSpPr>
          <p:nvPr>
            <p:ph type="sldNum" sz="quarter" idx="10"/>
          </p:nvPr>
        </p:nvSpPr>
        <p:spPr>
          <a:ln/>
        </p:spPr>
        <p:txBody>
          <a:bodyPr/>
          <a:lstStyle>
            <a:lvl1pPr>
              <a:defRPr/>
            </a:lvl1pPr>
          </a:lstStyle>
          <a:p>
            <a:pPr>
              <a:defRPr/>
            </a:pPr>
            <a:fld id="{0A1DDCE8-EDEE-4D63-98FF-35FD25514A9F}" type="slidenum">
              <a:rPr lang="fr-FR"/>
              <a:pPr>
                <a:defRPr/>
              </a:pPr>
              <a:t>‹#›</a:t>
            </a:fld>
            <a:endParaRPr lang="fr-FR"/>
          </a:p>
        </p:txBody>
      </p:sp>
    </p:spTree>
    <p:extLst>
      <p:ext uri="{BB962C8B-B14F-4D97-AF65-F5344CB8AC3E}">
        <p14:creationId xmlns:p14="http://schemas.microsoft.com/office/powerpoint/2010/main" val="267169891"/>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47473020"/>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Slide Number Placeholder 2"/>
          <p:cNvSpPr>
            <a:spLocks noGrp="1"/>
          </p:cNvSpPr>
          <p:nvPr>
            <p:ph type="sldNum" sz="quarter" idx="10"/>
          </p:nvPr>
        </p:nvSpPr>
        <p:spPr/>
        <p:txBody>
          <a:bodyPr/>
          <a:lstStyle/>
          <a:p>
            <a:pPr>
              <a:defRPr/>
            </a:pPr>
            <a:fld id="{9A3FFD64-B555-4607-8194-F5EC2A301902}" type="slidenum">
              <a:rPr lang="fr-FR" smtClean="0"/>
              <a:pPr>
                <a:defRPr/>
              </a:pPr>
              <a:t>‹#›</a:t>
            </a:fld>
            <a:endParaRPr lang="fr-FR"/>
          </a:p>
        </p:txBody>
      </p:sp>
    </p:spTree>
    <p:extLst>
      <p:ext uri="{BB962C8B-B14F-4D97-AF65-F5344CB8AC3E}">
        <p14:creationId xmlns:p14="http://schemas.microsoft.com/office/powerpoint/2010/main" val="1230856462"/>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2" name="Picture 4" descr="newlogo"/>
          <p:cNvPicPr>
            <a:picLocks noGrp="1" noChangeAspect="1" noChangeArrowheads="1"/>
          </p:cNvPicPr>
          <p:nvPr userDrawn="1"/>
        </p:nvPicPr>
        <p:blipFill>
          <a:blip r:embed="rId2" cstate="print"/>
          <a:srcRect/>
          <a:stretch>
            <a:fillRect/>
          </a:stretch>
        </p:blipFill>
        <p:spPr bwMode="auto">
          <a:xfrm>
            <a:off x="685800" y="6324600"/>
            <a:ext cx="1490663" cy="533400"/>
          </a:xfrm>
          <a:prstGeom prst="rect">
            <a:avLst/>
          </a:prstGeom>
          <a:noFill/>
          <a:ln w="9525">
            <a:noFill/>
            <a:miter lim="800000"/>
            <a:headEnd/>
            <a:tailEnd/>
          </a:ln>
        </p:spPr>
      </p:pic>
      <p:sp>
        <p:nvSpPr>
          <p:cNvPr id="3" name="Rectangle 3"/>
          <p:cNvSpPr>
            <a:spLocks noGrp="1" noChangeArrowheads="1"/>
          </p:cNvSpPr>
          <p:nvPr>
            <p:ph type="sldNum" sz="quarter" idx="10"/>
          </p:nvPr>
        </p:nvSpPr>
        <p:spPr/>
        <p:txBody>
          <a:bodyPr/>
          <a:lstStyle>
            <a:lvl1pPr>
              <a:defRPr/>
            </a:lvl1pPr>
          </a:lstStyle>
          <a:p>
            <a:pPr>
              <a:defRPr/>
            </a:pPr>
            <a:fld id="{758E450A-8325-4BEA-A47E-C9701C3E1CBF}" type="slidenum">
              <a:rPr lang="fr-FR"/>
              <a:pPr>
                <a:defRPr/>
              </a:pPr>
              <a:t>‹#›</a:t>
            </a:fld>
            <a:endParaRPr lang="fr-FR"/>
          </a:p>
        </p:txBody>
      </p:sp>
    </p:spTree>
    <p:extLst>
      <p:ext uri="{BB962C8B-B14F-4D97-AF65-F5344CB8AC3E}">
        <p14:creationId xmlns:p14="http://schemas.microsoft.com/office/powerpoint/2010/main" val="1162388199"/>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3"/>
          <p:cNvSpPr>
            <a:spLocks noGrp="1" noChangeArrowheads="1"/>
          </p:cNvSpPr>
          <p:nvPr>
            <p:ph type="sldNum" sz="quarter" idx="10"/>
          </p:nvPr>
        </p:nvSpPr>
        <p:spPr>
          <a:ln/>
        </p:spPr>
        <p:txBody>
          <a:bodyPr/>
          <a:lstStyle>
            <a:lvl1pPr>
              <a:defRPr/>
            </a:lvl1pPr>
          </a:lstStyle>
          <a:p>
            <a:pPr>
              <a:defRPr/>
            </a:pPr>
            <a:fld id="{0F8796B2-6FF3-44A8-AE62-65B65FF0FC37}" type="slidenum">
              <a:rPr lang="fr-FR"/>
              <a:pPr>
                <a:defRPr/>
              </a:pPr>
              <a:t>‹#›</a:t>
            </a:fld>
            <a:endParaRPr lang="fr-FR"/>
          </a:p>
        </p:txBody>
      </p:sp>
    </p:spTree>
    <p:extLst>
      <p:ext uri="{BB962C8B-B14F-4D97-AF65-F5344CB8AC3E}">
        <p14:creationId xmlns:p14="http://schemas.microsoft.com/office/powerpoint/2010/main" val="4187121000"/>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body" idx="1"/>
          </p:nvPr>
        </p:nvSpPr>
        <p:spPr bwMode="auto">
          <a:xfrm>
            <a:off x="381000" y="1447800"/>
            <a:ext cx="8382000" cy="4724400"/>
          </a:xfrm>
          <a:prstGeom prst="rect">
            <a:avLst/>
          </a:prstGeom>
          <a:noFill/>
          <a:ln w="38100">
            <a:noFill/>
            <a:miter lim="800000"/>
            <a:headEnd/>
            <a:tailEnd/>
          </a:ln>
        </p:spPr>
        <p:txBody>
          <a:bodyPr vert="horz" wrap="square" lIns="91440" tIns="45720" rIns="91440" bIns="45720" numCol="1" anchor="t" anchorCtr="0" compatLnSpc="1">
            <a:prstTxWarp prst="textNoShape">
              <a:avLst/>
            </a:prstTxWarp>
          </a:bodyPr>
          <a:lstStyle/>
          <a:p>
            <a:pPr lvl="0"/>
            <a:r>
              <a:rPr lang="fr-FR" dirty="0"/>
              <a:t>first </a:t>
            </a:r>
            <a:r>
              <a:rPr lang="fr-FR" dirty="0" err="1"/>
              <a:t>level</a:t>
            </a:r>
            <a:endParaRPr lang="fr-FR" dirty="0"/>
          </a:p>
          <a:p>
            <a:pPr lvl="1"/>
            <a:r>
              <a:rPr lang="fr-FR" dirty="0"/>
              <a:t> second </a:t>
            </a:r>
            <a:r>
              <a:rPr lang="fr-FR" dirty="0" err="1"/>
              <a:t>level</a:t>
            </a:r>
            <a:endParaRPr lang="fr-FR" dirty="0"/>
          </a:p>
          <a:p>
            <a:pPr lvl="2"/>
            <a:r>
              <a:rPr lang="fr-FR" dirty="0"/>
              <a:t> </a:t>
            </a:r>
            <a:r>
              <a:rPr lang="fr-FR" dirty="0" err="1"/>
              <a:t>third</a:t>
            </a:r>
            <a:r>
              <a:rPr lang="fr-FR" dirty="0"/>
              <a:t> </a:t>
            </a:r>
            <a:r>
              <a:rPr lang="fr-FR" dirty="0" err="1"/>
              <a:t>level</a:t>
            </a:r>
            <a:endParaRPr lang="fr-FR" dirty="0"/>
          </a:p>
        </p:txBody>
      </p:sp>
      <p:sp>
        <p:nvSpPr>
          <p:cNvPr id="814083" name="Rectangle 3"/>
          <p:cNvSpPr>
            <a:spLocks noGrp="1" noChangeArrowheads="1"/>
          </p:cNvSpPr>
          <p:nvPr>
            <p:ph type="sldNum" sz="quarter" idx="4"/>
          </p:nvPr>
        </p:nvSpPr>
        <p:spPr bwMode="auto">
          <a:xfrm>
            <a:off x="7239000" y="6553200"/>
            <a:ext cx="1905000"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0" hangingPunct="0">
              <a:defRPr sz="1400">
                <a:latin typeface="Times New Roman" pitchFamily="18" charset="0"/>
                <a:cs typeface="+mn-cs"/>
              </a:defRPr>
            </a:lvl1pPr>
          </a:lstStyle>
          <a:p>
            <a:pPr>
              <a:defRPr/>
            </a:pPr>
            <a:fld id="{9A3FFD64-B555-4607-8194-F5EC2A301902}" type="slidenum">
              <a:rPr lang="fr-FR"/>
              <a:pPr>
                <a:defRPr/>
              </a:pPr>
              <a:t>‹#›</a:t>
            </a:fld>
            <a:endParaRPr lang="fr-FR"/>
          </a:p>
        </p:txBody>
      </p:sp>
      <p:sp>
        <p:nvSpPr>
          <p:cNvPr id="814085" name="Line 5"/>
          <p:cNvSpPr>
            <a:spLocks noChangeShapeType="1"/>
          </p:cNvSpPr>
          <p:nvPr/>
        </p:nvSpPr>
        <p:spPr bwMode="auto">
          <a:xfrm>
            <a:off x="2133600" y="6553200"/>
            <a:ext cx="7010400" cy="0"/>
          </a:xfrm>
          <a:prstGeom prst="line">
            <a:avLst/>
          </a:prstGeom>
          <a:noFill/>
          <a:ln w="9525">
            <a:solidFill>
              <a:srgbClr val="333399"/>
            </a:solidFill>
            <a:round/>
            <a:headEnd/>
            <a:tailEnd/>
          </a:ln>
          <a:effectLst/>
        </p:spPr>
        <p:txBody>
          <a:bodyPr/>
          <a:lstStyle/>
          <a:p>
            <a:pPr algn="ctr" eaLnBrk="0" hangingPunct="0">
              <a:defRPr/>
            </a:pPr>
            <a:endParaRPr lang="en-US">
              <a:latin typeface="Arial" charset="0"/>
              <a:cs typeface="+mn-cs"/>
            </a:endParaRPr>
          </a:p>
        </p:txBody>
      </p:sp>
      <p:sp>
        <p:nvSpPr>
          <p:cNvPr id="814086" name="Text Box 6"/>
          <p:cNvSpPr txBox="1">
            <a:spLocks noChangeArrowheads="1"/>
          </p:cNvSpPr>
          <p:nvPr/>
        </p:nvSpPr>
        <p:spPr bwMode="auto">
          <a:xfrm>
            <a:off x="2451100" y="6553200"/>
            <a:ext cx="4483100" cy="244475"/>
          </a:xfrm>
          <a:prstGeom prst="rect">
            <a:avLst/>
          </a:prstGeom>
          <a:noFill/>
          <a:ln w="9525">
            <a:noFill/>
            <a:miter lim="800000"/>
            <a:headEnd/>
            <a:tailEnd/>
          </a:ln>
          <a:effectLst/>
        </p:spPr>
        <p:txBody>
          <a:bodyPr>
            <a:spAutoFit/>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333399"/>
                </a:solidFill>
                <a:effectLst/>
                <a:uLnTx/>
                <a:uFillTx/>
                <a:latin typeface="Arial" charset="0"/>
                <a:ea typeface="+mn-ea"/>
                <a:cs typeface="Arial" pitchFamily="34" charset="0"/>
              </a:rPr>
              <a:t>V.I. </a:t>
            </a:r>
            <a:r>
              <a:rPr kumimoji="0" lang="en-US" sz="1000" b="0" i="0" u="none" strike="noStrike" kern="1200" cap="none" spc="0" normalizeH="0" baseline="0" noProof="0" dirty="0" err="1">
                <a:ln>
                  <a:noFill/>
                </a:ln>
                <a:solidFill>
                  <a:srgbClr val="333399"/>
                </a:solidFill>
                <a:effectLst/>
                <a:uLnTx/>
                <a:uFillTx/>
                <a:latin typeface="Arial" charset="0"/>
                <a:ea typeface="+mn-ea"/>
                <a:cs typeface="Arial" pitchFamily="34" charset="0"/>
              </a:rPr>
              <a:t>Mokeev</a:t>
            </a:r>
            <a:r>
              <a:rPr kumimoji="0" lang="en-US" sz="1000" b="0" i="0" u="none" strike="noStrike" kern="1200" cap="none" spc="0" normalizeH="0" baseline="0" noProof="0" dirty="0">
                <a:ln>
                  <a:noFill/>
                </a:ln>
                <a:solidFill>
                  <a:srgbClr val="333399"/>
                </a:solidFill>
                <a:effectLst/>
                <a:uLnTx/>
                <a:uFillTx/>
                <a:latin typeface="Arial" charset="0"/>
                <a:ea typeface="+mn-ea"/>
                <a:cs typeface="Arial" pitchFamily="34" charset="0"/>
              </a:rPr>
              <a:t>, Light Cone 2021 November 27-December 4 2021 </a:t>
            </a:r>
          </a:p>
        </p:txBody>
      </p:sp>
      <p:sp>
        <p:nvSpPr>
          <p:cNvPr id="814087" name="Line 7"/>
          <p:cNvSpPr>
            <a:spLocks noChangeShapeType="1"/>
          </p:cNvSpPr>
          <p:nvPr/>
        </p:nvSpPr>
        <p:spPr bwMode="auto">
          <a:xfrm>
            <a:off x="0" y="6553200"/>
            <a:ext cx="609600" cy="0"/>
          </a:xfrm>
          <a:prstGeom prst="line">
            <a:avLst/>
          </a:prstGeom>
          <a:noFill/>
          <a:ln w="9525">
            <a:solidFill>
              <a:srgbClr val="333399"/>
            </a:solidFill>
            <a:round/>
            <a:headEnd/>
            <a:tailEnd/>
          </a:ln>
          <a:effectLst/>
        </p:spPr>
        <p:txBody>
          <a:bodyPr/>
          <a:lstStyle/>
          <a:p>
            <a:pPr algn="ctr" eaLnBrk="0" hangingPunct="0">
              <a:defRPr/>
            </a:pPr>
            <a:endParaRPr lang="en-US">
              <a:latin typeface="Arial" charset="0"/>
              <a:cs typeface="+mn-cs"/>
            </a:endParaRPr>
          </a:p>
        </p:txBody>
      </p:sp>
      <p:sp>
        <p:nvSpPr>
          <p:cNvPr id="3079" name="Rectangle 8"/>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style</a:t>
            </a:r>
          </a:p>
        </p:txBody>
      </p:sp>
      <p:pic>
        <p:nvPicPr>
          <p:cNvPr id="3080" name="Picture 4" descr="newlogo"/>
          <p:cNvPicPr>
            <a:picLocks noGrp="1" noChangeAspect="1" noChangeArrowheads="1"/>
          </p:cNvPicPr>
          <p:nvPr/>
        </p:nvPicPr>
        <p:blipFill>
          <a:blip r:embed="rId19" cstate="print"/>
          <a:srcRect/>
          <a:stretch>
            <a:fillRect/>
          </a:stretch>
        </p:blipFill>
        <p:spPr bwMode="auto">
          <a:xfrm>
            <a:off x="685800" y="6324600"/>
            <a:ext cx="1490663" cy="533400"/>
          </a:xfrm>
          <a:prstGeom prst="rect">
            <a:avLst/>
          </a:prstGeom>
          <a:noFill/>
          <a:ln w="9525">
            <a:noFill/>
            <a:miter lim="800000"/>
            <a:headEnd/>
            <a:tailEnd/>
          </a:ln>
        </p:spPr>
      </p:pic>
    </p:spTree>
    <p:extLst>
      <p:ext uri="{BB962C8B-B14F-4D97-AF65-F5344CB8AC3E}">
        <p14:creationId xmlns:p14="http://schemas.microsoft.com/office/powerpoint/2010/main" val="48790663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 id="2147483684" r:id="rId12"/>
    <p:sldLayoutId id="2147483685" r:id="rId13"/>
    <p:sldLayoutId id="2147483686" r:id="rId14"/>
    <p:sldLayoutId id="2147483699" r:id="rId15"/>
    <p:sldLayoutId id="2147483700" r:id="rId16"/>
    <p:sldLayoutId id="2147483701" r:id="rId17"/>
  </p:sldLayoutIdLst>
  <p:transition/>
  <p:hf sldNum="0" hdr="0" ftr="0" dt="0"/>
  <p:txStyles>
    <p:titleStyle>
      <a:lvl1pPr algn="ctr" rtl="0" eaLnBrk="0" fontAlgn="base" hangingPunct="0">
        <a:spcBef>
          <a:spcPct val="0"/>
        </a:spcBef>
        <a:spcAft>
          <a:spcPct val="0"/>
        </a:spcAft>
        <a:defRPr sz="3200" b="1">
          <a:solidFill>
            <a:schemeClr val="accent2"/>
          </a:solidFill>
          <a:latin typeface="+mj-lt"/>
          <a:ea typeface="+mj-ea"/>
          <a:cs typeface="+mj-cs"/>
        </a:defRPr>
      </a:lvl1pPr>
      <a:lvl2pPr algn="ctr" rtl="0" eaLnBrk="0" fontAlgn="base" hangingPunct="0">
        <a:spcBef>
          <a:spcPct val="0"/>
        </a:spcBef>
        <a:spcAft>
          <a:spcPct val="0"/>
        </a:spcAft>
        <a:defRPr sz="3200" b="1">
          <a:solidFill>
            <a:schemeClr val="accent2"/>
          </a:solidFill>
          <a:latin typeface="Arial" charset="0"/>
        </a:defRPr>
      </a:lvl2pPr>
      <a:lvl3pPr algn="ctr" rtl="0" eaLnBrk="0" fontAlgn="base" hangingPunct="0">
        <a:spcBef>
          <a:spcPct val="0"/>
        </a:spcBef>
        <a:spcAft>
          <a:spcPct val="0"/>
        </a:spcAft>
        <a:defRPr sz="3200" b="1">
          <a:solidFill>
            <a:schemeClr val="accent2"/>
          </a:solidFill>
          <a:latin typeface="Arial" charset="0"/>
        </a:defRPr>
      </a:lvl3pPr>
      <a:lvl4pPr algn="ctr" rtl="0" eaLnBrk="0" fontAlgn="base" hangingPunct="0">
        <a:spcBef>
          <a:spcPct val="0"/>
        </a:spcBef>
        <a:spcAft>
          <a:spcPct val="0"/>
        </a:spcAft>
        <a:defRPr sz="3200" b="1">
          <a:solidFill>
            <a:schemeClr val="accent2"/>
          </a:solidFill>
          <a:latin typeface="Arial" charset="0"/>
        </a:defRPr>
      </a:lvl4pPr>
      <a:lvl5pPr algn="ctr" rtl="0" eaLnBrk="0" fontAlgn="base" hangingPunct="0">
        <a:spcBef>
          <a:spcPct val="0"/>
        </a:spcBef>
        <a:spcAft>
          <a:spcPct val="0"/>
        </a:spcAft>
        <a:defRPr sz="3200" b="1">
          <a:solidFill>
            <a:schemeClr val="accent2"/>
          </a:solidFill>
          <a:latin typeface="Arial" charset="0"/>
        </a:defRPr>
      </a:lvl5pPr>
      <a:lvl6pPr marL="457200" algn="ctr" rtl="0" eaLnBrk="0" fontAlgn="base" hangingPunct="0">
        <a:spcBef>
          <a:spcPct val="0"/>
        </a:spcBef>
        <a:spcAft>
          <a:spcPct val="0"/>
        </a:spcAft>
        <a:defRPr sz="3200" b="1">
          <a:solidFill>
            <a:schemeClr val="accent2"/>
          </a:solidFill>
          <a:latin typeface="Arial" charset="0"/>
        </a:defRPr>
      </a:lvl6pPr>
      <a:lvl7pPr marL="914400" algn="ctr" rtl="0" eaLnBrk="0" fontAlgn="base" hangingPunct="0">
        <a:spcBef>
          <a:spcPct val="0"/>
        </a:spcBef>
        <a:spcAft>
          <a:spcPct val="0"/>
        </a:spcAft>
        <a:defRPr sz="3200" b="1">
          <a:solidFill>
            <a:schemeClr val="accent2"/>
          </a:solidFill>
          <a:latin typeface="Arial" charset="0"/>
        </a:defRPr>
      </a:lvl7pPr>
      <a:lvl8pPr marL="1371600" algn="ctr" rtl="0" eaLnBrk="0" fontAlgn="base" hangingPunct="0">
        <a:spcBef>
          <a:spcPct val="0"/>
        </a:spcBef>
        <a:spcAft>
          <a:spcPct val="0"/>
        </a:spcAft>
        <a:defRPr sz="3200" b="1">
          <a:solidFill>
            <a:schemeClr val="accent2"/>
          </a:solidFill>
          <a:latin typeface="Arial" charset="0"/>
        </a:defRPr>
      </a:lvl8pPr>
      <a:lvl9pPr marL="1828800" algn="ctr" rtl="0" eaLnBrk="0" fontAlgn="base" hangingPunct="0">
        <a:spcBef>
          <a:spcPct val="0"/>
        </a:spcBef>
        <a:spcAft>
          <a:spcPct val="0"/>
        </a:spcAft>
        <a:defRPr sz="3200" b="1">
          <a:solidFill>
            <a:schemeClr val="accent2"/>
          </a:solidFill>
          <a:latin typeface="Arial" charset="0"/>
        </a:defRPr>
      </a:lvl9pPr>
    </p:titleStyle>
    <p:bodyStyle>
      <a:lvl1pPr marL="342900" indent="-342900" algn="l" rtl="0" eaLnBrk="0" fontAlgn="base" hangingPunct="0">
        <a:spcBef>
          <a:spcPct val="20000"/>
        </a:spcBef>
        <a:spcAft>
          <a:spcPct val="0"/>
        </a:spcAft>
        <a:buChar char="•"/>
        <a:defRPr sz="28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400">
          <a:solidFill>
            <a:schemeClr val="tx1"/>
          </a:solidFill>
          <a:latin typeface="+mn-lt"/>
        </a:defRPr>
      </a:lvl2pPr>
      <a:lvl3pPr marL="1143000" indent="-228600" algn="l" rtl="0" eaLnBrk="0" fontAlgn="base" hangingPunct="0">
        <a:spcBef>
          <a:spcPct val="20000"/>
        </a:spcBef>
        <a:spcAft>
          <a:spcPct val="0"/>
        </a:spcAft>
        <a:buChar char="•"/>
        <a:defRPr sz="20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Times New Roman" pitchFamily="18" charset="0"/>
        </a:defRPr>
      </a:lvl4pPr>
      <a:lvl5pPr marL="2057400" indent="-228600" algn="l" rtl="0" eaLnBrk="0" fontAlgn="base" hangingPunct="0">
        <a:spcBef>
          <a:spcPct val="20000"/>
        </a:spcBef>
        <a:spcAft>
          <a:spcPct val="0"/>
        </a:spcAft>
        <a:buChar char="»"/>
        <a:defRPr sz="2000">
          <a:solidFill>
            <a:schemeClr val="tx1"/>
          </a:solidFill>
          <a:latin typeface="Times New Roman" pitchFamily="18" charset="0"/>
        </a:defRPr>
      </a:lvl5pPr>
      <a:lvl6pPr marL="2514600" indent="-228600" algn="l" rtl="0" eaLnBrk="0" fontAlgn="base" hangingPunct="0">
        <a:spcBef>
          <a:spcPct val="20000"/>
        </a:spcBef>
        <a:spcAft>
          <a:spcPct val="0"/>
        </a:spcAft>
        <a:buChar char="»"/>
        <a:defRPr sz="2000">
          <a:solidFill>
            <a:schemeClr val="tx1"/>
          </a:solidFill>
          <a:latin typeface="Times New Roman" pitchFamily="18" charset="0"/>
        </a:defRPr>
      </a:lvl6pPr>
      <a:lvl7pPr marL="2971800" indent="-228600" algn="l" rtl="0" eaLnBrk="0" fontAlgn="base" hangingPunct="0">
        <a:spcBef>
          <a:spcPct val="20000"/>
        </a:spcBef>
        <a:spcAft>
          <a:spcPct val="0"/>
        </a:spcAft>
        <a:buChar char="»"/>
        <a:defRPr sz="2000">
          <a:solidFill>
            <a:schemeClr val="tx1"/>
          </a:solidFill>
          <a:latin typeface="Times New Roman" pitchFamily="18" charset="0"/>
        </a:defRPr>
      </a:lvl7pPr>
      <a:lvl8pPr marL="3429000" indent="-228600" algn="l" rtl="0" eaLnBrk="0" fontAlgn="base" hangingPunct="0">
        <a:spcBef>
          <a:spcPct val="20000"/>
        </a:spcBef>
        <a:spcAft>
          <a:spcPct val="0"/>
        </a:spcAft>
        <a:buChar char="»"/>
        <a:defRPr sz="2000">
          <a:solidFill>
            <a:schemeClr val="tx1"/>
          </a:solidFill>
          <a:latin typeface="Times New Roman" pitchFamily="18" charset="0"/>
        </a:defRPr>
      </a:lvl8pPr>
      <a:lvl9pPr marL="3886200" indent="-228600" algn="l" rtl="0" eaLnBrk="0" fontAlgn="base" hangingPunct="0">
        <a:spcBef>
          <a:spcPct val="20000"/>
        </a:spcBef>
        <a:spcAft>
          <a:spcPct val="0"/>
        </a:spcAft>
        <a:buChar char="»"/>
        <a:defRPr sz="2000">
          <a:solidFill>
            <a:schemeClr val="tx1"/>
          </a:solidFill>
          <a:latin typeface="Times New Roman" pitchFamily="18"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5.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6.xml"/></Relationships>
</file>

<file path=ppt/slides/_rels/slide11.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3.xml.rels><?xml version="1.0" encoding="UTF-8" standalone="yes"?>
<Relationships xmlns="http://schemas.openxmlformats.org/package/2006/relationships"><Relationship Id="rId3" Type="http://schemas.openxmlformats.org/officeDocument/2006/relationships/image" Target="../media/image19.wmf"/><Relationship Id="rId2" Type="http://schemas.openxmlformats.org/officeDocument/2006/relationships/notesSlide" Target="../notesSlides/notesSlide7.xml"/><Relationship Id="rId1" Type="http://schemas.openxmlformats.org/officeDocument/2006/relationships/slideLayout" Target="../slideLayouts/slideLayout17.xml"/><Relationship Id="rId5" Type="http://schemas.openxmlformats.org/officeDocument/2006/relationships/image" Target="../media/image21.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2.xml"/><Relationship Id="rId4" Type="http://schemas.openxmlformats.org/officeDocument/2006/relationships/image" Target="../media/image24.emf"/></Relationships>
</file>

<file path=ppt/slides/_rels/slide15.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17.xml"/></Relationships>
</file>

<file path=ppt/slides/_rels/slide16.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8.xml"/><Relationship Id="rId1" Type="http://schemas.openxmlformats.org/officeDocument/2006/relationships/slideLayout" Target="../slideLayouts/slideLayout17.xml"/><Relationship Id="rId6" Type="http://schemas.openxmlformats.org/officeDocument/2006/relationships/image" Target="../media/image140.png"/><Relationship Id="rId5" Type="http://schemas.openxmlformats.org/officeDocument/2006/relationships/image" Target="../media/image28.gif"/><Relationship Id="rId4" Type="http://schemas.openxmlformats.org/officeDocument/2006/relationships/image" Target="../media/image2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7.tiff"/><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9.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11.xml"/><Relationship Id="rId1" Type="http://schemas.openxmlformats.org/officeDocument/2006/relationships/slideLayout" Target="../slideLayouts/slideLayout17.xml"/><Relationship Id="rId5" Type="http://schemas.openxmlformats.org/officeDocument/2006/relationships/image" Target="../media/image35.png"/><Relationship Id="rId4" Type="http://schemas.openxmlformats.org/officeDocument/2006/relationships/image" Target="../media/image34.wmf"/></Relationships>
</file>

<file path=ppt/slides/_rels/slide24.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16.xml"/><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 name="Text Box 5"/>
          <p:cNvSpPr txBox="1">
            <a:spLocks noChangeArrowheads="1"/>
          </p:cNvSpPr>
          <p:nvPr/>
        </p:nvSpPr>
        <p:spPr bwMode="auto">
          <a:xfrm>
            <a:off x="5226602" y="1093412"/>
            <a:ext cx="3369502" cy="646327"/>
          </a:xfrm>
          <a:prstGeom prst="rect">
            <a:avLst/>
          </a:prstGeom>
          <a:blipFill>
            <a:blip r:embed="rId3"/>
            <a:tile tx="0" ty="0" sx="100000" sy="100000" flip="none" algn="tl"/>
          </a:blipFill>
          <a:ln w="9525" algn="ctr">
            <a:solidFill>
              <a:schemeClr val="bg1"/>
            </a:solidFill>
            <a:miter lim="800000"/>
            <a:headEnd/>
            <a:tailEnd/>
          </a:ln>
        </p:spPr>
        <p:txBody>
          <a:bodyPr wrap="square" lIns="91435" tIns="45718" rIns="91435" bIns="45718">
            <a:spAutoFit/>
          </a:bodyPr>
          <a:lstStyle/>
          <a:p>
            <a:pPr algn="ctr" eaLnBrk="0" hangingPunct="0"/>
            <a:r>
              <a:rPr lang="en-US" sz="1800" b="1" dirty="0">
                <a:solidFill>
                  <a:srgbClr val="0000FF"/>
                </a:solidFill>
              </a:rPr>
              <a:t>V.I. </a:t>
            </a:r>
            <a:r>
              <a:rPr lang="en-US" sz="1800" b="1" dirty="0" err="1">
                <a:solidFill>
                  <a:srgbClr val="0000FF"/>
                </a:solidFill>
              </a:rPr>
              <a:t>Mokeev</a:t>
            </a:r>
            <a:endParaRPr lang="en-US" sz="1800" b="1" dirty="0">
              <a:solidFill>
                <a:srgbClr val="0000FF"/>
              </a:solidFill>
            </a:endParaRPr>
          </a:p>
          <a:p>
            <a:pPr algn="ctr" eaLnBrk="0" hangingPunct="0"/>
            <a:r>
              <a:rPr lang="en-US" b="1" dirty="0">
                <a:solidFill>
                  <a:srgbClr val="0000FF"/>
                </a:solidFill>
              </a:rPr>
              <a:t>Jefferson Lab</a:t>
            </a:r>
            <a:r>
              <a:rPr lang="en-US" sz="1800" b="1" dirty="0">
                <a:solidFill>
                  <a:srgbClr val="0000FF"/>
                </a:solidFill>
              </a:rPr>
              <a:t> </a:t>
            </a:r>
          </a:p>
        </p:txBody>
      </p:sp>
      <p:sp>
        <p:nvSpPr>
          <p:cNvPr id="10" name="TextBox 9"/>
          <p:cNvSpPr txBox="1"/>
          <p:nvPr/>
        </p:nvSpPr>
        <p:spPr>
          <a:xfrm>
            <a:off x="-65315" y="0"/>
            <a:ext cx="9274629" cy="400105"/>
          </a:xfrm>
          <a:prstGeom prst="rect">
            <a:avLst/>
          </a:prstGeom>
          <a:blipFill>
            <a:blip r:embed="rId3"/>
            <a:tile tx="0" ty="0" sx="100000" sy="100000" flip="none" algn="tl"/>
          </a:blipFill>
        </p:spPr>
        <p:txBody>
          <a:bodyPr wrap="square" lIns="91435" tIns="45718" rIns="91435" bIns="45718" rtlCol="0">
            <a:spAutoFit/>
          </a:bodyPr>
          <a:lstStyle/>
          <a:p>
            <a:pPr algn="ctr"/>
            <a:r>
              <a:rPr lang="en-US" b="1" dirty="0">
                <a:solidFill>
                  <a:schemeClr val="accent2"/>
                </a:solidFill>
              </a:rPr>
              <a:t>Advances in Exploration of the Nucleon Resonance Spectrum and Struct</a:t>
            </a:r>
            <a:r>
              <a:rPr lang="en-US" sz="2000" b="1" dirty="0">
                <a:solidFill>
                  <a:schemeClr val="accent2"/>
                </a:solidFill>
              </a:rPr>
              <a:t>ure</a:t>
            </a:r>
            <a:endParaRPr lang="en-US" sz="2000" b="1" baseline="30000" dirty="0">
              <a:solidFill>
                <a:schemeClr val="accent2"/>
              </a:solidFill>
            </a:endParaRPr>
          </a:p>
        </p:txBody>
      </p:sp>
      <p:sp>
        <p:nvSpPr>
          <p:cNvPr id="4" name="TextBox 3"/>
          <p:cNvSpPr txBox="1"/>
          <p:nvPr/>
        </p:nvSpPr>
        <p:spPr>
          <a:xfrm>
            <a:off x="5124720" y="2811083"/>
            <a:ext cx="3823695" cy="1731239"/>
          </a:xfrm>
          <a:prstGeom prst="rect">
            <a:avLst/>
          </a:prstGeom>
          <a:noFill/>
        </p:spPr>
        <p:txBody>
          <a:bodyPr wrap="square" lIns="91435" tIns="45718" rIns="91435" bIns="45718" rtlCol="0">
            <a:spAutoFit/>
          </a:bodyPr>
          <a:lstStyle/>
          <a:p>
            <a:pPr marL="176213" indent="-176213">
              <a:spcAft>
                <a:spcPts val="900"/>
              </a:spcAft>
              <a:buClr>
                <a:srgbClr val="C00000"/>
              </a:buClr>
              <a:buFont typeface="Arial" panose="020B0604020202020204" pitchFamily="34" charset="0"/>
              <a:buChar char="•"/>
            </a:pPr>
            <a:r>
              <a:rPr lang="en-US" sz="1400" b="1" dirty="0"/>
              <a:t>Discovery of new baryon states</a:t>
            </a:r>
          </a:p>
          <a:p>
            <a:pPr marL="176213" indent="-176213">
              <a:spcAft>
                <a:spcPts val="900"/>
              </a:spcAft>
              <a:buClr>
                <a:srgbClr val="C00000"/>
              </a:buClr>
              <a:buFont typeface="Arial" panose="020B0604020202020204" pitchFamily="34" charset="0"/>
              <a:buChar char="•"/>
            </a:pPr>
            <a:r>
              <a:rPr lang="en-US" sz="1400" b="1" dirty="0"/>
              <a:t>Insight into N* structure and strong QCD from </a:t>
            </a:r>
            <a:r>
              <a:rPr lang="en-US" sz="1400" b="1" dirty="0" err="1">
                <a:latin typeface="Symbol" pitchFamily="2" charset="2"/>
              </a:rPr>
              <a:t>g</a:t>
            </a:r>
            <a:r>
              <a:rPr lang="en-US" sz="1400" b="1" baseline="-25000" dirty="0" err="1"/>
              <a:t>v</a:t>
            </a:r>
            <a:r>
              <a:rPr lang="en-US" sz="1400" b="1" dirty="0" err="1"/>
              <a:t>pN</a:t>
            </a:r>
            <a:r>
              <a:rPr lang="en-US" sz="1400" b="1" dirty="0"/>
              <a:t>* electrocouplings</a:t>
            </a:r>
          </a:p>
          <a:p>
            <a:pPr marL="176213" indent="-176213">
              <a:spcAft>
                <a:spcPts val="900"/>
              </a:spcAft>
              <a:buClr>
                <a:srgbClr val="C00000"/>
              </a:buClr>
              <a:buFont typeface="Arial" panose="020B0604020202020204" pitchFamily="34" charset="0"/>
              <a:buChar char="•"/>
            </a:pPr>
            <a:r>
              <a:rPr lang="en-US" sz="1400" b="1" dirty="0"/>
              <a:t>Shedding light on emergence of hadron mass</a:t>
            </a:r>
          </a:p>
          <a:p>
            <a:pPr marL="176213" indent="-176213">
              <a:spcAft>
                <a:spcPts val="900"/>
              </a:spcAft>
              <a:buClr>
                <a:srgbClr val="C00000"/>
              </a:buClr>
              <a:buFont typeface="Arial" panose="020B0604020202020204" pitchFamily="34" charset="0"/>
              <a:buChar char="•"/>
            </a:pPr>
            <a:r>
              <a:rPr lang="en-US" sz="1400" b="1" dirty="0"/>
              <a:t>Prospects with CLAS12 and beyond</a:t>
            </a:r>
          </a:p>
        </p:txBody>
      </p:sp>
      <p:sp>
        <p:nvSpPr>
          <p:cNvPr id="11" name="TextBox 10"/>
          <p:cNvSpPr txBox="1"/>
          <p:nvPr/>
        </p:nvSpPr>
        <p:spPr>
          <a:xfrm>
            <a:off x="6299903" y="2056722"/>
            <a:ext cx="1222899" cy="307777"/>
          </a:xfrm>
          <a:prstGeom prst="rect">
            <a:avLst/>
          </a:prstGeom>
          <a:noFill/>
        </p:spPr>
        <p:txBody>
          <a:bodyPr wrap="none" lIns="91435" tIns="45718" rIns="91435" bIns="45718" rtlCol="0">
            <a:spAutoFit/>
          </a:bodyPr>
          <a:lstStyle/>
          <a:p>
            <a:r>
              <a:rPr lang="en-US" sz="1400" b="1" u="sng" dirty="0"/>
              <a:t>Talk outline:</a:t>
            </a:r>
          </a:p>
        </p:txBody>
      </p:sp>
      <p:pic>
        <p:nvPicPr>
          <p:cNvPr id="21" name="Picture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60856" y="5727860"/>
            <a:ext cx="1038086" cy="701260"/>
          </a:xfrm>
          <a:prstGeom prst="rect">
            <a:avLst/>
          </a:prstGeom>
        </p:spPr>
      </p:pic>
      <p:sp>
        <p:nvSpPr>
          <p:cNvPr id="7" name="TextBox 6">
            <a:extLst>
              <a:ext uri="{FF2B5EF4-FFF2-40B4-BE49-F238E27FC236}">
                <a16:creationId xmlns:a16="http://schemas.microsoft.com/office/drawing/2014/main" id="{A9E688A1-CD6B-5D49-865F-0E77A8030318}"/>
              </a:ext>
            </a:extLst>
          </p:cNvPr>
          <p:cNvSpPr txBox="1"/>
          <p:nvPr/>
        </p:nvSpPr>
        <p:spPr>
          <a:xfrm>
            <a:off x="-534390" y="4191990"/>
            <a:ext cx="338554" cy="646331"/>
          </a:xfrm>
          <a:prstGeom prst="rect">
            <a:avLst/>
          </a:prstGeom>
          <a:noFill/>
        </p:spPr>
        <p:txBody>
          <a:bodyPr wrap="none" rtlCol="0">
            <a:spAutoFit/>
          </a:bodyPr>
          <a:lstStyle/>
          <a:p>
            <a:r>
              <a:rPr lang="en-US" dirty="0"/>
              <a:t>`</a:t>
            </a:r>
          </a:p>
        </p:txBody>
      </p:sp>
      <p:pic>
        <p:nvPicPr>
          <p:cNvPr id="17" name="Picture 16">
            <a:extLst>
              <a:ext uri="{FF2B5EF4-FFF2-40B4-BE49-F238E27FC236}">
                <a16:creationId xmlns:a16="http://schemas.microsoft.com/office/drawing/2014/main" id="{1E00E460-430B-7E40-91B7-CC86D5E84E1E}"/>
              </a:ext>
            </a:extLst>
          </p:cNvPr>
          <p:cNvPicPr>
            <a:picLocks noChangeAspect="1"/>
          </p:cNvPicPr>
          <p:nvPr/>
        </p:nvPicPr>
        <p:blipFill rotWithShape="1">
          <a:blip r:embed="rId5">
            <a:extLst>
              <a:ext uri="{28A0092B-C50C-407E-A947-70E740481C1C}">
                <a14:useLocalDpi xmlns:a14="http://schemas.microsoft.com/office/drawing/2010/main" val="0"/>
              </a:ext>
            </a:extLst>
          </a:blip>
          <a:srcRect l="4431" t="3922"/>
          <a:stretch/>
        </p:blipFill>
        <p:spPr>
          <a:xfrm>
            <a:off x="992221" y="3566807"/>
            <a:ext cx="3756249" cy="2834640"/>
          </a:xfrm>
          <a:prstGeom prst="rect">
            <a:avLst/>
          </a:prstGeom>
        </p:spPr>
      </p:pic>
      <p:pic>
        <p:nvPicPr>
          <p:cNvPr id="5" name="Picture 4"/>
          <p:cNvPicPr>
            <a:picLocks noChangeAspect="1"/>
          </p:cNvPicPr>
          <p:nvPr/>
        </p:nvPicPr>
        <p:blipFill>
          <a:blip r:embed="rId6"/>
          <a:stretch>
            <a:fillRect/>
          </a:stretch>
        </p:blipFill>
        <p:spPr>
          <a:xfrm>
            <a:off x="101807" y="5767355"/>
            <a:ext cx="892808" cy="558005"/>
          </a:xfrm>
          <a:prstGeom prst="rect">
            <a:avLst/>
          </a:prstGeom>
        </p:spPr>
      </p:pic>
      <p:sp>
        <p:nvSpPr>
          <p:cNvPr id="13" name="Slide Number Placeholder 1">
            <a:extLst>
              <a:ext uri="{FF2B5EF4-FFF2-40B4-BE49-F238E27FC236}">
                <a16:creationId xmlns:a16="http://schemas.microsoft.com/office/drawing/2014/main" id="{E4BD60CB-2002-0341-8ECE-B1C037CFA40F}"/>
              </a:ext>
            </a:extLst>
          </p:cNvPr>
          <p:cNvSpPr txBox="1">
            <a:spLocks/>
          </p:cNvSpPr>
          <p:nvPr/>
        </p:nvSpPr>
        <p:spPr>
          <a:xfrm>
            <a:off x="8543649" y="6553199"/>
            <a:ext cx="486064" cy="304801"/>
          </a:xfrm>
          <a:prstGeom prst="rect">
            <a:avLst/>
          </a:prstGeom>
        </p:spPr>
        <p:txBody>
          <a:bodyPr/>
          <a:lstStyle>
            <a:defPPr>
              <a:defRPr lang="en-US"/>
            </a:defPPr>
            <a:lvl1pPr algn="l" rtl="0" fontAlgn="base">
              <a:spcBef>
                <a:spcPct val="0"/>
              </a:spcBef>
              <a:spcAft>
                <a:spcPct val="0"/>
              </a:spcAft>
              <a:defRPr sz="3600" kern="1200">
                <a:solidFill>
                  <a:schemeClr val="tx1"/>
                </a:solidFill>
                <a:latin typeface="Arial" pitchFamily="34" charset="0"/>
                <a:ea typeface="+mn-ea"/>
                <a:cs typeface="Arial" pitchFamily="34" charset="0"/>
              </a:defRPr>
            </a:lvl1pPr>
            <a:lvl2pPr marL="457177" algn="l" rtl="0" fontAlgn="base">
              <a:spcBef>
                <a:spcPct val="0"/>
              </a:spcBef>
              <a:spcAft>
                <a:spcPct val="0"/>
              </a:spcAft>
              <a:defRPr sz="3600" kern="1200">
                <a:solidFill>
                  <a:schemeClr val="tx1"/>
                </a:solidFill>
                <a:latin typeface="Arial" pitchFamily="34" charset="0"/>
                <a:ea typeface="+mn-ea"/>
                <a:cs typeface="Arial" pitchFamily="34" charset="0"/>
              </a:defRPr>
            </a:lvl2pPr>
            <a:lvl3pPr marL="914353" algn="l" rtl="0" fontAlgn="base">
              <a:spcBef>
                <a:spcPct val="0"/>
              </a:spcBef>
              <a:spcAft>
                <a:spcPct val="0"/>
              </a:spcAft>
              <a:defRPr sz="3600" kern="1200">
                <a:solidFill>
                  <a:schemeClr val="tx1"/>
                </a:solidFill>
                <a:latin typeface="Arial" pitchFamily="34" charset="0"/>
                <a:ea typeface="+mn-ea"/>
                <a:cs typeface="Arial" pitchFamily="34" charset="0"/>
              </a:defRPr>
            </a:lvl3pPr>
            <a:lvl4pPr marL="1371530" algn="l" rtl="0" fontAlgn="base">
              <a:spcBef>
                <a:spcPct val="0"/>
              </a:spcBef>
              <a:spcAft>
                <a:spcPct val="0"/>
              </a:spcAft>
              <a:defRPr sz="3600" kern="1200">
                <a:solidFill>
                  <a:schemeClr val="tx1"/>
                </a:solidFill>
                <a:latin typeface="Arial" pitchFamily="34" charset="0"/>
                <a:ea typeface="+mn-ea"/>
                <a:cs typeface="Arial" pitchFamily="34" charset="0"/>
              </a:defRPr>
            </a:lvl4pPr>
            <a:lvl5pPr marL="1828706" algn="l" rtl="0" fontAlgn="base">
              <a:spcBef>
                <a:spcPct val="0"/>
              </a:spcBef>
              <a:spcAft>
                <a:spcPct val="0"/>
              </a:spcAft>
              <a:defRPr sz="3600" kern="1200">
                <a:solidFill>
                  <a:schemeClr val="tx1"/>
                </a:solidFill>
                <a:latin typeface="Arial" pitchFamily="34" charset="0"/>
                <a:ea typeface="+mn-ea"/>
                <a:cs typeface="Arial" pitchFamily="34" charset="0"/>
              </a:defRPr>
            </a:lvl5pPr>
            <a:lvl6pPr marL="2285883" algn="l" defTabSz="914353" rtl="0" eaLnBrk="1" latinLnBrk="0" hangingPunct="1">
              <a:defRPr sz="3600" kern="1200">
                <a:solidFill>
                  <a:schemeClr val="tx1"/>
                </a:solidFill>
                <a:latin typeface="Arial" pitchFamily="34" charset="0"/>
                <a:ea typeface="+mn-ea"/>
                <a:cs typeface="Arial" pitchFamily="34" charset="0"/>
              </a:defRPr>
            </a:lvl6pPr>
            <a:lvl7pPr marL="2743060" algn="l" defTabSz="914353" rtl="0" eaLnBrk="1" latinLnBrk="0" hangingPunct="1">
              <a:defRPr sz="3600" kern="1200">
                <a:solidFill>
                  <a:schemeClr val="tx1"/>
                </a:solidFill>
                <a:latin typeface="Arial" pitchFamily="34" charset="0"/>
                <a:ea typeface="+mn-ea"/>
                <a:cs typeface="Arial" pitchFamily="34" charset="0"/>
              </a:defRPr>
            </a:lvl7pPr>
            <a:lvl8pPr marL="3200236" algn="l" defTabSz="914353" rtl="0" eaLnBrk="1" latinLnBrk="0" hangingPunct="1">
              <a:defRPr sz="3600" kern="1200">
                <a:solidFill>
                  <a:schemeClr val="tx1"/>
                </a:solidFill>
                <a:latin typeface="Arial" pitchFamily="34" charset="0"/>
                <a:ea typeface="+mn-ea"/>
                <a:cs typeface="Arial" pitchFamily="34" charset="0"/>
              </a:defRPr>
            </a:lvl8pPr>
            <a:lvl9pPr marL="3657413" algn="l" defTabSz="914353" rtl="0" eaLnBrk="1" latinLnBrk="0" hangingPunct="1">
              <a:defRPr sz="3600" kern="1200">
                <a:solidFill>
                  <a:schemeClr val="tx1"/>
                </a:solidFill>
                <a:latin typeface="Arial" pitchFamily="34" charset="0"/>
                <a:ea typeface="+mn-ea"/>
                <a:cs typeface="Arial" pitchFamily="34" charset="0"/>
              </a:defRPr>
            </a:lvl9pPr>
          </a:lstStyle>
          <a:p>
            <a:pPr>
              <a:defRPr/>
            </a:pPr>
            <a:r>
              <a:rPr lang="fr-FR" sz="1200" dirty="0">
                <a:solidFill>
                  <a:srgbClr val="000000"/>
                </a:solidFill>
              </a:rPr>
              <a:t>1</a:t>
            </a:r>
          </a:p>
        </p:txBody>
      </p:sp>
      <p:sp>
        <p:nvSpPr>
          <p:cNvPr id="2" name="TextBox 1">
            <a:extLst>
              <a:ext uri="{FF2B5EF4-FFF2-40B4-BE49-F238E27FC236}">
                <a16:creationId xmlns:a16="http://schemas.microsoft.com/office/drawing/2014/main" id="{93E13C55-205B-E942-A933-56C443B33421}"/>
              </a:ext>
            </a:extLst>
          </p:cNvPr>
          <p:cNvSpPr txBox="1"/>
          <p:nvPr/>
        </p:nvSpPr>
        <p:spPr>
          <a:xfrm>
            <a:off x="8065477" y="6752492"/>
            <a:ext cx="184731" cy="369332"/>
          </a:xfrm>
          <a:prstGeom prst="rect">
            <a:avLst/>
          </a:prstGeom>
          <a:noFill/>
        </p:spPr>
        <p:txBody>
          <a:bodyPr wrap="none" rtlCol="0">
            <a:spAutoFit/>
          </a:bodyPr>
          <a:lstStyle/>
          <a:p>
            <a:endParaRPr lang="en-US" dirty="0"/>
          </a:p>
        </p:txBody>
      </p:sp>
      <p:pic>
        <p:nvPicPr>
          <p:cNvPr id="18" name="Picture 17">
            <a:extLst>
              <a:ext uri="{FF2B5EF4-FFF2-40B4-BE49-F238E27FC236}">
                <a16:creationId xmlns:a16="http://schemas.microsoft.com/office/drawing/2014/main" id="{644C37AF-D1A1-984F-9DC8-494FDE1767FC}"/>
              </a:ext>
            </a:extLst>
          </p:cNvPr>
          <p:cNvPicPr>
            <a:picLocks noChangeAspect="1"/>
          </p:cNvPicPr>
          <p:nvPr/>
        </p:nvPicPr>
        <p:blipFill rotWithShape="1">
          <a:blip r:embed="rId7">
            <a:extLst>
              <a:ext uri="{28A0092B-C50C-407E-A947-70E740481C1C}">
                <a14:useLocalDpi xmlns:a14="http://schemas.microsoft.com/office/drawing/2010/main" val="0"/>
              </a:ext>
            </a:extLst>
          </a:blip>
          <a:srcRect t="9189" b="2302"/>
          <a:stretch/>
        </p:blipFill>
        <p:spPr>
          <a:xfrm>
            <a:off x="277460" y="378913"/>
            <a:ext cx="4892258" cy="3247570"/>
          </a:xfrm>
          <a:prstGeom prst="rect">
            <a:avLst/>
          </a:prstGeom>
        </p:spPr>
      </p:pic>
    </p:spTree>
    <p:extLst>
      <p:ext uri="{BB962C8B-B14F-4D97-AF65-F5344CB8AC3E}">
        <p14:creationId xmlns:p14="http://schemas.microsoft.com/office/powerpoint/2010/main" val="897537503"/>
      </p:ext>
    </p:ext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5AF99D4-9B0B-F14F-9D33-C345962A5FB7}"/>
              </a:ext>
            </a:extLst>
          </p:cNvPr>
          <p:cNvSpPr txBox="1"/>
          <p:nvPr/>
        </p:nvSpPr>
        <p:spPr>
          <a:xfrm>
            <a:off x="467425" y="0"/>
            <a:ext cx="8244555" cy="400105"/>
          </a:xfrm>
          <a:prstGeom prst="rect">
            <a:avLst/>
          </a:prstGeom>
          <a:noFill/>
        </p:spPr>
        <p:txBody>
          <a:bodyPr wrap="none" lIns="91435" tIns="45718" rIns="91435" bIns="45718" rtlCol="0">
            <a:spAutoFit/>
          </a:bodyPr>
          <a:lstStyle/>
          <a:p>
            <a:pPr algn="ctr"/>
            <a:r>
              <a:rPr lang="en-US" sz="2000" b="1" dirty="0">
                <a:solidFill>
                  <a:srgbClr val="0000FF"/>
                </a:solidFill>
                <a:latin typeface="+mj-lt"/>
              </a:rPr>
              <a:t> Basics for Insight into EHM: Continuum and Lattice QCD Synergy</a:t>
            </a:r>
          </a:p>
        </p:txBody>
      </p:sp>
      <p:pic>
        <p:nvPicPr>
          <p:cNvPr id="4" name="Picture 3" descr="Chart, histogram&#10;&#10;Description automatically generated">
            <a:extLst>
              <a:ext uri="{FF2B5EF4-FFF2-40B4-BE49-F238E27FC236}">
                <a16:creationId xmlns:a16="http://schemas.microsoft.com/office/drawing/2014/main" id="{02A9E443-6589-924F-89A8-A768A6A448B8}"/>
              </a:ext>
            </a:extLst>
          </p:cNvPr>
          <p:cNvPicPr>
            <a:picLocks/>
          </p:cNvPicPr>
          <p:nvPr/>
        </p:nvPicPr>
        <p:blipFill>
          <a:blip r:embed="rId2">
            <a:extLst>
              <a:ext uri="{28A0092B-C50C-407E-A947-70E740481C1C}">
                <a14:useLocalDpi xmlns:a14="http://schemas.microsoft.com/office/drawing/2010/main" val="0"/>
              </a:ext>
            </a:extLst>
          </a:blip>
          <a:stretch>
            <a:fillRect/>
          </a:stretch>
        </p:blipFill>
        <p:spPr>
          <a:xfrm>
            <a:off x="4807165" y="821326"/>
            <a:ext cx="4003626" cy="2651760"/>
          </a:xfrm>
          <a:prstGeom prst="rect">
            <a:avLst/>
          </a:prstGeom>
        </p:spPr>
      </p:pic>
      <p:sp>
        <p:nvSpPr>
          <p:cNvPr id="5" name="TextBox 4">
            <a:extLst>
              <a:ext uri="{FF2B5EF4-FFF2-40B4-BE49-F238E27FC236}">
                <a16:creationId xmlns:a16="http://schemas.microsoft.com/office/drawing/2014/main" id="{585F9092-6438-6E44-9C35-6D811346D007}"/>
              </a:ext>
            </a:extLst>
          </p:cNvPr>
          <p:cNvSpPr txBox="1"/>
          <p:nvPr/>
        </p:nvSpPr>
        <p:spPr>
          <a:xfrm>
            <a:off x="4569686" y="3404080"/>
            <a:ext cx="4548040" cy="276999"/>
          </a:xfrm>
          <a:prstGeom prst="rect">
            <a:avLst/>
          </a:prstGeom>
          <a:noFill/>
          <a:ln>
            <a:solidFill>
              <a:schemeClr val="bg1"/>
            </a:solidFill>
          </a:ln>
        </p:spPr>
        <p:txBody>
          <a:bodyPr wrap="none" lIns="91435" tIns="45718" rIns="91435" bIns="45718" rtlCol="0">
            <a:spAutoFit/>
          </a:bodyPr>
          <a:lstStyle/>
          <a:p>
            <a:pPr algn="ctr"/>
            <a:r>
              <a:rPr lang="en-US" sz="1200" b="1" dirty="0">
                <a:solidFill>
                  <a:srgbClr val="00B050"/>
                </a:solidFill>
              </a:rPr>
              <a:t>Inferred from QCD Lagrangian with only the </a:t>
            </a:r>
            <a:r>
              <a:rPr lang="en-US" sz="1200" b="1" dirty="0">
                <a:solidFill>
                  <a:srgbClr val="00B050"/>
                </a:solidFill>
                <a:latin typeface="Symbol" panose="05050102010706020507" pitchFamily="18" charset="2"/>
              </a:rPr>
              <a:t>L</a:t>
            </a:r>
            <a:r>
              <a:rPr lang="en-US" sz="1200" b="1" baseline="-25000" dirty="0">
                <a:solidFill>
                  <a:srgbClr val="00B050"/>
                </a:solidFill>
              </a:rPr>
              <a:t>QCD</a:t>
            </a:r>
            <a:r>
              <a:rPr lang="en-US" sz="1200" b="1" dirty="0">
                <a:solidFill>
                  <a:srgbClr val="00B050"/>
                </a:solidFill>
              </a:rPr>
              <a:t> parameter</a:t>
            </a:r>
          </a:p>
        </p:txBody>
      </p:sp>
      <p:sp>
        <p:nvSpPr>
          <p:cNvPr id="6" name="TextBox 5">
            <a:extLst>
              <a:ext uri="{FF2B5EF4-FFF2-40B4-BE49-F238E27FC236}">
                <a16:creationId xmlns:a16="http://schemas.microsoft.com/office/drawing/2014/main" id="{53EBD062-55C9-5842-B372-6EA5477EAAD2}"/>
              </a:ext>
            </a:extLst>
          </p:cNvPr>
          <p:cNvSpPr txBox="1"/>
          <p:nvPr/>
        </p:nvSpPr>
        <p:spPr>
          <a:xfrm>
            <a:off x="4933561" y="616550"/>
            <a:ext cx="3962959" cy="461661"/>
          </a:xfrm>
          <a:prstGeom prst="rect">
            <a:avLst/>
          </a:prstGeom>
          <a:solidFill>
            <a:srgbClr val="FFC000"/>
          </a:solidFill>
        </p:spPr>
        <p:txBody>
          <a:bodyPr wrap="square" lIns="91435" tIns="45718" rIns="91435" bIns="45718" rtlCol="0">
            <a:spAutoFit/>
          </a:bodyPr>
          <a:lstStyle/>
          <a:p>
            <a:pPr algn="ctr"/>
            <a:r>
              <a:rPr lang="en-US" sz="1200" b="1" dirty="0"/>
              <a:t>Dressed Quark/Gluon Masses (Continuum QCD)</a:t>
            </a:r>
          </a:p>
          <a:p>
            <a:pPr algn="ctr"/>
            <a:r>
              <a:rPr lang="en-US" sz="1200" b="1" dirty="0"/>
              <a:t>C.D. Roberts, Symmetry 12, 1468 (2020)</a:t>
            </a:r>
          </a:p>
        </p:txBody>
      </p:sp>
      <p:sp>
        <p:nvSpPr>
          <p:cNvPr id="7" name="TextBox 6">
            <a:extLst>
              <a:ext uri="{FF2B5EF4-FFF2-40B4-BE49-F238E27FC236}">
                <a16:creationId xmlns:a16="http://schemas.microsoft.com/office/drawing/2014/main" id="{E3E86B21-786E-634A-A6A1-0884A89F4C2C}"/>
              </a:ext>
            </a:extLst>
          </p:cNvPr>
          <p:cNvSpPr txBox="1"/>
          <p:nvPr/>
        </p:nvSpPr>
        <p:spPr>
          <a:xfrm>
            <a:off x="5526777" y="2272157"/>
            <a:ext cx="755335" cy="461665"/>
          </a:xfrm>
          <a:prstGeom prst="rect">
            <a:avLst/>
          </a:prstGeom>
          <a:noFill/>
        </p:spPr>
        <p:txBody>
          <a:bodyPr wrap="none" rtlCol="0">
            <a:spAutoFit/>
          </a:bodyPr>
          <a:lstStyle/>
          <a:p>
            <a:r>
              <a:rPr lang="en-US" sz="1200" dirty="0">
                <a:solidFill>
                  <a:srgbClr val="00B050"/>
                </a:solidFill>
              </a:rPr>
              <a:t>Dressed</a:t>
            </a:r>
          </a:p>
          <a:p>
            <a:r>
              <a:rPr lang="en-US" sz="1200" dirty="0">
                <a:solidFill>
                  <a:srgbClr val="00B050"/>
                </a:solidFill>
              </a:rPr>
              <a:t>quarks</a:t>
            </a:r>
          </a:p>
        </p:txBody>
      </p:sp>
      <p:sp>
        <p:nvSpPr>
          <p:cNvPr id="8" name="TextBox 7">
            <a:extLst>
              <a:ext uri="{FF2B5EF4-FFF2-40B4-BE49-F238E27FC236}">
                <a16:creationId xmlns:a16="http://schemas.microsoft.com/office/drawing/2014/main" id="{896B06D0-7CEA-2549-8DFC-0E1E5767AFDD}"/>
              </a:ext>
            </a:extLst>
          </p:cNvPr>
          <p:cNvSpPr txBox="1"/>
          <p:nvPr/>
        </p:nvSpPr>
        <p:spPr>
          <a:xfrm>
            <a:off x="6794431" y="1657140"/>
            <a:ext cx="755335" cy="461665"/>
          </a:xfrm>
          <a:prstGeom prst="rect">
            <a:avLst/>
          </a:prstGeom>
          <a:noFill/>
        </p:spPr>
        <p:txBody>
          <a:bodyPr wrap="none" rtlCol="0">
            <a:spAutoFit/>
          </a:bodyPr>
          <a:lstStyle/>
          <a:p>
            <a:r>
              <a:rPr lang="en-US" sz="1200" dirty="0">
                <a:solidFill>
                  <a:srgbClr val="0000CC"/>
                </a:solidFill>
              </a:rPr>
              <a:t>Dressed</a:t>
            </a:r>
          </a:p>
          <a:p>
            <a:r>
              <a:rPr lang="en-US" sz="1200" dirty="0">
                <a:solidFill>
                  <a:srgbClr val="0000CC"/>
                </a:solidFill>
              </a:rPr>
              <a:t>gluons</a:t>
            </a:r>
          </a:p>
        </p:txBody>
      </p:sp>
      <p:sp>
        <p:nvSpPr>
          <p:cNvPr id="9" name="TextBox 8">
            <a:extLst>
              <a:ext uri="{FF2B5EF4-FFF2-40B4-BE49-F238E27FC236}">
                <a16:creationId xmlns:a16="http://schemas.microsoft.com/office/drawing/2014/main" id="{5A865068-B0EB-1146-9EA1-B01C15D1E39B}"/>
              </a:ext>
            </a:extLst>
          </p:cNvPr>
          <p:cNvSpPr txBox="1"/>
          <p:nvPr/>
        </p:nvSpPr>
        <p:spPr>
          <a:xfrm>
            <a:off x="151806" y="847380"/>
            <a:ext cx="4421949" cy="5078313"/>
          </a:xfrm>
          <a:prstGeom prst="rect">
            <a:avLst/>
          </a:prstGeom>
          <a:noFill/>
        </p:spPr>
        <p:txBody>
          <a:bodyPr wrap="square" rtlCol="0">
            <a:spAutoFit/>
          </a:bodyPr>
          <a:lstStyle/>
          <a:p>
            <a:pPr marL="176213" indent="-176213">
              <a:buFont typeface="Arial" panose="020B0604020202020204" pitchFamily="34" charset="0"/>
              <a:buChar char="•"/>
            </a:pPr>
            <a:r>
              <a:rPr lang="en-US" sz="1800" dirty="0">
                <a:solidFill>
                  <a:srgbClr val="0000FF"/>
                </a:solidFill>
              </a:rPr>
              <a:t>Dressed quark/gluon masses converge at the complete QCD mass scale of 0.43(1) GeV - value impacted by Higgs mechanism.</a:t>
            </a:r>
          </a:p>
          <a:p>
            <a:endParaRPr lang="en-US" sz="1800" dirty="0">
              <a:solidFill>
                <a:srgbClr val="0000FF"/>
              </a:solidFill>
            </a:endParaRPr>
          </a:p>
          <a:p>
            <a:pPr marL="176213" indent="-176213">
              <a:buFont typeface="Arial" panose="020B0604020202020204" pitchFamily="34" charset="0"/>
              <a:buChar char="•"/>
            </a:pPr>
            <a:r>
              <a:rPr lang="en-US" sz="1800" dirty="0">
                <a:solidFill>
                  <a:srgbClr val="0000FF"/>
                </a:solidFill>
              </a:rPr>
              <a:t>Continuum QCD </a:t>
            </a:r>
            <a:r>
              <a:rPr lang="en-US" dirty="0">
                <a:solidFill>
                  <a:schemeClr val="accent2"/>
                </a:solidFill>
              </a:rPr>
              <a:t>predictions are confirmed by LQCD simulations.</a:t>
            </a:r>
          </a:p>
          <a:p>
            <a:pPr marL="176213" indent="-176213">
              <a:buFont typeface="Arial" panose="020B0604020202020204" pitchFamily="34" charset="0"/>
              <a:buChar char="•"/>
            </a:pPr>
            <a:endParaRPr lang="en-US" sz="1800" dirty="0">
              <a:solidFill>
                <a:schemeClr val="accent2"/>
              </a:solidFill>
            </a:endParaRPr>
          </a:p>
          <a:p>
            <a:pPr marL="176213" indent="-176213">
              <a:buFont typeface="Arial" panose="020B0604020202020204" pitchFamily="34" charset="0"/>
              <a:buChar char="•"/>
            </a:pPr>
            <a:r>
              <a:rPr lang="en-US" dirty="0">
                <a:solidFill>
                  <a:schemeClr val="accent2"/>
                </a:solidFill>
              </a:rPr>
              <a:t>So far, a unique insight to the QCD trace anomaly. Vector meson photo-production analyses by employing VDM can not provide access to the QCD trace anomaly (Ref. [4], slide #8).</a:t>
            </a:r>
            <a:endParaRPr lang="en-US" sz="1800" dirty="0">
              <a:solidFill>
                <a:schemeClr val="accent2"/>
              </a:solidFill>
            </a:endParaRPr>
          </a:p>
          <a:p>
            <a:pPr marL="176213" indent="-176213">
              <a:buFont typeface="Arial" panose="020B0604020202020204" pitchFamily="34" charset="0"/>
              <a:buChar char="•"/>
            </a:pPr>
            <a:endParaRPr lang="en-US" sz="1800" dirty="0">
              <a:solidFill>
                <a:srgbClr val="0000FF"/>
              </a:solidFill>
            </a:endParaRPr>
          </a:p>
          <a:p>
            <a:pPr marL="176213" indent="-176213">
              <a:buFont typeface="Arial" panose="020B0604020202020204" pitchFamily="34" charset="0"/>
              <a:buChar char="•"/>
            </a:pPr>
            <a:r>
              <a:rPr lang="en-US" sz="1800" dirty="0">
                <a:solidFill>
                  <a:srgbClr val="FF0000"/>
                </a:solidFill>
              </a:rPr>
              <a:t>Insight into the dressed quark mass function from data on hadron structure represents a challenge for experimental hadron physics.</a:t>
            </a:r>
            <a:r>
              <a:rPr lang="en-US" sz="1400" dirty="0">
                <a:solidFill>
                  <a:srgbClr val="FF0000"/>
                </a:solidFill>
              </a:rPr>
              <a:t> </a:t>
            </a:r>
          </a:p>
        </p:txBody>
      </p:sp>
      <p:sp>
        <p:nvSpPr>
          <p:cNvPr id="10" name="TextBox 9">
            <a:extLst>
              <a:ext uri="{FF2B5EF4-FFF2-40B4-BE49-F238E27FC236}">
                <a16:creationId xmlns:a16="http://schemas.microsoft.com/office/drawing/2014/main" id="{E13C4ED0-B3D7-0148-970A-6635F890CA3C}"/>
              </a:ext>
            </a:extLst>
          </p:cNvPr>
          <p:cNvSpPr txBox="1"/>
          <p:nvPr/>
        </p:nvSpPr>
        <p:spPr>
          <a:xfrm>
            <a:off x="4915645" y="3694049"/>
            <a:ext cx="3845731" cy="461661"/>
          </a:xfrm>
          <a:prstGeom prst="rect">
            <a:avLst/>
          </a:prstGeom>
          <a:solidFill>
            <a:srgbClr val="FFC000"/>
          </a:solidFill>
        </p:spPr>
        <p:txBody>
          <a:bodyPr wrap="square" lIns="91435" tIns="45718" rIns="91435" bIns="45718" rtlCol="0">
            <a:spAutoFit/>
          </a:bodyPr>
          <a:lstStyle/>
          <a:p>
            <a:pPr algn="ctr"/>
            <a:r>
              <a:rPr lang="en-US" sz="1200" b="1" dirty="0"/>
              <a:t>Dressed Quark Mass (Lattice QCD)</a:t>
            </a:r>
          </a:p>
          <a:p>
            <a:pPr algn="ctr"/>
            <a:r>
              <a:rPr lang="en-US" sz="1200" b="1" dirty="0"/>
              <a:t>O. Olivera et al., Phys. Rev. D 99, 094506 (2019)</a:t>
            </a:r>
          </a:p>
        </p:txBody>
      </p:sp>
      <p:pic>
        <p:nvPicPr>
          <p:cNvPr id="11" name="Picture 10" descr="Chart&#10;&#10;Description automatically generated">
            <a:extLst>
              <a:ext uri="{FF2B5EF4-FFF2-40B4-BE49-F238E27FC236}">
                <a16:creationId xmlns:a16="http://schemas.microsoft.com/office/drawing/2014/main" id="{6AC5D866-9D3C-0F47-8B7D-BFFC7219C4E6}"/>
              </a:ext>
            </a:extLst>
          </p:cNvPr>
          <p:cNvPicPr>
            <a:picLocks noChangeAspect="1"/>
          </p:cNvPicPr>
          <p:nvPr/>
        </p:nvPicPr>
        <p:blipFill rotWithShape="1">
          <a:blip r:embed="rId3">
            <a:extLst>
              <a:ext uri="{28A0092B-C50C-407E-A947-70E740481C1C}">
                <a14:useLocalDpi xmlns:a14="http://schemas.microsoft.com/office/drawing/2010/main" val="0"/>
              </a:ext>
            </a:extLst>
          </a:blip>
          <a:srcRect l="2258" t="2212" r="2599" b="2568"/>
          <a:stretch/>
        </p:blipFill>
        <p:spPr>
          <a:xfrm>
            <a:off x="4612055" y="4172461"/>
            <a:ext cx="4150945" cy="2371940"/>
          </a:xfrm>
          <a:prstGeom prst="rect">
            <a:avLst/>
          </a:prstGeom>
        </p:spPr>
      </p:pic>
      <p:sp>
        <p:nvSpPr>
          <p:cNvPr id="12" name="Slide Number Placeholder 1">
            <a:extLst>
              <a:ext uri="{FF2B5EF4-FFF2-40B4-BE49-F238E27FC236}">
                <a16:creationId xmlns:a16="http://schemas.microsoft.com/office/drawing/2014/main" id="{11542D29-57D5-AE45-A334-473BE2F612B8}"/>
              </a:ext>
            </a:extLst>
          </p:cNvPr>
          <p:cNvSpPr txBox="1">
            <a:spLocks/>
          </p:cNvSpPr>
          <p:nvPr/>
        </p:nvSpPr>
        <p:spPr>
          <a:xfrm>
            <a:off x="8543649" y="6553199"/>
            <a:ext cx="486064" cy="304801"/>
          </a:xfrm>
          <a:prstGeom prst="rect">
            <a:avLst/>
          </a:prstGeom>
        </p:spPr>
        <p:txBody>
          <a:bodyPr/>
          <a:lstStyle>
            <a:defPPr>
              <a:defRPr lang="en-US"/>
            </a:defPPr>
            <a:lvl1pPr algn="l" rtl="0" fontAlgn="base">
              <a:spcBef>
                <a:spcPct val="0"/>
              </a:spcBef>
              <a:spcAft>
                <a:spcPct val="0"/>
              </a:spcAft>
              <a:defRPr sz="3600" kern="1200">
                <a:solidFill>
                  <a:schemeClr val="tx1"/>
                </a:solidFill>
                <a:latin typeface="Arial" pitchFamily="34" charset="0"/>
                <a:ea typeface="+mn-ea"/>
                <a:cs typeface="Arial" pitchFamily="34" charset="0"/>
              </a:defRPr>
            </a:lvl1pPr>
            <a:lvl2pPr marL="457177" algn="l" rtl="0" fontAlgn="base">
              <a:spcBef>
                <a:spcPct val="0"/>
              </a:spcBef>
              <a:spcAft>
                <a:spcPct val="0"/>
              </a:spcAft>
              <a:defRPr sz="3600" kern="1200">
                <a:solidFill>
                  <a:schemeClr val="tx1"/>
                </a:solidFill>
                <a:latin typeface="Arial" pitchFamily="34" charset="0"/>
                <a:ea typeface="+mn-ea"/>
                <a:cs typeface="Arial" pitchFamily="34" charset="0"/>
              </a:defRPr>
            </a:lvl2pPr>
            <a:lvl3pPr marL="914353" algn="l" rtl="0" fontAlgn="base">
              <a:spcBef>
                <a:spcPct val="0"/>
              </a:spcBef>
              <a:spcAft>
                <a:spcPct val="0"/>
              </a:spcAft>
              <a:defRPr sz="3600" kern="1200">
                <a:solidFill>
                  <a:schemeClr val="tx1"/>
                </a:solidFill>
                <a:latin typeface="Arial" pitchFamily="34" charset="0"/>
                <a:ea typeface="+mn-ea"/>
                <a:cs typeface="Arial" pitchFamily="34" charset="0"/>
              </a:defRPr>
            </a:lvl3pPr>
            <a:lvl4pPr marL="1371530" algn="l" rtl="0" fontAlgn="base">
              <a:spcBef>
                <a:spcPct val="0"/>
              </a:spcBef>
              <a:spcAft>
                <a:spcPct val="0"/>
              </a:spcAft>
              <a:defRPr sz="3600" kern="1200">
                <a:solidFill>
                  <a:schemeClr val="tx1"/>
                </a:solidFill>
                <a:latin typeface="Arial" pitchFamily="34" charset="0"/>
                <a:ea typeface="+mn-ea"/>
                <a:cs typeface="Arial" pitchFamily="34" charset="0"/>
              </a:defRPr>
            </a:lvl4pPr>
            <a:lvl5pPr marL="1828706" algn="l" rtl="0" fontAlgn="base">
              <a:spcBef>
                <a:spcPct val="0"/>
              </a:spcBef>
              <a:spcAft>
                <a:spcPct val="0"/>
              </a:spcAft>
              <a:defRPr sz="3600" kern="1200">
                <a:solidFill>
                  <a:schemeClr val="tx1"/>
                </a:solidFill>
                <a:latin typeface="Arial" pitchFamily="34" charset="0"/>
                <a:ea typeface="+mn-ea"/>
                <a:cs typeface="Arial" pitchFamily="34" charset="0"/>
              </a:defRPr>
            </a:lvl5pPr>
            <a:lvl6pPr marL="2285883" algn="l" defTabSz="914353" rtl="0" eaLnBrk="1" latinLnBrk="0" hangingPunct="1">
              <a:defRPr sz="3600" kern="1200">
                <a:solidFill>
                  <a:schemeClr val="tx1"/>
                </a:solidFill>
                <a:latin typeface="Arial" pitchFamily="34" charset="0"/>
                <a:ea typeface="+mn-ea"/>
                <a:cs typeface="Arial" pitchFamily="34" charset="0"/>
              </a:defRPr>
            </a:lvl6pPr>
            <a:lvl7pPr marL="2743060" algn="l" defTabSz="914353" rtl="0" eaLnBrk="1" latinLnBrk="0" hangingPunct="1">
              <a:defRPr sz="3600" kern="1200">
                <a:solidFill>
                  <a:schemeClr val="tx1"/>
                </a:solidFill>
                <a:latin typeface="Arial" pitchFamily="34" charset="0"/>
                <a:ea typeface="+mn-ea"/>
                <a:cs typeface="Arial" pitchFamily="34" charset="0"/>
              </a:defRPr>
            </a:lvl7pPr>
            <a:lvl8pPr marL="3200236" algn="l" defTabSz="914353" rtl="0" eaLnBrk="1" latinLnBrk="0" hangingPunct="1">
              <a:defRPr sz="3600" kern="1200">
                <a:solidFill>
                  <a:schemeClr val="tx1"/>
                </a:solidFill>
                <a:latin typeface="Arial" pitchFamily="34" charset="0"/>
                <a:ea typeface="+mn-ea"/>
                <a:cs typeface="Arial" pitchFamily="34" charset="0"/>
              </a:defRPr>
            </a:lvl8pPr>
            <a:lvl9pPr marL="3657413" algn="l" defTabSz="914353" rtl="0" eaLnBrk="1" latinLnBrk="0" hangingPunct="1">
              <a:defRPr sz="3600" kern="1200">
                <a:solidFill>
                  <a:schemeClr val="tx1"/>
                </a:solidFill>
                <a:latin typeface="Arial" pitchFamily="34" charset="0"/>
                <a:ea typeface="+mn-ea"/>
                <a:cs typeface="Arial" pitchFamily="34" charset="0"/>
              </a:defRPr>
            </a:lvl9pPr>
          </a:lstStyle>
          <a:p>
            <a:pPr>
              <a:defRPr/>
            </a:pPr>
            <a:r>
              <a:rPr lang="fr-FR" sz="1200" dirty="0">
                <a:solidFill>
                  <a:srgbClr val="000000"/>
                </a:solidFill>
              </a:rPr>
              <a:t>10</a:t>
            </a:r>
          </a:p>
        </p:txBody>
      </p:sp>
    </p:spTree>
    <p:extLst>
      <p:ext uri="{BB962C8B-B14F-4D97-AF65-F5344CB8AC3E}">
        <p14:creationId xmlns:p14="http://schemas.microsoft.com/office/powerpoint/2010/main" val="29080168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5ADA858-53CE-494B-93B3-15143388E55D}"/>
              </a:ext>
            </a:extLst>
          </p:cNvPr>
          <p:cNvSpPr txBox="1"/>
          <p:nvPr/>
        </p:nvSpPr>
        <p:spPr>
          <a:xfrm>
            <a:off x="1619112" y="167224"/>
            <a:ext cx="5905774" cy="400105"/>
          </a:xfrm>
          <a:prstGeom prst="rect">
            <a:avLst/>
          </a:prstGeom>
          <a:noFill/>
        </p:spPr>
        <p:txBody>
          <a:bodyPr wrap="none" lIns="91435" tIns="45718" rIns="91435" bIns="45718" rtlCol="0">
            <a:spAutoFit/>
          </a:bodyPr>
          <a:lstStyle/>
          <a:p>
            <a:pPr algn="ctr"/>
            <a:r>
              <a:rPr lang="en-US" sz="2000" b="1" dirty="0">
                <a:solidFill>
                  <a:srgbClr val="0000FF"/>
                </a:solidFill>
                <a:latin typeface="+mj-lt"/>
              </a:rPr>
              <a:t> Insight into EHM from Data on N/N* Structure </a:t>
            </a:r>
          </a:p>
        </p:txBody>
      </p:sp>
      <p:sp>
        <p:nvSpPr>
          <p:cNvPr id="4" name="TextBox 3">
            <a:extLst>
              <a:ext uri="{FF2B5EF4-FFF2-40B4-BE49-F238E27FC236}">
                <a16:creationId xmlns:a16="http://schemas.microsoft.com/office/drawing/2014/main" id="{A71C6D4B-2086-C147-8085-DE5F02CD5CAC}"/>
              </a:ext>
            </a:extLst>
          </p:cNvPr>
          <p:cNvSpPr txBox="1"/>
          <p:nvPr/>
        </p:nvSpPr>
        <p:spPr>
          <a:xfrm>
            <a:off x="167822" y="4974007"/>
            <a:ext cx="8615360" cy="1569660"/>
          </a:xfrm>
          <a:prstGeom prst="rect">
            <a:avLst/>
          </a:prstGeom>
          <a:noFill/>
        </p:spPr>
        <p:txBody>
          <a:bodyPr wrap="square" rtlCol="0">
            <a:spAutoFit/>
          </a:bodyPr>
          <a:lstStyle/>
          <a:p>
            <a:pPr marL="176213" indent="-176213">
              <a:spcAft>
                <a:spcPts val="1200"/>
              </a:spcAft>
              <a:buClr>
                <a:srgbClr val="C00000"/>
              </a:buClr>
              <a:buFont typeface="Arial" panose="020B0604020202020204" pitchFamily="34" charset="0"/>
              <a:buChar char="•"/>
            </a:pPr>
            <a:r>
              <a:rPr lang="en-US" sz="1800" dirty="0">
                <a:solidFill>
                  <a:srgbClr val="0000FF"/>
                </a:solidFill>
              </a:rPr>
              <a:t>Consistent results on the momentum dependence of the dressed quark mass function from independent studies of the </a:t>
            </a:r>
            <a:r>
              <a:rPr lang="en-US" sz="1800" dirty="0" err="1">
                <a:solidFill>
                  <a:srgbClr val="0000FF"/>
                </a:solidFill>
              </a:rPr>
              <a:t>pseudoscalar</a:t>
            </a:r>
            <a:r>
              <a:rPr lang="en-US" sz="1800" dirty="0">
                <a:solidFill>
                  <a:srgbClr val="0000FF"/>
                </a:solidFill>
              </a:rPr>
              <a:t> mesons and the ground and excited state nucleon structure are of particular importance for the validation of insight into EHM.</a:t>
            </a:r>
            <a:r>
              <a:rPr lang="en-US" sz="1800" dirty="0"/>
              <a:t>   </a:t>
            </a:r>
          </a:p>
          <a:p>
            <a:endParaRPr lang="en-US" sz="1400" dirty="0"/>
          </a:p>
        </p:txBody>
      </p:sp>
      <p:sp>
        <p:nvSpPr>
          <p:cNvPr id="7" name="TextBox 6">
            <a:extLst>
              <a:ext uri="{FF2B5EF4-FFF2-40B4-BE49-F238E27FC236}">
                <a16:creationId xmlns:a16="http://schemas.microsoft.com/office/drawing/2014/main" id="{C54EEE46-AC2E-804F-9BF3-86003A215A09}"/>
              </a:ext>
            </a:extLst>
          </p:cNvPr>
          <p:cNvSpPr txBox="1"/>
          <p:nvPr/>
        </p:nvSpPr>
        <p:spPr>
          <a:xfrm>
            <a:off x="8519968" y="6570826"/>
            <a:ext cx="341760" cy="261610"/>
          </a:xfrm>
          <a:prstGeom prst="rect">
            <a:avLst/>
          </a:prstGeom>
          <a:solidFill>
            <a:schemeClr val="bg1"/>
          </a:solidFill>
        </p:spPr>
        <p:txBody>
          <a:bodyPr wrap="none" rtlCol="0">
            <a:spAutoFit/>
          </a:bodyPr>
          <a:lstStyle/>
          <a:p>
            <a:r>
              <a:rPr lang="en-US" sz="1100" dirty="0"/>
              <a:t>11</a:t>
            </a:r>
          </a:p>
        </p:txBody>
      </p:sp>
      <p:pic>
        <p:nvPicPr>
          <p:cNvPr id="8" name="Picture 7" descr="Chart&#10;&#10;Description automatically generated with low confidence">
            <a:extLst>
              <a:ext uri="{FF2B5EF4-FFF2-40B4-BE49-F238E27FC236}">
                <a16:creationId xmlns:a16="http://schemas.microsoft.com/office/drawing/2014/main" id="{4FD45D16-64BE-AF4A-BD70-A987903537B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5018" y="1008790"/>
            <a:ext cx="3532909" cy="3864949"/>
          </a:xfrm>
          <a:prstGeom prst="rect">
            <a:avLst/>
          </a:prstGeom>
        </p:spPr>
      </p:pic>
      <p:sp>
        <p:nvSpPr>
          <p:cNvPr id="9" name="TextBox 8">
            <a:extLst>
              <a:ext uri="{FF2B5EF4-FFF2-40B4-BE49-F238E27FC236}">
                <a16:creationId xmlns:a16="http://schemas.microsoft.com/office/drawing/2014/main" id="{0633DE5B-6FD2-4A49-9E46-D3284CBB8B14}"/>
              </a:ext>
            </a:extLst>
          </p:cNvPr>
          <p:cNvSpPr txBox="1"/>
          <p:nvPr/>
        </p:nvSpPr>
        <p:spPr>
          <a:xfrm>
            <a:off x="4397308" y="1705665"/>
            <a:ext cx="4682837" cy="2031325"/>
          </a:xfrm>
          <a:prstGeom prst="rect">
            <a:avLst/>
          </a:prstGeom>
          <a:noFill/>
        </p:spPr>
        <p:txBody>
          <a:bodyPr wrap="square" rtlCol="0">
            <a:spAutoFit/>
          </a:bodyPr>
          <a:lstStyle/>
          <a:p>
            <a:pPr marL="176213" indent="-176213">
              <a:spcAft>
                <a:spcPts val="1200"/>
              </a:spcAft>
              <a:buClr>
                <a:srgbClr val="C00000"/>
              </a:buClr>
              <a:buFont typeface="Arial" panose="020B0604020202020204" pitchFamily="34" charset="0"/>
              <a:buChar char="•"/>
            </a:pPr>
            <a:r>
              <a:rPr lang="en-US" sz="1800" dirty="0"/>
              <a:t>Studies of the structure of the ground and excited states of the nucleon allow us to explore the dressed quark mass function in </a:t>
            </a:r>
            <a:r>
              <a:rPr lang="en-US" dirty="0"/>
              <a:t>the</a:t>
            </a:r>
            <a:r>
              <a:rPr lang="en-US" sz="1800" dirty="0"/>
              <a:t> environment where the sum of the dressed quark masses is the dominant contribution to the physical masses of the ground and excited states of the nucleon.</a:t>
            </a:r>
          </a:p>
        </p:txBody>
      </p:sp>
      <p:sp>
        <p:nvSpPr>
          <p:cNvPr id="5" name="TextBox 4">
            <a:extLst>
              <a:ext uri="{FF2B5EF4-FFF2-40B4-BE49-F238E27FC236}">
                <a16:creationId xmlns:a16="http://schemas.microsoft.com/office/drawing/2014/main" id="{C4D1C129-40ED-CD4B-A240-56D8D34F14D2}"/>
              </a:ext>
            </a:extLst>
          </p:cNvPr>
          <p:cNvSpPr txBox="1"/>
          <p:nvPr/>
        </p:nvSpPr>
        <p:spPr>
          <a:xfrm>
            <a:off x="665018" y="2062730"/>
            <a:ext cx="484909" cy="457200"/>
          </a:xfrm>
          <a:prstGeom prst="rect">
            <a:avLst/>
          </a:prstGeom>
          <a:solidFill>
            <a:schemeClr val="bg1"/>
          </a:solidFill>
        </p:spPr>
        <p:txBody>
          <a:bodyPr wrap="square" rtlCol="0">
            <a:spAutoFit/>
          </a:bodyPr>
          <a:lstStyle/>
          <a:p>
            <a:endParaRPr lang="en-US" dirty="0"/>
          </a:p>
        </p:txBody>
      </p:sp>
      <p:sp>
        <p:nvSpPr>
          <p:cNvPr id="6" name="TextBox 5">
            <a:extLst>
              <a:ext uri="{FF2B5EF4-FFF2-40B4-BE49-F238E27FC236}">
                <a16:creationId xmlns:a16="http://schemas.microsoft.com/office/drawing/2014/main" id="{4842168C-4AE7-D741-816B-3637F85B47FB}"/>
              </a:ext>
            </a:extLst>
          </p:cNvPr>
          <p:cNvSpPr txBox="1"/>
          <p:nvPr/>
        </p:nvSpPr>
        <p:spPr>
          <a:xfrm flipH="1">
            <a:off x="944380" y="4197927"/>
            <a:ext cx="4846820" cy="365760"/>
          </a:xfrm>
          <a:prstGeom prst="rect">
            <a:avLst/>
          </a:prstGeom>
          <a:noFill/>
        </p:spPr>
        <p:txBody>
          <a:bodyPr wrap="square" rtlCol="0">
            <a:spAutoFit/>
          </a:bodyPr>
          <a:lstStyle/>
          <a:p>
            <a:endParaRPr lang="en-US" dirty="0"/>
          </a:p>
        </p:txBody>
      </p:sp>
      <p:sp>
        <p:nvSpPr>
          <p:cNvPr id="10" name="TextBox 9">
            <a:extLst>
              <a:ext uri="{FF2B5EF4-FFF2-40B4-BE49-F238E27FC236}">
                <a16:creationId xmlns:a16="http://schemas.microsoft.com/office/drawing/2014/main" id="{3DA024EE-18C5-AB4F-8379-E8C77D5A8A1A}"/>
              </a:ext>
            </a:extLst>
          </p:cNvPr>
          <p:cNvSpPr txBox="1"/>
          <p:nvPr/>
        </p:nvSpPr>
        <p:spPr>
          <a:xfrm rot="1640219">
            <a:off x="975298" y="2191208"/>
            <a:ext cx="274320" cy="274320"/>
          </a:xfrm>
          <a:prstGeom prst="rect">
            <a:avLst/>
          </a:prstGeom>
          <a:solidFill>
            <a:schemeClr val="bg1"/>
          </a:solidFill>
        </p:spPr>
        <p:txBody>
          <a:bodyPr wrap="none" rtlCol="0">
            <a:spAutoFit/>
          </a:bodyPr>
          <a:lstStyle/>
          <a:p>
            <a:endParaRPr lang="en-US" dirty="0"/>
          </a:p>
        </p:txBody>
      </p:sp>
    </p:spTree>
    <p:extLst>
      <p:ext uri="{BB962C8B-B14F-4D97-AF65-F5344CB8AC3E}">
        <p14:creationId xmlns:p14="http://schemas.microsoft.com/office/powerpoint/2010/main" val="5939093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576EDCC-6E6B-814A-9E9B-BEB56D7B2588}"/>
              </a:ext>
            </a:extLst>
          </p:cNvPr>
          <p:cNvSpPr>
            <a:spLocks noGrp="1"/>
          </p:cNvSpPr>
          <p:nvPr>
            <p:ph type="sldNum" sz="quarter" idx="4"/>
          </p:nvPr>
        </p:nvSpPr>
        <p:spPr/>
        <p:txBody>
          <a:bodyPr/>
          <a:lstStyle/>
          <a:p>
            <a:pPr>
              <a:defRPr/>
            </a:pPr>
            <a:r>
              <a:rPr lang="fr-FR" dirty="0">
                <a:solidFill>
                  <a:srgbClr val="000000"/>
                </a:solidFill>
              </a:rPr>
              <a:t>12</a:t>
            </a:r>
          </a:p>
        </p:txBody>
      </p:sp>
      <p:sp>
        <p:nvSpPr>
          <p:cNvPr id="6" name="Title 1">
            <a:extLst>
              <a:ext uri="{FF2B5EF4-FFF2-40B4-BE49-F238E27FC236}">
                <a16:creationId xmlns:a16="http://schemas.microsoft.com/office/drawing/2014/main" id="{8A351C16-60F5-0A40-BE66-A22A564673E4}"/>
              </a:ext>
            </a:extLst>
          </p:cNvPr>
          <p:cNvSpPr txBox="1">
            <a:spLocks/>
          </p:cNvSpPr>
          <p:nvPr/>
        </p:nvSpPr>
        <p:spPr bwMode="auto">
          <a:xfrm>
            <a:off x="4739" y="2695"/>
            <a:ext cx="9144000" cy="762290"/>
          </a:xfrm>
          <a:prstGeom prst="rect">
            <a:avLst/>
          </a:prstGeom>
          <a:noFill/>
          <a:ln w="9525">
            <a:noFill/>
            <a:miter lim="800000"/>
            <a:headEnd/>
            <a:tailEnd/>
          </a:ln>
        </p:spPr>
        <p:txBody>
          <a:bodyPr vert="horz" wrap="square" lIns="91435" tIns="45718" rIns="91435" bIns="45718" numCol="1" anchor="ctr" anchorCtr="0" compatLnSpc="1">
            <a:prstTxWarp prst="textNoShape">
              <a:avLst/>
            </a:prstTxWarp>
          </a:bodyPr>
          <a:lstStyle>
            <a:lvl1pPr algn="ctr" rtl="0" eaLnBrk="0" fontAlgn="base" hangingPunct="0">
              <a:spcBef>
                <a:spcPct val="0"/>
              </a:spcBef>
              <a:spcAft>
                <a:spcPct val="0"/>
              </a:spcAft>
              <a:defRPr sz="3200" b="1">
                <a:solidFill>
                  <a:schemeClr val="accent2"/>
                </a:solidFill>
                <a:latin typeface="+mj-lt"/>
                <a:ea typeface="+mj-ea"/>
                <a:cs typeface="+mj-cs"/>
              </a:defRPr>
            </a:lvl1pPr>
            <a:lvl2pPr algn="ctr" rtl="0" eaLnBrk="0" fontAlgn="base" hangingPunct="0">
              <a:spcBef>
                <a:spcPct val="0"/>
              </a:spcBef>
              <a:spcAft>
                <a:spcPct val="0"/>
              </a:spcAft>
              <a:defRPr sz="3200" b="1">
                <a:solidFill>
                  <a:schemeClr val="accent2"/>
                </a:solidFill>
                <a:latin typeface="Arial" charset="0"/>
              </a:defRPr>
            </a:lvl2pPr>
            <a:lvl3pPr algn="ctr" rtl="0" eaLnBrk="0" fontAlgn="base" hangingPunct="0">
              <a:spcBef>
                <a:spcPct val="0"/>
              </a:spcBef>
              <a:spcAft>
                <a:spcPct val="0"/>
              </a:spcAft>
              <a:defRPr sz="3200" b="1">
                <a:solidFill>
                  <a:schemeClr val="accent2"/>
                </a:solidFill>
                <a:latin typeface="Arial" charset="0"/>
              </a:defRPr>
            </a:lvl3pPr>
            <a:lvl4pPr algn="ctr" rtl="0" eaLnBrk="0" fontAlgn="base" hangingPunct="0">
              <a:spcBef>
                <a:spcPct val="0"/>
              </a:spcBef>
              <a:spcAft>
                <a:spcPct val="0"/>
              </a:spcAft>
              <a:defRPr sz="3200" b="1">
                <a:solidFill>
                  <a:schemeClr val="accent2"/>
                </a:solidFill>
                <a:latin typeface="Arial" charset="0"/>
              </a:defRPr>
            </a:lvl4pPr>
            <a:lvl5pPr algn="ctr" rtl="0" eaLnBrk="0" fontAlgn="base" hangingPunct="0">
              <a:spcBef>
                <a:spcPct val="0"/>
              </a:spcBef>
              <a:spcAft>
                <a:spcPct val="0"/>
              </a:spcAft>
              <a:defRPr sz="3200" b="1">
                <a:solidFill>
                  <a:schemeClr val="accent2"/>
                </a:solidFill>
                <a:latin typeface="Arial" charset="0"/>
              </a:defRPr>
            </a:lvl5pPr>
            <a:lvl6pPr marL="457177" algn="ctr" rtl="0" eaLnBrk="0" fontAlgn="base" hangingPunct="0">
              <a:spcBef>
                <a:spcPct val="0"/>
              </a:spcBef>
              <a:spcAft>
                <a:spcPct val="0"/>
              </a:spcAft>
              <a:defRPr sz="3200" b="1">
                <a:solidFill>
                  <a:schemeClr val="accent2"/>
                </a:solidFill>
                <a:latin typeface="Arial" charset="0"/>
              </a:defRPr>
            </a:lvl6pPr>
            <a:lvl7pPr marL="914353" algn="ctr" rtl="0" eaLnBrk="0" fontAlgn="base" hangingPunct="0">
              <a:spcBef>
                <a:spcPct val="0"/>
              </a:spcBef>
              <a:spcAft>
                <a:spcPct val="0"/>
              </a:spcAft>
              <a:defRPr sz="3200" b="1">
                <a:solidFill>
                  <a:schemeClr val="accent2"/>
                </a:solidFill>
                <a:latin typeface="Arial" charset="0"/>
              </a:defRPr>
            </a:lvl7pPr>
            <a:lvl8pPr marL="1371530" algn="ctr" rtl="0" eaLnBrk="0" fontAlgn="base" hangingPunct="0">
              <a:spcBef>
                <a:spcPct val="0"/>
              </a:spcBef>
              <a:spcAft>
                <a:spcPct val="0"/>
              </a:spcAft>
              <a:defRPr sz="3200" b="1">
                <a:solidFill>
                  <a:schemeClr val="accent2"/>
                </a:solidFill>
                <a:latin typeface="Arial" charset="0"/>
              </a:defRPr>
            </a:lvl8pPr>
            <a:lvl9pPr marL="1828706" algn="ctr" rtl="0" eaLnBrk="0" fontAlgn="base" hangingPunct="0">
              <a:spcBef>
                <a:spcPct val="0"/>
              </a:spcBef>
              <a:spcAft>
                <a:spcPct val="0"/>
              </a:spcAft>
              <a:defRPr sz="3200" b="1">
                <a:solidFill>
                  <a:schemeClr val="accent2"/>
                </a:solidFill>
                <a:latin typeface="Arial" charset="0"/>
              </a:defRPr>
            </a:lvl9pPr>
          </a:lstStyle>
          <a:p>
            <a:r>
              <a:rPr lang="en-US" sz="2000" kern="0" dirty="0">
                <a:solidFill>
                  <a:srgbClr val="0000FF"/>
                </a:solidFill>
                <a:latin typeface="+mn-lt"/>
              </a:rPr>
              <a:t>Nucleon Resonance Electrocouplings from Data On Exclusive Meson Electroproduction with CLAS</a:t>
            </a:r>
            <a:endParaRPr lang="en-US" sz="2000" kern="0" dirty="0">
              <a:latin typeface="+mn-lt"/>
            </a:endParaRPr>
          </a:p>
        </p:txBody>
      </p:sp>
      <p:graphicFrame>
        <p:nvGraphicFramePr>
          <p:cNvPr id="7" name="Table 6">
            <a:extLst>
              <a:ext uri="{FF2B5EF4-FFF2-40B4-BE49-F238E27FC236}">
                <a16:creationId xmlns:a16="http://schemas.microsoft.com/office/drawing/2014/main" id="{A2D669A0-413E-F841-BAE6-ACEE56A5C562}"/>
              </a:ext>
            </a:extLst>
          </p:cNvPr>
          <p:cNvGraphicFramePr>
            <a:graphicFrameLocks noGrp="1"/>
          </p:cNvGraphicFramePr>
          <p:nvPr/>
        </p:nvGraphicFramePr>
        <p:xfrm>
          <a:off x="565974" y="969098"/>
          <a:ext cx="8002572" cy="3946201"/>
        </p:xfrm>
        <a:graphic>
          <a:graphicData uri="http://schemas.openxmlformats.org/drawingml/2006/table">
            <a:tbl>
              <a:tblPr firstRow="1" bandRow="1">
                <a:tableStyleId>{5940675A-B579-460E-94D1-54222C63F5DA}</a:tableStyleId>
              </a:tblPr>
              <a:tblGrid>
                <a:gridCol w="2667524">
                  <a:extLst>
                    <a:ext uri="{9D8B030D-6E8A-4147-A177-3AD203B41FA5}">
                      <a16:colId xmlns:a16="http://schemas.microsoft.com/office/drawing/2014/main" val="20000"/>
                    </a:ext>
                  </a:extLst>
                </a:gridCol>
                <a:gridCol w="2667524">
                  <a:extLst>
                    <a:ext uri="{9D8B030D-6E8A-4147-A177-3AD203B41FA5}">
                      <a16:colId xmlns:a16="http://schemas.microsoft.com/office/drawing/2014/main" val="20001"/>
                    </a:ext>
                  </a:extLst>
                </a:gridCol>
                <a:gridCol w="2667524">
                  <a:extLst>
                    <a:ext uri="{9D8B030D-6E8A-4147-A177-3AD203B41FA5}">
                      <a16:colId xmlns:a16="http://schemas.microsoft.com/office/drawing/2014/main" val="20002"/>
                    </a:ext>
                  </a:extLst>
                </a:gridCol>
              </a:tblGrid>
              <a:tr h="923652">
                <a:tc>
                  <a:txBody>
                    <a:bodyPr/>
                    <a:lstStyle/>
                    <a:p>
                      <a:pPr algn="ctr"/>
                      <a:r>
                        <a:rPr lang="en-US" sz="1600" b="1" dirty="0"/>
                        <a:t>Exclusive meson</a:t>
                      </a:r>
                    </a:p>
                    <a:p>
                      <a:pPr algn="ctr"/>
                      <a:r>
                        <a:rPr lang="en-US" sz="1600" b="1" dirty="0" err="1"/>
                        <a:t>electroproduction</a:t>
                      </a:r>
                      <a:endParaRPr lang="en-US" sz="1600" b="1" dirty="0"/>
                    </a:p>
                    <a:p>
                      <a:pPr algn="ctr"/>
                      <a:r>
                        <a:rPr lang="en-US" sz="1600" b="1" dirty="0"/>
                        <a:t>channels</a:t>
                      </a:r>
                    </a:p>
                  </a:txBody>
                  <a:tcPr/>
                </a:tc>
                <a:tc>
                  <a:txBody>
                    <a:bodyPr/>
                    <a:lstStyle/>
                    <a:p>
                      <a:pPr algn="ctr"/>
                      <a:r>
                        <a:rPr lang="en-US" b="1" dirty="0"/>
                        <a:t>Excited proton</a:t>
                      </a:r>
                    </a:p>
                    <a:p>
                      <a:pPr algn="ctr"/>
                      <a:r>
                        <a:rPr lang="en-US" b="1" dirty="0"/>
                        <a:t>states</a:t>
                      </a:r>
                    </a:p>
                  </a:txBody>
                  <a:tcPr/>
                </a:tc>
                <a:tc>
                  <a:txBody>
                    <a:bodyPr/>
                    <a:lstStyle/>
                    <a:p>
                      <a:pPr algn="ctr"/>
                      <a:r>
                        <a:rPr lang="en-US" sz="1600" b="1" dirty="0"/>
                        <a:t>Q</a:t>
                      </a:r>
                      <a:r>
                        <a:rPr lang="en-US" sz="1600" b="1" baseline="30000" dirty="0"/>
                        <a:t>2</a:t>
                      </a:r>
                      <a:r>
                        <a:rPr lang="en-US" sz="1600" b="1" dirty="0"/>
                        <a:t>-ranges</a:t>
                      </a:r>
                      <a:r>
                        <a:rPr lang="en-US" sz="1600" b="1" baseline="0" dirty="0"/>
                        <a:t> for extracted </a:t>
                      </a:r>
                      <a:r>
                        <a:rPr lang="en-US" sz="1600" b="1" baseline="0" dirty="0" err="1">
                          <a:latin typeface="Symbol" panose="05050102010706020507" pitchFamily="18" charset="2"/>
                        </a:rPr>
                        <a:t>g</a:t>
                      </a:r>
                      <a:r>
                        <a:rPr lang="en-US" sz="1600" b="1" baseline="-25000" dirty="0" err="1"/>
                        <a:t>v</a:t>
                      </a:r>
                      <a:r>
                        <a:rPr lang="en-US" sz="1600" b="1" baseline="0" dirty="0" err="1"/>
                        <a:t>pN</a:t>
                      </a:r>
                      <a:r>
                        <a:rPr lang="en-US" sz="1600" b="1" baseline="0" dirty="0"/>
                        <a:t>* electrocouplings, GeV</a:t>
                      </a:r>
                      <a:r>
                        <a:rPr lang="en-US" sz="1600" b="1" baseline="30000" dirty="0"/>
                        <a:t>2</a:t>
                      </a:r>
                    </a:p>
                  </a:txBody>
                  <a:tcPr/>
                </a:tc>
                <a:extLst>
                  <a:ext uri="{0D108BD9-81ED-4DB2-BD59-A6C34878D82A}">
                    <a16:rowId xmlns:a16="http://schemas.microsoft.com/office/drawing/2014/main" val="10000"/>
                  </a:ext>
                </a:extLst>
              </a:tr>
              <a:tr h="966612">
                <a:tc>
                  <a:txBody>
                    <a:bodyPr/>
                    <a:lstStyle/>
                    <a:p>
                      <a:pPr algn="ctr"/>
                      <a:r>
                        <a:rPr lang="en-US" b="1" dirty="0">
                          <a:latin typeface="Symbol" panose="05050102010706020507" pitchFamily="18" charset="2"/>
                        </a:rPr>
                        <a:t>p</a:t>
                      </a:r>
                      <a:r>
                        <a:rPr lang="en-US" b="1" baseline="30000" dirty="0"/>
                        <a:t>0</a:t>
                      </a:r>
                      <a:r>
                        <a:rPr lang="en-US" b="1" dirty="0"/>
                        <a:t>p,  </a:t>
                      </a:r>
                      <a:r>
                        <a:rPr lang="en-US" b="1" dirty="0" err="1">
                          <a:latin typeface="Symbol" panose="05050102010706020507" pitchFamily="18" charset="2"/>
                        </a:rPr>
                        <a:t>p</a:t>
                      </a:r>
                      <a:r>
                        <a:rPr lang="en-US" b="1" baseline="30000" dirty="0" err="1"/>
                        <a:t>+</a:t>
                      </a:r>
                      <a:r>
                        <a:rPr lang="en-US" b="1" dirty="0" err="1"/>
                        <a:t>n</a:t>
                      </a:r>
                      <a:endParaRPr lang="en-US" b="1" dirty="0"/>
                    </a:p>
                  </a:txBody>
                  <a:tcPr/>
                </a:tc>
                <a:tc>
                  <a:txBody>
                    <a:bodyPr/>
                    <a:lstStyle/>
                    <a:p>
                      <a:pPr algn="ctr"/>
                      <a:r>
                        <a:rPr lang="en-US" sz="1400" b="1" dirty="0">
                          <a:latin typeface="Symbol" panose="05050102010706020507" pitchFamily="18" charset="2"/>
                        </a:rPr>
                        <a:t>D</a:t>
                      </a:r>
                      <a:r>
                        <a:rPr lang="en-US" sz="1400" b="1" dirty="0"/>
                        <a:t>(1232)3/2</a:t>
                      </a:r>
                      <a:r>
                        <a:rPr lang="en-US" sz="1400" b="1" baseline="30000" dirty="0"/>
                        <a:t>+</a:t>
                      </a:r>
                    </a:p>
                    <a:p>
                      <a:pPr algn="ctr"/>
                      <a:endParaRPr lang="en-US" sz="1400" b="1" dirty="0"/>
                    </a:p>
                    <a:p>
                      <a:pPr algn="ctr"/>
                      <a:r>
                        <a:rPr lang="en-US" sz="1400" b="1" dirty="0"/>
                        <a:t> N(1440)1/2</a:t>
                      </a:r>
                      <a:r>
                        <a:rPr lang="en-US" sz="1400" b="1" baseline="30000" dirty="0"/>
                        <a:t>+</a:t>
                      </a:r>
                      <a:r>
                        <a:rPr lang="en-US" sz="1400" b="1" baseline="0" dirty="0"/>
                        <a:t>,N(1520)3/2</a:t>
                      </a:r>
                      <a:r>
                        <a:rPr lang="en-US" sz="1400" b="1" baseline="30000" dirty="0"/>
                        <a:t>-</a:t>
                      </a:r>
                      <a:r>
                        <a:rPr lang="en-US" sz="1400" b="1" baseline="0" dirty="0"/>
                        <a:t>, N(1535)1/2</a:t>
                      </a:r>
                      <a:r>
                        <a:rPr lang="en-US" sz="1400" b="1" baseline="30000" dirty="0"/>
                        <a:t>-</a:t>
                      </a:r>
                    </a:p>
                  </a:txBody>
                  <a:tcPr/>
                </a:tc>
                <a:tc>
                  <a:txBody>
                    <a:bodyPr/>
                    <a:lstStyle/>
                    <a:p>
                      <a:pPr algn="ctr"/>
                      <a:r>
                        <a:rPr lang="en-US" sz="1400" b="1" dirty="0"/>
                        <a:t>0.16-6.0</a:t>
                      </a:r>
                    </a:p>
                    <a:p>
                      <a:pPr algn="ctr"/>
                      <a:endParaRPr lang="en-US" sz="1400" b="1" dirty="0"/>
                    </a:p>
                    <a:p>
                      <a:pPr algn="ctr"/>
                      <a:r>
                        <a:rPr lang="en-US" sz="1400" b="1" dirty="0"/>
                        <a:t> 0.30-4.16</a:t>
                      </a:r>
                    </a:p>
                  </a:txBody>
                  <a:tcPr/>
                </a:tc>
                <a:extLst>
                  <a:ext uri="{0D108BD9-81ED-4DB2-BD59-A6C34878D82A}">
                    <a16:rowId xmlns:a16="http://schemas.microsoft.com/office/drawing/2014/main" val="10001"/>
                  </a:ext>
                </a:extLst>
              </a:tr>
              <a:tr h="591655">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baseline="0" dirty="0">
                          <a:latin typeface="Symbol" panose="05050102010706020507" pitchFamily="18" charset="2"/>
                        </a:rPr>
                        <a:t>  </a:t>
                      </a:r>
                      <a:r>
                        <a:rPr lang="en-US" b="1" dirty="0"/>
                        <a:t>  </a:t>
                      </a:r>
                      <a:r>
                        <a:rPr lang="en-US" b="1" dirty="0" err="1">
                          <a:latin typeface="Symbol" panose="05050102010706020507" pitchFamily="18" charset="2"/>
                        </a:rPr>
                        <a:t>p</a:t>
                      </a:r>
                      <a:r>
                        <a:rPr lang="en-US" b="1" baseline="30000" dirty="0" err="1"/>
                        <a:t>+</a:t>
                      </a:r>
                      <a:r>
                        <a:rPr lang="en-US" b="1" baseline="0" dirty="0" err="1">
                          <a:latin typeface="+mn-lt"/>
                        </a:rPr>
                        <a:t>n</a:t>
                      </a:r>
                      <a:endParaRPr lang="en-US" b="1" dirty="0">
                        <a:latin typeface="+mn-lt"/>
                      </a:endParaRPr>
                    </a:p>
                    <a:p>
                      <a:endParaRPr lang="en-US" dirty="0"/>
                    </a:p>
                  </a:txBody>
                  <a:tcPr/>
                </a:tc>
                <a:tc>
                  <a:txBody>
                    <a:bodyPr/>
                    <a:lstStyle/>
                    <a:p>
                      <a:pPr algn="ctr"/>
                      <a:r>
                        <a:rPr lang="en-US" sz="1800" b="1" dirty="0"/>
                        <a:t> </a:t>
                      </a:r>
                      <a:r>
                        <a:rPr lang="en-US" sz="1400" b="1" dirty="0"/>
                        <a:t>N(1675)5/2</a:t>
                      </a:r>
                      <a:r>
                        <a:rPr lang="en-US" sz="1400" b="1" baseline="30000" dirty="0"/>
                        <a:t>-</a:t>
                      </a:r>
                      <a:r>
                        <a:rPr lang="en-US" sz="1400" b="1" dirty="0"/>
                        <a:t>,</a:t>
                      </a:r>
                      <a:r>
                        <a:rPr lang="en-US" sz="1400" b="1" baseline="0" dirty="0"/>
                        <a:t> N(1680)5/2</a:t>
                      </a:r>
                      <a:r>
                        <a:rPr lang="en-US" sz="1400" b="1" baseline="30000" dirty="0"/>
                        <a:t>+</a:t>
                      </a:r>
                    </a:p>
                    <a:p>
                      <a:pPr algn="ctr"/>
                      <a:r>
                        <a:rPr lang="en-US" sz="1400" b="1" baseline="0" dirty="0"/>
                        <a:t>N(1710)1/2</a:t>
                      </a:r>
                      <a:r>
                        <a:rPr lang="en-US" sz="1400" b="1" baseline="30000" dirty="0"/>
                        <a:t>+</a:t>
                      </a:r>
                    </a:p>
                  </a:txBody>
                  <a:tcPr/>
                </a:tc>
                <a:tc>
                  <a:txBody>
                    <a:bodyPr/>
                    <a:lstStyle/>
                    <a:p>
                      <a:pPr algn="ctr"/>
                      <a:r>
                        <a:rPr lang="en-US" sz="1400" b="1" dirty="0"/>
                        <a:t>1.6-4.5</a:t>
                      </a:r>
                    </a:p>
                  </a:txBody>
                  <a:tcPr/>
                </a:tc>
                <a:extLst>
                  <a:ext uri="{0D108BD9-81ED-4DB2-BD59-A6C34878D82A}">
                    <a16:rowId xmlns:a16="http://schemas.microsoft.com/office/drawing/2014/main" val="10002"/>
                  </a:ext>
                </a:extLst>
              </a:tr>
              <a:tr h="281740">
                <a:tc>
                  <a:txBody>
                    <a:bodyPr/>
                    <a:lstStyle/>
                    <a:p>
                      <a:pPr algn="ctr"/>
                      <a:r>
                        <a:rPr lang="en-US" sz="1400" b="1" dirty="0">
                          <a:latin typeface="Symbol" panose="05050102010706020507" pitchFamily="18" charset="2"/>
                        </a:rPr>
                        <a:t>  </a:t>
                      </a:r>
                      <a:r>
                        <a:rPr lang="en-US" sz="1400" b="1" dirty="0" err="1">
                          <a:latin typeface="Symbol" panose="05050102010706020507" pitchFamily="18" charset="2"/>
                        </a:rPr>
                        <a:t>h</a:t>
                      </a:r>
                      <a:r>
                        <a:rPr lang="en-US" sz="1400" b="1" dirty="0" err="1"/>
                        <a:t>p</a:t>
                      </a:r>
                      <a:endParaRPr lang="en-US" sz="1400" b="1"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baseline="0" dirty="0"/>
                        <a:t>N(1535)1/2</a:t>
                      </a:r>
                      <a:r>
                        <a:rPr lang="en-US" sz="1400" b="1" baseline="30000" dirty="0"/>
                        <a:t>-</a:t>
                      </a:r>
                    </a:p>
                  </a:txBody>
                  <a:tcPr/>
                </a:tc>
                <a:tc>
                  <a:txBody>
                    <a:bodyPr/>
                    <a:lstStyle/>
                    <a:p>
                      <a:pPr algn="ctr"/>
                      <a:r>
                        <a:rPr lang="en-US" sz="1400" b="1" dirty="0"/>
                        <a:t>0.2-2.9</a:t>
                      </a:r>
                    </a:p>
                  </a:txBody>
                  <a:tcPr/>
                </a:tc>
                <a:extLst>
                  <a:ext uri="{0D108BD9-81ED-4DB2-BD59-A6C34878D82A}">
                    <a16:rowId xmlns:a16="http://schemas.microsoft.com/office/drawing/2014/main" val="10003"/>
                  </a:ext>
                </a:extLst>
              </a:tr>
              <a:tr h="1111057">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b="1" baseline="0" dirty="0">
                          <a:latin typeface="Symbol" panose="05050102010706020507" pitchFamily="18" charset="2"/>
                        </a:rPr>
                        <a:t>  </a:t>
                      </a:r>
                      <a:r>
                        <a:rPr lang="en-US" b="1" dirty="0"/>
                        <a:t>  </a:t>
                      </a:r>
                      <a:r>
                        <a:rPr lang="en-US" b="1" dirty="0" err="1">
                          <a:latin typeface="Symbol" panose="05050102010706020507" pitchFamily="18" charset="2"/>
                        </a:rPr>
                        <a:t>p</a:t>
                      </a:r>
                      <a:r>
                        <a:rPr lang="en-US" b="1" baseline="30000" dirty="0" err="1"/>
                        <a:t>+</a:t>
                      </a:r>
                      <a:r>
                        <a:rPr lang="en-US" b="1" baseline="0" dirty="0" err="1">
                          <a:latin typeface="Symbol" panose="05050102010706020507" pitchFamily="18" charset="2"/>
                        </a:rPr>
                        <a:t>p</a:t>
                      </a:r>
                      <a:r>
                        <a:rPr lang="en-US" b="1" baseline="30000" dirty="0" err="1"/>
                        <a:t>-</a:t>
                      </a:r>
                      <a:r>
                        <a:rPr lang="en-US" b="1" baseline="0" dirty="0" err="1"/>
                        <a:t>p</a:t>
                      </a:r>
                      <a:endParaRPr lang="en-US" b="1" dirty="0"/>
                    </a:p>
                  </a:txBody>
                  <a:tcPr/>
                </a:tc>
                <a:tc>
                  <a:txBody>
                    <a:bodyPr/>
                    <a:lstStyle/>
                    <a:p>
                      <a:pPr algn="ctr"/>
                      <a:r>
                        <a:rPr lang="en-US" sz="1400" b="1" dirty="0"/>
                        <a:t>N(1440)1/2</a:t>
                      </a:r>
                      <a:r>
                        <a:rPr lang="en-US" sz="1400" b="1" baseline="30000" dirty="0"/>
                        <a:t>+</a:t>
                      </a:r>
                      <a:r>
                        <a:rPr lang="en-US" sz="1400" b="1" baseline="0" dirty="0"/>
                        <a:t>, N(1520)3/2</a:t>
                      </a:r>
                      <a:r>
                        <a:rPr lang="en-US" sz="1400" b="1" baseline="30000" dirty="0"/>
                        <a:t>-</a:t>
                      </a:r>
                    </a:p>
                    <a:p>
                      <a:pPr algn="ctr"/>
                      <a:endParaRPr lang="en-US" sz="1400" b="1" baseline="30000" dirty="0"/>
                    </a:p>
                    <a:p>
                      <a:pPr algn="ctr"/>
                      <a:r>
                        <a:rPr lang="en-US" sz="1400" b="1" baseline="0" dirty="0">
                          <a:latin typeface="Symbol" panose="05050102010706020507" pitchFamily="18" charset="2"/>
                        </a:rPr>
                        <a:t>D</a:t>
                      </a:r>
                      <a:r>
                        <a:rPr lang="en-US" sz="1400" b="1" baseline="0" dirty="0"/>
                        <a:t>(1620)1/2</a:t>
                      </a:r>
                      <a:r>
                        <a:rPr lang="en-US" sz="1400" b="1" baseline="30000" dirty="0"/>
                        <a:t>-</a:t>
                      </a:r>
                      <a:r>
                        <a:rPr lang="en-US" sz="1400" b="1" baseline="0" dirty="0"/>
                        <a:t>,  N(1650)1/2</a:t>
                      </a:r>
                      <a:r>
                        <a:rPr lang="en-US" sz="1400" b="1" baseline="30000" dirty="0"/>
                        <a:t>-</a:t>
                      </a:r>
                      <a:r>
                        <a:rPr lang="en-US" sz="1400" b="1" baseline="0" dirty="0"/>
                        <a:t>,</a:t>
                      </a:r>
                    </a:p>
                    <a:p>
                      <a:pPr algn="ctr"/>
                      <a:r>
                        <a:rPr lang="en-US" sz="1400" b="1" baseline="0" dirty="0"/>
                        <a:t>N(1680)5/2</a:t>
                      </a:r>
                      <a:r>
                        <a:rPr lang="en-US" sz="1400" b="1" baseline="30000" dirty="0"/>
                        <a:t>+</a:t>
                      </a:r>
                      <a:r>
                        <a:rPr lang="en-US" sz="1400" b="1" baseline="0" dirty="0"/>
                        <a:t>, </a:t>
                      </a:r>
                      <a:r>
                        <a:rPr lang="en-US" sz="1400" b="1" baseline="0" dirty="0">
                          <a:latin typeface="Symbol" panose="05050102010706020507" pitchFamily="18" charset="2"/>
                        </a:rPr>
                        <a:t>D</a:t>
                      </a:r>
                      <a:r>
                        <a:rPr lang="en-US" sz="1400" b="1" baseline="0" dirty="0"/>
                        <a:t>(1700)3/2</a:t>
                      </a:r>
                      <a:r>
                        <a:rPr lang="en-US" sz="1400" b="1" baseline="30000" dirty="0"/>
                        <a:t>-</a:t>
                      </a:r>
                      <a:r>
                        <a:rPr lang="en-US" sz="1400" b="1" baseline="0" dirty="0"/>
                        <a:t>,</a:t>
                      </a:r>
                    </a:p>
                    <a:p>
                      <a:pPr algn="ctr"/>
                      <a:r>
                        <a:rPr lang="en-US" sz="1400" b="1" baseline="0" dirty="0"/>
                        <a:t> N(1720)3/2</a:t>
                      </a:r>
                      <a:r>
                        <a:rPr lang="en-US" sz="1400" b="1" baseline="30000" dirty="0"/>
                        <a:t>+</a:t>
                      </a:r>
                      <a:r>
                        <a:rPr lang="en-US" sz="1400" b="1" baseline="0" dirty="0"/>
                        <a:t>, N’(1720)3/2</a:t>
                      </a:r>
                      <a:r>
                        <a:rPr lang="en-US" sz="1400" b="1" baseline="30000" dirty="0"/>
                        <a:t>+</a:t>
                      </a:r>
                      <a:endParaRPr lang="en-US" sz="1400" baseline="30000" dirty="0"/>
                    </a:p>
                  </a:txBody>
                  <a:tcPr/>
                </a:tc>
                <a:tc>
                  <a:txBody>
                    <a:bodyPr/>
                    <a:lstStyle/>
                    <a:p>
                      <a:pPr algn="ctr"/>
                      <a:r>
                        <a:rPr lang="en-US" sz="1400" b="1" dirty="0"/>
                        <a:t>0.25-1.50 </a:t>
                      </a:r>
                      <a:endParaRPr lang="en-US" sz="1400" b="1" dirty="0">
                        <a:solidFill>
                          <a:srgbClr val="008000"/>
                        </a:solidFill>
                      </a:endParaRPr>
                    </a:p>
                    <a:p>
                      <a:pPr algn="ctr"/>
                      <a:r>
                        <a:rPr lang="en-US" sz="1400" b="1" dirty="0">
                          <a:solidFill>
                            <a:srgbClr val="008000"/>
                          </a:solidFill>
                        </a:rPr>
                        <a:t>2.0-5.0 (preliminary)</a:t>
                      </a:r>
                    </a:p>
                    <a:p>
                      <a:pPr algn="ctr"/>
                      <a:endParaRPr lang="en-US" sz="1400" b="1" dirty="0"/>
                    </a:p>
                    <a:p>
                      <a:pPr algn="ctr"/>
                      <a:r>
                        <a:rPr lang="en-US" sz="1400" b="1" dirty="0"/>
                        <a:t>0.5-1.5</a:t>
                      </a:r>
                    </a:p>
                  </a:txBody>
                  <a:tcPr/>
                </a:tc>
                <a:extLst>
                  <a:ext uri="{0D108BD9-81ED-4DB2-BD59-A6C34878D82A}">
                    <a16:rowId xmlns:a16="http://schemas.microsoft.com/office/drawing/2014/main" val="10004"/>
                  </a:ext>
                </a:extLst>
              </a:tr>
            </a:tbl>
          </a:graphicData>
        </a:graphic>
      </p:graphicFrame>
      <p:sp>
        <p:nvSpPr>
          <p:cNvPr id="8" name="TextBox 7">
            <a:extLst>
              <a:ext uri="{FF2B5EF4-FFF2-40B4-BE49-F238E27FC236}">
                <a16:creationId xmlns:a16="http://schemas.microsoft.com/office/drawing/2014/main" id="{F570B349-7452-444C-B034-DDF2AA388977}"/>
              </a:ext>
            </a:extLst>
          </p:cNvPr>
          <p:cNvSpPr txBox="1"/>
          <p:nvPr/>
        </p:nvSpPr>
        <p:spPr>
          <a:xfrm>
            <a:off x="316695" y="4977174"/>
            <a:ext cx="8520089" cy="1400383"/>
          </a:xfrm>
          <a:prstGeom prst="rect">
            <a:avLst/>
          </a:prstGeom>
          <a:noFill/>
        </p:spPr>
        <p:txBody>
          <a:bodyPr wrap="square" rtlCol="0">
            <a:spAutoFit/>
          </a:bodyPr>
          <a:lstStyle/>
          <a:p>
            <a:pPr marL="173038" lvl="0" indent="-173038">
              <a:buClr>
                <a:srgbClr val="C00000"/>
              </a:buClr>
              <a:buFont typeface="Arial" panose="020B0604020202020204" pitchFamily="34" charset="0"/>
              <a:buChar char="•"/>
              <a:defRPr/>
            </a:pPr>
            <a:r>
              <a:rPr lang="en-US" sz="1600" b="1" dirty="0"/>
              <a:t>The N* electroexcitation amplitudes (</a:t>
            </a:r>
            <a:r>
              <a:rPr lang="en-US" sz="1600" b="1" dirty="0" err="1">
                <a:latin typeface="Symbol" pitchFamily="2" charset="2"/>
              </a:rPr>
              <a:t>g</a:t>
            </a:r>
            <a:r>
              <a:rPr lang="en-US" sz="1600" b="1" baseline="-25000" dirty="0" err="1"/>
              <a:t>v</a:t>
            </a:r>
            <a:r>
              <a:rPr lang="en-US" sz="1600" b="1" dirty="0" err="1"/>
              <a:t>pN</a:t>
            </a:r>
            <a:r>
              <a:rPr lang="en-US" sz="1600" b="1" dirty="0"/>
              <a:t>* electrocouplings) have become available in a broad range of Q</a:t>
            </a:r>
            <a:r>
              <a:rPr lang="en-US" sz="1600" b="1" baseline="30000" dirty="0"/>
              <a:t>2</a:t>
            </a:r>
            <a:r>
              <a:rPr lang="en-US" sz="1600" b="1" dirty="0"/>
              <a:t>&lt;5.0 GeV</a:t>
            </a:r>
            <a:r>
              <a:rPr lang="en-US" sz="1600" b="1" baseline="30000" dirty="0"/>
              <a:t>2</a:t>
            </a:r>
            <a:r>
              <a:rPr lang="en-US" sz="1600" b="1" dirty="0"/>
              <a:t> </a:t>
            </a:r>
          </a:p>
          <a:p>
            <a:pPr marL="173038" lvl="0" indent="-173038">
              <a:spcAft>
                <a:spcPts val="600"/>
              </a:spcAft>
              <a:buClr>
                <a:srgbClr val="C00000"/>
              </a:buClr>
              <a:buFont typeface="Arial" panose="020B0604020202020204" pitchFamily="34" charset="0"/>
              <a:buChar char="•"/>
              <a:defRPr/>
            </a:pPr>
            <a:r>
              <a:rPr lang="en-US" sz="1600" b="1" dirty="0"/>
              <a:t>In the mass range of W&lt;1.6 GeV the </a:t>
            </a:r>
            <a:r>
              <a:rPr lang="en-US" sz="1600" b="1" dirty="0" err="1">
                <a:latin typeface="Symbol" pitchFamily="2" charset="2"/>
              </a:rPr>
              <a:t>g</a:t>
            </a:r>
            <a:r>
              <a:rPr lang="en-US" sz="1600" b="1" baseline="-25000" dirty="0" err="1"/>
              <a:t>v</a:t>
            </a:r>
            <a:r>
              <a:rPr lang="en-US" sz="1600" b="1" dirty="0" err="1"/>
              <a:t>pN</a:t>
            </a:r>
            <a:r>
              <a:rPr lang="en-US" sz="1600" b="1" dirty="0"/>
              <a:t>* electrocoupling were obtained from independent studies of </a:t>
            </a:r>
            <a:r>
              <a:rPr lang="en-US" sz="1600" b="1" dirty="0" err="1">
                <a:latin typeface="Symbol" pitchFamily="2" charset="2"/>
              </a:rPr>
              <a:t>p</a:t>
            </a:r>
            <a:r>
              <a:rPr lang="en-US" sz="1600" b="1" dirty="0" err="1"/>
              <a:t>N</a:t>
            </a:r>
            <a:r>
              <a:rPr lang="en-US" sz="1600" b="1" dirty="0"/>
              <a:t>, </a:t>
            </a:r>
            <a:r>
              <a:rPr lang="en-US" sz="1600" b="1" dirty="0">
                <a:latin typeface="Symbol" pitchFamily="2" charset="2"/>
              </a:rPr>
              <a:t>h</a:t>
            </a:r>
            <a:r>
              <a:rPr lang="en-US" sz="1600" b="1" dirty="0"/>
              <a:t>p, and </a:t>
            </a:r>
            <a:r>
              <a:rPr lang="en-US" sz="1600" b="1" dirty="0" err="1">
                <a:latin typeface="Symbol" pitchFamily="2" charset="2"/>
              </a:rPr>
              <a:t>p</a:t>
            </a:r>
            <a:r>
              <a:rPr lang="en-US" sz="1600" b="1" baseline="30000" dirty="0" err="1"/>
              <a:t>+</a:t>
            </a:r>
            <a:r>
              <a:rPr lang="en-US" sz="1600" b="1" dirty="0" err="1">
                <a:latin typeface="Symbol" pitchFamily="2" charset="2"/>
              </a:rPr>
              <a:t>p</a:t>
            </a:r>
            <a:r>
              <a:rPr lang="en-US" sz="1600" b="1" baseline="30000" dirty="0" err="1"/>
              <a:t>-</a:t>
            </a:r>
            <a:r>
              <a:rPr lang="en-US" sz="1600" b="1" dirty="0" err="1"/>
              <a:t>p</a:t>
            </a:r>
            <a:r>
              <a:rPr lang="en-US" sz="1600" b="1" dirty="0"/>
              <a:t> electroproduction </a:t>
            </a:r>
          </a:p>
          <a:p>
            <a:pPr lvl="0">
              <a:buClr>
                <a:srgbClr val="C00000"/>
              </a:buClr>
              <a:defRPr/>
            </a:pPr>
            <a:r>
              <a:rPr lang="en-US" sz="1600" b="1" dirty="0"/>
              <a:t>Recent results can be found in: </a:t>
            </a:r>
            <a:r>
              <a:rPr lang="en-US" sz="1600" dirty="0">
                <a:solidFill>
                  <a:srgbClr val="0000FF"/>
                </a:solidFill>
              </a:rPr>
              <a:t>A.N. Hiller Blin et al, PRC100, 035201 (2019)</a:t>
            </a:r>
            <a:r>
              <a:rPr lang="en-US" sz="1600" b="1" dirty="0"/>
              <a:t> </a:t>
            </a:r>
          </a:p>
        </p:txBody>
      </p:sp>
      <p:sp>
        <p:nvSpPr>
          <p:cNvPr id="9" name="Line 7">
            <a:extLst>
              <a:ext uri="{FF2B5EF4-FFF2-40B4-BE49-F238E27FC236}">
                <a16:creationId xmlns:a16="http://schemas.microsoft.com/office/drawing/2014/main" id="{4022E1AA-CBE7-7E41-BFE4-97874AA16C9E}"/>
              </a:ext>
            </a:extLst>
          </p:cNvPr>
          <p:cNvSpPr>
            <a:spLocks noChangeShapeType="1"/>
          </p:cNvSpPr>
          <p:nvPr/>
        </p:nvSpPr>
        <p:spPr bwMode="auto">
          <a:xfrm>
            <a:off x="8295" y="705849"/>
            <a:ext cx="9144000" cy="0"/>
          </a:xfrm>
          <a:prstGeom prst="line">
            <a:avLst/>
          </a:prstGeom>
          <a:noFill/>
          <a:ln w="28575">
            <a:solidFill>
              <a:srgbClr val="0000FF"/>
            </a:solidFill>
            <a:miter lim="800000"/>
            <a:headEnd/>
            <a:tailEnd/>
          </a:ln>
        </p:spPr>
        <p:txBody>
          <a:bodyPr wrap="none"/>
          <a:lstStyle/>
          <a:p>
            <a:endParaRPr lang="en-US"/>
          </a:p>
        </p:txBody>
      </p:sp>
    </p:spTree>
    <p:extLst>
      <p:ext uri="{BB962C8B-B14F-4D97-AF65-F5344CB8AC3E}">
        <p14:creationId xmlns:p14="http://schemas.microsoft.com/office/powerpoint/2010/main" val="2899521886"/>
      </p:ext>
    </p:ext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3" cstate="print">
            <a:extLst>
              <a:ext uri="{28A0092B-C50C-407E-A947-70E740481C1C}">
                <a14:useLocalDpi xmlns:a14="http://schemas.microsoft.com/office/drawing/2010/main" val="0"/>
              </a:ext>
            </a:extLst>
          </a:blip>
          <a:srcRect r="9679"/>
          <a:stretch/>
        </p:blipFill>
        <p:spPr>
          <a:xfrm>
            <a:off x="1820039" y="608816"/>
            <a:ext cx="3601328" cy="3796918"/>
          </a:xfrm>
          <a:prstGeom prst="rect">
            <a:avLst/>
          </a:prstGeom>
          <a:solidFill>
            <a:schemeClr val="bg1"/>
          </a:solidFill>
        </p:spPr>
      </p:pic>
      <p:pic>
        <p:nvPicPr>
          <p:cNvPr id="6" name="Picture 5"/>
          <p:cNvPicPr>
            <a:picLocks noChangeAspect="1"/>
          </p:cNvPicPr>
          <p:nvPr/>
        </p:nvPicPr>
        <p:blipFill rotWithShape="1">
          <a:blip r:embed="rId4">
            <a:extLst>
              <a:ext uri="{28A0092B-C50C-407E-A947-70E740481C1C}">
                <a14:useLocalDpi xmlns:a14="http://schemas.microsoft.com/office/drawing/2010/main" val="0"/>
              </a:ext>
            </a:extLst>
          </a:blip>
          <a:srcRect t="7597" r="6915"/>
          <a:stretch/>
        </p:blipFill>
        <p:spPr>
          <a:xfrm>
            <a:off x="5480607" y="898428"/>
            <a:ext cx="3451966" cy="3516895"/>
          </a:xfrm>
          <a:prstGeom prst="rect">
            <a:avLst/>
          </a:prstGeom>
        </p:spPr>
      </p:pic>
      <p:sp>
        <p:nvSpPr>
          <p:cNvPr id="4" name="Rectangle 2"/>
          <p:cNvSpPr txBox="1">
            <a:spLocks noChangeArrowheads="1"/>
          </p:cNvSpPr>
          <p:nvPr/>
        </p:nvSpPr>
        <p:spPr bwMode="auto">
          <a:xfrm>
            <a:off x="416440" y="28684"/>
            <a:ext cx="8295819" cy="492622"/>
          </a:xfrm>
          <a:prstGeom prst="rect">
            <a:avLst/>
          </a:prstGeom>
          <a:noFill/>
          <a:ln w="9525">
            <a:solidFill>
              <a:schemeClr val="bg1"/>
            </a:solidFill>
            <a:miter lim="800000"/>
            <a:headEnd/>
            <a:tailEnd/>
          </a:ln>
        </p:spPr>
        <p:txBody>
          <a:bodyPr vert="horz" wrap="square" lIns="91435" tIns="45718" rIns="91435" bIns="45718" numCol="1" anchor="ctr" anchorCtr="0" compatLnSpc="1">
            <a:prstTxWarp prst="textNoShape">
              <a:avLst/>
            </a:prstTxWarp>
          </a:bodyPr>
          <a:lstStyle>
            <a:lvl1pPr algn="ctr" rtl="0" eaLnBrk="0" fontAlgn="base" hangingPunct="0">
              <a:spcBef>
                <a:spcPct val="0"/>
              </a:spcBef>
              <a:spcAft>
                <a:spcPct val="0"/>
              </a:spcAft>
              <a:defRPr sz="3200" b="1">
                <a:solidFill>
                  <a:schemeClr val="accent2"/>
                </a:solidFill>
                <a:latin typeface="+mj-lt"/>
                <a:ea typeface="+mj-ea"/>
                <a:cs typeface="+mj-cs"/>
              </a:defRPr>
            </a:lvl1pPr>
            <a:lvl2pPr algn="ctr" rtl="0" eaLnBrk="0" fontAlgn="base" hangingPunct="0">
              <a:spcBef>
                <a:spcPct val="0"/>
              </a:spcBef>
              <a:spcAft>
                <a:spcPct val="0"/>
              </a:spcAft>
              <a:defRPr sz="3200" b="1">
                <a:solidFill>
                  <a:schemeClr val="accent2"/>
                </a:solidFill>
                <a:latin typeface="Arial" charset="0"/>
              </a:defRPr>
            </a:lvl2pPr>
            <a:lvl3pPr algn="ctr" rtl="0" eaLnBrk="0" fontAlgn="base" hangingPunct="0">
              <a:spcBef>
                <a:spcPct val="0"/>
              </a:spcBef>
              <a:spcAft>
                <a:spcPct val="0"/>
              </a:spcAft>
              <a:defRPr sz="3200" b="1">
                <a:solidFill>
                  <a:schemeClr val="accent2"/>
                </a:solidFill>
                <a:latin typeface="Arial" charset="0"/>
              </a:defRPr>
            </a:lvl3pPr>
            <a:lvl4pPr algn="ctr" rtl="0" eaLnBrk="0" fontAlgn="base" hangingPunct="0">
              <a:spcBef>
                <a:spcPct val="0"/>
              </a:spcBef>
              <a:spcAft>
                <a:spcPct val="0"/>
              </a:spcAft>
              <a:defRPr sz="3200" b="1">
                <a:solidFill>
                  <a:schemeClr val="accent2"/>
                </a:solidFill>
                <a:latin typeface="Arial" charset="0"/>
              </a:defRPr>
            </a:lvl4pPr>
            <a:lvl5pPr algn="ctr" rtl="0" eaLnBrk="0" fontAlgn="base" hangingPunct="0">
              <a:spcBef>
                <a:spcPct val="0"/>
              </a:spcBef>
              <a:spcAft>
                <a:spcPct val="0"/>
              </a:spcAft>
              <a:defRPr sz="3200" b="1">
                <a:solidFill>
                  <a:schemeClr val="accent2"/>
                </a:solidFill>
                <a:latin typeface="Arial" charset="0"/>
              </a:defRPr>
            </a:lvl5pPr>
            <a:lvl6pPr marL="457200" algn="ctr" rtl="0" eaLnBrk="0" fontAlgn="base" hangingPunct="0">
              <a:spcBef>
                <a:spcPct val="0"/>
              </a:spcBef>
              <a:spcAft>
                <a:spcPct val="0"/>
              </a:spcAft>
              <a:defRPr sz="3200" b="1">
                <a:solidFill>
                  <a:schemeClr val="accent2"/>
                </a:solidFill>
                <a:latin typeface="Arial" charset="0"/>
              </a:defRPr>
            </a:lvl6pPr>
            <a:lvl7pPr marL="914400" algn="ctr" rtl="0" eaLnBrk="0" fontAlgn="base" hangingPunct="0">
              <a:spcBef>
                <a:spcPct val="0"/>
              </a:spcBef>
              <a:spcAft>
                <a:spcPct val="0"/>
              </a:spcAft>
              <a:defRPr sz="3200" b="1">
                <a:solidFill>
                  <a:schemeClr val="accent2"/>
                </a:solidFill>
                <a:latin typeface="Arial" charset="0"/>
              </a:defRPr>
            </a:lvl7pPr>
            <a:lvl8pPr marL="1371600" algn="ctr" rtl="0" eaLnBrk="0" fontAlgn="base" hangingPunct="0">
              <a:spcBef>
                <a:spcPct val="0"/>
              </a:spcBef>
              <a:spcAft>
                <a:spcPct val="0"/>
              </a:spcAft>
              <a:defRPr sz="3200" b="1">
                <a:solidFill>
                  <a:schemeClr val="accent2"/>
                </a:solidFill>
                <a:latin typeface="Arial" charset="0"/>
              </a:defRPr>
            </a:lvl8pPr>
            <a:lvl9pPr marL="1828800" algn="ctr" rtl="0" eaLnBrk="0" fontAlgn="base" hangingPunct="0">
              <a:spcBef>
                <a:spcPct val="0"/>
              </a:spcBef>
              <a:spcAft>
                <a:spcPct val="0"/>
              </a:spcAft>
              <a:defRPr sz="3200" b="1">
                <a:solidFill>
                  <a:schemeClr val="accent2"/>
                </a:solidFill>
                <a:latin typeface="Arial" charset="0"/>
              </a:defRPr>
            </a:lvl9pPr>
          </a:lstStyle>
          <a:p>
            <a:pPr>
              <a:defRPr/>
            </a:pPr>
            <a:r>
              <a:rPr lang="en-US" sz="2000" kern="0" dirty="0">
                <a:solidFill>
                  <a:srgbClr val="0000FF"/>
                </a:solidFill>
                <a:ea typeface="MS PGothic" pitchFamily="34" charset="-128"/>
              </a:rPr>
              <a:t>Insight into EHM From Resonance Electrocouplings </a:t>
            </a:r>
          </a:p>
        </p:txBody>
      </p:sp>
      <p:sp>
        <p:nvSpPr>
          <p:cNvPr id="5" name="Line 7"/>
          <p:cNvSpPr>
            <a:spLocks noChangeShapeType="1"/>
          </p:cNvSpPr>
          <p:nvPr/>
        </p:nvSpPr>
        <p:spPr bwMode="auto">
          <a:xfrm>
            <a:off x="0" y="522059"/>
            <a:ext cx="9144000" cy="0"/>
          </a:xfrm>
          <a:prstGeom prst="line">
            <a:avLst/>
          </a:prstGeom>
          <a:noFill/>
          <a:ln w="28575">
            <a:solidFill>
              <a:schemeClr val="accent2"/>
            </a:solidFill>
            <a:miter lim="800000"/>
            <a:headEnd/>
            <a:tailEnd/>
          </a:ln>
        </p:spPr>
        <p:txBody>
          <a:bodyPr wrap="none" lIns="91435" tIns="45718" rIns="91435" bIns="45718"/>
          <a:lstStyle/>
          <a:p>
            <a:pPr>
              <a:defRPr/>
            </a:pPr>
            <a:endParaRPr lang="en-US">
              <a:solidFill>
                <a:srgbClr val="000000"/>
              </a:solidFill>
            </a:endParaRPr>
          </a:p>
        </p:txBody>
      </p:sp>
      <p:sp>
        <p:nvSpPr>
          <p:cNvPr id="9" name="TextBox 8"/>
          <p:cNvSpPr txBox="1"/>
          <p:nvPr/>
        </p:nvSpPr>
        <p:spPr>
          <a:xfrm>
            <a:off x="2601357" y="551391"/>
            <a:ext cx="2912674" cy="438581"/>
          </a:xfrm>
          <a:prstGeom prst="rect">
            <a:avLst/>
          </a:prstGeom>
          <a:solidFill>
            <a:schemeClr val="bg1"/>
          </a:solidFill>
        </p:spPr>
        <p:txBody>
          <a:bodyPr wrap="square" lIns="91435" tIns="45718" rIns="91435" bIns="45718" rtlCol="0">
            <a:spAutoFit/>
          </a:bodyPr>
          <a:lstStyle/>
          <a:p>
            <a:pPr algn="ctr">
              <a:defRPr/>
            </a:pPr>
            <a:r>
              <a:rPr lang="en-US" sz="1100" b="1" dirty="0">
                <a:solidFill>
                  <a:srgbClr val="000000"/>
                </a:solidFill>
                <a:latin typeface="+mn-lt"/>
              </a:rPr>
              <a:t>N</a:t>
            </a:r>
            <a:r>
              <a:rPr lang="en-US" sz="1100" b="1" dirty="0">
                <a:solidFill>
                  <a:srgbClr val="000000"/>
                </a:solidFill>
                <a:latin typeface="Symbol" panose="05050102010706020507" pitchFamily="18" charset="2"/>
                <a:sym typeface="Symbol" panose="05050102010706020507" pitchFamily="18" charset="2"/>
              </a:rPr>
              <a:t></a:t>
            </a:r>
            <a:r>
              <a:rPr lang="en-US" sz="1100" b="1" dirty="0">
                <a:solidFill>
                  <a:srgbClr val="000000"/>
                </a:solidFill>
                <a:latin typeface="Symbol" panose="05050102010706020507" pitchFamily="18" charset="2"/>
              </a:rPr>
              <a:t>D(1232)3/2</a:t>
            </a:r>
            <a:r>
              <a:rPr lang="en-US" sz="1100" b="1" baseline="30000" dirty="0">
                <a:solidFill>
                  <a:srgbClr val="000000"/>
                </a:solidFill>
                <a:latin typeface="Symbol" panose="05050102010706020507" pitchFamily="18" charset="2"/>
              </a:rPr>
              <a:t>+ </a:t>
            </a:r>
            <a:r>
              <a:rPr lang="en-US" sz="1100" b="1" dirty="0">
                <a:solidFill>
                  <a:srgbClr val="000000"/>
                </a:solidFill>
                <a:latin typeface="Arial"/>
              </a:rPr>
              <a:t>magnetic from factor</a:t>
            </a:r>
            <a:endParaRPr lang="en-US" sz="1100" b="1" baseline="30000" dirty="0">
              <a:solidFill>
                <a:srgbClr val="000000"/>
              </a:solidFill>
              <a:latin typeface="Arial"/>
            </a:endParaRPr>
          </a:p>
          <a:p>
            <a:pPr algn="ctr">
              <a:defRPr/>
            </a:pPr>
            <a:r>
              <a:rPr lang="en-US" sz="1100" b="1" baseline="30000" dirty="0">
                <a:solidFill>
                  <a:srgbClr val="000000"/>
                </a:solidFill>
              </a:rPr>
              <a:t> </a:t>
            </a:r>
            <a:r>
              <a:rPr lang="en-US" sz="1100" b="1" dirty="0">
                <a:solidFill>
                  <a:srgbClr val="000000"/>
                </a:solidFill>
              </a:rPr>
              <a:t>Jones-</a:t>
            </a:r>
            <a:r>
              <a:rPr lang="en-US" sz="1100" b="1" dirty="0" err="1">
                <a:solidFill>
                  <a:srgbClr val="000000"/>
                </a:solidFill>
              </a:rPr>
              <a:t>Scadron</a:t>
            </a:r>
            <a:r>
              <a:rPr lang="en-US" sz="1100" b="1" dirty="0">
                <a:solidFill>
                  <a:srgbClr val="000000"/>
                </a:solidFill>
              </a:rPr>
              <a:t> convention</a:t>
            </a:r>
          </a:p>
        </p:txBody>
      </p:sp>
      <p:sp>
        <p:nvSpPr>
          <p:cNvPr id="32" name="TextBox 31"/>
          <p:cNvSpPr txBox="1"/>
          <p:nvPr/>
        </p:nvSpPr>
        <p:spPr>
          <a:xfrm>
            <a:off x="3805389" y="1264487"/>
            <a:ext cx="993590" cy="430883"/>
          </a:xfrm>
          <a:prstGeom prst="rect">
            <a:avLst/>
          </a:prstGeom>
          <a:noFill/>
        </p:spPr>
        <p:txBody>
          <a:bodyPr wrap="square" lIns="91435" tIns="45718" rIns="91435" bIns="45718" rtlCol="0">
            <a:spAutoFit/>
          </a:bodyPr>
          <a:lstStyle/>
          <a:p>
            <a:pPr>
              <a:defRPr/>
            </a:pPr>
            <a:r>
              <a:rPr lang="en-US" sz="1100" dirty="0">
                <a:solidFill>
                  <a:srgbClr val="3333FF"/>
                </a:solidFill>
              </a:rPr>
              <a:t>Quark core </a:t>
            </a:r>
          </a:p>
          <a:p>
            <a:pPr>
              <a:defRPr/>
            </a:pPr>
            <a:r>
              <a:rPr lang="en-US" sz="1100" dirty="0">
                <a:solidFill>
                  <a:srgbClr val="3333FF"/>
                </a:solidFill>
              </a:rPr>
              <a:t>dominance</a:t>
            </a:r>
          </a:p>
        </p:txBody>
      </p:sp>
      <p:sp>
        <p:nvSpPr>
          <p:cNvPr id="25" name="Rectangle 24"/>
          <p:cNvSpPr/>
          <p:nvPr/>
        </p:nvSpPr>
        <p:spPr bwMode="auto">
          <a:xfrm>
            <a:off x="2429459" y="987002"/>
            <a:ext cx="956821" cy="3015833"/>
          </a:xfrm>
          <a:prstGeom prst="rect">
            <a:avLst/>
          </a:prstGeom>
          <a:solidFill>
            <a:schemeClr val="accent3">
              <a:lumMod val="75000"/>
            </a:schemeClr>
          </a:solidFill>
          <a:ln>
            <a:noFill/>
            <a:headEnd type="none" w="med" len="med"/>
            <a:tailEnd type="none" w="med" len="med"/>
          </a:ln>
          <a:effectLst/>
          <a:scene3d>
            <a:camera prst="orthographicFront">
              <a:rot lat="0" lon="0" rev="0"/>
            </a:camera>
            <a:lightRig rig="chilly" dir="t">
              <a:rot lat="0" lon="0" rev="18480000"/>
            </a:lightRig>
          </a:scene3d>
          <a:sp3d prstMaterial="clear">
            <a:bevelT h="63500"/>
          </a:sp3d>
        </p:spPr>
        <p:style>
          <a:lnRef idx="3">
            <a:schemeClr val="lt1"/>
          </a:lnRef>
          <a:fillRef idx="1">
            <a:schemeClr val="accent3"/>
          </a:fillRef>
          <a:effectRef idx="1">
            <a:schemeClr val="accent3"/>
          </a:effectRef>
          <a:fontRef idx="minor">
            <a:schemeClr val="lt1"/>
          </a:fontRef>
        </p:style>
        <p:txBody>
          <a:bodyPr vert="horz" wrap="square" lIns="91435" tIns="45718" rIns="91435" bIns="45718" numCol="1" rtlCol="0" anchor="t" anchorCtr="0" compatLnSpc="1">
            <a:prstTxWarp prst="textNoShape">
              <a:avLst/>
            </a:prstTxWarp>
          </a:bodyPr>
          <a:lstStyle/>
          <a:p>
            <a:pPr algn="ctr" eaLnBrk="0" hangingPunct="0">
              <a:defRPr/>
            </a:pPr>
            <a:endParaRPr lang="en-US" dirty="0">
              <a:solidFill>
                <a:srgbClr val="000000"/>
              </a:solidFill>
              <a:latin typeface="Arial" charset="0"/>
            </a:endParaRPr>
          </a:p>
        </p:txBody>
      </p:sp>
      <p:sp>
        <p:nvSpPr>
          <p:cNvPr id="26" name="TextBox 25"/>
          <p:cNvSpPr txBox="1"/>
          <p:nvPr/>
        </p:nvSpPr>
        <p:spPr>
          <a:xfrm>
            <a:off x="2416841" y="2013866"/>
            <a:ext cx="1313634" cy="769437"/>
          </a:xfrm>
          <a:prstGeom prst="rect">
            <a:avLst/>
          </a:prstGeom>
          <a:noFill/>
        </p:spPr>
        <p:txBody>
          <a:bodyPr wrap="square" lIns="91435" tIns="45718" rIns="91435" bIns="45718" rtlCol="0">
            <a:spAutoFit/>
          </a:bodyPr>
          <a:lstStyle/>
          <a:p>
            <a:pPr>
              <a:defRPr/>
            </a:pPr>
            <a:r>
              <a:rPr lang="en-US" sz="1100" dirty="0">
                <a:solidFill>
                  <a:srgbClr val="000000"/>
                </a:solidFill>
              </a:rPr>
              <a:t>Substantial</a:t>
            </a:r>
          </a:p>
          <a:p>
            <a:pPr>
              <a:defRPr/>
            </a:pPr>
            <a:r>
              <a:rPr lang="en-US" sz="1100" dirty="0">
                <a:solidFill>
                  <a:srgbClr val="000000"/>
                </a:solidFill>
              </a:rPr>
              <a:t>contributions</a:t>
            </a:r>
          </a:p>
          <a:p>
            <a:pPr>
              <a:defRPr/>
            </a:pPr>
            <a:r>
              <a:rPr lang="en-US" sz="1100" dirty="0">
                <a:solidFill>
                  <a:srgbClr val="000000"/>
                </a:solidFill>
              </a:rPr>
              <a:t>from meson-</a:t>
            </a:r>
          </a:p>
          <a:p>
            <a:pPr>
              <a:defRPr/>
            </a:pPr>
            <a:r>
              <a:rPr lang="en-US" sz="1100" dirty="0">
                <a:solidFill>
                  <a:srgbClr val="000000"/>
                </a:solidFill>
              </a:rPr>
              <a:t>baryon cloud</a:t>
            </a:r>
          </a:p>
        </p:txBody>
      </p:sp>
      <p:sp>
        <p:nvSpPr>
          <p:cNvPr id="38" name="TextBox 37"/>
          <p:cNvSpPr txBox="1"/>
          <p:nvPr/>
        </p:nvSpPr>
        <p:spPr>
          <a:xfrm>
            <a:off x="42399" y="1778385"/>
            <a:ext cx="1708603" cy="1600434"/>
          </a:xfrm>
          <a:prstGeom prst="rect">
            <a:avLst/>
          </a:prstGeom>
          <a:solidFill>
            <a:srgbClr val="FFFF00"/>
          </a:solidFill>
        </p:spPr>
        <p:txBody>
          <a:bodyPr wrap="square" lIns="91435" tIns="45718" rIns="91435" bIns="45718" rtlCol="0">
            <a:spAutoFit/>
          </a:bodyPr>
          <a:lstStyle/>
          <a:p>
            <a:pPr algn="ctr">
              <a:defRPr/>
            </a:pPr>
            <a:r>
              <a:rPr lang="en-US" sz="1200" b="1" u="sng" dirty="0">
                <a:solidFill>
                  <a:srgbClr val="000000"/>
                </a:solidFill>
              </a:rPr>
              <a:t>Dyson-Schwinger Equations</a:t>
            </a:r>
          </a:p>
          <a:p>
            <a:pPr algn="ctr">
              <a:defRPr/>
            </a:pPr>
            <a:r>
              <a:rPr lang="en-US" sz="1200" b="1" u="sng" dirty="0">
                <a:solidFill>
                  <a:srgbClr val="000000"/>
                </a:solidFill>
              </a:rPr>
              <a:t>(DSE):</a:t>
            </a:r>
          </a:p>
          <a:p>
            <a:pPr marL="114300" indent="-114300">
              <a:buFont typeface="Arial" panose="020B0604020202020204" pitchFamily="34" charset="0"/>
              <a:buChar char="•"/>
              <a:defRPr/>
            </a:pPr>
            <a:r>
              <a:rPr lang="en-US" sz="1200" b="1" dirty="0">
                <a:solidFill>
                  <a:srgbClr val="000000"/>
                </a:solidFill>
              </a:rPr>
              <a:t>J. Segovia et al., PRL</a:t>
            </a:r>
            <a:r>
              <a:rPr lang="en-US" sz="1400" b="1" dirty="0">
                <a:solidFill>
                  <a:srgbClr val="000000"/>
                </a:solidFill>
              </a:rPr>
              <a:t> </a:t>
            </a:r>
            <a:r>
              <a:rPr lang="en-US" sz="1200" b="1" dirty="0">
                <a:solidFill>
                  <a:srgbClr val="000000"/>
                </a:solidFill>
              </a:rPr>
              <a:t>115, 171801 (2015)</a:t>
            </a:r>
          </a:p>
          <a:p>
            <a:pPr marL="114300" indent="-114300">
              <a:buFont typeface="Arial" panose="020B0604020202020204" pitchFamily="34" charset="0"/>
              <a:buChar char="•"/>
              <a:defRPr/>
            </a:pPr>
            <a:r>
              <a:rPr lang="en-US" sz="1200" b="1" dirty="0">
                <a:solidFill>
                  <a:srgbClr val="000000"/>
                </a:solidFill>
              </a:rPr>
              <a:t> J. Segovia et al., FBS 55, 1185 (2014)</a:t>
            </a:r>
          </a:p>
        </p:txBody>
      </p:sp>
      <p:cxnSp>
        <p:nvCxnSpPr>
          <p:cNvPr id="42" name="Straight Connector 41"/>
          <p:cNvCxnSpPr/>
          <p:nvPr/>
        </p:nvCxnSpPr>
        <p:spPr bwMode="auto">
          <a:xfrm flipV="1">
            <a:off x="3589423" y="3306480"/>
            <a:ext cx="491260" cy="2"/>
          </a:xfrm>
          <a:prstGeom prst="line">
            <a:avLst/>
          </a:prstGeom>
          <a:noFill/>
          <a:ln w="22225" cap="flat" cmpd="sng" algn="ctr">
            <a:solidFill>
              <a:srgbClr val="FF0000"/>
            </a:solidFill>
            <a:prstDash val="sysDash"/>
            <a:round/>
            <a:headEnd type="none" w="med" len="med"/>
            <a:tailEnd type="none" w="med" len="med"/>
          </a:ln>
          <a:effectLst/>
        </p:spPr>
      </p:cxnSp>
      <p:sp>
        <p:nvSpPr>
          <p:cNvPr id="40" name="TextBox 39"/>
          <p:cNvSpPr txBox="1"/>
          <p:nvPr/>
        </p:nvSpPr>
        <p:spPr>
          <a:xfrm>
            <a:off x="3524354" y="2809939"/>
            <a:ext cx="1433498" cy="1015663"/>
          </a:xfrm>
          <a:prstGeom prst="rect">
            <a:avLst/>
          </a:prstGeom>
          <a:noFill/>
        </p:spPr>
        <p:txBody>
          <a:bodyPr wrap="square" lIns="91435" tIns="45718" rIns="91435" bIns="45718" rtlCol="0">
            <a:spAutoFit/>
          </a:bodyPr>
          <a:lstStyle/>
          <a:p>
            <a:pPr>
              <a:defRPr/>
            </a:pPr>
            <a:r>
              <a:rPr lang="en-US" sz="1200" b="1" dirty="0">
                <a:solidFill>
                  <a:srgbClr val="000000"/>
                </a:solidFill>
              </a:rPr>
              <a:t>quark mass:</a:t>
            </a:r>
          </a:p>
          <a:p>
            <a:pPr>
              <a:defRPr/>
            </a:pPr>
            <a:r>
              <a:rPr lang="en-US" sz="1200" b="1" dirty="0">
                <a:solidFill>
                  <a:srgbClr val="FF0000"/>
                </a:solidFill>
              </a:rPr>
              <a:t>frozen</a:t>
            </a:r>
            <a:endParaRPr lang="en-US" sz="1200" b="1" dirty="0">
              <a:solidFill>
                <a:srgbClr val="000000"/>
              </a:solidFill>
            </a:endParaRPr>
          </a:p>
          <a:p>
            <a:pPr>
              <a:defRPr/>
            </a:pPr>
            <a:endParaRPr lang="en-US" sz="1200" dirty="0">
              <a:solidFill>
                <a:srgbClr val="000000"/>
              </a:solidFill>
            </a:endParaRPr>
          </a:p>
          <a:p>
            <a:pPr>
              <a:defRPr/>
            </a:pPr>
            <a:r>
              <a:rPr lang="en-US" sz="1200" b="1" dirty="0">
                <a:solidFill>
                  <a:srgbClr val="0000FF"/>
                </a:solidFill>
              </a:rPr>
              <a:t>running</a:t>
            </a:r>
          </a:p>
          <a:p>
            <a:pPr>
              <a:defRPr/>
            </a:pPr>
            <a:endParaRPr lang="en-US" sz="1200" dirty="0">
              <a:solidFill>
                <a:srgbClr val="000000"/>
              </a:solidFill>
            </a:endParaRPr>
          </a:p>
        </p:txBody>
      </p:sp>
      <p:cxnSp>
        <p:nvCxnSpPr>
          <p:cNvPr id="43" name="Straight Connector 42"/>
          <p:cNvCxnSpPr/>
          <p:nvPr/>
        </p:nvCxnSpPr>
        <p:spPr bwMode="auto">
          <a:xfrm flipV="1">
            <a:off x="3586907" y="3702407"/>
            <a:ext cx="493776" cy="1"/>
          </a:xfrm>
          <a:prstGeom prst="line">
            <a:avLst/>
          </a:prstGeom>
          <a:noFill/>
          <a:ln w="22225" cap="flat" cmpd="sng" algn="ctr">
            <a:solidFill>
              <a:srgbClr val="0000FF"/>
            </a:solidFill>
            <a:prstDash val="solid"/>
            <a:round/>
            <a:headEnd type="none" w="med" len="med"/>
            <a:tailEnd type="none" w="med" len="med"/>
          </a:ln>
          <a:effectLst/>
        </p:spPr>
      </p:cxnSp>
      <p:pic>
        <p:nvPicPr>
          <p:cNvPr id="11" name="Picture 10"/>
          <p:cNvPicPr>
            <a:picLocks noChangeAspect="1"/>
          </p:cNvPicPr>
          <p:nvPr/>
        </p:nvPicPr>
        <p:blipFill>
          <a:blip r:embed="rId5"/>
          <a:stretch>
            <a:fillRect/>
          </a:stretch>
        </p:blipFill>
        <p:spPr>
          <a:xfrm>
            <a:off x="6931738" y="591242"/>
            <a:ext cx="1201016" cy="377985"/>
          </a:xfrm>
          <a:prstGeom prst="rect">
            <a:avLst/>
          </a:prstGeom>
        </p:spPr>
      </p:pic>
      <p:sp>
        <p:nvSpPr>
          <p:cNvPr id="19" name="TextBox 18"/>
          <p:cNvSpPr txBox="1"/>
          <p:nvPr/>
        </p:nvSpPr>
        <p:spPr>
          <a:xfrm>
            <a:off x="247830" y="4510702"/>
            <a:ext cx="8721141" cy="1667123"/>
          </a:xfrm>
          <a:prstGeom prst="rect">
            <a:avLst/>
          </a:prstGeom>
          <a:noFill/>
        </p:spPr>
        <p:txBody>
          <a:bodyPr wrap="square" lIns="91435" tIns="45718" rIns="91435" bIns="45718" rtlCol="0">
            <a:spAutoFit/>
          </a:bodyPr>
          <a:lstStyle/>
          <a:p>
            <a:r>
              <a:rPr lang="en-US" sz="1400" b="1" dirty="0"/>
              <a:t>Good data description at Q</a:t>
            </a:r>
            <a:r>
              <a:rPr lang="en-US" sz="1400" b="1" baseline="30000" dirty="0"/>
              <a:t>2</a:t>
            </a:r>
            <a:r>
              <a:rPr lang="en-US" sz="1400" b="1" dirty="0"/>
              <a:t>&gt;2.0 GeV</a:t>
            </a:r>
            <a:r>
              <a:rPr lang="en-US" sz="1400" b="1" baseline="30000" dirty="0"/>
              <a:t>2</a:t>
            </a:r>
            <a:r>
              <a:rPr lang="en-US" sz="1400" b="1" dirty="0"/>
              <a:t> achieved with </a:t>
            </a:r>
            <a:r>
              <a:rPr lang="en-US" sz="1400" b="1" u="sng" dirty="0"/>
              <a:t>the same dressed quark mass function</a:t>
            </a:r>
            <a:r>
              <a:rPr lang="en-US" sz="1400" b="1" dirty="0"/>
              <a:t> for the ground and two excited nucleon states of distinctively different structure </a:t>
            </a:r>
            <a:r>
              <a:rPr lang="en-US" sz="1400" b="1" dirty="0">
                <a:solidFill>
                  <a:srgbClr val="0000FF"/>
                </a:solidFill>
              </a:rPr>
              <a:t>validates the continuum QCD results on the momentum dependence of the dressed quark mass. </a:t>
            </a:r>
            <a:r>
              <a:rPr lang="en-US" sz="1400" b="1" dirty="0" err="1">
                <a:solidFill>
                  <a:srgbClr val="0000FF"/>
                </a:solidFill>
                <a:latin typeface="Symbol" panose="05050102010706020507" pitchFamily="18" charset="2"/>
              </a:rPr>
              <a:t>g</a:t>
            </a:r>
            <a:r>
              <a:rPr lang="en-US" sz="1400" b="1" baseline="-25000" dirty="0" err="1">
                <a:solidFill>
                  <a:srgbClr val="0000FF"/>
                </a:solidFill>
              </a:rPr>
              <a:t>v</a:t>
            </a:r>
            <a:r>
              <a:rPr lang="en-US" sz="1400" b="1" dirty="0" err="1">
                <a:solidFill>
                  <a:srgbClr val="0000FF"/>
                </a:solidFill>
              </a:rPr>
              <a:t>pN</a:t>
            </a:r>
            <a:r>
              <a:rPr lang="en-US" sz="1400" b="1" dirty="0">
                <a:solidFill>
                  <a:srgbClr val="0000FF"/>
                </a:solidFill>
              </a:rPr>
              <a:t>* electrocoupling data offer access to the strong QCD dynamics underlying hadron mass generation. </a:t>
            </a:r>
            <a:endParaRPr lang="en-US" sz="1400" b="1" dirty="0"/>
          </a:p>
          <a:p>
            <a:pPr algn="ctr">
              <a:spcBef>
                <a:spcPts val="600"/>
              </a:spcBef>
            </a:pPr>
            <a:r>
              <a:rPr lang="en-US" sz="1600" b="1" dirty="0">
                <a:solidFill>
                  <a:srgbClr val="FF0000"/>
                </a:solidFill>
              </a:rPr>
              <a:t>One of the most important achievements in hadron physics of the last decade in synergistic efforts between experimentalists, phenomenologists, and theorists </a:t>
            </a:r>
          </a:p>
          <a:p>
            <a:endParaRPr lang="en-US" sz="1400" b="1" baseline="30000" dirty="0">
              <a:solidFill>
                <a:srgbClr val="FF0000"/>
              </a:solidFill>
            </a:endParaRPr>
          </a:p>
        </p:txBody>
      </p:sp>
      <p:sp>
        <p:nvSpPr>
          <p:cNvPr id="20" name="Rectangle 19"/>
          <p:cNvSpPr/>
          <p:nvPr/>
        </p:nvSpPr>
        <p:spPr bwMode="auto">
          <a:xfrm>
            <a:off x="6098801" y="987002"/>
            <a:ext cx="956821" cy="3015833"/>
          </a:xfrm>
          <a:prstGeom prst="rect">
            <a:avLst/>
          </a:prstGeom>
          <a:solidFill>
            <a:schemeClr val="accent3">
              <a:lumMod val="75000"/>
            </a:schemeClr>
          </a:solidFill>
          <a:ln>
            <a:noFill/>
            <a:headEnd type="none" w="med" len="med"/>
            <a:tailEnd type="none" w="med" len="med"/>
          </a:ln>
          <a:effectLst/>
          <a:scene3d>
            <a:camera prst="orthographicFront">
              <a:rot lat="0" lon="0" rev="0"/>
            </a:camera>
            <a:lightRig rig="chilly" dir="t">
              <a:rot lat="0" lon="0" rev="18480000"/>
            </a:lightRig>
          </a:scene3d>
          <a:sp3d prstMaterial="clear">
            <a:bevelT h="63500"/>
          </a:sp3d>
        </p:spPr>
        <p:style>
          <a:lnRef idx="3">
            <a:schemeClr val="lt1"/>
          </a:lnRef>
          <a:fillRef idx="1">
            <a:schemeClr val="accent3"/>
          </a:fillRef>
          <a:effectRef idx="1">
            <a:schemeClr val="accent3"/>
          </a:effectRef>
          <a:fontRef idx="minor">
            <a:schemeClr val="lt1"/>
          </a:fontRef>
        </p:style>
        <p:txBody>
          <a:bodyPr vert="horz" wrap="square" lIns="91435" tIns="45718" rIns="91435" bIns="45718" numCol="1" rtlCol="0" anchor="t" anchorCtr="0" compatLnSpc="1">
            <a:prstTxWarp prst="textNoShape">
              <a:avLst/>
            </a:prstTxWarp>
          </a:bodyPr>
          <a:lstStyle/>
          <a:p>
            <a:pPr algn="ctr" eaLnBrk="0" hangingPunct="0">
              <a:defRPr/>
            </a:pPr>
            <a:endParaRPr lang="en-US" dirty="0">
              <a:solidFill>
                <a:srgbClr val="000000"/>
              </a:solidFill>
              <a:latin typeface="Arial" charset="0"/>
            </a:endParaRPr>
          </a:p>
        </p:txBody>
      </p:sp>
      <p:sp>
        <p:nvSpPr>
          <p:cNvPr id="21" name="TextBox 20"/>
          <p:cNvSpPr txBox="1"/>
          <p:nvPr/>
        </p:nvSpPr>
        <p:spPr>
          <a:xfrm>
            <a:off x="6130220" y="1008948"/>
            <a:ext cx="1313634" cy="769437"/>
          </a:xfrm>
          <a:prstGeom prst="rect">
            <a:avLst/>
          </a:prstGeom>
          <a:noFill/>
        </p:spPr>
        <p:txBody>
          <a:bodyPr wrap="square" lIns="91435" tIns="45718" rIns="91435" bIns="45718" rtlCol="0">
            <a:spAutoFit/>
          </a:bodyPr>
          <a:lstStyle/>
          <a:p>
            <a:pPr>
              <a:defRPr/>
            </a:pPr>
            <a:r>
              <a:rPr lang="en-US" sz="1100" dirty="0">
                <a:solidFill>
                  <a:srgbClr val="000000"/>
                </a:solidFill>
              </a:rPr>
              <a:t>Substantial</a:t>
            </a:r>
          </a:p>
          <a:p>
            <a:pPr>
              <a:defRPr/>
            </a:pPr>
            <a:r>
              <a:rPr lang="en-US" sz="1100" dirty="0">
                <a:solidFill>
                  <a:srgbClr val="000000"/>
                </a:solidFill>
              </a:rPr>
              <a:t>contributions</a:t>
            </a:r>
          </a:p>
          <a:p>
            <a:pPr>
              <a:defRPr/>
            </a:pPr>
            <a:r>
              <a:rPr lang="en-US" sz="1100" dirty="0">
                <a:solidFill>
                  <a:srgbClr val="000000"/>
                </a:solidFill>
              </a:rPr>
              <a:t>from meson-</a:t>
            </a:r>
          </a:p>
          <a:p>
            <a:pPr>
              <a:defRPr/>
            </a:pPr>
            <a:r>
              <a:rPr lang="en-US" sz="1100" dirty="0">
                <a:solidFill>
                  <a:srgbClr val="000000"/>
                </a:solidFill>
              </a:rPr>
              <a:t>baryon cloud</a:t>
            </a:r>
          </a:p>
        </p:txBody>
      </p:sp>
      <p:sp>
        <p:nvSpPr>
          <p:cNvPr id="2" name="Slide Number Placeholder 1"/>
          <p:cNvSpPr>
            <a:spLocks noGrp="1"/>
          </p:cNvSpPr>
          <p:nvPr>
            <p:ph type="sldNum" sz="quarter" idx="4"/>
          </p:nvPr>
        </p:nvSpPr>
        <p:spPr/>
        <p:txBody>
          <a:bodyPr/>
          <a:lstStyle/>
          <a:p>
            <a:pPr>
              <a:defRPr/>
            </a:pPr>
            <a:fld id="{9A3FFD64-B555-4607-8194-F5EC2A301902}" type="slidenum">
              <a:rPr lang="fr-FR" smtClean="0">
                <a:solidFill>
                  <a:srgbClr val="000000"/>
                </a:solidFill>
              </a:rPr>
              <a:pPr>
                <a:defRPr/>
              </a:pPr>
              <a:t>13</a:t>
            </a:fld>
            <a:endParaRPr lang="fr-FR" dirty="0">
              <a:solidFill>
                <a:srgbClr val="000000"/>
              </a:solidFill>
            </a:endParaRPr>
          </a:p>
        </p:txBody>
      </p:sp>
      <p:sp>
        <p:nvSpPr>
          <p:cNvPr id="22" name="TextBox 21">
            <a:extLst>
              <a:ext uri="{FF2B5EF4-FFF2-40B4-BE49-F238E27FC236}">
                <a16:creationId xmlns:a16="http://schemas.microsoft.com/office/drawing/2014/main" id="{5BEA8261-4179-D042-B755-161AF56B10FB}"/>
              </a:ext>
            </a:extLst>
          </p:cNvPr>
          <p:cNvSpPr txBox="1"/>
          <p:nvPr/>
        </p:nvSpPr>
        <p:spPr>
          <a:xfrm>
            <a:off x="7691418" y="1264486"/>
            <a:ext cx="993590" cy="430883"/>
          </a:xfrm>
          <a:prstGeom prst="rect">
            <a:avLst/>
          </a:prstGeom>
          <a:noFill/>
        </p:spPr>
        <p:txBody>
          <a:bodyPr wrap="square" lIns="91435" tIns="45718" rIns="91435" bIns="45718" rtlCol="0">
            <a:spAutoFit/>
          </a:bodyPr>
          <a:lstStyle/>
          <a:p>
            <a:pPr>
              <a:defRPr/>
            </a:pPr>
            <a:r>
              <a:rPr lang="en-US" sz="1100" dirty="0">
                <a:solidFill>
                  <a:srgbClr val="3333FF"/>
                </a:solidFill>
              </a:rPr>
              <a:t>Quark core </a:t>
            </a:r>
          </a:p>
          <a:p>
            <a:pPr>
              <a:defRPr/>
            </a:pPr>
            <a:r>
              <a:rPr lang="en-US" sz="1100" dirty="0">
                <a:solidFill>
                  <a:srgbClr val="3333FF"/>
                </a:solidFill>
              </a:rPr>
              <a:t>dominance</a:t>
            </a:r>
          </a:p>
        </p:txBody>
      </p:sp>
    </p:spTree>
    <p:extLst>
      <p:ext uri="{BB962C8B-B14F-4D97-AF65-F5344CB8AC3E}">
        <p14:creationId xmlns:p14="http://schemas.microsoft.com/office/powerpoint/2010/main" val="2297950536"/>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Line 13">
            <a:extLst>
              <a:ext uri="{FF2B5EF4-FFF2-40B4-BE49-F238E27FC236}">
                <a16:creationId xmlns:a16="http://schemas.microsoft.com/office/drawing/2014/main" id="{0A7926CD-764D-DD4C-9BCB-4E7E28879EB6}"/>
              </a:ext>
            </a:extLst>
          </p:cNvPr>
          <p:cNvSpPr>
            <a:spLocks noChangeShapeType="1"/>
          </p:cNvSpPr>
          <p:nvPr/>
        </p:nvSpPr>
        <p:spPr bwMode="auto">
          <a:xfrm flipV="1">
            <a:off x="-1" y="482107"/>
            <a:ext cx="9144000" cy="0"/>
          </a:xfrm>
          <a:prstGeom prst="line">
            <a:avLst/>
          </a:prstGeom>
          <a:noFill/>
          <a:ln w="38100">
            <a:solidFill>
              <a:srgbClr val="3333FF"/>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nchor="ct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3600" b="0" i="0" u="none" strike="noStrike" kern="1200" cap="none" spc="0" normalizeH="0" baseline="0" noProof="0" dirty="0">
              <a:ln>
                <a:noFill/>
              </a:ln>
              <a:solidFill>
                <a:srgbClr val="FF3300"/>
              </a:solidFill>
              <a:effectLst/>
              <a:uLnTx/>
              <a:uFillTx/>
              <a:latin typeface="Arial" pitchFamily="34" charset="0"/>
              <a:ea typeface="+mn-ea"/>
              <a:cs typeface="Arial" pitchFamily="34" charset="0"/>
            </a:endParaRPr>
          </a:p>
        </p:txBody>
      </p:sp>
      <p:sp>
        <p:nvSpPr>
          <p:cNvPr id="5" name="TextBox 4">
            <a:extLst>
              <a:ext uri="{FF2B5EF4-FFF2-40B4-BE49-F238E27FC236}">
                <a16:creationId xmlns:a16="http://schemas.microsoft.com/office/drawing/2014/main" id="{D468673C-D679-F24F-9A26-7C3F529BB3F7}"/>
              </a:ext>
            </a:extLst>
          </p:cNvPr>
          <p:cNvSpPr txBox="1">
            <a:spLocks noChangeArrowheads="1"/>
          </p:cNvSpPr>
          <p:nvPr/>
        </p:nvSpPr>
        <p:spPr bwMode="auto">
          <a:xfrm>
            <a:off x="151540" y="0"/>
            <a:ext cx="8840919"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lvl1pPr eaLnBrk="0" hangingPunct="0">
              <a:defRPr sz="6000" b="1">
                <a:solidFill>
                  <a:srgbClr val="333399"/>
                </a:solidFill>
                <a:latin typeface="Times New Roman" pitchFamily="18" charset="0"/>
              </a:defRPr>
            </a:lvl1pPr>
            <a:lvl2pPr marL="742950" indent="-285750" eaLnBrk="0" hangingPunct="0">
              <a:defRPr sz="6000" b="1">
                <a:solidFill>
                  <a:srgbClr val="333399"/>
                </a:solidFill>
                <a:latin typeface="Times New Roman" pitchFamily="18" charset="0"/>
              </a:defRPr>
            </a:lvl2pPr>
            <a:lvl3pPr marL="1143000" indent="-228600" eaLnBrk="0" hangingPunct="0">
              <a:defRPr sz="6000" b="1">
                <a:solidFill>
                  <a:srgbClr val="333399"/>
                </a:solidFill>
                <a:latin typeface="Times New Roman" pitchFamily="18" charset="0"/>
              </a:defRPr>
            </a:lvl3pPr>
            <a:lvl4pPr marL="1600200" indent="-228600" eaLnBrk="0" hangingPunct="0">
              <a:defRPr sz="6000" b="1">
                <a:solidFill>
                  <a:srgbClr val="333399"/>
                </a:solidFill>
                <a:latin typeface="Times New Roman" pitchFamily="18" charset="0"/>
              </a:defRPr>
            </a:lvl4pPr>
            <a:lvl5pPr marL="2057400" indent="-228600" eaLnBrk="0" hangingPunct="0">
              <a:defRPr sz="6000" b="1">
                <a:solidFill>
                  <a:srgbClr val="333399"/>
                </a:solidFill>
                <a:latin typeface="Times New Roman" pitchFamily="18" charset="0"/>
              </a:defRPr>
            </a:lvl5pPr>
            <a:lvl6pPr marL="2514600" indent="-228600" algn="ctr" eaLnBrk="0" fontAlgn="base" hangingPunct="0">
              <a:spcBef>
                <a:spcPct val="0"/>
              </a:spcBef>
              <a:spcAft>
                <a:spcPct val="0"/>
              </a:spcAft>
              <a:defRPr sz="6000" b="1">
                <a:solidFill>
                  <a:srgbClr val="333399"/>
                </a:solidFill>
                <a:latin typeface="Times New Roman" pitchFamily="18" charset="0"/>
              </a:defRPr>
            </a:lvl6pPr>
            <a:lvl7pPr marL="2971800" indent="-228600" algn="ctr" eaLnBrk="0" fontAlgn="base" hangingPunct="0">
              <a:spcBef>
                <a:spcPct val="0"/>
              </a:spcBef>
              <a:spcAft>
                <a:spcPct val="0"/>
              </a:spcAft>
              <a:defRPr sz="6000" b="1">
                <a:solidFill>
                  <a:srgbClr val="333399"/>
                </a:solidFill>
                <a:latin typeface="Times New Roman" pitchFamily="18" charset="0"/>
              </a:defRPr>
            </a:lvl7pPr>
            <a:lvl8pPr marL="3429000" indent="-228600" algn="ctr" eaLnBrk="0" fontAlgn="base" hangingPunct="0">
              <a:spcBef>
                <a:spcPct val="0"/>
              </a:spcBef>
              <a:spcAft>
                <a:spcPct val="0"/>
              </a:spcAft>
              <a:defRPr sz="6000" b="1">
                <a:solidFill>
                  <a:srgbClr val="333399"/>
                </a:solidFill>
                <a:latin typeface="Times New Roman" pitchFamily="18" charset="0"/>
              </a:defRPr>
            </a:lvl8pPr>
            <a:lvl9pPr marL="3886200" indent="-228600" algn="ctr" eaLnBrk="0" fontAlgn="base" hangingPunct="0">
              <a:spcBef>
                <a:spcPct val="0"/>
              </a:spcBef>
              <a:spcAft>
                <a:spcPct val="0"/>
              </a:spcAft>
              <a:defRPr sz="6000" b="1">
                <a:solidFill>
                  <a:srgbClr val="333399"/>
                </a:solidFill>
                <a:latin typeface="Times New Roman" pitchFamily="18" charset="0"/>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1800" dirty="0">
                <a:solidFill>
                  <a:srgbClr val="3333FF"/>
                </a:solidFill>
                <a:latin typeface="Symbol" pitchFamily="2" charset="2"/>
                <a:ea typeface="ＭＳ Ｐゴシック" pitchFamily="-110" charset="-128"/>
                <a:cs typeface="Arial" panose="020B0604020202020204" pitchFamily="34" charset="0"/>
              </a:rPr>
              <a:t>D</a:t>
            </a:r>
            <a:r>
              <a:rPr lang="en-US" sz="1800" dirty="0">
                <a:solidFill>
                  <a:srgbClr val="3333FF"/>
                </a:solidFill>
                <a:latin typeface="Arial" panose="020B0604020202020204" pitchFamily="34" charset="0"/>
                <a:ea typeface="ＭＳ Ｐゴシック" pitchFamily="-110" charset="-128"/>
                <a:cs typeface="Arial" panose="020B0604020202020204" pitchFamily="34" charset="0"/>
              </a:rPr>
              <a:t>(1600)3/2</a:t>
            </a:r>
            <a:r>
              <a:rPr lang="en-US" sz="1800" baseline="30000" dirty="0">
                <a:solidFill>
                  <a:srgbClr val="3333FF"/>
                </a:solidFill>
                <a:latin typeface="Arial" panose="020B0604020202020204" pitchFamily="34" charset="0"/>
                <a:ea typeface="ＭＳ Ｐゴシック" pitchFamily="-110" charset="-128"/>
                <a:cs typeface="Arial" panose="020B0604020202020204" pitchFamily="34" charset="0"/>
              </a:rPr>
              <a:t>+ </a:t>
            </a:r>
            <a:r>
              <a:rPr lang="en-US" sz="1800" dirty="0">
                <a:solidFill>
                  <a:srgbClr val="3333FF"/>
                </a:solidFill>
                <a:latin typeface="Arial" panose="020B0604020202020204" pitchFamily="34" charset="0"/>
                <a:ea typeface="ＭＳ Ｐゴシック" pitchFamily="-110" charset="-128"/>
                <a:cs typeface="Arial" panose="020B0604020202020204" pitchFamily="34" charset="0"/>
              </a:rPr>
              <a:t>Electrocouplings: Continuum QCD Predictions vs. CLAS Data</a:t>
            </a:r>
            <a:r>
              <a:rPr kumimoji="0" lang="en-US" sz="2400" b="1" i="0" u="none" strike="noStrike" kern="1200" cap="none" spc="0" normalizeH="0" noProof="0" dirty="0">
                <a:ln>
                  <a:noFill/>
                </a:ln>
                <a:solidFill>
                  <a:srgbClr val="3333FF"/>
                </a:solidFill>
                <a:effectLst/>
                <a:uLnTx/>
                <a:uFillTx/>
                <a:latin typeface="Arial" panose="020B0604020202020204" pitchFamily="34" charset="0"/>
                <a:ea typeface="ＭＳ Ｐゴシック" pitchFamily="-110" charset="-128"/>
                <a:cs typeface="Arial" panose="020B0604020202020204" pitchFamily="34" charset="0"/>
              </a:rPr>
              <a:t>   </a:t>
            </a:r>
          </a:p>
        </p:txBody>
      </p:sp>
      <p:sp>
        <p:nvSpPr>
          <p:cNvPr id="15" name="TextBox 14">
            <a:extLst>
              <a:ext uri="{FF2B5EF4-FFF2-40B4-BE49-F238E27FC236}">
                <a16:creationId xmlns:a16="http://schemas.microsoft.com/office/drawing/2014/main" id="{8B1E1489-711F-B240-9E30-A19F3E265DBB}"/>
              </a:ext>
            </a:extLst>
          </p:cNvPr>
          <p:cNvSpPr txBox="1"/>
          <p:nvPr/>
        </p:nvSpPr>
        <p:spPr>
          <a:xfrm>
            <a:off x="4319276" y="1565795"/>
            <a:ext cx="3589444" cy="861774"/>
          </a:xfrm>
          <a:prstGeom prst="rect">
            <a:avLst/>
          </a:prstGeom>
          <a:noFill/>
        </p:spPr>
        <p:txBody>
          <a:bodyPr wrap="none" rtlCol="0">
            <a:spAutoFit/>
          </a:bodyPr>
          <a:lstStyle/>
          <a:p>
            <a:r>
              <a:rPr lang="en-US" sz="1600" dirty="0">
                <a:solidFill>
                  <a:schemeClr val="accent2"/>
                </a:solidFill>
              </a:rPr>
              <a:t>preliminary results on </a:t>
            </a:r>
            <a:r>
              <a:rPr lang="en-US" sz="1600" dirty="0">
                <a:solidFill>
                  <a:schemeClr val="accent2"/>
                </a:solidFill>
                <a:latin typeface="Symbol" pitchFamily="2" charset="2"/>
              </a:rPr>
              <a:t>D</a:t>
            </a:r>
            <a:r>
              <a:rPr lang="en-US" sz="1600" dirty="0">
                <a:solidFill>
                  <a:schemeClr val="accent2"/>
                </a:solidFill>
              </a:rPr>
              <a:t>(1600)3/2</a:t>
            </a:r>
            <a:r>
              <a:rPr lang="en-US" sz="1600" baseline="30000" dirty="0">
                <a:solidFill>
                  <a:schemeClr val="accent2"/>
                </a:solidFill>
              </a:rPr>
              <a:t>+</a:t>
            </a:r>
          </a:p>
          <a:p>
            <a:r>
              <a:rPr lang="en-US" sz="1600" dirty="0">
                <a:solidFill>
                  <a:schemeClr val="accent2"/>
                </a:solidFill>
              </a:rPr>
              <a:t>electrocouplings from the CLAS </a:t>
            </a:r>
            <a:r>
              <a:rPr lang="en-US" sz="1600" dirty="0" err="1">
                <a:solidFill>
                  <a:schemeClr val="accent2"/>
                </a:solidFill>
                <a:latin typeface="Symbol" pitchFamily="2" charset="2"/>
              </a:rPr>
              <a:t>p</a:t>
            </a:r>
            <a:r>
              <a:rPr lang="en-US" sz="1600" baseline="30000" dirty="0" err="1">
                <a:solidFill>
                  <a:schemeClr val="accent2"/>
                </a:solidFill>
              </a:rPr>
              <a:t>+</a:t>
            </a:r>
            <a:r>
              <a:rPr lang="en-US" sz="1600" dirty="0" err="1">
                <a:solidFill>
                  <a:schemeClr val="accent2"/>
                </a:solidFill>
                <a:latin typeface="Symbol" pitchFamily="2" charset="2"/>
              </a:rPr>
              <a:t>p</a:t>
            </a:r>
            <a:r>
              <a:rPr lang="en-US" sz="1600" baseline="30000" dirty="0" err="1">
                <a:solidFill>
                  <a:schemeClr val="accent2"/>
                </a:solidFill>
              </a:rPr>
              <a:t>-</a:t>
            </a:r>
            <a:r>
              <a:rPr lang="en-US" sz="1600" dirty="0" err="1">
                <a:solidFill>
                  <a:schemeClr val="accent2"/>
                </a:solidFill>
              </a:rPr>
              <a:t>p</a:t>
            </a:r>
            <a:endParaRPr lang="en-US" sz="1600" dirty="0">
              <a:solidFill>
                <a:schemeClr val="accent2"/>
              </a:solidFill>
            </a:endParaRPr>
          </a:p>
          <a:p>
            <a:r>
              <a:rPr lang="en-US" sz="1600" dirty="0">
                <a:solidFill>
                  <a:schemeClr val="accent2"/>
                </a:solidFill>
              </a:rPr>
              <a:t>electroproduction data</a:t>
            </a:r>
            <a:r>
              <a:rPr lang="en-US" dirty="0">
                <a:solidFill>
                  <a:schemeClr val="accent2"/>
                </a:solidFill>
              </a:rPr>
              <a:t> </a:t>
            </a:r>
          </a:p>
        </p:txBody>
      </p:sp>
      <p:pic>
        <p:nvPicPr>
          <p:cNvPr id="9" name="Picture 8">
            <a:extLst>
              <a:ext uri="{FF2B5EF4-FFF2-40B4-BE49-F238E27FC236}">
                <a16:creationId xmlns:a16="http://schemas.microsoft.com/office/drawing/2014/main" id="{06E61781-1687-394B-BBD6-064F55082F0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5246" y="557312"/>
            <a:ext cx="3270086" cy="3270086"/>
          </a:xfrm>
          <a:prstGeom prst="rect">
            <a:avLst/>
          </a:prstGeom>
        </p:spPr>
      </p:pic>
      <p:pic>
        <p:nvPicPr>
          <p:cNvPr id="12" name="Picture 11">
            <a:extLst>
              <a:ext uri="{FF2B5EF4-FFF2-40B4-BE49-F238E27FC236}">
                <a16:creationId xmlns:a16="http://schemas.microsoft.com/office/drawing/2014/main" id="{6CAA357E-0FF4-C141-8B88-F5C2AB6F116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6373" y="3424002"/>
            <a:ext cx="3154496" cy="3154496"/>
          </a:xfrm>
          <a:prstGeom prst="rect">
            <a:avLst/>
          </a:prstGeom>
        </p:spPr>
      </p:pic>
      <p:pic>
        <p:nvPicPr>
          <p:cNvPr id="18" name="Picture 17">
            <a:extLst>
              <a:ext uri="{FF2B5EF4-FFF2-40B4-BE49-F238E27FC236}">
                <a16:creationId xmlns:a16="http://schemas.microsoft.com/office/drawing/2014/main" id="{74EC8797-002D-EF4D-AB28-AAE200EB250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83629" y="3403252"/>
            <a:ext cx="3270082" cy="3270082"/>
          </a:xfrm>
          <a:prstGeom prst="rect">
            <a:avLst/>
          </a:prstGeom>
        </p:spPr>
      </p:pic>
      <p:cxnSp>
        <p:nvCxnSpPr>
          <p:cNvPr id="20" name="Straight Connector 19">
            <a:extLst>
              <a:ext uri="{FF2B5EF4-FFF2-40B4-BE49-F238E27FC236}">
                <a16:creationId xmlns:a16="http://schemas.microsoft.com/office/drawing/2014/main" id="{ED7B7147-6208-6C49-9162-04DA0E0FAB21}"/>
              </a:ext>
            </a:extLst>
          </p:cNvPr>
          <p:cNvCxnSpPr>
            <a:cxnSpLocks/>
          </p:cNvCxnSpPr>
          <p:nvPr/>
        </p:nvCxnSpPr>
        <p:spPr bwMode="auto">
          <a:xfrm>
            <a:off x="3810869" y="1045176"/>
            <a:ext cx="621461" cy="0"/>
          </a:xfrm>
          <a:prstGeom prst="line">
            <a:avLst/>
          </a:prstGeom>
          <a:ln>
            <a:solidFill>
              <a:srgbClr val="FF0000"/>
            </a:solidFill>
            <a:headEnd type="none" w="med" len="med"/>
            <a:tailEnd type="none" w="med" len="med"/>
          </a:ln>
        </p:spPr>
        <p:style>
          <a:lnRef idx="2">
            <a:schemeClr val="accent6"/>
          </a:lnRef>
          <a:fillRef idx="0">
            <a:schemeClr val="accent6"/>
          </a:fillRef>
          <a:effectRef idx="1">
            <a:schemeClr val="accent6"/>
          </a:effectRef>
          <a:fontRef idx="minor">
            <a:schemeClr val="tx1"/>
          </a:fontRef>
        </p:style>
      </p:cxnSp>
      <p:sp>
        <p:nvSpPr>
          <p:cNvPr id="21" name="TextBox 20">
            <a:extLst>
              <a:ext uri="{FF2B5EF4-FFF2-40B4-BE49-F238E27FC236}">
                <a16:creationId xmlns:a16="http://schemas.microsoft.com/office/drawing/2014/main" id="{54E84739-82D6-FE41-91AB-5432A965E7B5}"/>
              </a:ext>
            </a:extLst>
          </p:cNvPr>
          <p:cNvSpPr txBox="1"/>
          <p:nvPr/>
        </p:nvSpPr>
        <p:spPr>
          <a:xfrm>
            <a:off x="4517867" y="677561"/>
            <a:ext cx="4230645" cy="830997"/>
          </a:xfrm>
          <a:prstGeom prst="rect">
            <a:avLst/>
          </a:prstGeom>
          <a:noFill/>
        </p:spPr>
        <p:txBody>
          <a:bodyPr wrap="none" rtlCol="0">
            <a:spAutoFit/>
          </a:bodyPr>
          <a:lstStyle/>
          <a:p>
            <a:r>
              <a:rPr lang="en-US" sz="1600" dirty="0">
                <a:solidFill>
                  <a:srgbClr val="FF0000"/>
                </a:solidFill>
              </a:rPr>
              <a:t>continuum QCD predictions w/o adjustable</a:t>
            </a:r>
          </a:p>
          <a:p>
            <a:r>
              <a:rPr lang="en-US" sz="1600" dirty="0">
                <a:solidFill>
                  <a:srgbClr val="FF0000"/>
                </a:solidFill>
              </a:rPr>
              <a:t>parameters,  </a:t>
            </a:r>
            <a:r>
              <a:rPr lang="en-US" sz="1600" dirty="0" err="1">
                <a:solidFill>
                  <a:srgbClr val="FF0000"/>
                </a:solidFill>
              </a:rPr>
              <a:t>Ya</a:t>
            </a:r>
            <a:r>
              <a:rPr lang="en-US" sz="1600" dirty="0">
                <a:solidFill>
                  <a:srgbClr val="FF0000"/>
                </a:solidFill>
              </a:rPr>
              <a:t> Lu et al., Phys. Rev. D100, </a:t>
            </a:r>
          </a:p>
          <a:p>
            <a:r>
              <a:rPr lang="en-US" sz="1600" dirty="0">
                <a:solidFill>
                  <a:srgbClr val="FF0000"/>
                </a:solidFill>
              </a:rPr>
              <a:t>034001 (2019)</a:t>
            </a:r>
          </a:p>
        </p:txBody>
      </p:sp>
      <p:sp>
        <p:nvSpPr>
          <p:cNvPr id="13" name="Rectangle 12">
            <a:extLst>
              <a:ext uri="{FF2B5EF4-FFF2-40B4-BE49-F238E27FC236}">
                <a16:creationId xmlns:a16="http://schemas.microsoft.com/office/drawing/2014/main" id="{839AE04A-B225-7D48-9DB2-43DD0227E59F}"/>
              </a:ext>
            </a:extLst>
          </p:cNvPr>
          <p:cNvSpPr/>
          <p:nvPr/>
        </p:nvSpPr>
        <p:spPr>
          <a:xfrm>
            <a:off x="8629737" y="6640909"/>
            <a:ext cx="354584" cy="276999"/>
          </a:xfrm>
          <a:prstGeom prst="rect">
            <a:avLst/>
          </a:prstGeom>
        </p:spPr>
        <p:txBody>
          <a:bodyPr wrap="none">
            <a:spAutoFit/>
          </a:bodyPr>
          <a:lstStyle/>
          <a:p>
            <a:pPr>
              <a:defRPr/>
            </a:pPr>
            <a:r>
              <a:rPr lang="fr-FR" sz="1200" dirty="0">
                <a:solidFill>
                  <a:srgbClr val="000000"/>
                </a:solidFill>
              </a:rPr>
              <a:t>15</a:t>
            </a:r>
          </a:p>
        </p:txBody>
      </p:sp>
      <p:sp>
        <p:nvSpPr>
          <p:cNvPr id="14" name="Rectangle 13">
            <a:extLst>
              <a:ext uri="{FF2B5EF4-FFF2-40B4-BE49-F238E27FC236}">
                <a16:creationId xmlns:a16="http://schemas.microsoft.com/office/drawing/2014/main" id="{17967B37-3FE3-C04F-A7C4-692C97972199}"/>
              </a:ext>
            </a:extLst>
          </p:cNvPr>
          <p:cNvSpPr/>
          <p:nvPr/>
        </p:nvSpPr>
        <p:spPr>
          <a:xfrm>
            <a:off x="2597992" y="6652261"/>
            <a:ext cx="4572000" cy="246221"/>
          </a:xfrm>
          <a:prstGeom prst="rect">
            <a:avLst/>
          </a:prstGeom>
        </p:spPr>
        <p:txBody>
          <a:bodyPr>
            <a:spAutoFit/>
          </a:bodyPr>
          <a:lstStyle/>
          <a:p>
            <a:pPr lvl="0" algn="ctr" defTabSz="914400" eaLnBrk="0" fontAlgn="base" hangingPunct="0">
              <a:spcBef>
                <a:spcPct val="0"/>
              </a:spcBef>
              <a:spcAft>
                <a:spcPct val="0"/>
              </a:spcAft>
              <a:defRPr/>
            </a:pPr>
            <a:r>
              <a:rPr lang="en-US" sz="1000" dirty="0">
                <a:solidFill>
                  <a:schemeClr val="accent2"/>
                </a:solidFill>
                <a:latin typeface="Arial" charset="0"/>
                <a:cs typeface="Arial" pitchFamily="34" charset="0"/>
              </a:rPr>
              <a:t>V.I. </a:t>
            </a:r>
            <a:r>
              <a:rPr lang="en-US" sz="1000" dirty="0" err="1">
                <a:solidFill>
                  <a:schemeClr val="accent2"/>
                </a:solidFill>
                <a:latin typeface="Arial" charset="0"/>
                <a:cs typeface="Arial" pitchFamily="34" charset="0"/>
              </a:rPr>
              <a:t>Mokeev</a:t>
            </a:r>
            <a:r>
              <a:rPr lang="en-US" sz="1000" dirty="0">
                <a:solidFill>
                  <a:schemeClr val="accent2"/>
                </a:solidFill>
                <a:latin typeface="Arial" charset="0"/>
                <a:cs typeface="Arial" pitchFamily="34" charset="0"/>
              </a:rPr>
              <a:t>, Light Cone 2021 November 27-December 4 2021 </a:t>
            </a:r>
          </a:p>
        </p:txBody>
      </p:sp>
      <p:cxnSp>
        <p:nvCxnSpPr>
          <p:cNvPr id="3" name="Straight Connector 2">
            <a:extLst>
              <a:ext uri="{FF2B5EF4-FFF2-40B4-BE49-F238E27FC236}">
                <a16:creationId xmlns:a16="http://schemas.microsoft.com/office/drawing/2014/main" id="{072CD88C-9569-D84A-9079-261ADC3989D7}"/>
              </a:ext>
            </a:extLst>
          </p:cNvPr>
          <p:cNvCxnSpPr/>
          <p:nvPr/>
        </p:nvCxnSpPr>
        <p:spPr bwMode="auto">
          <a:xfrm>
            <a:off x="4121599" y="2750851"/>
            <a:ext cx="914400" cy="914400"/>
          </a:xfrm>
          <a:prstGeom prst="line">
            <a:avLst/>
          </a:prstGeom>
          <a:noFill/>
          <a:ln w="9525" cap="flat" cmpd="sng" algn="ctr">
            <a:noFill/>
            <a:prstDash val="solid"/>
            <a:round/>
            <a:headEnd type="none" w="med" len="med"/>
            <a:tailEnd type="none" w="med" len="med"/>
          </a:ln>
          <a:effectLst/>
        </p:spPr>
      </p:cxnSp>
      <p:cxnSp>
        <p:nvCxnSpPr>
          <p:cNvPr id="11" name="Straight Connector 10">
            <a:extLst>
              <a:ext uri="{FF2B5EF4-FFF2-40B4-BE49-F238E27FC236}">
                <a16:creationId xmlns:a16="http://schemas.microsoft.com/office/drawing/2014/main" id="{C40CC035-DB58-6245-B0B1-DA6D60CC2E67}"/>
              </a:ext>
            </a:extLst>
          </p:cNvPr>
          <p:cNvCxnSpPr>
            <a:cxnSpLocks/>
          </p:cNvCxnSpPr>
          <p:nvPr/>
        </p:nvCxnSpPr>
        <p:spPr bwMode="auto">
          <a:xfrm>
            <a:off x="3926458" y="1517854"/>
            <a:ext cx="0" cy="666772"/>
          </a:xfrm>
          <a:prstGeom prst="line">
            <a:avLst/>
          </a:prstGeom>
          <a:ln w="19050">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19" name="Rectangle 18">
            <a:extLst>
              <a:ext uri="{FF2B5EF4-FFF2-40B4-BE49-F238E27FC236}">
                <a16:creationId xmlns:a16="http://schemas.microsoft.com/office/drawing/2014/main" id="{4EBD068B-2855-6C46-8488-93ECFD6DBEE8}"/>
              </a:ext>
            </a:extLst>
          </p:cNvPr>
          <p:cNvSpPr/>
          <p:nvPr/>
        </p:nvSpPr>
        <p:spPr bwMode="auto">
          <a:xfrm>
            <a:off x="3858768" y="1759800"/>
            <a:ext cx="137160" cy="137160"/>
          </a:xfrm>
          <a:prstGeom prst="rect">
            <a:avLst/>
          </a:prstGeom>
          <a:solidFill>
            <a:srgbClr val="0070C0"/>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3600" b="0" i="0" u="none" strike="noStrike" cap="none" normalizeH="0" baseline="0">
              <a:ln>
                <a:noFill/>
              </a:ln>
              <a:solidFill>
                <a:schemeClr val="tx1"/>
              </a:solidFill>
              <a:effectLst/>
              <a:latin typeface="Arial" charset="0"/>
            </a:endParaRPr>
          </a:p>
        </p:txBody>
      </p:sp>
      <p:sp>
        <p:nvSpPr>
          <p:cNvPr id="22" name="TextBox 21">
            <a:extLst>
              <a:ext uri="{FF2B5EF4-FFF2-40B4-BE49-F238E27FC236}">
                <a16:creationId xmlns:a16="http://schemas.microsoft.com/office/drawing/2014/main" id="{B667F418-D6B5-5B45-B3A1-DFB91510BBB9}"/>
              </a:ext>
            </a:extLst>
          </p:cNvPr>
          <p:cNvSpPr txBox="1"/>
          <p:nvPr/>
        </p:nvSpPr>
        <p:spPr>
          <a:xfrm>
            <a:off x="3706415" y="2497358"/>
            <a:ext cx="5100359" cy="830997"/>
          </a:xfrm>
          <a:prstGeom prst="rect">
            <a:avLst/>
          </a:prstGeom>
          <a:noFill/>
        </p:spPr>
        <p:txBody>
          <a:bodyPr wrap="square" rtlCol="0">
            <a:spAutoFit/>
          </a:bodyPr>
          <a:lstStyle/>
          <a:p>
            <a:r>
              <a:rPr lang="en-US" sz="1600" dirty="0"/>
              <a:t>CLAS results are consistent with the continuum QCD predications solidifying evidence for reliable insight into the emergence of hadron mass</a:t>
            </a:r>
          </a:p>
        </p:txBody>
      </p:sp>
    </p:spTree>
    <p:extLst>
      <p:ext uri="{BB962C8B-B14F-4D97-AF65-F5344CB8AC3E}">
        <p14:creationId xmlns:p14="http://schemas.microsoft.com/office/powerpoint/2010/main" val="2328787554"/>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AB76545-7E42-494F-8070-6098C88B43FF}"/>
              </a:ext>
            </a:extLst>
          </p:cNvPr>
          <p:cNvSpPr>
            <a:spLocks noGrp="1"/>
          </p:cNvSpPr>
          <p:nvPr>
            <p:ph type="sldNum" sz="quarter" idx="4294967295"/>
          </p:nvPr>
        </p:nvSpPr>
        <p:spPr>
          <a:xfrm>
            <a:off x="8543649" y="6553200"/>
            <a:ext cx="486064" cy="304800"/>
          </a:xfrm>
          <a:prstGeom prst="rect">
            <a:avLst/>
          </a:prstGeom>
        </p:spPr>
        <p:txBody>
          <a:bodyPr/>
          <a:lstStyle/>
          <a:p>
            <a:pPr>
              <a:defRPr/>
            </a:pPr>
            <a:r>
              <a:rPr lang="fr-FR" sz="1600" dirty="0">
                <a:solidFill>
                  <a:srgbClr val="000000"/>
                </a:solidFill>
              </a:rPr>
              <a:t>16</a:t>
            </a:r>
          </a:p>
        </p:txBody>
      </p:sp>
      <p:sp>
        <p:nvSpPr>
          <p:cNvPr id="6" name="Rectangle 2">
            <a:extLst>
              <a:ext uri="{FF2B5EF4-FFF2-40B4-BE49-F238E27FC236}">
                <a16:creationId xmlns:a16="http://schemas.microsoft.com/office/drawing/2014/main" id="{3492B10F-42A5-9842-A25B-9057DAB85A6A}"/>
              </a:ext>
            </a:extLst>
          </p:cNvPr>
          <p:cNvSpPr txBox="1">
            <a:spLocks noChangeArrowheads="1"/>
          </p:cNvSpPr>
          <p:nvPr/>
        </p:nvSpPr>
        <p:spPr bwMode="auto">
          <a:xfrm>
            <a:off x="40009" y="95281"/>
            <a:ext cx="9054982" cy="365760"/>
          </a:xfrm>
          <a:prstGeom prst="rect">
            <a:avLst/>
          </a:prstGeom>
          <a:noFill/>
          <a:ln w="9525">
            <a:solidFill>
              <a:schemeClr val="bg1"/>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chemeClr val="accent2"/>
                </a:solidFill>
                <a:latin typeface="+mj-lt"/>
                <a:ea typeface="+mj-ea"/>
                <a:cs typeface="+mj-cs"/>
              </a:defRPr>
            </a:lvl1pPr>
            <a:lvl2pPr algn="ctr" rtl="0" eaLnBrk="0" fontAlgn="base" hangingPunct="0">
              <a:spcBef>
                <a:spcPct val="0"/>
              </a:spcBef>
              <a:spcAft>
                <a:spcPct val="0"/>
              </a:spcAft>
              <a:defRPr sz="3200" b="1">
                <a:solidFill>
                  <a:schemeClr val="accent2"/>
                </a:solidFill>
                <a:latin typeface="Arial" charset="0"/>
              </a:defRPr>
            </a:lvl2pPr>
            <a:lvl3pPr algn="ctr" rtl="0" eaLnBrk="0" fontAlgn="base" hangingPunct="0">
              <a:spcBef>
                <a:spcPct val="0"/>
              </a:spcBef>
              <a:spcAft>
                <a:spcPct val="0"/>
              </a:spcAft>
              <a:defRPr sz="3200" b="1">
                <a:solidFill>
                  <a:schemeClr val="accent2"/>
                </a:solidFill>
                <a:latin typeface="Arial" charset="0"/>
              </a:defRPr>
            </a:lvl3pPr>
            <a:lvl4pPr algn="ctr" rtl="0" eaLnBrk="0" fontAlgn="base" hangingPunct="0">
              <a:spcBef>
                <a:spcPct val="0"/>
              </a:spcBef>
              <a:spcAft>
                <a:spcPct val="0"/>
              </a:spcAft>
              <a:defRPr sz="3200" b="1">
                <a:solidFill>
                  <a:schemeClr val="accent2"/>
                </a:solidFill>
                <a:latin typeface="Arial" charset="0"/>
              </a:defRPr>
            </a:lvl4pPr>
            <a:lvl5pPr algn="ctr" rtl="0" eaLnBrk="0" fontAlgn="base" hangingPunct="0">
              <a:spcBef>
                <a:spcPct val="0"/>
              </a:spcBef>
              <a:spcAft>
                <a:spcPct val="0"/>
              </a:spcAft>
              <a:defRPr sz="3200" b="1">
                <a:solidFill>
                  <a:schemeClr val="accent2"/>
                </a:solidFill>
                <a:latin typeface="Arial" charset="0"/>
              </a:defRPr>
            </a:lvl5pPr>
            <a:lvl6pPr marL="457200" algn="ctr" rtl="0" eaLnBrk="0" fontAlgn="base" hangingPunct="0">
              <a:spcBef>
                <a:spcPct val="0"/>
              </a:spcBef>
              <a:spcAft>
                <a:spcPct val="0"/>
              </a:spcAft>
              <a:defRPr sz="3200" b="1">
                <a:solidFill>
                  <a:schemeClr val="accent2"/>
                </a:solidFill>
                <a:latin typeface="Arial" charset="0"/>
              </a:defRPr>
            </a:lvl6pPr>
            <a:lvl7pPr marL="914400" algn="ctr" rtl="0" eaLnBrk="0" fontAlgn="base" hangingPunct="0">
              <a:spcBef>
                <a:spcPct val="0"/>
              </a:spcBef>
              <a:spcAft>
                <a:spcPct val="0"/>
              </a:spcAft>
              <a:defRPr sz="3200" b="1">
                <a:solidFill>
                  <a:schemeClr val="accent2"/>
                </a:solidFill>
                <a:latin typeface="Arial" charset="0"/>
              </a:defRPr>
            </a:lvl7pPr>
            <a:lvl8pPr marL="1371600" algn="ctr" rtl="0" eaLnBrk="0" fontAlgn="base" hangingPunct="0">
              <a:spcBef>
                <a:spcPct val="0"/>
              </a:spcBef>
              <a:spcAft>
                <a:spcPct val="0"/>
              </a:spcAft>
              <a:defRPr sz="3200" b="1">
                <a:solidFill>
                  <a:schemeClr val="accent2"/>
                </a:solidFill>
                <a:latin typeface="Arial" charset="0"/>
              </a:defRPr>
            </a:lvl8pPr>
            <a:lvl9pPr marL="1828800" algn="ctr" rtl="0" eaLnBrk="0" fontAlgn="base" hangingPunct="0">
              <a:spcBef>
                <a:spcPct val="0"/>
              </a:spcBef>
              <a:spcAft>
                <a:spcPct val="0"/>
              </a:spcAft>
              <a:defRPr sz="3200" b="1">
                <a:solidFill>
                  <a:schemeClr val="accent2"/>
                </a:solidFill>
                <a:latin typeface="Arial" charset="0"/>
              </a:defRPr>
            </a:lvl9pPr>
          </a:lstStyle>
          <a:p>
            <a:pPr lvl="0">
              <a:defRPr/>
            </a:pPr>
            <a:r>
              <a:rPr lang="en-US" sz="2000" kern="0" dirty="0">
                <a:solidFill>
                  <a:srgbClr val="0000FF"/>
                </a:solidFill>
                <a:latin typeface="Arial"/>
                <a:ea typeface="MS PGothic" pitchFamily="34" charset="-128"/>
              </a:rPr>
              <a:t>Toward Exploration of EHM from Orbital Nucleon Excitations</a:t>
            </a:r>
            <a:r>
              <a:rPr kumimoji="0" lang="en-US" sz="2000" b="1" i="0" u="none" strike="noStrike" kern="0" cap="none" spc="0" normalizeH="0" baseline="0" noProof="0" dirty="0">
                <a:ln>
                  <a:noFill/>
                </a:ln>
                <a:solidFill>
                  <a:srgbClr val="0000FF"/>
                </a:solidFill>
                <a:effectLst/>
                <a:uLnTx/>
                <a:uFillTx/>
                <a:latin typeface="Arial"/>
                <a:ea typeface="MS PGothic" pitchFamily="34" charset="-128"/>
                <a:cs typeface="+mj-cs"/>
              </a:rPr>
              <a:t>  </a:t>
            </a:r>
          </a:p>
        </p:txBody>
      </p:sp>
      <p:sp>
        <p:nvSpPr>
          <p:cNvPr id="7" name="Line 7">
            <a:extLst>
              <a:ext uri="{FF2B5EF4-FFF2-40B4-BE49-F238E27FC236}">
                <a16:creationId xmlns:a16="http://schemas.microsoft.com/office/drawing/2014/main" id="{FC928961-82AA-2E40-8B70-1DF31D0D8F09}"/>
              </a:ext>
            </a:extLst>
          </p:cNvPr>
          <p:cNvSpPr>
            <a:spLocks noChangeShapeType="1"/>
          </p:cNvSpPr>
          <p:nvPr/>
        </p:nvSpPr>
        <p:spPr bwMode="auto">
          <a:xfrm>
            <a:off x="0" y="532376"/>
            <a:ext cx="9144000" cy="0"/>
          </a:xfrm>
          <a:prstGeom prst="line">
            <a:avLst/>
          </a:prstGeom>
          <a:noFill/>
          <a:ln w="28575">
            <a:solidFill>
              <a:schemeClr val="accent2"/>
            </a:solidFill>
            <a:miter lim="800000"/>
            <a:headEnd/>
            <a:tailEnd/>
          </a:ln>
        </p:spPr>
        <p:txBody>
          <a:bodyPr wrap="none"/>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3600" b="0" i="0" u="none" strike="noStrike" kern="1200" cap="none" spc="0" normalizeH="0" baseline="0" noProof="0">
              <a:ln>
                <a:noFill/>
              </a:ln>
              <a:solidFill>
                <a:srgbClr val="000000"/>
              </a:solidFill>
              <a:effectLst/>
              <a:uLnTx/>
              <a:uFillTx/>
              <a:latin typeface="Arial" pitchFamily="34" charset="0"/>
              <a:ea typeface="+mn-ea"/>
              <a:cs typeface="Arial" pitchFamily="34" charset="0"/>
            </a:endParaRPr>
          </a:p>
        </p:txBody>
      </p:sp>
      <p:pic>
        <p:nvPicPr>
          <p:cNvPr id="9" name="Picture 8">
            <a:extLst>
              <a:ext uri="{FF2B5EF4-FFF2-40B4-BE49-F238E27FC236}">
                <a16:creationId xmlns:a16="http://schemas.microsoft.com/office/drawing/2014/main" id="{B7617E28-317C-1F47-9F30-78385736621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0007" y="826801"/>
            <a:ext cx="5737337" cy="3686263"/>
          </a:xfrm>
          <a:prstGeom prst="rect">
            <a:avLst/>
          </a:prstGeom>
        </p:spPr>
      </p:pic>
      <p:sp>
        <p:nvSpPr>
          <p:cNvPr id="12" name="TextBox 11">
            <a:extLst>
              <a:ext uri="{FF2B5EF4-FFF2-40B4-BE49-F238E27FC236}">
                <a16:creationId xmlns:a16="http://schemas.microsoft.com/office/drawing/2014/main" id="{64ED42AA-EEE3-7E42-8EA2-2CBE1E6596F4}"/>
              </a:ext>
            </a:extLst>
          </p:cNvPr>
          <p:cNvSpPr txBox="1"/>
          <p:nvPr/>
        </p:nvSpPr>
        <p:spPr>
          <a:xfrm>
            <a:off x="5862536" y="745641"/>
            <a:ext cx="3281463" cy="3785652"/>
          </a:xfrm>
          <a:prstGeom prst="rect">
            <a:avLst/>
          </a:prstGeom>
          <a:solidFill>
            <a:srgbClr val="FFFF00"/>
          </a:solidFill>
          <a:ln>
            <a:noFill/>
          </a:ln>
        </p:spPr>
        <p:txBody>
          <a:bodyPr wrap="square" rtlCol="0">
            <a:spAutoFit/>
          </a:bodyPr>
          <a:lstStyle/>
          <a:p>
            <a:r>
              <a:rPr lang="en-US" sz="1600" dirty="0">
                <a:solidFill>
                  <a:srgbClr val="FF0000"/>
                </a:solidFill>
              </a:rPr>
              <a:t>Continuum QCD Breakthrough: </a:t>
            </a:r>
            <a:r>
              <a:rPr lang="en-US" sz="1600" dirty="0"/>
              <a:t>N(1535)1/2</a:t>
            </a:r>
            <a:r>
              <a:rPr lang="en-US" sz="1600" baseline="30000" dirty="0"/>
              <a:t>-</a:t>
            </a:r>
            <a:r>
              <a:rPr lang="en-US" sz="1600" dirty="0"/>
              <a:t> electrocouplings computed under a traceable connection to the QCD </a:t>
            </a:r>
            <a:r>
              <a:rPr lang="en-US" sz="1600" dirty="0" err="1"/>
              <a:t>Lagrangian</a:t>
            </a:r>
            <a:r>
              <a:rPr lang="en-US" sz="1600" dirty="0"/>
              <a:t> </a:t>
            </a:r>
            <a:r>
              <a:rPr lang="en-US" sz="1600" dirty="0">
                <a:solidFill>
                  <a:srgbClr val="00B050"/>
                </a:solidFill>
              </a:rPr>
              <a:t>(green area). </a:t>
            </a:r>
          </a:p>
          <a:p>
            <a:r>
              <a:rPr lang="en-US" sz="1600" dirty="0">
                <a:solidFill>
                  <a:srgbClr val="0000FF"/>
                </a:solidFill>
              </a:rPr>
              <a:t>C.D Roberts et al., private communication</a:t>
            </a:r>
          </a:p>
          <a:p>
            <a:endParaRPr lang="en-US" sz="1600" dirty="0">
              <a:solidFill>
                <a:srgbClr val="0000FF"/>
              </a:solidFill>
            </a:endParaRPr>
          </a:p>
          <a:p>
            <a:r>
              <a:rPr lang="en-US" sz="1600" dirty="0">
                <a:solidFill>
                  <a:srgbClr val="0000FF"/>
                </a:solidFill>
              </a:rPr>
              <a:t>The first preliminary continuum QCD evaluation of electro-excitation amplitudes of the [70,1</a:t>
            </a:r>
            <a:r>
              <a:rPr lang="en-US" sz="1600" baseline="30000" dirty="0">
                <a:solidFill>
                  <a:srgbClr val="0000FF"/>
                </a:solidFill>
              </a:rPr>
              <a:t>-</a:t>
            </a:r>
            <a:r>
              <a:rPr lang="en-US" sz="1600" dirty="0">
                <a:solidFill>
                  <a:srgbClr val="0000FF"/>
                </a:solidFill>
              </a:rPr>
              <a:t>] </a:t>
            </a:r>
            <a:r>
              <a:rPr lang="en-US" sz="1600" dirty="0" err="1">
                <a:solidFill>
                  <a:srgbClr val="0000FF"/>
                </a:solidFill>
              </a:rPr>
              <a:t>supermultiplet</a:t>
            </a:r>
            <a:r>
              <a:rPr lang="en-US" sz="1600" dirty="0">
                <a:solidFill>
                  <a:srgbClr val="0000FF"/>
                </a:solidFill>
              </a:rPr>
              <a:t> resonances (L</a:t>
            </a:r>
            <a:r>
              <a:rPr lang="en-US" sz="1600" baseline="-25000" dirty="0">
                <a:solidFill>
                  <a:srgbClr val="0000FF"/>
                </a:solidFill>
              </a:rPr>
              <a:t>3q</a:t>
            </a:r>
            <a:r>
              <a:rPr lang="en-US" sz="1600" dirty="0">
                <a:solidFill>
                  <a:srgbClr val="0000FF"/>
                </a:solidFill>
              </a:rPr>
              <a:t>=1) with the same dressed quark mass mass function as used for the resonances with L</a:t>
            </a:r>
            <a:r>
              <a:rPr lang="en-US" sz="1600" baseline="-25000" dirty="0">
                <a:solidFill>
                  <a:srgbClr val="0000FF"/>
                </a:solidFill>
              </a:rPr>
              <a:t>3q</a:t>
            </a:r>
            <a:r>
              <a:rPr lang="en-US" sz="1600" dirty="0">
                <a:solidFill>
                  <a:srgbClr val="0000FF"/>
                </a:solidFill>
              </a:rPr>
              <a:t>=0    </a:t>
            </a:r>
          </a:p>
        </p:txBody>
      </p:sp>
      <p:sp>
        <p:nvSpPr>
          <p:cNvPr id="13" name="TextBox 12">
            <a:extLst>
              <a:ext uri="{FF2B5EF4-FFF2-40B4-BE49-F238E27FC236}">
                <a16:creationId xmlns:a16="http://schemas.microsoft.com/office/drawing/2014/main" id="{7392518B-F2C9-9144-AD7E-C7C5EC1011D9}"/>
              </a:ext>
            </a:extLst>
          </p:cNvPr>
          <p:cNvSpPr txBox="1"/>
          <p:nvPr/>
        </p:nvSpPr>
        <p:spPr>
          <a:xfrm>
            <a:off x="2163484" y="1052969"/>
            <a:ext cx="990977" cy="400110"/>
          </a:xfrm>
          <a:prstGeom prst="rect">
            <a:avLst/>
          </a:prstGeom>
          <a:noFill/>
          <a:ln>
            <a:solidFill>
              <a:schemeClr val="tx1"/>
            </a:solidFill>
          </a:ln>
        </p:spPr>
        <p:txBody>
          <a:bodyPr wrap="none" rtlCol="0">
            <a:spAutoFit/>
          </a:bodyPr>
          <a:lstStyle/>
          <a:p>
            <a:r>
              <a:rPr lang="en-US" sz="1000" dirty="0" err="1"/>
              <a:t>lQCD+LCSR</a:t>
            </a:r>
            <a:endParaRPr lang="en-US" sz="1000" dirty="0"/>
          </a:p>
          <a:p>
            <a:r>
              <a:rPr lang="en-US" sz="1000" dirty="0"/>
              <a:t>V. Braun et al.</a:t>
            </a:r>
          </a:p>
        </p:txBody>
      </p:sp>
      <p:cxnSp>
        <p:nvCxnSpPr>
          <p:cNvPr id="18" name="Straight Arrow Connector 17">
            <a:extLst>
              <a:ext uri="{FF2B5EF4-FFF2-40B4-BE49-F238E27FC236}">
                <a16:creationId xmlns:a16="http://schemas.microsoft.com/office/drawing/2014/main" id="{ACEDB21F-8B04-7B4F-9129-33EFCB7DB4AA}"/>
              </a:ext>
            </a:extLst>
          </p:cNvPr>
          <p:cNvCxnSpPr>
            <a:cxnSpLocks/>
          </p:cNvCxnSpPr>
          <p:nvPr/>
        </p:nvCxnSpPr>
        <p:spPr bwMode="auto">
          <a:xfrm flipH="1">
            <a:off x="2272145" y="1476271"/>
            <a:ext cx="386828" cy="795874"/>
          </a:xfrm>
          <a:prstGeom prst="straightConnector1">
            <a:avLst/>
          </a:prstGeom>
          <a:noFill/>
          <a:ln w="9525" cap="flat" cmpd="sng" algn="ctr">
            <a:solidFill>
              <a:schemeClr val="tx1"/>
            </a:solidFill>
            <a:prstDash val="solid"/>
            <a:round/>
            <a:headEnd type="none" w="med" len="med"/>
            <a:tailEnd type="triangle"/>
          </a:ln>
          <a:effectLst/>
        </p:spPr>
      </p:cxnSp>
      <p:sp>
        <p:nvSpPr>
          <p:cNvPr id="21" name="TextBox 20">
            <a:extLst>
              <a:ext uri="{FF2B5EF4-FFF2-40B4-BE49-F238E27FC236}">
                <a16:creationId xmlns:a16="http://schemas.microsoft.com/office/drawing/2014/main" id="{40E0564A-7245-6A46-8D91-0BC207A82C76}"/>
              </a:ext>
            </a:extLst>
          </p:cNvPr>
          <p:cNvSpPr txBox="1"/>
          <p:nvPr/>
        </p:nvSpPr>
        <p:spPr>
          <a:xfrm>
            <a:off x="247977" y="5039844"/>
            <a:ext cx="8713799" cy="1200329"/>
          </a:xfrm>
          <a:prstGeom prst="rect">
            <a:avLst/>
          </a:prstGeom>
          <a:noFill/>
        </p:spPr>
        <p:txBody>
          <a:bodyPr wrap="square" rtlCol="0">
            <a:spAutoFit/>
          </a:bodyPr>
          <a:lstStyle/>
          <a:p>
            <a:pPr>
              <a:spcAft>
                <a:spcPts val="600"/>
              </a:spcAft>
              <a:buClr>
                <a:srgbClr val="7030A0"/>
              </a:buClr>
            </a:pPr>
            <a:r>
              <a:rPr lang="en-US" sz="1800" dirty="0"/>
              <a:t>Studies of electroexcitation amplitudes for the resonances in the second region suggest </a:t>
            </a:r>
            <a:r>
              <a:rPr lang="en-US" sz="1800" dirty="0">
                <a:solidFill>
                  <a:srgbClr val="C00000"/>
                </a:solidFill>
              </a:rPr>
              <a:t>the universality of the dressed quark mass function for the ground and different excited states of the nucleon, including the first spin-isospin flip, the first radial, and the first orbital (L</a:t>
            </a:r>
            <a:r>
              <a:rPr lang="en-US" sz="1800" baseline="-25000" dirty="0">
                <a:solidFill>
                  <a:srgbClr val="C00000"/>
                </a:solidFill>
              </a:rPr>
              <a:t>3q</a:t>
            </a:r>
            <a:r>
              <a:rPr lang="en-US" sz="1800" dirty="0">
                <a:solidFill>
                  <a:srgbClr val="C00000"/>
                </a:solidFill>
              </a:rPr>
              <a:t>=1) excitations.</a:t>
            </a:r>
          </a:p>
        </p:txBody>
      </p:sp>
    </p:spTree>
    <p:extLst>
      <p:ext uri="{BB962C8B-B14F-4D97-AF65-F5344CB8AC3E}">
        <p14:creationId xmlns:p14="http://schemas.microsoft.com/office/powerpoint/2010/main" val="1706923368"/>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74938"/>
            <a:ext cx="8839200" cy="400110"/>
          </a:xfrm>
          <a:prstGeom prst="rect">
            <a:avLst/>
          </a:prstGeom>
        </p:spPr>
        <p:txBody>
          <a:bodyPr wrap="square">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1" i="0" u="sng" strike="noStrike" kern="0" cap="none" spc="0" normalizeH="0" baseline="0" noProof="0" dirty="0">
                <a:ln>
                  <a:noFill/>
                </a:ln>
                <a:solidFill>
                  <a:srgbClr val="3333CC"/>
                </a:solidFill>
                <a:effectLst/>
                <a:uLnTx/>
                <a:uFillTx/>
                <a:latin typeface="Arial" pitchFamily="34" charset="0"/>
                <a:ea typeface="MS PGothic" pitchFamily="34" charset="-128"/>
                <a:cs typeface="Arial" pitchFamily="34" charset="0"/>
              </a:rPr>
              <a:t>Emergence of Hadron Mass and Quark-Gluon Confinement</a:t>
            </a:r>
            <a:endParaRPr kumimoji="0" lang="en-US" sz="2000" b="0" i="0" u="sng" strike="noStrike" kern="1200" cap="none" spc="0" normalizeH="0" baseline="0" noProof="0" dirty="0">
              <a:ln>
                <a:noFill/>
              </a:ln>
              <a:solidFill>
                <a:srgbClr val="000000"/>
              </a:solidFill>
              <a:effectLst/>
              <a:uLnTx/>
              <a:uFillTx/>
              <a:latin typeface="Arial" pitchFamily="34" charset="0"/>
              <a:ea typeface="+mn-ea"/>
              <a:cs typeface="Arial" pitchFamily="34" charset="0"/>
            </a:endParaRPr>
          </a:p>
        </p:txBody>
      </p:sp>
      <p:pic>
        <p:nvPicPr>
          <p:cNvPr id="6" name="Picture 5"/>
          <p:cNvPicPr>
            <a:picLocks/>
          </p:cNvPicPr>
          <p:nvPr/>
        </p:nvPicPr>
        <p:blipFill>
          <a:blip r:embed="rId3">
            <a:extLst>
              <a:ext uri="{28A0092B-C50C-407E-A947-70E740481C1C}">
                <a14:useLocalDpi xmlns:a14="http://schemas.microsoft.com/office/drawing/2010/main" val="0"/>
              </a:ext>
            </a:extLst>
          </a:blip>
          <a:stretch>
            <a:fillRect/>
          </a:stretch>
        </p:blipFill>
        <p:spPr>
          <a:xfrm>
            <a:off x="507515" y="3216442"/>
            <a:ext cx="2692887" cy="2799588"/>
          </a:xfrm>
          <a:prstGeom prst="rect">
            <a:avLst/>
          </a:prstGeom>
        </p:spPr>
      </p:pic>
      <p:cxnSp>
        <p:nvCxnSpPr>
          <p:cNvPr id="61" name="Curved Connector 60"/>
          <p:cNvCxnSpPr/>
          <p:nvPr/>
        </p:nvCxnSpPr>
        <p:spPr bwMode="auto">
          <a:xfrm rot="5400000" flipH="1" flipV="1">
            <a:off x="1097280" y="2286000"/>
            <a:ext cx="685800" cy="685800"/>
          </a:xfrm>
          <a:prstGeom prst="curvedConnector3">
            <a:avLst>
              <a:gd name="adj1" fmla="val 50000"/>
            </a:avLst>
          </a:prstGeom>
          <a:noFill/>
          <a:ln w="9525" cap="flat" cmpd="sng" algn="ctr">
            <a:noFill/>
            <a:prstDash val="solid"/>
            <a:round/>
            <a:headEnd type="none" w="med" len="med"/>
            <a:tailEnd type="arrow"/>
          </a:ln>
          <a:effectLst/>
        </p:spPr>
      </p:cxnSp>
      <p:sp>
        <p:nvSpPr>
          <p:cNvPr id="59" name="TextBox 58"/>
          <p:cNvSpPr txBox="1"/>
          <p:nvPr/>
        </p:nvSpPr>
        <p:spPr>
          <a:xfrm>
            <a:off x="102693" y="503129"/>
            <a:ext cx="8796775" cy="1184940"/>
          </a:xfrm>
          <a:prstGeom prst="rect">
            <a:avLst/>
          </a:prstGeom>
          <a:noFill/>
          <a:ln w="44450">
            <a:solidFill>
              <a:srgbClr val="000090"/>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3333CC"/>
                </a:solidFill>
                <a:effectLst/>
                <a:uLnTx/>
                <a:uFillTx/>
                <a:latin typeface="Arial" pitchFamily="34" charset="0"/>
                <a:ea typeface="+mn-ea"/>
                <a:cs typeface="Arial" pitchFamily="34" charset="0"/>
              </a:rPr>
              <a:t>N* electroexcitation studies at JLab during </a:t>
            </a:r>
            <a:r>
              <a:rPr kumimoji="0" lang="en-US" sz="1400" b="1" i="0" u="none" strike="noStrike" kern="1200" cap="none" spc="0" normalizeH="0" baseline="0" noProof="0" dirty="0">
                <a:ln>
                  <a:noFill/>
                </a:ln>
                <a:solidFill>
                  <a:srgbClr val="FF0000"/>
                </a:solidFill>
                <a:effectLst/>
                <a:uLnTx/>
                <a:uFillTx/>
                <a:latin typeface="Arial" pitchFamily="34" charset="0"/>
                <a:ea typeface="+mn-ea"/>
                <a:cs typeface="Arial" pitchFamily="34" charset="0"/>
              </a:rPr>
              <a:t>and after 12 GeV era </a:t>
            </a:r>
            <a:r>
              <a:rPr kumimoji="0" lang="en-US" sz="1400" b="1" i="0" u="none" strike="noStrike" kern="1200" cap="none" spc="0" normalizeH="0" baseline="0" noProof="0" dirty="0">
                <a:ln>
                  <a:noFill/>
                </a:ln>
                <a:solidFill>
                  <a:srgbClr val="3333CC"/>
                </a:solidFill>
                <a:effectLst/>
                <a:uLnTx/>
                <a:uFillTx/>
                <a:latin typeface="Arial" pitchFamily="34" charset="0"/>
                <a:ea typeface="+mn-ea"/>
                <a:cs typeface="Arial" pitchFamily="34" charset="0"/>
              </a:rPr>
              <a:t>will address the critical questions: </a:t>
            </a:r>
          </a:p>
          <a:p>
            <a:pPr marL="0" marR="0" lvl="0" indent="0" algn="ctr" defTabSz="914400" rtl="0" eaLnBrk="1" fontAlgn="base" latinLnBrk="0" hangingPunct="1">
              <a:lnSpc>
                <a:spcPct val="100000"/>
              </a:lnSpc>
              <a:spcBef>
                <a:spcPts val="600"/>
              </a:spcBef>
              <a:spcAft>
                <a:spcPct val="0"/>
              </a:spcAft>
              <a:buClrTx/>
              <a:buSzTx/>
              <a:buFontTx/>
              <a:buNone/>
              <a:tabLst/>
              <a:defRPr/>
            </a:pPr>
            <a:r>
              <a:rPr kumimoji="0" lang="en-US" sz="1400" b="0" i="1" u="none" strike="noStrike" kern="1200" cap="none" spc="0" normalizeH="0" baseline="0" noProof="0" dirty="0">
                <a:ln>
                  <a:noFill/>
                </a:ln>
                <a:solidFill>
                  <a:srgbClr val="008000"/>
                </a:solidFill>
                <a:effectLst/>
                <a:uLnTx/>
                <a:uFillTx/>
                <a:latin typeface="Arial" pitchFamily="34" charset="0"/>
                <a:ea typeface="+mn-ea"/>
                <a:cs typeface="Arial" pitchFamily="34" charset="0"/>
              </a:rPr>
              <a:t>How is &gt;98% of visible mass generated?</a:t>
            </a:r>
          </a:p>
          <a:p>
            <a:pPr marL="0" marR="0" lvl="0" indent="0" algn="ctr" defTabSz="914400" rtl="0" eaLnBrk="1" fontAlgn="base" latinLnBrk="0" hangingPunct="1">
              <a:lnSpc>
                <a:spcPct val="100000"/>
              </a:lnSpc>
              <a:spcBef>
                <a:spcPts val="600"/>
              </a:spcBef>
              <a:spcAft>
                <a:spcPct val="0"/>
              </a:spcAft>
              <a:buClrTx/>
              <a:buSzTx/>
              <a:buFontTx/>
              <a:buNone/>
              <a:tabLst/>
              <a:defRPr/>
            </a:pPr>
            <a:r>
              <a:rPr kumimoji="0" lang="en-US" sz="1400" b="0" i="1" u="none" strike="noStrike" kern="1200" cap="none" spc="0" normalizeH="0" baseline="0" noProof="0" dirty="0">
                <a:ln>
                  <a:noFill/>
                </a:ln>
                <a:solidFill>
                  <a:srgbClr val="008000"/>
                </a:solidFill>
                <a:effectLst/>
                <a:uLnTx/>
                <a:uFillTx/>
                <a:latin typeface="Arial" pitchFamily="34" charset="0"/>
                <a:ea typeface="+mn-ea"/>
                <a:cs typeface="Arial" pitchFamily="34" charset="0"/>
              </a:rPr>
              <a:t>How does confinement emerge from QCD and how is it related to Dynamical Chiral Symmetry Breaking?  </a:t>
            </a:r>
          </a:p>
          <a:p>
            <a:pPr marL="0" marR="0" lvl="0" indent="0" algn="ctr" defTabSz="914400" rtl="0" eaLnBrk="1" fontAlgn="base" latinLnBrk="0" hangingPunct="1">
              <a:lnSpc>
                <a:spcPct val="100000"/>
              </a:lnSpc>
              <a:spcBef>
                <a:spcPts val="600"/>
              </a:spcBef>
              <a:spcAft>
                <a:spcPct val="0"/>
              </a:spcAft>
              <a:buClrTx/>
              <a:buSzTx/>
              <a:buFontTx/>
              <a:buNone/>
              <a:tabLst/>
              <a:defRPr/>
            </a:pPr>
            <a:r>
              <a:rPr kumimoji="0" lang="en-US" sz="1400" b="0" i="1" u="none" strike="noStrike" kern="1200" cap="none" spc="0" normalizeH="0" baseline="0" noProof="0" dirty="0">
                <a:ln>
                  <a:noFill/>
                </a:ln>
                <a:solidFill>
                  <a:srgbClr val="008000"/>
                </a:solidFill>
                <a:effectLst/>
                <a:uLnTx/>
                <a:uFillTx/>
                <a:latin typeface="Arial" pitchFamily="34" charset="0"/>
                <a:ea typeface="+mn-ea"/>
                <a:cs typeface="Arial" pitchFamily="34" charset="0"/>
              </a:rPr>
              <a:t>(S.J, Brodsky et al., Int. J. Mod. Phys. Rev. E29, 2030006 (2020))</a:t>
            </a:r>
          </a:p>
        </p:txBody>
      </p:sp>
      <p:sp>
        <p:nvSpPr>
          <p:cNvPr id="60" name="TextBox 59"/>
          <p:cNvSpPr txBox="1"/>
          <p:nvPr/>
        </p:nvSpPr>
        <p:spPr>
          <a:xfrm>
            <a:off x="2667002" y="5895203"/>
            <a:ext cx="1554479" cy="276999"/>
          </a:xfrm>
          <a:prstGeom prst="rect">
            <a:avLst/>
          </a:prstGeom>
          <a:solidFill>
            <a:schemeClr val="bg1"/>
          </a:solidFill>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Q</a:t>
            </a:r>
            <a:r>
              <a:rPr kumimoji="0" lang="en-US" sz="1200" b="0" i="0" u="none" strike="noStrike" kern="1200" cap="none" spc="0" normalizeH="0" baseline="30000" noProof="0" dirty="0">
                <a:ln>
                  <a:noFill/>
                </a:ln>
                <a:solidFill>
                  <a:srgbClr val="000000"/>
                </a:solidFill>
                <a:effectLst/>
                <a:uLnTx/>
                <a:uFillTx/>
                <a:latin typeface="Arial" pitchFamily="34" charset="0"/>
                <a:ea typeface="+mn-ea"/>
                <a:cs typeface="Arial" pitchFamily="34" charset="0"/>
              </a:rPr>
              <a:t>2</a:t>
            </a:r>
            <a:r>
              <a:rPr kumimoji="0" lang="en-US" sz="12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(GeV</a:t>
            </a:r>
            <a:r>
              <a:rPr kumimoji="0" lang="en-US" sz="1200" b="0" i="0" u="none" strike="noStrike" kern="1200" cap="none" spc="0" normalizeH="0" baseline="30000" noProof="0" dirty="0">
                <a:ln>
                  <a:noFill/>
                </a:ln>
                <a:solidFill>
                  <a:srgbClr val="000000"/>
                </a:solidFill>
                <a:effectLst/>
                <a:uLnTx/>
                <a:uFillTx/>
                <a:latin typeface="Arial" pitchFamily="34" charset="0"/>
                <a:ea typeface="+mn-ea"/>
                <a:cs typeface="Arial" pitchFamily="34" charset="0"/>
              </a:rPr>
              <a:t>2</a:t>
            </a:r>
            <a:r>
              <a:rPr kumimoji="0" lang="en-US" sz="12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a:t>
            </a:r>
          </a:p>
        </p:txBody>
      </p:sp>
      <p:sp>
        <p:nvSpPr>
          <p:cNvPr id="52" name="TextBox 51"/>
          <p:cNvSpPr txBox="1"/>
          <p:nvPr/>
        </p:nvSpPr>
        <p:spPr>
          <a:xfrm>
            <a:off x="2057400" y="3319046"/>
            <a:ext cx="2057400" cy="338554"/>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90"/>
                </a:solidFill>
                <a:effectLst/>
                <a:uLnTx/>
                <a:uFillTx/>
                <a:latin typeface="Comic Sans MS"/>
                <a:ea typeface="+mn-ea"/>
                <a:cs typeface="Comic Sans MS"/>
              </a:rPr>
              <a:t>N(1440)1/2</a:t>
            </a:r>
            <a:r>
              <a:rPr kumimoji="0" lang="en-US" sz="1600" b="0" i="0" u="none" strike="noStrike" kern="1200" cap="none" spc="0" normalizeH="0" baseline="30000" noProof="0" dirty="0">
                <a:ln>
                  <a:noFill/>
                </a:ln>
                <a:solidFill>
                  <a:srgbClr val="000090"/>
                </a:solidFill>
                <a:effectLst/>
                <a:uLnTx/>
                <a:uFillTx/>
                <a:latin typeface="Comic Sans MS"/>
                <a:ea typeface="+mn-ea"/>
                <a:cs typeface="Comic Sans MS"/>
              </a:rPr>
              <a:t>+</a:t>
            </a:r>
            <a:r>
              <a:rPr kumimoji="0" lang="en-US" sz="1600" b="0" i="0" u="none" strike="noStrike" kern="1200" cap="none" spc="0" normalizeH="0" baseline="0" noProof="0" dirty="0">
                <a:ln>
                  <a:noFill/>
                </a:ln>
                <a:solidFill>
                  <a:srgbClr val="000090"/>
                </a:solidFill>
                <a:effectLst/>
                <a:uLnTx/>
                <a:uFillTx/>
                <a:latin typeface="Comic Sans MS"/>
                <a:ea typeface="+mn-ea"/>
                <a:cs typeface="Comic Sans MS"/>
              </a:rPr>
              <a:t> </a:t>
            </a:r>
            <a:endParaRPr kumimoji="0" lang="en-US" sz="1600" b="0" i="0" u="none" strike="noStrike" kern="1200" cap="none" spc="0" normalizeH="0" baseline="-25000" noProof="0" dirty="0">
              <a:ln>
                <a:noFill/>
              </a:ln>
              <a:solidFill>
                <a:srgbClr val="000090"/>
              </a:solidFill>
              <a:effectLst/>
              <a:uLnTx/>
              <a:uFillTx/>
              <a:latin typeface="Comic Sans MS"/>
              <a:ea typeface="+mn-ea"/>
              <a:cs typeface="Comic Sans MS"/>
            </a:endParaRPr>
          </a:p>
        </p:txBody>
      </p:sp>
      <p:pic>
        <p:nvPicPr>
          <p:cNvPr id="68" name="Picture 67" descr="Screen Shot 2016-08-16 at 11.34.33 AM.png"/>
          <p:cNvPicPr>
            <a:picLocks/>
          </p:cNvPicPr>
          <p:nvPr/>
        </p:nvPicPr>
        <p:blipFill>
          <a:blip r:embed="rId4"/>
          <a:stretch>
            <a:fillRect/>
          </a:stretch>
        </p:blipFill>
        <p:spPr>
          <a:xfrm>
            <a:off x="3124200" y="3657602"/>
            <a:ext cx="1143000" cy="2250439"/>
          </a:xfrm>
          <a:prstGeom prst="rect">
            <a:avLst/>
          </a:prstGeom>
        </p:spPr>
      </p:pic>
      <p:sp>
        <p:nvSpPr>
          <p:cNvPr id="58" name="TextBox 57"/>
          <p:cNvSpPr txBox="1"/>
          <p:nvPr/>
        </p:nvSpPr>
        <p:spPr>
          <a:xfrm rot="16200000">
            <a:off x="-885184" y="4278036"/>
            <a:ext cx="2285369" cy="338554"/>
          </a:xfrm>
          <a:prstGeom prst="rect">
            <a:avLst/>
          </a:prstGeom>
          <a:solidFill>
            <a:schemeClr val="bg1"/>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A</a:t>
            </a:r>
            <a:r>
              <a:rPr kumimoji="0" lang="en-US" sz="1600" b="0" i="0" u="none" strike="noStrike" kern="1200" cap="none" spc="0" normalizeH="0" baseline="-25000" noProof="0" dirty="0">
                <a:ln>
                  <a:noFill/>
                </a:ln>
                <a:solidFill>
                  <a:srgbClr val="000000"/>
                </a:solidFill>
                <a:effectLst/>
                <a:uLnTx/>
                <a:uFillTx/>
                <a:latin typeface="Arial" pitchFamily="34" charset="0"/>
                <a:ea typeface="+mn-ea"/>
                <a:cs typeface="Arial" pitchFamily="34" charset="0"/>
              </a:rPr>
              <a:t>1/2 </a:t>
            </a:r>
            <a:r>
              <a:rPr kumimoji="0" lang="en-US" sz="16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a:t>
            </a:r>
            <a:r>
              <a:rPr kumimoji="0" lang="en-US" sz="12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(GeV</a:t>
            </a:r>
            <a:r>
              <a:rPr kumimoji="0" lang="en-US" sz="1200" b="0" i="0" u="none" strike="noStrike" kern="1200" cap="none" spc="0" normalizeH="0" baseline="30000" noProof="0" dirty="0">
                <a:ln>
                  <a:noFill/>
                </a:ln>
                <a:solidFill>
                  <a:srgbClr val="000000"/>
                </a:solidFill>
                <a:effectLst/>
                <a:uLnTx/>
                <a:uFillTx/>
                <a:latin typeface="Arial" pitchFamily="34" charset="0"/>
                <a:ea typeface="+mn-ea"/>
                <a:cs typeface="Arial" pitchFamily="34" charset="0"/>
              </a:rPr>
              <a:t>-1/2</a:t>
            </a:r>
            <a:r>
              <a:rPr kumimoji="0" lang="en-US" sz="12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*1000</a:t>
            </a:r>
          </a:p>
        </p:txBody>
      </p:sp>
      <p:pic>
        <p:nvPicPr>
          <p:cNvPr id="5" name="Picture 4"/>
          <p:cNvPicPr>
            <a:picLocks/>
          </p:cNvPicPr>
          <p:nvPr/>
        </p:nvPicPr>
        <p:blipFill>
          <a:blip r:embed="rId5">
            <a:extLst>
              <a:ext uri="{28A0092B-C50C-407E-A947-70E740481C1C}">
                <a14:useLocalDpi xmlns:a14="http://schemas.microsoft.com/office/drawing/2010/main" val="0"/>
              </a:ext>
            </a:extLst>
          </a:blip>
          <a:stretch>
            <a:fillRect/>
          </a:stretch>
        </p:blipFill>
        <p:spPr>
          <a:xfrm>
            <a:off x="4755357" y="3692261"/>
            <a:ext cx="4123944" cy="2528316"/>
          </a:xfrm>
          <a:prstGeom prst="rect">
            <a:avLst/>
          </a:prstGeom>
          <a:ln w="19050">
            <a:solidFill>
              <a:srgbClr val="0070C0"/>
            </a:solidFill>
          </a:ln>
        </p:spPr>
      </p:pic>
      <p:sp>
        <p:nvSpPr>
          <p:cNvPr id="23" name="TextBox 22"/>
          <p:cNvSpPr txBox="1"/>
          <p:nvPr/>
        </p:nvSpPr>
        <p:spPr>
          <a:xfrm>
            <a:off x="6103417" y="6200003"/>
            <a:ext cx="1980029"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Quark Momentum </a:t>
            </a:r>
            <a:r>
              <a:rPr kumimoji="0" lang="en-US" sz="1200" b="0" i="0" u="none" strike="noStrike" kern="1200" cap="none" spc="0" normalizeH="0" baseline="0" noProof="0" dirty="0" err="1">
                <a:ln>
                  <a:noFill/>
                </a:ln>
                <a:solidFill>
                  <a:srgbClr val="000000"/>
                </a:solidFill>
                <a:effectLst/>
                <a:uLnTx/>
                <a:uFillTx/>
                <a:latin typeface="Arial" pitchFamily="34" charset="0"/>
                <a:ea typeface="+mn-ea"/>
                <a:cs typeface="Arial" pitchFamily="34" charset="0"/>
              </a:rPr>
              <a:t>p</a:t>
            </a:r>
            <a:r>
              <a:rPr kumimoji="0" lang="en-US" sz="1200" b="0" i="0" u="none" strike="noStrike" kern="1200" cap="none" spc="0" normalizeH="0" baseline="-25000" noProof="0" dirty="0" err="1">
                <a:ln>
                  <a:noFill/>
                </a:ln>
                <a:solidFill>
                  <a:srgbClr val="000000"/>
                </a:solidFill>
                <a:effectLst/>
                <a:uLnTx/>
                <a:uFillTx/>
                <a:latin typeface="Arial" pitchFamily="34" charset="0"/>
                <a:ea typeface="+mn-ea"/>
                <a:cs typeface="Arial" pitchFamily="34" charset="0"/>
              </a:rPr>
              <a:t>q</a:t>
            </a:r>
            <a:r>
              <a:rPr kumimoji="0" lang="en-US" sz="1200" b="0" i="0" u="none" strike="noStrike" kern="1200" cap="none" spc="0" normalizeH="0" noProof="0" dirty="0">
                <a:ln>
                  <a:noFill/>
                </a:ln>
                <a:solidFill>
                  <a:srgbClr val="000000"/>
                </a:solidFill>
                <a:effectLst/>
                <a:uLnTx/>
                <a:uFillTx/>
                <a:latin typeface="Arial" pitchFamily="34" charset="0"/>
                <a:ea typeface="+mn-ea"/>
                <a:cs typeface="Arial" pitchFamily="34" charset="0"/>
              </a:rPr>
              <a:t>,</a:t>
            </a:r>
            <a:r>
              <a:rPr kumimoji="0" lang="en-US" sz="1200" b="0" i="0" u="none" strike="noStrike" kern="1200" cap="none" spc="0" normalizeH="0" baseline="-25000" noProof="0" dirty="0">
                <a:ln>
                  <a:noFill/>
                </a:ln>
                <a:solidFill>
                  <a:srgbClr val="000000"/>
                </a:solidFill>
                <a:effectLst/>
                <a:uLnTx/>
                <a:uFillTx/>
                <a:latin typeface="Arial" pitchFamily="34" charset="0"/>
                <a:ea typeface="+mn-ea"/>
                <a:cs typeface="Arial" pitchFamily="34" charset="0"/>
              </a:rPr>
              <a:t> </a:t>
            </a:r>
            <a:r>
              <a:rPr kumimoji="0" lang="en-US" sz="12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GeV</a:t>
            </a:r>
          </a:p>
        </p:txBody>
      </p:sp>
      <p:sp>
        <p:nvSpPr>
          <p:cNvPr id="25" name="TextBox 24"/>
          <p:cNvSpPr txBox="1"/>
          <p:nvPr/>
        </p:nvSpPr>
        <p:spPr>
          <a:xfrm rot="16200000">
            <a:off x="3605177" y="4663415"/>
            <a:ext cx="2023360" cy="276999"/>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Dressed Quark Mass, GeV</a:t>
            </a:r>
          </a:p>
        </p:txBody>
      </p:sp>
      <p:sp>
        <p:nvSpPr>
          <p:cNvPr id="27" name="Rectangle 26"/>
          <p:cNvSpPr/>
          <p:nvPr/>
        </p:nvSpPr>
        <p:spPr bwMode="auto">
          <a:xfrm>
            <a:off x="4983957" y="3749922"/>
            <a:ext cx="1456862" cy="2297681"/>
          </a:xfrm>
          <a:prstGeom prst="rect">
            <a:avLst/>
          </a:prstGeom>
          <a:solidFill>
            <a:schemeClr val="accent3">
              <a:lumMod val="75000"/>
            </a:schemeClr>
          </a:solidFill>
          <a:ln>
            <a:noFill/>
            <a:headEnd type="none" w="med" len="med"/>
            <a:tailEnd type="none" w="med" len="med"/>
          </a:ln>
          <a:effectLst/>
          <a:scene3d>
            <a:camera prst="orthographicFront">
              <a:rot lat="0" lon="0" rev="0"/>
            </a:camera>
            <a:lightRig rig="chilly" dir="t">
              <a:rot lat="0" lon="0" rev="18480000"/>
            </a:lightRig>
          </a:scene3d>
          <a:sp3d prstMaterial="clear">
            <a:bevelT h="63500"/>
          </a:sp3d>
        </p:spPr>
        <p:style>
          <a:lnRef idx="3">
            <a:schemeClr val="lt1"/>
          </a:lnRef>
          <a:fillRef idx="1">
            <a:schemeClr val="accent3"/>
          </a:fillRef>
          <a:effectRef idx="1">
            <a:schemeClr val="accent3"/>
          </a:effectRef>
          <a:fontRef idx="minor">
            <a:schemeClr val="lt1"/>
          </a:fontRef>
        </p:style>
        <p:txBody>
          <a:bodyPr vert="horz" wrap="square" lIns="91440" tIns="45720" rIns="91440" bIns="45720" numCol="1" rtlCol="0"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3600" b="0" i="0" u="none" strike="noStrike" kern="1200" cap="none" spc="0" normalizeH="0" baseline="0" noProof="0" dirty="0">
              <a:ln>
                <a:noFill/>
              </a:ln>
              <a:solidFill>
                <a:srgbClr val="000000"/>
              </a:solidFill>
              <a:effectLst/>
              <a:uLnTx/>
              <a:uFillTx/>
              <a:latin typeface="Arial"/>
              <a:ea typeface="+mn-ea"/>
              <a:cs typeface="+mn-cs"/>
            </a:endParaRPr>
          </a:p>
        </p:txBody>
      </p:sp>
      <p:sp>
        <p:nvSpPr>
          <p:cNvPr id="29" name="TextBox 28"/>
          <p:cNvSpPr txBox="1"/>
          <p:nvPr/>
        </p:nvSpPr>
        <p:spPr>
          <a:xfrm>
            <a:off x="7667968" y="4963136"/>
            <a:ext cx="1171232" cy="1261884"/>
          </a:xfrm>
          <a:prstGeom prst="rect">
            <a:avLst/>
          </a:prstGeom>
          <a:solidFill>
            <a:srgbClr val="FFC000">
              <a:alpha val="25000"/>
            </a:srgbClr>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100" b="0" i="0" u="none" strike="noStrike" kern="1200" cap="none" spc="0" normalizeH="0" baseline="0" noProof="0" dirty="0">
                <a:ln>
                  <a:noFill/>
                </a:ln>
                <a:solidFill>
                  <a:srgbClr val="FF0000"/>
                </a:solidFill>
                <a:effectLst/>
                <a:uLnTx/>
                <a:uFillTx/>
                <a:latin typeface="Arial" pitchFamily="34" charset="0"/>
                <a:ea typeface="+mn-ea"/>
                <a:cs typeface="Arial" pitchFamily="34" charset="0"/>
              </a:rPr>
              <a:t>approaching bare Higgs quark mass and </a:t>
            </a:r>
            <a:r>
              <a:rPr kumimoji="0" lang="en-US" sz="1100" b="0" i="0" u="none" strike="noStrike" kern="1200" cap="none" spc="0" normalizeH="0" baseline="0" noProof="0" dirty="0" err="1">
                <a:ln>
                  <a:noFill/>
                </a:ln>
                <a:solidFill>
                  <a:srgbClr val="FF0000"/>
                </a:solidFill>
                <a:effectLst/>
                <a:uLnTx/>
                <a:uFillTx/>
                <a:latin typeface="Arial" pitchFamily="34" charset="0"/>
                <a:ea typeface="+mn-ea"/>
                <a:cs typeface="Arial" pitchFamily="34" charset="0"/>
              </a:rPr>
              <a:t>pQCD</a:t>
            </a:r>
            <a:r>
              <a:rPr kumimoji="0" lang="en-US" sz="1100" b="0" i="0" u="none" strike="noStrike" kern="1200" cap="none" spc="0" normalizeH="0" baseline="0" noProof="0" dirty="0">
                <a:ln>
                  <a:noFill/>
                </a:ln>
                <a:solidFill>
                  <a:srgbClr val="FF0000"/>
                </a:solidFill>
                <a:effectLst/>
                <a:uLnTx/>
                <a:uFillTx/>
                <a:latin typeface="Arial" pitchFamily="34" charset="0"/>
                <a:ea typeface="+mn-ea"/>
                <a:cs typeface="Arial" pitchFamily="34" charset="0"/>
              </a:rPr>
              <a:t> regime</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050" b="0" i="0" u="none" strike="noStrike" kern="1200" cap="none" spc="0" normalizeH="0" baseline="0" noProof="0" dirty="0">
              <a:ln>
                <a:noFill/>
              </a:ln>
              <a:solidFill>
                <a:srgbClr val="FF0000"/>
              </a:solidFill>
              <a:effectLst/>
              <a:uLnTx/>
              <a:uFillTx/>
              <a:latin typeface="Arial" pitchFamily="34" charset="0"/>
              <a:ea typeface="+mn-ea"/>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50" b="0" i="0" u="none" strike="noStrike" kern="1200" cap="none" spc="0" normalizeH="0" baseline="0" noProof="0" dirty="0">
                <a:ln>
                  <a:noFill/>
                </a:ln>
                <a:solidFill>
                  <a:srgbClr val="FF0000"/>
                </a:solidFill>
                <a:effectLst/>
                <a:uLnTx/>
                <a:uFillTx/>
                <a:latin typeface="Arial" pitchFamily="34" charset="0"/>
                <a:ea typeface="+mn-ea"/>
                <a:cs typeface="Arial" pitchFamily="34" charset="0"/>
              </a:rPr>
              <a:t> </a:t>
            </a:r>
          </a:p>
        </p:txBody>
      </p:sp>
      <p:sp>
        <p:nvSpPr>
          <p:cNvPr id="30" name="TextBox 29"/>
          <p:cNvSpPr txBox="1"/>
          <p:nvPr/>
        </p:nvSpPr>
        <p:spPr>
          <a:xfrm rot="16200000">
            <a:off x="4132727" y="4586768"/>
            <a:ext cx="2293941" cy="627722"/>
          </a:xfrm>
          <a:prstGeom prst="rect">
            <a:avLst/>
          </a:prstGeom>
          <a:solidFill>
            <a:srgbClr val="FFC000">
              <a:alpha val="25000"/>
            </a:srgbClr>
          </a:solidFill>
        </p:spPr>
        <p:txBody>
          <a:bodyPr wrap="square" lIns="45720" rtlCol="0">
            <a:no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50" b="0" i="0" u="none" strike="noStrike" kern="1200" cap="none" spc="0" normalizeH="0" baseline="0" noProof="0" dirty="0">
                <a:ln>
                  <a:noFill/>
                </a:ln>
                <a:solidFill>
                  <a:srgbClr val="FF0000"/>
                </a:solidFill>
                <a:effectLst/>
                <a:uLnTx/>
                <a:uFillTx/>
                <a:latin typeface="Arial" pitchFamily="34" charset="0"/>
                <a:ea typeface="+mn-ea"/>
                <a:cs typeface="Arial" pitchFamily="34" charset="0"/>
              </a:rPr>
              <a:t>  confinement (approaching</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050" b="0" i="0" u="none" strike="noStrike" kern="1200" cap="none" spc="0" normalizeH="0" baseline="0" noProof="0" dirty="0">
                <a:ln>
                  <a:noFill/>
                </a:ln>
                <a:solidFill>
                  <a:srgbClr val="FF0000"/>
                </a:solidFill>
                <a:effectLst/>
                <a:uLnTx/>
                <a:uFillTx/>
                <a:latin typeface="Arial" pitchFamily="34" charset="0"/>
                <a:ea typeface="+mn-ea"/>
                <a:cs typeface="Arial" pitchFamily="34" charset="0"/>
              </a:rPr>
              <a:t>  constituent quark mass</a:t>
            </a:r>
            <a:r>
              <a:rPr kumimoji="0" lang="en-US" sz="1050" b="1" i="0" u="none" strike="noStrike" kern="1200" cap="none" spc="0" normalizeH="0" baseline="0" noProof="0" dirty="0">
                <a:ln>
                  <a:noFill/>
                </a:ln>
                <a:solidFill>
                  <a:srgbClr val="FF0000"/>
                </a:solidFill>
                <a:effectLst/>
                <a:uLnTx/>
                <a:uFillTx/>
                <a:latin typeface="Arial" pitchFamily="34" charset="0"/>
                <a:ea typeface="+mn-ea"/>
                <a:cs typeface="Arial" pitchFamily="34" charset="0"/>
              </a:rPr>
              <a:t>)</a:t>
            </a: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050" b="1" i="0" u="none" strike="noStrike" kern="1200" cap="none" spc="0" normalizeH="0" baseline="0" noProof="0" dirty="0">
              <a:ln>
                <a:noFill/>
              </a:ln>
              <a:solidFill>
                <a:srgbClr val="FF0000"/>
              </a:solidFill>
              <a:effectLst/>
              <a:uLnTx/>
              <a:uFillTx/>
              <a:latin typeface="Arial" pitchFamily="34" charset="0"/>
              <a:ea typeface="+mn-ea"/>
              <a:cs typeface="Arial" pitchFamily="34" charset="0"/>
            </a:endParaRPr>
          </a:p>
        </p:txBody>
      </p:sp>
      <p:sp>
        <p:nvSpPr>
          <p:cNvPr id="28" name="TextBox 27"/>
          <p:cNvSpPr txBox="1"/>
          <p:nvPr/>
        </p:nvSpPr>
        <p:spPr>
          <a:xfrm>
            <a:off x="5318877" y="3451561"/>
            <a:ext cx="731289" cy="400110"/>
          </a:xfrm>
          <a:prstGeom prst="rect">
            <a:avLst/>
          </a:prstGeom>
          <a:solidFill>
            <a:schemeClr val="bg1"/>
          </a:solidFill>
          <a:ln w="12700">
            <a:solidFill>
              <a:srgbClr val="000090"/>
            </a:solidFill>
          </a:ln>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i="0" u="none" strike="noStrike" kern="1200" cap="none" spc="0" normalizeH="0" baseline="0" noProof="0" dirty="0">
                <a:ln>
                  <a:noFill/>
                </a:ln>
                <a:solidFill>
                  <a:srgbClr val="000000"/>
                </a:solidFill>
                <a:effectLst/>
                <a:uLnTx/>
                <a:uFillTx/>
                <a:latin typeface="Arial Black" panose="020B0A04020102020204" pitchFamily="34" charset="0"/>
                <a:ea typeface="+mn-ea"/>
                <a:cs typeface="Arial" pitchFamily="34" charset="0"/>
              </a:rPr>
              <a:t>CLAS12</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000" i="0" u="none" strike="noStrike" kern="1200" cap="none" spc="0" normalizeH="0" baseline="0" noProof="0" dirty="0">
                <a:ln>
                  <a:noFill/>
                </a:ln>
                <a:solidFill>
                  <a:srgbClr val="000000"/>
                </a:solidFill>
                <a:effectLst/>
                <a:uLnTx/>
                <a:uFillTx/>
                <a:latin typeface="Arial Black" panose="020B0A04020102020204" pitchFamily="34" charset="0"/>
                <a:ea typeface="+mn-ea"/>
                <a:cs typeface="Arial" pitchFamily="34" charset="0"/>
              </a:rPr>
              <a:t>range</a:t>
            </a:r>
          </a:p>
        </p:txBody>
      </p:sp>
      <p:sp>
        <p:nvSpPr>
          <p:cNvPr id="66" name="TextBox 65"/>
          <p:cNvSpPr txBox="1"/>
          <p:nvPr/>
        </p:nvSpPr>
        <p:spPr>
          <a:xfrm>
            <a:off x="3044952" y="5638802"/>
            <a:ext cx="313944" cy="307777"/>
          </a:xfrm>
          <a:prstGeom prst="rect">
            <a:avLst/>
          </a:prstGeom>
          <a:noFill/>
        </p:spPr>
        <p:txBody>
          <a:bodyPr wrap="square" rtlCol="0" anchor="ct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a:t>
            </a:r>
          </a:p>
        </p:txBody>
      </p:sp>
      <p:sp>
        <p:nvSpPr>
          <p:cNvPr id="73" name="Rectangle 72"/>
          <p:cNvSpPr/>
          <p:nvPr/>
        </p:nvSpPr>
        <p:spPr bwMode="auto">
          <a:xfrm>
            <a:off x="3124200" y="3230880"/>
            <a:ext cx="152400" cy="13411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3600" b="0" i="0" u="none" strike="noStrike" kern="1200" cap="none" spc="0" normalizeH="0" baseline="0" noProof="0" dirty="0">
              <a:ln>
                <a:noFill/>
              </a:ln>
              <a:solidFill>
                <a:srgbClr val="000000"/>
              </a:solidFill>
              <a:effectLst/>
              <a:uLnTx/>
              <a:uFillTx/>
              <a:latin typeface="Arial" charset="0"/>
              <a:ea typeface="+mn-ea"/>
              <a:cs typeface="Arial" pitchFamily="34" charset="0"/>
            </a:endParaRPr>
          </a:p>
        </p:txBody>
      </p:sp>
      <p:sp>
        <p:nvSpPr>
          <p:cNvPr id="62" name="TextBox 61"/>
          <p:cNvSpPr txBox="1"/>
          <p:nvPr/>
        </p:nvSpPr>
        <p:spPr>
          <a:xfrm>
            <a:off x="3048000" y="3048002"/>
            <a:ext cx="313944" cy="307777"/>
          </a:xfrm>
          <a:prstGeom prst="rect">
            <a:avLst/>
          </a:prstGeom>
          <a:noFill/>
        </p:spPr>
        <p:txBody>
          <a:bodyPr wrap="square" rtlCol="0" anchor="ctr">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a:t>
            </a:r>
          </a:p>
        </p:txBody>
      </p:sp>
      <p:cxnSp>
        <p:nvCxnSpPr>
          <p:cNvPr id="76" name="Straight Connector 75"/>
          <p:cNvCxnSpPr/>
          <p:nvPr/>
        </p:nvCxnSpPr>
        <p:spPr bwMode="auto">
          <a:xfrm rot="5400000" flipH="1" flipV="1">
            <a:off x="1447800" y="5638800"/>
            <a:ext cx="1588" cy="1588"/>
          </a:xfrm>
          <a:prstGeom prst="line">
            <a:avLst/>
          </a:prstGeom>
          <a:noFill/>
          <a:ln w="9525" cap="flat" cmpd="sng" algn="ctr">
            <a:noFill/>
            <a:prstDash val="solid"/>
            <a:round/>
            <a:headEnd type="none" w="med" len="med"/>
            <a:tailEnd type="none" w="med" len="med"/>
          </a:ln>
          <a:effectLst/>
        </p:spPr>
      </p:cxnSp>
      <p:sp>
        <p:nvSpPr>
          <p:cNvPr id="32" name="TextBox 31"/>
          <p:cNvSpPr txBox="1"/>
          <p:nvPr/>
        </p:nvSpPr>
        <p:spPr>
          <a:xfrm>
            <a:off x="152400" y="6123803"/>
            <a:ext cx="4813434" cy="276999"/>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CLAS results vs. theory expectations with running quark mass </a:t>
            </a:r>
          </a:p>
        </p:txBody>
      </p:sp>
      <p:sp>
        <p:nvSpPr>
          <p:cNvPr id="80" name="TextBox 79"/>
          <p:cNvSpPr txBox="1"/>
          <p:nvPr/>
        </p:nvSpPr>
        <p:spPr>
          <a:xfrm>
            <a:off x="4755357" y="2753302"/>
            <a:ext cx="4114800" cy="52322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FF0000"/>
                </a:solidFill>
                <a:effectLst/>
                <a:uLnTx/>
                <a:uFillTx/>
                <a:latin typeface="Arial" pitchFamily="34" charset="0"/>
                <a:ea typeface="+mn-ea"/>
                <a:cs typeface="Arial" pitchFamily="34" charset="0"/>
              </a:rPr>
              <a:t>Access to the dressed quark/hadron mass  generation</a:t>
            </a:r>
          </a:p>
        </p:txBody>
      </p:sp>
      <p:sp>
        <p:nvSpPr>
          <p:cNvPr id="83" name="Rectangle 82"/>
          <p:cNvSpPr/>
          <p:nvPr/>
        </p:nvSpPr>
        <p:spPr bwMode="auto">
          <a:xfrm>
            <a:off x="640080" y="3218688"/>
            <a:ext cx="3599688" cy="2578608"/>
          </a:xfrm>
          <a:prstGeom prst="rect">
            <a:avLst/>
          </a:prstGeom>
          <a:noFill/>
          <a:ln w="1587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3600" b="0" i="0" u="none" strike="noStrike" kern="1200" cap="none" spc="0" normalizeH="0" baseline="0" noProof="0" dirty="0">
              <a:ln>
                <a:noFill/>
              </a:ln>
              <a:solidFill>
                <a:srgbClr val="000000"/>
              </a:solidFill>
              <a:effectLst/>
              <a:uLnTx/>
              <a:uFillTx/>
              <a:latin typeface="Arial" charset="0"/>
              <a:ea typeface="+mn-ea"/>
              <a:cs typeface="Arial" pitchFamily="34" charset="0"/>
            </a:endParaRPr>
          </a:p>
        </p:txBody>
      </p:sp>
      <p:sp>
        <p:nvSpPr>
          <p:cNvPr id="2" name="TextBox 1"/>
          <p:cNvSpPr txBox="1"/>
          <p:nvPr/>
        </p:nvSpPr>
        <p:spPr>
          <a:xfrm>
            <a:off x="76631" y="1916665"/>
            <a:ext cx="8848897" cy="738664"/>
          </a:xfrm>
          <a:prstGeom prst="rect">
            <a:avLst/>
          </a:prstGeom>
          <a:solidFill>
            <a:srgbClr val="FFC000"/>
          </a:solidFill>
          <a:ln>
            <a:solidFill>
              <a:srgbClr val="FFC000"/>
            </a:solidFill>
          </a:ln>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Arial"/>
                <a:ea typeface="+mn-ea"/>
                <a:cs typeface="Arial" pitchFamily="34" charset="0"/>
              </a:rPr>
              <a:t>Mapping-out quark mass function from the results on </a:t>
            </a:r>
            <a:r>
              <a:rPr kumimoji="0" lang="en-US" sz="1400" b="1" i="0" u="none" strike="noStrike" kern="1200" cap="none" spc="0" normalizeH="0" baseline="0" noProof="0" dirty="0" err="1">
                <a:ln>
                  <a:noFill/>
                </a:ln>
                <a:solidFill>
                  <a:srgbClr val="000000"/>
                </a:solidFill>
                <a:effectLst/>
                <a:uLnTx/>
                <a:uFillTx/>
                <a:latin typeface="Symbol" panose="05050102010706020507" pitchFamily="18" charset="2"/>
                <a:ea typeface="+mn-ea"/>
                <a:cs typeface="Arial" pitchFamily="34" charset="0"/>
              </a:rPr>
              <a:t>g</a:t>
            </a:r>
            <a:r>
              <a:rPr kumimoji="0" lang="en-US" sz="1400" b="1" i="0" u="none" strike="noStrike" kern="1200" cap="none" spc="0" normalizeH="0" baseline="-25000" noProof="0" dirty="0" err="1">
                <a:ln>
                  <a:noFill/>
                </a:ln>
                <a:solidFill>
                  <a:srgbClr val="000000"/>
                </a:solidFill>
                <a:effectLst/>
                <a:uLnTx/>
                <a:uFillTx/>
                <a:latin typeface="Arial"/>
                <a:ea typeface="+mn-ea"/>
                <a:cs typeface="Arial" pitchFamily="34" charset="0"/>
              </a:rPr>
              <a:t>v</a:t>
            </a:r>
            <a:r>
              <a:rPr kumimoji="0" lang="en-US" sz="1400" b="1" i="0" u="none" strike="noStrike" kern="1200" cap="none" spc="0" normalizeH="0" baseline="0" noProof="0" dirty="0" err="1">
                <a:ln>
                  <a:noFill/>
                </a:ln>
                <a:solidFill>
                  <a:srgbClr val="000000"/>
                </a:solidFill>
                <a:effectLst/>
                <a:uLnTx/>
                <a:uFillTx/>
                <a:latin typeface="Arial"/>
                <a:ea typeface="+mn-ea"/>
                <a:cs typeface="Arial" pitchFamily="34" charset="0"/>
              </a:rPr>
              <a:t>pN</a:t>
            </a:r>
            <a:r>
              <a:rPr kumimoji="0" lang="en-US" sz="1400" b="1" i="0" u="none" strike="noStrike" kern="1200" cap="none" spc="0" normalizeH="0" baseline="0" noProof="0" dirty="0">
                <a:ln>
                  <a:noFill/>
                </a:ln>
                <a:solidFill>
                  <a:srgbClr val="000000"/>
                </a:solidFill>
                <a:effectLst/>
                <a:uLnTx/>
                <a:uFillTx/>
                <a:latin typeface="Arial"/>
                <a:ea typeface="+mn-ea"/>
                <a:cs typeface="Arial" pitchFamily="34" charset="0"/>
              </a:rPr>
              <a:t>* electrocouplings of spin-isospin flip, radial, and orbital excited nucleon resonances </a:t>
            </a:r>
            <a:r>
              <a:rPr kumimoji="0" lang="en-US" sz="1400" b="1" i="0" u="none" strike="noStrike" kern="1200" cap="none" spc="0" normalizeH="0" baseline="0" noProof="0" dirty="0">
                <a:ln>
                  <a:noFill/>
                </a:ln>
                <a:solidFill>
                  <a:srgbClr val="0070C0"/>
                </a:solidFill>
                <a:effectLst/>
                <a:uLnTx/>
                <a:uFillTx/>
                <a:latin typeface="Arial"/>
                <a:ea typeface="+mn-ea"/>
                <a:cs typeface="Arial" pitchFamily="34" charset="0"/>
              </a:rPr>
              <a:t>at 5&lt;Q</a:t>
            </a:r>
            <a:r>
              <a:rPr kumimoji="0" lang="en-US" sz="1400" b="1" i="0" u="none" strike="noStrike" kern="1200" cap="none" spc="0" normalizeH="0" baseline="30000" noProof="0" dirty="0">
                <a:ln>
                  <a:noFill/>
                </a:ln>
                <a:solidFill>
                  <a:srgbClr val="0070C0"/>
                </a:solidFill>
                <a:effectLst/>
                <a:uLnTx/>
                <a:uFillTx/>
                <a:latin typeface="Arial"/>
                <a:ea typeface="+mn-ea"/>
                <a:cs typeface="Arial" pitchFamily="34" charset="0"/>
              </a:rPr>
              <a:t>2</a:t>
            </a:r>
            <a:r>
              <a:rPr kumimoji="0" lang="en-US" sz="1400" b="1" i="0" u="none" strike="noStrike" kern="1200" cap="none" spc="0" normalizeH="0" baseline="0" noProof="0" dirty="0">
                <a:ln>
                  <a:noFill/>
                </a:ln>
                <a:solidFill>
                  <a:srgbClr val="0070C0"/>
                </a:solidFill>
                <a:effectLst/>
                <a:uLnTx/>
                <a:uFillTx/>
                <a:latin typeface="Arial"/>
                <a:ea typeface="+mn-ea"/>
                <a:cs typeface="Arial" pitchFamily="34" charset="0"/>
              </a:rPr>
              <a:t>&lt;36 GeV</a:t>
            </a:r>
            <a:r>
              <a:rPr kumimoji="0" lang="en-US" sz="1400" b="1" i="0" u="none" strike="noStrike" kern="1200" cap="none" spc="0" normalizeH="0" baseline="30000" noProof="0" dirty="0">
                <a:ln>
                  <a:noFill/>
                </a:ln>
                <a:solidFill>
                  <a:srgbClr val="0070C0"/>
                </a:solidFill>
                <a:effectLst/>
                <a:uLnTx/>
                <a:uFillTx/>
                <a:latin typeface="Arial"/>
                <a:ea typeface="+mn-ea"/>
                <a:cs typeface="Arial" pitchFamily="34" charset="0"/>
              </a:rPr>
              <a:t>2 </a:t>
            </a:r>
            <a:r>
              <a:rPr lang="en-US" sz="1400" b="1" u="sng" dirty="0">
                <a:solidFill>
                  <a:srgbClr val="0070C0"/>
                </a:solidFill>
                <a:latin typeface="Arial"/>
                <a:cs typeface="Arial" pitchFamily="34" charset="0"/>
              </a:rPr>
              <a:t>is needed</a:t>
            </a:r>
            <a:r>
              <a:rPr kumimoji="0" lang="en-US" sz="1400" b="1" i="0" u="none" strike="noStrike" kern="1200" cap="none" spc="0" normalizeH="0" baseline="0" noProof="0" dirty="0">
                <a:ln>
                  <a:noFill/>
                </a:ln>
                <a:solidFill>
                  <a:srgbClr val="0070C0"/>
                </a:solidFill>
                <a:effectLst/>
                <a:uLnTx/>
                <a:uFillTx/>
                <a:latin typeface="Arial"/>
                <a:ea typeface="+mn-ea"/>
                <a:cs typeface="Arial" pitchFamily="34" charset="0"/>
              </a:rPr>
              <a:t> to explore the full range of distances where</a:t>
            </a:r>
            <a:r>
              <a:rPr lang="en-US" sz="1400" b="1" dirty="0">
                <a:solidFill>
                  <a:srgbClr val="0070C0"/>
                </a:solidFill>
                <a:latin typeface="Arial"/>
              </a:rPr>
              <a:t> the dominant part of hadron mass is generated</a:t>
            </a:r>
            <a:endParaRPr kumimoji="0" lang="en-US" sz="1400" b="1" i="0" u="none" strike="noStrike" kern="1200" cap="none" spc="0" normalizeH="0" baseline="0" noProof="0" dirty="0">
              <a:ln>
                <a:noFill/>
              </a:ln>
              <a:solidFill>
                <a:srgbClr val="0070C0"/>
              </a:solidFill>
              <a:effectLst/>
              <a:uLnTx/>
              <a:uFillTx/>
              <a:latin typeface="Arial"/>
              <a:ea typeface="+mn-ea"/>
              <a:cs typeface="Arial" pitchFamily="34" charset="0"/>
            </a:endParaRPr>
          </a:p>
        </p:txBody>
      </p:sp>
      <p:sp>
        <p:nvSpPr>
          <p:cNvPr id="34" name="Slide Number Placeholder 4">
            <a:extLst>
              <a:ext uri="{FF2B5EF4-FFF2-40B4-BE49-F238E27FC236}">
                <a16:creationId xmlns:a16="http://schemas.microsoft.com/office/drawing/2014/main" id="{0F1B0D52-BE76-4B4A-A99A-A4C68986B8EC}"/>
              </a:ext>
            </a:extLst>
          </p:cNvPr>
          <p:cNvSpPr txBox="1">
            <a:spLocks/>
          </p:cNvSpPr>
          <p:nvPr/>
        </p:nvSpPr>
        <p:spPr bwMode="auto">
          <a:xfrm>
            <a:off x="8543649" y="6553200"/>
            <a:ext cx="486064"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r" defTabSz="457200" rtl="0" eaLnBrk="0" latinLnBrk="0" hangingPunct="0">
              <a:defRPr sz="1400" kern="1200">
                <a:solidFill>
                  <a:schemeClr val="tx1"/>
                </a:solidFill>
                <a:latin typeface="Times New Roman" pitchFamily="18"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fr-FR" sz="1600" dirty="0">
                <a:solidFill>
                  <a:srgbClr val="000000"/>
                </a:solidFill>
              </a:rPr>
              <a:t>17</a:t>
            </a:r>
          </a:p>
        </p:txBody>
      </p:sp>
      <p:cxnSp>
        <p:nvCxnSpPr>
          <p:cNvPr id="7" name="Straight Connector 6">
            <a:extLst>
              <a:ext uri="{FF2B5EF4-FFF2-40B4-BE49-F238E27FC236}">
                <a16:creationId xmlns:a16="http://schemas.microsoft.com/office/drawing/2014/main" id="{CD12EE80-1F13-024C-A706-48A4ADFB3660}"/>
              </a:ext>
            </a:extLst>
          </p:cNvPr>
          <p:cNvCxnSpPr>
            <a:cxnSpLocks/>
          </p:cNvCxnSpPr>
          <p:nvPr/>
        </p:nvCxnSpPr>
        <p:spPr bwMode="auto">
          <a:xfrm flipV="1">
            <a:off x="7527073" y="3657600"/>
            <a:ext cx="0" cy="2355458"/>
          </a:xfrm>
          <a:prstGeom prst="line">
            <a:avLst/>
          </a:prstGeom>
          <a:noFill/>
          <a:ln w="25400" cap="flat" cmpd="sng" algn="ctr">
            <a:solidFill>
              <a:srgbClr val="0070C0"/>
            </a:solidFill>
            <a:prstDash val="solid"/>
            <a:round/>
            <a:headEnd type="none" w="med" len="med"/>
            <a:tailEnd type="none" w="med" len="med"/>
          </a:ln>
          <a:effectLst/>
        </p:spPr>
      </p:cxnSp>
      <p:cxnSp>
        <p:nvCxnSpPr>
          <p:cNvPr id="12" name="Straight Arrow Connector 11">
            <a:extLst>
              <a:ext uri="{FF2B5EF4-FFF2-40B4-BE49-F238E27FC236}">
                <a16:creationId xmlns:a16="http://schemas.microsoft.com/office/drawing/2014/main" id="{3132FF6B-67D4-8D46-AD4D-FB95645791F3}"/>
              </a:ext>
            </a:extLst>
          </p:cNvPr>
          <p:cNvCxnSpPr>
            <a:cxnSpLocks/>
          </p:cNvCxnSpPr>
          <p:nvPr/>
        </p:nvCxnSpPr>
        <p:spPr bwMode="auto">
          <a:xfrm>
            <a:off x="4978411" y="4195811"/>
            <a:ext cx="2548662" cy="1"/>
          </a:xfrm>
          <a:prstGeom prst="straightConnector1">
            <a:avLst/>
          </a:prstGeom>
          <a:noFill/>
          <a:ln w="9525" cap="flat" cmpd="sng" algn="ctr">
            <a:solidFill>
              <a:srgbClr val="0070C0"/>
            </a:solidFill>
            <a:prstDash val="solid"/>
            <a:round/>
            <a:headEnd type="triangle"/>
            <a:tailEnd type="triangle"/>
          </a:ln>
          <a:effectLst/>
        </p:spPr>
      </p:cxnSp>
      <p:sp>
        <p:nvSpPr>
          <p:cNvPr id="10" name="TextBox 9">
            <a:extLst>
              <a:ext uri="{FF2B5EF4-FFF2-40B4-BE49-F238E27FC236}">
                <a16:creationId xmlns:a16="http://schemas.microsoft.com/office/drawing/2014/main" id="{90F8675B-7042-404A-BE64-0E5DFC210C7D}"/>
              </a:ext>
            </a:extLst>
          </p:cNvPr>
          <p:cNvSpPr txBox="1"/>
          <p:nvPr/>
        </p:nvSpPr>
        <p:spPr>
          <a:xfrm>
            <a:off x="5365299" y="3953994"/>
            <a:ext cx="1852328" cy="553998"/>
          </a:xfrm>
          <a:prstGeom prst="rect">
            <a:avLst/>
          </a:prstGeom>
          <a:solidFill>
            <a:schemeClr val="bg1"/>
          </a:solidFill>
          <a:ln>
            <a:solidFill>
              <a:srgbClr val="0070C0"/>
            </a:solidFill>
          </a:ln>
        </p:spPr>
        <p:txBody>
          <a:bodyPr wrap="square" rtlCol="0">
            <a:spAutoFit/>
          </a:bodyPr>
          <a:lstStyle/>
          <a:p>
            <a:r>
              <a:rPr lang="en-US" sz="1000" dirty="0">
                <a:solidFill>
                  <a:srgbClr val="0070C0"/>
                </a:solidFill>
              </a:rPr>
              <a:t>Full range of quark momenta </a:t>
            </a:r>
          </a:p>
          <a:p>
            <a:r>
              <a:rPr lang="en-US" sz="1000" dirty="0">
                <a:solidFill>
                  <a:srgbClr val="0070C0"/>
                </a:solidFill>
              </a:rPr>
              <a:t>where hadron mass is generated</a:t>
            </a:r>
          </a:p>
        </p:txBody>
      </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2B408F37-4EEF-5940-B92A-7CBB33F31013}"/>
                  </a:ext>
                </a:extLst>
              </p:cNvPr>
              <p:cNvSpPr txBox="1"/>
              <p:nvPr/>
            </p:nvSpPr>
            <p:spPr>
              <a:xfrm>
                <a:off x="7443579" y="3228241"/>
                <a:ext cx="963469" cy="353238"/>
              </a:xfrm>
              <a:prstGeom prst="rect">
                <a:avLst/>
              </a:prstGeom>
              <a:noFill/>
            </p:spPr>
            <p:txBody>
              <a:bodyPr wrap="none" rtlCol="0">
                <a:spAutoFit/>
              </a:bodyPr>
              <a:lstStyle/>
              <a:p>
                <a14:m>
                  <m:oMath xmlns:m="http://schemas.openxmlformats.org/officeDocument/2006/math">
                    <m:sSub>
                      <m:sSubPr>
                        <m:ctrlPr>
                          <a:rPr lang="en-US" sz="1400" i="1" smtClean="0">
                            <a:latin typeface="Cambria Math" panose="02040503050406030204" pitchFamily="18" charset="0"/>
                          </a:rPr>
                        </m:ctrlPr>
                      </m:sSubPr>
                      <m:e>
                        <m:r>
                          <a:rPr lang="en-US" sz="1400" b="0" i="1" smtClean="0">
                            <a:latin typeface="Cambria Math" panose="02040503050406030204" pitchFamily="18" charset="0"/>
                          </a:rPr>
                          <m:t>𝑝</m:t>
                        </m:r>
                      </m:e>
                      <m:sub>
                        <m:r>
                          <a:rPr lang="en-US" sz="1400" b="0" i="1" smtClean="0">
                            <a:latin typeface="Cambria Math" panose="02040503050406030204" pitchFamily="18" charset="0"/>
                          </a:rPr>
                          <m:t>𝑞</m:t>
                        </m:r>
                      </m:sub>
                    </m:sSub>
                  </m:oMath>
                </a14:m>
                <a:r>
                  <a:rPr lang="en-US" sz="1400" dirty="0"/>
                  <a:t>=</a:t>
                </a:r>
                <a14:m>
                  <m:oMath xmlns:m="http://schemas.openxmlformats.org/officeDocument/2006/math">
                    <m:rad>
                      <m:radPr>
                        <m:degHide m:val="on"/>
                        <m:ctrlPr>
                          <a:rPr lang="en-US" sz="1400" i="1" dirty="0" smtClean="0">
                            <a:latin typeface="Cambria Math" panose="02040503050406030204" pitchFamily="18" charset="0"/>
                          </a:rPr>
                        </m:ctrlPr>
                      </m:radPr>
                      <m:deg/>
                      <m:e>
                        <m:sSup>
                          <m:sSupPr>
                            <m:ctrlPr>
                              <a:rPr lang="en-US" sz="1400" i="1" dirty="0" smtClean="0">
                                <a:latin typeface="Cambria Math" panose="02040503050406030204" pitchFamily="18" charset="0"/>
                              </a:rPr>
                            </m:ctrlPr>
                          </m:sSupPr>
                          <m:e>
                            <m:r>
                              <a:rPr lang="en-US" sz="1400" b="0" i="1" dirty="0" smtClean="0">
                                <a:latin typeface="Cambria Math" panose="02040503050406030204" pitchFamily="18" charset="0"/>
                              </a:rPr>
                              <m:t>𝑄</m:t>
                            </m:r>
                          </m:e>
                          <m:sup>
                            <m:r>
                              <a:rPr lang="en-US" sz="1400" b="0" i="1" dirty="0" smtClean="0">
                                <a:latin typeface="Cambria Math" panose="02040503050406030204" pitchFamily="18" charset="0"/>
                              </a:rPr>
                              <m:t>2</m:t>
                            </m:r>
                          </m:sup>
                        </m:sSup>
                      </m:e>
                    </m:rad>
                  </m:oMath>
                </a14:m>
                <a:r>
                  <a:rPr lang="en-US" sz="1400" dirty="0"/>
                  <a:t>/3</a:t>
                </a:r>
              </a:p>
            </p:txBody>
          </p:sp>
        </mc:Choice>
        <mc:Fallback xmlns="">
          <p:sp>
            <p:nvSpPr>
              <p:cNvPr id="18" name="TextBox 17">
                <a:extLst>
                  <a:ext uri="{FF2B5EF4-FFF2-40B4-BE49-F238E27FC236}">
                    <a16:creationId xmlns:a16="http://schemas.microsoft.com/office/drawing/2014/main" id="{2B408F37-4EEF-5940-B92A-7CBB33F31013}"/>
                  </a:ext>
                </a:extLst>
              </p:cNvPr>
              <p:cNvSpPr txBox="1">
                <a:spLocks noRot="1" noChangeAspect="1" noMove="1" noResize="1" noEditPoints="1" noAdjustHandles="1" noChangeArrowheads="1" noChangeShapeType="1" noTextEdit="1"/>
              </p:cNvSpPr>
              <p:nvPr/>
            </p:nvSpPr>
            <p:spPr>
              <a:xfrm>
                <a:off x="7443579" y="3228241"/>
                <a:ext cx="963469" cy="353238"/>
              </a:xfrm>
              <a:prstGeom prst="rect">
                <a:avLst/>
              </a:prstGeom>
              <a:blipFill>
                <a:blip r:embed="rId6"/>
                <a:stretch>
                  <a:fillRect r="-1316" b="-10345"/>
                </a:stretch>
              </a:blipFill>
            </p:spPr>
            <p:txBody>
              <a:bodyPr/>
              <a:lstStyle/>
              <a:p>
                <a:r>
                  <a:rPr lang="en-US">
                    <a:noFill/>
                  </a:rPr>
                  <a:t> </a:t>
                </a:r>
              </a:p>
            </p:txBody>
          </p:sp>
        </mc:Fallback>
      </mc:AlternateContent>
    </p:spTree>
    <p:extLst>
      <p:ext uri="{BB962C8B-B14F-4D97-AF65-F5344CB8AC3E}">
        <p14:creationId xmlns:p14="http://schemas.microsoft.com/office/powerpoint/2010/main" val="4195000759"/>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13805A7-4A5B-0443-ADE7-C472089D1A6F}"/>
              </a:ext>
            </a:extLst>
          </p:cNvPr>
          <p:cNvSpPr>
            <a:spLocks noGrp="1"/>
          </p:cNvSpPr>
          <p:nvPr>
            <p:ph idx="1"/>
          </p:nvPr>
        </p:nvSpPr>
        <p:spPr>
          <a:xfrm>
            <a:off x="105508" y="860898"/>
            <a:ext cx="8843965" cy="5177580"/>
          </a:xfrm>
        </p:spPr>
        <p:txBody>
          <a:bodyPr/>
          <a:lstStyle/>
          <a:p>
            <a:r>
              <a:rPr lang="en-US" sz="1400" b="1" dirty="0"/>
              <a:t>Several long-awaited new, so-called ``missing” nucleon resonances, </a:t>
            </a:r>
            <a:r>
              <a:rPr lang="en-US" sz="1400" b="1" dirty="0">
                <a:solidFill>
                  <a:srgbClr val="0000FF"/>
                </a:solidFill>
              </a:rPr>
              <a:t>have been discovered from global analyses of exclusive meson photo- and hadroproduction data with decisive impact from the KY photoproduction channels measured with CLAS.</a:t>
            </a:r>
            <a:endParaRPr lang="en-US" sz="1400" b="1" dirty="0"/>
          </a:p>
          <a:p>
            <a:endParaRPr lang="en-US" sz="1400" dirty="0"/>
          </a:p>
          <a:p>
            <a:pPr algn="just"/>
            <a:r>
              <a:rPr lang="en-US" sz="1400" b="1" dirty="0">
                <a:solidFill>
                  <a:srgbClr val="0000FF"/>
                </a:solidFill>
              </a:rPr>
              <a:t>New N’(1720)3/2</a:t>
            </a:r>
            <a:r>
              <a:rPr lang="en-US" sz="1400" b="1" baseline="30000" dirty="0">
                <a:solidFill>
                  <a:srgbClr val="0000FF"/>
                </a:solidFill>
              </a:rPr>
              <a:t>+</a:t>
            </a:r>
            <a:r>
              <a:rPr lang="en-US" sz="1400" b="1" dirty="0">
                <a:solidFill>
                  <a:srgbClr val="0000FF"/>
                </a:solidFill>
              </a:rPr>
              <a:t> resonance has been observed in combined studies of </a:t>
            </a:r>
            <a:r>
              <a:rPr lang="en-US" sz="1400" b="1" dirty="0" err="1">
                <a:solidFill>
                  <a:srgbClr val="0000FF"/>
                </a:solidFill>
                <a:latin typeface="Symbol" pitchFamily="2" charset="2"/>
              </a:rPr>
              <a:t>p</a:t>
            </a:r>
            <a:r>
              <a:rPr lang="en-US" sz="1400" b="1" baseline="30000" dirty="0" err="1">
                <a:solidFill>
                  <a:srgbClr val="0000FF"/>
                </a:solidFill>
              </a:rPr>
              <a:t>+</a:t>
            </a:r>
            <a:r>
              <a:rPr lang="en-US" sz="1400" b="1" dirty="0" err="1">
                <a:solidFill>
                  <a:srgbClr val="0000FF"/>
                </a:solidFill>
                <a:latin typeface="Symbol" pitchFamily="2" charset="2"/>
              </a:rPr>
              <a:t>p</a:t>
            </a:r>
            <a:r>
              <a:rPr lang="en-US" sz="1400" b="1" baseline="30000" dirty="0" err="1">
                <a:solidFill>
                  <a:srgbClr val="0000FF"/>
                </a:solidFill>
              </a:rPr>
              <a:t>-</a:t>
            </a:r>
            <a:r>
              <a:rPr lang="en-US" sz="1400" b="1" dirty="0" err="1">
                <a:solidFill>
                  <a:srgbClr val="0000FF"/>
                </a:solidFill>
              </a:rPr>
              <a:t>p</a:t>
            </a:r>
            <a:r>
              <a:rPr lang="en-US" sz="1400" b="1" dirty="0">
                <a:solidFill>
                  <a:srgbClr val="0000FF"/>
                </a:solidFill>
              </a:rPr>
              <a:t> photo- and electroproduction data. New N’(1720)3/2</a:t>
            </a:r>
            <a:r>
              <a:rPr lang="en-US" sz="1400" b="1" baseline="30000" dirty="0">
                <a:solidFill>
                  <a:srgbClr val="0000FF"/>
                </a:solidFill>
              </a:rPr>
              <a:t>+</a:t>
            </a:r>
            <a:r>
              <a:rPr lang="en-US" sz="1400" b="1" dirty="0">
                <a:solidFill>
                  <a:srgbClr val="0000FF"/>
                </a:solidFill>
              </a:rPr>
              <a:t> state is the only new resonance for which the results on Q</a:t>
            </a:r>
            <a:r>
              <a:rPr lang="en-US" sz="1400" b="1" baseline="30000" dirty="0">
                <a:solidFill>
                  <a:srgbClr val="0000FF"/>
                </a:solidFill>
              </a:rPr>
              <a:t>2</a:t>
            </a:r>
            <a:r>
              <a:rPr lang="en-US" sz="1400" b="1" dirty="0">
                <a:solidFill>
                  <a:srgbClr val="0000FF"/>
                </a:solidFill>
              </a:rPr>
              <a:t>-evolution of </a:t>
            </a:r>
            <a:r>
              <a:rPr lang="en-US" sz="1400" b="1" dirty="0" err="1">
                <a:solidFill>
                  <a:srgbClr val="0000FF"/>
                </a:solidFill>
                <a:latin typeface="Symbol" pitchFamily="2" charset="2"/>
              </a:rPr>
              <a:t>g</a:t>
            </a:r>
            <a:r>
              <a:rPr lang="en-US" sz="1400" b="1" baseline="-25000" dirty="0" err="1">
                <a:solidFill>
                  <a:srgbClr val="0000FF"/>
                </a:solidFill>
              </a:rPr>
              <a:t>v</a:t>
            </a:r>
            <a:r>
              <a:rPr lang="en-US" sz="1400" b="1" dirty="0" err="1">
                <a:solidFill>
                  <a:srgbClr val="0000FF"/>
                </a:solidFill>
              </a:rPr>
              <a:t>pN</a:t>
            </a:r>
            <a:r>
              <a:rPr lang="en-US" sz="1400" b="1" dirty="0">
                <a:solidFill>
                  <a:srgbClr val="0000FF"/>
                </a:solidFill>
              </a:rPr>
              <a:t>* electrocouplings have become available. </a:t>
            </a:r>
            <a:r>
              <a:rPr lang="en-US" sz="1400" b="1" dirty="0"/>
              <a:t>Analyses of the results on the new resonance electrocouplings in collaborative efforts with hadron structure theory will shed light on particular features of the ``missing” resonance structure that have made them so elusive for detection.</a:t>
            </a:r>
            <a:r>
              <a:rPr lang="en-US" sz="1200" b="1" dirty="0"/>
              <a:t> </a:t>
            </a:r>
          </a:p>
          <a:p>
            <a:pPr marL="0" indent="0">
              <a:buNone/>
            </a:pPr>
            <a:endParaRPr lang="en-US" sz="1200" b="1" dirty="0"/>
          </a:p>
          <a:p>
            <a:pPr algn="just">
              <a:buClr>
                <a:srgbClr val="C00000"/>
              </a:buClr>
              <a:buFont typeface="Arial" panose="020B0604020202020204" pitchFamily="34" charset="0"/>
              <a:buChar char="•"/>
            </a:pPr>
            <a:r>
              <a:rPr lang="en-US" sz="1400" b="1" dirty="0"/>
              <a:t>High-quality meson electroproduction data from CLAS have allowed us to determine the electrocouplings of most resonances in the mass range up to 1.8 GeV with consistent results from analyses of </a:t>
            </a:r>
            <a:r>
              <a:rPr lang="en-US" sz="1400" b="1" dirty="0" err="1">
                <a:latin typeface="Symbol" panose="05050102010706020507" pitchFamily="18" charset="2"/>
              </a:rPr>
              <a:t>p</a:t>
            </a:r>
            <a:r>
              <a:rPr lang="en-US" sz="1400" b="1" baseline="30000" dirty="0" err="1"/>
              <a:t>+</a:t>
            </a:r>
            <a:r>
              <a:rPr lang="en-US" sz="1400" b="1" dirty="0" err="1"/>
              <a:t>n</a:t>
            </a:r>
            <a:r>
              <a:rPr lang="en-US" sz="1400" b="1" dirty="0"/>
              <a:t>, </a:t>
            </a:r>
            <a:r>
              <a:rPr lang="en-US" sz="1400" b="1" dirty="0">
                <a:latin typeface="Symbol" panose="05050102010706020507" pitchFamily="18" charset="2"/>
              </a:rPr>
              <a:t>p</a:t>
            </a:r>
            <a:r>
              <a:rPr lang="en-US" sz="1400" b="1" baseline="30000" dirty="0"/>
              <a:t>0</a:t>
            </a:r>
            <a:r>
              <a:rPr lang="en-US" sz="1400" b="1" dirty="0"/>
              <a:t>p, </a:t>
            </a:r>
            <a:r>
              <a:rPr lang="en-US" sz="1400" b="1" dirty="0">
                <a:latin typeface="Symbol" panose="05050102010706020507" pitchFamily="18" charset="2"/>
              </a:rPr>
              <a:t>h</a:t>
            </a:r>
            <a:r>
              <a:rPr lang="en-US" sz="1400" b="1" dirty="0"/>
              <a:t>p, and </a:t>
            </a:r>
            <a:r>
              <a:rPr lang="en-US" sz="1400" b="1" dirty="0" err="1">
                <a:latin typeface="Symbol" pitchFamily="18" charset="2"/>
              </a:rPr>
              <a:t>p</a:t>
            </a:r>
            <a:r>
              <a:rPr lang="en-US" sz="1400" b="1" baseline="30000" dirty="0" err="1"/>
              <a:t>+</a:t>
            </a:r>
            <a:r>
              <a:rPr lang="en-US" sz="1400" b="1" dirty="0" err="1">
                <a:latin typeface="Symbol" pitchFamily="18" charset="2"/>
              </a:rPr>
              <a:t>p</a:t>
            </a:r>
            <a:r>
              <a:rPr lang="en-US" sz="1400" b="1" baseline="30000" dirty="0" err="1"/>
              <a:t>-</a:t>
            </a:r>
            <a:r>
              <a:rPr lang="en-US" sz="1400" b="1" dirty="0" err="1"/>
              <a:t>p</a:t>
            </a:r>
            <a:r>
              <a:rPr lang="en-US" sz="1400" b="1" dirty="0"/>
              <a:t> electroproduction channels. </a:t>
            </a:r>
            <a:r>
              <a:rPr lang="en-US" sz="1400" b="1" dirty="0">
                <a:solidFill>
                  <a:srgbClr val="0000FF"/>
                </a:solidFill>
              </a:rPr>
              <a:t>Resonance </a:t>
            </a:r>
            <a:r>
              <a:rPr lang="en-US" sz="1400" b="1" dirty="0" err="1">
                <a:solidFill>
                  <a:srgbClr val="0000FF"/>
                </a:solidFill>
              </a:rPr>
              <a:t>electrocouplngs</a:t>
            </a:r>
            <a:r>
              <a:rPr lang="en-US" sz="1400" b="1" dirty="0">
                <a:solidFill>
                  <a:srgbClr val="0000FF"/>
                </a:solidFill>
              </a:rPr>
              <a:t> will become available for N* in the mass range &lt;2.0 GeV and at Q</a:t>
            </a:r>
            <a:r>
              <a:rPr lang="en-US" sz="1400" b="1" baseline="30000" dirty="0">
                <a:solidFill>
                  <a:srgbClr val="0000FF"/>
                </a:solidFill>
              </a:rPr>
              <a:t>2</a:t>
            </a:r>
            <a:r>
              <a:rPr lang="en-US" sz="1400" b="1" dirty="0">
                <a:solidFill>
                  <a:srgbClr val="0000FF"/>
                </a:solidFill>
              </a:rPr>
              <a:t>&lt;5.0 GeV</a:t>
            </a:r>
            <a:r>
              <a:rPr lang="en-US" sz="1400" b="1" baseline="30000" dirty="0">
                <a:solidFill>
                  <a:srgbClr val="0000FF"/>
                </a:solidFill>
              </a:rPr>
              <a:t>2 </a:t>
            </a:r>
            <a:r>
              <a:rPr lang="en-US" sz="1400" b="1" dirty="0">
                <a:solidFill>
                  <a:srgbClr val="0000FF"/>
                </a:solidFill>
              </a:rPr>
              <a:t>(CLAS) and at Q</a:t>
            </a:r>
            <a:r>
              <a:rPr lang="en-US" sz="1400" b="1" baseline="30000" dirty="0">
                <a:solidFill>
                  <a:srgbClr val="0000FF"/>
                </a:solidFill>
              </a:rPr>
              <a:t>2</a:t>
            </a:r>
            <a:r>
              <a:rPr lang="en-US" sz="1400" b="1" dirty="0">
                <a:solidFill>
                  <a:srgbClr val="0000FF"/>
                </a:solidFill>
              </a:rPr>
              <a:t>&lt;10 GeV</a:t>
            </a:r>
            <a:r>
              <a:rPr lang="en-US" sz="1400" b="1" baseline="30000" dirty="0">
                <a:solidFill>
                  <a:srgbClr val="0000FF"/>
                </a:solidFill>
              </a:rPr>
              <a:t>2</a:t>
            </a:r>
            <a:r>
              <a:rPr lang="en-US" sz="1400" b="1" dirty="0">
                <a:solidFill>
                  <a:srgbClr val="0000FF"/>
                </a:solidFill>
              </a:rPr>
              <a:t> (CLAS12). </a:t>
            </a:r>
          </a:p>
          <a:p>
            <a:endParaRPr lang="en-US" sz="1400" dirty="0"/>
          </a:p>
          <a:p>
            <a:r>
              <a:rPr lang="en-US" sz="1400" b="1" dirty="0"/>
              <a:t>A good description of CLAS results on </a:t>
            </a:r>
            <a:r>
              <a:rPr lang="en-US" sz="1400" b="1" dirty="0">
                <a:latin typeface="Symbol" panose="05050102010706020507" pitchFamily="18" charset="2"/>
              </a:rPr>
              <a:t>D</a:t>
            </a:r>
            <a:r>
              <a:rPr lang="en-US" sz="1400" b="1" dirty="0"/>
              <a:t>(1232)3/2</a:t>
            </a:r>
            <a:r>
              <a:rPr lang="en-US" sz="1400" b="1" baseline="30000" dirty="0"/>
              <a:t>+</a:t>
            </a:r>
            <a:r>
              <a:rPr lang="en-US" sz="1400" b="1" dirty="0"/>
              <a:t>, N(1440)1/2</a:t>
            </a:r>
            <a:r>
              <a:rPr lang="en-US" sz="1400" b="1" baseline="30000" dirty="0"/>
              <a:t>+</a:t>
            </a:r>
            <a:r>
              <a:rPr lang="en-US" sz="1400" b="1" dirty="0"/>
              <a:t>, N(1535)1/2</a:t>
            </a:r>
            <a:r>
              <a:rPr lang="en-US" sz="1400" b="1" baseline="30000" dirty="0"/>
              <a:t>- </a:t>
            </a:r>
            <a:r>
              <a:rPr lang="en-US" sz="1400" b="1" dirty="0"/>
              <a:t>and </a:t>
            </a:r>
            <a:r>
              <a:rPr lang="en-US" sz="1400" b="1" dirty="0">
                <a:latin typeface="Symbol" panose="05050102010706020507" pitchFamily="18" charset="2"/>
              </a:rPr>
              <a:t>D</a:t>
            </a:r>
            <a:r>
              <a:rPr lang="en-US" sz="1400" b="1" dirty="0"/>
              <a:t>(1600)3/2</a:t>
            </a:r>
            <a:r>
              <a:rPr lang="en-US" sz="1400" b="1" baseline="30000" dirty="0"/>
              <a:t>+</a:t>
            </a:r>
            <a:r>
              <a:rPr lang="en-US" sz="1400" b="1" dirty="0"/>
              <a:t>, </a:t>
            </a:r>
            <a:r>
              <a:rPr lang="en-US" sz="1400" b="1" baseline="30000" dirty="0"/>
              <a:t> </a:t>
            </a:r>
            <a:r>
              <a:rPr lang="en-US" sz="1400" b="1" dirty="0"/>
              <a:t>electroexcitation amplitudes </a:t>
            </a:r>
            <a:r>
              <a:rPr lang="en-US" sz="1400" b="1" i="1" u="sng" dirty="0">
                <a:solidFill>
                  <a:srgbClr val="0000FF"/>
                </a:solidFill>
              </a:rPr>
              <a:t>achieved with the same dressed quark mass function</a:t>
            </a:r>
            <a:r>
              <a:rPr lang="en-US" sz="1400" b="1" i="1" dirty="0">
                <a:solidFill>
                  <a:srgbClr val="0000FF"/>
                </a:solidFill>
              </a:rPr>
              <a:t> </a:t>
            </a:r>
            <a:r>
              <a:rPr lang="en-US" sz="1400" b="1" dirty="0">
                <a:solidFill>
                  <a:srgbClr val="0000FF"/>
                </a:solidFill>
              </a:rPr>
              <a:t>as used previously in successful evaluations of the elastic ground nucleon and pion form factors, pion PDF validate insight to the dynamics that underlie the emergence of hadron mass</a:t>
            </a:r>
            <a:r>
              <a:rPr lang="en-US" sz="1400" b="1" dirty="0"/>
              <a:t>.</a:t>
            </a:r>
            <a:r>
              <a:rPr lang="en-US" sz="1400" dirty="0"/>
              <a:t> </a:t>
            </a:r>
          </a:p>
          <a:p>
            <a:endParaRPr lang="en-US" sz="1400" dirty="0"/>
          </a:p>
          <a:p>
            <a:pPr marL="285750" indent="-285750">
              <a:buFont typeface="Arial" panose="020B0604020202020204" pitchFamily="34" charset="0"/>
              <a:buChar char="•"/>
            </a:pPr>
            <a:endParaRPr lang="en-US" sz="1400" b="1" dirty="0"/>
          </a:p>
        </p:txBody>
      </p:sp>
      <p:sp>
        <p:nvSpPr>
          <p:cNvPr id="5" name="Rectangle 2">
            <a:extLst>
              <a:ext uri="{FF2B5EF4-FFF2-40B4-BE49-F238E27FC236}">
                <a16:creationId xmlns:a16="http://schemas.microsoft.com/office/drawing/2014/main" id="{602C4E59-5258-514B-A136-10FCE86CF061}"/>
              </a:ext>
            </a:extLst>
          </p:cNvPr>
          <p:cNvSpPr txBox="1">
            <a:spLocks noChangeArrowheads="1"/>
          </p:cNvSpPr>
          <p:nvPr/>
        </p:nvSpPr>
        <p:spPr bwMode="auto">
          <a:xfrm>
            <a:off x="0" y="0"/>
            <a:ext cx="9054982" cy="685800"/>
          </a:xfrm>
          <a:prstGeom prst="rect">
            <a:avLst/>
          </a:prstGeom>
          <a:noFill/>
          <a:ln w="9525">
            <a:solidFill>
              <a:schemeClr val="bg1"/>
            </a:solidFill>
            <a:miter lim="800000"/>
            <a:headEnd/>
            <a:tailEnd/>
          </a:ln>
        </p:spPr>
        <p:txBody>
          <a:bodyPr vert="horz" wrap="square" lIns="91435" tIns="45718" rIns="91435" bIns="45718" numCol="1" anchor="ctr" anchorCtr="0" compatLnSpc="1">
            <a:prstTxWarp prst="textNoShape">
              <a:avLst/>
            </a:prstTxWarp>
          </a:bodyPr>
          <a:lstStyle>
            <a:lvl1pPr algn="ctr" rtl="0" eaLnBrk="0" fontAlgn="base" hangingPunct="0">
              <a:spcBef>
                <a:spcPct val="0"/>
              </a:spcBef>
              <a:spcAft>
                <a:spcPct val="0"/>
              </a:spcAft>
              <a:defRPr sz="3200" b="1">
                <a:solidFill>
                  <a:schemeClr val="accent2"/>
                </a:solidFill>
                <a:latin typeface="+mj-lt"/>
                <a:ea typeface="+mj-ea"/>
                <a:cs typeface="+mj-cs"/>
              </a:defRPr>
            </a:lvl1pPr>
            <a:lvl2pPr algn="ctr" rtl="0" eaLnBrk="0" fontAlgn="base" hangingPunct="0">
              <a:spcBef>
                <a:spcPct val="0"/>
              </a:spcBef>
              <a:spcAft>
                <a:spcPct val="0"/>
              </a:spcAft>
              <a:defRPr sz="3200" b="1">
                <a:solidFill>
                  <a:schemeClr val="accent2"/>
                </a:solidFill>
                <a:latin typeface="Arial" charset="0"/>
              </a:defRPr>
            </a:lvl2pPr>
            <a:lvl3pPr algn="ctr" rtl="0" eaLnBrk="0" fontAlgn="base" hangingPunct="0">
              <a:spcBef>
                <a:spcPct val="0"/>
              </a:spcBef>
              <a:spcAft>
                <a:spcPct val="0"/>
              </a:spcAft>
              <a:defRPr sz="3200" b="1">
                <a:solidFill>
                  <a:schemeClr val="accent2"/>
                </a:solidFill>
                <a:latin typeface="Arial" charset="0"/>
              </a:defRPr>
            </a:lvl3pPr>
            <a:lvl4pPr algn="ctr" rtl="0" eaLnBrk="0" fontAlgn="base" hangingPunct="0">
              <a:spcBef>
                <a:spcPct val="0"/>
              </a:spcBef>
              <a:spcAft>
                <a:spcPct val="0"/>
              </a:spcAft>
              <a:defRPr sz="3200" b="1">
                <a:solidFill>
                  <a:schemeClr val="accent2"/>
                </a:solidFill>
                <a:latin typeface="Arial" charset="0"/>
              </a:defRPr>
            </a:lvl4pPr>
            <a:lvl5pPr algn="ctr" rtl="0" eaLnBrk="0" fontAlgn="base" hangingPunct="0">
              <a:spcBef>
                <a:spcPct val="0"/>
              </a:spcBef>
              <a:spcAft>
                <a:spcPct val="0"/>
              </a:spcAft>
              <a:defRPr sz="3200" b="1">
                <a:solidFill>
                  <a:schemeClr val="accent2"/>
                </a:solidFill>
                <a:latin typeface="Arial" charset="0"/>
              </a:defRPr>
            </a:lvl5pPr>
            <a:lvl6pPr marL="457200" algn="ctr" rtl="0" eaLnBrk="0" fontAlgn="base" hangingPunct="0">
              <a:spcBef>
                <a:spcPct val="0"/>
              </a:spcBef>
              <a:spcAft>
                <a:spcPct val="0"/>
              </a:spcAft>
              <a:defRPr sz="3200" b="1">
                <a:solidFill>
                  <a:schemeClr val="accent2"/>
                </a:solidFill>
                <a:latin typeface="Arial" charset="0"/>
              </a:defRPr>
            </a:lvl6pPr>
            <a:lvl7pPr marL="914400" algn="ctr" rtl="0" eaLnBrk="0" fontAlgn="base" hangingPunct="0">
              <a:spcBef>
                <a:spcPct val="0"/>
              </a:spcBef>
              <a:spcAft>
                <a:spcPct val="0"/>
              </a:spcAft>
              <a:defRPr sz="3200" b="1">
                <a:solidFill>
                  <a:schemeClr val="accent2"/>
                </a:solidFill>
                <a:latin typeface="Arial" charset="0"/>
              </a:defRPr>
            </a:lvl7pPr>
            <a:lvl8pPr marL="1371600" algn="ctr" rtl="0" eaLnBrk="0" fontAlgn="base" hangingPunct="0">
              <a:spcBef>
                <a:spcPct val="0"/>
              </a:spcBef>
              <a:spcAft>
                <a:spcPct val="0"/>
              </a:spcAft>
              <a:defRPr sz="3200" b="1">
                <a:solidFill>
                  <a:schemeClr val="accent2"/>
                </a:solidFill>
                <a:latin typeface="Arial" charset="0"/>
              </a:defRPr>
            </a:lvl8pPr>
            <a:lvl9pPr marL="1828800" algn="ctr" rtl="0" eaLnBrk="0" fontAlgn="base" hangingPunct="0">
              <a:spcBef>
                <a:spcPct val="0"/>
              </a:spcBef>
              <a:spcAft>
                <a:spcPct val="0"/>
              </a:spcAft>
              <a:defRPr sz="3200" b="1">
                <a:solidFill>
                  <a:schemeClr val="accent2"/>
                </a:solidFill>
                <a:latin typeface="Arial" charset="0"/>
              </a:defRPr>
            </a:lvl9pPr>
          </a:lstStyle>
          <a:p>
            <a:pPr>
              <a:defRPr/>
            </a:pPr>
            <a:r>
              <a:rPr lang="en-US" sz="2000" kern="0" dirty="0">
                <a:solidFill>
                  <a:srgbClr val="0000FF"/>
                </a:solidFill>
                <a:ea typeface="MS PGothic" pitchFamily="34" charset="-128"/>
              </a:rPr>
              <a:t>Conclusions and Outlook</a:t>
            </a:r>
          </a:p>
        </p:txBody>
      </p:sp>
      <p:sp>
        <p:nvSpPr>
          <p:cNvPr id="6" name="Line 7">
            <a:extLst>
              <a:ext uri="{FF2B5EF4-FFF2-40B4-BE49-F238E27FC236}">
                <a16:creationId xmlns:a16="http://schemas.microsoft.com/office/drawing/2014/main" id="{97F1EF01-E6DF-384C-93A3-34174D5BF2D9}"/>
              </a:ext>
            </a:extLst>
          </p:cNvPr>
          <p:cNvSpPr>
            <a:spLocks noChangeShapeType="1"/>
          </p:cNvSpPr>
          <p:nvPr/>
        </p:nvSpPr>
        <p:spPr bwMode="auto">
          <a:xfrm>
            <a:off x="-16822" y="512646"/>
            <a:ext cx="9144000" cy="0"/>
          </a:xfrm>
          <a:prstGeom prst="line">
            <a:avLst/>
          </a:prstGeom>
          <a:noFill/>
          <a:ln w="28575">
            <a:solidFill>
              <a:schemeClr val="accent2"/>
            </a:solidFill>
            <a:miter lim="800000"/>
            <a:headEnd/>
            <a:tailEnd/>
          </a:ln>
        </p:spPr>
        <p:txBody>
          <a:bodyPr wrap="none" lIns="91435" tIns="45718" rIns="91435" bIns="45718"/>
          <a:lstStyle/>
          <a:p>
            <a:pPr>
              <a:defRPr/>
            </a:pPr>
            <a:endParaRPr lang="en-US">
              <a:solidFill>
                <a:srgbClr val="000000"/>
              </a:solidFill>
            </a:endParaRPr>
          </a:p>
        </p:txBody>
      </p:sp>
      <p:sp>
        <p:nvSpPr>
          <p:cNvPr id="7" name="Rectangle 6">
            <a:extLst>
              <a:ext uri="{FF2B5EF4-FFF2-40B4-BE49-F238E27FC236}">
                <a16:creationId xmlns:a16="http://schemas.microsoft.com/office/drawing/2014/main" id="{A813C178-D5D0-2941-82E5-4EB567B9967C}"/>
              </a:ext>
            </a:extLst>
          </p:cNvPr>
          <p:cNvSpPr/>
          <p:nvPr/>
        </p:nvSpPr>
        <p:spPr>
          <a:xfrm>
            <a:off x="8690998" y="6581001"/>
            <a:ext cx="354584" cy="276999"/>
          </a:xfrm>
          <a:prstGeom prst="rect">
            <a:avLst/>
          </a:prstGeom>
        </p:spPr>
        <p:txBody>
          <a:bodyPr wrap="none">
            <a:spAutoFit/>
          </a:bodyPr>
          <a:lstStyle/>
          <a:p>
            <a:pPr>
              <a:defRPr/>
            </a:pPr>
            <a:r>
              <a:rPr lang="fr-FR" sz="1200" dirty="0">
                <a:solidFill>
                  <a:srgbClr val="000000"/>
                </a:solidFill>
              </a:rPr>
              <a:t>19</a:t>
            </a:r>
          </a:p>
        </p:txBody>
      </p:sp>
    </p:spTree>
    <p:extLst>
      <p:ext uri="{BB962C8B-B14F-4D97-AF65-F5344CB8AC3E}">
        <p14:creationId xmlns:p14="http://schemas.microsoft.com/office/powerpoint/2010/main" val="3061488923"/>
      </p:ext>
    </p:extLst>
  </p:cSld>
  <p:clrMapOvr>
    <a:masterClrMapping/>
  </p:clrMapOv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a:extLst>
              <a:ext uri="{FF2B5EF4-FFF2-40B4-BE49-F238E27FC236}">
                <a16:creationId xmlns:a16="http://schemas.microsoft.com/office/drawing/2014/main" id="{495B5AAB-53FE-BE48-AA81-7E91F456D13D}"/>
              </a:ext>
            </a:extLst>
          </p:cNvPr>
          <p:cNvSpPr txBox="1">
            <a:spLocks noChangeArrowheads="1"/>
          </p:cNvSpPr>
          <p:nvPr/>
        </p:nvSpPr>
        <p:spPr bwMode="auto">
          <a:xfrm>
            <a:off x="0" y="0"/>
            <a:ext cx="9054982" cy="685800"/>
          </a:xfrm>
          <a:prstGeom prst="rect">
            <a:avLst/>
          </a:prstGeom>
          <a:noFill/>
          <a:ln w="9525">
            <a:solidFill>
              <a:schemeClr val="bg1"/>
            </a:solidFill>
            <a:miter lim="800000"/>
            <a:headEnd/>
            <a:tailEnd/>
          </a:ln>
        </p:spPr>
        <p:txBody>
          <a:bodyPr vert="horz" wrap="square" lIns="91435" tIns="45718" rIns="91435" bIns="45718" numCol="1" anchor="ctr" anchorCtr="0" compatLnSpc="1">
            <a:prstTxWarp prst="textNoShape">
              <a:avLst/>
            </a:prstTxWarp>
          </a:bodyPr>
          <a:lstStyle>
            <a:lvl1pPr algn="ctr" rtl="0" eaLnBrk="0" fontAlgn="base" hangingPunct="0">
              <a:spcBef>
                <a:spcPct val="0"/>
              </a:spcBef>
              <a:spcAft>
                <a:spcPct val="0"/>
              </a:spcAft>
              <a:defRPr sz="3200" b="1">
                <a:solidFill>
                  <a:schemeClr val="accent2"/>
                </a:solidFill>
                <a:latin typeface="+mj-lt"/>
                <a:ea typeface="+mj-ea"/>
                <a:cs typeface="+mj-cs"/>
              </a:defRPr>
            </a:lvl1pPr>
            <a:lvl2pPr algn="ctr" rtl="0" eaLnBrk="0" fontAlgn="base" hangingPunct="0">
              <a:spcBef>
                <a:spcPct val="0"/>
              </a:spcBef>
              <a:spcAft>
                <a:spcPct val="0"/>
              </a:spcAft>
              <a:defRPr sz="3200" b="1">
                <a:solidFill>
                  <a:schemeClr val="accent2"/>
                </a:solidFill>
                <a:latin typeface="Arial" charset="0"/>
              </a:defRPr>
            </a:lvl2pPr>
            <a:lvl3pPr algn="ctr" rtl="0" eaLnBrk="0" fontAlgn="base" hangingPunct="0">
              <a:spcBef>
                <a:spcPct val="0"/>
              </a:spcBef>
              <a:spcAft>
                <a:spcPct val="0"/>
              </a:spcAft>
              <a:defRPr sz="3200" b="1">
                <a:solidFill>
                  <a:schemeClr val="accent2"/>
                </a:solidFill>
                <a:latin typeface="Arial" charset="0"/>
              </a:defRPr>
            </a:lvl3pPr>
            <a:lvl4pPr algn="ctr" rtl="0" eaLnBrk="0" fontAlgn="base" hangingPunct="0">
              <a:spcBef>
                <a:spcPct val="0"/>
              </a:spcBef>
              <a:spcAft>
                <a:spcPct val="0"/>
              </a:spcAft>
              <a:defRPr sz="3200" b="1">
                <a:solidFill>
                  <a:schemeClr val="accent2"/>
                </a:solidFill>
                <a:latin typeface="Arial" charset="0"/>
              </a:defRPr>
            </a:lvl4pPr>
            <a:lvl5pPr algn="ctr" rtl="0" eaLnBrk="0" fontAlgn="base" hangingPunct="0">
              <a:spcBef>
                <a:spcPct val="0"/>
              </a:spcBef>
              <a:spcAft>
                <a:spcPct val="0"/>
              </a:spcAft>
              <a:defRPr sz="3200" b="1">
                <a:solidFill>
                  <a:schemeClr val="accent2"/>
                </a:solidFill>
                <a:latin typeface="Arial" charset="0"/>
              </a:defRPr>
            </a:lvl5pPr>
            <a:lvl6pPr marL="457200" algn="ctr" rtl="0" eaLnBrk="0" fontAlgn="base" hangingPunct="0">
              <a:spcBef>
                <a:spcPct val="0"/>
              </a:spcBef>
              <a:spcAft>
                <a:spcPct val="0"/>
              </a:spcAft>
              <a:defRPr sz="3200" b="1">
                <a:solidFill>
                  <a:schemeClr val="accent2"/>
                </a:solidFill>
                <a:latin typeface="Arial" charset="0"/>
              </a:defRPr>
            </a:lvl6pPr>
            <a:lvl7pPr marL="914400" algn="ctr" rtl="0" eaLnBrk="0" fontAlgn="base" hangingPunct="0">
              <a:spcBef>
                <a:spcPct val="0"/>
              </a:spcBef>
              <a:spcAft>
                <a:spcPct val="0"/>
              </a:spcAft>
              <a:defRPr sz="3200" b="1">
                <a:solidFill>
                  <a:schemeClr val="accent2"/>
                </a:solidFill>
                <a:latin typeface="Arial" charset="0"/>
              </a:defRPr>
            </a:lvl7pPr>
            <a:lvl8pPr marL="1371600" algn="ctr" rtl="0" eaLnBrk="0" fontAlgn="base" hangingPunct="0">
              <a:spcBef>
                <a:spcPct val="0"/>
              </a:spcBef>
              <a:spcAft>
                <a:spcPct val="0"/>
              </a:spcAft>
              <a:defRPr sz="3200" b="1">
                <a:solidFill>
                  <a:schemeClr val="accent2"/>
                </a:solidFill>
                <a:latin typeface="Arial" charset="0"/>
              </a:defRPr>
            </a:lvl8pPr>
            <a:lvl9pPr marL="1828800" algn="ctr" rtl="0" eaLnBrk="0" fontAlgn="base" hangingPunct="0">
              <a:spcBef>
                <a:spcPct val="0"/>
              </a:spcBef>
              <a:spcAft>
                <a:spcPct val="0"/>
              </a:spcAft>
              <a:defRPr sz="3200" b="1">
                <a:solidFill>
                  <a:schemeClr val="accent2"/>
                </a:solidFill>
                <a:latin typeface="Arial" charset="0"/>
              </a:defRPr>
            </a:lvl9pPr>
          </a:lstStyle>
          <a:p>
            <a:pPr>
              <a:defRPr/>
            </a:pPr>
            <a:r>
              <a:rPr lang="en-US" sz="2000" kern="0" dirty="0">
                <a:solidFill>
                  <a:srgbClr val="0000FF"/>
                </a:solidFill>
                <a:ea typeface="MS PGothic" pitchFamily="34" charset="-128"/>
              </a:rPr>
              <a:t>Conclusions and Outlook</a:t>
            </a:r>
          </a:p>
        </p:txBody>
      </p:sp>
      <p:sp>
        <p:nvSpPr>
          <p:cNvPr id="6" name="Line 7">
            <a:extLst>
              <a:ext uri="{FF2B5EF4-FFF2-40B4-BE49-F238E27FC236}">
                <a16:creationId xmlns:a16="http://schemas.microsoft.com/office/drawing/2014/main" id="{E7CB0A00-6C48-C042-9DD0-CC8F9ECFD502}"/>
              </a:ext>
            </a:extLst>
          </p:cNvPr>
          <p:cNvSpPr>
            <a:spLocks noChangeShapeType="1"/>
          </p:cNvSpPr>
          <p:nvPr/>
        </p:nvSpPr>
        <p:spPr bwMode="auto">
          <a:xfrm>
            <a:off x="-16822" y="512646"/>
            <a:ext cx="9144000" cy="0"/>
          </a:xfrm>
          <a:prstGeom prst="line">
            <a:avLst/>
          </a:prstGeom>
          <a:noFill/>
          <a:ln w="28575">
            <a:solidFill>
              <a:schemeClr val="accent2"/>
            </a:solidFill>
            <a:miter lim="800000"/>
            <a:headEnd/>
            <a:tailEnd/>
          </a:ln>
        </p:spPr>
        <p:txBody>
          <a:bodyPr wrap="none" lIns="91435" tIns="45718" rIns="91435" bIns="45718"/>
          <a:lstStyle/>
          <a:p>
            <a:pPr>
              <a:defRPr/>
            </a:pPr>
            <a:endParaRPr lang="en-US">
              <a:solidFill>
                <a:srgbClr val="000000"/>
              </a:solidFill>
            </a:endParaRPr>
          </a:p>
        </p:txBody>
      </p:sp>
      <p:sp>
        <p:nvSpPr>
          <p:cNvPr id="7" name="Rectangle 6">
            <a:extLst>
              <a:ext uri="{FF2B5EF4-FFF2-40B4-BE49-F238E27FC236}">
                <a16:creationId xmlns:a16="http://schemas.microsoft.com/office/drawing/2014/main" id="{BC89DE55-22CB-0F4C-A496-06D27077A9C1}"/>
              </a:ext>
            </a:extLst>
          </p:cNvPr>
          <p:cNvSpPr/>
          <p:nvPr/>
        </p:nvSpPr>
        <p:spPr>
          <a:xfrm>
            <a:off x="256574" y="833428"/>
            <a:ext cx="8608566" cy="3108543"/>
          </a:xfrm>
          <a:prstGeom prst="rect">
            <a:avLst/>
          </a:prstGeom>
        </p:spPr>
        <p:txBody>
          <a:bodyPr wrap="square">
            <a:spAutoFit/>
          </a:bodyPr>
          <a:lstStyle/>
          <a:p>
            <a:pPr marL="285750" indent="-285750" algn="just">
              <a:buFont typeface="Arial" panose="020B0604020202020204" pitchFamily="34" charset="0"/>
              <a:buChar char="•"/>
            </a:pPr>
            <a:r>
              <a:rPr lang="en-US" sz="1400" b="1" dirty="0"/>
              <a:t>CLAS12 is the only facility in the world capable of obtaining the electrocouplings of all prominent N* states at still unexplored ranges of highest photon </a:t>
            </a:r>
            <a:r>
              <a:rPr lang="en-US" sz="1400" b="1" dirty="0" err="1"/>
              <a:t>virtualities</a:t>
            </a:r>
            <a:r>
              <a:rPr lang="en-US" sz="1400" b="1" dirty="0"/>
              <a:t> from 5.0 to 10 GeV</a:t>
            </a:r>
            <a:r>
              <a:rPr lang="en-US" sz="1400" b="1" baseline="30000" dirty="0"/>
              <a:t>2</a:t>
            </a:r>
            <a:r>
              <a:rPr lang="en-US" sz="1400" b="1" dirty="0"/>
              <a:t>  from N</a:t>
            </a:r>
            <a:r>
              <a:rPr lang="en-US" sz="1400" b="1" dirty="0">
                <a:latin typeface="Symbol" panose="05050102010706020507" pitchFamily="18" charset="2"/>
                <a:cs typeface="Aharoni" panose="02010803020104030203" pitchFamily="2" charset="-79"/>
              </a:rPr>
              <a:t>p</a:t>
            </a:r>
            <a:r>
              <a:rPr lang="en-US" sz="1400" b="1" dirty="0"/>
              <a:t>, </a:t>
            </a:r>
            <a:r>
              <a:rPr lang="en-US" sz="1400" b="1" dirty="0" err="1">
                <a:latin typeface="Symbol" panose="05050102010706020507" pitchFamily="18" charset="2"/>
              </a:rPr>
              <a:t>p</a:t>
            </a:r>
            <a:r>
              <a:rPr lang="en-US" sz="1400" b="1" baseline="30000" dirty="0" err="1"/>
              <a:t>+</a:t>
            </a:r>
            <a:r>
              <a:rPr lang="en-US" sz="1400" b="1" dirty="0" err="1">
                <a:latin typeface="Symbol" panose="05050102010706020507" pitchFamily="18" charset="2"/>
              </a:rPr>
              <a:t>p</a:t>
            </a:r>
            <a:r>
              <a:rPr lang="en-US" sz="1400" b="1" baseline="30000" dirty="0" err="1"/>
              <a:t>-</a:t>
            </a:r>
            <a:r>
              <a:rPr lang="en-US" sz="1400" b="1" dirty="0" err="1"/>
              <a:t>p</a:t>
            </a:r>
            <a:r>
              <a:rPr lang="en-US" sz="1400" b="1" dirty="0"/>
              <a:t>, and KY electroproduction allowing us to map out the dressed quark mass function at quark momenta &lt; 1.3 GeV, </a:t>
            </a:r>
            <a:r>
              <a:rPr lang="en-US" sz="1400" b="1" u="sng" dirty="0">
                <a:solidFill>
                  <a:srgbClr val="FF0000"/>
                </a:solidFill>
              </a:rPr>
              <a:t>addressing the most challenging problems of the Standard Model on the nature of &gt;98% of hadron mass and of quark-gluon confinement.</a:t>
            </a:r>
          </a:p>
          <a:p>
            <a:pPr marL="285750" indent="-285750">
              <a:buFont typeface="Arial" panose="020B0604020202020204" pitchFamily="34" charset="0"/>
              <a:buChar char="•"/>
            </a:pPr>
            <a:endParaRPr lang="en-US" sz="1400" b="1" u="sng" dirty="0">
              <a:solidFill>
                <a:srgbClr val="FF0000"/>
              </a:solidFill>
            </a:endParaRPr>
          </a:p>
          <a:p>
            <a:pPr marL="285750" indent="-285750">
              <a:buFont typeface="Arial" panose="020B0604020202020204" pitchFamily="34" charset="0"/>
              <a:buChar char="•"/>
            </a:pPr>
            <a:r>
              <a:rPr lang="en-US" sz="1400" b="1" dirty="0"/>
              <a:t>Extension of the results on </a:t>
            </a:r>
            <a:r>
              <a:rPr lang="en-US" sz="1400" b="1" dirty="0" err="1">
                <a:latin typeface="Symbol" pitchFamily="2" charset="2"/>
              </a:rPr>
              <a:t>g</a:t>
            </a:r>
            <a:r>
              <a:rPr lang="en-US" sz="1400" b="1" baseline="-25000" dirty="0" err="1"/>
              <a:t>v</a:t>
            </a:r>
            <a:r>
              <a:rPr lang="en-US" sz="1400" b="1" dirty="0" err="1"/>
              <a:t>pN</a:t>
            </a:r>
            <a:r>
              <a:rPr lang="en-US" sz="1400" b="1" dirty="0"/>
              <a:t>* electrocouplings into the Q</a:t>
            </a:r>
            <a:r>
              <a:rPr lang="en-US" sz="1400" b="1" baseline="30000" dirty="0"/>
              <a:t>2</a:t>
            </a:r>
            <a:r>
              <a:rPr lang="en-US" sz="1400" b="1" dirty="0"/>
              <a:t> range from 10 GeV</a:t>
            </a:r>
            <a:r>
              <a:rPr lang="en-US" sz="1400" b="1" baseline="30000" dirty="0"/>
              <a:t>2</a:t>
            </a:r>
            <a:r>
              <a:rPr lang="en-US" sz="1400" b="1" dirty="0"/>
              <a:t> to 36 GeV</a:t>
            </a:r>
            <a:r>
              <a:rPr lang="en-US" sz="1400" b="1" baseline="30000" dirty="0"/>
              <a:t>2</a:t>
            </a:r>
            <a:r>
              <a:rPr lang="en-US" sz="1400" b="1" dirty="0"/>
              <a:t> from the measurements at the future facilities with luminosity &gt;10</a:t>
            </a:r>
            <a:r>
              <a:rPr lang="en-US" sz="1400" b="1" baseline="30000" dirty="0"/>
              <a:t>36</a:t>
            </a:r>
            <a:r>
              <a:rPr lang="en-US" sz="1400" b="1" dirty="0"/>
              <a:t> cm</a:t>
            </a:r>
            <a:r>
              <a:rPr lang="en-US" sz="1400" b="1" baseline="30000" dirty="0"/>
              <a:t>-2</a:t>
            </a:r>
            <a:r>
              <a:rPr lang="en-US" sz="1400" b="1" dirty="0"/>
              <a:t>s</a:t>
            </a:r>
            <a:r>
              <a:rPr lang="en-US" sz="1400" b="1" baseline="30000" dirty="0"/>
              <a:t>-1  </a:t>
            </a:r>
            <a:r>
              <a:rPr lang="en-US" sz="1400" b="1" dirty="0"/>
              <a:t>and with detector of nearly 4</a:t>
            </a:r>
            <a:r>
              <a:rPr lang="en-US" sz="1400" b="1" dirty="0">
                <a:latin typeface="Symbol" pitchFamily="2" charset="2"/>
              </a:rPr>
              <a:t>p</a:t>
            </a:r>
            <a:r>
              <a:rPr lang="en-US" sz="1400" b="1" dirty="0"/>
              <a:t> acceptance will provide information on dressed quark mass function within full range of  distances where the transition from quark-gluon confinement to </a:t>
            </a:r>
            <a:r>
              <a:rPr lang="en-US" sz="1400" b="1" dirty="0" err="1"/>
              <a:t>pQCD</a:t>
            </a:r>
            <a:r>
              <a:rPr lang="en-US" sz="1400" b="1" dirty="0"/>
              <a:t> regime is expected. </a:t>
            </a:r>
          </a:p>
          <a:p>
            <a:pPr marL="285750" indent="-285750">
              <a:buFont typeface="Arial" panose="020B0604020202020204" pitchFamily="34" charset="0"/>
              <a:buChar char="•"/>
            </a:pPr>
            <a:endParaRPr lang="en-US" sz="1400" b="1" dirty="0"/>
          </a:p>
          <a:p>
            <a:pPr marL="285750" indent="-285750">
              <a:buFont typeface="Arial" panose="020B0604020202020204" pitchFamily="34" charset="0"/>
              <a:buChar char="•"/>
            </a:pPr>
            <a:r>
              <a:rPr lang="en-US" sz="1400" b="1" dirty="0">
                <a:solidFill>
                  <a:schemeClr val="accent2"/>
                </a:solidFill>
              </a:rPr>
              <a:t>Studies of </a:t>
            </a:r>
            <a:r>
              <a:rPr lang="en-US" sz="1400" b="1" dirty="0" err="1">
                <a:solidFill>
                  <a:schemeClr val="accent2"/>
                </a:solidFill>
                <a:latin typeface="Symbol" pitchFamily="2" charset="2"/>
              </a:rPr>
              <a:t>g</a:t>
            </a:r>
            <a:r>
              <a:rPr lang="en-US" sz="1400" b="1" baseline="-25000" dirty="0" err="1">
                <a:solidFill>
                  <a:schemeClr val="accent2"/>
                </a:solidFill>
              </a:rPr>
              <a:t>v</a:t>
            </a:r>
            <a:r>
              <a:rPr lang="en-US" sz="1400" b="1" dirty="0" err="1">
                <a:solidFill>
                  <a:schemeClr val="accent2"/>
                </a:solidFill>
              </a:rPr>
              <a:t>pN</a:t>
            </a:r>
            <a:r>
              <a:rPr lang="en-US" sz="1400" b="1" dirty="0">
                <a:solidFill>
                  <a:schemeClr val="accent2"/>
                </a:solidFill>
              </a:rPr>
              <a:t>* electrocouplings and inclusive structure functions in the Q</a:t>
            </a:r>
            <a:r>
              <a:rPr lang="en-US" sz="1400" b="1" baseline="30000" dirty="0">
                <a:solidFill>
                  <a:schemeClr val="accent2"/>
                </a:solidFill>
              </a:rPr>
              <a:t>2</a:t>
            </a:r>
            <a:r>
              <a:rPr lang="en-US" sz="1400" b="1" dirty="0">
                <a:solidFill>
                  <a:schemeClr val="accent2"/>
                </a:solidFill>
              </a:rPr>
              <a:t> range from 10 GeV</a:t>
            </a:r>
            <a:r>
              <a:rPr lang="en-US" sz="1400" b="1" baseline="30000" dirty="0">
                <a:solidFill>
                  <a:schemeClr val="accent2"/>
                </a:solidFill>
              </a:rPr>
              <a:t>2</a:t>
            </a:r>
            <a:r>
              <a:rPr lang="en-US" sz="1400" b="1" dirty="0">
                <a:solidFill>
                  <a:schemeClr val="accent2"/>
                </a:solidFill>
              </a:rPr>
              <a:t> to 36 GeV</a:t>
            </a:r>
            <a:r>
              <a:rPr lang="en-US" sz="1400" b="1" baseline="30000" dirty="0">
                <a:solidFill>
                  <a:schemeClr val="accent2"/>
                </a:solidFill>
              </a:rPr>
              <a:t>2 </a:t>
            </a:r>
            <a:r>
              <a:rPr lang="en-US" sz="1400" b="1" dirty="0">
                <a:solidFill>
                  <a:schemeClr val="accent2"/>
                </a:solidFill>
              </a:rPr>
              <a:t>motivate extension of experiments at JLab beyond 12 GeV era paving a way to explore the emergence of hadron mass and structure from QCD.  </a:t>
            </a:r>
            <a:endParaRPr lang="en-US" sz="1400" b="1" u="sng" dirty="0">
              <a:solidFill>
                <a:srgbClr val="FF0000"/>
              </a:solidFill>
            </a:endParaRPr>
          </a:p>
        </p:txBody>
      </p:sp>
      <p:sp>
        <p:nvSpPr>
          <p:cNvPr id="8" name="Rectangle 7">
            <a:extLst>
              <a:ext uri="{FF2B5EF4-FFF2-40B4-BE49-F238E27FC236}">
                <a16:creationId xmlns:a16="http://schemas.microsoft.com/office/drawing/2014/main" id="{CC5D9726-889F-6D4F-AE73-7290D9E96F3C}"/>
              </a:ext>
            </a:extLst>
          </p:cNvPr>
          <p:cNvSpPr/>
          <p:nvPr/>
        </p:nvSpPr>
        <p:spPr>
          <a:xfrm>
            <a:off x="8621116" y="6581001"/>
            <a:ext cx="354584" cy="276999"/>
          </a:xfrm>
          <a:prstGeom prst="rect">
            <a:avLst/>
          </a:prstGeom>
        </p:spPr>
        <p:txBody>
          <a:bodyPr wrap="none">
            <a:spAutoFit/>
          </a:bodyPr>
          <a:lstStyle/>
          <a:p>
            <a:pPr>
              <a:defRPr/>
            </a:pPr>
            <a:r>
              <a:rPr lang="fr-FR" sz="1200">
                <a:solidFill>
                  <a:srgbClr val="000000"/>
                </a:solidFill>
              </a:rPr>
              <a:t>20</a:t>
            </a:r>
            <a:endParaRPr lang="fr-FR" sz="1200" dirty="0">
              <a:solidFill>
                <a:srgbClr val="000000"/>
              </a:solidFill>
            </a:endParaRPr>
          </a:p>
        </p:txBody>
      </p:sp>
    </p:spTree>
    <p:extLst>
      <p:ext uri="{BB962C8B-B14F-4D97-AF65-F5344CB8AC3E}">
        <p14:creationId xmlns:p14="http://schemas.microsoft.com/office/powerpoint/2010/main" val="3607289764"/>
      </p:ext>
    </p:ext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B6745A1-764A-314E-86AB-FDAB80CA858B}"/>
              </a:ext>
            </a:extLst>
          </p:cNvPr>
          <p:cNvSpPr>
            <a:spLocks noGrp="1"/>
          </p:cNvSpPr>
          <p:nvPr>
            <p:ph type="title"/>
          </p:nvPr>
        </p:nvSpPr>
        <p:spPr/>
        <p:txBody>
          <a:bodyPr/>
          <a:lstStyle/>
          <a:p>
            <a:r>
              <a:rPr lang="en-US" dirty="0"/>
              <a:t>Back Up</a:t>
            </a:r>
          </a:p>
        </p:txBody>
      </p:sp>
      <p:sp>
        <p:nvSpPr>
          <p:cNvPr id="3" name="Content Placeholder 2">
            <a:extLst>
              <a:ext uri="{FF2B5EF4-FFF2-40B4-BE49-F238E27FC236}">
                <a16:creationId xmlns:a16="http://schemas.microsoft.com/office/drawing/2014/main" id="{A8EF33E3-7A9C-B54B-98B3-A6132124B4E7}"/>
              </a:ext>
            </a:extLst>
          </p:cNvPr>
          <p:cNvSpPr>
            <a:spLocks noGrp="1"/>
          </p:cNvSpPr>
          <p:nvPr>
            <p:ph idx="1"/>
          </p:nvPr>
        </p:nvSpPr>
        <p:spPr/>
        <p:txBody>
          <a:bodyPr/>
          <a:lstStyle/>
          <a:p>
            <a:endParaRPr lang="en-US"/>
          </a:p>
        </p:txBody>
      </p:sp>
      <p:sp>
        <p:nvSpPr>
          <p:cNvPr id="4" name="Content Placeholder 3">
            <a:extLst>
              <a:ext uri="{FF2B5EF4-FFF2-40B4-BE49-F238E27FC236}">
                <a16:creationId xmlns:a16="http://schemas.microsoft.com/office/drawing/2014/main" id="{4B00E15A-169A-FE49-9AD7-CD90A0818A27}"/>
              </a:ext>
            </a:extLst>
          </p:cNvPr>
          <p:cNvSpPr>
            <a:spLocks noGrp="1"/>
          </p:cNvSpPr>
          <p:nvPr>
            <p:ph idx="10"/>
          </p:nvPr>
        </p:nvSpPr>
        <p:spPr/>
        <p:txBody>
          <a:bodyPr/>
          <a:lstStyle/>
          <a:p>
            <a:endParaRPr lang="en-US"/>
          </a:p>
        </p:txBody>
      </p:sp>
    </p:spTree>
    <p:extLst>
      <p:ext uri="{BB962C8B-B14F-4D97-AF65-F5344CB8AC3E}">
        <p14:creationId xmlns:p14="http://schemas.microsoft.com/office/powerpoint/2010/main" val="220786824"/>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D2B72E5C-4608-FB45-B30D-D9509826DBE7}"/>
              </a:ext>
            </a:extLst>
          </p:cNvPr>
          <p:cNvPicPr>
            <a:picLocks noChangeAspect="1"/>
          </p:cNvPicPr>
          <p:nvPr/>
        </p:nvPicPr>
        <p:blipFill>
          <a:blip r:embed="rId3"/>
          <a:stretch>
            <a:fillRect/>
          </a:stretch>
        </p:blipFill>
        <p:spPr>
          <a:xfrm>
            <a:off x="897747" y="1255992"/>
            <a:ext cx="7231491" cy="4644711"/>
          </a:xfrm>
          <a:prstGeom prst="rect">
            <a:avLst/>
          </a:prstGeom>
        </p:spPr>
      </p:pic>
      <p:sp>
        <p:nvSpPr>
          <p:cNvPr id="15" name="TextBox 14"/>
          <p:cNvSpPr txBox="1"/>
          <p:nvPr/>
        </p:nvSpPr>
        <p:spPr>
          <a:xfrm>
            <a:off x="413244" y="917438"/>
            <a:ext cx="1125629" cy="338554"/>
          </a:xfrm>
          <a:prstGeom prst="rect">
            <a:avLst/>
          </a:prstGeom>
          <a:noFill/>
          <a:ln w="19050" cap="flat" cmpd="sng" algn="ctr">
            <a:solidFill>
              <a:srgbClr val="000090"/>
            </a:solidFill>
            <a:prstDash val="solid"/>
            <a:round/>
            <a:headEnd type="none" w="med" len="med"/>
            <a:tailEnd type="none" w="med" len="med"/>
          </a:ln>
        </p:spPr>
        <p:txBody>
          <a:bodyPr wrap="none" rtlCol="0">
            <a:spAutoFit/>
          </a:bodyPr>
          <a:lstStyle/>
          <a:p>
            <a:pPr defTabSz="457200" fontAlgn="auto">
              <a:spcBef>
                <a:spcPts val="0"/>
              </a:spcBef>
              <a:spcAft>
                <a:spcPts val="0"/>
              </a:spcAft>
              <a:defRPr/>
            </a:pPr>
            <a:r>
              <a:rPr lang="en-US" sz="1600" dirty="0">
                <a:solidFill>
                  <a:prstClr val="black"/>
                </a:solidFill>
                <a:latin typeface="Calibri"/>
                <a:cs typeface="+mn-cs"/>
              </a:rPr>
              <a:t>SU(6)×O(3)</a:t>
            </a:r>
          </a:p>
        </p:txBody>
      </p:sp>
      <p:grpSp>
        <p:nvGrpSpPr>
          <p:cNvPr id="2" name="Group 21"/>
          <p:cNvGrpSpPr/>
          <p:nvPr/>
        </p:nvGrpSpPr>
        <p:grpSpPr>
          <a:xfrm>
            <a:off x="6539303" y="3072883"/>
            <a:ext cx="2552699" cy="1220237"/>
            <a:chOff x="6515101" y="3300968"/>
            <a:chExt cx="2552699" cy="1220237"/>
          </a:xfrm>
        </p:grpSpPr>
        <p:cxnSp>
          <p:nvCxnSpPr>
            <p:cNvPr id="17" name="Straight Arrow Connector 16"/>
            <p:cNvCxnSpPr>
              <a:cxnSpLocks/>
              <a:stCxn id="18" idx="2"/>
            </p:cNvCxnSpPr>
            <p:nvPr/>
          </p:nvCxnSpPr>
          <p:spPr>
            <a:xfrm rot="5400000">
              <a:off x="6943124" y="3242278"/>
              <a:ext cx="850904" cy="1706949"/>
            </a:xfrm>
            <a:prstGeom prst="straightConnector1">
              <a:avLst/>
            </a:prstGeom>
            <a:ln w="28575" cap="flat" cmpd="sng" algn="ctr">
              <a:solidFill>
                <a:srgbClr val="00B600"/>
              </a:solidFill>
              <a:prstDash val="solid"/>
              <a:round/>
              <a:headEnd type="none" w="med" len="med"/>
              <a:tailEnd type="arrow" w="med" len="med"/>
            </a:ln>
            <a:effectLst/>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7376299" y="3300968"/>
              <a:ext cx="1691501" cy="369332"/>
            </a:xfrm>
            <a:prstGeom prst="rect">
              <a:avLst/>
            </a:prstGeom>
            <a:solidFill>
              <a:schemeClr val="bg1"/>
            </a:solidFill>
            <a:ln>
              <a:solidFill>
                <a:srgbClr val="000000"/>
              </a:solidFill>
            </a:ln>
          </p:spPr>
          <p:txBody>
            <a:bodyPr wrap="none" rtlCol="0">
              <a:spAutoFit/>
            </a:bodyPr>
            <a:lstStyle/>
            <a:p>
              <a:pPr defTabSz="457200" fontAlgn="auto">
                <a:spcBef>
                  <a:spcPts val="0"/>
                </a:spcBef>
                <a:spcAft>
                  <a:spcPts val="0"/>
                </a:spcAft>
                <a:defRPr/>
              </a:pPr>
              <a:r>
                <a:rPr lang="en-US" sz="1800" dirty="0">
                  <a:solidFill>
                    <a:prstClr val="black"/>
                  </a:solidFill>
                  <a:latin typeface="Calibri"/>
                  <a:cs typeface="+mn-cs"/>
                </a:rPr>
                <a:t>“missing” states</a:t>
              </a:r>
            </a:p>
          </p:txBody>
        </p:sp>
      </p:grpSp>
      <p:sp>
        <p:nvSpPr>
          <p:cNvPr id="16" name="Line 4"/>
          <p:cNvSpPr>
            <a:spLocks noChangeShapeType="1"/>
          </p:cNvSpPr>
          <p:nvPr/>
        </p:nvSpPr>
        <p:spPr bwMode="auto">
          <a:xfrm flipV="1">
            <a:off x="-6795" y="428173"/>
            <a:ext cx="9144000" cy="1588"/>
          </a:xfrm>
          <a:prstGeom prst="line">
            <a:avLst/>
          </a:prstGeom>
          <a:noFill/>
          <a:ln w="38100">
            <a:solidFill>
              <a:srgbClr val="0000FF"/>
            </a:solidFill>
            <a:round/>
            <a:headEnd/>
            <a:tailEnd/>
          </a:ln>
        </p:spPr>
        <p:txBody>
          <a:bodyPr/>
          <a:lstStyle/>
          <a:p>
            <a:endParaRPr lang="en-US" dirty="0"/>
          </a:p>
        </p:txBody>
      </p:sp>
      <p:sp>
        <p:nvSpPr>
          <p:cNvPr id="5" name="TextBox 4"/>
          <p:cNvSpPr txBox="1"/>
          <p:nvPr/>
        </p:nvSpPr>
        <p:spPr>
          <a:xfrm>
            <a:off x="0" y="51086"/>
            <a:ext cx="9144000" cy="400110"/>
          </a:xfrm>
          <a:prstGeom prst="rect">
            <a:avLst/>
          </a:prstGeom>
          <a:noFill/>
        </p:spPr>
        <p:txBody>
          <a:bodyPr wrap="square" rtlCol="0">
            <a:spAutoFit/>
          </a:bodyPr>
          <a:lstStyle/>
          <a:p>
            <a:pPr algn="ctr"/>
            <a:r>
              <a:rPr lang="en-US" sz="2000" b="1" dirty="0">
                <a:solidFill>
                  <a:srgbClr val="0000FF"/>
                </a:solidFill>
              </a:rPr>
              <a:t>SU(6)xO(3) Spin-Flavor Symmetry and ``Missing” Resonances</a:t>
            </a:r>
          </a:p>
        </p:txBody>
      </p:sp>
      <p:sp>
        <p:nvSpPr>
          <p:cNvPr id="6" name="TextBox 5"/>
          <p:cNvSpPr txBox="1"/>
          <p:nvPr/>
        </p:nvSpPr>
        <p:spPr>
          <a:xfrm>
            <a:off x="-6795" y="5866666"/>
            <a:ext cx="9150795" cy="523220"/>
          </a:xfrm>
          <a:prstGeom prst="rect">
            <a:avLst/>
          </a:prstGeom>
          <a:noFill/>
        </p:spPr>
        <p:txBody>
          <a:bodyPr wrap="square" rtlCol="0">
            <a:spAutoFit/>
          </a:bodyPr>
          <a:lstStyle/>
          <a:p>
            <a:pPr algn="ctr"/>
            <a:r>
              <a:rPr lang="en-US" sz="1400" b="1" dirty="0"/>
              <a:t>Studies of the N*-spectrum were driven by a guess for the ``missing” baryon states expected from underlying SU(6)xO(3) symmetry and supported by continuum and lattice QCD results on the N*-spectrum</a:t>
            </a:r>
          </a:p>
        </p:txBody>
      </p:sp>
      <p:sp>
        <p:nvSpPr>
          <p:cNvPr id="7" name="Rectangle 6"/>
          <p:cNvSpPr/>
          <p:nvPr/>
        </p:nvSpPr>
        <p:spPr bwMode="auto">
          <a:xfrm>
            <a:off x="3556000" y="1126453"/>
            <a:ext cx="914400" cy="457200"/>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3600" b="0" i="0" u="none" strike="noStrike" cap="none" normalizeH="0" baseline="0" dirty="0">
              <a:ln>
                <a:noFill/>
              </a:ln>
              <a:solidFill>
                <a:schemeClr val="tx1"/>
              </a:solidFill>
              <a:effectLst/>
              <a:latin typeface="Arial" charset="0"/>
            </a:endParaRPr>
          </a:p>
        </p:txBody>
      </p:sp>
      <p:sp>
        <p:nvSpPr>
          <p:cNvPr id="8" name="TextBox 7"/>
          <p:cNvSpPr txBox="1"/>
          <p:nvPr/>
        </p:nvSpPr>
        <p:spPr>
          <a:xfrm>
            <a:off x="1538873" y="482799"/>
            <a:ext cx="1547218" cy="307777"/>
          </a:xfrm>
          <a:prstGeom prst="rect">
            <a:avLst/>
          </a:prstGeom>
          <a:noFill/>
        </p:spPr>
        <p:txBody>
          <a:bodyPr wrap="none" rtlCol="0">
            <a:spAutoFit/>
          </a:bodyPr>
          <a:lstStyle/>
          <a:p>
            <a:r>
              <a:rPr lang="en-US" sz="1400" b="1" dirty="0"/>
              <a:t>PDG2012 status</a:t>
            </a:r>
          </a:p>
        </p:txBody>
      </p:sp>
      <p:sp>
        <p:nvSpPr>
          <p:cNvPr id="19" name="TextBox 18">
            <a:extLst>
              <a:ext uri="{FF2B5EF4-FFF2-40B4-BE49-F238E27FC236}">
                <a16:creationId xmlns:a16="http://schemas.microsoft.com/office/drawing/2014/main" id="{C8DD2CDB-F120-8E44-9E43-10CB049AA37E}"/>
              </a:ext>
            </a:extLst>
          </p:cNvPr>
          <p:cNvSpPr txBox="1"/>
          <p:nvPr/>
        </p:nvSpPr>
        <p:spPr>
          <a:xfrm>
            <a:off x="3222656" y="492611"/>
            <a:ext cx="3016016" cy="738664"/>
          </a:xfrm>
          <a:prstGeom prst="rect">
            <a:avLst/>
          </a:prstGeom>
          <a:solidFill>
            <a:schemeClr val="bg1"/>
          </a:solidFill>
          <a:ln>
            <a:solidFill>
              <a:srgbClr val="0000FF"/>
            </a:solidFill>
          </a:ln>
        </p:spPr>
        <p:txBody>
          <a:bodyPr wrap="square" rtlCol="0">
            <a:spAutoFit/>
          </a:bodyPr>
          <a:lstStyle/>
          <a:p>
            <a:pPr defTabSz="457200" fontAlgn="auto">
              <a:spcBef>
                <a:spcPts val="0"/>
              </a:spcBef>
              <a:spcAft>
                <a:spcPts val="0"/>
              </a:spcAft>
              <a:defRPr/>
            </a:pPr>
            <a:r>
              <a:rPr lang="en-US" sz="1400" i="1" dirty="0">
                <a:solidFill>
                  <a:prstClr val="black"/>
                </a:solidFill>
                <a:latin typeface="Calibri"/>
                <a:cs typeface="Calibri"/>
              </a:rPr>
              <a:t>Continuum QCD: C. Chen et al., PRD 100 (2019) 054009; Si-xue Qin et al., FBS 60 (2019) 26</a:t>
            </a:r>
          </a:p>
        </p:txBody>
      </p:sp>
      <p:sp>
        <p:nvSpPr>
          <p:cNvPr id="20" name="TextBox 19">
            <a:extLst>
              <a:ext uri="{FF2B5EF4-FFF2-40B4-BE49-F238E27FC236}">
                <a16:creationId xmlns:a16="http://schemas.microsoft.com/office/drawing/2014/main" id="{2DAC5E3E-6B98-6D4E-811A-326506037162}"/>
              </a:ext>
            </a:extLst>
          </p:cNvPr>
          <p:cNvSpPr txBox="1"/>
          <p:nvPr/>
        </p:nvSpPr>
        <p:spPr>
          <a:xfrm>
            <a:off x="6521319" y="514027"/>
            <a:ext cx="2422907" cy="523220"/>
          </a:xfrm>
          <a:prstGeom prst="rect">
            <a:avLst/>
          </a:prstGeom>
          <a:solidFill>
            <a:schemeClr val="bg1"/>
          </a:solidFill>
          <a:ln>
            <a:solidFill>
              <a:srgbClr val="0000FF"/>
            </a:solidFill>
          </a:ln>
        </p:spPr>
        <p:txBody>
          <a:bodyPr wrap="none" rtlCol="0">
            <a:spAutoFit/>
          </a:bodyPr>
          <a:lstStyle/>
          <a:p>
            <a:pPr defTabSz="457200" fontAlgn="auto">
              <a:spcBef>
                <a:spcPts val="0"/>
              </a:spcBef>
              <a:spcAft>
                <a:spcPts val="0"/>
              </a:spcAft>
              <a:defRPr/>
            </a:pPr>
            <a:r>
              <a:rPr lang="en-US" sz="1400" i="1" dirty="0">
                <a:solidFill>
                  <a:prstClr val="black"/>
                </a:solidFill>
                <a:latin typeface="Calibri"/>
                <a:cs typeface="Calibri"/>
              </a:rPr>
              <a:t>Lattice QCD: R. Edwards et al., </a:t>
            </a:r>
          </a:p>
          <a:p>
            <a:pPr defTabSz="457200" fontAlgn="auto">
              <a:spcBef>
                <a:spcPts val="0"/>
              </a:spcBef>
              <a:spcAft>
                <a:spcPts val="0"/>
              </a:spcAft>
              <a:defRPr/>
            </a:pPr>
            <a:r>
              <a:rPr lang="en-US" sz="1400" i="1" dirty="0">
                <a:solidFill>
                  <a:prstClr val="black"/>
                </a:solidFill>
                <a:latin typeface="Calibri"/>
                <a:cs typeface="Calibri"/>
              </a:rPr>
              <a:t>PRD 84 (2011) 074508 </a:t>
            </a:r>
          </a:p>
        </p:txBody>
      </p:sp>
      <p:sp>
        <p:nvSpPr>
          <p:cNvPr id="14" name="Rectangle 13">
            <a:extLst>
              <a:ext uri="{FF2B5EF4-FFF2-40B4-BE49-F238E27FC236}">
                <a16:creationId xmlns:a16="http://schemas.microsoft.com/office/drawing/2014/main" id="{EAF47FA5-318F-284E-BDE7-950B2E405776}"/>
              </a:ext>
            </a:extLst>
          </p:cNvPr>
          <p:cNvSpPr/>
          <p:nvPr/>
        </p:nvSpPr>
        <p:spPr>
          <a:xfrm>
            <a:off x="8674600" y="6581001"/>
            <a:ext cx="269626" cy="276999"/>
          </a:xfrm>
          <a:prstGeom prst="rect">
            <a:avLst/>
          </a:prstGeom>
        </p:spPr>
        <p:txBody>
          <a:bodyPr wrap="none">
            <a:spAutoFit/>
          </a:bodyPr>
          <a:lstStyle/>
          <a:p>
            <a:pPr>
              <a:defRPr/>
            </a:pPr>
            <a:r>
              <a:rPr lang="fr-FR" sz="1200" dirty="0">
                <a:solidFill>
                  <a:srgbClr val="000000"/>
                </a:solidFill>
              </a:rPr>
              <a:t>2</a:t>
            </a:r>
          </a:p>
        </p:txBody>
      </p:sp>
    </p:spTree>
    <p:extLst>
      <p:ext uri="{BB962C8B-B14F-4D97-AF65-F5344CB8AC3E}">
        <p14:creationId xmlns:p14="http://schemas.microsoft.com/office/powerpoint/2010/main" val="3897090538"/>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3495"/>
            <a:ext cx="9144000" cy="884060"/>
          </a:xfrm>
          <a:ln>
            <a:noFill/>
          </a:ln>
        </p:spPr>
        <p:txBody>
          <a:bodyPr vert="horz" wrap="square" lIns="91382" tIns="45691" rIns="91382" bIns="45691" numCol="1" anchor="ctr" anchorCtr="0" compatLnSpc="1">
            <a:prstTxWarp prst="textNoShape">
              <a:avLst/>
            </a:prstTxWarp>
            <a:noAutofit/>
          </a:bodyPr>
          <a:lstStyle/>
          <a:p>
            <a:r>
              <a:rPr lang="en-US" sz="2000" dirty="0">
                <a:solidFill>
                  <a:srgbClr val="0000FF"/>
                </a:solidFill>
                <a:latin typeface="Calibri"/>
                <a:cs typeface="Calibri"/>
              </a:rPr>
              <a:t>Nucleon Resonances in the Emergence of Hadronic Matter </a:t>
            </a:r>
          </a:p>
        </p:txBody>
      </p:sp>
      <p:pic>
        <p:nvPicPr>
          <p:cNvPr id="21" name="Picture 20"/>
          <p:cNvPicPr>
            <a:picLocks noChangeAspect="1"/>
          </p:cNvPicPr>
          <p:nvPr/>
        </p:nvPicPr>
        <p:blipFill>
          <a:blip r:embed="rId3"/>
          <a:stretch>
            <a:fillRect/>
          </a:stretch>
        </p:blipFill>
        <p:spPr>
          <a:xfrm>
            <a:off x="4078934" y="2494154"/>
            <a:ext cx="4972050" cy="3835400"/>
          </a:xfrm>
          <a:prstGeom prst="rect">
            <a:avLst/>
          </a:prstGeom>
        </p:spPr>
      </p:pic>
      <p:sp>
        <p:nvSpPr>
          <p:cNvPr id="18" name="TextBox 17"/>
          <p:cNvSpPr txBox="1"/>
          <p:nvPr/>
        </p:nvSpPr>
        <p:spPr>
          <a:xfrm>
            <a:off x="4514849" y="911313"/>
            <a:ext cx="4271341" cy="1692771"/>
          </a:xfrm>
          <a:prstGeom prst="rect">
            <a:avLst/>
          </a:prstGeom>
          <a:noFill/>
          <a:ln>
            <a:noFill/>
          </a:ln>
        </p:spPr>
        <p:txBody>
          <a:bodyPr wrap="square" rtlCol="0">
            <a:spAutoFit/>
          </a:bodyPr>
          <a:lstStyle/>
          <a:p>
            <a:pPr lvl="0" defTabSz="457200" fontAlgn="auto">
              <a:spcBef>
                <a:spcPts val="0"/>
              </a:spcBef>
              <a:spcAft>
                <a:spcPts val="0"/>
              </a:spcAft>
              <a:defRPr/>
            </a:pPr>
            <a:r>
              <a:rPr lang="en-US" sz="2000" b="1" dirty="0">
                <a:solidFill>
                  <a:srgbClr val="0000FF"/>
                </a:solidFill>
                <a:latin typeface="Calibri"/>
                <a:cs typeface="Calibri"/>
              </a:rPr>
              <a:t>Dramatic events occurred in the micro-second old universe during the transition from the deconfined quark and gluon phase to the hadron phase.</a:t>
            </a:r>
            <a:endParaRPr lang="en-US" sz="2000" dirty="0">
              <a:solidFill>
                <a:srgbClr val="0000FF"/>
              </a:solidFill>
              <a:latin typeface="Garamond"/>
            </a:endParaRPr>
          </a:p>
          <a:p>
            <a:pPr defTabSz="457200" fontAlgn="auto">
              <a:spcBef>
                <a:spcPts val="0"/>
              </a:spcBef>
              <a:spcAft>
                <a:spcPts val="0"/>
              </a:spcAft>
              <a:defRPr/>
            </a:pPr>
            <a:endParaRPr lang="en-US" sz="2400" dirty="0">
              <a:solidFill>
                <a:srgbClr val="0000FF"/>
              </a:solidFill>
              <a:latin typeface="Garamond"/>
              <a:cs typeface="+mn-cs"/>
            </a:endParaRPr>
          </a:p>
        </p:txBody>
      </p:sp>
      <p:sp>
        <p:nvSpPr>
          <p:cNvPr id="19" name="TextBox 18"/>
          <p:cNvSpPr txBox="1"/>
          <p:nvPr/>
        </p:nvSpPr>
        <p:spPr>
          <a:xfrm>
            <a:off x="245953" y="5621668"/>
            <a:ext cx="4012972" cy="707886"/>
          </a:xfrm>
          <a:prstGeom prst="rect">
            <a:avLst/>
          </a:prstGeom>
          <a:noFill/>
        </p:spPr>
        <p:txBody>
          <a:bodyPr wrap="square" rtlCol="0">
            <a:spAutoFit/>
          </a:bodyPr>
          <a:lstStyle/>
          <a:p>
            <a:pPr defTabSz="457200" fontAlgn="auto">
              <a:spcBef>
                <a:spcPts val="0"/>
              </a:spcBef>
              <a:spcAft>
                <a:spcPts val="0"/>
              </a:spcAft>
              <a:defRPr/>
            </a:pPr>
            <a:r>
              <a:rPr lang="en-US" sz="2000" b="1" dirty="0">
                <a:solidFill>
                  <a:srgbClr val="0000FF"/>
                </a:solidFill>
                <a:latin typeface="Calibri"/>
                <a:cs typeface="Calibri"/>
              </a:rPr>
              <a:t>This transition was shaped by the full meson and baryon spectra </a:t>
            </a:r>
          </a:p>
        </p:txBody>
      </p:sp>
      <p:sp>
        <p:nvSpPr>
          <p:cNvPr id="17" name="TextBox 16"/>
          <p:cNvSpPr txBox="1">
            <a:spLocks noChangeAspect="1"/>
          </p:cNvSpPr>
          <p:nvPr/>
        </p:nvSpPr>
        <p:spPr>
          <a:xfrm>
            <a:off x="166777" y="4175703"/>
            <a:ext cx="4015918" cy="1354158"/>
          </a:xfrm>
          <a:prstGeom prst="rect">
            <a:avLst/>
          </a:prstGeom>
          <a:solidFill>
            <a:srgbClr val="FFFF00">
              <a:alpha val="25000"/>
            </a:srgbClr>
          </a:solidFill>
          <a:ln w="19050" cap="flat" cmpd="sng" algn="ctr">
            <a:solidFill>
              <a:schemeClr val="tx1"/>
            </a:solidFill>
            <a:prstDash val="solid"/>
            <a:round/>
            <a:headEnd type="none" w="med" len="med"/>
            <a:tailEnd type="none" w="med" len="med"/>
          </a:ln>
        </p:spPr>
        <p:txBody>
          <a:bodyPr wrap="square" lIns="91382" tIns="45691" rIns="91382" bIns="45691" rtlCol="0">
            <a:spAutoFit/>
          </a:bodyPr>
          <a:lstStyle/>
          <a:p>
            <a:pPr lvl="0" defTabSz="829377" fontAlgn="auto">
              <a:spcBef>
                <a:spcPts val="0"/>
              </a:spcBef>
              <a:spcAft>
                <a:spcPts val="0"/>
              </a:spcAft>
              <a:buFont typeface="Wingdings" charset="2"/>
              <a:buChar char="§"/>
              <a:defRPr/>
            </a:pPr>
            <a:r>
              <a:rPr lang="en-US" sz="2000" dirty="0">
                <a:solidFill>
                  <a:prstClr val="black"/>
                </a:solidFill>
                <a:latin typeface="Calibri"/>
                <a:cs typeface="Calibri"/>
              </a:rPr>
              <a:t> Quark-gluon confinement emerges</a:t>
            </a:r>
          </a:p>
          <a:p>
            <a:pPr lvl="0" defTabSz="829377" fontAlgn="auto">
              <a:spcBef>
                <a:spcPts val="0"/>
              </a:spcBef>
              <a:spcAft>
                <a:spcPts val="0"/>
              </a:spcAft>
              <a:buFont typeface="Wingdings" charset="2"/>
              <a:buChar char="§"/>
              <a:defRPr/>
            </a:pPr>
            <a:r>
              <a:rPr lang="en-US" sz="2000" dirty="0">
                <a:solidFill>
                  <a:prstClr val="black"/>
                </a:solidFill>
                <a:latin typeface="Calibri"/>
                <a:cs typeface="Calibri"/>
              </a:rPr>
              <a:t> Chiral symmetry of QCD broken </a:t>
            </a:r>
          </a:p>
          <a:p>
            <a:pPr lvl="0" defTabSz="829377" fontAlgn="auto">
              <a:spcBef>
                <a:spcPts val="0"/>
              </a:spcBef>
              <a:spcAft>
                <a:spcPts val="0"/>
              </a:spcAft>
              <a:buFont typeface="Wingdings" charset="2"/>
              <a:buChar char="§"/>
              <a:defRPr/>
            </a:pPr>
            <a:r>
              <a:rPr lang="en-US" sz="2000" dirty="0">
                <a:solidFill>
                  <a:srgbClr val="800000"/>
                </a:solidFill>
                <a:latin typeface="Calibri"/>
                <a:cs typeface="Calibri"/>
              </a:rPr>
              <a:t> Quarks and gluons acquire mass </a:t>
            </a:r>
          </a:p>
          <a:p>
            <a:pPr lvl="0" defTabSz="829377" fontAlgn="auto">
              <a:spcBef>
                <a:spcPts val="0"/>
              </a:spcBef>
              <a:spcAft>
                <a:spcPts val="0"/>
              </a:spcAft>
              <a:buFont typeface="Wingdings" charset="2"/>
              <a:buChar char="§"/>
              <a:defRPr/>
            </a:pPr>
            <a:r>
              <a:rPr lang="en-US" sz="2000" dirty="0">
                <a:solidFill>
                  <a:srgbClr val="800000"/>
                </a:solidFill>
                <a:latin typeface="Calibri"/>
                <a:cs typeface="Calibri"/>
              </a:rPr>
              <a:t> Baryon resonances form   </a:t>
            </a:r>
            <a:r>
              <a:rPr lang="en-US" sz="2200" dirty="0">
                <a:solidFill>
                  <a:srgbClr val="800000"/>
                </a:solidFill>
                <a:latin typeface="Calibri"/>
                <a:cs typeface="Calibri"/>
              </a:rPr>
              <a:t>  </a:t>
            </a:r>
          </a:p>
        </p:txBody>
      </p:sp>
      <p:pic>
        <p:nvPicPr>
          <p:cNvPr id="25" name="Picture 24"/>
          <p:cNvPicPr>
            <a:picLocks noChangeAspect="1"/>
          </p:cNvPicPr>
          <p:nvPr/>
        </p:nvPicPr>
        <p:blipFill>
          <a:blip r:embed="rId4"/>
          <a:stretch>
            <a:fillRect/>
          </a:stretch>
        </p:blipFill>
        <p:spPr>
          <a:xfrm>
            <a:off x="633583" y="911313"/>
            <a:ext cx="3147441" cy="2925318"/>
          </a:xfrm>
          <a:prstGeom prst="rect">
            <a:avLst/>
          </a:prstGeom>
        </p:spPr>
      </p:pic>
      <p:sp>
        <p:nvSpPr>
          <p:cNvPr id="8" name="TextBox 7"/>
          <p:cNvSpPr txBox="1"/>
          <p:nvPr/>
        </p:nvSpPr>
        <p:spPr>
          <a:xfrm>
            <a:off x="1313430" y="2660831"/>
            <a:ext cx="453970" cy="369332"/>
          </a:xfrm>
          <a:prstGeom prst="rect">
            <a:avLst/>
          </a:prstGeom>
          <a:solidFill>
            <a:schemeClr val="tx1">
              <a:lumMod val="65000"/>
              <a:lumOff val="35000"/>
            </a:schemeClr>
          </a:solidFill>
        </p:spPr>
        <p:txBody>
          <a:bodyPr wrap="none" rtlCol="0">
            <a:spAutoFit/>
          </a:bodyPr>
          <a:lstStyle/>
          <a:p>
            <a:pPr defTabSz="457200" fontAlgn="auto">
              <a:spcBef>
                <a:spcPts val="0"/>
              </a:spcBef>
              <a:spcAft>
                <a:spcPts val="0"/>
              </a:spcAft>
              <a:defRPr/>
            </a:pPr>
            <a:r>
              <a:rPr lang="en-US" sz="1800" b="1" dirty="0">
                <a:solidFill>
                  <a:srgbClr val="00E400"/>
                </a:solidFill>
                <a:latin typeface="Calibri"/>
                <a:cs typeface="Calibri"/>
              </a:rPr>
              <a:t>N*</a:t>
            </a:r>
          </a:p>
        </p:txBody>
      </p:sp>
      <p:sp>
        <p:nvSpPr>
          <p:cNvPr id="10" name="TextBox 9"/>
          <p:cNvSpPr txBox="1"/>
          <p:nvPr/>
        </p:nvSpPr>
        <p:spPr>
          <a:xfrm>
            <a:off x="5479639" y="3030165"/>
            <a:ext cx="811728" cy="307777"/>
          </a:xfrm>
          <a:prstGeom prst="rect">
            <a:avLst/>
          </a:prstGeom>
          <a:noFill/>
          <a:ln>
            <a:solidFill>
              <a:srgbClr val="000000"/>
            </a:solidFill>
          </a:ln>
        </p:spPr>
        <p:txBody>
          <a:bodyPr wrap="none" rtlCol="0">
            <a:spAutoFit/>
          </a:bodyPr>
          <a:lstStyle/>
          <a:p>
            <a:pPr defTabSz="457200" fontAlgn="auto">
              <a:spcBef>
                <a:spcPts val="0"/>
              </a:spcBef>
              <a:spcAft>
                <a:spcPts val="0"/>
              </a:spcAft>
              <a:defRPr/>
            </a:pPr>
            <a:r>
              <a:rPr lang="en-US" sz="1400" b="1" dirty="0">
                <a:solidFill>
                  <a:srgbClr val="FF0000"/>
                </a:solidFill>
                <a:latin typeface="Calibri"/>
                <a:cs typeface="Calibri"/>
              </a:rPr>
              <a:t>hot </a:t>
            </a:r>
            <a:r>
              <a:rPr lang="en-US" sz="1400" b="1" dirty="0">
                <a:solidFill>
                  <a:prstClr val="black"/>
                </a:solidFill>
                <a:latin typeface="Calibri"/>
                <a:cs typeface="Calibri"/>
              </a:rPr>
              <a:t>QCD</a:t>
            </a:r>
          </a:p>
        </p:txBody>
      </p:sp>
      <p:sp>
        <p:nvSpPr>
          <p:cNvPr id="11" name="TextBox 10"/>
          <p:cNvSpPr txBox="1"/>
          <p:nvPr/>
        </p:nvSpPr>
        <p:spPr>
          <a:xfrm>
            <a:off x="5432138" y="5208102"/>
            <a:ext cx="1032291" cy="307777"/>
          </a:xfrm>
          <a:prstGeom prst="rect">
            <a:avLst/>
          </a:prstGeom>
          <a:noFill/>
          <a:ln>
            <a:solidFill>
              <a:srgbClr val="000000"/>
            </a:solidFill>
          </a:ln>
        </p:spPr>
        <p:txBody>
          <a:bodyPr wrap="none" rtlCol="0">
            <a:spAutoFit/>
          </a:bodyPr>
          <a:lstStyle/>
          <a:p>
            <a:pPr defTabSz="457200" fontAlgn="auto">
              <a:spcBef>
                <a:spcPts val="0"/>
              </a:spcBef>
              <a:spcAft>
                <a:spcPts val="0"/>
              </a:spcAft>
              <a:defRPr/>
            </a:pPr>
            <a:r>
              <a:rPr lang="en-US" sz="1400" b="1" dirty="0">
                <a:solidFill>
                  <a:srgbClr val="FF0000"/>
                </a:solidFill>
                <a:latin typeface="Calibri"/>
                <a:cs typeface="Calibri"/>
              </a:rPr>
              <a:t>strong </a:t>
            </a:r>
            <a:r>
              <a:rPr lang="en-US" sz="1400" b="1" dirty="0">
                <a:solidFill>
                  <a:prstClr val="black"/>
                </a:solidFill>
                <a:latin typeface="Calibri"/>
                <a:cs typeface="Calibri"/>
              </a:rPr>
              <a:t>QCD</a:t>
            </a:r>
          </a:p>
        </p:txBody>
      </p:sp>
      <p:sp>
        <p:nvSpPr>
          <p:cNvPr id="12" name="Line 4"/>
          <p:cNvSpPr>
            <a:spLocks noChangeShapeType="1"/>
          </p:cNvSpPr>
          <p:nvPr/>
        </p:nvSpPr>
        <p:spPr bwMode="auto">
          <a:xfrm flipV="1">
            <a:off x="0" y="612228"/>
            <a:ext cx="9144000" cy="1588"/>
          </a:xfrm>
          <a:prstGeom prst="line">
            <a:avLst/>
          </a:prstGeom>
          <a:noFill/>
          <a:ln w="38100">
            <a:solidFill>
              <a:srgbClr val="0000FF"/>
            </a:solidFill>
            <a:round/>
            <a:headEnd/>
            <a:tailEnd/>
          </a:ln>
        </p:spPr>
        <p:txBody>
          <a:bodyPr/>
          <a:lstStyle/>
          <a:p>
            <a:pPr fontAlgn="auto">
              <a:spcBef>
                <a:spcPts val="0"/>
              </a:spcBef>
              <a:spcAft>
                <a:spcPts val="0"/>
              </a:spcAft>
              <a:defRPr/>
            </a:pPr>
            <a:endParaRPr lang="en-US" sz="1800" kern="0" dirty="0">
              <a:solidFill>
                <a:srgbClr val="000000"/>
              </a:solidFill>
            </a:endParaRPr>
          </a:p>
        </p:txBody>
      </p:sp>
      <p:sp>
        <p:nvSpPr>
          <p:cNvPr id="3" name="TextBox 2"/>
          <p:cNvSpPr txBox="1"/>
          <p:nvPr/>
        </p:nvSpPr>
        <p:spPr>
          <a:xfrm>
            <a:off x="7816096" y="5268357"/>
            <a:ext cx="373820" cy="276999"/>
          </a:xfrm>
          <a:prstGeom prst="rect">
            <a:avLst/>
          </a:prstGeom>
          <a:noFill/>
        </p:spPr>
        <p:txBody>
          <a:bodyPr wrap="none" rtlCol="0">
            <a:spAutoFit/>
          </a:bodyPr>
          <a:lstStyle/>
          <a:p>
            <a:r>
              <a:rPr lang="en-US" sz="1200" b="1" dirty="0">
                <a:latin typeface="+mn-lt"/>
              </a:rPr>
              <a:t>??</a:t>
            </a:r>
          </a:p>
        </p:txBody>
      </p:sp>
      <p:sp>
        <p:nvSpPr>
          <p:cNvPr id="4" name="Rectangle 3">
            <a:extLst>
              <a:ext uri="{FF2B5EF4-FFF2-40B4-BE49-F238E27FC236}">
                <a16:creationId xmlns:a16="http://schemas.microsoft.com/office/drawing/2014/main" id="{CC05649F-DC9E-A14A-9B40-CC939502CFE4}"/>
              </a:ext>
            </a:extLst>
          </p:cNvPr>
          <p:cNvSpPr/>
          <p:nvPr/>
        </p:nvSpPr>
        <p:spPr>
          <a:xfrm>
            <a:off x="8649192" y="6640909"/>
            <a:ext cx="269626" cy="276999"/>
          </a:xfrm>
          <a:prstGeom prst="rect">
            <a:avLst/>
          </a:prstGeom>
        </p:spPr>
        <p:txBody>
          <a:bodyPr wrap="none">
            <a:spAutoFit/>
          </a:bodyPr>
          <a:lstStyle/>
          <a:p>
            <a:pPr>
              <a:defRPr/>
            </a:pPr>
            <a:r>
              <a:rPr lang="fr-FR" sz="1200" dirty="0">
                <a:solidFill>
                  <a:srgbClr val="000000"/>
                </a:solidFill>
              </a:rPr>
              <a:t>2</a:t>
            </a:r>
          </a:p>
        </p:txBody>
      </p:sp>
      <p:sp>
        <p:nvSpPr>
          <p:cNvPr id="6" name="Rectangle 5">
            <a:extLst>
              <a:ext uri="{FF2B5EF4-FFF2-40B4-BE49-F238E27FC236}">
                <a16:creationId xmlns:a16="http://schemas.microsoft.com/office/drawing/2014/main" id="{E4ED5C28-9B1A-9D47-ACA1-639A79925850}"/>
              </a:ext>
            </a:extLst>
          </p:cNvPr>
          <p:cNvSpPr/>
          <p:nvPr/>
        </p:nvSpPr>
        <p:spPr>
          <a:xfrm>
            <a:off x="2609386" y="6652336"/>
            <a:ext cx="4572000" cy="246221"/>
          </a:xfrm>
          <a:prstGeom prst="rect">
            <a:avLst/>
          </a:prstGeom>
        </p:spPr>
        <p:txBody>
          <a:bodyPr>
            <a:spAutoFit/>
          </a:bodyPr>
          <a:lstStyle/>
          <a:p>
            <a:pPr lvl="0" algn="ctr" defTabSz="914400" eaLnBrk="0" fontAlgn="base" hangingPunct="0">
              <a:spcBef>
                <a:spcPct val="0"/>
              </a:spcBef>
              <a:spcAft>
                <a:spcPct val="0"/>
              </a:spcAft>
              <a:defRPr/>
            </a:pPr>
            <a:r>
              <a:rPr lang="en-US" sz="1000" dirty="0">
                <a:solidFill>
                  <a:schemeClr val="accent2"/>
                </a:solidFill>
                <a:latin typeface="Arial" charset="0"/>
                <a:cs typeface="Arial" pitchFamily="34" charset="0"/>
              </a:rPr>
              <a:t>V.I. </a:t>
            </a:r>
            <a:r>
              <a:rPr lang="en-US" sz="1000" dirty="0" err="1">
                <a:solidFill>
                  <a:schemeClr val="accent2"/>
                </a:solidFill>
                <a:latin typeface="Arial" charset="0"/>
                <a:cs typeface="Arial" pitchFamily="34" charset="0"/>
              </a:rPr>
              <a:t>Mokeev</a:t>
            </a:r>
            <a:r>
              <a:rPr lang="en-US" sz="1000" dirty="0">
                <a:solidFill>
                  <a:schemeClr val="accent2"/>
                </a:solidFill>
                <a:latin typeface="Arial" charset="0"/>
                <a:cs typeface="Arial" pitchFamily="34" charset="0"/>
              </a:rPr>
              <a:t>, Light Cone 2021 November 27-December 4 2021 </a:t>
            </a:r>
          </a:p>
        </p:txBody>
      </p:sp>
    </p:spTree>
    <p:extLst>
      <p:ext uri="{BB962C8B-B14F-4D97-AF65-F5344CB8AC3E}">
        <p14:creationId xmlns:p14="http://schemas.microsoft.com/office/powerpoint/2010/main" val="3305881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9"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0" fill="hold"/>
                                        <p:tgtEl>
                                          <p:spTgt spid="8"/>
                                        </p:tgtEl>
                                        <p:attrNameLst>
                                          <p:attrName>ppt_w</p:attrName>
                                        </p:attrNameLst>
                                      </p:cBhvr>
                                      <p:tavLst>
                                        <p:tav tm="0" fmla="#ppt_w*sin(2.5*pi*$)">
                                          <p:val>
                                            <p:fltVal val="0"/>
                                          </p:val>
                                        </p:tav>
                                        <p:tav tm="100000">
                                          <p:val>
                                            <p:fltVal val="1"/>
                                          </p:val>
                                        </p:tav>
                                      </p:tavLst>
                                    </p:anim>
                                    <p:anim calcmode="lin" valueType="num">
                                      <p:cBhvr>
                                        <p:cTn id="8" dur="5000" fill="hold"/>
                                        <p:tgtEl>
                                          <p:spTgt spid="8"/>
                                        </p:tgtEl>
                                        <p:attrNameLst>
                                          <p:attrName>ppt_h</p:attrName>
                                        </p:attrNameLst>
                                      </p:cBhvr>
                                      <p:tavLst>
                                        <p:tav tm="0">
                                          <p:val>
                                            <p:strVal val="#ppt_h"/>
                                          </p:val>
                                        </p:tav>
                                        <p:tav tm="100000">
                                          <p:val>
                                            <p:strVal val="#ppt_h"/>
                                          </p:val>
                                        </p:tav>
                                      </p:tavLst>
                                    </p:anim>
                                  </p:childTnLst>
                                </p:cTn>
                              </p:par>
                              <p:par>
                                <p:cTn id="9" presetID="1" presetClass="entr" presetSubtype="0" fill="hold" grpId="0"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8"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9447" y="106902"/>
            <a:ext cx="8751945" cy="544670"/>
          </a:xfrm>
          <a:ln>
            <a:noFill/>
          </a:ln>
        </p:spPr>
        <p:txBody>
          <a:bodyPr lIns="91397" tIns="45698" rIns="91397" bIns="45698" anchor="ctr">
            <a:normAutofit/>
          </a:bodyPr>
          <a:lstStyle/>
          <a:p>
            <a:r>
              <a:rPr lang="en-US" sz="2400" baseline="30000" dirty="0">
                <a:solidFill>
                  <a:srgbClr val="800000"/>
                </a:solidFill>
              </a:rPr>
              <a:t> </a:t>
            </a:r>
            <a:r>
              <a:rPr lang="en-US" sz="2400" dirty="0">
                <a:solidFill>
                  <a:srgbClr val="000090"/>
                </a:solidFill>
              </a:rPr>
              <a:t>Newly Discovered N’(1720)3/2</a:t>
            </a:r>
            <a:r>
              <a:rPr lang="en-US" sz="2400" baseline="30000" dirty="0">
                <a:solidFill>
                  <a:srgbClr val="000090"/>
                </a:solidFill>
              </a:rPr>
              <a:t>+</a:t>
            </a:r>
            <a:endParaRPr lang="en-US" sz="2400" dirty="0">
              <a:solidFill>
                <a:srgbClr val="000090"/>
              </a:solidFill>
            </a:endParaRPr>
          </a:p>
        </p:txBody>
      </p:sp>
      <p:sp>
        <p:nvSpPr>
          <p:cNvPr id="6" name="Slide Number Placeholder 5"/>
          <p:cNvSpPr>
            <a:spLocks noGrp="1"/>
          </p:cNvSpPr>
          <p:nvPr>
            <p:ph type="sldNum" sz="quarter" idx="4294967295"/>
          </p:nvPr>
        </p:nvSpPr>
        <p:spPr>
          <a:xfrm>
            <a:off x="8276937" y="6611565"/>
            <a:ext cx="486064" cy="304800"/>
          </a:xfrm>
          <a:prstGeom prst="rect">
            <a:avLst/>
          </a:prstGeom>
        </p:spPr>
        <p:txBody>
          <a:bodyPr/>
          <a:lstStyle/>
          <a:p>
            <a:fld id="{EF9D244A-B824-BC42-98D2-9BEC7439D871}" type="slidenum">
              <a:rPr lang="en-US" sz="1400" smtClean="0"/>
              <a:pPr/>
              <a:t>21</a:t>
            </a:fld>
            <a:endParaRPr lang="en-US" sz="1400" dirty="0"/>
          </a:p>
        </p:txBody>
      </p:sp>
      <p:cxnSp>
        <p:nvCxnSpPr>
          <p:cNvPr id="11" name="Straight Connector 31"/>
          <p:cNvCxnSpPr/>
          <p:nvPr/>
        </p:nvCxnSpPr>
        <p:spPr>
          <a:xfrm>
            <a:off x="0" y="654805"/>
            <a:ext cx="9144000" cy="0"/>
          </a:xfrm>
          <a:prstGeom prst="line">
            <a:avLst/>
          </a:prstGeom>
          <a:ln w="38100" cap="flat" cmpd="sng" algn="ctr">
            <a:solidFill>
              <a:srgbClr val="00009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pic>
        <p:nvPicPr>
          <p:cNvPr id="16" name="Picture 6" descr="pippimp_integ065.png"/>
          <p:cNvPicPr>
            <a:picLocks noChangeAspect="1"/>
          </p:cNvPicPr>
          <p:nvPr/>
        </p:nvPicPr>
        <p:blipFill rotWithShape="1">
          <a:blip r:embed="rId3">
            <a:extLst>
              <a:ext uri="{28A0092B-C50C-407E-A947-70E740481C1C}">
                <a14:useLocalDpi xmlns:a14="http://schemas.microsoft.com/office/drawing/2010/main" val="0"/>
              </a:ext>
            </a:extLst>
          </a:blip>
          <a:srcRect r="3077"/>
          <a:stretch/>
        </p:blipFill>
        <p:spPr>
          <a:xfrm>
            <a:off x="4889100" y="1522656"/>
            <a:ext cx="3995452" cy="3744605"/>
          </a:xfrm>
          <a:prstGeom prst="rect">
            <a:avLst/>
          </a:prstGeom>
        </p:spPr>
      </p:pic>
      <p:sp>
        <p:nvSpPr>
          <p:cNvPr id="22" name="TextBox 16"/>
          <p:cNvSpPr txBox="1"/>
          <p:nvPr/>
        </p:nvSpPr>
        <p:spPr>
          <a:xfrm>
            <a:off x="6008049" y="2823441"/>
            <a:ext cx="1192630" cy="307760"/>
          </a:xfrm>
          <a:prstGeom prst="rect">
            <a:avLst/>
          </a:prstGeom>
          <a:noFill/>
          <a:ln w="19050">
            <a:solidFill>
              <a:srgbClr val="000090"/>
            </a:solidFill>
          </a:ln>
        </p:spPr>
        <p:txBody>
          <a:bodyPr wrap="none" lIns="91426" tIns="45712" rIns="91426" bIns="45712" rtlCol="0">
            <a:spAutoFit/>
          </a:bodyPr>
          <a:lstStyle/>
          <a:p>
            <a:r>
              <a:rPr lang="en-US" sz="1400" dirty="0">
                <a:solidFill>
                  <a:srgbClr val="000090"/>
                </a:solidFill>
                <a:latin typeface="+mn-lt"/>
                <a:cs typeface="Arial"/>
              </a:rPr>
              <a:t>N’(1720)3/2</a:t>
            </a:r>
            <a:r>
              <a:rPr lang="en-US" sz="1400" baseline="30000" dirty="0">
                <a:solidFill>
                  <a:srgbClr val="000090"/>
                </a:solidFill>
                <a:latin typeface="+mn-lt"/>
                <a:cs typeface="Arial"/>
              </a:rPr>
              <a:t>+</a:t>
            </a:r>
            <a:endParaRPr lang="en-US" sz="1400" baseline="30000" dirty="0">
              <a:solidFill>
                <a:srgbClr val="000090"/>
              </a:solidFill>
              <a:latin typeface="+mn-lt"/>
            </a:endParaRPr>
          </a:p>
        </p:txBody>
      </p:sp>
      <p:cxnSp>
        <p:nvCxnSpPr>
          <p:cNvPr id="23" name="Straight Arrow Connector 20"/>
          <p:cNvCxnSpPr>
            <a:cxnSpLocks/>
          </p:cNvCxnSpPr>
          <p:nvPr/>
        </p:nvCxnSpPr>
        <p:spPr>
          <a:xfrm>
            <a:off x="7056051" y="3131201"/>
            <a:ext cx="762161" cy="821140"/>
          </a:xfrm>
          <a:prstGeom prst="straightConnector1">
            <a:avLst/>
          </a:prstGeom>
          <a:ln>
            <a:solidFill>
              <a:srgbClr val="020090"/>
            </a:solidFill>
            <a:tailEnd type="arrow"/>
          </a:ln>
        </p:spPr>
        <p:style>
          <a:lnRef idx="2">
            <a:schemeClr val="accent1"/>
          </a:lnRef>
          <a:fillRef idx="0">
            <a:schemeClr val="accent1"/>
          </a:fillRef>
          <a:effectRef idx="1">
            <a:schemeClr val="accent1"/>
          </a:effectRef>
          <a:fontRef idx="minor">
            <a:schemeClr val="tx1"/>
          </a:fontRef>
        </p:style>
      </p:cxnSp>
      <p:cxnSp>
        <p:nvCxnSpPr>
          <p:cNvPr id="25" name="Straight Arrow Connector 24"/>
          <p:cNvCxnSpPr>
            <a:cxnSpLocks/>
            <a:stCxn id="31" idx="2"/>
          </p:cNvCxnSpPr>
          <p:nvPr/>
        </p:nvCxnSpPr>
        <p:spPr>
          <a:xfrm>
            <a:off x="6540790" y="3873560"/>
            <a:ext cx="1291727" cy="625378"/>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pic>
        <p:nvPicPr>
          <p:cNvPr id="18" name="Picture 8" descr="pippimp_integ00.png"/>
          <p:cNvPicPr>
            <a:picLocks noChangeAspect="1"/>
          </p:cNvPicPr>
          <p:nvPr/>
        </p:nvPicPr>
        <p:blipFill rotWithShape="1">
          <a:blip r:embed="rId4">
            <a:extLst>
              <a:ext uri="{28A0092B-C50C-407E-A947-70E740481C1C}">
                <a14:useLocalDpi xmlns:a14="http://schemas.microsoft.com/office/drawing/2010/main" val="0"/>
              </a:ext>
            </a:extLst>
          </a:blip>
          <a:srcRect l="1466" t="1723" r="1760" b="2024"/>
          <a:stretch/>
        </p:blipFill>
        <p:spPr>
          <a:xfrm>
            <a:off x="259447" y="1454573"/>
            <a:ext cx="4185714" cy="3800882"/>
          </a:xfrm>
          <a:prstGeom prst="rect">
            <a:avLst/>
          </a:prstGeom>
        </p:spPr>
      </p:pic>
      <p:sp>
        <p:nvSpPr>
          <p:cNvPr id="19" name="TextBox 10"/>
          <p:cNvSpPr txBox="1"/>
          <p:nvPr/>
        </p:nvSpPr>
        <p:spPr>
          <a:xfrm>
            <a:off x="1020486" y="2952414"/>
            <a:ext cx="1313152" cy="307760"/>
          </a:xfrm>
          <a:prstGeom prst="rect">
            <a:avLst/>
          </a:prstGeom>
          <a:noFill/>
          <a:ln w="19050">
            <a:solidFill>
              <a:schemeClr val="tx1"/>
            </a:solidFill>
          </a:ln>
        </p:spPr>
        <p:txBody>
          <a:bodyPr wrap="none" lIns="91426" tIns="45712" rIns="91426" bIns="45712" rtlCol="0">
            <a:spAutoFit/>
          </a:bodyPr>
          <a:lstStyle/>
          <a:p>
            <a:r>
              <a:rPr lang="en-US" sz="1400" dirty="0">
                <a:latin typeface="+mn-lt"/>
                <a:cs typeface="Arial"/>
              </a:rPr>
              <a:t>Resonant part</a:t>
            </a:r>
          </a:p>
        </p:txBody>
      </p:sp>
      <p:cxnSp>
        <p:nvCxnSpPr>
          <p:cNvPr id="20" name="Straight Arrow Connector 13"/>
          <p:cNvCxnSpPr/>
          <p:nvPr/>
        </p:nvCxnSpPr>
        <p:spPr>
          <a:xfrm>
            <a:off x="2352304" y="3224749"/>
            <a:ext cx="1453777" cy="905509"/>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cxnSp>
        <p:nvCxnSpPr>
          <p:cNvPr id="21" name="Straight Arrow Connector 15"/>
          <p:cNvCxnSpPr>
            <a:cxnSpLocks/>
            <a:stCxn id="27" idx="3"/>
          </p:cNvCxnSpPr>
          <p:nvPr/>
        </p:nvCxnSpPr>
        <p:spPr>
          <a:xfrm>
            <a:off x="2715911" y="3804932"/>
            <a:ext cx="1090170" cy="622845"/>
          </a:xfrm>
          <a:prstGeom prst="straightConnector1">
            <a:avLst/>
          </a:prstGeom>
          <a:ln>
            <a:solidFill>
              <a:schemeClr val="tx1"/>
            </a:solidFill>
            <a:tailEnd type="arrow"/>
          </a:ln>
        </p:spPr>
        <p:style>
          <a:lnRef idx="2">
            <a:schemeClr val="accent1"/>
          </a:lnRef>
          <a:fillRef idx="0">
            <a:schemeClr val="accent1"/>
          </a:fillRef>
          <a:effectRef idx="1">
            <a:schemeClr val="accent1"/>
          </a:effectRef>
          <a:fontRef idx="minor">
            <a:schemeClr val="tx1"/>
          </a:fontRef>
        </p:style>
      </p:cxnSp>
      <p:sp>
        <p:nvSpPr>
          <p:cNvPr id="27" name="TextBox 11"/>
          <p:cNvSpPr txBox="1"/>
          <p:nvPr/>
        </p:nvSpPr>
        <p:spPr>
          <a:xfrm>
            <a:off x="1074206" y="3435608"/>
            <a:ext cx="1641705" cy="738648"/>
          </a:xfrm>
          <a:prstGeom prst="rect">
            <a:avLst/>
          </a:prstGeom>
          <a:noFill/>
          <a:ln w="19050">
            <a:solidFill>
              <a:schemeClr val="tx1"/>
            </a:solidFill>
          </a:ln>
        </p:spPr>
        <p:txBody>
          <a:bodyPr wrap="none" lIns="91426" tIns="45712" rIns="91426" bIns="45712" rtlCol="0">
            <a:spAutoFit/>
          </a:bodyPr>
          <a:lstStyle/>
          <a:p>
            <a:r>
              <a:rPr lang="en-US" sz="1400" dirty="0">
                <a:latin typeface="+mn-lt"/>
                <a:cs typeface="Arial"/>
              </a:rPr>
              <a:t>Resonant part w/o </a:t>
            </a:r>
          </a:p>
          <a:p>
            <a:r>
              <a:rPr lang="en-US" sz="1400" dirty="0">
                <a:latin typeface="+mn-lt"/>
                <a:cs typeface="Arial"/>
              </a:rPr>
              <a:t>N’(1720)3/2</a:t>
            </a:r>
            <a:r>
              <a:rPr lang="en-US" sz="1400" baseline="30000" dirty="0">
                <a:latin typeface="+mn-lt"/>
                <a:cs typeface="Arial"/>
              </a:rPr>
              <a:t>+</a:t>
            </a:r>
            <a:r>
              <a:rPr lang="en-US" sz="1400" dirty="0">
                <a:latin typeface="+mn-lt"/>
                <a:cs typeface="Arial"/>
              </a:rPr>
              <a:t>,</a:t>
            </a:r>
          </a:p>
          <a:p>
            <a:r>
              <a:rPr lang="en-US" sz="1400" dirty="0">
                <a:latin typeface="+mn-lt"/>
                <a:cs typeface="Arial"/>
              </a:rPr>
              <a:t> &amp; N(1720)3/2</a:t>
            </a:r>
            <a:r>
              <a:rPr lang="en-US" sz="1400" baseline="30000" dirty="0">
                <a:latin typeface="+mn-lt"/>
                <a:cs typeface="Arial"/>
              </a:rPr>
              <a:t>+</a:t>
            </a:r>
          </a:p>
        </p:txBody>
      </p:sp>
      <p:sp>
        <p:nvSpPr>
          <p:cNvPr id="28" name="CasellaDiTesto 27"/>
          <p:cNvSpPr txBox="1"/>
          <p:nvPr/>
        </p:nvSpPr>
        <p:spPr>
          <a:xfrm>
            <a:off x="1387812" y="935864"/>
            <a:ext cx="1907595" cy="299218"/>
          </a:xfrm>
          <a:prstGeom prst="rect">
            <a:avLst/>
          </a:prstGeom>
          <a:noFill/>
        </p:spPr>
        <p:txBody>
          <a:bodyPr wrap="none" lIns="82964" tIns="41482" rIns="82964" bIns="41482" rtlCol="0">
            <a:spAutoFit/>
          </a:bodyPr>
          <a:lstStyle/>
          <a:p>
            <a:pPr algn="ctr"/>
            <a:r>
              <a:rPr lang="it-IT" sz="1400" dirty="0">
                <a:solidFill>
                  <a:srgbClr val="800000"/>
                </a:solidFill>
                <a:latin typeface="Symbol" charset="2"/>
                <a:cs typeface="Symbol" charset="2"/>
              </a:rPr>
              <a:t>p</a:t>
            </a:r>
            <a:r>
              <a:rPr lang="it-IT" sz="1400" baseline="30000" dirty="0">
                <a:solidFill>
                  <a:srgbClr val="800000"/>
                </a:solidFill>
                <a:latin typeface="Symbol" charset="2"/>
                <a:cs typeface="Symbol" charset="2"/>
              </a:rPr>
              <a:t>+</a:t>
            </a:r>
            <a:r>
              <a:rPr lang="it-IT" sz="1400" dirty="0">
                <a:solidFill>
                  <a:srgbClr val="800000"/>
                </a:solidFill>
                <a:latin typeface="Symbol" charset="2"/>
                <a:cs typeface="Symbol" charset="2"/>
              </a:rPr>
              <a:t>p</a:t>
            </a:r>
            <a:r>
              <a:rPr lang="it-IT" sz="1400" baseline="30000" dirty="0">
                <a:solidFill>
                  <a:srgbClr val="800000"/>
                </a:solidFill>
                <a:latin typeface="+mn-lt"/>
                <a:cs typeface="Symbol" charset="2"/>
              </a:rPr>
              <a:t>-</a:t>
            </a:r>
            <a:r>
              <a:rPr lang="it-IT" sz="1400" dirty="0">
                <a:solidFill>
                  <a:srgbClr val="800000"/>
                </a:solidFill>
                <a:latin typeface="+mn-lt"/>
                <a:cs typeface="Symbol" charset="2"/>
              </a:rPr>
              <a:t>p photoproduction</a:t>
            </a:r>
          </a:p>
        </p:txBody>
      </p:sp>
      <p:sp>
        <p:nvSpPr>
          <p:cNvPr id="33" name="CasellaDiTesto 32"/>
          <p:cNvSpPr txBox="1"/>
          <p:nvPr/>
        </p:nvSpPr>
        <p:spPr>
          <a:xfrm>
            <a:off x="3557282" y="3156665"/>
            <a:ext cx="1268398" cy="320104"/>
          </a:xfrm>
          <a:prstGeom prst="rect">
            <a:avLst/>
          </a:prstGeom>
          <a:noFill/>
          <a:ln w="25400">
            <a:solidFill>
              <a:schemeClr val="accent6"/>
            </a:solidFill>
          </a:ln>
        </p:spPr>
        <p:txBody>
          <a:bodyPr wrap="square" lIns="82964" tIns="41482" rIns="82964" bIns="41482" rtlCol="0">
            <a:spAutoFit/>
          </a:bodyPr>
          <a:lstStyle/>
          <a:p>
            <a:pPr algn="ctr"/>
            <a:r>
              <a:rPr lang="it-IT" sz="1500" b="1" dirty="0">
                <a:solidFill>
                  <a:srgbClr val="3465C8"/>
                </a:solidFill>
                <a:latin typeface="+mn-lt"/>
              </a:rPr>
              <a:t>N’(1720)3/2</a:t>
            </a:r>
            <a:r>
              <a:rPr lang="it-IT" sz="1500" b="1" baseline="30000" dirty="0">
                <a:solidFill>
                  <a:srgbClr val="3465C8"/>
                </a:solidFill>
                <a:latin typeface="+mn-lt"/>
              </a:rPr>
              <a:t>+</a:t>
            </a:r>
            <a:r>
              <a:rPr lang="it-IT" sz="1500" b="1" dirty="0">
                <a:solidFill>
                  <a:srgbClr val="3465C8"/>
                </a:solidFill>
                <a:latin typeface="+mn-lt"/>
              </a:rPr>
              <a:t> </a:t>
            </a:r>
          </a:p>
        </p:txBody>
      </p:sp>
      <p:sp>
        <p:nvSpPr>
          <p:cNvPr id="70" name="Rettangolo 69"/>
          <p:cNvSpPr/>
          <p:nvPr/>
        </p:nvSpPr>
        <p:spPr>
          <a:xfrm>
            <a:off x="6021094" y="935864"/>
            <a:ext cx="1997188" cy="299218"/>
          </a:xfrm>
          <a:prstGeom prst="rect">
            <a:avLst/>
          </a:prstGeom>
        </p:spPr>
        <p:txBody>
          <a:bodyPr wrap="none" lIns="82964" tIns="41482" rIns="82964" bIns="41482">
            <a:spAutoFit/>
          </a:bodyPr>
          <a:lstStyle/>
          <a:p>
            <a:pPr algn="ctr"/>
            <a:r>
              <a:rPr lang="it-IT" sz="1400" dirty="0">
                <a:solidFill>
                  <a:srgbClr val="800000"/>
                </a:solidFill>
                <a:latin typeface="Symbol" charset="2"/>
                <a:cs typeface="Symbol" charset="2"/>
              </a:rPr>
              <a:t>p</a:t>
            </a:r>
            <a:r>
              <a:rPr lang="it-IT" sz="1400" baseline="30000" dirty="0">
                <a:solidFill>
                  <a:srgbClr val="800000"/>
                </a:solidFill>
                <a:latin typeface="Symbol" charset="2"/>
                <a:cs typeface="Symbol" charset="2"/>
              </a:rPr>
              <a:t>+</a:t>
            </a:r>
            <a:r>
              <a:rPr lang="it-IT" sz="1400" dirty="0">
                <a:solidFill>
                  <a:srgbClr val="800000"/>
                </a:solidFill>
                <a:latin typeface="Symbol" charset="2"/>
                <a:cs typeface="Symbol" charset="2"/>
              </a:rPr>
              <a:t>p</a:t>
            </a:r>
            <a:r>
              <a:rPr lang="it-IT" sz="1400" baseline="30000" dirty="0">
                <a:solidFill>
                  <a:srgbClr val="800000"/>
                </a:solidFill>
                <a:cs typeface="Symbol" charset="2"/>
              </a:rPr>
              <a:t>-</a:t>
            </a:r>
            <a:r>
              <a:rPr lang="it-IT" sz="1400" dirty="0">
                <a:solidFill>
                  <a:srgbClr val="800000"/>
                </a:solidFill>
                <a:latin typeface="+mj-lt"/>
                <a:cs typeface="Symbol" charset="2"/>
              </a:rPr>
              <a:t>p</a:t>
            </a:r>
            <a:r>
              <a:rPr lang="it-IT" sz="1400" dirty="0">
                <a:solidFill>
                  <a:srgbClr val="800000"/>
                </a:solidFill>
                <a:cs typeface="Symbol" charset="2"/>
              </a:rPr>
              <a:t> </a:t>
            </a:r>
            <a:r>
              <a:rPr lang="it-IT" sz="1400" dirty="0">
                <a:solidFill>
                  <a:srgbClr val="800000"/>
                </a:solidFill>
                <a:latin typeface="+mn-lt"/>
                <a:cs typeface="Symbol" charset="2"/>
              </a:rPr>
              <a:t>electroproduction</a:t>
            </a:r>
          </a:p>
        </p:txBody>
      </p:sp>
      <p:sp>
        <p:nvSpPr>
          <p:cNvPr id="26" name="TextBox 17"/>
          <p:cNvSpPr txBox="1"/>
          <p:nvPr/>
        </p:nvSpPr>
        <p:spPr>
          <a:xfrm>
            <a:off x="2494038" y="1239460"/>
            <a:ext cx="4457483" cy="307760"/>
          </a:xfrm>
          <a:prstGeom prst="rect">
            <a:avLst/>
          </a:prstGeom>
          <a:noFill/>
        </p:spPr>
        <p:txBody>
          <a:bodyPr wrap="square" lIns="91426" tIns="45712" rIns="91426" bIns="45712" rtlCol="0">
            <a:spAutoFit/>
          </a:bodyPr>
          <a:lstStyle/>
          <a:p>
            <a:pPr algn="ctr"/>
            <a:r>
              <a:rPr lang="en-US" sz="1400" dirty="0">
                <a:solidFill>
                  <a:srgbClr val="079E49"/>
                </a:solidFill>
                <a:latin typeface="+mn-lt"/>
              </a:rPr>
              <a:t>V.I. Mokeev et al., Phys. Lett. B 805, 135457 (2020) </a:t>
            </a:r>
          </a:p>
        </p:txBody>
      </p:sp>
      <p:sp>
        <p:nvSpPr>
          <p:cNvPr id="75" name="Rettangolo 74"/>
          <p:cNvSpPr/>
          <p:nvPr/>
        </p:nvSpPr>
        <p:spPr>
          <a:xfrm>
            <a:off x="259447" y="5574341"/>
            <a:ext cx="8625105" cy="637772"/>
          </a:xfrm>
          <a:prstGeom prst="rect">
            <a:avLst/>
          </a:prstGeom>
        </p:spPr>
        <p:txBody>
          <a:bodyPr wrap="square" lIns="82964" tIns="41482" rIns="82964" bIns="41482">
            <a:spAutoFit/>
          </a:bodyPr>
          <a:lstStyle/>
          <a:p>
            <a:pPr marL="364406" indent="-312554" algn="ctr">
              <a:buClr>
                <a:srgbClr val="800000"/>
              </a:buClr>
              <a:buSzPct val="80000"/>
              <a:buFont typeface="Wingdings" pitchFamily="-104" charset="2"/>
              <a:buChar char="Ø"/>
            </a:pPr>
            <a:r>
              <a:rPr lang="en-US" sz="1800" dirty="0">
                <a:solidFill>
                  <a:srgbClr val="000090"/>
                </a:solidFill>
                <a:latin typeface="Arial"/>
                <a:cs typeface="Arial"/>
              </a:rPr>
              <a:t>Evidence of a new N’(1720) 3/2</a:t>
            </a:r>
            <a:r>
              <a:rPr lang="en-US" sz="1800" baseline="30000" dirty="0">
                <a:solidFill>
                  <a:srgbClr val="000090"/>
                </a:solidFill>
                <a:latin typeface="Arial"/>
                <a:cs typeface="Arial"/>
              </a:rPr>
              <a:t>+</a:t>
            </a:r>
            <a:r>
              <a:rPr lang="en-US" sz="1800" dirty="0">
                <a:solidFill>
                  <a:srgbClr val="000090"/>
                </a:solidFill>
                <a:latin typeface="Arial"/>
                <a:cs typeface="Arial"/>
              </a:rPr>
              <a:t> resonance in the photo- and electroproduction of the </a:t>
            </a:r>
            <a:r>
              <a:rPr lang="en-US" sz="1800" dirty="0">
                <a:solidFill>
                  <a:srgbClr val="000090"/>
                </a:solidFill>
                <a:latin typeface="Symbol" pitchFamily="2" charset="2"/>
                <a:cs typeface="Arial"/>
              </a:rPr>
              <a:t>π</a:t>
            </a:r>
            <a:r>
              <a:rPr lang="en-US" sz="1800" baseline="30000" dirty="0">
                <a:solidFill>
                  <a:srgbClr val="000090"/>
                </a:solidFill>
                <a:latin typeface="Arial"/>
                <a:cs typeface="Arial"/>
              </a:rPr>
              <a:t>+</a:t>
            </a:r>
            <a:r>
              <a:rPr lang="en-US" sz="1800" dirty="0">
                <a:solidFill>
                  <a:srgbClr val="000090"/>
                </a:solidFill>
                <a:latin typeface="Symbol" pitchFamily="2" charset="2"/>
                <a:cs typeface="Arial"/>
              </a:rPr>
              <a:t>π</a:t>
            </a:r>
            <a:r>
              <a:rPr lang="en-US" sz="1800" baseline="30000" dirty="0">
                <a:solidFill>
                  <a:srgbClr val="000090"/>
                </a:solidFill>
                <a:latin typeface="Arial"/>
                <a:cs typeface="Arial"/>
              </a:rPr>
              <a:t>-</a:t>
            </a:r>
            <a:r>
              <a:rPr lang="en-US" sz="1800" dirty="0">
                <a:solidFill>
                  <a:srgbClr val="000090"/>
                </a:solidFill>
                <a:latin typeface="Arial"/>
                <a:cs typeface="Arial"/>
              </a:rPr>
              <a:t>p channel</a:t>
            </a:r>
          </a:p>
        </p:txBody>
      </p:sp>
      <p:cxnSp>
        <p:nvCxnSpPr>
          <p:cNvPr id="29" name="Straight Arrow Connector 20"/>
          <p:cNvCxnSpPr>
            <a:cxnSpLocks/>
          </p:cNvCxnSpPr>
          <p:nvPr/>
        </p:nvCxnSpPr>
        <p:spPr>
          <a:xfrm>
            <a:off x="3937801" y="3497084"/>
            <a:ext cx="63420" cy="1293591"/>
          </a:xfrm>
          <a:prstGeom prst="straightConnector1">
            <a:avLst/>
          </a:prstGeom>
          <a:ln>
            <a:solidFill>
              <a:srgbClr val="020090"/>
            </a:solidFill>
            <a:tailEnd type="arrow"/>
          </a:ln>
        </p:spPr>
        <p:style>
          <a:lnRef idx="2">
            <a:schemeClr val="accent1"/>
          </a:lnRef>
          <a:fillRef idx="0">
            <a:schemeClr val="accent1"/>
          </a:fillRef>
          <a:effectRef idx="1">
            <a:schemeClr val="accent1"/>
          </a:effectRef>
          <a:fontRef idx="minor">
            <a:schemeClr val="tx1"/>
          </a:fontRef>
        </p:style>
      </p:cxnSp>
      <p:cxnSp>
        <p:nvCxnSpPr>
          <p:cNvPr id="30" name="Straight Arrow Connector 29"/>
          <p:cNvCxnSpPr>
            <a:cxnSpLocks/>
          </p:cNvCxnSpPr>
          <p:nvPr/>
        </p:nvCxnSpPr>
        <p:spPr>
          <a:xfrm>
            <a:off x="2605983" y="2884330"/>
            <a:ext cx="1078138" cy="1702093"/>
          </a:xfrm>
          <a:prstGeom prst="straightConnector1">
            <a:avLst/>
          </a:prstGeom>
          <a:ln>
            <a:solidFill>
              <a:srgbClr val="FF6600"/>
            </a:solidFill>
            <a:tailEnd type="arrow"/>
          </a:ln>
        </p:spPr>
        <p:style>
          <a:lnRef idx="2">
            <a:schemeClr val="accent1"/>
          </a:lnRef>
          <a:fillRef idx="0">
            <a:schemeClr val="accent1"/>
          </a:fillRef>
          <a:effectRef idx="1">
            <a:schemeClr val="accent1"/>
          </a:effectRef>
          <a:fontRef idx="minor">
            <a:schemeClr val="tx1"/>
          </a:fontRef>
        </p:style>
      </p:cxnSp>
      <p:sp>
        <p:nvSpPr>
          <p:cNvPr id="31" name="TextBox 22"/>
          <p:cNvSpPr txBox="1"/>
          <p:nvPr/>
        </p:nvSpPr>
        <p:spPr>
          <a:xfrm>
            <a:off x="5895268" y="3535022"/>
            <a:ext cx="1291044" cy="338538"/>
          </a:xfrm>
          <a:prstGeom prst="rect">
            <a:avLst/>
          </a:prstGeom>
          <a:noFill/>
          <a:ln w="19050">
            <a:solidFill>
              <a:srgbClr val="FF6600"/>
            </a:solidFill>
          </a:ln>
        </p:spPr>
        <p:txBody>
          <a:bodyPr wrap="none" lIns="91426" tIns="45712" rIns="91426" bIns="45712" rtlCol="0">
            <a:spAutoFit/>
          </a:bodyPr>
          <a:lstStyle/>
          <a:p>
            <a:r>
              <a:rPr lang="en-US" sz="1600" dirty="0">
                <a:solidFill>
                  <a:srgbClr val="FF6600"/>
                </a:solidFill>
                <a:latin typeface="+mn-lt"/>
                <a:cs typeface="Arial"/>
              </a:rPr>
              <a:t>N(1720)3/2</a:t>
            </a:r>
            <a:r>
              <a:rPr lang="en-US" sz="1600" baseline="30000" dirty="0">
                <a:solidFill>
                  <a:srgbClr val="FF6600"/>
                </a:solidFill>
                <a:latin typeface="+mn-lt"/>
                <a:cs typeface="Arial"/>
              </a:rPr>
              <a:t>+</a:t>
            </a:r>
            <a:endParaRPr lang="en-US" sz="1600" baseline="30000" dirty="0">
              <a:solidFill>
                <a:srgbClr val="FF6600"/>
              </a:solidFill>
              <a:latin typeface="+mn-lt"/>
            </a:endParaRPr>
          </a:p>
        </p:txBody>
      </p:sp>
      <p:sp>
        <p:nvSpPr>
          <p:cNvPr id="24" name="TextBox 22"/>
          <p:cNvSpPr txBox="1"/>
          <p:nvPr/>
        </p:nvSpPr>
        <p:spPr>
          <a:xfrm>
            <a:off x="1453240" y="2550866"/>
            <a:ext cx="1152743" cy="307760"/>
          </a:xfrm>
          <a:prstGeom prst="rect">
            <a:avLst/>
          </a:prstGeom>
          <a:noFill/>
          <a:ln w="19050">
            <a:solidFill>
              <a:srgbClr val="FF6600"/>
            </a:solidFill>
          </a:ln>
        </p:spPr>
        <p:txBody>
          <a:bodyPr wrap="none" lIns="91426" tIns="45712" rIns="91426" bIns="45712" rtlCol="0">
            <a:spAutoFit/>
          </a:bodyPr>
          <a:lstStyle/>
          <a:p>
            <a:r>
              <a:rPr lang="en-US" sz="1400" dirty="0">
                <a:solidFill>
                  <a:srgbClr val="FF6600"/>
                </a:solidFill>
                <a:latin typeface="+mn-lt"/>
                <a:cs typeface="Arial"/>
              </a:rPr>
              <a:t>N(1720)3/2</a:t>
            </a:r>
            <a:r>
              <a:rPr lang="en-US" sz="1400" baseline="30000" dirty="0">
                <a:solidFill>
                  <a:srgbClr val="FF6600"/>
                </a:solidFill>
                <a:latin typeface="+mn-lt"/>
                <a:cs typeface="Arial"/>
              </a:rPr>
              <a:t>+</a:t>
            </a:r>
            <a:endParaRPr lang="en-US" sz="1400" baseline="30000" dirty="0">
              <a:solidFill>
                <a:srgbClr val="FF6600"/>
              </a:solidFill>
              <a:latin typeface="+mn-lt"/>
            </a:endParaRPr>
          </a:p>
        </p:txBody>
      </p:sp>
      <p:sp>
        <p:nvSpPr>
          <p:cNvPr id="34" name="Rectangle 33">
            <a:extLst>
              <a:ext uri="{FF2B5EF4-FFF2-40B4-BE49-F238E27FC236}">
                <a16:creationId xmlns:a16="http://schemas.microsoft.com/office/drawing/2014/main" id="{6C56B08E-05A2-364A-B127-ADF88107FF2E}"/>
              </a:ext>
            </a:extLst>
          </p:cNvPr>
          <p:cNvSpPr/>
          <p:nvPr/>
        </p:nvSpPr>
        <p:spPr>
          <a:xfrm>
            <a:off x="2603100" y="6652947"/>
            <a:ext cx="4572000" cy="246221"/>
          </a:xfrm>
          <a:prstGeom prst="rect">
            <a:avLst/>
          </a:prstGeom>
        </p:spPr>
        <p:txBody>
          <a:bodyPr>
            <a:spAutoFit/>
          </a:bodyPr>
          <a:lstStyle/>
          <a:p>
            <a:pPr lvl="0" algn="ctr" defTabSz="914400" eaLnBrk="0" fontAlgn="base" hangingPunct="0">
              <a:spcBef>
                <a:spcPct val="0"/>
              </a:spcBef>
              <a:spcAft>
                <a:spcPct val="0"/>
              </a:spcAft>
              <a:defRPr/>
            </a:pPr>
            <a:r>
              <a:rPr lang="en-US" sz="1000" dirty="0">
                <a:solidFill>
                  <a:schemeClr val="accent2"/>
                </a:solidFill>
                <a:latin typeface="Arial" charset="0"/>
                <a:cs typeface="Arial" pitchFamily="34" charset="0"/>
              </a:rPr>
              <a:t>V.I. </a:t>
            </a:r>
            <a:r>
              <a:rPr lang="en-US" sz="1000" dirty="0" err="1">
                <a:solidFill>
                  <a:schemeClr val="accent2"/>
                </a:solidFill>
                <a:latin typeface="Arial" charset="0"/>
                <a:cs typeface="Arial" pitchFamily="34" charset="0"/>
              </a:rPr>
              <a:t>Mokeev</a:t>
            </a:r>
            <a:r>
              <a:rPr lang="en-US" sz="1000" dirty="0">
                <a:solidFill>
                  <a:schemeClr val="accent2"/>
                </a:solidFill>
                <a:latin typeface="Arial" charset="0"/>
                <a:cs typeface="Arial" pitchFamily="34" charset="0"/>
              </a:rPr>
              <a:t>, Light Cone 2021 November 27-December 4 2021 </a:t>
            </a:r>
          </a:p>
        </p:txBody>
      </p:sp>
    </p:spTree>
    <p:extLst>
      <p:ext uri="{BB962C8B-B14F-4D97-AF65-F5344CB8AC3E}">
        <p14:creationId xmlns:p14="http://schemas.microsoft.com/office/powerpoint/2010/main" val="832976736"/>
      </p:ext>
    </p:extLst>
  </p:cSld>
  <p:clrMapOvr>
    <a:masterClrMapping/>
  </p:clrMapOvr>
  <mc:AlternateContent xmlns:mc="http://schemas.openxmlformats.org/markup-compatibility/2006" xmlns:p14="http://schemas.microsoft.com/office/powerpoint/2010/main">
    <mc:Choice Requires="p14">
      <p:transition spd="med" p14:dur="700" advTm="2468">
        <p:fade/>
      </p:transition>
    </mc:Choice>
    <mc:Fallback xmlns="">
      <p:transition xmlns:p14="http://schemas.microsoft.com/office/powerpoint/2010/main" spd="med" advTm="2468">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1317CC6D-C043-A946-AF85-57C362E67F77}"/>
              </a:ext>
            </a:extLst>
          </p:cNvPr>
          <p:cNvSpPr>
            <a:spLocks noGrp="1"/>
          </p:cNvSpPr>
          <p:nvPr>
            <p:ph type="sldNum" sz="quarter" idx="4294967295"/>
          </p:nvPr>
        </p:nvSpPr>
        <p:spPr>
          <a:xfrm>
            <a:off x="8143121" y="7322634"/>
            <a:ext cx="486064" cy="304800"/>
          </a:xfrm>
          <a:prstGeom prst="rect">
            <a:avLst/>
          </a:prstGeom>
        </p:spPr>
        <p:txBody>
          <a:bodyPr/>
          <a:lstStyle/>
          <a:p>
            <a:fld id="{66D3942C-BD50-4FC2-A952-1F84E0E6FA11}" type="slidenum">
              <a:rPr lang="en-US" smtClean="0"/>
              <a:t>22</a:t>
            </a:fld>
            <a:endParaRPr lang="en-US" dirty="0"/>
          </a:p>
        </p:txBody>
      </p:sp>
      <p:sp>
        <p:nvSpPr>
          <p:cNvPr id="5" name="Rectangle 2">
            <a:extLst>
              <a:ext uri="{FF2B5EF4-FFF2-40B4-BE49-F238E27FC236}">
                <a16:creationId xmlns:a16="http://schemas.microsoft.com/office/drawing/2014/main" id="{E885C509-5DDD-5346-BB07-020E3907D475}"/>
              </a:ext>
            </a:extLst>
          </p:cNvPr>
          <p:cNvSpPr txBox="1">
            <a:spLocks noChangeArrowheads="1"/>
          </p:cNvSpPr>
          <p:nvPr/>
        </p:nvSpPr>
        <p:spPr bwMode="auto">
          <a:xfrm>
            <a:off x="-6360" y="77866"/>
            <a:ext cx="9111180" cy="365760"/>
          </a:xfrm>
          <a:prstGeom prst="rect">
            <a:avLst/>
          </a:prstGeom>
          <a:noFill/>
          <a:ln w="9525">
            <a:solidFill>
              <a:schemeClr val="bg1"/>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chemeClr val="accent2"/>
                </a:solidFill>
                <a:latin typeface="+mj-lt"/>
                <a:ea typeface="+mj-ea"/>
                <a:cs typeface="+mj-cs"/>
              </a:defRPr>
            </a:lvl1pPr>
            <a:lvl2pPr algn="ctr" rtl="0" eaLnBrk="0" fontAlgn="base" hangingPunct="0">
              <a:spcBef>
                <a:spcPct val="0"/>
              </a:spcBef>
              <a:spcAft>
                <a:spcPct val="0"/>
              </a:spcAft>
              <a:defRPr sz="3200" b="1">
                <a:solidFill>
                  <a:schemeClr val="accent2"/>
                </a:solidFill>
                <a:latin typeface="Arial" charset="0"/>
              </a:defRPr>
            </a:lvl2pPr>
            <a:lvl3pPr algn="ctr" rtl="0" eaLnBrk="0" fontAlgn="base" hangingPunct="0">
              <a:spcBef>
                <a:spcPct val="0"/>
              </a:spcBef>
              <a:spcAft>
                <a:spcPct val="0"/>
              </a:spcAft>
              <a:defRPr sz="3200" b="1">
                <a:solidFill>
                  <a:schemeClr val="accent2"/>
                </a:solidFill>
                <a:latin typeface="Arial" charset="0"/>
              </a:defRPr>
            </a:lvl3pPr>
            <a:lvl4pPr algn="ctr" rtl="0" eaLnBrk="0" fontAlgn="base" hangingPunct="0">
              <a:spcBef>
                <a:spcPct val="0"/>
              </a:spcBef>
              <a:spcAft>
                <a:spcPct val="0"/>
              </a:spcAft>
              <a:defRPr sz="3200" b="1">
                <a:solidFill>
                  <a:schemeClr val="accent2"/>
                </a:solidFill>
                <a:latin typeface="Arial" charset="0"/>
              </a:defRPr>
            </a:lvl4pPr>
            <a:lvl5pPr algn="ctr" rtl="0" eaLnBrk="0" fontAlgn="base" hangingPunct="0">
              <a:spcBef>
                <a:spcPct val="0"/>
              </a:spcBef>
              <a:spcAft>
                <a:spcPct val="0"/>
              </a:spcAft>
              <a:defRPr sz="3200" b="1">
                <a:solidFill>
                  <a:schemeClr val="accent2"/>
                </a:solidFill>
                <a:latin typeface="Arial" charset="0"/>
              </a:defRPr>
            </a:lvl5pPr>
            <a:lvl6pPr marL="457200" algn="ctr" rtl="0" eaLnBrk="0" fontAlgn="base" hangingPunct="0">
              <a:spcBef>
                <a:spcPct val="0"/>
              </a:spcBef>
              <a:spcAft>
                <a:spcPct val="0"/>
              </a:spcAft>
              <a:defRPr sz="3200" b="1">
                <a:solidFill>
                  <a:schemeClr val="accent2"/>
                </a:solidFill>
                <a:latin typeface="Arial" charset="0"/>
              </a:defRPr>
            </a:lvl6pPr>
            <a:lvl7pPr marL="914400" algn="ctr" rtl="0" eaLnBrk="0" fontAlgn="base" hangingPunct="0">
              <a:spcBef>
                <a:spcPct val="0"/>
              </a:spcBef>
              <a:spcAft>
                <a:spcPct val="0"/>
              </a:spcAft>
              <a:defRPr sz="3200" b="1">
                <a:solidFill>
                  <a:schemeClr val="accent2"/>
                </a:solidFill>
                <a:latin typeface="Arial" charset="0"/>
              </a:defRPr>
            </a:lvl7pPr>
            <a:lvl8pPr marL="1371600" algn="ctr" rtl="0" eaLnBrk="0" fontAlgn="base" hangingPunct="0">
              <a:spcBef>
                <a:spcPct val="0"/>
              </a:spcBef>
              <a:spcAft>
                <a:spcPct val="0"/>
              </a:spcAft>
              <a:defRPr sz="3200" b="1">
                <a:solidFill>
                  <a:schemeClr val="accent2"/>
                </a:solidFill>
                <a:latin typeface="Arial" charset="0"/>
              </a:defRPr>
            </a:lvl8pPr>
            <a:lvl9pPr marL="1828800" algn="ctr" rtl="0" eaLnBrk="0" fontAlgn="base" hangingPunct="0">
              <a:spcBef>
                <a:spcPct val="0"/>
              </a:spcBef>
              <a:spcAft>
                <a:spcPct val="0"/>
              </a:spcAft>
              <a:defRPr sz="3200" b="1">
                <a:solidFill>
                  <a:schemeClr val="accent2"/>
                </a:solidFill>
                <a:latin typeface="Arial"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lang="en-US" sz="1800" kern="0" dirty="0">
                <a:solidFill>
                  <a:srgbClr val="3333CC"/>
                </a:solidFill>
                <a:latin typeface="Arial"/>
                <a:ea typeface="MS PGothic" pitchFamily="34" charset="-128"/>
              </a:rPr>
              <a:t>SU(6)-Assignment for N’(1720)3/2</a:t>
            </a:r>
            <a:r>
              <a:rPr lang="en-US" sz="1800" kern="0" baseline="30000" dirty="0">
                <a:solidFill>
                  <a:srgbClr val="3333CC"/>
                </a:solidFill>
                <a:latin typeface="Arial"/>
                <a:ea typeface="MS PGothic" pitchFamily="34" charset="-128"/>
              </a:rPr>
              <a:t>+ </a:t>
            </a:r>
            <a:r>
              <a:rPr lang="en-US" sz="1800" kern="0" dirty="0">
                <a:solidFill>
                  <a:srgbClr val="3333CC"/>
                </a:solidFill>
                <a:latin typeface="Arial"/>
                <a:ea typeface="MS PGothic" pitchFamily="34" charset="-128"/>
              </a:rPr>
              <a:t>and N(1720)3/2</a:t>
            </a:r>
            <a:r>
              <a:rPr lang="en-US" sz="1800" kern="0" baseline="30000" dirty="0">
                <a:solidFill>
                  <a:srgbClr val="3333CC"/>
                </a:solidFill>
                <a:latin typeface="Arial"/>
                <a:ea typeface="MS PGothic" pitchFamily="34" charset="-128"/>
              </a:rPr>
              <a:t>+</a:t>
            </a:r>
            <a:r>
              <a:rPr kumimoji="0" lang="en-US" sz="1800" b="1" i="0" u="none" strike="noStrike" kern="0" cap="none" spc="0" normalizeH="0" baseline="0" noProof="0" dirty="0">
                <a:ln>
                  <a:noFill/>
                </a:ln>
                <a:solidFill>
                  <a:srgbClr val="3333CC"/>
                </a:solidFill>
                <a:effectLst/>
                <a:uLnTx/>
                <a:uFillTx/>
                <a:latin typeface="Arial"/>
                <a:ea typeface="MS PGothic" pitchFamily="34" charset="-128"/>
                <a:cs typeface="+mj-cs"/>
              </a:rPr>
              <a:t> </a:t>
            </a:r>
          </a:p>
        </p:txBody>
      </p:sp>
      <p:sp>
        <p:nvSpPr>
          <p:cNvPr id="6" name="Line 7">
            <a:extLst>
              <a:ext uri="{FF2B5EF4-FFF2-40B4-BE49-F238E27FC236}">
                <a16:creationId xmlns:a16="http://schemas.microsoft.com/office/drawing/2014/main" id="{B24F8458-3EC4-5E4B-B353-9BE41C9B4F9E}"/>
              </a:ext>
            </a:extLst>
          </p:cNvPr>
          <p:cNvSpPr>
            <a:spLocks noChangeShapeType="1"/>
          </p:cNvSpPr>
          <p:nvPr/>
        </p:nvSpPr>
        <p:spPr bwMode="auto">
          <a:xfrm>
            <a:off x="0" y="498969"/>
            <a:ext cx="9144000" cy="0"/>
          </a:xfrm>
          <a:prstGeom prst="line">
            <a:avLst/>
          </a:prstGeom>
          <a:noFill/>
          <a:ln w="28575">
            <a:solidFill>
              <a:schemeClr val="accent2"/>
            </a:solidFill>
            <a:miter lim="800000"/>
            <a:headEnd/>
            <a:tailEnd/>
          </a:ln>
        </p:spPr>
        <p:txBody>
          <a:bodyPr wrap="none"/>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3600" b="0" i="0" u="none" strike="noStrike" kern="1200" cap="none" spc="0" normalizeH="0" baseline="0" noProof="0" dirty="0">
              <a:ln>
                <a:noFill/>
              </a:ln>
              <a:solidFill>
                <a:srgbClr val="000000"/>
              </a:solidFill>
              <a:effectLst/>
              <a:uLnTx/>
              <a:uFillTx/>
              <a:latin typeface="Arial" pitchFamily="34" charset="0"/>
              <a:ea typeface="+mn-ea"/>
              <a:cs typeface="Arial" pitchFamily="34" charset="0"/>
            </a:endParaRPr>
          </a:p>
        </p:txBody>
      </p:sp>
      <p:sp>
        <p:nvSpPr>
          <p:cNvPr id="7" name="TextBox 6">
            <a:extLst>
              <a:ext uri="{FF2B5EF4-FFF2-40B4-BE49-F238E27FC236}">
                <a16:creationId xmlns:a16="http://schemas.microsoft.com/office/drawing/2014/main" id="{3426A7EC-C070-FC42-A6E5-B64C5DE7C6C5}"/>
              </a:ext>
            </a:extLst>
          </p:cNvPr>
          <p:cNvSpPr txBox="1"/>
          <p:nvPr/>
        </p:nvSpPr>
        <p:spPr>
          <a:xfrm>
            <a:off x="136804" y="635620"/>
            <a:ext cx="8824852" cy="584775"/>
          </a:xfrm>
          <a:prstGeom prst="rect">
            <a:avLst/>
          </a:prstGeom>
          <a:noFill/>
        </p:spPr>
        <p:txBody>
          <a:bodyPr wrap="none" rtlCol="0">
            <a:spAutoFit/>
          </a:bodyPr>
          <a:lstStyle/>
          <a:p>
            <a:r>
              <a:rPr lang="en-US" sz="1600" dirty="0"/>
              <a:t>New resonances discovered from exclusive meson photoproduction data revealed the following</a:t>
            </a:r>
          </a:p>
          <a:p>
            <a:r>
              <a:rPr lang="en-US" sz="1600" dirty="0"/>
              <a:t>pattern of the high-lying resonance spectrum under approximate SU(6)xO(3) symmetry </a:t>
            </a:r>
          </a:p>
        </p:txBody>
      </p:sp>
      <p:sp>
        <p:nvSpPr>
          <p:cNvPr id="8" name="TextBox 7">
            <a:extLst>
              <a:ext uri="{FF2B5EF4-FFF2-40B4-BE49-F238E27FC236}">
                <a16:creationId xmlns:a16="http://schemas.microsoft.com/office/drawing/2014/main" id="{52B661A9-A6D3-D742-ACE1-BC0DE19750ED}"/>
              </a:ext>
            </a:extLst>
          </p:cNvPr>
          <p:cNvSpPr txBox="1"/>
          <p:nvPr/>
        </p:nvSpPr>
        <p:spPr>
          <a:xfrm>
            <a:off x="3133493" y="1357045"/>
            <a:ext cx="1600118" cy="338554"/>
          </a:xfrm>
          <a:prstGeom prst="rect">
            <a:avLst/>
          </a:prstGeom>
          <a:noFill/>
        </p:spPr>
        <p:txBody>
          <a:bodyPr wrap="none" rtlCol="0">
            <a:spAutoFit/>
          </a:bodyPr>
          <a:lstStyle/>
          <a:p>
            <a:r>
              <a:rPr lang="en-US" sz="1600" u="sng" dirty="0"/>
              <a:t>[70,2</a:t>
            </a:r>
            <a:r>
              <a:rPr lang="en-US" sz="1600" u="sng" baseline="30000" dirty="0"/>
              <a:t>+</a:t>
            </a:r>
            <a:r>
              <a:rPr lang="en-US" sz="1600" u="sng" dirty="0"/>
              <a:t>] multiplet</a:t>
            </a:r>
          </a:p>
        </p:txBody>
      </p:sp>
      <p:sp>
        <p:nvSpPr>
          <p:cNvPr id="9" name="TextBox 8">
            <a:extLst>
              <a:ext uri="{FF2B5EF4-FFF2-40B4-BE49-F238E27FC236}">
                <a16:creationId xmlns:a16="http://schemas.microsoft.com/office/drawing/2014/main" id="{89CB085D-4372-EF42-9175-2EB570EC59F8}"/>
              </a:ext>
            </a:extLst>
          </p:cNvPr>
          <p:cNvSpPr txBox="1"/>
          <p:nvPr/>
        </p:nvSpPr>
        <p:spPr>
          <a:xfrm>
            <a:off x="278781" y="1940312"/>
            <a:ext cx="801823" cy="338554"/>
          </a:xfrm>
          <a:prstGeom prst="rect">
            <a:avLst/>
          </a:prstGeom>
          <a:noFill/>
        </p:spPr>
        <p:txBody>
          <a:bodyPr wrap="none" rtlCol="0">
            <a:spAutoFit/>
          </a:bodyPr>
          <a:lstStyle/>
          <a:p>
            <a:r>
              <a:rPr lang="en-US" sz="1600" dirty="0"/>
              <a:t>S</a:t>
            </a:r>
            <a:r>
              <a:rPr lang="en-US" sz="1600" baseline="-25000" dirty="0"/>
              <a:t>q</a:t>
            </a:r>
            <a:r>
              <a:rPr lang="en-US" sz="1600" dirty="0"/>
              <a:t>=3/2</a:t>
            </a:r>
          </a:p>
        </p:txBody>
      </p:sp>
      <p:sp>
        <p:nvSpPr>
          <p:cNvPr id="10" name="TextBox 9">
            <a:extLst>
              <a:ext uri="{FF2B5EF4-FFF2-40B4-BE49-F238E27FC236}">
                <a16:creationId xmlns:a16="http://schemas.microsoft.com/office/drawing/2014/main" id="{335DBC0E-5244-CF41-8AE7-6CFDA9D639E4}"/>
              </a:ext>
            </a:extLst>
          </p:cNvPr>
          <p:cNvSpPr txBox="1"/>
          <p:nvPr/>
        </p:nvSpPr>
        <p:spPr>
          <a:xfrm>
            <a:off x="1706135" y="1932117"/>
            <a:ext cx="4995278" cy="338554"/>
          </a:xfrm>
          <a:prstGeom prst="rect">
            <a:avLst/>
          </a:prstGeom>
          <a:noFill/>
        </p:spPr>
        <p:txBody>
          <a:bodyPr wrap="none" rtlCol="0">
            <a:spAutoFit/>
          </a:bodyPr>
          <a:lstStyle/>
          <a:p>
            <a:r>
              <a:rPr lang="en-US" sz="1600" dirty="0"/>
              <a:t>N(1880)1/2</a:t>
            </a:r>
            <a:r>
              <a:rPr lang="en-US" sz="1600" baseline="30000" dirty="0"/>
              <a:t>+</a:t>
            </a:r>
            <a:r>
              <a:rPr lang="en-US" sz="1600" dirty="0"/>
              <a:t>  N(1900)3/2</a:t>
            </a:r>
            <a:r>
              <a:rPr lang="en-US" sz="1600" baseline="30000" dirty="0"/>
              <a:t>+</a:t>
            </a:r>
            <a:r>
              <a:rPr lang="en-US" sz="1600" dirty="0"/>
              <a:t>  N(2000)5/2</a:t>
            </a:r>
            <a:r>
              <a:rPr lang="en-US" sz="1600" baseline="30000" dirty="0"/>
              <a:t>+</a:t>
            </a:r>
            <a:r>
              <a:rPr lang="en-US" sz="1600" dirty="0"/>
              <a:t>  N(2000)7/2</a:t>
            </a:r>
            <a:r>
              <a:rPr lang="en-US" sz="1600" baseline="30000" dirty="0"/>
              <a:t>+</a:t>
            </a:r>
          </a:p>
        </p:txBody>
      </p:sp>
      <p:sp>
        <p:nvSpPr>
          <p:cNvPr id="11" name="TextBox 10">
            <a:extLst>
              <a:ext uri="{FF2B5EF4-FFF2-40B4-BE49-F238E27FC236}">
                <a16:creationId xmlns:a16="http://schemas.microsoft.com/office/drawing/2014/main" id="{091D9484-947F-394D-8959-4E53DC83C82A}"/>
              </a:ext>
            </a:extLst>
          </p:cNvPr>
          <p:cNvSpPr txBox="1"/>
          <p:nvPr/>
        </p:nvSpPr>
        <p:spPr>
          <a:xfrm>
            <a:off x="1963833" y="2307134"/>
            <a:ext cx="5574347" cy="338554"/>
          </a:xfrm>
          <a:prstGeom prst="rect">
            <a:avLst/>
          </a:prstGeom>
          <a:noFill/>
        </p:spPr>
        <p:txBody>
          <a:bodyPr wrap="none" rtlCol="0">
            <a:spAutoFit/>
          </a:bodyPr>
          <a:lstStyle/>
          <a:p>
            <a:r>
              <a:rPr lang="en-US" sz="1600" dirty="0"/>
              <a:t>M</a:t>
            </a:r>
            <a:r>
              <a:rPr lang="en-US" sz="1600" baseline="-25000" dirty="0"/>
              <a:t>avg </a:t>
            </a:r>
            <a:r>
              <a:rPr lang="en-US" sz="1600" dirty="0"/>
              <a:t>(S</a:t>
            </a:r>
            <a:r>
              <a:rPr lang="en-US" sz="1600" baseline="-25000" dirty="0"/>
              <a:t>q</a:t>
            </a:r>
            <a:r>
              <a:rPr lang="en-US" sz="1600" dirty="0"/>
              <a:t>=3/2)=1.96 GeV         </a:t>
            </a:r>
            <a:r>
              <a:rPr lang="en-US" sz="1600" dirty="0">
                <a:latin typeface="Symbol" pitchFamily="2" charset="2"/>
              </a:rPr>
              <a:t>D</a:t>
            </a:r>
            <a:r>
              <a:rPr lang="en-US" sz="1600" dirty="0"/>
              <a:t>M(S</a:t>
            </a:r>
            <a:r>
              <a:rPr lang="en-US" sz="1600" baseline="-25000" dirty="0"/>
              <a:t>q</a:t>
            </a:r>
            <a:r>
              <a:rPr lang="en-US" sz="1600" dirty="0"/>
              <a:t>=3/2) = 0.075 GeV       </a:t>
            </a:r>
            <a:endParaRPr lang="en-US" sz="1600" baseline="-25000" dirty="0"/>
          </a:p>
        </p:txBody>
      </p:sp>
      <p:sp>
        <p:nvSpPr>
          <p:cNvPr id="12" name="TextBox 11">
            <a:extLst>
              <a:ext uri="{FF2B5EF4-FFF2-40B4-BE49-F238E27FC236}">
                <a16:creationId xmlns:a16="http://schemas.microsoft.com/office/drawing/2014/main" id="{E704D4B3-A751-8945-A00E-477B38810F05}"/>
              </a:ext>
            </a:extLst>
          </p:cNvPr>
          <p:cNvSpPr txBox="1"/>
          <p:nvPr/>
        </p:nvSpPr>
        <p:spPr>
          <a:xfrm>
            <a:off x="278780" y="2691133"/>
            <a:ext cx="801823" cy="338554"/>
          </a:xfrm>
          <a:prstGeom prst="rect">
            <a:avLst/>
          </a:prstGeom>
          <a:noFill/>
        </p:spPr>
        <p:txBody>
          <a:bodyPr wrap="none" rtlCol="0">
            <a:spAutoFit/>
          </a:bodyPr>
          <a:lstStyle/>
          <a:p>
            <a:r>
              <a:rPr lang="en-US" sz="1600" dirty="0"/>
              <a:t>S</a:t>
            </a:r>
            <a:r>
              <a:rPr lang="en-US" sz="1600" baseline="-25000" dirty="0"/>
              <a:t>q</a:t>
            </a:r>
            <a:r>
              <a:rPr lang="en-US" sz="1600" dirty="0"/>
              <a:t>=1/2</a:t>
            </a:r>
          </a:p>
        </p:txBody>
      </p:sp>
      <p:sp>
        <p:nvSpPr>
          <p:cNvPr id="14" name="TextBox 13">
            <a:extLst>
              <a:ext uri="{FF2B5EF4-FFF2-40B4-BE49-F238E27FC236}">
                <a16:creationId xmlns:a16="http://schemas.microsoft.com/office/drawing/2014/main" id="{E7E9C451-C8F2-9846-B44F-8DBBB06E27E2}"/>
              </a:ext>
            </a:extLst>
          </p:cNvPr>
          <p:cNvSpPr txBox="1"/>
          <p:nvPr/>
        </p:nvSpPr>
        <p:spPr>
          <a:xfrm>
            <a:off x="2671827" y="2691133"/>
            <a:ext cx="2730235" cy="338554"/>
          </a:xfrm>
          <a:prstGeom prst="rect">
            <a:avLst/>
          </a:prstGeom>
          <a:noFill/>
        </p:spPr>
        <p:txBody>
          <a:bodyPr wrap="none" rtlCol="0">
            <a:spAutoFit/>
          </a:bodyPr>
          <a:lstStyle/>
          <a:p>
            <a:r>
              <a:rPr lang="en-US" sz="1600" dirty="0"/>
              <a:t>  </a:t>
            </a:r>
            <a:r>
              <a:rPr lang="en-US" sz="1600" dirty="0">
                <a:solidFill>
                  <a:srgbClr val="0000FF"/>
                </a:solidFill>
              </a:rPr>
              <a:t>N’(1720)3/2</a:t>
            </a:r>
            <a:r>
              <a:rPr lang="en-US" sz="1600" baseline="30000" dirty="0">
                <a:solidFill>
                  <a:srgbClr val="0000FF"/>
                </a:solidFill>
              </a:rPr>
              <a:t>+</a:t>
            </a:r>
            <a:r>
              <a:rPr lang="en-US" sz="1600" dirty="0"/>
              <a:t>  N(1860)5/2</a:t>
            </a:r>
            <a:r>
              <a:rPr lang="en-US" sz="1600" baseline="30000" dirty="0"/>
              <a:t>+</a:t>
            </a:r>
            <a:r>
              <a:rPr lang="en-US" sz="1600" dirty="0"/>
              <a:t> </a:t>
            </a:r>
            <a:endParaRPr lang="en-US" sz="1600" baseline="30000" dirty="0"/>
          </a:p>
        </p:txBody>
      </p:sp>
      <p:sp>
        <p:nvSpPr>
          <p:cNvPr id="15" name="TextBox 14">
            <a:extLst>
              <a:ext uri="{FF2B5EF4-FFF2-40B4-BE49-F238E27FC236}">
                <a16:creationId xmlns:a16="http://schemas.microsoft.com/office/drawing/2014/main" id="{63498268-BB94-D240-BD29-91A80A76129B}"/>
              </a:ext>
            </a:extLst>
          </p:cNvPr>
          <p:cNvSpPr txBox="1"/>
          <p:nvPr/>
        </p:nvSpPr>
        <p:spPr>
          <a:xfrm>
            <a:off x="1399241" y="3156191"/>
            <a:ext cx="6389372" cy="338554"/>
          </a:xfrm>
          <a:prstGeom prst="rect">
            <a:avLst/>
          </a:prstGeom>
          <a:noFill/>
        </p:spPr>
        <p:txBody>
          <a:bodyPr wrap="square" rtlCol="0">
            <a:spAutoFit/>
          </a:bodyPr>
          <a:lstStyle/>
          <a:p>
            <a:r>
              <a:rPr lang="en-US" sz="1600" dirty="0">
                <a:latin typeface="Symbol" pitchFamily="2" charset="2"/>
              </a:rPr>
              <a:t>D</a:t>
            </a:r>
            <a:r>
              <a:rPr lang="en-US" sz="1600" dirty="0"/>
              <a:t>M(S</a:t>
            </a:r>
            <a:r>
              <a:rPr lang="en-US" sz="1600" baseline="-25000" dirty="0"/>
              <a:t>q</a:t>
            </a:r>
            <a:r>
              <a:rPr lang="en-US" sz="1600" dirty="0"/>
              <a:t>=3/2-S</a:t>
            </a:r>
            <a:r>
              <a:rPr lang="en-US" sz="1600" baseline="-25000" dirty="0"/>
              <a:t>q</a:t>
            </a:r>
            <a:r>
              <a:rPr lang="en-US" sz="1600" dirty="0"/>
              <a:t>=1/2)[70,2</a:t>
            </a:r>
            <a:r>
              <a:rPr lang="en-US" sz="1600" baseline="30000" dirty="0"/>
              <a:t>+</a:t>
            </a:r>
            <a:r>
              <a:rPr lang="en-US" sz="1600" dirty="0"/>
              <a:t>] = </a:t>
            </a:r>
            <a:r>
              <a:rPr lang="en-US" sz="1600" dirty="0">
                <a:latin typeface="Symbol" pitchFamily="2" charset="2"/>
              </a:rPr>
              <a:t>D</a:t>
            </a:r>
            <a:r>
              <a:rPr lang="en-US" sz="1600" dirty="0"/>
              <a:t>M(S</a:t>
            </a:r>
            <a:r>
              <a:rPr lang="en-US" sz="1600" baseline="-25000" dirty="0"/>
              <a:t>q</a:t>
            </a:r>
            <a:r>
              <a:rPr lang="en-US" sz="1600" dirty="0"/>
              <a:t>=3/2-S</a:t>
            </a:r>
            <a:r>
              <a:rPr lang="en-US" sz="1600" baseline="-25000" dirty="0"/>
              <a:t>q</a:t>
            </a:r>
            <a:r>
              <a:rPr lang="en-US" sz="1600" dirty="0"/>
              <a:t>=1/2)[70,1</a:t>
            </a:r>
            <a:r>
              <a:rPr lang="en-US" sz="1600" baseline="30000" dirty="0"/>
              <a:t>-</a:t>
            </a:r>
            <a:r>
              <a:rPr lang="en-US" sz="1600" dirty="0"/>
              <a:t>] = 0.16 GeV </a:t>
            </a:r>
            <a:endParaRPr lang="en-US" sz="1600" baseline="30000" dirty="0"/>
          </a:p>
        </p:txBody>
      </p:sp>
      <p:sp>
        <p:nvSpPr>
          <p:cNvPr id="16" name="TextBox 15">
            <a:extLst>
              <a:ext uri="{FF2B5EF4-FFF2-40B4-BE49-F238E27FC236}">
                <a16:creationId xmlns:a16="http://schemas.microsoft.com/office/drawing/2014/main" id="{209C3E66-82A6-E941-BDB8-031DE65F456B}"/>
              </a:ext>
            </a:extLst>
          </p:cNvPr>
          <p:cNvSpPr txBox="1"/>
          <p:nvPr/>
        </p:nvSpPr>
        <p:spPr>
          <a:xfrm>
            <a:off x="551570" y="3662173"/>
            <a:ext cx="7789541" cy="830997"/>
          </a:xfrm>
          <a:prstGeom prst="rect">
            <a:avLst/>
          </a:prstGeom>
          <a:noFill/>
        </p:spPr>
        <p:txBody>
          <a:bodyPr wrap="square" rtlCol="0">
            <a:spAutoFit/>
          </a:bodyPr>
          <a:lstStyle/>
          <a:p>
            <a:r>
              <a:rPr lang="en-US" sz="1600" dirty="0"/>
              <a:t>M</a:t>
            </a:r>
            <a:r>
              <a:rPr lang="en-US" sz="1600" baseline="-25000" dirty="0"/>
              <a:t>avg </a:t>
            </a:r>
            <a:r>
              <a:rPr lang="en-US" sz="1600" dirty="0"/>
              <a:t>(S</a:t>
            </a:r>
            <a:r>
              <a:rPr lang="en-US" sz="1600" baseline="-25000" dirty="0"/>
              <a:t>q</a:t>
            </a:r>
            <a:r>
              <a:rPr lang="en-US" sz="1600" dirty="0"/>
              <a:t>=1/2) = M</a:t>
            </a:r>
            <a:r>
              <a:rPr lang="en-US" sz="1600" baseline="-25000" dirty="0"/>
              <a:t>avg </a:t>
            </a:r>
            <a:r>
              <a:rPr lang="en-US" sz="1600" dirty="0"/>
              <a:t>(S</a:t>
            </a:r>
            <a:r>
              <a:rPr lang="en-US" sz="1600" baseline="-25000" dirty="0"/>
              <a:t>q</a:t>
            </a:r>
            <a:r>
              <a:rPr lang="en-US" sz="1600" dirty="0"/>
              <a:t>=3/2) -</a:t>
            </a:r>
            <a:r>
              <a:rPr lang="en-US" sz="1600" dirty="0">
                <a:latin typeface="Symbol" pitchFamily="2" charset="2"/>
              </a:rPr>
              <a:t> D</a:t>
            </a:r>
            <a:r>
              <a:rPr lang="en-US" sz="1600" dirty="0"/>
              <a:t>M(S</a:t>
            </a:r>
            <a:r>
              <a:rPr lang="en-US" sz="1600" baseline="-25000" dirty="0"/>
              <a:t>q</a:t>
            </a:r>
            <a:r>
              <a:rPr lang="en-US" sz="1600" dirty="0"/>
              <a:t>=3/2-S</a:t>
            </a:r>
            <a:r>
              <a:rPr lang="en-US" sz="1600" baseline="-25000" dirty="0"/>
              <a:t>q</a:t>
            </a:r>
            <a:r>
              <a:rPr lang="en-US" sz="1600" dirty="0"/>
              <a:t>=1/2)[70,2</a:t>
            </a:r>
            <a:r>
              <a:rPr lang="en-US" sz="1600" baseline="30000" dirty="0"/>
              <a:t>+</a:t>
            </a:r>
            <a:r>
              <a:rPr lang="en-US" sz="1600" dirty="0"/>
              <a:t>] = 1.96-0.16 = 1.80 GeV</a:t>
            </a:r>
          </a:p>
          <a:p>
            <a:r>
              <a:rPr lang="en-US" sz="1600" dirty="0"/>
              <a:t>M(N’(1720)3/2</a:t>
            </a:r>
            <a:r>
              <a:rPr lang="en-US" sz="1600" baseline="30000" dirty="0"/>
              <a:t>+) </a:t>
            </a:r>
            <a:r>
              <a:rPr lang="en-US" sz="1600" dirty="0"/>
              <a:t>= M</a:t>
            </a:r>
            <a:r>
              <a:rPr lang="en-US" sz="1600" baseline="-25000" dirty="0"/>
              <a:t>avg </a:t>
            </a:r>
            <a:r>
              <a:rPr lang="en-US" sz="1600" dirty="0"/>
              <a:t>(S</a:t>
            </a:r>
            <a:r>
              <a:rPr lang="en-US" sz="1600" baseline="-25000" dirty="0"/>
              <a:t>q</a:t>
            </a:r>
            <a:r>
              <a:rPr lang="en-US" sz="1600" dirty="0"/>
              <a:t>=1/2) -</a:t>
            </a:r>
            <a:r>
              <a:rPr lang="en-US" sz="1600" dirty="0">
                <a:latin typeface="Symbol" pitchFamily="2" charset="2"/>
              </a:rPr>
              <a:t> D</a:t>
            </a:r>
            <a:r>
              <a:rPr lang="en-US" sz="1600" dirty="0"/>
              <a:t>M(S</a:t>
            </a:r>
            <a:r>
              <a:rPr lang="en-US" sz="1600" baseline="-25000" dirty="0"/>
              <a:t>q</a:t>
            </a:r>
            <a:r>
              <a:rPr lang="en-US" sz="1600" dirty="0"/>
              <a:t>=3/2) = 1.80-0.075 =1.73 GeV</a:t>
            </a:r>
            <a:r>
              <a:rPr lang="en-US" sz="1600" dirty="0">
                <a:solidFill>
                  <a:srgbClr val="0000FF"/>
                </a:solidFill>
              </a:rPr>
              <a:t> consistent with the mass of N’(1720)3/2</a:t>
            </a:r>
            <a:r>
              <a:rPr lang="en-US" sz="1600" baseline="30000" dirty="0">
                <a:solidFill>
                  <a:srgbClr val="0000FF"/>
                </a:solidFill>
              </a:rPr>
              <a:t>+ </a:t>
            </a:r>
            <a:r>
              <a:rPr lang="en-US" sz="1600" dirty="0">
                <a:solidFill>
                  <a:srgbClr val="0000FF"/>
                </a:solidFill>
              </a:rPr>
              <a:t>inferred from the </a:t>
            </a:r>
            <a:r>
              <a:rPr lang="en-US" sz="1600" dirty="0">
                <a:solidFill>
                  <a:srgbClr val="0000FF"/>
                </a:solidFill>
                <a:latin typeface="Symbol" pitchFamily="2" charset="2"/>
              </a:rPr>
              <a:t>p</a:t>
            </a:r>
            <a:r>
              <a:rPr lang="en-US" sz="1600" baseline="30000" dirty="0">
                <a:solidFill>
                  <a:srgbClr val="0000FF"/>
                </a:solidFill>
              </a:rPr>
              <a:t>+</a:t>
            </a:r>
            <a:r>
              <a:rPr lang="en-US" sz="1600" dirty="0">
                <a:solidFill>
                  <a:srgbClr val="0000FF"/>
                </a:solidFill>
                <a:latin typeface="Symbol" pitchFamily="2" charset="2"/>
              </a:rPr>
              <a:t>p</a:t>
            </a:r>
            <a:r>
              <a:rPr lang="en-US" sz="1600" baseline="30000" dirty="0">
                <a:solidFill>
                  <a:srgbClr val="0000FF"/>
                </a:solidFill>
              </a:rPr>
              <a:t>-</a:t>
            </a:r>
            <a:r>
              <a:rPr lang="en-US" sz="1600" dirty="0">
                <a:solidFill>
                  <a:srgbClr val="0000FF"/>
                </a:solidFill>
              </a:rPr>
              <a:t>p photo-/electroproduction data </a:t>
            </a:r>
          </a:p>
        </p:txBody>
      </p:sp>
      <p:sp>
        <p:nvSpPr>
          <p:cNvPr id="17" name="TextBox 16">
            <a:extLst>
              <a:ext uri="{FF2B5EF4-FFF2-40B4-BE49-F238E27FC236}">
                <a16:creationId xmlns:a16="http://schemas.microsoft.com/office/drawing/2014/main" id="{BB7181EC-A772-304E-9699-9F3A0A2085B3}"/>
              </a:ext>
            </a:extLst>
          </p:cNvPr>
          <p:cNvSpPr txBox="1"/>
          <p:nvPr/>
        </p:nvSpPr>
        <p:spPr>
          <a:xfrm>
            <a:off x="278780" y="4626929"/>
            <a:ext cx="8395247" cy="584775"/>
          </a:xfrm>
          <a:prstGeom prst="rect">
            <a:avLst/>
          </a:prstGeom>
          <a:noFill/>
        </p:spPr>
        <p:txBody>
          <a:bodyPr wrap="none" rtlCol="0">
            <a:spAutoFit/>
          </a:bodyPr>
          <a:lstStyle/>
          <a:p>
            <a:r>
              <a:rPr lang="en-US" sz="1600" u="sng" dirty="0"/>
              <a:t>N’(1720)3/2</a:t>
            </a:r>
            <a:r>
              <a:rPr lang="en-US" sz="1600" u="sng" baseline="30000" dirty="0"/>
              <a:t>+</a:t>
            </a:r>
            <a:r>
              <a:rPr lang="en-US" sz="1600" dirty="0"/>
              <a:t>:</a:t>
            </a:r>
            <a:r>
              <a:rPr lang="en-US" sz="1600" baseline="30000" dirty="0"/>
              <a:t>   </a:t>
            </a:r>
            <a:r>
              <a:rPr lang="en-US" sz="1600" dirty="0"/>
              <a:t>three constituent quarks of total spin S</a:t>
            </a:r>
            <a:r>
              <a:rPr lang="en-US" sz="1600" baseline="-25000" dirty="0"/>
              <a:t>q</a:t>
            </a:r>
            <a:r>
              <a:rPr lang="en-US" sz="1600" dirty="0"/>
              <a:t>=1/2 and orbital momentum L=2 in</a:t>
            </a:r>
          </a:p>
          <a:p>
            <a:r>
              <a:rPr lang="en-US" sz="1600" dirty="0"/>
              <a:t>[70,2</a:t>
            </a:r>
            <a:r>
              <a:rPr lang="en-US" sz="1600" baseline="30000" dirty="0"/>
              <a:t>+</a:t>
            </a:r>
            <a:r>
              <a:rPr lang="en-US" sz="1600" dirty="0"/>
              <a:t>] multiplet, </a:t>
            </a:r>
            <a:r>
              <a:rPr lang="en-US" sz="1600" dirty="0">
                <a:solidFill>
                  <a:srgbClr val="0000FF"/>
                </a:solidFill>
              </a:rPr>
              <a:t>double orbital excitation</a:t>
            </a:r>
            <a:r>
              <a:rPr lang="en-US" sz="1600" dirty="0"/>
              <a:t> </a:t>
            </a:r>
            <a:r>
              <a:rPr lang="en-US" sz="1600" baseline="30000" dirty="0"/>
              <a:t>  </a:t>
            </a:r>
          </a:p>
        </p:txBody>
      </p:sp>
      <p:sp>
        <p:nvSpPr>
          <p:cNvPr id="18" name="TextBox 17">
            <a:extLst>
              <a:ext uri="{FF2B5EF4-FFF2-40B4-BE49-F238E27FC236}">
                <a16:creationId xmlns:a16="http://schemas.microsoft.com/office/drawing/2014/main" id="{72421821-3DC7-1140-8CAC-E5E65D3D0166}"/>
              </a:ext>
            </a:extLst>
          </p:cNvPr>
          <p:cNvSpPr txBox="1"/>
          <p:nvPr/>
        </p:nvSpPr>
        <p:spPr>
          <a:xfrm>
            <a:off x="278780" y="5208567"/>
            <a:ext cx="8350363" cy="584775"/>
          </a:xfrm>
          <a:prstGeom prst="rect">
            <a:avLst/>
          </a:prstGeom>
          <a:noFill/>
        </p:spPr>
        <p:txBody>
          <a:bodyPr wrap="none" rtlCol="0">
            <a:spAutoFit/>
          </a:bodyPr>
          <a:lstStyle/>
          <a:p>
            <a:r>
              <a:rPr lang="en-US" sz="1600" u="sng" dirty="0"/>
              <a:t>N(1720)3/2</a:t>
            </a:r>
            <a:r>
              <a:rPr lang="en-US" sz="1600" u="sng" baseline="30000" dirty="0"/>
              <a:t>+</a:t>
            </a:r>
            <a:r>
              <a:rPr lang="en-US" sz="1600" dirty="0"/>
              <a:t>:</a:t>
            </a:r>
            <a:r>
              <a:rPr lang="en-US" sz="1600" baseline="30000" dirty="0"/>
              <a:t>   </a:t>
            </a:r>
            <a:r>
              <a:rPr lang="en-US" sz="1600" dirty="0"/>
              <a:t>three constituent quarks of total spin S</a:t>
            </a:r>
            <a:r>
              <a:rPr lang="en-US" sz="1600" baseline="-25000" dirty="0"/>
              <a:t>q</a:t>
            </a:r>
            <a:r>
              <a:rPr lang="en-US" sz="1600" dirty="0"/>
              <a:t>=1/2 and orbital momentum L=2 in</a:t>
            </a:r>
          </a:p>
          <a:p>
            <a:r>
              <a:rPr lang="en-US" sz="1600" dirty="0"/>
              <a:t>[56,2</a:t>
            </a:r>
            <a:r>
              <a:rPr lang="en-US" sz="1600" baseline="30000" dirty="0"/>
              <a:t>+</a:t>
            </a:r>
            <a:r>
              <a:rPr lang="en-US" sz="1600" dirty="0"/>
              <a:t>] multiplet </a:t>
            </a:r>
            <a:r>
              <a:rPr lang="en-US" sz="1600" baseline="30000" dirty="0"/>
              <a:t>  </a:t>
            </a:r>
          </a:p>
        </p:txBody>
      </p:sp>
      <p:sp>
        <p:nvSpPr>
          <p:cNvPr id="19" name="TextBox 18">
            <a:extLst>
              <a:ext uri="{FF2B5EF4-FFF2-40B4-BE49-F238E27FC236}">
                <a16:creationId xmlns:a16="http://schemas.microsoft.com/office/drawing/2014/main" id="{608148FB-FDB6-B64D-AD3D-16A3C5BEE0FC}"/>
              </a:ext>
            </a:extLst>
          </p:cNvPr>
          <p:cNvSpPr txBox="1"/>
          <p:nvPr/>
        </p:nvSpPr>
        <p:spPr>
          <a:xfrm>
            <a:off x="151859" y="5781975"/>
            <a:ext cx="8961107" cy="584775"/>
          </a:xfrm>
          <a:prstGeom prst="rect">
            <a:avLst/>
          </a:prstGeom>
          <a:noFill/>
        </p:spPr>
        <p:txBody>
          <a:bodyPr wrap="none" rtlCol="0">
            <a:spAutoFit/>
          </a:bodyPr>
          <a:lstStyle/>
          <a:p>
            <a:r>
              <a:rPr lang="en-US" sz="1600" dirty="0">
                <a:solidFill>
                  <a:srgbClr val="0000FF"/>
                </a:solidFill>
              </a:rPr>
              <a:t>Quark model evaluation of </a:t>
            </a:r>
            <a:r>
              <a:rPr lang="en-US" sz="1600" dirty="0">
                <a:solidFill>
                  <a:srgbClr val="0000FF"/>
                </a:solidFill>
                <a:latin typeface="Symbol" pitchFamily="2" charset="2"/>
              </a:rPr>
              <a:t>g</a:t>
            </a:r>
            <a:r>
              <a:rPr lang="en-US" sz="1600" baseline="-25000" dirty="0">
                <a:solidFill>
                  <a:srgbClr val="0000FF"/>
                </a:solidFill>
              </a:rPr>
              <a:t>v</a:t>
            </a:r>
            <a:r>
              <a:rPr lang="en-US" sz="1600" dirty="0">
                <a:solidFill>
                  <a:srgbClr val="0000FF"/>
                </a:solidFill>
              </a:rPr>
              <a:t>pN* electrocouplings under the aforementioned assignments for</a:t>
            </a:r>
          </a:p>
          <a:p>
            <a:r>
              <a:rPr lang="en-US" sz="1600" dirty="0">
                <a:solidFill>
                  <a:srgbClr val="0000FF"/>
                </a:solidFill>
              </a:rPr>
              <a:t>N(1720)3/2</a:t>
            </a:r>
            <a:r>
              <a:rPr lang="en-US" sz="1600" baseline="30000" dirty="0">
                <a:solidFill>
                  <a:srgbClr val="0000FF"/>
                </a:solidFill>
              </a:rPr>
              <a:t>+</a:t>
            </a:r>
            <a:r>
              <a:rPr lang="en-US" sz="1600" dirty="0">
                <a:solidFill>
                  <a:srgbClr val="0000FF"/>
                </a:solidFill>
              </a:rPr>
              <a:t> and N’(1720)3/2</a:t>
            </a:r>
            <a:r>
              <a:rPr lang="en-US" sz="1600" baseline="30000" dirty="0">
                <a:solidFill>
                  <a:srgbClr val="0000FF"/>
                </a:solidFill>
              </a:rPr>
              <a:t>+</a:t>
            </a:r>
            <a:r>
              <a:rPr lang="en-US" sz="1600" dirty="0">
                <a:solidFill>
                  <a:srgbClr val="0000FF"/>
                </a:solidFill>
              </a:rPr>
              <a:t> states will shed light on peculiar features in N’(1720)3/2</a:t>
            </a:r>
            <a:r>
              <a:rPr lang="en-US" sz="1600" baseline="30000" dirty="0">
                <a:solidFill>
                  <a:srgbClr val="0000FF"/>
                </a:solidFill>
              </a:rPr>
              <a:t>+</a:t>
            </a:r>
            <a:r>
              <a:rPr lang="en-US" sz="1600" dirty="0">
                <a:solidFill>
                  <a:srgbClr val="0000FF"/>
                </a:solidFill>
              </a:rPr>
              <a:t> structure</a:t>
            </a:r>
          </a:p>
        </p:txBody>
      </p:sp>
      <p:sp>
        <p:nvSpPr>
          <p:cNvPr id="20" name="Rectangle 19">
            <a:extLst>
              <a:ext uri="{FF2B5EF4-FFF2-40B4-BE49-F238E27FC236}">
                <a16:creationId xmlns:a16="http://schemas.microsoft.com/office/drawing/2014/main" id="{7DD96BA3-C1D4-724C-82A3-1C3818527663}"/>
              </a:ext>
            </a:extLst>
          </p:cNvPr>
          <p:cNvSpPr/>
          <p:nvPr/>
        </p:nvSpPr>
        <p:spPr>
          <a:xfrm>
            <a:off x="8629737" y="6647394"/>
            <a:ext cx="354584" cy="276999"/>
          </a:xfrm>
          <a:prstGeom prst="rect">
            <a:avLst/>
          </a:prstGeom>
        </p:spPr>
        <p:txBody>
          <a:bodyPr wrap="none">
            <a:spAutoFit/>
          </a:bodyPr>
          <a:lstStyle/>
          <a:p>
            <a:pPr>
              <a:defRPr/>
            </a:pPr>
            <a:r>
              <a:rPr lang="fr-FR" sz="1200" dirty="0">
                <a:solidFill>
                  <a:srgbClr val="000000"/>
                </a:solidFill>
              </a:rPr>
              <a:t>10</a:t>
            </a:r>
          </a:p>
        </p:txBody>
      </p:sp>
      <p:sp>
        <p:nvSpPr>
          <p:cNvPr id="21" name="Rectangle 20">
            <a:extLst>
              <a:ext uri="{FF2B5EF4-FFF2-40B4-BE49-F238E27FC236}">
                <a16:creationId xmlns:a16="http://schemas.microsoft.com/office/drawing/2014/main" id="{42881150-62FE-064C-A171-67CED742A4D7}"/>
              </a:ext>
            </a:extLst>
          </p:cNvPr>
          <p:cNvSpPr/>
          <p:nvPr/>
        </p:nvSpPr>
        <p:spPr>
          <a:xfrm>
            <a:off x="2671827" y="6641634"/>
            <a:ext cx="4572000" cy="246221"/>
          </a:xfrm>
          <a:prstGeom prst="rect">
            <a:avLst/>
          </a:prstGeom>
        </p:spPr>
        <p:txBody>
          <a:bodyPr>
            <a:spAutoFit/>
          </a:bodyPr>
          <a:lstStyle/>
          <a:p>
            <a:pPr lvl="0" algn="ctr" defTabSz="914400" eaLnBrk="0" fontAlgn="base" hangingPunct="0">
              <a:spcBef>
                <a:spcPct val="0"/>
              </a:spcBef>
              <a:spcAft>
                <a:spcPct val="0"/>
              </a:spcAft>
              <a:defRPr/>
            </a:pPr>
            <a:r>
              <a:rPr lang="en-US" sz="1000" dirty="0">
                <a:solidFill>
                  <a:schemeClr val="accent2"/>
                </a:solidFill>
                <a:latin typeface="Arial" charset="0"/>
                <a:cs typeface="Arial" pitchFamily="34" charset="0"/>
              </a:rPr>
              <a:t>V.I. </a:t>
            </a:r>
            <a:r>
              <a:rPr lang="en-US" sz="1000" dirty="0" err="1">
                <a:solidFill>
                  <a:schemeClr val="accent2"/>
                </a:solidFill>
                <a:latin typeface="Arial" charset="0"/>
                <a:cs typeface="Arial" pitchFamily="34" charset="0"/>
              </a:rPr>
              <a:t>Mokeev</a:t>
            </a:r>
            <a:r>
              <a:rPr lang="en-US" sz="1000" dirty="0">
                <a:solidFill>
                  <a:schemeClr val="accent2"/>
                </a:solidFill>
                <a:latin typeface="Arial" charset="0"/>
                <a:cs typeface="Arial" pitchFamily="34" charset="0"/>
              </a:rPr>
              <a:t>, Light Cone 2021 November 27-December 4 2021 </a:t>
            </a:r>
          </a:p>
        </p:txBody>
      </p:sp>
    </p:spTree>
    <p:extLst>
      <p:ext uri="{BB962C8B-B14F-4D97-AF65-F5344CB8AC3E}">
        <p14:creationId xmlns:p14="http://schemas.microsoft.com/office/powerpoint/2010/main" val="1617895914"/>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80767" y="36109"/>
            <a:ext cx="8374122" cy="707882"/>
          </a:xfrm>
          <a:prstGeom prst="rect">
            <a:avLst/>
          </a:prstGeom>
          <a:noFill/>
        </p:spPr>
        <p:txBody>
          <a:bodyPr wrap="square" lIns="91435" tIns="45718" rIns="91435" bIns="45718" rtlCol="0">
            <a:spAutoFit/>
          </a:bodyPr>
          <a:lstStyle/>
          <a:p>
            <a:pPr algn="ctr">
              <a:defRPr/>
            </a:pPr>
            <a:r>
              <a:rPr lang="en-US" sz="2000" b="1" dirty="0">
                <a:solidFill>
                  <a:srgbClr val="0000FF"/>
                </a:solidFill>
                <a:latin typeface="Arial"/>
              </a:rPr>
              <a:t>Electrocouplings of N(1440)1/2</a:t>
            </a:r>
            <a:r>
              <a:rPr lang="en-US" sz="2000" b="1" baseline="30000" dirty="0">
                <a:solidFill>
                  <a:srgbClr val="0000FF"/>
                </a:solidFill>
                <a:latin typeface="Arial"/>
              </a:rPr>
              <a:t>+</a:t>
            </a:r>
            <a:r>
              <a:rPr lang="en-US" sz="2000" b="1" dirty="0">
                <a:solidFill>
                  <a:srgbClr val="0000FF"/>
                </a:solidFill>
                <a:latin typeface="Arial"/>
              </a:rPr>
              <a:t> from </a:t>
            </a:r>
            <a:r>
              <a:rPr lang="en-US" sz="2000" b="1" dirty="0">
                <a:solidFill>
                  <a:srgbClr val="0000FF"/>
                </a:solidFill>
                <a:latin typeface="Symbol" panose="05050102010706020507" pitchFamily="18" charset="2"/>
              </a:rPr>
              <a:t>p</a:t>
            </a:r>
            <a:r>
              <a:rPr lang="en-US" sz="2000" b="1" dirty="0">
                <a:solidFill>
                  <a:srgbClr val="0000FF"/>
                </a:solidFill>
                <a:latin typeface="+mn-lt"/>
              </a:rPr>
              <a:t>N</a:t>
            </a:r>
            <a:r>
              <a:rPr lang="en-US" sz="2000" b="1" dirty="0">
                <a:solidFill>
                  <a:srgbClr val="0000FF"/>
                </a:solidFill>
                <a:latin typeface="Arial"/>
              </a:rPr>
              <a:t> and </a:t>
            </a:r>
            <a:r>
              <a:rPr lang="en-US" sz="2000" b="1" dirty="0" err="1">
                <a:solidFill>
                  <a:srgbClr val="0000FF"/>
                </a:solidFill>
                <a:latin typeface="Symbol" panose="05050102010706020507" pitchFamily="18" charset="2"/>
              </a:rPr>
              <a:t>p</a:t>
            </a:r>
            <a:r>
              <a:rPr lang="en-US" sz="2000" b="1" baseline="30000" dirty="0" err="1">
                <a:solidFill>
                  <a:srgbClr val="0000FF"/>
                </a:solidFill>
                <a:latin typeface="Arial"/>
              </a:rPr>
              <a:t>+</a:t>
            </a:r>
            <a:r>
              <a:rPr lang="en-US" sz="2000" b="1" dirty="0" err="1">
                <a:solidFill>
                  <a:srgbClr val="0000FF"/>
                </a:solidFill>
                <a:latin typeface="Symbol" panose="05050102010706020507" pitchFamily="18" charset="2"/>
              </a:rPr>
              <a:t>p</a:t>
            </a:r>
            <a:r>
              <a:rPr lang="en-US" sz="2000" b="1" baseline="30000" dirty="0" err="1">
                <a:solidFill>
                  <a:srgbClr val="0000FF"/>
                </a:solidFill>
                <a:latin typeface="Arial"/>
              </a:rPr>
              <a:t>-</a:t>
            </a:r>
            <a:r>
              <a:rPr lang="en-US" sz="2000" b="1" dirty="0" err="1">
                <a:solidFill>
                  <a:srgbClr val="0000FF"/>
                </a:solidFill>
                <a:latin typeface="Arial"/>
              </a:rPr>
              <a:t>p</a:t>
            </a:r>
            <a:r>
              <a:rPr lang="en-US" sz="2000" b="1" dirty="0">
                <a:solidFill>
                  <a:srgbClr val="0000FF"/>
                </a:solidFill>
                <a:latin typeface="Arial"/>
              </a:rPr>
              <a:t> </a:t>
            </a:r>
          </a:p>
          <a:p>
            <a:pPr algn="ctr">
              <a:defRPr/>
            </a:pPr>
            <a:r>
              <a:rPr lang="en-US" sz="2000" b="1" dirty="0">
                <a:solidFill>
                  <a:srgbClr val="0000FF"/>
                </a:solidFill>
                <a:latin typeface="Arial"/>
              </a:rPr>
              <a:t>Electroproduction off Proton Data</a:t>
            </a:r>
          </a:p>
        </p:txBody>
      </p:sp>
      <p:sp>
        <p:nvSpPr>
          <p:cNvPr id="6" name="Line 15"/>
          <p:cNvSpPr>
            <a:spLocks noChangeShapeType="1"/>
          </p:cNvSpPr>
          <p:nvPr/>
        </p:nvSpPr>
        <p:spPr bwMode="auto">
          <a:xfrm flipV="1">
            <a:off x="7419" y="762678"/>
            <a:ext cx="9144000" cy="1587"/>
          </a:xfrm>
          <a:prstGeom prst="line">
            <a:avLst/>
          </a:prstGeom>
          <a:noFill/>
          <a:ln w="38100">
            <a:solidFill>
              <a:srgbClr val="0000FF"/>
            </a:solidFill>
            <a:round/>
            <a:headEnd/>
            <a:tailEnd/>
          </a:ln>
        </p:spPr>
        <p:txBody>
          <a:bodyPr lIns="91435" tIns="45718" rIns="91435" bIns="45718"/>
          <a:lstStyle/>
          <a:p>
            <a:pPr>
              <a:defRPr/>
            </a:pPr>
            <a:endParaRPr lang="en-US">
              <a:solidFill>
                <a:srgbClr val="000000"/>
              </a:solidFill>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74" y="813217"/>
            <a:ext cx="4549804" cy="4549804"/>
          </a:xfrm>
          <a:prstGeom prst="rect">
            <a:avLst/>
          </a:prstGeom>
        </p:spPr>
      </p:pic>
      <p:pic>
        <p:nvPicPr>
          <p:cNvPr id="8" name="Picture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651758" y="3634361"/>
            <a:ext cx="1141005" cy="1079880"/>
          </a:xfrm>
          <a:prstGeom prst="rect">
            <a:avLst/>
          </a:prstGeom>
          <a:noFill/>
        </p:spPr>
      </p:pic>
      <p:sp>
        <p:nvSpPr>
          <p:cNvPr id="9" name="Isosceles Triangle 8"/>
          <p:cNvSpPr/>
          <p:nvPr/>
        </p:nvSpPr>
        <p:spPr bwMode="auto">
          <a:xfrm>
            <a:off x="2593993" y="1686715"/>
            <a:ext cx="115529" cy="127399"/>
          </a:xfrm>
          <a:prstGeom prst="triangle">
            <a:avLst/>
          </a:prstGeom>
          <a:solidFill>
            <a:srgbClr val="FF66FF"/>
          </a:solidFill>
          <a:ln w="9525" cap="flat" cmpd="sng" algn="ctr">
            <a:solidFill>
              <a:srgbClr val="FF66FF"/>
            </a:solidFill>
            <a:prstDash val="solid"/>
            <a:round/>
            <a:headEnd type="none" w="med" len="med"/>
            <a:tailEnd type="none" w="med" len="med"/>
          </a:ln>
          <a:effectLst/>
        </p:spPr>
        <p:txBody>
          <a:bodyPr vert="horz" wrap="square" lIns="91435" tIns="45718" rIns="91435" bIns="45718" numCol="1" rtlCol="0" anchor="t" anchorCtr="0" compatLnSpc="1">
            <a:prstTxWarp prst="textNoShape">
              <a:avLst/>
            </a:prstTxWarp>
          </a:bodyPr>
          <a:lstStyle/>
          <a:p>
            <a:pPr algn="ctr" defTabSz="914353" eaLnBrk="0" hangingPunct="0"/>
            <a:endParaRPr lang="en-US">
              <a:latin typeface="Arial" charset="0"/>
            </a:endParaRPr>
          </a:p>
        </p:txBody>
      </p:sp>
      <p:sp>
        <p:nvSpPr>
          <p:cNvPr id="10" name="TextBox 9"/>
          <p:cNvSpPr txBox="1"/>
          <p:nvPr/>
        </p:nvSpPr>
        <p:spPr>
          <a:xfrm>
            <a:off x="2797958" y="1424398"/>
            <a:ext cx="1249680" cy="584775"/>
          </a:xfrm>
          <a:prstGeom prst="rect">
            <a:avLst/>
          </a:prstGeom>
          <a:noFill/>
        </p:spPr>
        <p:txBody>
          <a:bodyPr wrap="square" lIns="91435" tIns="45718" rIns="91435" bIns="45718" rtlCol="0">
            <a:spAutoFit/>
          </a:bodyPr>
          <a:lstStyle/>
          <a:p>
            <a:r>
              <a:rPr lang="en-US" sz="1800" b="1" dirty="0" err="1">
                <a:latin typeface="Calibri" panose="020F0502020204030204" pitchFamily="34" charset="0"/>
              </a:rPr>
              <a:t>p</a:t>
            </a:r>
            <a:r>
              <a:rPr lang="en-US" sz="1800" b="1" dirty="0" err="1">
                <a:latin typeface="Symbol" panose="05050102010706020507" pitchFamily="18" charset="2"/>
              </a:rPr>
              <a:t>p</a:t>
            </a:r>
            <a:r>
              <a:rPr lang="en-US" sz="1800" b="1" baseline="30000" dirty="0" err="1">
                <a:latin typeface="Calibri" panose="020F0502020204030204" pitchFamily="34" charset="0"/>
              </a:rPr>
              <a:t>+</a:t>
            </a:r>
            <a:r>
              <a:rPr lang="en-US" sz="1800" b="1" dirty="0" err="1">
                <a:latin typeface="Symbol" panose="05050102010706020507" pitchFamily="18" charset="2"/>
              </a:rPr>
              <a:t>p</a:t>
            </a:r>
            <a:r>
              <a:rPr lang="en-US" sz="1800" b="1" baseline="30000" dirty="0">
                <a:latin typeface="Calibri" panose="020F0502020204030204" pitchFamily="34" charset="0"/>
              </a:rPr>
              <a:t>-    </a:t>
            </a:r>
            <a:r>
              <a:rPr lang="en-US" sz="1400" b="1" dirty="0">
                <a:latin typeface="Calibri" panose="020F0502020204030204" pitchFamily="34" charset="0"/>
              </a:rPr>
              <a:t>CLAS</a:t>
            </a:r>
          </a:p>
          <a:p>
            <a:r>
              <a:rPr lang="en-US" sz="1400" b="1" dirty="0">
                <a:latin typeface="Calibri" panose="020F0502020204030204" pitchFamily="34" charset="0"/>
              </a:rPr>
              <a:t>preliminary</a:t>
            </a:r>
          </a:p>
        </p:txBody>
      </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268684" y="836967"/>
            <a:ext cx="4552724" cy="4552724"/>
          </a:xfrm>
          <a:prstGeom prst="rect">
            <a:avLst/>
          </a:prstGeom>
        </p:spPr>
      </p:pic>
      <p:sp>
        <p:nvSpPr>
          <p:cNvPr id="12" name="TextBox 11"/>
          <p:cNvSpPr txBox="1"/>
          <p:nvPr/>
        </p:nvSpPr>
        <p:spPr>
          <a:xfrm>
            <a:off x="305440" y="5457271"/>
            <a:ext cx="8331819" cy="738660"/>
          </a:xfrm>
          <a:prstGeom prst="rect">
            <a:avLst/>
          </a:prstGeom>
          <a:noFill/>
        </p:spPr>
        <p:txBody>
          <a:bodyPr wrap="square" lIns="91435" tIns="45718" rIns="91435" bIns="45718" rtlCol="0">
            <a:spAutoFit/>
          </a:bodyPr>
          <a:lstStyle/>
          <a:p>
            <a:pPr algn="just"/>
            <a:r>
              <a:rPr lang="en-US" sz="1400" dirty="0"/>
              <a:t>Consistent results on N(1440)1/2</a:t>
            </a:r>
            <a:r>
              <a:rPr lang="en-US" sz="1400" baseline="30000" dirty="0"/>
              <a:t>+</a:t>
            </a:r>
            <a:r>
              <a:rPr lang="en-US" sz="1400" dirty="0"/>
              <a:t> electrocouplings from independent studies of two major </a:t>
            </a:r>
            <a:r>
              <a:rPr lang="en-US" sz="1400" dirty="0">
                <a:latin typeface="Symbol" panose="05050102010706020507" pitchFamily="18" charset="2"/>
              </a:rPr>
              <a:t>p</a:t>
            </a:r>
            <a:r>
              <a:rPr lang="en-US" sz="1400" dirty="0"/>
              <a:t>N and </a:t>
            </a:r>
            <a:r>
              <a:rPr lang="en-US" sz="1400" dirty="0" err="1">
                <a:latin typeface="Symbol" panose="05050102010706020507" pitchFamily="18" charset="2"/>
              </a:rPr>
              <a:t>p</a:t>
            </a:r>
            <a:r>
              <a:rPr lang="en-US" sz="1400" baseline="30000" dirty="0" err="1"/>
              <a:t>+</a:t>
            </a:r>
            <a:r>
              <a:rPr lang="en-US" sz="1400" dirty="0" err="1">
                <a:latin typeface="Symbol" panose="05050102010706020507" pitchFamily="18" charset="2"/>
              </a:rPr>
              <a:t>p</a:t>
            </a:r>
            <a:r>
              <a:rPr lang="en-US" sz="1400" baseline="30000" dirty="0" err="1"/>
              <a:t>-</a:t>
            </a:r>
            <a:r>
              <a:rPr lang="en-US" sz="1400" dirty="0" err="1"/>
              <a:t>p</a:t>
            </a:r>
            <a:r>
              <a:rPr lang="en-US" sz="1400" dirty="0"/>
              <a:t> electroproduction channels with different non-resonant contributions allow us to evaluate the systematic uncertainties of these quantities in a nearly model-independent way.  </a:t>
            </a:r>
          </a:p>
        </p:txBody>
      </p:sp>
      <p:sp>
        <p:nvSpPr>
          <p:cNvPr id="13" name="TextBox 12"/>
          <p:cNvSpPr txBox="1"/>
          <p:nvPr/>
        </p:nvSpPr>
        <p:spPr>
          <a:xfrm flipH="1">
            <a:off x="1065129" y="1454791"/>
            <a:ext cx="860603" cy="400110"/>
          </a:xfrm>
          <a:prstGeom prst="rect">
            <a:avLst/>
          </a:prstGeom>
          <a:noFill/>
        </p:spPr>
        <p:txBody>
          <a:bodyPr wrap="square" lIns="91435" tIns="45718" rIns="91435" bIns="45718" rtlCol="0">
            <a:spAutoFit/>
          </a:bodyPr>
          <a:lstStyle/>
          <a:p>
            <a:r>
              <a:rPr lang="en-US" sz="2000" b="1" dirty="0"/>
              <a:t>A</a:t>
            </a:r>
            <a:r>
              <a:rPr lang="en-US" sz="2000" b="1" baseline="-25000" dirty="0"/>
              <a:t>1/2</a:t>
            </a:r>
          </a:p>
        </p:txBody>
      </p:sp>
      <p:sp>
        <p:nvSpPr>
          <p:cNvPr id="15" name="TextBox 14"/>
          <p:cNvSpPr txBox="1"/>
          <p:nvPr/>
        </p:nvSpPr>
        <p:spPr>
          <a:xfrm flipH="1">
            <a:off x="7090009" y="1438998"/>
            <a:ext cx="860603" cy="400110"/>
          </a:xfrm>
          <a:prstGeom prst="rect">
            <a:avLst/>
          </a:prstGeom>
          <a:noFill/>
        </p:spPr>
        <p:txBody>
          <a:bodyPr wrap="square" lIns="91435" tIns="45718" rIns="91435" bIns="45718" rtlCol="0">
            <a:spAutoFit/>
          </a:bodyPr>
          <a:lstStyle/>
          <a:p>
            <a:r>
              <a:rPr lang="en-US" sz="2000" b="1" dirty="0"/>
              <a:t>S</a:t>
            </a:r>
            <a:r>
              <a:rPr lang="en-US" sz="2000" b="1" baseline="-25000" dirty="0"/>
              <a:t>1/2</a:t>
            </a:r>
          </a:p>
        </p:txBody>
      </p:sp>
      <p:sp>
        <p:nvSpPr>
          <p:cNvPr id="2" name="Slide Number Placeholder 1"/>
          <p:cNvSpPr>
            <a:spLocks noGrp="1"/>
          </p:cNvSpPr>
          <p:nvPr>
            <p:ph type="sldNum" sz="quarter" idx="4"/>
          </p:nvPr>
        </p:nvSpPr>
        <p:spPr/>
        <p:txBody>
          <a:bodyPr/>
          <a:lstStyle/>
          <a:p>
            <a:pPr>
              <a:defRPr/>
            </a:pPr>
            <a:fld id="{9A3FFD64-B555-4607-8194-F5EC2A301902}" type="slidenum">
              <a:rPr lang="fr-FR" smtClean="0">
                <a:solidFill>
                  <a:srgbClr val="000000"/>
                </a:solidFill>
              </a:rPr>
              <a:pPr>
                <a:defRPr/>
              </a:pPr>
              <a:t>23</a:t>
            </a:fld>
            <a:endParaRPr lang="fr-FR" dirty="0">
              <a:solidFill>
                <a:srgbClr val="000000"/>
              </a:solidFill>
            </a:endParaRPr>
          </a:p>
        </p:txBody>
      </p:sp>
    </p:spTree>
    <p:extLst>
      <p:ext uri="{BB962C8B-B14F-4D97-AF65-F5344CB8AC3E}">
        <p14:creationId xmlns:p14="http://schemas.microsoft.com/office/powerpoint/2010/main" val="3168473852"/>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2">
            <a:extLst>
              <a:ext uri="{FF2B5EF4-FFF2-40B4-BE49-F238E27FC236}">
                <a16:creationId xmlns:a16="http://schemas.microsoft.com/office/drawing/2014/main" id="{EADB960A-84C9-1647-BB34-C2499E1FB496}"/>
              </a:ext>
            </a:extLst>
          </p:cNvPr>
          <p:cNvSpPr txBox="1">
            <a:spLocks noChangeArrowheads="1"/>
          </p:cNvSpPr>
          <p:nvPr/>
        </p:nvSpPr>
        <p:spPr bwMode="auto">
          <a:xfrm>
            <a:off x="25940" y="75911"/>
            <a:ext cx="9054982" cy="685800"/>
          </a:xfrm>
          <a:prstGeom prst="rect">
            <a:avLst/>
          </a:prstGeom>
          <a:noFill/>
          <a:ln w="9525">
            <a:solidFill>
              <a:schemeClr val="bg1"/>
            </a:solidFill>
            <a:miter lim="800000"/>
            <a:headEnd/>
            <a:tailEnd/>
          </a:ln>
        </p:spPr>
        <p:txBody>
          <a:bodyPr vert="horz" wrap="square" lIns="91435" tIns="45718" rIns="91435" bIns="45718" numCol="1" anchor="ctr" anchorCtr="0" compatLnSpc="1">
            <a:prstTxWarp prst="textNoShape">
              <a:avLst/>
            </a:prstTxWarp>
          </a:bodyPr>
          <a:lstStyle>
            <a:lvl1pPr algn="ctr" rtl="0" eaLnBrk="0" fontAlgn="base" hangingPunct="0">
              <a:spcBef>
                <a:spcPct val="0"/>
              </a:spcBef>
              <a:spcAft>
                <a:spcPct val="0"/>
              </a:spcAft>
              <a:defRPr sz="3200" b="1">
                <a:solidFill>
                  <a:schemeClr val="accent2"/>
                </a:solidFill>
                <a:latin typeface="+mj-lt"/>
                <a:ea typeface="+mj-ea"/>
                <a:cs typeface="+mj-cs"/>
              </a:defRPr>
            </a:lvl1pPr>
            <a:lvl2pPr algn="ctr" rtl="0" eaLnBrk="0" fontAlgn="base" hangingPunct="0">
              <a:spcBef>
                <a:spcPct val="0"/>
              </a:spcBef>
              <a:spcAft>
                <a:spcPct val="0"/>
              </a:spcAft>
              <a:defRPr sz="3200" b="1">
                <a:solidFill>
                  <a:schemeClr val="accent2"/>
                </a:solidFill>
                <a:latin typeface="Arial" charset="0"/>
              </a:defRPr>
            </a:lvl2pPr>
            <a:lvl3pPr algn="ctr" rtl="0" eaLnBrk="0" fontAlgn="base" hangingPunct="0">
              <a:spcBef>
                <a:spcPct val="0"/>
              </a:spcBef>
              <a:spcAft>
                <a:spcPct val="0"/>
              </a:spcAft>
              <a:defRPr sz="3200" b="1">
                <a:solidFill>
                  <a:schemeClr val="accent2"/>
                </a:solidFill>
                <a:latin typeface="Arial" charset="0"/>
              </a:defRPr>
            </a:lvl3pPr>
            <a:lvl4pPr algn="ctr" rtl="0" eaLnBrk="0" fontAlgn="base" hangingPunct="0">
              <a:spcBef>
                <a:spcPct val="0"/>
              </a:spcBef>
              <a:spcAft>
                <a:spcPct val="0"/>
              </a:spcAft>
              <a:defRPr sz="3200" b="1">
                <a:solidFill>
                  <a:schemeClr val="accent2"/>
                </a:solidFill>
                <a:latin typeface="Arial" charset="0"/>
              </a:defRPr>
            </a:lvl4pPr>
            <a:lvl5pPr algn="ctr" rtl="0" eaLnBrk="0" fontAlgn="base" hangingPunct="0">
              <a:spcBef>
                <a:spcPct val="0"/>
              </a:spcBef>
              <a:spcAft>
                <a:spcPct val="0"/>
              </a:spcAft>
              <a:defRPr sz="3200" b="1">
                <a:solidFill>
                  <a:schemeClr val="accent2"/>
                </a:solidFill>
                <a:latin typeface="Arial" charset="0"/>
              </a:defRPr>
            </a:lvl5pPr>
            <a:lvl6pPr marL="457200" algn="ctr" rtl="0" eaLnBrk="0" fontAlgn="base" hangingPunct="0">
              <a:spcBef>
                <a:spcPct val="0"/>
              </a:spcBef>
              <a:spcAft>
                <a:spcPct val="0"/>
              </a:spcAft>
              <a:defRPr sz="3200" b="1">
                <a:solidFill>
                  <a:schemeClr val="accent2"/>
                </a:solidFill>
                <a:latin typeface="Arial" charset="0"/>
              </a:defRPr>
            </a:lvl6pPr>
            <a:lvl7pPr marL="914400" algn="ctr" rtl="0" eaLnBrk="0" fontAlgn="base" hangingPunct="0">
              <a:spcBef>
                <a:spcPct val="0"/>
              </a:spcBef>
              <a:spcAft>
                <a:spcPct val="0"/>
              </a:spcAft>
              <a:defRPr sz="3200" b="1">
                <a:solidFill>
                  <a:schemeClr val="accent2"/>
                </a:solidFill>
                <a:latin typeface="Arial" charset="0"/>
              </a:defRPr>
            </a:lvl7pPr>
            <a:lvl8pPr marL="1371600" algn="ctr" rtl="0" eaLnBrk="0" fontAlgn="base" hangingPunct="0">
              <a:spcBef>
                <a:spcPct val="0"/>
              </a:spcBef>
              <a:spcAft>
                <a:spcPct val="0"/>
              </a:spcAft>
              <a:defRPr sz="3200" b="1">
                <a:solidFill>
                  <a:schemeClr val="accent2"/>
                </a:solidFill>
                <a:latin typeface="Arial" charset="0"/>
              </a:defRPr>
            </a:lvl8pPr>
            <a:lvl9pPr marL="1828800" algn="ctr" rtl="0" eaLnBrk="0" fontAlgn="base" hangingPunct="0">
              <a:spcBef>
                <a:spcPct val="0"/>
              </a:spcBef>
              <a:spcAft>
                <a:spcPct val="0"/>
              </a:spcAft>
              <a:defRPr sz="3200" b="1">
                <a:solidFill>
                  <a:schemeClr val="accent2"/>
                </a:solidFill>
                <a:latin typeface="Arial" charset="0"/>
              </a:defRPr>
            </a:lvl9pPr>
          </a:lstStyle>
          <a:p>
            <a:pPr>
              <a:defRPr/>
            </a:pPr>
            <a:r>
              <a:rPr lang="en-US" sz="2000" kern="0" dirty="0">
                <a:solidFill>
                  <a:srgbClr val="0000FF"/>
                </a:solidFill>
                <a:ea typeface="MS PGothic" pitchFamily="34" charset="-128"/>
              </a:rPr>
              <a:t>Studies of </a:t>
            </a:r>
            <a:r>
              <a:rPr lang="en-US" sz="2000" kern="0" dirty="0" err="1">
                <a:solidFill>
                  <a:srgbClr val="0000FF"/>
                </a:solidFill>
                <a:latin typeface="Symbol" pitchFamily="2" charset="2"/>
                <a:ea typeface="MS PGothic" pitchFamily="34" charset="-128"/>
              </a:rPr>
              <a:t>g</a:t>
            </a:r>
            <a:r>
              <a:rPr lang="en-US" sz="2000" kern="0" baseline="-25000" dirty="0" err="1">
                <a:solidFill>
                  <a:srgbClr val="0000FF"/>
                </a:solidFill>
                <a:ea typeface="MS PGothic" pitchFamily="34" charset="-128"/>
              </a:rPr>
              <a:t>v</a:t>
            </a:r>
            <a:r>
              <a:rPr lang="en-US" sz="2000" kern="0" dirty="0" err="1">
                <a:solidFill>
                  <a:srgbClr val="0000FF"/>
                </a:solidFill>
                <a:ea typeface="MS PGothic" pitchFamily="34" charset="-128"/>
              </a:rPr>
              <a:t>pN</a:t>
            </a:r>
            <a:r>
              <a:rPr lang="en-US" sz="2000" kern="0" dirty="0">
                <a:solidFill>
                  <a:srgbClr val="0000FF"/>
                </a:solidFill>
                <a:ea typeface="MS PGothic" pitchFamily="34" charset="-128"/>
              </a:rPr>
              <a:t>* Electrocouplings at Q</a:t>
            </a:r>
            <a:r>
              <a:rPr lang="en-US" sz="2000" kern="0" baseline="30000" dirty="0">
                <a:solidFill>
                  <a:srgbClr val="0000FF"/>
                </a:solidFill>
                <a:ea typeface="MS PGothic" pitchFamily="34" charset="-128"/>
              </a:rPr>
              <a:t>2 </a:t>
            </a:r>
            <a:r>
              <a:rPr lang="en-US" sz="2000" kern="0" dirty="0">
                <a:solidFill>
                  <a:srgbClr val="0000FF"/>
                </a:solidFill>
                <a:ea typeface="MS PGothic" pitchFamily="34" charset="-128"/>
              </a:rPr>
              <a:t>&gt; 10 GeV</a:t>
            </a:r>
            <a:r>
              <a:rPr lang="en-US" sz="2000" kern="0" baseline="30000" dirty="0">
                <a:solidFill>
                  <a:srgbClr val="0000FF"/>
                </a:solidFill>
                <a:ea typeface="MS PGothic" pitchFamily="34" charset="-128"/>
              </a:rPr>
              <a:t>2</a:t>
            </a:r>
            <a:r>
              <a:rPr lang="en-US" sz="2000" kern="0" dirty="0">
                <a:solidFill>
                  <a:srgbClr val="0000FF"/>
                </a:solidFill>
                <a:ea typeface="MS PGothic" pitchFamily="34" charset="-128"/>
              </a:rPr>
              <a:t> </a:t>
            </a:r>
          </a:p>
        </p:txBody>
      </p:sp>
      <p:sp>
        <p:nvSpPr>
          <p:cNvPr id="9" name="Line 7">
            <a:extLst>
              <a:ext uri="{FF2B5EF4-FFF2-40B4-BE49-F238E27FC236}">
                <a16:creationId xmlns:a16="http://schemas.microsoft.com/office/drawing/2014/main" id="{15915C6F-E12A-DF47-BE88-63FDBB94D0D1}"/>
              </a:ext>
            </a:extLst>
          </p:cNvPr>
          <p:cNvSpPr>
            <a:spLocks noChangeShapeType="1"/>
          </p:cNvSpPr>
          <p:nvPr/>
        </p:nvSpPr>
        <p:spPr bwMode="auto">
          <a:xfrm>
            <a:off x="0" y="746224"/>
            <a:ext cx="9144000" cy="0"/>
          </a:xfrm>
          <a:prstGeom prst="line">
            <a:avLst/>
          </a:prstGeom>
          <a:noFill/>
          <a:ln w="28575">
            <a:solidFill>
              <a:schemeClr val="accent2"/>
            </a:solidFill>
            <a:miter lim="800000"/>
            <a:headEnd/>
            <a:tailEnd/>
          </a:ln>
        </p:spPr>
        <p:txBody>
          <a:bodyPr wrap="none" lIns="91435" tIns="45718" rIns="91435" bIns="45718"/>
          <a:lstStyle/>
          <a:p>
            <a:pPr>
              <a:defRPr/>
            </a:pPr>
            <a:endParaRPr lang="en-US">
              <a:solidFill>
                <a:srgbClr val="000000"/>
              </a:solidFill>
            </a:endParaRPr>
          </a:p>
        </p:txBody>
      </p:sp>
      <p:sp>
        <p:nvSpPr>
          <p:cNvPr id="10" name="TextBox 9">
            <a:extLst>
              <a:ext uri="{FF2B5EF4-FFF2-40B4-BE49-F238E27FC236}">
                <a16:creationId xmlns:a16="http://schemas.microsoft.com/office/drawing/2014/main" id="{6C05D008-494D-F443-BF43-B6158329A5F8}"/>
              </a:ext>
            </a:extLst>
          </p:cNvPr>
          <p:cNvSpPr txBox="1"/>
          <p:nvPr/>
        </p:nvSpPr>
        <p:spPr>
          <a:xfrm>
            <a:off x="133831" y="868933"/>
            <a:ext cx="8839200" cy="1077218"/>
          </a:xfrm>
          <a:prstGeom prst="rect">
            <a:avLst/>
          </a:prstGeom>
          <a:noFill/>
        </p:spPr>
        <p:txBody>
          <a:bodyPr wrap="square" rtlCol="0">
            <a:spAutoFit/>
          </a:bodyPr>
          <a:lstStyle/>
          <a:p>
            <a:r>
              <a:rPr lang="en-US" sz="1600" dirty="0">
                <a:solidFill>
                  <a:srgbClr val="FF0000"/>
                </a:solidFill>
              </a:rPr>
              <a:t>Energy and luminosity increase up to &gt;10</a:t>
            </a:r>
            <a:r>
              <a:rPr lang="en-US" sz="1600" baseline="30000" dirty="0">
                <a:solidFill>
                  <a:srgbClr val="FF0000"/>
                </a:solidFill>
              </a:rPr>
              <a:t>36</a:t>
            </a:r>
            <a:r>
              <a:rPr lang="en-US" sz="1600" dirty="0">
                <a:solidFill>
                  <a:srgbClr val="FF0000"/>
                </a:solidFill>
              </a:rPr>
              <a:t> cm</a:t>
            </a:r>
            <a:r>
              <a:rPr lang="en-US" sz="1600" baseline="30000" dirty="0">
                <a:solidFill>
                  <a:srgbClr val="FF0000"/>
                </a:solidFill>
              </a:rPr>
              <a:t>-2</a:t>
            </a:r>
            <a:r>
              <a:rPr lang="en-US" sz="1600" dirty="0">
                <a:solidFill>
                  <a:srgbClr val="FF0000"/>
                </a:solidFill>
              </a:rPr>
              <a:t>s</a:t>
            </a:r>
            <a:r>
              <a:rPr lang="en-US" sz="1600" baseline="30000" dirty="0">
                <a:solidFill>
                  <a:srgbClr val="FF0000"/>
                </a:solidFill>
              </a:rPr>
              <a:t>-1</a:t>
            </a:r>
            <a:r>
              <a:rPr lang="en-US" sz="1600" dirty="0">
                <a:solidFill>
                  <a:srgbClr val="FF0000"/>
                </a:solidFill>
              </a:rPr>
              <a:t> are needed </a:t>
            </a:r>
            <a:r>
              <a:rPr lang="en-US" sz="1600" dirty="0"/>
              <a:t>in order to obtain information on the </a:t>
            </a:r>
            <a:r>
              <a:rPr lang="en-US" sz="1600" dirty="0" err="1">
                <a:latin typeface="Symbol" pitchFamily="2" charset="2"/>
              </a:rPr>
              <a:t>g</a:t>
            </a:r>
            <a:r>
              <a:rPr lang="en-US" sz="1600" baseline="-25000" dirty="0" err="1"/>
              <a:t>v</a:t>
            </a:r>
            <a:r>
              <a:rPr lang="en-US" sz="1600" dirty="0" err="1"/>
              <a:t>pN</a:t>
            </a:r>
            <a:r>
              <a:rPr lang="en-US" sz="1600" dirty="0"/>
              <a:t>* electrocouplings at Q</a:t>
            </a:r>
            <a:r>
              <a:rPr lang="en-US" sz="1600" baseline="30000" dirty="0"/>
              <a:t>2</a:t>
            </a:r>
            <a:r>
              <a:rPr lang="en-US" sz="1600" dirty="0"/>
              <a:t>&gt;10 GeV</a:t>
            </a:r>
            <a:r>
              <a:rPr lang="en-US" sz="1600" baseline="30000" dirty="0"/>
              <a:t>2</a:t>
            </a:r>
            <a:r>
              <a:rPr lang="en-US" sz="1600" dirty="0"/>
              <a:t>, allowing us to map out the momentum dependence of the dressed quark mass within the entire range of distances where the dominant part of hadron mass is generated  </a:t>
            </a:r>
          </a:p>
        </p:txBody>
      </p:sp>
      <p:pic>
        <p:nvPicPr>
          <p:cNvPr id="12" name="Picture 11" descr="Chart&#10;&#10;Description automatically generated">
            <a:extLst>
              <a:ext uri="{FF2B5EF4-FFF2-40B4-BE49-F238E27FC236}">
                <a16:creationId xmlns:a16="http://schemas.microsoft.com/office/drawing/2014/main" id="{88F01590-0D20-8B48-A20C-605A44519E5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085195"/>
            <a:ext cx="4927600" cy="3403600"/>
          </a:xfrm>
          <a:prstGeom prst="rect">
            <a:avLst/>
          </a:prstGeom>
        </p:spPr>
      </p:pic>
      <p:sp>
        <p:nvSpPr>
          <p:cNvPr id="14" name="TextBox 13">
            <a:extLst>
              <a:ext uri="{FF2B5EF4-FFF2-40B4-BE49-F238E27FC236}">
                <a16:creationId xmlns:a16="http://schemas.microsoft.com/office/drawing/2014/main" id="{E46642D3-1F7A-0140-BA8A-4A0A4D70D4C6}"/>
              </a:ext>
            </a:extLst>
          </p:cNvPr>
          <p:cNvSpPr txBox="1"/>
          <p:nvPr/>
        </p:nvSpPr>
        <p:spPr>
          <a:xfrm>
            <a:off x="5027959" y="3407910"/>
            <a:ext cx="3656770" cy="830997"/>
          </a:xfrm>
          <a:prstGeom prst="rect">
            <a:avLst/>
          </a:prstGeom>
          <a:noFill/>
        </p:spPr>
        <p:txBody>
          <a:bodyPr wrap="none" rtlCol="0">
            <a:spAutoFit/>
          </a:bodyPr>
          <a:lstStyle/>
          <a:p>
            <a:r>
              <a:rPr lang="en-US" sz="1600" u="sng" dirty="0">
                <a:solidFill>
                  <a:srgbClr val="0000FF"/>
                </a:solidFill>
              </a:rPr>
              <a:t>The exclusive electroproduction</a:t>
            </a:r>
          </a:p>
          <a:p>
            <a:r>
              <a:rPr lang="en-US" sz="1600" u="sng" dirty="0">
                <a:solidFill>
                  <a:srgbClr val="0000FF"/>
                </a:solidFill>
              </a:rPr>
              <a:t>measurements foreseen at JLab after</a:t>
            </a:r>
          </a:p>
          <a:p>
            <a:r>
              <a:rPr lang="en-US" sz="1600" u="sng" dirty="0">
                <a:solidFill>
                  <a:srgbClr val="0000FF"/>
                </a:solidFill>
              </a:rPr>
              <a:t>completion of the 12 GeV program:</a:t>
            </a:r>
          </a:p>
        </p:txBody>
      </p:sp>
      <p:sp>
        <p:nvSpPr>
          <p:cNvPr id="15" name="TextBox 14">
            <a:extLst>
              <a:ext uri="{FF2B5EF4-FFF2-40B4-BE49-F238E27FC236}">
                <a16:creationId xmlns:a16="http://schemas.microsoft.com/office/drawing/2014/main" id="{265ED459-EBB3-8C41-913C-7E3C5A371C58}"/>
              </a:ext>
            </a:extLst>
          </p:cNvPr>
          <p:cNvSpPr txBox="1"/>
          <p:nvPr/>
        </p:nvSpPr>
        <p:spPr>
          <a:xfrm>
            <a:off x="4923608" y="4320695"/>
            <a:ext cx="3807453" cy="830997"/>
          </a:xfrm>
          <a:prstGeom prst="rect">
            <a:avLst/>
          </a:prstGeom>
          <a:noFill/>
        </p:spPr>
        <p:txBody>
          <a:bodyPr wrap="none" rtlCol="0">
            <a:spAutoFit/>
          </a:bodyPr>
          <a:lstStyle/>
          <a:p>
            <a:pPr marL="173038" indent="-173038">
              <a:buClr>
                <a:srgbClr val="C00000"/>
              </a:buClr>
              <a:buFont typeface="Arial" panose="020B0604020202020204" pitchFamily="34" charset="0"/>
              <a:buChar char="•"/>
            </a:pPr>
            <a:r>
              <a:rPr lang="en-US" sz="1600" dirty="0">
                <a:solidFill>
                  <a:srgbClr val="009051"/>
                </a:solidFill>
              </a:rPr>
              <a:t>Beam energy at fixed target: 24 GeV</a:t>
            </a:r>
          </a:p>
          <a:p>
            <a:pPr marL="173038" indent="-173038">
              <a:buClr>
                <a:srgbClr val="C00000"/>
              </a:buClr>
              <a:buFont typeface="Arial" panose="020B0604020202020204" pitchFamily="34" charset="0"/>
              <a:buChar char="•"/>
            </a:pPr>
            <a:r>
              <a:rPr lang="en-US" sz="1600" dirty="0">
                <a:solidFill>
                  <a:srgbClr val="009051"/>
                </a:solidFill>
              </a:rPr>
              <a:t>Nearly 4</a:t>
            </a:r>
            <a:r>
              <a:rPr lang="en-US" sz="1600" dirty="0">
                <a:solidFill>
                  <a:srgbClr val="009051"/>
                </a:solidFill>
                <a:latin typeface="Symbol" pitchFamily="2" charset="2"/>
              </a:rPr>
              <a:t>p</a:t>
            </a:r>
            <a:r>
              <a:rPr lang="en-US" sz="1600" dirty="0">
                <a:solidFill>
                  <a:srgbClr val="009051"/>
                </a:solidFill>
              </a:rPr>
              <a:t> coverage</a:t>
            </a:r>
          </a:p>
          <a:p>
            <a:pPr marL="173038" indent="-173038">
              <a:buClr>
                <a:srgbClr val="C00000"/>
              </a:buClr>
              <a:buFont typeface="Arial" panose="020B0604020202020204" pitchFamily="34" charset="0"/>
              <a:buChar char="•"/>
            </a:pPr>
            <a:r>
              <a:rPr lang="en-US" sz="1600" dirty="0">
                <a:solidFill>
                  <a:srgbClr val="009051"/>
                </a:solidFill>
              </a:rPr>
              <a:t>High luminosity</a:t>
            </a:r>
          </a:p>
        </p:txBody>
      </p:sp>
      <p:sp>
        <p:nvSpPr>
          <p:cNvPr id="18" name="TextBox 17">
            <a:extLst>
              <a:ext uri="{FF2B5EF4-FFF2-40B4-BE49-F238E27FC236}">
                <a16:creationId xmlns:a16="http://schemas.microsoft.com/office/drawing/2014/main" id="{FD834601-412C-CE4C-9776-5AD26CBB6F97}"/>
              </a:ext>
            </a:extLst>
          </p:cNvPr>
          <p:cNvSpPr txBox="1"/>
          <p:nvPr/>
        </p:nvSpPr>
        <p:spPr>
          <a:xfrm>
            <a:off x="5136665" y="2505716"/>
            <a:ext cx="3696050" cy="584775"/>
          </a:xfrm>
          <a:prstGeom prst="rect">
            <a:avLst/>
          </a:prstGeom>
          <a:noFill/>
        </p:spPr>
        <p:txBody>
          <a:bodyPr wrap="square" rtlCol="0">
            <a:spAutoFit/>
          </a:bodyPr>
          <a:lstStyle/>
          <a:p>
            <a:r>
              <a:rPr lang="en-US" sz="1600" dirty="0"/>
              <a:t>Both </a:t>
            </a:r>
            <a:r>
              <a:rPr lang="en-US" sz="1600" dirty="0" err="1"/>
              <a:t>EicC</a:t>
            </a:r>
            <a:r>
              <a:rPr lang="en-US" sz="1600" dirty="0"/>
              <a:t> and EIC would need much higher (but likely unfeasible) luminosity </a:t>
            </a:r>
          </a:p>
        </p:txBody>
      </p:sp>
      <p:sp>
        <p:nvSpPr>
          <p:cNvPr id="2" name="Down Arrow 1">
            <a:extLst>
              <a:ext uri="{FF2B5EF4-FFF2-40B4-BE49-F238E27FC236}">
                <a16:creationId xmlns:a16="http://schemas.microsoft.com/office/drawing/2014/main" id="{13DBF9F0-4378-904F-99FD-85C87D3E2BB3}"/>
              </a:ext>
            </a:extLst>
          </p:cNvPr>
          <p:cNvSpPr/>
          <p:nvPr/>
        </p:nvSpPr>
        <p:spPr bwMode="auto">
          <a:xfrm>
            <a:off x="6060047" y="5168711"/>
            <a:ext cx="360218" cy="616543"/>
          </a:xfrm>
          <a:prstGeom prst="downArrow">
            <a:avLst/>
          </a:prstGeom>
          <a:solidFill>
            <a:srgbClr val="0000FF"/>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3600" b="0" i="0" u="none" strike="noStrike" cap="none" normalizeH="0" baseline="0">
              <a:ln>
                <a:noFill/>
              </a:ln>
              <a:solidFill>
                <a:schemeClr val="tx1"/>
              </a:solidFill>
              <a:effectLst/>
              <a:latin typeface="Arial" charset="0"/>
            </a:endParaRPr>
          </a:p>
        </p:txBody>
      </p:sp>
      <p:sp>
        <p:nvSpPr>
          <p:cNvPr id="3" name="TextBox 2">
            <a:extLst>
              <a:ext uri="{FF2B5EF4-FFF2-40B4-BE49-F238E27FC236}">
                <a16:creationId xmlns:a16="http://schemas.microsoft.com/office/drawing/2014/main" id="{9C40095D-5D2A-FA4D-A19E-F115D8F7487B}"/>
              </a:ext>
            </a:extLst>
          </p:cNvPr>
          <p:cNvSpPr txBox="1"/>
          <p:nvPr/>
        </p:nvSpPr>
        <p:spPr>
          <a:xfrm>
            <a:off x="58365" y="5870377"/>
            <a:ext cx="9023624" cy="338554"/>
          </a:xfrm>
          <a:prstGeom prst="rect">
            <a:avLst/>
          </a:prstGeom>
          <a:noFill/>
        </p:spPr>
        <p:txBody>
          <a:bodyPr wrap="square" rtlCol="0">
            <a:spAutoFit/>
          </a:bodyPr>
          <a:lstStyle/>
          <a:p>
            <a:r>
              <a:rPr lang="en-US" sz="1600" b="1" dirty="0"/>
              <a:t>Offer maximal achievable luminosity for extraction of </a:t>
            </a:r>
            <a:r>
              <a:rPr lang="en-US" sz="1600" b="1" dirty="0" err="1">
                <a:latin typeface="Symbol" pitchFamily="2" charset="2"/>
              </a:rPr>
              <a:t>g</a:t>
            </a:r>
            <a:r>
              <a:rPr lang="en-US" sz="1600" b="1" baseline="-25000" dirty="0" err="1"/>
              <a:t>v</a:t>
            </a:r>
            <a:r>
              <a:rPr lang="en-US" sz="1600" b="1" dirty="0" err="1"/>
              <a:t>pN</a:t>
            </a:r>
            <a:r>
              <a:rPr lang="en-US" sz="1600" b="1" dirty="0"/>
              <a:t>* electrocouplings at Q</a:t>
            </a:r>
            <a:r>
              <a:rPr lang="en-US" sz="1600" b="1" baseline="30000" dirty="0"/>
              <a:t>2</a:t>
            </a:r>
            <a:r>
              <a:rPr lang="en-US" sz="1600" b="1" dirty="0"/>
              <a:t>&gt;10 GeV</a:t>
            </a:r>
            <a:r>
              <a:rPr lang="en-US" sz="1600" b="1" baseline="30000" dirty="0"/>
              <a:t>2</a:t>
            </a:r>
            <a:r>
              <a:rPr lang="en-US" sz="1600" b="1" dirty="0"/>
              <a:t> </a:t>
            </a:r>
          </a:p>
        </p:txBody>
      </p:sp>
      <p:sp>
        <p:nvSpPr>
          <p:cNvPr id="13" name="Slide Number Placeholder 4">
            <a:extLst>
              <a:ext uri="{FF2B5EF4-FFF2-40B4-BE49-F238E27FC236}">
                <a16:creationId xmlns:a16="http://schemas.microsoft.com/office/drawing/2014/main" id="{C36EF2C2-35A1-BF45-BDCE-C8515B2D22CC}"/>
              </a:ext>
            </a:extLst>
          </p:cNvPr>
          <p:cNvSpPr txBox="1">
            <a:spLocks/>
          </p:cNvSpPr>
          <p:nvPr/>
        </p:nvSpPr>
        <p:spPr bwMode="auto">
          <a:xfrm>
            <a:off x="8543649" y="6553200"/>
            <a:ext cx="486064" cy="30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defPPr>
              <a:defRPr lang="en-US"/>
            </a:defPPr>
            <a:lvl1pPr marL="0" algn="r" defTabSz="457200" rtl="0" eaLnBrk="0" latinLnBrk="0" hangingPunct="0">
              <a:defRPr sz="1400" kern="1200">
                <a:solidFill>
                  <a:schemeClr val="tx1"/>
                </a:solidFill>
                <a:latin typeface="Times New Roman" pitchFamily="18" charset="0"/>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defRPr/>
            </a:pPr>
            <a:r>
              <a:rPr lang="fr-FR" sz="1600" dirty="0">
                <a:solidFill>
                  <a:srgbClr val="000000"/>
                </a:solidFill>
              </a:rPr>
              <a:t>18</a:t>
            </a:r>
          </a:p>
        </p:txBody>
      </p:sp>
    </p:spTree>
    <p:extLst>
      <p:ext uri="{BB962C8B-B14F-4D97-AF65-F5344CB8AC3E}">
        <p14:creationId xmlns:p14="http://schemas.microsoft.com/office/powerpoint/2010/main" val="1170113523"/>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48" y="1615010"/>
            <a:ext cx="4892258" cy="3669193"/>
          </a:xfrm>
          <a:prstGeom prst="rect">
            <a:avLst/>
          </a:prstGeom>
        </p:spPr>
      </p:pic>
      <p:sp>
        <p:nvSpPr>
          <p:cNvPr id="4" name="Rectangle 3"/>
          <p:cNvSpPr/>
          <p:nvPr/>
        </p:nvSpPr>
        <p:spPr>
          <a:xfrm>
            <a:off x="233667" y="63230"/>
            <a:ext cx="8612016" cy="400110"/>
          </a:xfrm>
          <a:prstGeom prst="rect">
            <a:avLst/>
          </a:prstGeom>
        </p:spPr>
        <p:txBody>
          <a:bodyPr wrap="square">
            <a:spAutoFit/>
          </a:bodyPr>
          <a:lstStyle/>
          <a:p>
            <a:pPr algn="ctr" fontAlgn="auto">
              <a:spcBef>
                <a:spcPts val="0"/>
              </a:spcBef>
              <a:spcAft>
                <a:spcPts val="0"/>
              </a:spcAft>
              <a:defRPr/>
            </a:pPr>
            <a:r>
              <a:rPr lang="en-US" sz="2000" b="1" kern="0" dirty="0">
                <a:solidFill>
                  <a:srgbClr val="3333CC"/>
                </a:solidFill>
                <a:latin typeface="Arial"/>
                <a:ea typeface="MS PGothic" pitchFamily="34" charset="-128"/>
              </a:rPr>
              <a:t>Advances in the Exploration of the N* Spectrum in Photoproduction</a:t>
            </a:r>
            <a:endParaRPr lang="en-US" sz="2000" dirty="0">
              <a:solidFill>
                <a:srgbClr val="000000"/>
              </a:solidFill>
              <a:latin typeface="Arial"/>
            </a:endParaRPr>
          </a:p>
        </p:txBody>
      </p:sp>
      <p:sp>
        <p:nvSpPr>
          <p:cNvPr id="24" name="TextBox 23"/>
          <p:cNvSpPr txBox="1"/>
          <p:nvPr/>
        </p:nvSpPr>
        <p:spPr>
          <a:xfrm>
            <a:off x="1745184" y="1544539"/>
            <a:ext cx="2348631" cy="300082"/>
          </a:xfrm>
          <a:prstGeom prst="rect">
            <a:avLst/>
          </a:prstGeom>
          <a:solidFill>
            <a:srgbClr val="FFFF00"/>
          </a:solidFill>
        </p:spPr>
        <p:txBody>
          <a:bodyPr wrap="square" rtlCol="0">
            <a:spAutoFit/>
          </a:bodyPr>
          <a:lstStyle/>
          <a:p>
            <a:pPr algn="ctr" defTabSz="342900" fontAlgn="auto">
              <a:spcBef>
                <a:spcPts val="0"/>
              </a:spcBef>
              <a:spcAft>
                <a:spcPts val="0"/>
              </a:spcAft>
              <a:defRPr/>
            </a:pPr>
            <a:r>
              <a:rPr lang="en-US" sz="1350" b="1" dirty="0">
                <a:solidFill>
                  <a:srgbClr val="0070C0"/>
                </a:solidFill>
              </a:rPr>
              <a:t>N</a:t>
            </a:r>
            <a:r>
              <a:rPr lang="en-US" sz="1350" b="1" baseline="30000" dirty="0">
                <a:solidFill>
                  <a:srgbClr val="0070C0"/>
                </a:solidFill>
              </a:rPr>
              <a:t>*</a:t>
            </a:r>
            <a:r>
              <a:rPr lang="en-US" sz="1350" b="1" dirty="0">
                <a:solidFill>
                  <a:srgbClr val="0070C0"/>
                </a:solidFill>
              </a:rPr>
              <a:t>/</a:t>
            </a:r>
            <a:r>
              <a:rPr lang="en-US" sz="1350" b="1" dirty="0">
                <a:solidFill>
                  <a:srgbClr val="0070C0"/>
                </a:solidFill>
                <a:latin typeface="Symbol" panose="05050102010706020507" pitchFamily="18" charset="2"/>
              </a:rPr>
              <a:t>D</a:t>
            </a:r>
            <a:r>
              <a:rPr lang="en-US" sz="1350" b="1" baseline="30000" dirty="0">
                <a:solidFill>
                  <a:srgbClr val="0070C0"/>
                </a:solidFill>
              </a:rPr>
              <a:t>*</a:t>
            </a:r>
            <a:r>
              <a:rPr lang="en-US" sz="1350" b="1" dirty="0">
                <a:solidFill>
                  <a:srgbClr val="0070C0"/>
                </a:solidFill>
              </a:rPr>
              <a:t> Spectrum 2020</a:t>
            </a:r>
            <a:r>
              <a:rPr lang="en-US" sz="1350" b="1" dirty="0">
                <a:solidFill>
                  <a:srgbClr val="0070C0"/>
                </a:solidFill>
                <a:latin typeface="Calibri" panose="020F0502020204030204"/>
                <a:cs typeface="Times New Roman"/>
              </a:rPr>
              <a:t>  </a:t>
            </a:r>
            <a:r>
              <a:rPr lang="en-US" sz="1350" b="1" dirty="0">
                <a:solidFill>
                  <a:srgbClr val="FF0000"/>
                </a:solidFill>
                <a:latin typeface="Times New Roman"/>
                <a:cs typeface="Times New Roman"/>
              </a:rPr>
              <a:t> </a:t>
            </a:r>
            <a:endParaRPr lang="en-US" sz="1350" dirty="0">
              <a:solidFill>
                <a:prstClr val="black"/>
              </a:solidFill>
              <a:latin typeface="Times New Roman"/>
              <a:cs typeface="Times New Roman"/>
            </a:endParaRPr>
          </a:p>
        </p:txBody>
      </p:sp>
      <p:sp>
        <p:nvSpPr>
          <p:cNvPr id="25" name="TextBox 24"/>
          <p:cNvSpPr txBox="1"/>
          <p:nvPr/>
        </p:nvSpPr>
        <p:spPr>
          <a:xfrm>
            <a:off x="777766" y="701795"/>
            <a:ext cx="7830206" cy="584775"/>
          </a:xfrm>
          <a:prstGeom prst="rect">
            <a:avLst/>
          </a:prstGeom>
          <a:noFill/>
        </p:spPr>
        <p:txBody>
          <a:bodyPr wrap="square" rtlCol="0">
            <a:spAutoFit/>
          </a:bodyPr>
          <a:lstStyle/>
          <a:p>
            <a:pPr defTabSz="342900" fontAlgn="auto">
              <a:spcBef>
                <a:spcPts val="0"/>
              </a:spcBef>
              <a:spcAft>
                <a:spcPts val="0"/>
              </a:spcAft>
              <a:defRPr/>
            </a:pPr>
            <a:r>
              <a:rPr lang="en-US" sz="1600" dirty="0">
                <a:solidFill>
                  <a:srgbClr val="0070C0"/>
                </a:solidFill>
              </a:rPr>
              <a:t>Several </a:t>
            </a:r>
            <a:r>
              <a:rPr lang="en-US" sz="1600" dirty="0">
                <a:solidFill>
                  <a:srgbClr val="FF0000"/>
                </a:solidFill>
              </a:rPr>
              <a:t>new nucleon resonances </a:t>
            </a:r>
            <a:r>
              <a:rPr lang="en-US" sz="1600" dirty="0">
                <a:solidFill>
                  <a:srgbClr val="0070C0"/>
                </a:solidFill>
              </a:rPr>
              <a:t>were established in a global multi-channel analysis of exclusive photoproduction data</a:t>
            </a:r>
          </a:p>
        </p:txBody>
      </p:sp>
      <p:sp>
        <p:nvSpPr>
          <p:cNvPr id="27" name="TextBox 26"/>
          <p:cNvSpPr txBox="1"/>
          <p:nvPr/>
        </p:nvSpPr>
        <p:spPr>
          <a:xfrm>
            <a:off x="273268" y="5207537"/>
            <a:ext cx="8565931" cy="1131079"/>
          </a:xfrm>
          <a:prstGeom prst="rect">
            <a:avLst/>
          </a:prstGeom>
          <a:noFill/>
        </p:spPr>
        <p:txBody>
          <a:bodyPr wrap="square" rtlCol="0">
            <a:spAutoFit/>
          </a:bodyPr>
          <a:lstStyle/>
          <a:p>
            <a:pPr algn="ctr" defTabSz="342900" fontAlgn="auto">
              <a:spcBef>
                <a:spcPts val="0"/>
              </a:spcBef>
              <a:spcAft>
                <a:spcPts val="0"/>
              </a:spcAft>
              <a:defRPr/>
            </a:pPr>
            <a:r>
              <a:rPr lang="en-US" altLang="en-US" sz="1350" b="1" dirty="0">
                <a:solidFill>
                  <a:srgbClr val="0070C0"/>
                </a:solidFill>
                <a:ea typeface="Arial Unicode MS" panose="020B0604020202020204" pitchFamily="34" charset="-128"/>
              </a:rPr>
              <a:t>Description of the exclusive electroproduction data off the proton with the same masses and hadronic decay widths as in photoproduction will validate the existence of new baryon states.</a:t>
            </a:r>
          </a:p>
          <a:p>
            <a:pPr algn="ctr" defTabSz="342900" fontAlgn="auto">
              <a:spcBef>
                <a:spcPts val="0"/>
              </a:spcBef>
              <a:spcAft>
                <a:spcPts val="0"/>
              </a:spcAft>
              <a:defRPr/>
            </a:pPr>
            <a:endParaRPr lang="en-US" altLang="en-US" sz="1350" b="1" dirty="0">
              <a:solidFill>
                <a:srgbClr val="0070C0"/>
              </a:solidFill>
              <a:ea typeface="Arial Unicode MS" panose="020B0604020202020204" pitchFamily="34" charset="-128"/>
            </a:endParaRPr>
          </a:p>
          <a:p>
            <a:pPr algn="ctr" defTabSz="342900" fontAlgn="auto">
              <a:spcBef>
                <a:spcPts val="0"/>
              </a:spcBef>
              <a:spcAft>
                <a:spcPts val="0"/>
              </a:spcAft>
              <a:defRPr/>
            </a:pPr>
            <a:r>
              <a:rPr lang="en-US" altLang="en-US" sz="1350" b="1" dirty="0">
                <a:solidFill>
                  <a:srgbClr val="FF0000"/>
                </a:solidFill>
                <a:ea typeface="Arial Unicode MS" panose="020B0604020202020204" pitchFamily="34" charset="-128"/>
              </a:rPr>
              <a:t>Combined studies of the CLAS </a:t>
            </a:r>
            <a:r>
              <a:rPr lang="en-US" altLang="en-US" sz="1350" b="1" dirty="0">
                <a:solidFill>
                  <a:srgbClr val="FF0000"/>
                </a:solidFill>
                <a:latin typeface="Symbol" panose="05050102010706020507" pitchFamily="18" charset="2"/>
                <a:ea typeface="Arial Unicode MS" panose="020B0604020202020204" pitchFamily="34" charset="-128"/>
              </a:rPr>
              <a:t>p</a:t>
            </a:r>
            <a:r>
              <a:rPr lang="en-US" altLang="en-US" sz="1350" b="1" baseline="30000" dirty="0">
                <a:solidFill>
                  <a:srgbClr val="FF0000"/>
                </a:solidFill>
                <a:ea typeface="Arial Unicode MS" panose="020B0604020202020204" pitchFamily="34" charset="-128"/>
              </a:rPr>
              <a:t>+</a:t>
            </a:r>
            <a:r>
              <a:rPr lang="en-US" altLang="en-US" sz="1350" b="1" dirty="0">
                <a:solidFill>
                  <a:srgbClr val="FF0000"/>
                </a:solidFill>
                <a:latin typeface="Symbol" panose="05050102010706020507" pitchFamily="18" charset="2"/>
                <a:ea typeface="Arial Unicode MS" panose="020B0604020202020204" pitchFamily="34" charset="-128"/>
              </a:rPr>
              <a:t>p</a:t>
            </a:r>
            <a:r>
              <a:rPr lang="en-US" altLang="en-US" sz="1350" b="1" baseline="30000" dirty="0">
                <a:solidFill>
                  <a:srgbClr val="FF0000"/>
                </a:solidFill>
                <a:ea typeface="Arial Unicode MS" panose="020B0604020202020204" pitchFamily="34" charset="-128"/>
              </a:rPr>
              <a:t>-</a:t>
            </a:r>
            <a:r>
              <a:rPr lang="en-US" altLang="en-US" sz="1350" b="1" dirty="0">
                <a:solidFill>
                  <a:srgbClr val="FF0000"/>
                </a:solidFill>
                <a:ea typeface="Arial Unicode MS" panose="020B0604020202020204" pitchFamily="34" charset="-128"/>
              </a:rPr>
              <a:t>p photo-/electroproduction off proton data allow us to observe </a:t>
            </a:r>
          </a:p>
          <a:p>
            <a:pPr algn="ctr" defTabSz="342900" fontAlgn="auto">
              <a:spcBef>
                <a:spcPts val="0"/>
              </a:spcBef>
              <a:spcAft>
                <a:spcPts val="0"/>
              </a:spcAft>
              <a:defRPr/>
            </a:pPr>
            <a:r>
              <a:rPr lang="en-US" altLang="en-US" sz="1350" b="1" dirty="0">
                <a:solidFill>
                  <a:srgbClr val="FF0000"/>
                </a:solidFill>
                <a:ea typeface="Arial Unicode MS" panose="020B0604020202020204" pitchFamily="34" charset="-128"/>
              </a:rPr>
              <a:t>a new N’(1720)3/2</a:t>
            </a:r>
            <a:r>
              <a:rPr lang="en-US" altLang="en-US" sz="1350" b="1" baseline="30000" dirty="0">
                <a:solidFill>
                  <a:srgbClr val="FF0000"/>
                </a:solidFill>
                <a:ea typeface="Arial Unicode MS" panose="020B0604020202020204" pitchFamily="34" charset="-128"/>
              </a:rPr>
              <a:t>+</a:t>
            </a:r>
            <a:r>
              <a:rPr lang="en-US" altLang="en-US" sz="1350" b="1" dirty="0">
                <a:solidFill>
                  <a:srgbClr val="FF0000"/>
                </a:solidFill>
                <a:ea typeface="Arial Unicode MS" panose="020B0604020202020204" pitchFamily="34" charset="-128"/>
              </a:rPr>
              <a:t> baryon state in addition to those listed above. </a:t>
            </a:r>
          </a:p>
        </p:txBody>
      </p:sp>
      <p:graphicFrame>
        <p:nvGraphicFramePr>
          <p:cNvPr id="23" name="Table 22">
            <a:extLst>
              <a:ext uri="{FF2B5EF4-FFF2-40B4-BE49-F238E27FC236}">
                <a16:creationId xmlns:a16="http://schemas.microsoft.com/office/drawing/2014/main" id="{BF5247D3-48B6-4B22-8EF0-BEDABA6613AD}"/>
              </a:ext>
            </a:extLst>
          </p:cNvPr>
          <p:cNvGraphicFramePr>
            <a:graphicFrameLocks noGrp="1"/>
          </p:cNvGraphicFramePr>
          <p:nvPr/>
        </p:nvGraphicFramePr>
        <p:xfrm>
          <a:off x="5390244" y="1862884"/>
          <a:ext cx="2802637" cy="3079805"/>
        </p:xfrm>
        <a:graphic>
          <a:graphicData uri="http://schemas.openxmlformats.org/drawingml/2006/table">
            <a:tbl>
              <a:tblPr firstRow="1" bandRow="1">
                <a:tableStyleId>{073A0DAA-6AF3-43AB-8588-CEC1D06C72B9}</a:tableStyleId>
              </a:tblPr>
              <a:tblGrid>
                <a:gridCol w="1018741">
                  <a:extLst>
                    <a:ext uri="{9D8B030D-6E8A-4147-A177-3AD203B41FA5}">
                      <a16:colId xmlns:a16="http://schemas.microsoft.com/office/drawing/2014/main" val="20000"/>
                    </a:ext>
                  </a:extLst>
                </a:gridCol>
                <a:gridCol w="849684">
                  <a:extLst>
                    <a:ext uri="{9D8B030D-6E8A-4147-A177-3AD203B41FA5}">
                      <a16:colId xmlns:a16="http://schemas.microsoft.com/office/drawing/2014/main" val="20001"/>
                    </a:ext>
                  </a:extLst>
                </a:gridCol>
                <a:gridCol w="934212">
                  <a:extLst>
                    <a:ext uri="{9D8B030D-6E8A-4147-A177-3AD203B41FA5}">
                      <a16:colId xmlns:a16="http://schemas.microsoft.com/office/drawing/2014/main" val="20002"/>
                    </a:ext>
                  </a:extLst>
                </a:gridCol>
              </a:tblGrid>
              <a:tr h="369037">
                <a:tc>
                  <a:txBody>
                    <a:bodyPr/>
                    <a:lstStyle/>
                    <a:p>
                      <a:r>
                        <a:rPr lang="en-US" sz="900" dirty="0">
                          <a:latin typeface="Arial" panose="020B0604020202020204" pitchFamily="34" charset="0"/>
                          <a:cs typeface="Arial" panose="020B0604020202020204" pitchFamily="34" charset="0"/>
                        </a:rPr>
                        <a:t>State</a:t>
                      </a:r>
                    </a:p>
                    <a:p>
                      <a:r>
                        <a:rPr lang="en-US" sz="900" dirty="0">
                          <a:latin typeface="Arial" panose="020B0604020202020204" pitchFamily="34" charset="0"/>
                          <a:cs typeface="Arial" panose="020B0604020202020204" pitchFamily="34" charset="0"/>
                        </a:rPr>
                        <a:t>N(mass)J</a:t>
                      </a:r>
                      <a:r>
                        <a:rPr lang="en-US" sz="900" baseline="30000" dirty="0">
                          <a:latin typeface="Arial" panose="020B0604020202020204" pitchFamily="34" charset="0"/>
                          <a:cs typeface="Arial" panose="020B0604020202020204" pitchFamily="34" charset="0"/>
                        </a:rPr>
                        <a:t>P</a:t>
                      </a:r>
                    </a:p>
                  </a:txBody>
                  <a:tcPr marL="68580" marR="68580" marT="34290" marB="34290"/>
                </a:tc>
                <a:tc>
                  <a:txBody>
                    <a:bodyPr/>
                    <a:lstStyle/>
                    <a:p>
                      <a:pPr algn="ctr"/>
                      <a:r>
                        <a:rPr lang="en-US" sz="900" baseline="0" dirty="0">
                          <a:latin typeface="Arial" panose="020B0604020202020204" pitchFamily="34" charset="0"/>
                          <a:cs typeface="Arial" panose="020B0604020202020204" pitchFamily="34" charset="0"/>
                        </a:rPr>
                        <a:t>PDG </a:t>
                      </a:r>
                    </a:p>
                    <a:p>
                      <a:pPr algn="ctr"/>
                      <a:r>
                        <a:rPr lang="en-US" sz="900" baseline="0" dirty="0">
                          <a:latin typeface="Arial" panose="020B0604020202020204" pitchFamily="34" charset="0"/>
                          <a:cs typeface="Arial" panose="020B0604020202020204" pitchFamily="34" charset="0"/>
                        </a:rPr>
                        <a:t>pre 2012</a:t>
                      </a:r>
                    </a:p>
                  </a:txBody>
                  <a:tcPr marL="68580" marR="68580" marT="34290" marB="34290"/>
                </a:tc>
                <a:tc>
                  <a:txBody>
                    <a:bodyPr/>
                    <a:lstStyle/>
                    <a:p>
                      <a:pPr algn="ctr"/>
                      <a:r>
                        <a:rPr lang="en-US" sz="900" dirty="0">
                          <a:latin typeface="Arial" panose="020B0604020202020204" pitchFamily="34" charset="0"/>
                          <a:cs typeface="Arial" panose="020B0604020202020204" pitchFamily="34" charset="0"/>
                        </a:rPr>
                        <a:t>PDG 2020</a:t>
                      </a:r>
                      <a:r>
                        <a:rPr lang="en-US" sz="900" dirty="0">
                          <a:solidFill>
                            <a:srgbClr val="FF0000"/>
                          </a:solidFill>
                          <a:latin typeface="Arial" panose="020B0604020202020204" pitchFamily="34" charset="0"/>
                          <a:cs typeface="Arial" panose="020B0604020202020204" pitchFamily="34" charset="0"/>
                        </a:rPr>
                        <a:t>*</a:t>
                      </a:r>
                    </a:p>
                  </a:txBody>
                  <a:tcPr marL="68580" marR="68580" marT="34290" marB="34290"/>
                </a:tc>
                <a:extLst>
                  <a:ext uri="{0D108BD9-81ED-4DB2-BD59-A6C34878D82A}">
                    <a16:rowId xmlns:a16="http://schemas.microsoft.com/office/drawing/2014/main" val="10000"/>
                  </a:ext>
                </a:extLst>
              </a:tr>
              <a:tr h="220454">
                <a:tc>
                  <a:txBody>
                    <a:bodyPr/>
                    <a:lstStyle/>
                    <a:p>
                      <a:r>
                        <a:rPr lang="en-US" sz="900" b="1" dirty="0">
                          <a:latin typeface="Arial" panose="020B0604020202020204" pitchFamily="34" charset="0"/>
                          <a:cs typeface="Arial" panose="020B0604020202020204" pitchFamily="34" charset="0"/>
                        </a:rPr>
                        <a:t>N(1710)1/2</a:t>
                      </a:r>
                      <a:r>
                        <a:rPr lang="en-US" sz="900" b="1" baseline="30000" dirty="0">
                          <a:latin typeface="Arial" panose="020B0604020202020204" pitchFamily="34" charset="0"/>
                          <a:cs typeface="Arial" panose="020B0604020202020204" pitchFamily="34" charset="0"/>
                        </a:rPr>
                        <a:t>+</a:t>
                      </a:r>
                    </a:p>
                  </a:txBody>
                  <a:tcPr marL="68580" marR="68580" marT="34290" marB="34290"/>
                </a:tc>
                <a:tc>
                  <a:txBody>
                    <a:bodyPr/>
                    <a:lstStyle/>
                    <a:p>
                      <a:pPr algn="ctr"/>
                      <a:r>
                        <a:rPr lang="en-US" sz="900" b="0" dirty="0">
                          <a:latin typeface="Arial" panose="020B0604020202020204" pitchFamily="34" charset="0"/>
                          <a:cs typeface="Arial" panose="020B0604020202020204" pitchFamily="34" charset="0"/>
                        </a:rPr>
                        <a:t>***</a:t>
                      </a:r>
                    </a:p>
                  </a:txBody>
                  <a:tcPr marL="68580" marR="68580" marT="34290" marB="34290"/>
                </a:tc>
                <a:tc>
                  <a:txBody>
                    <a:bodyPr/>
                    <a:lstStyle/>
                    <a:p>
                      <a:pPr algn="ctr"/>
                      <a:r>
                        <a:rPr lang="en-US" sz="900" b="1" dirty="0">
                          <a:solidFill>
                            <a:srgbClr val="008D00"/>
                          </a:solidFill>
                          <a:latin typeface="Arial" panose="020B0604020202020204" pitchFamily="34" charset="0"/>
                          <a:cs typeface="Arial" panose="020B0604020202020204" pitchFamily="34" charset="0"/>
                        </a:rPr>
                        <a:t>****</a:t>
                      </a:r>
                    </a:p>
                  </a:txBody>
                  <a:tcPr marL="68580" marR="68580" marT="34290" marB="34290"/>
                </a:tc>
                <a:extLst>
                  <a:ext uri="{0D108BD9-81ED-4DB2-BD59-A6C34878D82A}">
                    <a16:rowId xmlns:a16="http://schemas.microsoft.com/office/drawing/2014/main" val="10001"/>
                  </a:ext>
                </a:extLst>
              </a:tr>
              <a:tr h="22045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900" b="1" dirty="0">
                          <a:latin typeface="Arial" panose="020B0604020202020204" pitchFamily="34" charset="0"/>
                          <a:cs typeface="Arial" panose="020B0604020202020204" pitchFamily="34" charset="0"/>
                        </a:rPr>
                        <a:t>N(1880)1/2</a:t>
                      </a:r>
                      <a:r>
                        <a:rPr lang="en-US" sz="900" b="1" baseline="30000" dirty="0">
                          <a:latin typeface="Arial" panose="020B0604020202020204" pitchFamily="34" charset="0"/>
                          <a:cs typeface="Arial" panose="020B0604020202020204" pitchFamily="34" charset="0"/>
                        </a:rPr>
                        <a:t>+</a:t>
                      </a:r>
                    </a:p>
                  </a:txBody>
                  <a:tcPr marL="68580" marR="68580" marT="34290" marB="34290"/>
                </a:tc>
                <a:tc>
                  <a:txBody>
                    <a:bodyPr/>
                    <a:lstStyle/>
                    <a:p>
                      <a:pPr algn="ctr"/>
                      <a:r>
                        <a:rPr lang="en-US" sz="900" b="1" baseline="0" dirty="0">
                          <a:latin typeface="Arial" panose="020B0604020202020204" pitchFamily="34" charset="0"/>
                          <a:cs typeface="Arial" panose="020B0604020202020204" pitchFamily="34" charset="0"/>
                        </a:rPr>
                        <a:t> </a:t>
                      </a:r>
                      <a:endParaRPr lang="en-US" sz="900" b="1" dirty="0">
                        <a:latin typeface="Arial" panose="020B0604020202020204" pitchFamily="34" charset="0"/>
                        <a:cs typeface="Arial" panose="020B0604020202020204" pitchFamily="34" charset="0"/>
                      </a:endParaRPr>
                    </a:p>
                  </a:txBody>
                  <a:tcPr marL="68580" marR="68580" marT="34290" marB="34290"/>
                </a:tc>
                <a:tc>
                  <a:txBody>
                    <a:bodyPr/>
                    <a:lstStyle/>
                    <a:p>
                      <a:pPr algn="ctr"/>
                      <a:r>
                        <a:rPr lang="en-US" sz="900" b="1" dirty="0">
                          <a:solidFill>
                            <a:srgbClr val="008D00"/>
                          </a:solidFill>
                          <a:latin typeface="Arial" panose="020B0604020202020204" pitchFamily="34" charset="0"/>
                          <a:cs typeface="Arial" panose="020B0604020202020204" pitchFamily="34" charset="0"/>
                        </a:rPr>
                        <a:t>***</a:t>
                      </a:r>
                    </a:p>
                  </a:txBody>
                  <a:tcPr marL="68580" marR="68580" marT="34290" marB="34290"/>
                </a:tc>
                <a:extLst>
                  <a:ext uri="{0D108BD9-81ED-4DB2-BD59-A6C34878D82A}">
                    <a16:rowId xmlns:a16="http://schemas.microsoft.com/office/drawing/2014/main" val="10002"/>
                  </a:ext>
                </a:extLst>
              </a:tr>
              <a:tr h="22045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900" b="1" dirty="0">
                          <a:latin typeface="Arial" panose="020B0604020202020204" pitchFamily="34" charset="0"/>
                          <a:cs typeface="Arial" panose="020B0604020202020204" pitchFamily="34" charset="0"/>
                        </a:rPr>
                        <a:t>N(1895)1/2</a:t>
                      </a:r>
                      <a:r>
                        <a:rPr lang="en-US" sz="900" b="1" baseline="30000" dirty="0">
                          <a:latin typeface="Arial" panose="020B0604020202020204" pitchFamily="34" charset="0"/>
                          <a:cs typeface="Arial" panose="020B0604020202020204" pitchFamily="34" charset="0"/>
                        </a:rPr>
                        <a:t>-</a:t>
                      </a:r>
                    </a:p>
                  </a:txBody>
                  <a:tcPr marL="68580" marR="68580" marT="34290" marB="34290"/>
                </a:tc>
                <a:tc>
                  <a:txBody>
                    <a:bodyPr/>
                    <a:lstStyle/>
                    <a:p>
                      <a:pPr algn="ctr"/>
                      <a:endParaRPr lang="en-US" sz="900" b="1" dirty="0">
                        <a:latin typeface="Arial" panose="020B0604020202020204" pitchFamily="34" charset="0"/>
                        <a:cs typeface="Arial" panose="020B0604020202020204" pitchFamily="34" charset="0"/>
                      </a:endParaRPr>
                    </a:p>
                  </a:txBody>
                  <a:tcPr marL="68580" marR="68580" marT="34290" marB="34290"/>
                </a:tc>
                <a:tc>
                  <a:txBody>
                    <a:bodyPr/>
                    <a:lstStyle/>
                    <a:p>
                      <a:pPr algn="ctr"/>
                      <a:r>
                        <a:rPr lang="en-US" sz="900" b="1" dirty="0">
                          <a:solidFill>
                            <a:srgbClr val="008D00"/>
                          </a:solidFill>
                          <a:latin typeface="Arial" panose="020B0604020202020204" pitchFamily="34" charset="0"/>
                          <a:cs typeface="Arial" panose="020B0604020202020204" pitchFamily="34" charset="0"/>
                        </a:rPr>
                        <a:t>****</a:t>
                      </a:r>
                    </a:p>
                  </a:txBody>
                  <a:tcPr marL="68580" marR="68580" marT="34290" marB="34290"/>
                </a:tc>
                <a:extLst>
                  <a:ext uri="{0D108BD9-81ED-4DB2-BD59-A6C34878D82A}">
                    <a16:rowId xmlns:a16="http://schemas.microsoft.com/office/drawing/2014/main" val="10003"/>
                  </a:ext>
                </a:extLst>
              </a:tr>
              <a:tr h="22045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900" b="1" dirty="0">
                          <a:latin typeface="Arial" panose="020B0604020202020204" pitchFamily="34" charset="0"/>
                          <a:cs typeface="Arial" panose="020B0604020202020204" pitchFamily="34" charset="0"/>
                        </a:rPr>
                        <a:t>N(1900)3/2</a:t>
                      </a:r>
                      <a:r>
                        <a:rPr lang="en-US" sz="900" b="1" baseline="30000" dirty="0">
                          <a:latin typeface="Arial" panose="020B0604020202020204" pitchFamily="34" charset="0"/>
                          <a:cs typeface="Arial" panose="020B0604020202020204" pitchFamily="34" charset="0"/>
                        </a:rPr>
                        <a:t>+</a:t>
                      </a:r>
                    </a:p>
                  </a:txBody>
                  <a:tcPr marL="68580" marR="68580" marT="34290" marB="34290"/>
                </a:tc>
                <a:tc>
                  <a:txBody>
                    <a:bodyPr/>
                    <a:lstStyle/>
                    <a:p>
                      <a:pPr algn="ctr"/>
                      <a:r>
                        <a:rPr lang="en-US" sz="900" b="1" dirty="0">
                          <a:latin typeface="Arial" panose="020B0604020202020204" pitchFamily="34" charset="0"/>
                          <a:cs typeface="Arial" panose="020B0604020202020204" pitchFamily="34" charset="0"/>
                        </a:rPr>
                        <a:t>**</a:t>
                      </a:r>
                    </a:p>
                  </a:txBody>
                  <a:tcPr marL="68580" marR="68580" marT="34290" marB="34290"/>
                </a:tc>
                <a:tc>
                  <a:txBody>
                    <a:bodyPr/>
                    <a:lstStyle/>
                    <a:p>
                      <a:pPr algn="ctr"/>
                      <a:r>
                        <a:rPr lang="en-US" sz="900" b="1" dirty="0">
                          <a:solidFill>
                            <a:srgbClr val="008D00"/>
                          </a:solidFill>
                          <a:latin typeface="Arial" panose="020B0604020202020204" pitchFamily="34" charset="0"/>
                          <a:cs typeface="Arial" panose="020B0604020202020204" pitchFamily="34" charset="0"/>
                        </a:rPr>
                        <a:t>****</a:t>
                      </a:r>
                    </a:p>
                  </a:txBody>
                  <a:tcPr marL="68580" marR="68580" marT="34290" marB="34290"/>
                </a:tc>
                <a:extLst>
                  <a:ext uri="{0D108BD9-81ED-4DB2-BD59-A6C34878D82A}">
                    <a16:rowId xmlns:a16="http://schemas.microsoft.com/office/drawing/2014/main" val="10004"/>
                  </a:ext>
                </a:extLst>
              </a:tr>
              <a:tr h="22045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900" b="1" dirty="0">
                          <a:latin typeface="Arial" panose="020B0604020202020204" pitchFamily="34" charset="0"/>
                          <a:cs typeface="Arial" panose="020B0604020202020204" pitchFamily="34" charset="0"/>
                        </a:rPr>
                        <a:t>N(1875)3/2</a:t>
                      </a:r>
                      <a:r>
                        <a:rPr lang="en-US" sz="900" b="1" baseline="30000" dirty="0">
                          <a:latin typeface="Arial" panose="020B0604020202020204" pitchFamily="34" charset="0"/>
                          <a:cs typeface="Arial" panose="020B0604020202020204" pitchFamily="34" charset="0"/>
                        </a:rPr>
                        <a:t>-</a:t>
                      </a:r>
                    </a:p>
                  </a:txBody>
                  <a:tcPr marL="68580" marR="68580" marT="34290" marB="34290"/>
                </a:tc>
                <a:tc>
                  <a:txBody>
                    <a:bodyPr/>
                    <a:lstStyle/>
                    <a:p>
                      <a:pPr algn="ctr"/>
                      <a:endParaRPr lang="en-US" sz="900" b="1" dirty="0">
                        <a:latin typeface="Arial" panose="020B0604020202020204" pitchFamily="34" charset="0"/>
                        <a:cs typeface="Arial" panose="020B0604020202020204" pitchFamily="34" charset="0"/>
                      </a:endParaRPr>
                    </a:p>
                  </a:txBody>
                  <a:tcPr marL="68580" marR="68580" marT="34290" marB="34290"/>
                </a:tc>
                <a:tc>
                  <a:txBody>
                    <a:bodyPr/>
                    <a:lstStyle/>
                    <a:p>
                      <a:pPr algn="ctr"/>
                      <a:r>
                        <a:rPr lang="en-US" sz="900" b="1" dirty="0">
                          <a:solidFill>
                            <a:srgbClr val="008D00"/>
                          </a:solidFill>
                          <a:latin typeface="Arial" panose="020B0604020202020204" pitchFamily="34" charset="0"/>
                          <a:cs typeface="Arial" panose="020B0604020202020204" pitchFamily="34" charset="0"/>
                        </a:rPr>
                        <a:t>***</a:t>
                      </a:r>
                    </a:p>
                  </a:txBody>
                  <a:tcPr marL="68580" marR="68580" marT="34290" marB="34290"/>
                </a:tc>
                <a:extLst>
                  <a:ext uri="{0D108BD9-81ED-4DB2-BD59-A6C34878D82A}">
                    <a16:rowId xmlns:a16="http://schemas.microsoft.com/office/drawing/2014/main" val="10005"/>
                  </a:ext>
                </a:extLst>
              </a:tr>
              <a:tr h="22045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900" b="1" baseline="0" dirty="0">
                          <a:latin typeface="Arial" panose="020B0604020202020204" pitchFamily="34" charset="0"/>
                          <a:cs typeface="Arial" panose="020B0604020202020204" pitchFamily="34" charset="0"/>
                        </a:rPr>
                        <a:t>N(2100)1/2</a:t>
                      </a:r>
                      <a:r>
                        <a:rPr lang="en-US" sz="900" b="1" baseline="30000" dirty="0">
                          <a:latin typeface="Arial" panose="020B0604020202020204" pitchFamily="34" charset="0"/>
                          <a:cs typeface="Arial" panose="020B0604020202020204" pitchFamily="34" charset="0"/>
                        </a:rPr>
                        <a:t>+</a:t>
                      </a:r>
                    </a:p>
                  </a:txBody>
                  <a:tcPr marL="68580" marR="68580" marT="34290" marB="34290"/>
                </a:tc>
                <a:tc>
                  <a:txBody>
                    <a:bodyPr/>
                    <a:lstStyle/>
                    <a:p>
                      <a:pPr algn="ctr"/>
                      <a:r>
                        <a:rPr lang="en-US" sz="900" b="1" dirty="0">
                          <a:latin typeface="Arial" panose="020B0604020202020204" pitchFamily="34" charset="0"/>
                          <a:cs typeface="Arial" panose="020B0604020202020204" pitchFamily="34" charset="0"/>
                        </a:rPr>
                        <a:t>*</a:t>
                      </a:r>
                    </a:p>
                  </a:txBody>
                  <a:tcPr marL="68580" marR="68580" marT="34290" marB="34290"/>
                </a:tc>
                <a:tc>
                  <a:txBody>
                    <a:bodyPr/>
                    <a:lstStyle/>
                    <a:p>
                      <a:pPr algn="ctr"/>
                      <a:r>
                        <a:rPr lang="en-US" sz="900" b="1" dirty="0">
                          <a:solidFill>
                            <a:srgbClr val="008D00"/>
                          </a:solidFill>
                          <a:latin typeface="Arial" panose="020B0604020202020204" pitchFamily="34" charset="0"/>
                          <a:cs typeface="Arial" panose="020B0604020202020204" pitchFamily="34" charset="0"/>
                        </a:rPr>
                        <a:t>***</a:t>
                      </a:r>
                    </a:p>
                  </a:txBody>
                  <a:tcPr marL="68580" marR="68580" marT="34290" marB="34290"/>
                </a:tc>
                <a:extLst>
                  <a:ext uri="{0D108BD9-81ED-4DB2-BD59-A6C34878D82A}">
                    <a16:rowId xmlns:a16="http://schemas.microsoft.com/office/drawing/2014/main" val="2825131784"/>
                  </a:ext>
                </a:extLst>
              </a:tr>
              <a:tr h="22045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900" b="1" dirty="0">
                          <a:latin typeface="Arial" panose="020B0604020202020204" pitchFamily="34" charset="0"/>
                          <a:cs typeface="Arial" panose="020B0604020202020204" pitchFamily="34" charset="0"/>
                        </a:rPr>
                        <a:t>N(2120)3/2</a:t>
                      </a:r>
                      <a:r>
                        <a:rPr lang="en-US" sz="900" b="1" baseline="30000" dirty="0">
                          <a:latin typeface="Arial" panose="020B0604020202020204" pitchFamily="34" charset="0"/>
                          <a:cs typeface="Arial" panose="020B0604020202020204" pitchFamily="34" charset="0"/>
                        </a:rPr>
                        <a:t>-</a:t>
                      </a:r>
                    </a:p>
                  </a:txBody>
                  <a:tcPr marL="68580" marR="68580" marT="34290" marB="34290"/>
                </a:tc>
                <a:tc>
                  <a:txBody>
                    <a:bodyPr/>
                    <a:lstStyle/>
                    <a:p>
                      <a:pPr algn="ctr"/>
                      <a:endParaRPr lang="en-US" sz="900" b="1" dirty="0">
                        <a:latin typeface="Arial" panose="020B0604020202020204" pitchFamily="34" charset="0"/>
                        <a:cs typeface="Arial" panose="020B0604020202020204" pitchFamily="34" charset="0"/>
                      </a:endParaRPr>
                    </a:p>
                  </a:txBody>
                  <a:tcPr marL="68580" marR="68580" marT="34290" marB="34290"/>
                </a:tc>
                <a:tc>
                  <a:txBody>
                    <a:bodyPr/>
                    <a:lstStyle/>
                    <a:p>
                      <a:pPr algn="ctr"/>
                      <a:r>
                        <a:rPr lang="en-US" sz="900" b="1" dirty="0">
                          <a:solidFill>
                            <a:srgbClr val="008D00"/>
                          </a:solidFill>
                          <a:latin typeface="Arial" panose="020B0604020202020204" pitchFamily="34" charset="0"/>
                          <a:cs typeface="Arial" panose="020B0604020202020204" pitchFamily="34" charset="0"/>
                        </a:rPr>
                        <a:t>***</a:t>
                      </a:r>
                    </a:p>
                  </a:txBody>
                  <a:tcPr marL="68580" marR="68580" marT="34290" marB="34290"/>
                </a:tc>
                <a:extLst>
                  <a:ext uri="{0D108BD9-81ED-4DB2-BD59-A6C34878D82A}">
                    <a16:rowId xmlns:a16="http://schemas.microsoft.com/office/drawing/2014/main" val="10006"/>
                  </a:ext>
                </a:extLst>
              </a:tr>
              <a:tr h="22045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900" b="1" dirty="0">
                          <a:latin typeface="Arial" panose="020B0604020202020204" pitchFamily="34" charset="0"/>
                          <a:cs typeface="Arial" panose="020B0604020202020204" pitchFamily="34" charset="0"/>
                        </a:rPr>
                        <a:t>N(2000)5/2</a:t>
                      </a:r>
                      <a:r>
                        <a:rPr lang="en-US" sz="900" b="1" baseline="30000" dirty="0">
                          <a:latin typeface="Arial" panose="020B0604020202020204" pitchFamily="34" charset="0"/>
                          <a:cs typeface="Arial" panose="020B0604020202020204" pitchFamily="34" charset="0"/>
                        </a:rPr>
                        <a:t>+</a:t>
                      </a:r>
                    </a:p>
                  </a:txBody>
                  <a:tcPr marL="68580" marR="68580" marT="34290" marB="34290"/>
                </a:tc>
                <a:tc>
                  <a:txBody>
                    <a:bodyPr/>
                    <a:lstStyle/>
                    <a:p>
                      <a:pPr algn="ctr"/>
                      <a:r>
                        <a:rPr lang="en-US" sz="900" b="1" dirty="0">
                          <a:latin typeface="Arial" panose="020B0604020202020204" pitchFamily="34" charset="0"/>
                          <a:cs typeface="Arial" panose="020B0604020202020204" pitchFamily="34" charset="0"/>
                        </a:rPr>
                        <a:t>*</a:t>
                      </a:r>
                    </a:p>
                  </a:txBody>
                  <a:tcPr marL="68580" marR="68580" marT="34290" marB="34290"/>
                </a:tc>
                <a:tc>
                  <a:txBody>
                    <a:bodyPr/>
                    <a:lstStyle/>
                    <a:p>
                      <a:pPr algn="ctr"/>
                      <a:r>
                        <a:rPr lang="en-US" sz="900" b="1" dirty="0">
                          <a:solidFill>
                            <a:srgbClr val="008D00"/>
                          </a:solidFill>
                          <a:latin typeface="Arial" panose="020B0604020202020204" pitchFamily="34" charset="0"/>
                          <a:cs typeface="Arial" panose="020B0604020202020204" pitchFamily="34" charset="0"/>
                        </a:rPr>
                        <a:t>**</a:t>
                      </a:r>
                    </a:p>
                  </a:txBody>
                  <a:tcPr marL="68580" marR="68580" marT="34290" marB="34290"/>
                </a:tc>
                <a:extLst>
                  <a:ext uri="{0D108BD9-81ED-4DB2-BD59-A6C34878D82A}">
                    <a16:rowId xmlns:a16="http://schemas.microsoft.com/office/drawing/2014/main" val="10007"/>
                  </a:ext>
                </a:extLst>
              </a:tr>
              <a:tr h="22045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900" b="1" dirty="0">
                          <a:latin typeface="Arial" panose="020B0604020202020204" pitchFamily="34" charset="0"/>
                          <a:cs typeface="Arial" panose="020B0604020202020204" pitchFamily="34" charset="0"/>
                        </a:rPr>
                        <a:t>N(2060)5/2</a:t>
                      </a:r>
                      <a:r>
                        <a:rPr lang="en-US" sz="900" b="1" baseline="30000" dirty="0">
                          <a:latin typeface="Arial" panose="020B0604020202020204" pitchFamily="34" charset="0"/>
                          <a:cs typeface="Arial" panose="020B0604020202020204" pitchFamily="34" charset="0"/>
                        </a:rPr>
                        <a:t>-</a:t>
                      </a:r>
                    </a:p>
                  </a:txBody>
                  <a:tcPr marL="68580" marR="68580" marT="34290" marB="34290"/>
                </a:tc>
                <a:tc>
                  <a:txBody>
                    <a:bodyPr/>
                    <a:lstStyle/>
                    <a:p>
                      <a:pPr algn="ctr"/>
                      <a:endParaRPr lang="en-US" sz="900" b="1" dirty="0">
                        <a:latin typeface="Arial" panose="020B0604020202020204" pitchFamily="34" charset="0"/>
                        <a:cs typeface="Arial" panose="020B0604020202020204" pitchFamily="34" charset="0"/>
                      </a:endParaRPr>
                    </a:p>
                  </a:txBody>
                  <a:tcPr marL="68580" marR="68580" marT="34290" marB="34290"/>
                </a:tc>
                <a:tc>
                  <a:txBody>
                    <a:bodyPr/>
                    <a:lstStyle/>
                    <a:p>
                      <a:pPr algn="ctr"/>
                      <a:r>
                        <a:rPr lang="en-US" sz="900" b="1" dirty="0">
                          <a:solidFill>
                            <a:srgbClr val="008D00"/>
                          </a:solidFill>
                          <a:latin typeface="Arial" panose="020B0604020202020204" pitchFamily="34" charset="0"/>
                          <a:cs typeface="Arial" panose="020B0604020202020204" pitchFamily="34" charset="0"/>
                        </a:rPr>
                        <a:t>***</a:t>
                      </a:r>
                    </a:p>
                  </a:txBody>
                  <a:tcPr marL="68580" marR="68580" marT="34290" marB="34290"/>
                </a:tc>
                <a:extLst>
                  <a:ext uri="{0D108BD9-81ED-4DB2-BD59-A6C34878D82A}">
                    <a16:rowId xmlns:a16="http://schemas.microsoft.com/office/drawing/2014/main" val="10008"/>
                  </a:ext>
                </a:extLst>
              </a:tr>
              <a:tr h="25311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b="1" baseline="0" dirty="0">
                          <a:latin typeface="Symbol" panose="05050102010706020507" pitchFamily="18" charset="2"/>
                          <a:cs typeface="Arial" panose="020B0604020202020204" pitchFamily="34" charset="0"/>
                        </a:rPr>
                        <a:t>D</a:t>
                      </a:r>
                      <a:r>
                        <a:rPr lang="en-US" sz="900" b="1" baseline="0" dirty="0">
                          <a:latin typeface="Arial" panose="020B0604020202020204" pitchFamily="34" charset="0"/>
                          <a:cs typeface="Arial" panose="020B0604020202020204" pitchFamily="34" charset="0"/>
                        </a:rPr>
                        <a:t>(1600)3/2</a:t>
                      </a:r>
                      <a:r>
                        <a:rPr lang="en-US" sz="900" b="1" baseline="30000" dirty="0">
                          <a:latin typeface="Arial" panose="020B0604020202020204" pitchFamily="34" charset="0"/>
                          <a:cs typeface="Arial" panose="020B0604020202020204" pitchFamily="34" charset="0"/>
                        </a:rPr>
                        <a:t>+</a:t>
                      </a:r>
                    </a:p>
                  </a:txBody>
                  <a:tcPr marL="68580" marR="68580" marT="34290" marB="34290"/>
                </a:tc>
                <a:tc>
                  <a:txBody>
                    <a:bodyPr/>
                    <a:lstStyle/>
                    <a:p>
                      <a:pPr algn="ctr"/>
                      <a:r>
                        <a:rPr lang="en-US" sz="900" b="1" dirty="0">
                          <a:latin typeface="Arial" panose="020B0604020202020204" pitchFamily="34" charset="0"/>
                          <a:cs typeface="Arial" panose="020B0604020202020204" pitchFamily="34" charset="0"/>
                        </a:rPr>
                        <a:t>***</a:t>
                      </a:r>
                    </a:p>
                  </a:txBody>
                  <a:tcPr marL="68580" marR="68580" marT="34290" marB="34290"/>
                </a:tc>
                <a:tc>
                  <a:txBody>
                    <a:bodyPr/>
                    <a:lstStyle/>
                    <a:p>
                      <a:pPr algn="ctr"/>
                      <a:r>
                        <a:rPr lang="en-US" sz="900" b="1" dirty="0">
                          <a:solidFill>
                            <a:srgbClr val="008D00"/>
                          </a:solidFill>
                          <a:latin typeface="Arial" panose="020B0604020202020204" pitchFamily="34" charset="0"/>
                          <a:cs typeface="Arial" panose="020B0604020202020204" pitchFamily="34" charset="0"/>
                        </a:rPr>
                        <a:t>****</a:t>
                      </a:r>
                    </a:p>
                  </a:txBody>
                  <a:tcPr marL="68580" marR="68580" marT="34290" marB="34290"/>
                </a:tc>
                <a:extLst>
                  <a:ext uri="{0D108BD9-81ED-4DB2-BD59-A6C34878D82A}">
                    <a16:rowId xmlns:a16="http://schemas.microsoft.com/office/drawing/2014/main" val="3144244445"/>
                  </a:ext>
                </a:extLst>
              </a:tr>
              <a:tr h="25311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1100" b="1" baseline="0" dirty="0">
                          <a:latin typeface="Symbol" panose="05050102010706020507" pitchFamily="18" charset="2"/>
                          <a:cs typeface="Arial" panose="020B0604020202020204" pitchFamily="34" charset="0"/>
                        </a:rPr>
                        <a:t>D</a:t>
                      </a:r>
                      <a:r>
                        <a:rPr lang="en-US" sz="1100" b="1" baseline="0" dirty="0">
                          <a:latin typeface="Arial" panose="020B0604020202020204" pitchFamily="34" charset="0"/>
                          <a:cs typeface="Arial" panose="020B0604020202020204" pitchFamily="34" charset="0"/>
                        </a:rPr>
                        <a:t>(</a:t>
                      </a:r>
                      <a:r>
                        <a:rPr lang="en-US" sz="900" b="1" baseline="0" dirty="0">
                          <a:latin typeface="Arial" panose="020B0604020202020204" pitchFamily="34" charset="0"/>
                          <a:cs typeface="Arial" panose="020B0604020202020204" pitchFamily="34" charset="0"/>
                        </a:rPr>
                        <a:t>1900)1/2</a:t>
                      </a:r>
                      <a:r>
                        <a:rPr lang="en-US" sz="900" b="1" baseline="30000" dirty="0">
                          <a:latin typeface="Arial" panose="020B0604020202020204" pitchFamily="34" charset="0"/>
                          <a:cs typeface="Arial" panose="020B0604020202020204" pitchFamily="34" charset="0"/>
                        </a:rPr>
                        <a:t>-</a:t>
                      </a:r>
                    </a:p>
                  </a:txBody>
                  <a:tcPr marL="68580" marR="68580" marT="34290" marB="34290"/>
                </a:tc>
                <a:tc>
                  <a:txBody>
                    <a:bodyPr/>
                    <a:lstStyle/>
                    <a:p>
                      <a:pPr algn="ctr"/>
                      <a:r>
                        <a:rPr lang="en-US" sz="900" b="1" dirty="0">
                          <a:latin typeface="Arial" panose="020B0604020202020204" pitchFamily="34" charset="0"/>
                          <a:cs typeface="Arial" panose="020B0604020202020204" pitchFamily="34" charset="0"/>
                        </a:rPr>
                        <a:t>**</a:t>
                      </a:r>
                    </a:p>
                  </a:txBody>
                  <a:tcPr marL="68580" marR="68580" marT="34290" marB="34290"/>
                </a:tc>
                <a:tc>
                  <a:txBody>
                    <a:bodyPr/>
                    <a:lstStyle/>
                    <a:p>
                      <a:pPr algn="ctr"/>
                      <a:r>
                        <a:rPr lang="en-US" sz="900" b="1" dirty="0">
                          <a:solidFill>
                            <a:srgbClr val="008D00"/>
                          </a:solidFill>
                          <a:latin typeface="Arial" panose="020B0604020202020204" pitchFamily="34" charset="0"/>
                          <a:cs typeface="Arial" panose="020B0604020202020204" pitchFamily="34" charset="0"/>
                        </a:rPr>
                        <a:t>***</a:t>
                      </a:r>
                    </a:p>
                  </a:txBody>
                  <a:tcPr marL="68580" marR="68580" marT="34290" marB="34290"/>
                </a:tc>
                <a:extLst>
                  <a:ext uri="{0D108BD9-81ED-4DB2-BD59-A6C34878D82A}">
                    <a16:rowId xmlns:a16="http://schemas.microsoft.com/office/drawing/2014/main" val="3504810559"/>
                  </a:ext>
                </a:extLst>
              </a:tr>
              <a:tr h="220454">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sz="900" b="1" baseline="0" dirty="0">
                          <a:latin typeface="Arial" panose="020B0604020202020204" pitchFamily="34" charset="0"/>
                          <a:cs typeface="Arial" panose="020B0604020202020204" pitchFamily="34" charset="0"/>
                        </a:rPr>
                        <a:t>Δ(2200)7/2</a:t>
                      </a:r>
                      <a:r>
                        <a:rPr lang="en-US" sz="900" b="1" baseline="30000" dirty="0">
                          <a:latin typeface="Arial" panose="020B0604020202020204" pitchFamily="34" charset="0"/>
                          <a:cs typeface="Arial" panose="020B0604020202020204" pitchFamily="34" charset="0"/>
                        </a:rPr>
                        <a:t>-</a:t>
                      </a:r>
                    </a:p>
                  </a:txBody>
                  <a:tcPr marL="68580" marR="68580" marT="34290" marB="34290"/>
                </a:tc>
                <a:tc>
                  <a:txBody>
                    <a:bodyPr/>
                    <a:lstStyle/>
                    <a:p>
                      <a:pPr algn="ctr"/>
                      <a:r>
                        <a:rPr lang="en-US" sz="900" b="1" dirty="0">
                          <a:latin typeface="Arial" panose="020B0604020202020204" pitchFamily="34" charset="0"/>
                          <a:cs typeface="Arial" panose="020B0604020202020204" pitchFamily="34" charset="0"/>
                        </a:rPr>
                        <a:t>*</a:t>
                      </a:r>
                    </a:p>
                  </a:txBody>
                  <a:tcPr marL="68580" marR="68580" marT="34290" marB="34290"/>
                </a:tc>
                <a:tc>
                  <a:txBody>
                    <a:bodyPr/>
                    <a:lstStyle/>
                    <a:p>
                      <a:pPr algn="ctr"/>
                      <a:r>
                        <a:rPr lang="en-US" sz="900" b="1" dirty="0">
                          <a:solidFill>
                            <a:srgbClr val="008D00"/>
                          </a:solidFill>
                          <a:latin typeface="Arial" panose="020B0604020202020204" pitchFamily="34" charset="0"/>
                          <a:cs typeface="Arial" panose="020B0604020202020204" pitchFamily="34" charset="0"/>
                        </a:rPr>
                        <a:t>***</a:t>
                      </a:r>
                    </a:p>
                  </a:txBody>
                  <a:tcPr marL="68580" marR="68580" marT="34290" marB="34290"/>
                </a:tc>
                <a:extLst>
                  <a:ext uri="{0D108BD9-81ED-4DB2-BD59-A6C34878D82A}">
                    <a16:rowId xmlns:a16="http://schemas.microsoft.com/office/drawing/2014/main" val="10009"/>
                  </a:ext>
                </a:extLst>
              </a:tr>
            </a:tbl>
          </a:graphicData>
        </a:graphic>
      </p:graphicFrame>
      <p:sp>
        <p:nvSpPr>
          <p:cNvPr id="28" name="TextBox 27">
            <a:extLst>
              <a:ext uri="{FF2B5EF4-FFF2-40B4-BE49-F238E27FC236}">
                <a16:creationId xmlns:a16="http://schemas.microsoft.com/office/drawing/2014/main" id="{00A41BA4-6226-4A87-A5EB-729597AD76D2}"/>
              </a:ext>
            </a:extLst>
          </p:cNvPr>
          <p:cNvSpPr txBox="1"/>
          <p:nvPr/>
        </p:nvSpPr>
        <p:spPr>
          <a:xfrm>
            <a:off x="5390244" y="1349050"/>
            <a:ext cx="2848233" cy="461665"/>
          </a:xfrm>
          <a:prstGeom prst="rect">
            <a:avLst/>
          </a:prstGeom>
          <a:solidFill>
            <a:srgbClr val="00B050"/>
          </a:solidFill>
          <a:ln>
            <a:solidFill>
              <a:schemeClr val="bg1"/>
            </a:solidFill>
          </a:ln>
        </p:spPr>
        <p:txBody>
          <a:bodyPr wrap="square" rtlCol="0">
            <a:spAutoFit/>
          </a:bodyPr>
          <a:lstStyle/>
          <a:p>
            <a:pPr defTabSz="342900" fontAlgn="auto">
              <a:spcBef>
                <a:spcPts val="0"/>
              </a:spcBef>
              <a:spcAft>
                <a:spcPts val="0"/>
              </a:spcAft>
              <a:defRPr/>
            </a:pPr>
            <a:r>
              <a:rPr lang="en-US" sz="1200" b="1" dirty="0">
                <a:solidFill>
                  <a:srgbClr val="FFFF00"/>
                </a:solidFill>
                <a:latin typeface="Arial" charset="0"/>
                <a:ea typeface="Arial" charset="0"/>
                <a:cs typeface="Arial" charset="0"/>
              </a:rPr>
              <a:t>Nucleon resonances listed</a:t>
            </a:r>
            <a:r>
              <a:rPr lang="en-US" sz="1200" dirty="0">
                <a:solidFill>
                  <a:srgbClr val="FFFFFF"/>
                </a:solidFill>
                <a:latin typeface="Arial" charset="0"/>
                <a:ea typeface="Arial" charset="0"/>
                <a:cs typeface="Arial" charset="0"/>
              </a:rPr>
              <a:t> in Particle Data Group (PDG) tables</a:t>
            </a:r>
          </a:p>
        </p:txBody>
      </p:sp>
      <p:sp>
        <p:nvSpPr>
          <p:cNvPr id="9" name="Line 4"/>
          <p:cNvSpPr>
            <a:spLocks noChangeShapeType="1"/>
          </p:cNvSpPr>
          <p:nvPr/>
        </p:nvSpPr>
        <p:spPr bwMode="auto">
          <a:xfrm>
            <a:off x="0" y="491483"/>
            <a:ext cx="9144000" cy="0"/>
          </a:xfrm>
          <a:prstGeom prst="line">
            <a:avLst/>
          </a:prstGeom>
          <a:noFill/>
          <a:ln w="38100">
            <a:solidFill>
              <a:srgbClr val="0000FF"/>
            </a:solidFill>
            <a:round/>
            <a:headEnd/>
            <a:tailEnd/>
          </a:ln>
        </p:spPr>
        <p:txBody>
          <a:bodyPr/>
          <a:lstStyle/>
          <a:p>
            <a:pPr fontAlgn="auto">
              <a:spcBef>
                <a:spcPts val="0"/>
              </a:spcBef>
              <a:spcAft>
                <a:spcPts val="0"/>
              </a:spcAft>
              <a:defRPr/>
            </a:pPr>
            <a:endParaRPr lang="en-US" sz="1350" kern="0" dirty="0">
              <a:solidFill>
                <a:srgbClr val="000000"/>
              </a:solidFill>
            </a:endParaRPr>
          </a:p>
        </p:txBody>
      </p:sp>
      <p:sp>
        <p:nvSpPr>
          <p:cNvPr id="3" name="Rectangle 2"/>
          <p:cNvSpPr/>
          <p:nvPr/>
        </p:nvSpPr>
        <p:spPr>
          <a:xfrm>
            <a:off x="5390244" y="2896189"/>
            <a:ext cx="2788920" cy="21945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2700" dirty="0">
              <a:solidFill>
                <a:prstClr val="white"/>
              </a:solidFill>
              <a:latin typeface="Calibri" panose="020F0502020204030204"/>
            </a:endParaRPr>
          </a:p>
        </p:txBody>
      </p:sp>
      <p:sp>
        <p:nvSpPr>
          <p:cNvPr id="11" name="Rectangle 10"/>
          <p:cNvSpPr/>
          <p:nvPr/>
        </p:nvSpPr>
        <p:spPr>
          <a:xfrm>
            <a:off x="5390244" y="2694192"/>
            <a:ext cx="2788920" cy="19202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endParaRPr lang="en-US" sz="2700" dirty="0">
              <a:solidFill>
                <a:prstClr val="white"/>
              </a:solidFill>
              <a:latin typeface="Calibri" panose="020F0502020204030204"/>
            </a:endParaRPr>
          </a:p>
        </p:txBody>
      </p:sp>
      <p:sp>
        <p:nvSpPr>
          <p:cNvPr id="12" name="Rectangle 11">
            <a:extLst>
              <a:ext uri="{FF2B5EF4-FFF2-40B4-BE49-F238E27FC236}">
                <a16:creationId xmlns:a16="http://schemas.microsoft.com/office/drawing/2014/main" id="{16637A61-3496-044A-A506-5E785F7745F8}"/>
              </a:ext>
            </a:extLst>
          </p:cNvPr>
          <p:cNvSpPr/>
          <p:nvPr/>
        </p:nvSpPr>
        <p:spPr>
          <a:xfrm>
            <a:off x="8640119" y="6581001"/>
            <a:ext cx="215946" cy="276999"/>
          </a:xfrm>
          <a:prstGeom prst="rect">
            <a:avLst/>
          </a:prstGeom>
        </p:spPr>
        <p:txBody>
          <a:bodyPr wrap="square">
            <a:spAutoFit/>
          </a:bodyPr>
          <a:lstStyle/>
          <a:p>
            <a:pPr>
              <a:defRPr/>
            </a:pPr>
            <a:r>
              <a:rPr lang="fr-FR" sz="1200" dirty="0">
                <a:solidFill>
                  <a:srgbClr val="000000"/>
                </a:solidFill>
              </a:rPr>
              <a:t>3</a:t>
            </a:r>
          </a:p>
        </p:txBody>
      </p:sp>
    </p:spTree>
    <p:extLst>
      <p:ext uri="{BB962C8B-B14F-4D97-AF65-F5344CB8AC3E}">
        <p14:creationId xmlns:p14="http://schemas.microsoft.com/office/powerpoint/2010/main" val="2276006282"/>
      </p:ext>
    </p:extLst>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517409" y="1551171"/>
            <a:ext cx="4754880" cy="4754880"/>
          </a:xfrm>
          <a:prstGeom prst="rect">
            <a:avLst/>
          </a:prstGeom>
        </p:spPr>
      </p:pic>
      <p:sp>
        <p:nvSpPr>
          <p:cNvPr id="4" name="Rectangle 2"/>
          <p:cNvSpPr>
            <a:spLocks noGrp="1" noChangeArrowheads="1"/>
          </p:cNvSpPr>
          <p:nvPr>
            <p:ph type="title"/>
          </p:nvPr>
        </p:nvSpPr>
        <p:spPr>
          <a:xfrm>
            <a:off x="430212" y="-1"/>
            <a:ext cx="8594527" cy="484761"/>
          </a:xfrm>
          <a:ln>
            <a:solidFill>
              <a:schemeClr val="bg1"/>
            </a:solidFill>
          </a:ln>
        </p:spPr>
        <p:txBody>
          <a:bodyPr/>
          <a:lstStyle/>
          <a:p>
            <a:r>
              <a:rPr lang="en-US" sz="1800" dirty="0">
                <a:latin typeface="+mn-lt"/>
                <a:ea typeface="MS PGothic" pitchFamily="34" charset="-128"/>
              </a:rPr>
              <a:t>Interpretation of the Structure at W~1.7 GeV in </a:t>
            </a:r>
            <a:r>
              <a:rPr lang="en-US" sz="1800" dirty="0">
                <a:latin typeface="Symbol" pitchFamily="2" charset="2"/>
                <a:ea typeface="MS PGothic" pitchFamily="34" charset="-128"/>
              </a:rPr>
              <a:t>p</a:t>
            </a:r>
            <a:r>
              <a:rPr lang="en-US" sz="1800" baseline="30000" dirty="0">
                <a:latin typeface="+mn-lt"/>
                <a:ea typeface="MS PGothic" pitchFamily="34" charset="-128"/>
              </a:rPr>
              <a:t>+</a:t>
            </a:r>
            <a:r>
              <a:rPr lang="en-US" sz="1800" dirty="0">
                <a:latin typeface="Symbol" pitchFamily="2" charset="2"/>
                <a:ea typeface="MS PGothic" pitchFamily="34" charset="-128"/>
              </a:rPr>
              <a:t>p</a:t>
            </a:r>
            <a:r>
              <a:rPr lang="en-US" sz="1800" baseline="30000" dirty="0">
                <a:latin typeface="+mn-lt"/>
                <a:ea typeface="MS PGothic" pitchFamily="34" charset="-128"/>
              </a:rPr>
              <a:t>-</a:t>
            </a:r>
            <a:r>
              <a:rPr lang="en-US" sz="1800" dirty="0">
                <a:latin typeface="+mn-lt"/>
                <a:ea typeface="MS PGothic" pitchFamily="34" charset="-128"/>
              </a:rPr>
              <a:t>p Electroproduction</a:t>
            </a:r>
          </a:p>
        </p:txBody>
      </p:sp>
      <p:sp>
        <p:nvSpPr>
          <p:cNvPr id="5" name="Line 7"/>
          <p:cNvSpPr>
            <a:spLocks noChangeShapeType="1"/>
          </p:cNvSpPr>
          <p:nvPr/>
        </p:nvSpPr>
        <p:spPr bwMode="auto">
          <a:xfrm>
            <a:off x="-32820" y="476307"/>
            <a:ext cx="9144000" cy="0"/>
          </a:xfrm>
          <a:prstGeom prst="line">
            <a:avLst/>
          </a:prstGeom>
          <a:noFill/>
          <a:ln w="28575">
            <a:solidFill>
              <a:schemeClr val="accent2"/>
            </a:solidFill>
            <a:miter lim="800000"/>
            <a:headEnd/>
            <a:tailEnd/>
          </a:ln>
        </p:spPr>
        <p:txBody>
          <a:bodyPr wrap="none"/>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3600" b="0" i="0" u="none" strike="noStrike" kern="1200" cap="none" spc="0" normalizeH="0" baseline="0" noProof="0" dirty="0">
              <a:ln>
                <a:noFill/>
              </a:ln>
              <a:solidFill>
                <a:srgbClr val="000000"/>
              </a:solidFill>
              <a:effectLst/>
              <a:uLnTx/>
              <a:uFillTx/>
              <a:latin typeface="Arial" pitchFamily="34" charset="0"/>
              <a:ea typeface="+mn-ea"/>
              <a:cs typeface="Arial" pitchFamily="34" charset="0"/>
            </a:endParaRPr>
          </a:p>
        </p:txBody>
      </p:sp>
      <p:sp>
        <p:nvSpPr>
          <p:cNvPr id="7" name="Line 6"/>
          <p:cNvSpPr>
            <a:spLocks noChangeShapeType="1"/>
          </p:cNvSpPr>
          <p:nvPr/>
        </p:nvSpPr>
        <p:spPr bwMode="auto">
          <a:xfrm>
            <a:off x="4083571" y="1209344"/>
            <a:ext cx="457200" cy="0"/>
          </a:xfrm>
          <a:prstGeom prst="line">
            <a:avLst/>
          </a:prstGeom>
          <a:noFill/>
          <a:ln w="19050">
            <a:solidFill>
              <a:srgbClr val="FF0000"/>
            </a:solidFill>
            <a:round/>
            <a:headEnd/>
            <a:tailEnd/>
          </a:ln>
          <a:extLst>
            <a:ext uri="{909E8E84-426E-40dd-AFC4-6F175D3DCCD1}">
              <a14:hiddenFill xmlns:a14="http://schemas.microsoft.com/office/drawing/2010/main" xmlns="">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3600" b="0" i="0" u="none" strike="noStrike" kern="1200" cap="none" spc="0" normalizeH="0" baseline="0" noProof="0" dirty="0">
              <a:ln>
                <a:noFill/>
              </a:ln>
              <a:solidFill>
                <a:srgbClr val="000000"/>
              </a:solidFill>
              <a:effectLst/>
              <a:uLnTx/>
              <a:uFillTx/>
              <a:latin typeface="Arial" pitchFamily="34" charset="0"/>
              <a:ea typeface="+mn-ea"/>
              <a:cs typeface="Arial" pitchFamily="34" charset="0"/>
            </a:endParaRPr>
          </a:p>
        </p:txBody>
      </p:sp>
      <p:sp>
        <p:nvSpPr>
          <p:cNvPr id="8" name="Text Box 7"/>
          <p:cNvSpPr txBox="1">
            <a:spLocks noChangeArrowheads="1"/>
          </p:cNvSpPr>
          <p:nvPr/>
        </p:nvSpPr>
        <p:spPr bwMode="auto">
          <a:xfrm>
            <a:off x="4666737" y="592564"/>
            <a:ext cx="4477263" cy="124136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Times New Roman" pitchFamily="18" charset="0"/>
              </a:defRPr>
            </a:lvl1pPr>
            <a:lvl2pPr marL="742950" indent="-285750" eaLnBrk="0" hangingPunct="0">
              <a:defRPr sz="2400">
                <a:solidFill>
                  <a:schemeClr val="tx1"/>
                </a:solidFill>
                <a:latin typeface="Times New Roman" pitchFamily="18" charset="0"/>
              </a:defRPr>
            </a:lvl2pPr>
            <a:lvl3pPr marL="1143000" indent="-228600" eaLnBrk="0" hangingPunct="0">
              <a:defRPr sz="2400">
                <a:solidFill>
                  <a:schemeClr val="tx1"/>
                </a:solidFill>
                <a:latin typeface="Times New Roman" pitchFamily="18" charset="0"/>
              </a:defRPr>
            </a:lvl3pPr>
            <a:lvl4pPr marL="1600200" indent="-228600" eaLnBrk="0" hangingPunct="0">
              <a:defRPr sz="2400">
                <a:solidFill>
                  <a:schemeClr val="tx1"/>
                </a:solidFill>
                <a:latin typeface="Times New Roman" pitchFamily="18" charset="0"/>
              </a:defRPr>
            </a:lvl4pPr>
            <a:lvl5pPr marL="2057400" indent="-228600" eaLnBrk="0" hangingPunct="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1" u="none" strike="noStrike" kern="1200" cap="none" spc="0" normalizeH="0" baseline="0" noProof="0" dirty="0">
                <a:ln>
                  <a:noFill/>
                </a:ln>
                <a:solidFill>
                  <a:srgbClr val="3333CC"/>
                </a:solidFill>
                <a:effectLst/>
                <a:uLnTx/>
                <a:uFillTx/>
                <a:latin typeface="Calibri" panose="020F0502020204030204" pitchFamily="34" charset="0"/>
                <a:ea typeface="+mn-ea"/>
                <a:cs typeface="Arial" pitchFamily="34" charset="0"/>
              </a:rPr>
              <a:t>conventional states only, consistent with PDG 02</a:t>
            </a:r>
            <a:endParaRPr kumimoji="0" lang="en-US" altLang="en-US" sz="1600" b="0" i="1" u="none" strike="noStrike" kern="1200" cap="none" spc="0" normalizeH="0" baseline="30000" noProof="0" dirty="0">
              <a:ln>
                <a:noFill/>
              </a:ln>
              <a:solidFill>
                <a:srgbClr val="3333CC"/>
              </a:solidFill>
              <a:effectLst/>
              <a:uLnTx/>
              <a:uFillTx/>
              <a:latin typeface="Calibri" panose="020F0502020204030204" pitchFamily="34" charset="0"/>
              <a:ea typeface="+mn-ea"/>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altLang="en-US" sz="1600" b="0" i="1" u="none" strike="noStrike" kern="1200" cap="none" spc="0" normalizeH="0" baseline="30000" noProof="0" dirty="0">
              <a:ln>
                <a:noFill/>
              </a:ln>
              <a:solidFill>
                <a:srgbClr val="3333CC"/>
              </a:solidFill>
              <a:effectLst/>
              <a:uLnTx/>
              <a:uFillTx/>
              <a:latin typeface="Calibri" panose="020F0502020204030204" pitchFamily="34" charset="0"/>
              <a:ea typeface="+mn-ea"/>
              <a:cs typeface="Arial" pitchFamily="34" charset="0"/>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1600" b="0" i="1" u="none" strike="noStrike" kern="1200" cap="none" spc="0" normalizeH="0" baseline="0" noProof="0" dirty="0">
                <a:ln>
                  <a:noFill/>
                </a:ln>
                <a:solidFill>
                  <a:srgbClr val="FF0000"/>
                </a:solidFill>
                <a:effectLst/>
                <a:uLnTx/>
                <a:uFillTx/>
                <a:latin typeface="Calibri" panose="020F0502020204030204" pitchFamily="34" charset="0"/>
                <a:ea typeface="+mn-ea"/>
                <a:cs typeface="Arial" pitchFamily="34" charset="0"/>
              </a:rPr>
              <a:t>implementing </a:t>
            </a:r>
            <a:r>
              <a:rPr lang="en-US" altLang="en-US" sz="1600" i="1" dirty="0">
                <a:solidFill>
                  <a:srgbClr val="FF0000"/>
                </a:solidFill>
                <a:latin typeface="Calibri" panose="020F0502020204030204" pitchFamily="34" charset="0"/>
              </a:rPr>
              <a:t>N’</a:t>
            </a:r>
            <a:r>
              <a:rPr kumimoji="0" lang="en-US" altLang="en-US" sz="1600" b="0" i="1" u="none" strike="noStrike" kern="1200" cap="none" spc="0" normalizeH="0" baseline="0" noProof="0" dirty="0">
                <a:ln>
                  <a:noFill/>
                </a:ln>
                <a:solidFill>
                  <a:srgbClr val="FF0000"/>
                </a:solidFill>
                <a:effectLst/>
                <a:uLnTx/>
                <a:uFillTx/>
                <a:latin typeface="Calibri" panose="020F0502020204030204" pitchFamily="34" charset="0"/>
                <a:ea typeface="+mn-ea"/>
                <a:cs typeface="Arial" pitchFamily="34" charset="0"/>
              </a:rPr>
              <a:t>(1720)3/2</a:t>
            </a:r>
            <a:r>
              <a:rPr kumimoji="0" lang="en-US" altLang="en-US" sz="1600" b="0" i="1" u="none" strike="noStrike" kern="1200" cap="none" spc="0" normalizeH="0" baseline="30000" noProof="0" dirty="0">
                <a:ln>
                  <a:noFill/>
                </a:ln>
                <a:solidFill>
                  <a:srgbClr val="FF0000"/>
                </a:solidFill>
                <a:effectLst/>
                <a:uLnTx/>
                <a:uFillTx/>
                <a:latin typeface="Calibri" panose="020F0502020204030204" pitchFamily="34" charset="0"/>
                <a:ea typeface="+mn-ea"/>
                <a:cs typeface="Arial" pitchFamily="34" charset="0"/>
              </a:rPr>
              <a:t>+</a:t>
            </a:r>
            <a:r>
              <a:rPr kumimoji="0" lang="en-US" altLang="en-US" sz="1600" b="0" i="1" u="none" strike="noStrike" kern="1200" cap="none" spc="0" normalizeH="0" baseline="0" noProof="0" dirty="0">
                <a:ln>
                  <a:noFill/>
                </a:ln>
                <a:solidFill>
                  <a:srgbClr val="FF0000"/>
                </a:solidFill>
                <a:effectLst/>
                <a:uLnTx/>
                <a:uFillTx/>
                <a:latin typeface="Calibri" panose="020F0502020204030204" pitchFamily="34" charset="0"/>
                <a:ea typeface="+mn-ea"/>
                <a:cs typeface="Arial" pitchFamily="34" charset="0"/>
              </a:rPr>
              <a:t> candidate or</a:t>
            </a:r>
            <a:r>
              <a:rPr kumimoji="0" lang="en-US" altLang="en-US" sz="1600" b="0" i="1" u="none" strike="noStrike" kern="1200" cap="none" spc="0" normalizeH="0" noProof="0" dirty="0">
                <a:ln>
                  <a:noFill/>
                </a:ln>
                <a:solidFill>
                  <a:srgbClr val="FF0000"/>
                </a:solidFill>
                <a:effectLst/>
                <a:uLnTx/>
                <a:uFillTx/>
                <a:latin typeface="Calibri" panose="020F0502020204030204" pitchFamily="34" charset="0"/>
                <a:ea typeface="+mn-ea"/>
                <a:cs typeface="Arial" pitchFamily="34" charset="0"/>
              </a:rPr>
              <a:t> only </a:t>
            </a:r>
            <a:r>
              <a:rPr kumimoji="0" lang="en-US" altLang="en-US" sz="1600" b="0" i="1" u="none" strike="noStrike" kern="1200" cap="none" spc="0" normalizeH="0" baseline="0" noProof="0" dirty="0">
                <a:ln>
                  <a:noFill/>
                </a:ln>
                <a:solidFill>
                  <a:srgbClr val="FF0000"/>
                </a:solidFill>
                <a:effectLst/>
                <a:uLnTx/>
                <a:uFillTx/>
                <a:latin typeface="Calibri" panose="020F0502020204030204" pitchFamily="34" charset="0"/>
                <a:ea typeface="+mn-ea"/>
                <a:cs typeface="Arial" pitchFamily="34" charset="0"/>
              </a:rPr>
              <a:t>conventional states with different </a:t>
            </a:r>
            <a:r>
              <a:rPr lang="en-US" altLang="en-US" sz="1600" i="1" dirty="0">
                <a:solidFill>
                  <a:srgbClr val="FF0000"/>
                </a:solidFill>
                <a:latin typeface="Calibri" panose="020F0502020204030204" pitchFamily="34" charset="0"/>
              </a:rPr>
              <a:t>N(1720)3/2</a:t>
            </a:r>
            <a:r>
              <a:rPr lang="en-US" altLang="en-US" sz="1600" i="1" baseline="30000" dirty="0">
                <a:solidFill>
                  <a:srgbClr val="FF0000"/>
                </a:solidFill>
                <a:latin typeface="Calibri" panose="020F0502020204030204" pitchFamily="34" charset="0"/>
              </a:rPr>
              <a:t>+</a:t>
            </a:r>
            <a:r>
              <a:rPr lang="en-US" altLang="en-US" sz="1600" i="1" dirty="0">
                <a:solidFill>
                  <a:srgbClr val="FF0000"/>
                </a:solidFill>
                <a:latin typeface="Calibri" panose="020F0502020204030204" pitchFamily="34" charset="0"/>
              </a:rPr>
              <a:t> </a:t>
            </a:r>
            <a:r>
              <a:rPr lang="en-US" altLang="en-US" sz="1600" i="1" dirty="0">
                <a:solidFill>
                  <a:srgbClr val="FF0000"/>
                </a:solidFill>
                <a:latin typeface="Arial"/>
              </a:rPr>
              <a:t>N</a:t>
            </a:r>
            <a:r>
              <a:rPr lang="en-US" altLang="en-US" sz="1600" i="1" dirty="0">
                <a:solidFill>
                  <a:srgbClr val="FF0000"/>
                </a:solidFill>
                <a:latin typeface="Symbol" panose="05050102010706020507" pitchFamily="18" charset="2"/>
              </a:rPr>
              <a:t>pp</a:t>
            </a:r>
            <a:r>
              <a:rPr lang="en-US" altLang="en-US" sz="1600" i="1" dirty="0">
                <a:solidFill>
                  <a:srgbClr val="FF0000"/>
                </a:solidFill>
                <a:latin typeface="Calibri" panose="020F0502020204030204" pitchFamily="34" charset="0"/>
              </a:rPr>
              <a:t> decays than </a:t>
            </a:r>
            <a:r>
              <a:rPr kumimoji="0" lang="en-US" altLang="en-US" sz="1600" b="0" i="1" u="none" strike="noStrike" kern="1200" cap="none" spc="0" normalizeH="0" baseline="0" noProof="0" dirty="0">
                <a:ln>
                  <a:noFill/>
                </a:ln>
                <a:solidFill>
                  <a:srgbClr val="FF0000"/>
                </a:solidFill>
                <a:effectLst/>
                <a:uLnTx/>
                <a:uFillTx/>
                <a:latin typeface="Calibri" panose="020F0502020204030204" pitchFamily="34" charset="0"/>
                <a:ea typeface="+mn-ea"/>
                <a:cs typeface="Arial" pitchFamily="34" charset="0"/>
              </a:rPr>
              <a:t>in PDG 02 </a:t>
            </a:r>
            <a:endParaRPr kumimoji="0" lang="en-US" altLang="en-US" sz="1600" b="0" i="1" u="none" strike="noStrike" kern="1200" cap="none" spc="0" normalizeH="0" baseline="0" noProof="0" dirty="0">
              <a:ln>
                <a:noFill/>
              </a:ln>
              <a:solidFill>
                <a:srgbClr val="000000"/>
              </a:solidFill>
              <a:effectLst/>
              <a:uLnTx/>
              <a:uFillTx/>
              <a:latin typeface="Calibri" panose="020F0502020204030204" pitchFamily="34" charset="0"/>
              <a:ea typeface="+mn-ea"/>
              <a:cs typeface="Arial" pitchFamily="34" charset="0"/>
            </a:endParaRPr>
          </a:p>
        </p:txBody>
      </p:sp>
      <p:sp>
        <p:nvSpPr>
          <p:cNvPr id="10" name="Line 9"/>
          <p:cNvSpPr>
            <a:spLocks noChangeShapeType="1"/>
          </p:cNvSpPr>
          <p:nvPr/>
        </p:nvSpPr>
        <p:spPr bwMode="auto">
          <a:xfrm>
            <a:off x="6858000" y="1828800"/>
            <a:ext cx="0" cy="4419600"/>
          </a:xfrm>
          <a:prstGeom prst="line">
            <a:avLst/>
          </a:prstGeom>
          <a:noFill/>
          <a:ln w="19050">
            <a:solidFill>
              <a:srgbClr val="FF0000"/>
            </a:solidFill>
            <a:round/>
            <a:headEnd/>
            <a:tailEnd/>
          </a:ln>
          <a:extLst>
            <a:ext uri="{909E8E84-426E-40dd-AFC4-6F175D3DCCD1}">
              <a14:hiddenFill xmlns:a14="http://schemas.microsoft.com/office/drawing/2010/main" xmlns="">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3600" b="0" i="0" u="none" strike="noStrike" kern="1200" cap="none" spc="0" normalizeH="0" baseline="0" noProof="0" dirty="0">
              <a:ln>
                <a:noFill/>
              </a:ln>
              <a:solidFill>
                <a:srgbClr val="000000"/>
              </a:solidFill>
              <a:effectLst/>
              <a:uLnTx/>
              <a:uFillTx/>
              <a:latin typeface="Arial" pitchFamily="34" charset="0"/>
              <a:ea typeface="+mn-ea"/>
              <a:cs typeface="Arial" pitchFamily="34" charset="0"/>
            </a:endParaRPr>
          </a:p>
        </p:txBody>
      </p:sp>
      <p:sp>
        <p:nvSpPr>
          <p:cNvPr id="11" name="Line 11"/>
          <p:cNvSpPr>
            <a:spLocks noChangeShapeType="1"/>
          </p:cNvSpPr>
          <p:nvPr/>
        </p:nvSpPr>
        <p:spPr bwMode="auto">
          <a:xfrm>
            <a:off x="4063693" y="760395"/>
            <a:ext cx="457200" cy="0"/>
          </a:xfrm>
          <a:prstGeom prst="line">
            <a:avLst/>
          </a:prstGeom>
          <a:noFill/>
          <a:ln w="19050">
            <a:solidFill>
              <a:schemeClr val="accent2"/>
            </a:solidFill>
            <a:prstDash val="sysDot"/>
            <a:round/>
            <a:headEnd/>
            <a:tailEnd/>
          </a:ln>
          <a:extLst>
            <a:ext uri="{909E8E84-426E-40dd-AFC4-6F175D3DCCD1}">
              <a14:hiddenFill xmlns:a14="http://schemas.microsoft.com/office/drawing/2010/main" xmlns="">
                <a:noFill/>
              </a14:hiddenFill>
            </a:ext>
          </a:extLst>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3600" b="0" i="0" u="none" strike="noStrike" kern="1200" cap="none" spc="0" normalizeH="0" baseline="0" noProof="0" dirty="0">
              <a:ln>
                <a:noFill/>
              </a:ln>
              <a:solidFill>
                <a:srgbClr val="000000"/>
              </a:solidFill>
              <a:effectLst/>
              <a:uLnTx/>
              <a:uFillTx/>
              <a:latin typeface="Arial" pitchFamily="34" charset="0"/>
              <a:ea typeface="+mn-ea"/>
              <a:cs typeface="Arial" pitchFamily="34" charset="0"/>
            </a:endParaRPr>
          </a:p>
        </p:txBody>
      </p:sp>
      <p:sp>
        <p:nvSpPr>
          <p:cNvPr id="2" name="TextBox 1"/>
          <p:cNvSpPr txBox="1"/>
          <p:nvPr/>
        </p:nvSpPr>
        <p:spPr>
          <a:xfrm>
            <a:off x="475058" y="688705"/>
            <a:ext cx="2802605" cy="461665"/>
          </a:xfrm>
          <a:prstGeom prst="rect">
            <a:avLst/>
          </a:prstGeom>
          <a:solidFill>
            <a:srgbClr val="FFC000"/>
          </a:solid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u="none" strike="noStrike" kern="1200" cap="none" spc="0" normalizeH="0" baseline="0" noProof="0" dirty="0">
                <a:ln>
                  <a:noFill/>
                </a:ln>
                <a:solidFill>
                  <a:srgbClr val="0000FF"/>
                </a:solidFill>
                <a:effectLst/>
                <a:uLnTx/>
                <a:uFillTx/>
                <a:latin typeface="+mn-lt"/>
                <a:ea typeface="+mn-ea"/>
                <a:cs typeface="Arial" pitchFamily="34" charset="0"/>
              </a:rPr>
              <a:t>M. Ripani et al., CLAS Collaboration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u="none" strike="noStrike" kern="1200" cap="none" spc="0" normalizeH="0" baseline="0" noProof="0" dirty="0">
                <a:ln>
                  <a:noFill/>
                </a:ln>
                <a:solidFill>
                  <a:srgbClr val="0000FF"/>
                </a:solidFill>
                <a:effectLst/>
                <a:uLnTx/>
                <a:uFillTx/>
                <a:latin typeface="+mn-lt"/>
                <a:ea typeface="+mn-ea"/>
                <a:cs typeface="Arial" pitchFamily="34" charset="0"/>
              </a:rPr>
              <a:t>Phys. Rev. Lett. 91, 022002 (2003)</a:t>
            </a:r>
          </a:p>
        </p:txBody>
      </p:sp>
      <p:graphicFrame>
        <p:nvGraphicFramePr>
          <p:cNvPr id="12" name="Table 11"/>
          <p:cNvGraphicFramePr>
            <a:graphicFrameLocks noGrp="1"/>
          </p:cNvGraphicFramePr>
          <p:nvPr/>
        </p:nvGraphicFramePr>
        <p:xfrm>
          <a:off x="139752" y="2221985"/>
          <a:ext cx="4362805" cy="1768076"/>
        </p:xfrm>
        <a:graphic>
          <a:graphicData uri="http://schemas.openxmlformats.org/drawingml/2006/table">
            <a:tbl>
              <a:tblPr firstRow="1" bandRow="1">
                <a:tableStyleId>{5940675A-B579-460E-94D1-54222C63F5DA}</a:tableStyleId>
              </a:tblPr>
              <a:tblGrid>
                <a:gridCol w="1401241">
                  <a:extLst>
                    <a:ext uri="{9D8B030D-6E8A-4147-A177-3AD203B41FA5}">
                      <a16:colId xmlns:a16="http://schemas.microsoft.com/office/drawing/2014/main" val="20000"/>
                    </a:ext>
                  </a:extLst>
                </a:gridCol>
                <a:gridCol w="982639">
                  <a:extLst>
                    <a:ext uri="{9D8B030D-6E8A-4147-A177-3AD203B41FA5}">
                      <a16:colId xmlns:a16="http://schemas.microsoft.com/office/drawing/2014/main" val="20001"/>
                    </a:ext>
                  </a:extLst>
                </a:gridCol>
                <a:gridCol w="996286">
                  <a:extLst>
                    <a:ext uri="{9D8B030D-6E8A-4147-A177-3AD203B41FA5}">
                      <a16:colId xmlns:a16="http://schemas.microsoft.com/office/drawing/2014/main" val="20002"/>
                    </a:ext>
                  </a:extLst>
                </a:gridCol>
                <a:gridCol w="982639">
                  <a:extLst>
                    <a:ext uri="{9D8B030D-6E8A-4147-A177-3AD203B41FA5}">
                      <a16:colId xmlns:a16="http://schemas.microsoft.com/office/drawing/2014/main" val="20003"/>
                    </a:ext>
                  </a:extLst>
                </a:gridCol>
              </a:tblGrid>
              <a:tr h="609718">
                <a:tc>
                  <a:txBody>
                    <a:bodyPr/>
                    <a:lstStyle/>
                    <a:p>
                      <a:endParaRPr lang="en-US" sz="1800" dirty="0"/>
                    </a:p>
                  </a:txBody>
                  <a:tcPr marL="91427" marR="91427" marT="45729" marB="45729"/>
                </a:tc>
                <a:tc>
                  <a:txBody>
                    <a:bodyPr/>
                    <a:lstStyle/>
                    <a:p>
                      <a:r>
                        <a:rPr lang="en-US" sz="1400" b="1" dirty="0">
                          <a:latin typeface="Symbol" pitchFamily="18" charset="2"/>
                        </a:rPr>
                        <a:t>G</a:t>
                      </a:r>
                      <a:r>
                        <a:rPr lang="en-US" sz="1400" b="1" baseline="-25000" dirty="0">
                          <a:latin typeface="+mn-lt"/>
                        </a:rPr>
                        <a:t>tot, </a:t>
                      </a:r>
                      <a:r>
                        <a:rPr lang="en-US" sz="1400" b="1" baseline="0" dirty="0">
                          <a:latin typeface="+mn-lt"/>
                        </a:rPr>
                        <a:t>MeV</a:t>
                      </a:r>
                    </a:p>
                  </a:txBody>
                  <a:tcPr marL="91427" marR="91427" marT="45729" marB="45729"/>
                </a:tc>
                <a:tc>
                  <a:txBody>
                    <a:bodyPr/>
                    <a:lstStyle/>
                    <a:p>
                      <a:r>
                        <a:rPr lang="en-US" sz="1400" b="1" dirty="0"/>
                        <a:t>BF(</a:t>
                      </a:r>
                      <a:r>
                        <a:rPr lang="en-US" sz="1400" b="1" dirty="0">
                          <a:latin typeface="Symbol" pitchFamily="18" charset="2"/>
                        </a:rPr>
                        <a:t>pD</a:t>
                      </a:r>
                      <a:r>
                        <a:rPr lang="en-US" sz="1400" b="1" dirty="0"/>
                        <a:t>)</a:t>
                      </a:r>
                    </a:p>
                    <a:p>
                      <a:r>
                        <a:rPr lang="en-US" sz="1400" b="1" dirty="0"/>
                        <a:t>%</a:t>
                      </a:r>
                    </a:p>
                  </a:txBody>
                  <a:tcPr marL="91427" marR="91427" marT="45729" marB="4572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a:t>BF(</a:t>
                      </a:r>
                      <a:r>
                        <a:rPr lang="en-US" sz="1400" b="1" dirty="0">
                          <a:latin typeface="Symbol" pitchFamily="18" charset="2"/>
                        </a:rPr>
                        <a:t>r</a:t>
                      </a:r>
                      <a:r>
                        <a:rPr lang="en-US" sz="1400" b="1" dirty="0"/>
                        <a:t>p)</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a:t>%</a:t>
                      </a:r>
                    </a:p>
                  </a:txBody>
                  <a:tcPr marL="91427" marR="91427" marT="45729" marB="45729"/>
                </a:tc>
                <a:extLst>
                  <a:ext uri="{0D108BD9-81ED-4DB2-BD59-A6C34878D82A}">
                    <a16:rowId xmlns:a16="http://schemas.microsoft.com/office/drawing/2014/main" val="10000"/>
                  </a:ext>
                </a:extLst>
              </a:tr>
              <a:tr h="518260">
                <a:tc>
                  <a:txBody>
                    <a:bodyPr/>
                    <a:lstStyle/>
                    <a:p>
                      <a:r>
                        <a:rPr lang="en-US" sz="1200" b="1" dirty="0">
                          <a:solidFill>
                            <a:srgbClr val="FF0000"/>
                          </a:solidFill>
                        </a:rPr>
                        <a:t>N(1720)3/2</a:t>
                      </a:r>
                      <a:r>
                        <a:rPr lang="en-US" sz="1200" b="1" baseline="30000" dirty="0">
                          <a:solidFill>
                            <a:srgbClr val="FF0000"/>
                          </a:solidFill>
                        </a:rPr>
                        <a:t>+</a:t>
                      </a:r>
                      <a:r>
                        <a:rPr lang="en-US" sz="1200" b="1" baseline="0" dirty="0">
                          <a:solidFill>
                            <a:srgbClr val="FF0000"/>
                          </a:solidFill>
                        </a:rPr>
                        <a:t> decays </a:t>
                      </a:r>
                      <a:r>
                        <a:rPr lang="en-US" sz="1200" b="1" dirty="0">
                          <a:solidFill>
                            <a:srgbClr val="FF0000"/>
                          </a:solidFill>
                        </a:rPr>
                        <a:t>fit to</a:t>
                      </a:r>
                      <a:r>
                        <a:rPr lang="en-US" sz="1200" b="1" baseline="0" dirty="0">
                          <a:solidFill>
                            <a:srgbClr val="FF0000"/>
                          </a:solidFill>
                        </a:rPr>
                        <a:t> the </a:t>
                      </a:r>
                      <a:r>
                        <a:rPr lang="en-US" sz="1200" b="1" dirty="0">
                          <a:solidFill>
                            <a:srgbClr val="FF0000"/>
                          </a:solidFill>
                        </a:rPr>
                        <a:t>CLAS</a:t>
                      </a:r>
                      <a:r>
                        <a:rPr lang="en-US" sz="1200" b="1" baseline="0" dirty="0">
                          <a:solidFill>
                            <a:srgbClr val="FF0000"/>
                          </a:solidFill>
                        </a:rPr>
                        <a:t> </a:t>
                      </a:r>
                      <a:r>
                        <a:rPr lang="en-US" sz="1200" b="1" dirty="0">
                          <a:solidFill>
                            <a:srgbClr val="FF0000"/>
                          </a:solidFill>
                        </a:rPr>
                        <a:t>N</a:t>
                      </a:r>
                      <a:r>
                        <a:rPr lang="en-US" sz="1200" b="1" dirty="0">
                          <a:solidFill>
                            <a:srgbClr val="FF0000"/>
                          </a:solidFill>
                          <a:latin typeface="Symbol" panose="05050102010706020507" pitchFamily="18" charset="2"/>
                        </a:rPr>
                        <a:t>pp</a:t>
                      </a:r>
                      <a:r>
                        <a:rPr lang="en-US" sz="1200" b="1" baseline="0" dirty="0">
                          <a:solidFill>
                            <a:srgbClr val="FF0000"/>
                          </a:solidFill>
                        </a:rPr>
                        <a:t> data</a:t>
                      </a:r>
                      <a:endParaRPr lang="en-US" sz="1200" b="1" dirty="0">
                        <a:solidFill>
                          <a:srgbClr val="FF0000"/>
                        </a:solidFill>
                      </a:endParaRPr>
                    </a:p>
                  </a:txBody>
                  <a:tcPr marL="91427" marR="91427" marT="45729" marB="45729"/>
                </a:tc>
                <a:tc>
                  <a:txBody>
                    <a:bodyPr/>
                    <a:lstStyle/>
                    <a:p>
                      <a:r>
                        <a:rPr lang="en-US" sz="1400" b="1" dirty="0">
                          <a:solidFill>
                            <a:srgbClr val="FF0000"/>
                          </a:solidFill>
                        </a:rPr>
                        <a:t>126±14</a:t>
                      </a:r>
                    </a:p>
                  </a:txBody>
                  <a:tcPr marL="91427" marR="91427" marT="45729" marB="45729"/>
                </a:tc>
                <a:tc>
                  <a:txBody>
                    <a:bodyPr/>
                    <a:lstStyle/>
                    <a:p>
                      <a:r>
                        <a:rPr lang="en-US" sz="1400" b="1" dirty="0">
                          <a:solidFill>
                            <a:srgbClr val="FF0000"/>
                          </a:solidFill>
                        </a:rPr>
                        <a:t>64-100</a:t>
                      </a:r>
                    </a:p>
                  </a:txBody>
                  <a:tcPr marL="91427" marR="91427" marT="45729" marB="45729"/>
                </a:tc>
                <a:tc>
                  <a:txBody>
                    <a:bodyPr/>
                    <a:lstStyle/>
                    <a:p>
                      <a:r>
                        <a:rPr lang="en-US" sz="1400" b="1" dirty="0">
                          <a:solidFill>
                            <a:srgbClr val="FF0000"/>
                          </a:solidFill>
                        </a:rPr>
                        <a:t>&lt;5</a:t>
                      </a:r>
                    </a:p>
                  </a:txBody>
                  <a:tcPr marL="91427" marR="91427" marT="45729" marB="45729"/>
                </a:tc>
                <a:extLst>
                  <a:ext uri="{0D108BD9-81ED-4DB2-BD59-A6C34878D82A}">
                    <a16:rowId xmlns:a16="http://schemas.microsoft.com/office/drawing/2014/main" val="10001"/>
                  </a:ext>
                </a:extLst>
              </a:tr>
              <a:tr h="518260">
                <a:tc>
                  <a:txBody>
                    <a:bodyPr/>
                    <a:lstStyle/>
                    <a:p>
                      <a:r>
                        <a:rPr lang="en-US" sz="1200" b="1" dirty="0">
                          <a:solidFill>
                            <a:schemeClr val="accent2"/>
                          </a:solidFill>
                        </a:rPr>
                        <a:t>N(1720)3/2</a:t>
                      </a:r>
                      <a:r>
                        <a:rPr lang="en-US" sz="1200" b="1" baseline="30000" dirty="0">
                          <a:solidFill>
                            <a:schemeClr val="accent2"/>
                          </a:solidFill>
                        </a:rPr>
                        <a:t>+</a:t>
                      </a:r>
                    </a:p>
                    <a:p>
                      <a:r>
                        <a:rPr lang="en-US" sz="1200" b="1" dirty="0">
                          <a:solidFill>
                            <a:schemeClr val="accent2"/>
                          </a:solidFill>
                        </a:rPr>
                        <a:t>PDG</a:t>
                      </a:r>
                      <a:r>
                        <a:rPr lang="en-US" sz="1200" b="1" baseline="0" dirty="0">
                          <a:solidFill>
                            <a:schemeClr val="accent2"/>
                          </a:solidFill>
                        </a:rPr>
                        <a:t> 02’</a:t>
                      </a:r>
                      <a:endParaRPr lang="en-US" sz="1200" b="1" dirty="0">
                        <a:solidFill>
                          <a:schemeClr val="accent2"/>
                        </a:solidFill>
                      </a:endParaRPr>
                    </a:p>
                  </a:txBody>
                  <a:tcPr marL="91427" marR="91427" marT="45729" marB="45729"/>
                </a:tc>
                <a:tc>
                  <a:txBody>
                    <a:bodyPr/>
                    <a:lstStyle/>
                    <a:p>
                      <a:r>
                        <a:rPr lang="en-US" sz="1400" b="1" dirty="0">
                          <a:solidFill>
                            <a:schemeClr val="accent2"/>
                          </a:solidFill>
                        </a:rPr>
                        <a:t>150-300</a:t>
                      </a:r>
                    </a:p>
                  </a:txBody>
                  <a:tcPr marL="91427" marR="91427" marT="45729" marB="45729"/>
                </a:tc>
                <a:tc>
                  <a:txBody>
                    <a:bodyPr/>
                    <a:lstStyle/>
                    <a:p>
                      <a:r>
                        <a:rPr lang="en-US" sz="1400" b="1" dirty="0">
                          <a:solidFill>
                            <a:schemeClr val="accent2"/>
                          </a:solidFill>
                        </a:rPr>
                        <a:t>&lt;20</a:t>
                      </a:r>
                    </a:p>
                  </a:txBody>
                  <a:tcPr marL="91427" marR="91427" marT="45729" marB="45729"/>
                </a:tc>
                <a:tc>
                  <a:txBody>
                    <a:bodyPr/>
                    <a:lstStyle/>
                    <a:p>
                      <a:r>
                        <a:rPr lang="en-US" sz="1400" b="1" dirty="0">
                          <a:solidFill>
                            <a:schemeClr val="accent2"/>
                          </a:solidFill>
                        </a:rPr>
                        <a:t>70-85</a:t>
                      </a:r>
                    </a:p>
                  </a:txBody>
                  <a:tcPr marL="91427" marR="91427" marT="45729" marB="45729"/>
                </a:tc>
                <a:extLst>
                  <a:ext uri="{0D108BD9-81ED-4DB2-BD59-A6C34878D82A}">
                    <a16:rowId xmlns:a16="http://schemas.microsoft.com/office/drawing/2014/main" val="10002"/>
                  </a:ext>
                </a:extLst>
              </a:tr>
            </a:tbl>
          </a:graphicData>
        </a:graphic>
      </p:graphicFrame>
      <p:graphicFrame>
        <p:nvGraphicFramePr>
          <p:cNvPr id="13" name="Table 12"/>
          <p:cNvGraphicFramePr>
            <a:graphicFrameLocks noGrp="1"/>
          </p:cNvGraphicFramePr>
          <p:nvPr/>
        </p:nvGraphicFramePr>
        <p:xfrm>
          <a:off x="154604" y="4503827"/>
          <a:ext cx="4424152" cy="1728098"/>
        </p:xfrm>
        <a:graphic>
          <a:graphicData uri="http://schemas.openxmlformats.org/drawingml/2006/table">
            <a:tbl>
              <a:tblPr firstRow="1" bandRow="1">
                <a:tableStyleId>{5940675A-B579-460E-94D1-54222C63F5DA}</a:tableStyleId>
              </a:tblPr>
              <a:tblGrid>
                <a:gridCol w="1183776">
                  <a:extLst>
                    <a:ext uri="{9D8B030D-6E8A-4147-A177-3AD203B41FA5}">
                      <a16:colId xmlns:a16="http://schemas.microsoft.com/office/drawing/2014/main" val="20000"/>
                    </a:ext>
                  </a:extLst>
                </a:gridCol>
                <a:gridCol w="1075262">
                  <a:extLst>
                    <a:ext uri="{9D8B030D-6E8A-4147-A177-3AD203B41FA5}">
                      <a16:colId xmlns:a16="http://schemas.microsoft.com/office/drawing/2014/main" val="20001"/>
                    </a:ext>
                  </a:extLst>
                </a:gridCol>
                <a:gridCol w="985662">
                  <a:extLst>
                    <a:ext uri="{9D8B030D-6E8A-4147-A177-3AD203B41FA5}">
                      <a16:colId xmlns:a16="http://schemas.microsoft.com/office/drawing/2014/main" val="20002"/>
                    </a:ext>
                  </a:extLst>
                </a:gridCol>
                <a:gridCol w="1179452">
                  <a:extLst>
                    <a:ext uri="{9D8B030D-6E8A-4147-A177-3AD203B41FA5}">
                      <a16:colId xmlns:a16="http://schemas.microsoft.com/office/drawing/2014/main" val="20003"/>
                    </a:ext>
                  </a:extLst>
                </a:gridCol>
              </a:tblGrid>
              <a:tr h="539260">
                <a:tc>
                  <a:txBody>
                    <a:bodyPr/>
                    <a:lstStyle/>
                    <a:p>
                      <a:endParaRPr lang="en-US" sz="1800" dirty="0"/>
                    </a:p>
                  </a:txBody>
                  <a:tcPr marT="45729" marB="45729"/>
                </a:tc>
                <a:tc>
                  <a:txBody>
                    <a:bodyPr/>
                    <a:lstStyle/>
                    <a:p>
                      <a:r>
                        <a:rPr lang="en-US" sz="1400" b="1" dirty="0">
                          <a:latin typeface="Symbol" pitchFamily="18" charset="2"/>
                        </a:rPr>
                        <a:t>G</a:t>
                      </a:r>
                      <a:r>
                        <a:rPr lang="en-US" sz="1400" b="1" baseline="-25000" dirty="0">
                          <a:latin typeface="+mn-lt"/>
                        </a:rPr>
                        <a:t>tot, </a:t>
                      </a:r>
                      <a:r>
                        <a:rPr lang="en-US" sz="1400" b="1" baseline="0" dirty="0">
                          <a:latin typeface="+mn-lt"/>
                        </a:rPr>
                        <a:t>MeV</a:t>
                      </a:r>
                    </a:p>
                  </a:txBody>
                  <a:tcPr marT="45729" marB="45729"/>
                </a:tc>
                <a:tc>
                  <a:txBody>
                    <a:bodyPr/>
                    <a:lstStyle/>
                    <a:p>
                      <a:r>
                        <a:rPr lang="en-US" sz="1400" b="1" dirty="0"/>
                        <a:t>BF(</a:t>
                      </a:r>
                      <a:r>
                        <a:rPr lang="en-US" sz="1400" b="1" dirty="0">
                          <a:latin typeface="Symbol" pitchFamily="18" charset="2"/>
                        </a:rPr>
                        <a:t>pD</a:t>
                      </a:r>
                      <a:r>
                        <a:rPr lang="en-US" sz="1400" b="1" dirty="0"/>
                        <a:t>)</a:t>
                      </a:r>
                    </a:p>
                    <a:p>
                      <a:r>
                        <a:rPr lang="en-US" sz="1400" b="1" dirty="0"/>
                        <a:t>%</a:t>
                      </a:r>
                    </a:p>
                  </a:txBody>
                  <a:tcPr marT="45729" marB="45729"/>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a:t>BF(</a:t>
                      </a:r>
                      <a:r>
                        <a:rPr lang="en-US" sz="1400" b="1" dirty="0">
                          <a:latin typeface="Symbol" pitchFamily="18" charset="2"/>
                        </a:rPr>
                        <a:t>r</a:t>
                      </a:r>
                      <a:r>
                        <a:rPr lang="en-US" sz="1400" b="1" dirty="0"/>
                        <a:t>p)</a:t>
                      </a:r>
                    </a:p>
                    <a:p>
                      <a:pPr marL="0" marR="0" indent="0" algn="l" defTabSz="914400" rtl="0" eaLnBrk="1" fontAlgn="auto" latinLnBrk="0" hangingPunct="1">
                        <a:lnSpc>
                          <a:spcPct val="100000"/>
                        </a:lnSpc>
                        <a:spcBef>
                          <a:spcPts val="0"/>
                        </a:spcBef>
                        <a:spcAft>
                          <a:spcPts val="0"/>
                        </a:spcAft>
                        <a:buClrTx/>
                        <a:buSzTx/>
                        <a:buFontTx/>
                        <a:buNone/>
                        <a:tabLst/>
                        <a:defRPr/>
                      </a:pPr>
                      <a:r>
                        <a:rPr lang="en-US" sz="1400" b="1" dirty="0"/>
                        <a:t>%</a:t>
                      </a:r>
                    </a:p>
                  </a:txBody>
                  <a:tcPr marT="45729" marB="45729"/>
                </a:tc>
                <a:extLst>
                  <a:ext uri="{0D108BD9-81ED-4DB2-BD59-A6C34878D82A}">
                    <a16:rowId xmlns:a16="http://schemas.microsoft.com/office/drawing/2014/main" val="10000"/>
                  </a:ext>
                </a:extLst>
              </a:tr>
              <a:tr h="518260">
                <a:tc>
                  <a:txBody>
                    <a:bodyPr/>
                    <a:lstStyle/>
                    <a:p>
                      <a:r>
                        <a:rPr lang="en-US" sz="1200" b="1" dirty="0">
                          <a:solidFill>
                            <a:srgbClr val="FF0000"/>
                          </a:solidFill>
                        </a:rPr>
                        <a:t>N’(1720)3/2</a:t>
                      </a:r>
                      <a:r>
                        <a:rPr lang="en-US" sz="1200" b="1" baseline="30000" dirty="0">
                          <a:solidFill>
                            <a:srgbClr val="FF0000"/>
                          </a:solidFill>
                        </a:rPr>
                        <a:t>+</a:t>
                      </a:r>
                    </a:p>
                    <a:p>
                      <a:r>
                        <a:rPr lang="en-US" sz="1200" b="1" dirty="0">
                          <a:solidFill>
                            <a:srgbClr val="FF0000"/>
                          </a:solidFill>
                        </a:rPr>
                        <a:t>New</a:t>
                      </a:r>
                    </a:p>
                    <a:p>
                      <a:endParaRPr lang="en-US" sz="1400" b="1" dirty="0">
                        <a:solidFill>
                          <a:srgbClr val="FF0000"/>
                        </a:solidFill>
                      </a:endParaRPr>
                    </a:p>
                  </a:txBody>
                  <a:tcPr marT="45729" marB="45729"/>
                </a:tc>
                <a:tc>
                  <a:txBody>
                    <a:bodyPr/>
                    <a:lstStyle/>
                    <a:p>
                      <a:r>
                        <a:rPr lang="en-US" sz="1400" b="1" dirty="0">
                          <a:solidFill>
                            <a:srgbClr val="FF0000"/>
                          </a:solidFill>
                        </a:rPr>
                        <a:t>119±6</a:t>
                      </a:r>
                    </a:p>
                  </a:txBody>
                  <a:tcPr marT="45729" marB="45729"/>
                </a:tc>
                <a:tc>
                  <a:txBody>
                    <a:bodyPr/>
                    <a:lstStyle/>
                    <a:p>
                      <a:r>
                        <a:rPr lang="en-US" sz="1400" b="1" dirty="0">
                          <a:solidFill>
                            <a:srgbClr val="FF0000"/>
                          </a:solidFill>
                        </a:rPr>
                        <a:t>47-64</a:t>
                      </a:r>
                    </a:p>
                  </a:txBody>
                  <a:tcPr marT="45729" marB="45729"/>
                </a:tc>
                <a:tc>
                  <a:txBody>
                    <a:bodyPr/>
                    <a:lstStyle/>
                    <a:p>
                      <a:r>
                        <a:rPr lang="en-US" sz="1400" b="1" dirty="0">
                          <a:solidFill>
                            <a:srgbClr val="FF0000"/>
                          </a:solidFill>
                        </a:rPr>
                        <a:t>3-10.</a:t>
                      </a:r>
                    </a:p>
                  </a:txBody>
                  <a:tcPr marT="45729" marB="45729"/>
                </a:tc>
                <a:extLst>
                  <a:ext uri="{0D108BD9-81ED-4DB2-BD59-A6C34878D82A}">
                    <a16:rowId xmlns:a16="http://schemas.microsoft.com/office/drawing/2014/main" val="10001"/>
                  </a:ext>
                </a:extLst>
              </a:tr>
              <a:tr h="518260">
                <a:tc>
                  <a:txBody>
                    <a:bodyPr/>
                    <a:lstStyle/>
                    <a:p>
                      <a:r>
                        <a:rPr lang="en-US" sz="1200" b="1" dirty="0">
                          <a:solidFill>
                            <a:srgbClr val="FF0000"/>
                          </a:solidFill>
                        </a:rPr>
                        <a:t>N(1720)3/2</a:t>
                      </a:r>
                      <a:r>
                        <a:rPr lang="en-US" sz="1200" b="1" baseline="30000" dirty="0">
                          <a:solidFill>
                            <a:srgbClr val="FF0000"/>
                          </a:solidFill>
                        </a:rPr>
                        <a:t>+</a:t>
                      </a:r>
                    </a:p>
                    <a:p>
                      <a:r>
                        <a:rPr lang="en-US" sz="1200" b="1" dirty="0">
                          <a:solidFill>
                            <a:srgbClr val="FF0000"/>
                          </a:solidFill>
                        </a:rPr>
                        <a:t>Conventional</a:t>
                      </a:r>
                    </a:p>
                  </a:txBody>
                  <a:tcPr marT="45729" marB="45729"/>
                </a:tc>
                <a:tc>
                  <a:txBody>
                    <a:bodyPr/>
                    <a:lstStyle/>
                    <a:p>
                      <a:r>
                        <a:rPr lang="en-US" sz="1400" b="1" dirty="0">
                          <a:solidFill>
                            <a:srgbClr val="FF0000"/>
                          </a:solidFill>
                        </a:rPr>
                        <a:t>112±8</a:t>
                      </a:r>
                    </a:p>
                  </a:txBody>
                  <a:tcPr marT="45729" marB="45729"/>
                </a:tc>
                <a:tc>
                  <a:txBody>
                    <a:bodyPr/>
                    <a:lstStyle/>
                    <a:p>
                      <a:r>
                        <a:rPr lang="en-US" sz="1400" b="1" dirty="0">
                          <a:solidFill>
                            <a:srgbClr val="FF0000"/>
                          </a:solidFill>
                        </a:rPr>
                        <a:t>39-55</a:t>
                      </a:r>
                    </a:p>
                  </a:txBody>
                  <a:tcPr marT="45729" marB="45729"/>
                </a:tc>
                <a:tc>
                  <a:txBody>
                    <a:bodyPr/>
                    <a:lstStyle/>
                    <a:p>
                      <a:r>
                        <a:rPr lang="en-US" sz="1400" b="1" dirty="0">
                          <a:solidFill>
                            <a:srgbClr val="FF0000"/>
                          </a:solidFill>
                        </a:rPr>
                        <a:t>23-49</a:t>
                      </a:r>
                    </a:p>
                  </a:txBody>
                  <a:tcPr marT="45729" marB="45729"/>
                </a:tc>
                <a:extLst>
                  <a:ext uri="{0D108BD9-81ED-4DB2-BD59-A6C34878D82A}">
                    <a16:rowId xmlns:a16="http://schemas.microsoft.com/office/drawing/2014/main" val="10002"/>
                  </a:ext>
                </a:extLst>
              </a:tr>
            </a:tbl>
          </a:graphicData>
        </a:graphic>
      </p:graphicFrame>
      <p:sp>
        <p:nvSpPr>
          <p:cNvPr id="3" name="TextBox 2"/>
          <p:cNvSpPr txBox="1"/>
          <p:nvPr/>
        </p:nvSpPr>
        <p:spPr>
          <a:xfrm>
            <a:off x="259847" y="1712518"/>
            <a:ext cx="4032250" cy="523220"/>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No new states, different than in PDG 02’ N(1720)3/2</a:t>
            </a:r>
            <a:r>
              <a:rPr kumimoji="0" lang="en-US" sz="1400" b="0" i="0" u="none" strike="noStrike" kern="1200" cap="none" spc="0" normalizeH="0" baseline="30000" noProof="0" dirty="0">
                <a:ln>
                  <a:noFill/>
                </a:ln>
                <a:solidFill>
                  <a:srgbClr val="000000"/>
                </a:solidFill>
                <a:effectLst/>
                <a:uLnTx/>
                <a:uFillTx/>
                <a:latin typeface="Arial" pitchFamily="34" charset="0"/>
                <a:ea typeface="+mn-ea"/>
                <a:cs typeface="Arial" pitchFamily="34" charset="0"/>
              </a:rPr>
              <a:t>+</a:t>
            </a:r>
            <a:r>
              <a:rPr kumimoji="0" lang="en-US" sz="14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N</a:t>
            </a:r>
            <a:r>
              <a:rPr kumimoji="0" lang="en-US" sz="1400" b="0" i="0" u="none" strike="noStrike" kern="1200" cap="none" spc="0" normalizeH="0" baseline="0" noProof="0" dirty="0">
                <a:ln>
                  <a:noFill/>
                </a:ln>
                <a:solidFill>
                  <a:srgbClr val="000000"/>
                </a:solidFill>
                <a:effectLst/>
                <a:uLnTx/>
                <a:uFillTx/>
                <a:latin typeface="Symbol" panose="05050102010706020507" pitchFamily="18" charset="2"/>
                <a:ea typeface="+mn-ea"/>
                <a:cs typeface="Arial" pitchFamily="34" charset="0"/>
              </a:rPr>
              <a:t>pp </a:t>
            </a:r>
            <a:r>
              <a:rPr kumimoji="0" lang="en-US" sz="14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hadronic decay widths: </a:t>
            </a:r>
          </a:p>
        </p:txBody>
      </p:sp>
      <p:sp>
        <p:nvSpPr>
          <p:cNvPr id="14" name="TextBox 13"/>
          <p:cNvSpPr txBox="1"/>
          <p:nvPr/>
        </p:nvSpPr>
        <p:spPr>
          <a:xfrm>
            <a:off x="475058" y="4170231"/>
            <a:ext cx="3623108"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new </a:t>
            </a:r>
            <a:r>
              <a:rPr lang="en-US" sz="1400" dirty="0">
                <a:solidFill>
                  <a:srgbClr val="000000"/>
                </a:solidFill>
              </a:rPr>
              <a:t>N</a:t>
            </a:r>
            <a:r>
              <a:rPr lang="en-US" sz="1400" baseline="30000" dirty="0">
                <a:solidFill>
                  <a:srgbClr val="000000"/>
                </a:solidFill>
              </a:rPr>
              <a:t>’</a:t>
            </a:r>
            <a:r>
              <a:rPr kumimoji="0" lang="en-US" sz="14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(1720)3/2</a:t>
            </a:r>
            <a:r>
              <a:rPr kumimoji="0" lang="en-US" sz="1400" b="0" i="0" u="none" strike="noStrike" kern="1200" cap="none" spc="0" normalizeH="0" baseline="30000" noProof="0" dirty="0">
                <a:ln>
                  <a:noFill/>
                </a:ln>
                <a:solidFill>
                  <a:srgbClr val="000000"/>
                </a:solidFill>
                <a:effectLst/>
                <a:uLnTx/>
                <a:uFillTx/>
                <a:latin typeface="Arial" pitchFamily="34" charset="0"/>
                <a:ea typeface="+mn-ea"/>
                <a:cs typeface="Arial" pitchFamily="34" charset="0"/>
              </a:rPr>
              <a:t>+</a:t>
            </a:r>
            <a:r>
              <a:rPr kumimoji="0" lang="en-US" sz="14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a:t>
            </a:r>
            <a:r>
              <a:rPr lang="en-US" sz="1400" dirty="0">
                <a:solidFill>
                  <a:srgbClr val="000000"/>
                </a:solidFill>
              </a:rPr>
              <a:t>and regular </a:t>
            </a:r>
            <a:r>
              <a:rPr kumimoji="0" lang="en-US" sz="14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N(1720)3/2</a:t>
            </a:r>
            <a:r>
              <a:rPr kumimoji="0" lang="en-US" sz="1400" b="0" i="0" u="none" strike="noStrike" kern="1200" cap="none" spc="0" normalizeH="0" baseline="30000" noProof="0" dirty="0">
                <a:ln>
                  <a:noFill/>
                </a:ln>
                <a:solidFill>
                  <a:srgbClr val="000000"/>
                </a:solidFill>
                <a:effectLst/>
                <a:uLnTx/>
                <a:uFillTx/>
                <a:latin typeface="Arial" pitchFamily="34" charset="0"/>
                <a:ea typeface="+mn-ea"/>
                <a:cs typeface="Arial" pitchFamily="34" charset="0"/>
              </a:rPr>
              <a:t>+</a:t>
            </a:r>
            <a:r>
              <a:rPr kumimoji="0" lang="en-US" sz="14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a:t>
            </a:r>
            <a:endParaRPr kumimoji="0" lang="en-US" sz="1400" b="0" i="0" u="none" strike="noStrike" kern="1200" cap="none" spc="0" normalizeH="0" baseline="30000" noProof="0" dirty="0">
              <a:ln>
                <a:noFill/>
              </a:ln>
              <a:solidFill>
                <a:srgbClr val="000000"/>
              </a:solidFill>
              <a:effectLst/>
              <a:uLnTx/>
              <a:uFillTx/>
              <a:latin typeface="Arial" pitchFamily="34" charset="0"/>
              <a:ea typeface="+mn-ea"/>
              <a:cs typeface="Arial" pitchFamily="34" charset="0"/>
            </a:endParaRPr>
          </a:p>
        </p:txBody>
      </p:sp>
      <p:sp>
        <p:nvSpPr>
          <p:cNvPr id="15" name="TextBox 14"/>
          <p:cNvSpPr txBox="1"/>
          <p:nvPr/>
        </p:nvSpPr>
        <p:spPr>
          <a:xfrm>
            <a:off x="-27300" y="1480296"/>
            <a:ext cx="4505723"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0" i="0" u="sng" strike="noStrike" kern="1200" cap="none" spc="0" normalizeH="0" baseline="0" noProof="0" dirty="0">
                <a:ln>
                  <a:noFill/>
                </a:ln>
                <a:solidFill>
                  <a:srgbClr val="000000"/>
                </a:solidFill>
                <a:effectLst/>
                <a:uLnTx/>
                <a:uFillTx/>
                <a:latin typeface="Arial" pitchFamily="34" charset="0"/>
                <a:ea typeface="+mn-ea"/>
                <a:cs typeface="Arial" pitchFamily="34" charset="0"/>
              </a:rPr>
              <a:t>Two equally successful ways for the data description:</a:t>
            </a:r>
          </a:p>
        </p:txBody>
      </p:sp>
      <p:sp>
        <p:nvSpPr>
          <p:cNvPr id="17" name="Rectangle 16"/>
          <p:cNvSpPr/>
          <p:nvPr/>
        </p:nvSpPr>
        <p:spPr bwMode="auto">
          <a:xfrm>
            <a:off x="8433068" y="6010835"/>
            <a:ext cx="591671" cy="197223"/>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endParaRPr kumimoji="0" lang="en-US" sz="3600" b="0" i="0" u="none" strike="noStrike" kern="1200" cap="none" spc="0" normalizeH="0" baseline="0" noProof="0" dirty="0">
              <a:ln>
                <a:noFill/>
              </a:ln>
              <a:solidFill>
                <a:srgbClr val="000000"/>
              </a:solidFill>
              <a:effectLst/>
              <a:uLnTx/>
              <a:uFillTx/>
              <a:latin typeface="Arial" charset="0"/>
              <a:ea typeface="+mn-ea"/>
              <a:cs typeface="Arial" pitchFamily="34" charset="0"/>
            </a:endParaRPr>
          </a:p>
        </p:txBody>
      </p:sp>
      <p:sp>
        <p:nvSpPr>
          <p:cNvPr id="9" name="TextBox 8"/>
          <p:cNvSpPr txBox="1"/>
          <p:nvPr/>
        </p:nvSpPr>
        <p:spPr>
          <a:xfrm>
            <a:off x="8221570" y="6054169"/>
            <a:ext cx="803169"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W, GeV</a:t>
            </a:r>
          </a:p>
        </p:txBody>
      </p:sp>
      <p:sp>
        <p:nvSpPr>
          <p:cNvPr id="18" name="TextBox 17"/>
          <p:cNvSpPr txBox="1"/>
          <p:nvPr/>
        </p:nvSpPr>
        <p:spPr>
          <a:xfrm rot="16200000">
            <a:off x="4245114" y="2150065"/>
            <a:ext cx="1005840" cy="338554"/>
          </a:xfrm>
          <a:prstGeom prst="rect">
            <a:avLst/>
          </a:prstGeom>
          <a:solidFill>
            <a:schemeClr val="bg1"/>
          </a:solid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Symbol" panose="05050102010706020507" pitchFamily="18" charset="2"/>
                <a:ea typeface="+mn-ea"/>
                <a:cs typeface="Arial" pitchFamily="34" charset="0"/>
              </a:rPr>
              <a:t>s</a:t>
            </a:r>
            <a:r>
              <a:rPr kumimoji="0" lang="en-US" sz="16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 </a:t>
            </a:r>
            <a:r>
              <a:rPr kumimoji="0" lang="en-US" sz="1600" b="1" i="0" u="none" strike="noStrike" kern="1200" cap="none" spc="0" normalizeH="0" baseline="0" noProof="0" dirty="0">
                <a:ln>
                  <a:noFill/>
                </a:ln>
                <a:solidFill>
                  <a:srgbClr val="000000"/>
                </a:solidFill>
                <a:effectLst/>
                <a:uLnTx/>
                <a:uFillTx/>
                <a:latin typeface="Symbol" panose="05050102010706020507" pitchFamily="18" charset="2"/>
                <a:ea typeface="+mn-ea"/>
                <a:cs typeface="Arial" pitchFamily="34" charset="0"/>
              </a:rPr>
              <a:t>m</a:t>
            </a:r>
            <a:r>
              <a:rPr kumimoji="0" lang="en-US" sz="16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bn      </a:t>
            </a:r>
          </a:p>
        </p:txBody>
      </p:sp>
      <p:sp>
        <p:nvSpPr>
          <p:cNvPr id="6" name="Slide Number Placeholder 5"/>
          <p:cNvSpPr>
            <a:spLocks noGrp="1"/>
          </p:cNvSpPr>
          <p:nvPr>
            <p:ph type="sldNum" sz="quarter" idx="4294967295"/>
          </p:nvPr>
        </p:nvSpPr>
        <p:spPr>
          <a:xfrm>
            <a:off x="8276937" y="6611565"/>
            <a:ext cx="486064" cy="304800"/>
          </a:xfrm>
          <a:prstGeom prst="rect">
            <a:avLst/>
          </a:prstGeom>
        </p:spPr>
        <p:txBody>
          <a:bodyPr/>
          <a:lstStyle/>
          <a:p>
            <a:pPr algn="ctr"/>
            <a:fld id="{66D3942C-BD50-4FC2-A952-1F84E0E6FA11}" type="slidenum">
              <a:rPr lang="en-US" sz="1400" smtClean="0"/>
              <a:pPr algn="ctr"/>
              <a:t>4</a:t>
            </a:fld>
            <a:endParaRPr lang="en-US" sz="1400" dirty="0"/>
          </a:p>
        </p:txBody>
      </p:sp>
      <p:sp>
        <p:nvSpPr>
          <p:cNvPr id="19" name="Rectangle 18">
            <a:extLst>
              <a:ext uri="{FF2B5EF4-FFF2-40B4-BE49-F238E27FC236}">
                <a16:creationId xmlns:a16="http://schemas.microsoft.com/office/drawing/2014/main" id="{4ED5813A-5BEA-9946-8535-4C8FD15BCA7D}"/>
              </a:ext>
            </a:extLst>
          </p:cNvPr>
          <p:cNvSpPr/>
          <p:nvPr/>
        </p:nvSpPr>
        <p:spPr>
          <a:xfrm>
            <a:off x="2631311" y="6636456"/>
            <a:ext cx="4572000" cy="246221"/>
          </a:xfrm>
          <a:prstGeom prst="rect">
            <a:avLst/>
          </a:prstGeom>
        </p:spPr>
        <p:txBody>
          <a:bodyPr>
            <a:spAutoFit/>
          </a:bodyPr>
          <a:lstStyle/>
          <a:p>
            <a:pPr lvl="0" algn="ctr" defTabSz="914400" eaLnBrk="0" fontAlgn="base" hangingPunct="0">
              <a:spcBef>
                <a:spcPct val="0"/>
              </a:spcBef>
              <a:spcAft>
                <a:spcPct val="0"/>
              </a:spcAft>
              <a:defRPr/>
            </a:pPr>
            <a:r>
              <a:rPr lang="en-US" sz="1000" dirty="0">
                <a:solidFill>
                  <a:schemeClr val="accent2"/>
                </a:solidFill>
                <a:latin typeface="Arial" charset="0"/>
                <a:cs typeface="Arial" pitchFamily="34" charset="0"/>
              </a:rPr>
              <a:t>V.I. </a:t>
            </a:r>
            <a:r>
              <a:rPr lang="en-US" sz="1000" dirty="0" err="1">
                <a:solidFill>
                  <a:schemeClr val="accent2"/>
                </a:solidFill>
                <a:latin typeface="Arial" charset="0"/>
                <a:cs typeface="Arial" pitchFamily="34" charset="0"/>
              </a:rPr>
              <a:t>Mokeev</a:t>
            </a:r>
            <a:r>
              <a:rPr lang="en-US" sz="1000" dirty="0">
                <a:solidFill>
                  <a:schemeClr val="accent2"/>
                </a:solidFill>
                <a:latin typeface="Arial" charset="0"/>
                <a:cs typeface="Arial" pitchFamily="34" charset="0"/>
              </a:rPr>
              <a:t>, Light Cone 2021 November 27-December 4 2021 </a:t>
            </a:r>
          </a:p>
        </p:txBody>
      </p:sp>
    </p:spTree>
    <p:extLst>
      <p:ext uri="{BB962C8B-B14F-4D97-AF65-F5344CB8AC3E}">
        <p14:creationId xmlns:p14="http://schemas.microsoft.com/office/powerpoint/2010/main" val="3465154637"/>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1000" fill="hold"/>
                                        <p:tgtEl>
                                          <p:spTgt spid="10"/>
                                        </p:tgtEl>
                                        <p:attrNameLst>
                                          <p:attrName>ppt_x</p:attrName>
                                        </p:attrNameLst>
                                      </p:cBhvr>
                                      <p:tavLst>
                                        <p:tav tm="0">
                                          <p:val>
                                            <p:strVal val="#ppt_x"/>
                                          </p:val>
                                        </p:tav>
                                        <p:tav tm="100000">
                                          <p:val>
                                            <p:strVal val="#ppt_x"/>
                                          </p:val>
                                        </p:tav>
                                      </p:tavLst>
                                    </p:anim>
                                    <p:anim calcmode="lin" valueType="num">
                                      <p:cBhvr additive="base">
                                        <p:cTn id="8" dur="10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97136" y="8902"/>
            <a:ext cx="9111180" cy="685800"/>
          </a:xfrm>
          <a:ln>
            <a:noFill/>
          </a:ln>
        </p:spPr>
        <p:txBody>
          <a:bodyPr/>
          <a:lstStyle/>
          <a:p>
            <a:r>
              <a:rPr lang="en-US" sz="1600" dirty="0">
                <a:ea typeface="MS PGothic" pitchFamily="34" charset="-128"/>
              </a:rPr>
              <a:t>Description of the CLAS </a:t>
            </a:r>
            <a:r>
              <a:rPr lang="en-US" sz="1600" dirty="0">
                <a:latin typeface="Symbol" panose="05050102010706020507" pitchFamily="18" charset="2"/>
                <a:ea typeface="MS PGothic" pitchFamily="34" charset="-128"/>
              </a:rPr>
              <a:t>p</a:t>
            </a:r>
            <a:r>
              <a:rPr lang="en-US" sz="1600" baseline="30000" dirty="0">
                <a:ea typeface="MS PGothic" pitchFamily="34" charset="-128"/>
              </a:rPr>
              <a:t>+</a:t>
            </a:r>
            <a:r>
              <a:rPr lang="en-US" sz="1600" dirty="0">
                <a:latin typeface="Symbol" panose="05050102010706020507" pitchFamily="18" charset="2"/>
                <a:ea typeface="MS PGothic" pitchFamily="34" charset="-128"/>
              </a:rPr>
              <a:t>p</a:t>
            </a:r>
            <a:r>
              <a:rPr lang="en-US" sz="1600" baseline="30000" dirty="0">
                <a:ea typeface="MS PGothic" pitchFamily="34" charset="-128"/>
              </a:rPr>
              <a:t>-</a:t>
            </a:r>
            <a:r>
              <a:rPr lang="en-US" sz="1600" dirty="0">
                <a:ea typeface="MS PGothic" pitchFamily="34" charset="-128"/>
              </a:rPr>
              <a:t>p Photoproduction off Protons Data with/without </a:t>
            </a:r>
            <a:br>
              <a:rPr lang="en-US" sz="1600" dirty="0">
                <a:ea typeface="MS PGothic" pitchFamily="34" charset="-128"/>
              </a:rPr>
            </a:br>
            <a:r>
              <a:rPr lang="en-US" sz="1600" dirty="0">
                <a:ea typeface="MS PGothic" pitchFamily="34" charset="-128"/>
              </a:rPr>
              <a:t>the New State N’(1720)3/2</a:t>
            </a:r>
            <a:r>
              <a:rPr lang="en-US" sz="1600" baseline="30000" dirty="0">
                <a:ea typeface="MS PGothic" pitchFamily="34" charset="-128"/>
              </a:rPr>
              <a:t>+</a:t>
            </a:r>
            <a:r>
              <a:rPr lang="en-US" sz="1600" dirty="0">
                <a:ea typeface="MS PGothic" pitchFamily="34" charset="-128"/>
              </a:rPr>
              <a:t> </a:t>
            </a:r>
          </a:p>
        </p:txBody>
      </p:sp>
      <p:sp>
        <p:nvSpPr>
          <p:cNvPr id="5" name="Line 7"/>
          <p:cNvSpPr>
            <a:spLocks noChangeShapeType="1"/>
          </p:cNvSpPr>
          <p:nvPr/>
        </p:nvSpPr>
        <p:spPr bwMode="auto">
          <a:xfrm>
            <a:off x="0" y="607525"/>
            <a:ext cx="9144000" cy="0"/>
          </a:xfrm>
          <a:prstGeom prst="line">
            <a:avLst/>
          </a:prstGeom>
          <a:noFill/>
          <a:ln w="28575">
            <a:solidFill>
              <a:schemeClr val="accent2"/>
            </a:solidFill>
            <a:miter lim="800000"/>
            <a:headEnd/>
            <a:tailEnd/>
          </a:ln>
        </p:spPr>
        <p:txBody>
          <a:bodyPr wrap="none"/>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3600" b="0" i="0" u="none" strike="noStrike" kern="1200" cap="none" spc="0" normalizeH="0" baseline="0" noProof="0" dirty="0">
              <a:ln>
                <a:noFill/>
              </a:ln>
              <a:solidFill>
                <a:srgbClr val="000000"/>
              </a:solidFill>
              <a:effectLst/>
              <a:uLnTx/>
              <a:uFillTx/>
              <a:latin typeface="Arial" pitchFamily="34" charset="0"/>
              <a:ea typeface="+mn-ea"/>
              <a:cs typeface="Arial" pitchFamily="34" charset="0"/>
            </a:endParaRPr>
          </a:p>
        </p:txBody>
      </p:sp>
      <p:sp>
        <p:nvSpPr>
          <p:cNvPr id="2" name="TextBox 1"/>
          <p:cNvSpPr txBox="1"/>
          <p:nvPr/>
        </p:nvSpPr>
        <p:spPr>
          <a:xfrm>
            <a:off x="188536" y="4650459"/>
            <a:ext cx="8436990" cy="1015663"/>
          </a:xfrm>
          <a:prstGeom prst="rect">
            <a:avLst/>
          </a:prstGeom>
          <a:no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Almost the same quality of description of the photoproduction data was achieved with and without the new N’(1720)3/2</a:t>
            </a:r>
            <a:r>
              <a:rPr kumimoji="0" lang="en-US" sz="1200" b="1" i="0" u="none" strike="noStrike" kern="1200" cap="none" spc="0" normalizeH="0" baseline="30000" noProof="0" dirty="0">
                <a:ln>
                  <a:noFill/>
                </a:ln>
                <a:solidFill>
                  <a:srgbClr val="000000"/>
                </a:solidFill>
                <a:effectLst/>
                <a:uLnTx/>
                <a:uFillTx/>
                <a:latin typeface="Arial" pitchFamily="34" charset="0"/>
                <a:ea typeface="+mn-ea"/>
                <a:cs typeface="Arial" pitchFamily="34" charset="0"/>
              </a:rPr>
              <a:t>+</a:t>
            </a:r>
            <a:r>
              <a:rPr kumimoji="0" lang="en-US" sz="12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 state:</a:t>
            </a:r>
          </a:p>
          <a:p>
            <a:pPr marL="0" marR="0" lvl="0" indent="0" algn="l" defTabSz="914400" rtl="0" eaLnBrk="1" fontAlgn="base" latinLnBrk="0" hangingPunct="1">
              <a:lnSpc>
                <a:spcPct val="100000"/>
              </a:lnSpc>
              <a:spcBef>
                <a:spcPct val="0"/>
              </a:spcBef>
              <a:spcAft>
                <a:spcPct val="0"/>
              </a:spcAft>
              <a:buClrTx/>
              <a:buSzTx/>
              <a:buFontTx/>
              <a:buNone/>
              <a:tabLst/>
              <a:defRPr/>
            </a:pPr>
            <a:endParaRPr lang="en-US" sz="1200" b="1" dirty="0">
              <a:solidFill>
                <a:srgbClr val="000000"/>
              </a:solidFill>
            </a:endParaRP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N(1720)3/2</a:t>
            </a:r>
            <a:r>
              <a:rPr kumimoji="0" lang="en-US" sz="1200" b="1" i="0" u="none" strike="noStrike" kern="1200" cap="none" spc="0" normalizeH="0" baseline="30000" noProof="0" dirty="0">
                <a:ln>
                  <a:noFill/>
                </a:ln>
                <a:solidFill>
                  <a:srgbClr val="000000"/>
                </a:solidFill>
                <a:effectLst/>
                <a:uLnTx/>
                <a:uFillTx/>
                <a:latin typeface="Arial" pitchFamily="34" charset="0"/>
                <a:ea typeface="+mn-ea"/>
                <a:cs typeface="Arial" pitchFamily="34" charset="0"/>
              </a:rPr>
              <a:t>+</a:t>
            </a:r>
            <a:r>
              <a:rPr kumimoji="0" lang="en-US" sz="12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 and N’(1720)3/2</a:t>
            </a:r>
            <a:r>
              <a:rPr kumimoji="0" lang="en-US" sz="1200" b="1" i="0" u="none" strike="noStrike" kern="1200" cap="none" spc="0" normalizeH="0" baseline="30000" noProof="0" dirty="0">
                <a:ln>
                  <a:noFill/>
                </a:ln>
                <a:solidFill>
                  <a:srgbClr val="000000"/>
                </a:solidFill>
                <a:effectLst/>
                <a:uLnTx/>
                <a:uFillTx/>
                <a:latin typeface="Arial" pitchFamily="34" charset="0"/>
                <a:ea typeface="+mn-ea"/>
                <a:cs typeface="Arial" pitchFamily="34" charset="0"/>
              </a:rPr>
              <a:t>+</a:t>
            </a:r>
            <a:r>
              <a:rPr kumimoji="0" lang="en-US" sz="12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                               1.19 &lt; </a:t>
            </a:r>
            <a:r>
              <a:rPr lang="en-US" sz="1200" b="1" dirty="0">
                <a:solidFill>
                  <a:srgbClr val="000000"/>
                </a:solidFill>
                <a:latin typeface="Symbol" panose="05050102010706020507" pitchFamily="18" charset="2"/>
              </a:rPr>
              <a:t>c</a:t>
            </a:r>
            <a:r>
              <a:rPr kumimoji="0" lang="en-US" sz="1200" b="1" i="0" u="none" strike="noStrike" kern="1200" cap="none" spc="0" normalizeH="0" baseline="30000" noProof="0" dirty="0">
                <a:ln>
                  <a:noFill/>
                </a:ln>
                <a:solidFill>
                  <a:srgbClr val="000000"/>
                </a:solidFill>
                <a:effectLst/>
                <a:uLnTx/>
                <a:uFillTx/>
                <a:latin typeface="Arial" pitchFamily="34" charset="0"/>
                <a:ea typeface="+mn-ea"/>
                <a:cs typeface="Arial" pitchFamily="34" charset="0"/>
              </a:rPr>
              <a:t>2</a:t>
            </a:r>
            <a:r>
              <a:rPr kumimoji="0" lang="en-US" sz="12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/d.p. &lt; 1.28</a:t>
            </a:r>
          </a:p>
          <a:p>
            <a:r>
              <a:rPr lang="en-US" sz="1200" b="1" dirty="0">
                <a:solidFill>
                  <a:srgbClr val="000000"/>
                </a:solidFill>
              </a:rPr>
              <a:t>N(1720)3/2</a:t>
            </a:r>
            <a:r>
              <a:rPr lang="en-US" sz="1200" b="1" baseline="30000" dirty="0">
                <a:solidFill>
                  <a:srgbClr val="000000"/>
                </a:solidFill>
              </a:rPr>
              <a:t>+</a:t>
            </a:r>
            <a:r>
              <a:rPr lang="en-US" sz="1200" b="1" dirty="0">
                <a:solidFill>
                  <a:srgbClr val="000000"/>
                </a:solidFill>
              </a:rPr>
              <a:t>  only                                                   1.08 &lt; </a:t>
            </a:r>
            <a:r>
              <a:rPr lang="en-US" sz="1200" b="1" dirty="0">
                <a:solidFill>
                  <a:srgbClr val="000000"/>
                </a:solidFill>
                <a:latin typeface="Symbol" panose="05050102010706020507" pitchFamily="18" charset="2"/>
              </a:rPr>
              <a:t>c</a:t>
            </a:r>
            <a:r>
              <a:rPr lang="en-US" sz="1200" b="1" baseline="30000" dirty="0">
                <a:solidFill>
                  <a:srgbClr val="000000"/>
                </a:solidFill>
              </a:rPr>
              <a:t>2</a:t>
            </a:r>
            <a:r>
              <a:rPr lang="en-US" sz="1200" b="1" dirty="0">
                <a:solidFill>
                  <a:srgbClr val="000000"/>
                </a:solidFill>
              </a:rPr>
              <a:t>/d.p. &lt; 1.26        </a:t>
            </a:r>
            <a:endParaRPr kumimoji="0" lang="en-US" sz="1200" b="1" i="0" u="none" strike="noStrike" kern="1200" cap="none" spc="0" normalizeH="0" baseline="0" noProof="0" dirty="0">
              <a:ln>
                <a:noFill/>
              </a:ln>
              <a:solidFill>
                <a:srgbClr val="000000"/>
              </a:solidFill>
              <a:effectLst/>
              <a:uLnTx/>
              <a:uFillTx/>
              <a:latin typeface="Arial" pitchFamily="34" charset="0"/>
              <a:ea typeface="+mn-ea"/>
              <a:cs typeface="Arial" pitchFamily="34" charset="0"/>
            </a:endParaRP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014" y="1046877"/>
            <a:ext cx="3291840" cy="3291840"/>
          </a:xfrm>
          <a:prstGeom prst="rect">
            <a:avLst/>
          </a:prstGeom>
        </p:spPr>
      </p:pic>
      <p:sp>
        <p:nvSpPr>
          <p:cNvPr id="7" name="TextBox 6"/>
          <p:cNvSpPr txBox="1"/>
          <p:nvPr/>
        </p:nvSpPr>
        <p:spPr>
          <a:xfrm>
            <a:off x="1166874" y="1046877"/>
            <a:ext cx="1069524" cy="276999"/>
          </a:xfrm>
          <a:prstGeom prst="rect">
            <a:avLst/>
          </a:prstGeom>
          <a:noFill/>
        </p:spPr>
        <p:txBody>
          <a:bodyPr wrap="none" rtlCol="0">
            <a:spAutoFit/>
          </a:bodyPr>
          <a:lstStyle/>
          <a:p>
            <a:r>
              <a:rPr lang="en-US" sz="1200" b="1" dirty="0"/>
              <a:t>W=1.71 GeV</a:t>
            </a:r>
          </a:p>
        </p:txBody>
      </p:sp>
      <p:sp>
        <p:nvSpPr>
          <p:cNvPr id="8" name="TextBox 7"/>
          <p:cNvSpPr txBox="1"/>
          <p:nvPr/>
        </p:nvSpPr>
        <p:spPr>
          <a:xfrm>
            <a:off x="527901" y="811432"/>
            <a:ext cx="2768707" cy="276999"/>
          </a:xfrm>
          <a:prstGeom prst="rect">
            <a:avLst/>
          </a:prstGeom>
          <a:noFill/>
        </p:spPr>
        <p:txBody>
          <a:bodyPr wrap="none" rtlCol="0">
            <a:spAutoFit/>
          </a:bodyPr>
          <a:lstStyle/>
          <a:p>
            <a:r>
              <a:rPr lang="en-US" sz="1200" b="1" dirty="0"/>
              <a:t>One-fold differential cross sections</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712748" y="1221973"/>
            <a:ext cx="3332203" cy="3383280"/>
          </a:xfrm>
          <a:prstGeom prst="rect">
            <a:avLst/>
          </a:prstGeom>
        </p:spPr>
      </p:pic>
      <p:sp>
        <p:nvSpPr>
          <p:cNvPr id="18" name="TextBox 17"/>
          <p:cNvSpPr txBox="1"/>
          <p:nvPr/>
        </p:nvSpPr>
        <p:spPr>
          <a:xfrm>
            <a:off x="4332360" y="784613"/>
            <a:ext cx="2451312" cy="276999"/>
          </a:xfrm>
          <a:prstGeom prst="rect">
            <a:avLst/>
          </a:prstGeom>
          <a:noFill/>
        </p:spPr>
        <p:txBody>
          <a:bodyPr wrap="none" rtlCol="0">
            <a:spAutoFit/>
          </a:bodyPr>
          <a:lstStyle/>
          <a:p>
            <a:r>
              <a:rPr lang="en-US" sz="1200" b="1" dirty="0"/>
              <a:t>Fully integrated cross sections</a:t>
            </a:r>
          </a:p>
        </p:txBody>
      </p:sp>
      <p:sp>
        <p:nvSpPr>
          <p:cNvPr id="19" name="Right Arrow 18"/>
          <p:cNvSpPr/>
          <p:nvPr/>
        </p:nvSpPr>
        <p:spPr bwMode="auto">
          <a:xfrm>
            <a:off x="2543874" y="5300719"/>
            <a:ext cx="978408" cy="91440"/>
          </a:xfrm>
          <a:prstGeom prst="rightArrow">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3600" b="0" i="0" u="none" strike="noStrike" cap="none" normalizeH="0" baseline="0" dirty="0">
              <a:ln>
                <a:noFill/>
              </a:ln>
              <a:solidFill>
                <a:schemeClr val="tx1"/>
              </a:solidFill>
              <a:effectLst/>
              <a:latin typeface="Arial" charset="0"/>
            </a:endParaRPr>
          </a:p>
        </p:txBody>
      </p:sp>
      <p:sp>
        <p:nvSpPr>
          <p:cNvPr id="20" name="Right Arrow 19"/>
          <p:cNvSpPr/>
          <p:nvPr/>
        </p:nvSpPr>
        <p:spPr bwMode="auto">
          <a:xfrm>
            <a:off x="2543874" y="5502310"/>
            <a:ext cx="978408" cy="91440"/>
          </a:xfrm>
          <a:prstGeom prst="rightArrow">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endParaRPr kumimoji="0" lang="en-US" sz="3600" b="0" i="0" u="none" strike="noStrike" cap="none" normalizeH="0" baseline="0" dirty="0">
              <a:ln>
                <a:noFill/>
              </a:ln>
              <a:solidFill>
                <a:schemeClr val="tx1"/>
              </a:solidFill>
              <a:effectLst/>
              <a:latin typeface="Arial" charset="0"/>
            </a:endParaRPr>
          </a:p>
        </p:txBody>
      </p:sp>
      <p:sp>
        <p:nvSpPr>
          <p:cNvPr id="21" name="TextBox 20"/>
          <p:cNvSpPr txBox="1"/>
          <p:nvPr/>
        </p:nvSpPr>
        <p:spPr>
          <a:xfrm>
            <a:off x="292983" y="5905817"/>
            <a:ext cx="8333179" cy="461665"/>
          </a:xfrm>
          <a:prstGeom prst="rect">
            <a:avLst/>
          </a:prstGeom>
          <a:noFill/>
        </p:spPr>
        <p:txBody>
          <a:bodyPr wrap="none" rtlCol="0">
            <a:spAutoFit/>
          </a:bodyPr>
          <a:lstStyle/>
          <a:p>
            <a:r>
              <a:rPr lang="en-US" sz="1200" b="1" dirty="0">
                <a:solidFill>
                  <a:srgbClr val="0000FF"/>
                </a:solidFill>
              </a:rPr>
              <a:t>Would it be possible to describe the photo- and electroproduction data with Q</a:t>
            </a:r>
            <a:r>
              <a:rPr lang="en-US" sz="1200" b="1" baseline="30000" dirty="0">
                <a:solidFill>
                  <a:srgbClr val="0000FF"/>
                </a:solidFill>
              </a:rPr>
              <a:t>2</a:t>
            </a:r>
            <a:r>
              <a:rPr lang="en-US" sz="1200" b="1" dirty="0">
                <a:solidFill>
                  <a:srgbClr val="0000FF"/>
                </a:solidFill>
              </a:rPr>
              <a:t>-independent resonance masses </a:t>
            </a:r>
          </a:p>
          <a:p>
            <a:r>
              <a:rPr lang="en-US" sz="1200" b="1" dirty="0">
                <a:solidFill>
                  <a:srgbClr val="0000FF"/>
                </a:solidFill>
              </a:rPr>
              <a:t>and total and partial hadron decay widths?</a:t>
            </a:r>
          </a:p>
        </p:txBody>
      </p:sp>
      <p:sp>
        <p:nvSpPr>
          <p:cNvPr id="22" name="TextBox 21"/>
          <p:cNvSpPr txBox="1"/>
          <p:nvPr/>
        </p:nvSpPr>
        <p:spPr>
          <a:xfrm>
            <a:off x="6975836" y="646113"/>
            <a:ext cx="2128296" cy="646331"/>
          </a:xfrm>
          <a:prstGeom prst="rect">
            <a:avLst/>
          </a:prstGeom>
          <a:solidFill>
            <a:srgbClr val="FFC000"/>
          </a:solidFill>
        </p:spPr>
        <p:txBody>
          <a:bodyPr wrap="square" rtlCol="0">
            <a:spAutoFit/>
          </a:bodyPr>
          <a:lstStyle/>
          <a:p>
            <a:r>
              <a:rPr lang="en-US" sz="1200" b="1" dirty="0">
                <a:solidFill>
                  <a:srgbClr val="0000FF"/>
                </a:solidFill>
              </a:rPr>
              <a:t>E.N. Golovach et al., CLAS Collaboration, Phys. Lett. B 788, 371 (2019).</a:t>
            </a:r>
          </a:p>
        </p:txBody>
      </p:sp>
      <p:sp>
        <p:nvSpPr>
          <p:cNvPr id="14" name="Rectangle 13">
            <a:extLst>
              <a:ext uri="{FF2B5EF4-FFF2-40B4-BE49-F238E27FC236}">
                <a16:creationId xmlns:a16="http://schemas.microsoft.com/office/drawing/2014/main" id="{E2EEB566-6E1A-D048-9E13-926AFAA3E024}"/>
              </a:ext>
            </a:extLst>
          </p:cNvPr>
          <p:cNvSpPr/>
          <p:nvPr/>
        </p:nvSpPr>
        <p:spPr>
          <a:xfrm>
            <a:off x="8629737" y="6647394"/>
            <a:ext cx="269626" cy="276999"/>
          </a:xfrm>
          <a:prstGeom prst="rect">
            <a:avLst/>
          </a:prstGeom>
        </p:spPr>
        <p:txBody>
          <a:bodyPr wrap="none">
            <a:spAutoFit/>
          </a:bodyPr>
          <a:lstStyle/>
          <a:p>
            <a:pPr>
              <a:defRPr/>
            </a:pPr>
            <a:r>
              <a:rPr lang="fr-FR" sz="1200" dirty="0">
                <a:solidFill>
                  <a:srgbClr val="000000"/>
                </a:solidFill>
              </a:rPr>
              <a:t>5</a:t>
            </a:r>
          </a:p>
        </p:txBody>
      </p:sp>
      <p:sp>
        <p:nvSpPr>
          <p:cNvPr id="15" name="Rectangle 14">
            <a:extLst>
              <a:ext uri="{FF2B5EF4-FFF2-40B4-BE49-F238E27FC236}">
                <a16:creationId xmlns:a16="http://schemas.microsoft.com/office/drawing/2014/main" id="{A62D834E-3603-9A41-979E-7CDA2E863723}"/>
              </a:ext>
            </a:extLst>
          </p:cNvPr>
          <p:cNvSpPr/>
          <p:nvPr/>
        </p:nvSpPr>
        <p:spPr>
          <a:xfrm>
            <a:off x="2543874" y="6633117"/>
            <a:ext cx="4572000" cy="246221"/>
          </a:xfrm>
          <a:prstGeom prst="rect">
            <a:avLst/>
          </a:prstGeom>
        </p:spPr>
        <p:txBody>
          <a:bodyPr>
            <a:spAutoFit/>
          </a:bodyPr>
          <a:lstStyle/>
          <a:p>
            <a:pPr lvl="0" algn="ctr" defTabSz="914400" eaLnBrk="0" fontAlgn="base" hangingPunct="0">
              <a:spcBef>
                <a:spcPct val="0"/>
              </a:spcBef>
              <a:spcAft>
                <a:spcPct val="0"/>
              </a:spcAft>
              <a:defRPr/>
            </a:pPr>
            <a:r>
              <a:rPr lang="en-US" sz="1000" dirty="0">
                <a:solidFill>
                  <a:schemeClr val="accent2"/>
                </a:solidFill>
                <a:latin typeface="Arial" charset="0"/>
                <a:cs typeface="Arial" pitchFamily="34" charset="0"/>
              </a:rPr>
              <a:t>V.I. </a:t>
            </a:r>
            <a:r>
              <a:rPr lang="en-US" sz="1000" dirty="0" err="1">
                <a:solidFill>
                  <a:schemeClr val="accent2"/>
                </a:solidFill>
                <a:latin typeface="Arial" charset="0"/>
                <a:cs typeface="Arial" pitchFamily="34" charset="0"/>
              </a:rPr>
              <a:t>Mokeev</a:t>
            </a:r>
            <a:r>
              <a:rPr lang="en-US" sz="1000" dirty="0">
                <a:solidFill>
                  <a:schemeClr val="accent2"/>
                </a:solidFill>
                <a:latin typeface="Arial" charset="0"/>
                <a:cs typeface="Arial" pitchFamily="34" charset="0"/>
              </a:rPr>
              <a:t>, Light Cone 2021 November 27-December 4 2021 </a:t>
            </a:r>
          </a:p>
        </p:txBody>
      </p:sp>
    </p:spTree>
    <p:extLst>
      <p:ext uri="{BB962C8B-B14F-4D97-AF65-F5344CB8AC3E}">
        <p14:creationId xmlns:p14="http://schemas.microsoft.com/office/powerpoint/2010/main" val="2509731688"/>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97136" y="20962"/>
            <a:ext cx="9111180" cy="590220"/>
          </a:xfrm>
          <a:ln>
            <a:noFill/>
          </a:ln>
        </p:spPr>
        <p:txBody>
          <a:bodyPr/>
          <a:lstStyle/>
          <a:p>
            <a:r>
              <a:rPr lang="en-US" sz="1600" dirty="0">
                <a:ea typeface="MS PGothic" pitchFamily="34" charset="-128"/>
              </a:rPr>
              <a:t>Evidence for the Existence of the New State N’(1720)3/2</a:t>
            </a:r>
            <a:r>
              <a:rPr lang="en-US" sz="1600" baseline="30000" dirty="0">
                <a:ea typeface="MS PGothic" pitchFamily="34" charset="-128"/>
              </a:rPr>
              <a:t>+</a:t>
            </a:r>
            <a:r>
              <a:rPr lang="en-US" sz="1600" dirty="0">
                <a:ea typeface="MS PGothic" pitchFamily="34" charset="-128"/>
              </a:rPr>
              <a:t> </a:t>
            </a:r>
            <a:br>
              <a:rPr lang="en-US" sz="1600" dirty="0">
                <a:ea typeface="MS PGothic" pitchFamily="34" charset="-128"/>
              </a:rPr>
            </a:br>
            <a:r>
              <a:rPr lang="en-US" sz="1600" dirty="0">
                <a:ea typeface="MS PGothic" pitchFamily="34" charset="-128"/>
              </a:rPr>
              <a:t>from Combined </a:t>
            </a:r>
            <a:r>
              <a:rPr lang="en-US" sz="1600" dirty="0">
                <a:latin typeface="Symbol" panose="05050102010706020507" pitchFamily="18" charset="2"/>
                <a:ea typeface="MS PGothic" pitchFamily="34" charset="-128"/>
              </a:rPr>
              <a:t>p</a:t>
            </a:r>
            <a:r>
              <a:rPr lang="en-US" sz="1600" baseline="30000" dirty="0">
                <a:ea typeface="MS PGothic" pitchFamily="34" charset="-128"/>
              </a:rPr>
              <a:t>+</a:t>
            </a:r>
            <a:r>
              <a:rPr lang="en-US" sz="1600" dirty="0">
                <a:latin typeface="Symbol" panose="05050102010706020507" pitchFamily="18" charset="2"/>
                <a:ea typeface="MS PGothic" pitchFamily="34" charset="-128"/>
              </a:rPr>
              <a:t>p</a:t>
            </a:r>
            <a:r>
              <a:rPr lang="en-US" sz="1600" baseline="30000" dirty="0">
                <a:ea typeface="MS PGothic" pitchFamily="34" charset="-128"/>
              </a:rPr>
              <a:t>-</a:t>
            </a:r>
            <a:r>
              <a:rPr lang="en-US" sz="1600" dirty="0">
                <a:ea typeface="MS PGothic" pitchFamily="34" charset="-128"/>
              </a:rPr>
              <a:t>p Analyses in both Photo- and Electroproduction</a:t>
            </a:r>
          </a:p>
        </p:txBody>
      </p:sp>
      <p:sp>
        <p:nvSpPr>
          <p:cNvPr id="5" name="Line 7"/>
          <p:cNvSpPr>
            <a:spLocks noChangeShapeType="1"/>
          </p:cNvSpPr>
          <p:nvPr/>
        </p:nvSpPr>
        <p:spPr bwMode="auto">
          <a:xfrm>
            <a:off x="0" y="583664"/>
            <a:ext cx="9144000" cy="0"/>
          </a:xfrm>
          <a:prstGeom prst="line">
            <a:avLst/>
          </a:prstGeom>
          <a:noFill/>
          <a:ln w="28575">
            <a:solidFill>
              <a:schemeClr val="accent2"/>
            </a:solidFill>
            <a:miter lim="800000"/>
            <a:headEnd/>
            <a:tailEnd/>
          </a:ln>
        </p:spPr>
        <p:txBody>
          <a:bodyPr wrap="none"/>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3600" b="0" i="0" u="none" strike="noStrike" kern="1200" cap="none" spc="0" normalizeH="0" baseline="0" noProof="0" dirty="0">
              <a:ln>
                <a:noFill/>
              </a:ln>
              <a:solidFill>
                <a:srgbClr val="000000"/>
              </a:solidFill>
              <a:effectLst/>
              <a:uLnTx/>
              <a:uFillTx/>
              <a:latin typeface="Arial" pitchFamily="34" charset="0"/>
              <a:ea typeface="+mn-ea"/>
              <a:cs typeface="Arial" pitchFamily="34" charset="0"/>
            </a:endParaRPr>
          </a:p>
        </p:txBody>
      </p:sp>
      <p:graphicFrame>
        <p:nvGraphicFramePr>
          <p:cNvPr id="10" name="Table 9"/>
          <p:cNvGraphicFramePr>
            <a:graphicFrameLocks noGrp="1"/>
          </p:cNvGraphicFramePr>
          <p:nvPr/>
        </p:nvGraphicFramePr>
        <p:xfrm>
          <a:off x="97135" y="1762813"/>
          <a:ext cx="4572000" cy="1464686"/>
        </p:xfrm>
        <a:graphic>
          <a:graphicData uri="http://schemas.openxmlformats.org/drawingml/2006/table">
            <a:tbl>
              <a:tblPr firstRow="1" bandRow="1">
                <a:tableStyleId>{5940675A-B579-460E-94D1-54222C63F5DA}</a:tableStyleId>
              </a:tblPr>
              <a:tblGrid>
                <a:gridCol w="1524000">
                  <a:extLst>
                    <a:ext uri="{9D8B030D-6E8A-4147-A177-3AD203B41FA5}">
                      <a16:colId xmlns:a16="http://schemas.microsoft.com/office/drawing/2014/main" val="20000"/>
                    </a:ext>
                  </a:extLst>
                </a:gridCol>
                <a:gridCol w="1524000">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tblGrid>
              <a:tr h="723006">
                <a:tc>
                  <a:txBody>
                    <a:bodyPr/>
                    <a:lstStyle/>
                    <a:p>
                      <a:endParaRPr lang="en-US" dirty="0"/>
                    </a:p>
                  </a:txBody>
                  <a:tcPr/>
                </a:tc>
                <a:tc>
                  <a:txBody>
                    <a:bodyPr/>
                    <a:lstStyle/>
                    <a:p>
                      <a:pPr algn="ctr"/>
                      <a:r>
                        <a:rPr lang="en-US" sz="1200" b="1" dirty="0"/>
                        <a:t>BF(</a:t>
                      </a:r>
                      <a:r>
                        <a:rPr lang="en-US" sz="1200" b="1" dirty="0">
                          <a:latin typeface="Symbol" panose="05050102010706020507" pitchFamily="18" charset="2"/>
                        </a:rPr>
                        <a:t>pD</a:t>
                      </a:r>
                      <a:r>
                        <a:rPr lang="en-US" sz="1200" b="1" dirty="0"/>
                        <a:t>), %</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t>BF(</a:t>
                      </a:r>
                      <a:r>
                        <a:rPr lang="en-US" sz="1200" b="1" dirty="0">
                          <a:latin typeface="Symbol" panose="05050102010706020507" pitchFamily="18" charset="2"/>
                        </a:rPr>
                        <a:t>r</a:t>
                      </a:r>
                      <a:r>
                        <a:rPr lang="en-US" sz="1200" b="1" dirty="0">
                          <a:latin typeface="+mn-lt"/>
                        </a:rPr>
                        <a:t>p</a:t>
                      </a:r>
                      <a:r>
                        <a:rPr lang="en-US" sz="1200" b="1" dirty="0"/>
                        <a:t>), %</a:t>
                      </a:r>
                    </a:p>
                  </a:txBody>
                  <a:tcPr/>
                </a:tc>
                <a:extLst>
                  <a:ext uri="{0D108BD9-81ED-4DB2-BD59-A6C34878D82A}">
                    <a16:rowId xmlns:a16="http://schemas.microsoft.com/office/drawing/2014/main" val="10000"/>
                  </a:ext>
                </a:extLst>
              </a:tr>
              <a:tr h="370840">
                <a:tc>
                  <a:txBody>
                    <a:bodyPr/>
                    <a:lstStyle/>
                    <a:p>
                      <a:r>
                        <a:rPr lang="en-US" sz="1200" b="1" dirty="0"/>
                        <a:t>electroproduction</a:t>
                      </a:r>
                    </a:p>
                  </a:txBody>
                  <a:tcPr/>
                </a:tc>
                <a:tc>
                  <a:txBody>
                    <a:bodyPr/>
                    <a:lstStyle/>
                    <a:p>
                      <a:pPr algn="ctr"/>
                      <a:r>
                        <a:rPr lang="en-US" sz="1200" b="1" dirty="0"/>
                        <a:t>64-100</a:t>
                      </a:r>
                    </a:p>
                  </a:txBody>
                  <a:tcPr/>
                </a:tc>
                <a:tc>
                  <a:txBody>
                    <a:bodyPr/>
                    <a:lstStyle/>
                    <a:p>
                      <a:pPr algn="ctr"/>
                      <a:r>
                        <a:rPr lang="en-US" sz="1200" b="1" dirty="0"/>
                        <a:t>&lt;5</a:t>
                      </a:r>
                    </a:p>
                  </a:txBody>
                  <a:tcPr/>
                </a:tc>
                <a:extLst>
                  <a:ext uri="{0D108BD9-81ED-4DB2-BD59-A6C34878D82A}">
                    <a16:rowId xmlns:a16="http://schemas.microsoft.com/office/drawing/2014/main" val="10001"/>
                  </a:ext>
                </a:extLst>
              </a:tr>
              <a:tr h="370840">
                <a:tc>
                  <a:txBody>
                    <a:bodyPr/>
                    <a:lstStyle/>
                    <a:p>
                      <a:r>
                        <a:rPr lang="en-US" sz="1200" b="1" dirty="0"/>
                        <a:t>photoproduction</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t>14-60</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t>19-69</a:t>
                      </a:r>
                    </a:p>
                  </a:txBody>
                  <a:tcPr/>
                </a:tc>
                <a:extLst>
                  <a:ext uri="{0D108BD9-81ED-4DB2-BD59-A6C34878D82A}">
                    <a16:rowId xmlns:a16="http://schemas.microsoft.com/office/drawing/2014/main" val="10002"/>
                  </a:ext>
                </a:extLst>
              </a:tr>
            </a:tbl>
          </a:graphicData>
        </a:graphic>
      </p:graphicFrame>
      <p:sp>
        <p:nvSpPr>
          <p:cNvPr id="11" name="TextBox 10"/>
          <p:cNvSpPr txBox="1"/>
          <p:nvPr/>
        </p:nvSpPr>
        <p:spPr>
          <a:xfrm>
            <a:off x="253189" y="1289107"/>
            <a:ext cx="4318811" cy="461665"/>
          </a:xfrm>
          <a:prstGeom prst="rect">
            <a:avLst/>
          </a:prstGeom>
          <a:noFill/>
        </p:spPr>
        <p:txBody>
          <a:bodyPr wrap="non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N(1720)3/2</a:t>
            </a:r>
            <a:r>
              <a:rPr kumimoji="0" lang="en-US" sz="1200" b="1" i="0" u="none" strike="noStrike" kern="1200" cap="none" spc="0" normalizeH="0" baseline="30000" noProof="0" dirty="0">
                <a:ln>
                  <a:noFill/>
                </a:ln>
                <a:solidFill>
                  <a:srgbClr val="000000"/>
                </a:solidFill>
                <a:effectLst/>
                <a:uLnTx/>
                <a:uFillTx/>
                <a:latin typeface="Arial" pitchFamily="34" charset="0"/>
                <a:ea typeface="+mn-ea"/>
                <a:cs typeface="Arial" pitchFamily="34" charset="0"/>
              </a:rPr>
              <a:t>+</a:t>
            </a:r>
            <a:r>
              <a:rPr kumimoji="0" lang="en-US" sz="12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 hadronic decays from the CLAS data fit with</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conventional resonances only </a:t>
            </a:r>
          </a:p>
        </p:txBody>
      </p:sp>
      <p:sp>
        <p:nvSpPr>
          <p:cNvPr id="12" name="TextBox 11"/>
          <p:cNvSpPr txBox="1"/>
          <p:nvPr/>
        </p:nvSpPr>
        <p:spPr>
          <a:xfrm>
            <a:off x="123742" y="3747539"/>
            <a:ext cx="4292204" cy="1169551"/>
          </a:xfrm>
          <a:prstGeom prst="rect">
            <a:avLst/>
          </a:prstGeom>
          <a:solidFill>
            <a:srgbClr val="FFFF00"/>
          </a:solidFill>
        </p:spPr>
        <p:txBody>
          <a:bodyPr wrap="squar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FF0000"/>
                </a:solidFill>
                <a:effectLst/>
                <a:uLnTx/>
                <a:uFillTx/>
                <a:latin typeface="Arial" pitchFamily="34" charset="0"/>
                <a:ea typeface="+mn-ea"/>
                <a:cs typeface="Arial" pitchFamily="34" charset="0"/>
              </a:rPr>
              <a:t>The contradictory BF values for N(1720)3/2</a:t>
            </a:r>
            <a:r>
              <a:rPr kumimoji="0" lang="en-US" sz="1400" b="1" i="0" u="none" strike="noStrike" kern="1200" cap="none" spc="0" normalizeH="0" baseline="30000" noProof="0" dirty="0">
                <a:ln>
                  <a:noFill/>
                </a:ln>
                <a:solidFill>
                  <a:srgbClr val="FF0000"/>
                </a:solidFill>
                <a:effectLst/>
                <a:uLnTx/>
                <a:uFillTx/>
                <a:latin typeface="Arial" pitchFamily="34" charset="0"/>
                <a:ea typeface="+mn-ea"/>
                <a:cs typeface="Arial" pitchFamily="34" charset="0"/>
              </a:rPr>
              <a:t>+</a:t>
            </a:r>
            <a:r>
              <a:rPr kumimoji="0" lang="en-US" sz="1400" b="1" i="0" u="none" strike="noStrike" kern="1200" cap="none" spc="0" normalizeH="0" baseline="0" noProof="0" dirty="0">
                <a:ln>
                  <a:noFill/>
                </a:ln>
                <a:solidFill>
                  <a:srgbClr val="FF0000"/>
                </a:solidFill>
                <a:effectLst/>
                <a:uLnTx/>
                <a:uFillTx/>
                <a:latin typeface="Arial" pitchFamily="34" charset="0"/>
                <a:ea typeface="+mn-ea"/>
                <a:cs typeface="Arial" pitchFamily="34" charset="0"/>
              </a:rPr>
              <a:t> decays to the </a:t>
            </a:r>
            <a:r>
              <a:rPr kumimoji="0" lang="en-US" sz="1400" b="1" i="0" u="none" strike="noStrike" kern="1200" cap="none" spc="0" normalizeH="0" baseline="0" noProof="0" dirty="0">
                <a:ln>
                  <a:noFill/>
                </a:ln>
                <a:solidFill>
                  <a:srgbClr val="FF0000"/>
                </a:solidFill>
                <a:effectLst/>
                <a:uLnTx/>
                <a:uFillTx/>
                <a:latin typeface="Symbol" panose="05050102010706020507" pitchFamily="18" charset="2"/>
                <a:ea typeface="+mn-ea"/>
                <a:cs typeface="Arial" pitchFamily="34" charset="0"/>
              </a:rPr>
              <a:t>pD</a:t>
            </a:r>
            <a:r>
              <a:rPr kumimoji="0" lang="en-US" sz="1400" b="1" i="0" u="none" strike="noStrike" kern="1200" cap="none" spc="0" normalizeH="0" baseline="0" noProof="0" dirty="0">
                <a:ln>
                  <a:noFill/>
                </a:ln>
                <a:solidFill>
                  <a:srgbClr val="FF0000"/>
                </a:solidFill>
                <a:effectLst/>
                <a:uLnTx/>
                <a:uFillTx/>
                <a:latin typeface="Arial" pitchFamily="34" charset="0"/>
                <a:ea typeface="+mn-ea"/>
                <a:cs typeface="Arial" pitchFamily="34" charset="0"/>
              </a:rPr>
              <a:t> and </a:t>
            </a:r>
            <a:r>
              <a:rPr kumimoji="0" lang="en-US" sz="1400" b="1" i="0" u="none" strike="noStrike" kern="1200" cap="none" spc="0" normalizeH="0" baseline="0" noProof="0" dirty="0">
                <a:ln>
                  <a:noFill/>
                </a:ln>
                <a:solidFill>
                  <a:srgbClr val="FF0000"/>
                </a:solidFill>
                <a:effectLst/>
                <a:uLnTx/>
                <a:uFillTx/>
                <a:latin typeface="Symbol" panose="05050102010706020507" pitchFamily="18" charset="2"/>
                <a:ea typeface="+mn-ea"/>
                <a:cs typeface="Arial" pitchFamily="34" charset="0"/>
              </a:rPr>
              <a:t>r</a:t>
            </a:r>
            <a:r>
              <a:rPr kumimoji="0" lang="en-US" sz="1400" b="1" i="0" u="none" strike="noStrike" kern="1200" cap="none" spc="0" normalizeH="0" baseline="0" noProof="0" dirty="0">
                <a:ln>
                  <a:noFill/>
                </a:ln>
                <a:solidFill>
                  <a:srgbClr val="FF0000"/>
                </a:solidFill>
                <a:effectLst/>
                <a:uLnTx/>
                <a:uFillTx/>
                <a:latin typeface="Arial" pitchFamily="34" charset="0"/>
                <a:ea typeface="+mn-ea"/>
                <a:cs typeface="Arial" pitchFamily="34" charset="0"/>
              </a:rPr>
              <a:t>p final states deduced from photo- and electroproduction data make it impossible to describe the data with only conventional states.</a:t>
            </a:r>
          </a:p>
        </p:txBody>
      </p:sp>
      <p:graphicFrame>
        <p:nvGraphicFramePr>
          <p:cNvPr id="13" name="Table 12"/>
          <p:cNvGraphicFramePr>
            <a:graphicFrameLocks noGrp="1"/>
          </p:cNvGraphicFramePr>
          <p:nvPr/>
        </p:nvGraphicFramePr>
        <p:xfrm>
          <a:off x="5033355" y="1797122"/>
          <a:ext cx="3916906" cy="2291080"/>
        </p:xfrm>
        <a:graphic>
          <a:graphicData uri="http://schemas.openxmlformats.org/drawingml/2006/table">
            <a:tbl>
              <a:tblPr firstRow="1" bandRow="1">
                <a:tableStyleId>{5940675A-B579-460E-94D1-54222C63F5DA}</a:tableStyleId>
              </a:tblPr>
              <a:tblGrid>
                <a:gridCol w="1610435">
                  <a:extLst>
                    <a:ext uri="{9D8B030D-6E8A-4147-A177-3AD203B41FA5}">
                      <a16:colId xmlns:a16="http://schemas.microsoft.com/office/drawing/2014/main" val="20000"/>
                    </a:ext>
                  </a:extLst>
                </a:gridCol>
                <a:gridCol w="1146412">
                  <a:extLst>
                    <a:ext uri="{9D8B030D-6E8A-4147-A177-3AD203B41FA5}">
                      <a16:colId xmlns:a16="http://schemas.microsoft.com/office/drawing/2014/main" val="20001"/>
                    </a:ext>
                  </a:extLst>
                </a:gridCol>
                <a:gridCol w="1160059">
                  <a:extLst>
                    <a:ext uri="{9D8B030D-6E8A-4147-A177-3AD203B41FA5}">
                      <a16:colId xmlns:a16="http://schemas.microsoft.com/office/drawing/2014/main" val="20002"/>
                    </a:ext>
                  </a:extLst>
                </a:gridCol>
              </a:tblGrid>
              <a:tr h="370840">
                <a:tc>
                  <a:txBody>
                    <a:bodyPr/>
                    <a:lstStyle/>
                    <a:p>
                      <a:r>
                        <a:rPr lang="en-US" sz="1400" b="1" dirty="0"/>
                        <a:t>Resonance</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t>BF(</a:t>
                      </a:r>
                      <a:r>
                        <a:rPr lang="en-US" sz="1400" b="1" dirty="0">
                          <a:latin typeface="Symbol" panose="05050102010706020507" pitchFamily="18" charset="2"/>
                        </a:rPr>
                        <a:t>pD</a:t>
                      </a:r>
                      <a:r>
                        <a:rPr lang="en-US" sz="1400" b="1" dirty="0"/>
                        <a:t>), %</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400" b="1" dirty="0"/>
                        <a:t>BF(</a:t>
                      </a:r>
                      <a:r>
                        <a:rPr lang="en-US" sz="1400" b="1" dirty="0">
                          <a:latin typeface="Symbol" panose="05050102010706020507" pitchFamily="18" charset="2"/>
                        </a:rPr>
                        <a:t>r</a:t>
                      </a:r>
                      <a:r>
                        <a:rPr lang="en-US" sz="1400" b="1" dirty="0">
                          <a:latin typeface="+mn-lt"/>
                        </a:rPr>
                        <a:t>p</a:t>
                      </a:r>
                      <a:r>
                        <a:rPr lang="en-US" sz="1400" b="1" dirty="0"/>
                        <a:t>), %</a:t>
                      </a:r>
                    </a:p>
                  </a:txBody>
                  <a:tcPr/>
                </a:tc>
                <a:extLst>
                  <a:ext uri="{0D108BD9-81ED-4DB2-BD59-A6C34878D82A}">
                    <a16:rowId xmlns:a16="http://schemas.microsoft.com/office/drawing/2014/main" val="10000"/>
                  </a:ext>
                </a:extLst>
              </a:tr>
              <a:tr h="370840">
                <a:tc>
                  <a:txBody>
                    <a:bodyPr/>
                    <a:lstStyle/>
                    <a:p>
                      <a:r>
                        <a:rPr lang="en-US" sz="1200" b="1" dirty="0"/>
                        <a:t>N’(1720)3/2</a:t>
                      </a:r>
                      <a:r>
                        <a:rPr lang="en-US" sz="1200" b="1" baseline="30000" dirty="0"/>
                        <a:t>+ </a:t>
                      </a:r>
                      <a:endParaRPr lang="en-US" sz="1200" b="1" baseline="0" dirty="0"/>
                    </a:p>
                    <a:p>
                      <a:r>
                        <a:rPr lang="en-US" sz="1200" b="1" baseline="0" dirty="0"/>
                        <a:t>electroproduction</a:t>
                      </a:r>
                    </a:p>
                    <a:p>
                      <a:r>
                        <a:rPr lang="en-US" sz="1200" b="1" baseline="0" dirty="0"/>
                        <a:t>photoproduction</a:t>
                      </a:r>
                    </a:p>
                  </a:txBody>
                  <a:tcPr/>
                </a:tc>
                <a:tc>
                  <a:txBody>
                    <a:bodyPr/>
                    <a:lstStyle/>
                    <a:p>
                      <a:endParaRPr lang="en-US" sz="1200" dirty="0"/>
                    </a:p>
                    <a:p>
                      <a:pPr algn="ctr"/>
                      <a:r>
                        <a:rPr lang="en-US" sz="1200" b="1" dirty="0"/>
                        <a:t>47-64</a:t>
                      </a: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t>46-62</a:t>
                      </a:r>
                    </a:p>
                  </a:txBody>
                  <a:tcPr/>
                </a:tc>
                <a:tc>
                  <a:txBody>
                    <a:bodyPr/>
                    <a:lstStyle/>
                    <a:p>
                      <a:endParaRPr lang="en-US" sz="1200" dirty="0"/>
                    </a:p>
                    <a:p>
                      <a:pPr algn="ctr"/>
                      <a:r>
                        <a:rPr lang="en-US" sz="1200" b="1" dirty="0"/>
                        <a:t>3-10</a:t>
                      </a: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t>4-13</a:t>
                      </a:r>
                    </a:p>
                  </a:txBody>
                  <a:tcPr/>
                </a:tc>
                <a:extLst>
                  <a:ext uri="{0D108BD9-81ED-4DB2-BD59-A6C34878D82A}">
                    <a16:rowId xmlns:a16="http://schemas.microsoft.com/office/drawing/2014/main" val="10001"/>
                  </a:ext>
                </a:extLst>
              </a:tr>
              <a:tr h="370840">
                <a:tc>
                  <a:txBody>
                    <a:bodyPr/>
                    <a:lstStyle/>
                    <a:p>
                      <a:r>
                        <a:rPr lang="en-US" sz="1200" b="1" dirty="0"/>
                        <a:t>N(1720)3/2</a:t>
                      </a:r>
                      <a:r>
                        <a:rPr lang="en-US" sz="1200" b="1" baseline="30000" dirty="0"/>
                        <a:t>+ </a:t>
                      </a:r>
                      <a:endParaRPr lang="en-US" sz="1200" b="1" baseline="0" dirty="0"/>
                    </a:p>
                    <a:p>
                      <a:r>
                        <a:rPr lang="en-US" sz="1200" b="1" baseline="0" dirty="0"/>
                        <a:t>electroproduction</a:t>
                      </a:r>
                    </a:p>
                    <a:p>
                      <a:r>
                        <a:rPr lang="en-US" sz="1200" b="1" baseline="0" dirty="0"/>
                        <a:t>photoproduction</a:t>
                      </a:r>
                    </a:p>
                  </a:txBody>
                  <a:tcPr/>
                </a:tc>
                <a:tc>
                  <a:txBody>
                    <a:bodyPr/>
                    <a:lstStyle/>
                    <a:p>
                      <a:endParaRPr lang="en-US" sz="1200" dirty="0"/>
                    </a:p>
                    <a:p>
                      <a:pPr algn="ctr"/>
                      <a:r>
                        <a:rPr lang="en-US" sz="1200" b="1" dirty="0"/>
                        <a:t>39-55</a:t>
                      </a: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t>38-53</a:t>
                      </a:r>
                    </a:p>
                  </a:txBody>
                  <a:tcPr/>
                </a:tc>
                <a:tc>
                  <a:txBody>
                    <a:bodyPr/>
                    <a:lstStyle/>
                    <a:p>
                      <a:endParaRPr lang="en-US" sz="1200" dirty="0"/>
                    </a:p>
                    <a:p>
                      <a:pPr algn="ctr"/>
                      <a:r>
                        <a:rPr lang="en-US" sz="1200" b="1" dirty="0"/>
                        <a:t>23-49</a:t>
                      </a:r>
                    </a:p>
                    <a:p>
                      <a:pPr algn="ctr"/>
                      <a:r>
                        <a:rPr lang="en-US" sz="1200" b="1" dirty="0"/>
                        <a:t>31-46</a:t>
                      </a:r>
                    </a:p>
                  </a:txBody>
                  <a:tcPr/>
                </a:tc>
                <a:extLst>
                  <a:ext uri="{0D108BD9-81ED-4DB2-BD59-A6C34878D82A}">
                    <a16:rowId xmlns:a16="http://schemas.microsoft.com/office/drawing/2014/main" val="10002"/>
                  </a:ext>
                </a:extLst>
              </a:tr>
              <a:tr h="370840">
                <a:tc>
                  <a:txBody>
                    <a:bodyPr/>
                    <a:lstStyle/>
                    <a:p>
                      <a:r>
                        <a:rPr lang="en-US" sz="1200" b="1" dirty="0">
                          <a:latin typeface="Symbol" panose="05050102010706020507" pitchFamily="18" charset="2"/>
                        </a:rPr>
                        <a:t>D</a:t>
                      </a:r>
                      <a:r>
                        <a:rPr lang="en-US" sz="1200" b="1" dirty="0"/>
                        <a:t>(1700)3/2</a:t>
                      </a:r>
                      <a:r>
                        <a:rPr lang="en-US" sz="1200" b="1" baseline="30000" dirty="0"/>
                        <a:t>- </a:t>
                      </a:r>
                      <a:endParaRPr lang="en-US" sz="1200" b="1" baseline="0" dirty="0"/>
                    </a:p>
                    <a:p>
                      <a:r>
                        <a:rPr lang="en-US" sz="1200" b="1" baseline="0" dirty="0"/>
                        <a:t>electroproduction</a:t>
                      </a:r>
                    </a:p>
                    <a:p>
                      <a:r>
                        <a:rPr lang="en-US" sz="1200" b="1" baseline="0" dirty="0"/>
                        <a:t>photoproduction</a:t>
                      </a:r>
                    </a:p>
                  </a:txBody>
                  <a:tcPr/>
                </a:tc>
                <a:tc>
                  <a:txBody>
                    <a:bodyPr/>
                    <a:lstStyle/>
                    <a:p>
                      <a:endParaRPr lang="en-US" sz="1200" dirty="0"/>
                    </a:p>
                    <a:p>
                      <a:pPr algn="ctr"/>
                      <a:r>
                        <a:rPr lang="en-US" sz="1200" b="1" dirty="0"/>
                        <a:t>77-95</a:t>
                      </a:r>
                    </a:p>
                    <a:p>
                      <a:pPr marL="0" marR="0" indent="0" algn="ctr" defTabSz="914400" rtl="0" eaLnBrk="1" fontAlgn="auto" latinLnBrk="0" hangingPunct="1">
                        <a:lnSpc>
                          <a:spcPct val="100000"/>
                        </a:lnSpc>
                        <a:spcBef>
                          <a:spcPts val="0"/>
                        </a:spcBef>
                        <a:spcAft>
                          <a:spcPts val="0"/>
                        </a:spcAft>
                        <a:buClrTx/>
                        <a:buSzTx/>
                        <a:buFontTx/>
                        <a:buNone/>
                        <a:tabLst/>
                        <a:defRPr/>
                      </a:pPr>
                      <a:r>
                        <a:rPr lang="en-US" sz="1200" b="1" dirty="0"/>
                        <a:t>78-93</a:t>
                      </a:r>
                    </a:p>
                  </a:txBody>
                  <a:tcPr/>
                </a:tc>
                <a:tc>
                  <a:txBody>
                    <a:bodyPr/>
                    <a:lstStyle/>
                    <a:p>
                      <a:endParaRPr lang="en-US" sz="1200" dirty="0"/>
                    </a:p>
                    <a:p>
                      <a:pPr algn="ctr"/>
                      <a:r>
                        <a:rPr lang="en-US" sz="1200" b="1" baseline="0" dirty="0"/>
                        <a:t>   </a:t>
                      </a:r>
                      <a:r>
                        <a:rPr lang="en-US" sz="1200" b="1" dirty="0"/>
                        <a:t>3-5</a:t>
                      </a:r>
                    </a:p>
                    <a:p>
                      <a:pPr algn="ctr"/>
                      <a:r>
                        <a:rPr lang="en-US" sz="1200" b="1" baseline="0" dirty="0"/>
                        <a:t>   3</a:t>
                      </a:r>
                      <a:r>
                        <a:rPr lang="en-US" sz="1200" b="1" dirty="0"/>
                        <a:t>-6</a:t>
                      </a:r>
                    </a:p>
                  </a:txBody>
                  <a:tcPr/>
                </a:tc>
                <a:extLst>
                  <a:ext uri="{0D108BD9-81ED-4DB2-BD59-A6C34878D82A}">
                    <a16:rowId xmlns:a16="http://schemas.microsoft.com/office/drawing/2014/main" val="10003"/>
                  </a:ext>
                </a:extLst>
              </a:tr>
            </a:tbl>
          </a:graphicData>
        </a:graphic>
      </p:graphicFrame>
      <p:sp>
        <p:nvSpPr>
          <p:cNvPr id="14" name="TextBox 13"/>
          <p:cNvSpPr txBox="1"/>
          <p:nvPr/>
        </p:nvSpPr>
        <p:spPr>
          <a:xfrm>
            <a:off x="5403304" y="1289106"/>
            <a:ext cx="3359697"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N* hadronic decays from the data fit that  </a:t>
            </a:r>
          </a:p>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2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incorporates the new N’(1720)3/2</a:t>
            </a:r>
            <a:r>
              <a:rPr kumimoji="0" lang="en-US" sz="1200" b="1" i="0" u="none" strike="noStrike" kern="1200" cap="none" spc="0" normalizeH="0" baseline="30000" noProof="0" dirty="0">
                <a:ln>
                  <a:noFill/>
                </a:ln>
                <a:solidFill>
                  <a:srgbClr val="000000"/>
                </a:solidFill>
                <a:effectLst/>
                <a:uLnTx/>
                <a:uFillTx/>
                <a:latin typeface="Arial" pitchFamily="34" charset="0"/>
                <a:ea typeface="+mn-ea"/>
                <a:cs typeface="Arial" pitchFamily="34" charset="0"/>
              </a:rPr>
              <a:t>+</a:t>
            </a:r>
            <a:r>
              <a:rPr kumimoji="0" lang="en-US" sz="12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 state</a:t>
            </a:r>
          </a:p>
        </p:txBody>
      </p:sp>
      <p:sp>
        <p:nvSpPr>
          <p:cNvPr id="15" name="TextBox 14"/>
          <p:cNvSpPr txBox="1"/>
          <p:nvPr/>
        </p:nvSpPr>
        <p:spPr>
          <a:xfrm>
            <a:off x="4930987" y="4494815"/>
            <a:ext cx="4145687" cy="1600438"/>
          </a:xfrm>
          <a:prstGeom prst="rect">
            <a:avLst/>
          </a:prstGeom>
          <a:noFill/>
          <a:ln>
            <a:noFill/>
          </a:ln>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3333FF"/>
                </a:solidFill>
                <a:effectLst/>
                <a:uLnTx/>
                <a:uFillTx/>
                <a:latin typeface="Arial" pitchFamily="34" charset="0"/>
                <a:ea typeface="+mn-ea"/>
                <a:cs typeface="Arial" pitchFamily="34" charset="0"/>
              </a:rPr>
              <a:t>The successful description of the </a:t>
            </a:r>
            <a:r>
              <a:rPr kumimoji="0" lang="en-US" sz="1400" b="1" i="0" u="none" strike="noStrike" kern="1200" cap="none" spc="0" normalizeH="0" baseline="0" noProof="0" dirty="0">
                <a:ln>
                  <a:noFill/>
                </a:ln>
                <a:solidFill>
                  <a:srgbClr val="3333FF"/>
                </a:solidFill>
                <a:effectLst/>
                <a:uLnTx/>
                <a:uFillTx/>
                <a:latin typeface="Symbol" panose="05050102010706020507" pitchFamily="18" charset="2"/>
                <a:ea typeface="+mn-ea"/>
                <a:cs typeface="Arial" pitchFamily="34" charset="0"/>
              </a:rPr>
              <a:t>p</a:t>
            </a:r>
            <a:r>
              <a:rPr kumimoji="0" lang="en-US" sz="1400" b="1" i="0" u="none" strike="noStrike" kern="1200" cap="none" spc="0" normalizeH="0" baseline="30000" noProof="0" dirty="0">
                <a:ln>
                  <a:noFill/>
                </a:ln>
                <a:solidFill>
                  <a:srgbClr val="3333FF"/>
                </a:solidFill>
                <a:effectLst/>
                <a:uLnTx/>
                <a:uFillTx/>
                <a:latin typeface="Arial" pitchFamily="34" charset="0"/>
                <a:ea typeface="+mn-ea"/>
                <a:cs typeface="Arial" pitchFamily="34" charset="0"/>
              </a:rPr>
              <a:t>+</a:t>
            </a:r>
            <a:r>
              <a:rPr kumimoji="0" lang="en-US" sz="1400" b="1" i="0" u="none" strike="noStrike" kern="1200" cap="none" spc="0" normalizeH="0" baseline="0" noProof="0" dirty="0">
                <a:ln>
                  <a:noFill/>
                </a:ln>
                <a:solidFill>
                  <a:srgbClr val="3333FF"/>
                </a:solidFill>
                <a:effectLst/>
                <a:uLnTx/>
                <a:uFillTx/>
                <a:latin typeface="Symbol" panose="05050102010706020507" pitchFamily="18" charset="2"/>
                <a:ea typeface="+mn-ea"/>
                <a:cs typeface="Arial" pitchFamily="34" charset="0"/>
              </a:rPr>
              <a:t>p</a:t>
            </a:r>
            <a:r>
              <a:rPr kumimoji="0" lang="en-US" sz="1400" b="1" i="0" u="none" strike="noStrike" kern="1200" cap="none" spc="0" normalizeH="0" baseline="30000" noProof="0" dirty="0">
                <a:ln>
                  <a:noFill/>
                </a:ln>
                <a:solidFill>
                  <a:srgbClr val="3333FF"/>
                </a:solidFill>
                <a:effectLst/>
                <a:uLnTx/>
                <a:uFillTx/>
                <a:latin typeface="Arial" pitchFamily="34" charset="0"/>
                <a:ea typeface="+mn-ea"/>
                <a:cs typeface="Arial" pitchFamily="34" charset="0"/>
              </a:rPr>
              <a:t>-</a:t>
            </a:r>
            <a:r>
              <a:rPr kumimoji="0" lang="en-US" sz="1400" b="1" i="0" u="none" strike="noStrike" kern="1200" cap="none" spc="0" normalizeH="0" baseline="0" noProof="0" dirty="0">
                <a:ln>
                  <a:noFill/>
                </a:ln>
                <a:solidFill>
                  <a:srgbClr val="3333FF"/>
                </a:solidFill>
                <a:effectLst/>
                <a:uLnTx/>
                <a:uFillTx/>
                <a:latin typeface="Arial" pitchFamily="34" charset="0"/>
                <a:ea typeface="+mn-ea"/>
                <a:cs typeface="Arial" pitchFamily="34" charset="0"/>
              </a:rPr>
              <a:t>p photo-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3333FF"/>
                </a:solidFill>
                <a:effectLst/>
                <a:uLnTx/>
                <a:uFillTx/>
                <a:latin typeface="Arial" pitchFamily="34" charset="0"/>
                <a:ea typeface="+mn-ea"/>
                <a:cs typeface="Arial" pitchFamily="34" charset="0"/>
              </a:rPr>
              <a:t>and electroproduction data achieved by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3333FF"/>
                </a:solidFill>
                <a:effectLst/>
                <a:uLnTx/>
                <a:uFillTx/>
                <a:latin typeface="Arial" pitchFamily="34" charset="0"/>
                <a:ea typeface="+mn-ea"/>
                <a:cs typeface="Arial" pitchFamily="34" charset="0"/>
              </a:rPr>
              <a:t>implementing </a:t>
            </a:r>
            <a:r>
              <a:rPr lang="en-US" sz="1400" b="1" dirty="0">
                <a:solidFill>
                  <a:srgbClr val="3333FF"/>
                </a:solidFill>
                <a:latin typeface="Arial" pitchFamily="34" charset="0"/>
                <a:cs typeface="Arial" pitchFamily="34" charset="0"/>
              </a:rPr>
              <a:t>the </a:t>
            </a:r>
            <a:r>
              <a:rPr kumimoji="0" lang="en-US" sz="1400" b="1" i="0" u="none" strike="noStrike" kern="1200" cap="none" spc="0" normalizeH="0" baseline="0" noProof="0" dirty="0">
                <a:ln>
                  <a:noFill/>
                </a:ln>
                <a:solidFill>
                  <a:srgbClr val="3333FF"/>
                </a:solidFill>
                <a:effectLst/>
                <a:uLnTx/>
                <a:uFillTx/>
                <a:latin typeface="Arial" pitchFamily="34" charset="0"/>
                <a:ea typeface="+mn-ea"/>
                <a:cs typeface="Arial" pitchFamily="34" charset="0"/>
              </a:rPr>
              <a:t>new N’(1720)3/2</a:t>
            </a:r>
            <a:r>
              <a:rPr kumimoji="0" lang="en-US" sz="1400" b="1" i="0" u="none" strike="noStrike" kern="1200" cap="none" spc="0" normalizeH="0" baseline="30000" noProof="0" dirty="0">
                <a:ln>
                  <a:noFill/>
                </a:ln>
                <a:solidFill>
                  <a:srgbClr val="3333FF"/>
                </a:solidFill>
                <a:effectLst/>
                <a:uLnTx/>
                <a:uFillTx/>
                <a:latin typeface="Arial" pitchFamily="34" charset="0"/>
                <a:ea typeface="+mn-ea"/>
                <a:cs typeface="Arial" pitchFamily="34" charset="0"/>
              </a:rPr>
              <a:t>+</a:t>
            </a:r>
            <a:r>
              <a:rPr kumimoji="0" lang="en-US" sz="1400" b="1" i="0" u="none" strike="noStrike" kern="1200" cap="none" spc="0" normalizeH="0" baseline="0" noProof="0" dirty="0">
                <a:ln>
                  <a:noFill/>
                </a:ln>
                <a:solidFill>
                  <a:srgbClr val="3333FF"/>
                </a:solidFill>
                <a:effectLst/>
                <a:uLnTx/>
                <a:uFillTx/>
                <a:latin typeface="Arial" pitchFamily="34" charset="0"/>
                <a:ea typeface="+mn-ea"/>
                <a:cs typeface="Arial" pitchFamily="34" charset="0"/>
              </a:rPr>
              <a:t> state with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3333FF"/>
                </a:solidFill>
                <a:effectLst/>
                <a:uLnTx/>
                <a:uFillTx/>
                <a:latin typeface="Arial" pitchFamily="34" charset="0"/>
                <a:ea typeface="+mn-ea"/>
                <a:cs typeface="Arial" pitchFamily="34" charset="0"/>
              </a:rPr>
              <a:t>Q</a:t>
            </a:r>
            <a:r>
              <a:rPr kumimoji="0" lang="en-US" sz="1400" b="1" i="0" u="none" strike="noStrike" kern="1200" cap="none" spc="0" normalizeH="0" baseline="30000" noProof="0" dirty="0">
                <a:ln>
                  <a:noFill/>
                </a:ln>
                <a:solidFill>
                  <a:srgbClr val="3333FF"/>
                </a:solidFill>
                <a:effectLst/>
                <a:uLnTx/>
                <a:uFillTx/>
                <a:latin typeface="Arial" pitchFamily="34" charset="0"/>
                <a:ea typeface="+mn-ea"/>
                <a:cs typeface="Arial" pitchFamily="34" charset="0"/>
              </a:rPr>
              <a:t>2</a:t>
            </a:r>
            <a:r>
              <a:rPr kumimoji="0" lang="en-US" sz="1400" b="1" i="0" u="none" strike="noStrike" kern="1200" cap="none" spc="0" normalizeH="0" baseline="0" noProof="0" dirty="0">
                <a:ln>
                  <a:noFill/>
                </a:ln>
                <a:solidFill>
                  <a:srgbClr val="3333FF"/>
                </a:solidFill>
                <a:effectLst/>
                <a:uLnTx/>
                <a:uFillTx/>
                <a:latin typeface="Arial" pitchFamily="34" charset="0"/>
                <a:ea typeface="+mn-ea"/>
                <a:cs typeface="Arial" pitchFamily="34" charset="0"/>
              </a:rPr>
              <a:t>-independent hadronic decay widths of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3333FF"/>
                </a:solidFill>
                <a:effectLst/>
                <a:uLnTx/>
                <a:uFillTx/>
                <a:latin typeface="Arial" pitchFamily="34" charset="0"/>
                <a:ea typeface="+mn-ea"/>
                <a:cs typeface="Arial" pitchFamily="34" charset="0"/>
              </a:rPr>
              <a:t>all resonances contributing at W~1.7 GeV </a:t>
            </a:r>
          </a:p>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0" u="sng" strike="noStrike" kern="1200" cap="none" spc="0" normalizeH="0" baseline="0" noProof="0" dirty="0">
                <a:ln>
                  <a:noFill/>
                </a:ln>
                <a:solidFill>
                  <a:srgbClr val="3333FF"/>
                </a:solidFill>
                <a:effectLst/>
                <a:uLnTx/>
                <a:uFillTx/>
                <a:latin typeface="Arial" pitchFamily="34" charset="0"/>
                <a:ea typeface="+mn-ea"/>
                <a:cs typeface="Arial" pitchFamily="34" charset="0"/>
              </a:rPr>
              <a:t>provides strong evidence for the existence of </a:t>
            </a:r>
          </a:p>
          <a:p>
            <a:pPr marL="0" marR="0" lvl="0" indent="0" algn="l" defTabSz="914400" rtl="0" eaLnBrk="1" fontAlgn="base" latinLnBrk="0" hangingPunct="1">
              <a:lnSpc>
                <a:spcPct val="100000"/>
              </a:lnSpc>
              <a:spcBef>
                <a:spcPct val="0"/>
              </a:spcBef>
              <a:spcAft>
                <a:spcPct val="0"/>
              </a:spcAft>
              <a:buClrTx/>
              <a:buSzTx/>
              <a:buFontTx/>
              <a:buNone/>
              <a:tabLst/>
              <a:defRPr/>
            </a:pPr>
            <a:r>
              <a:rPr lang="en-US" sz="1400" b="1" u="sng" dirty="0">
                <a:solidFill>
                  <a:srgbClr val="3333FF"/>
                </a:solidFill>
              </a:rPr>
              <a:t>t</a:t>
            </a:r>
            <a:r>
              <a:rPr kumimoji="0" lang="en-US" sz="1400" b="1" i="0" u="sng" strike="noStrike" kern="1200" cap="none" spc="0" normalizeH="0" baseline="0" noProof="0" dirty="0">
                <a:ln>
                  <a:noFill/>
                </a:ln>
                <a:solidFill>
                  <a:srgbClr val="3333FF"/>
                </a:solidFill>
                <a:effectLst/>
                <a:uLnTx/>
                <a:uFillTx/>
                <a:latin typeface="Arial" pitchFamily="34" charset="0"/>
                <a:ea typeface="+mn-ea"/>
                <a:cs typeface="Arial" pitchFamily="34" charset="0"/>
              </a:rPr>
              <a:t>he new N’(1720)3/2</a:t>
            </a:r>
            <a:r>
              <a:rPr kumimoji="0" lang="en-US" sz="1400" b="1" i="0" u="sng" strike="noStrike" kern="1200" cap="none" spc="0" normalizeH="0" baseline="30000" noProof="0" dirty="0">
                <a:ln>
                  <a:noFill/>
                </a:ln>
                <a:solidFill>
                  <a:srgbClr val="3333FF"/>
                </a:solidFill>
                <a:effectLst/>
                <a:uLnTx/>
                <a:uFillTx/>
                <a:latin typeface="Arial" pitchFamily="34" charset="0"/>
                <a:ea typeface="+mn-ea"/>
                <a:cs typeface="Arial" pitchFamily="34" charset="0"/>
              </a:rPr>
              <a:t>+ </a:t>
            </a:r>
            <a:r>
              <a:rPr kumimoji="0" lang="en-US" sz="1400" b="1" i="0" u="sng" strike="noStrike" kern="1200" cap="none" spc="0" normalizeH="0" baseline="0" noProof="0" dirty="0">
                <a:ln>
                  <a:noFill/>
                </a:ln>
                <a:solidFill>
                  <a:srgbClr val="3333FF"/>
                </a:solidFill>
                <a:effectLst/>
                <a:uLnTx/>
                <a:uFillTx/>
                <a:latin typeface="Arial" pitchFamily="34" charset="0"/>
                <a:ea typeface="+mn-ea"/>
                <a:cs typeface="Arial" pitchFamily="34" charset="0"/>
              </a:rPr>
              <a:t>state. </a:t>
            </a:r>
          </a:p>
        </p:txBody>
      </p:sp>
      <p:sp>
        <p:nvSpPr>
          <p:cNvPr id="2" name="Slide Number Placeholder 1"/>
          <p:cNvSpPr>
            <a:spLocks noGrp="1"/>
          </p:cNvSpPr>
          <p:nvPr>
            <p:ph type="sldNum" sz="quarter" idx="4294967295"/>
          </p:nvPr>
        </p:nvSpPr>
        <p:spPr>
          <a:xfrm>
            <a:off x="8276937" y="6553200"/>
            <a:ext cx="486064" cy="304800"/>
          </a:xfrm>
          <a:prstGeom prst="rect">
            <a:avLst/>
          </a:prstGeom>
        </p:spPr>
        <p:txBody>
          <a:bodyPr/>
          <a:lstStyle/>
          <a:p>
            <a:pPr algn="ctr"/>
            <a:fld id="{66D3942C-BD50-4FC2-A952-1F84E0E6FA11}" type="slidenum">
              <a:rPr lang="en-US" sz="1400" smtClean="0"/>
              <a:pPr algn="ctr"/>
              <a:t>6</a:t>
            </a:fld>
            <a:endParaRPr lang="en-US" sz="1400" dirty="0"/>
          </a:p>
        </p:txBody>
      </p:sp>
      <p:sp>
        <p:nvSpPr>
          <p:cNvPr id="16" name="TextBox 17">
            <a:extLst>
              <a:ext uri="{FF2B5EF4-FFF2-40B4-BE49-F238E27FC236}">
                <a16:creationId xmlns:a16="http://schemas.microsoft.com/office/drawing/2014/main" id="{348FC497-0AA1-E646-BDA5-B7540E25EDD5}"/>
              </a:ext>
            </a:extLst>
          </p:cNvPr>
          <p:cNvSpPr txBox="1"/>
          <p:nvPr/>
        </p:nvSpPr>
        <p:spPr>
          <a:xfrm>
            <a:off x="2534325" y="821446"/>
            <a:ext cx="4457483" cy="307760"/>
          </a:xfrm>
          <a:prstGeom prst="rect">
            <a:avLst/>
          </a:prstGeom>
          <a:noFill/>
        </p:spPr>
        <p:txBody>
          <a:bodyPr wrap="square" lIns="91426" tIns="45712" rIns="91426" bIns="45712" rtlCol="0">
            <a:spAutoFit/>
          </a:bodyPr>
          <a:lstStyle/>
          <a:p>
            <a:pPr algn="ctr"/>
            <a:r>
              <a:rPr lang="en-US" sz="1400" dirty="0">
                <a:solidFill>
                  <a:srgbClr val="079E49"/>
                </a:solidFill>
                <a:latin typeface="+mn-lt"/>
              </a:rPr>
              <a:t>V.I. Mokeev et al., Phys. Lett. B 805, 135457 (2020) </a:t>
            </a:r>
          </a:p>
        </p:txBody>
      </p:sp>
      <p:sp>
        <p:nvSpPr>
          <p:cNvPr id="17" name="Rectangle 16">
            <a:extLst>
              <a:ext uri="{FF2B5EF4-FFF2-40B4-BE49-F238E27FC236}">
                <a16:creationId xmlns:a16="http://schemas.microsoft.com/office/drawing/2014/main" id="{6399FD2A-909E-664A-9BC3-17E6BC11352E}"/>
              </a:ext>
            </a:extLst>
          </p:cNvPr>
          <p:cNvSpPr/>
          <p:nvPr/>
        </p:nvSpPr>
        <p:spPr>
          <a:xfrm>
            <a:off x="2564781" y="6581001"/>
            <a:ext cx="4572000" cy="276999"/>
          </a:xfrm>
          <a:prstGeom prst="rect">
            <a:avLst/>
          </a:prstGeom>
        </p:spPr>
        <p:txBody>
          <a:bodyPr>
            <a:spAutoFit/>
          </a:bodyPr>
          <a:lstStyle/>
          <a:p>
            <a:pPr lvl="0" algn="ctr" defTabSz="914400" eaLnBrk="0" fontAlgn="base" hangingPunct="0">
              <a:spcBef>
                <a:spcPct val="0"/>
              </a:spcBef>
              <a:spcAft>
                <a:spcPct val="0"/>
              </a:spcAft>
              <a:defRPr/>
            </a:pPr>
            <a:r>
              <a:rPr lang="en-US" sz="1200" dirty="0">
                <a:solidFill>
                  <a:schemeClr val="accent2"/>
                </a:solidFill>
                <a:latin typeface="Arial" charset="0"/>
                <a:cs typeface="Arial" pitchFamily="34" charset="0"/>
              </a:rPr>
              <a:t>V.I. </a:t>
            </a:r>
            <a:r>
              <a:rPr lang="en-US" sz="1200" dirty="0" err="1">
                <a:solidFill>
                  <a:schemeClr val="accent2"/>
                </a:solidFill>
                <a:latin typeface="Arial" charset="0"/>
                <a:cs typeface="Arial" pitchFamily="34" charset="0"/>
              </a:rPr>
              <a:t>Mokeev</a:t>
            </a:r>
            <a:r>
              <a:rPr lang="en-US" sz="1200" dirty="0">
                <a:solidFill>
                  <a:schemeClr val="accent2"/>
                </a:solidFill>
                <a:latin typeface="Arial" charset="0"/>
                <a:cs typeface="Arial" pitchFamily="34" charset="0"/>
              </a:rPr>
              <a:t>, Light Cone 2021 November 27-December 4 2021 </a:t>
            </a:r>
          </a:p>
        </p:txBody>
      </p:sp>
    </p:spTree>
    <p:extLst>
      <p:ext uri="{BB962C8B-B14F-4D97-AF65-F5344CB8AC3E}">
        <p14:creationId xmlns:p14="http://schemas.microsoft.com/office/powerpoint/2010/main" val="1799356072"/>
      </p:ext>
    </p:extLst>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6360" y="77866"/>
            <a:ext cx="9111180" cy="365760"/>
          </a:xfrm>
          <a:prstGeom prst="rect">
            <a:avLst/>
          </a:prstGeom>
          <a:noFill/>
          <a:ln w="9525">
            <a:solidFill>
              <a:schemeClr val="bg1"/>
            </a:solidFill>
            <a:miter lim="800000"/>
            <a:headEnd/>
            <a:tailEnd/>
          </a:ln>
        </p:spPr>
        <p:txBody>
          <a:bodyPr vert="horz" wrap="square" lIns="91440" tIns="45720" rIns="91440" bIns="45720" numCol="1" anchor="ctr" anchorCtr="0" compatLnSpc="1">
            <a:prstTxWarp prst="textNoShape">
              <a:avLst/>
            </a:prstTxWarp>
          </a:bodyPr>
          <a:lstStyle>
            <a:lvl1pPr algn="ctr" rtl="0" eaLnBrk="0" fontAlgn="base" hangingPunct="0">
              <a:spcBef>
                <a:spcPct val="0"/>
              </a:spcBef>
              <a:spcAft>
                <a:spcPct val="0"/>
              </a:spcAft>
              <a:defRPr sz="3200" b="1">
                <a:solidFill>
                  <a:schemeClr val="accent2"/>
                </a:solidFill>
                <a:latin typeface="+mj-lt"/>
                <a:ea typeface="+mj-ea"/>
                <a:cs typeface="+mj-cs"/>
              </a:defRPr>
            </a:lvl1pPr>
            <a:lvl2pPr algn="ctr" rtl="0" eaLnBrk="0" fontAlgn="base" hangingPunct="0">
              <a:spcBef>
                <a:spcPct val="0"/>
              </a:spcBef>
              <a:spcAft>
                <a:spcPct val="0"/>
              </a:spcAft>
              <a:defRPr sz="3200" b="1">
                <a:solidFill>
                  <a:schemeClr val="accent2"/>
                </a:solidFill>
                <a:latin typeface="Arial" charset="0"/>
              </a:defRPr>
            </a:lvl2pPr>
            <a:lvl3pPr algn="ctr" rtl="0" eaLnBrk="0" fontAlgn="base" hangingPunct="0">
              <a:spcBef>
                <a:spcPct val="0"/>
              </a:spcBef>
              <a:spcAft>
                <a:spcPct val="0"/>
              </a:spcAft>
              <a:defRPr sz="3200" b="1">
                <a:solidFill>
                  <a:schemeClr val="accent2"/>
                </a:solidFill>
                <a:latin typeface="Arial" charset="0"/>
              </a:defRPr>
            </a:lvl3pPr>
            <a:lvl4pPr algn="ctr" rtl="0" eaLnBrk="0" fontAlgn="base" hangingPunct="0">
              <a:spcBef>
                <a:spcPct val="0"/>
              </a:spcBef>
              <a:spcAft>
                <a:spcPct val="0"/>
              </a:spcAft>
              <a:defRPr sz="3200" b="1">
                <a:solidFill>
                  <a:schemeClr val="accent2"/>
                </a:solidFill>
                <a:latin typeface="Arial" charset="0"/>
              </a:defRPr>
            </a:lvl4pPr>
            <a:lvl5pPr algn="ctr" rtl="0" eaLnBrk="0" fontAlgn="base" hangingPunct="0">
              <a:spcBef>
                <a:spcPct val="0"/>
              </a:spcBef>
              <a:spcAft>
                <a:spcPct val="0"/>
              </a:spcAft>
              <a:defRPr sz="3200" b="1">
                <a:solidFill>
                  <a:schemeClr val="accent2"/>
                </a:solidFill>
                <a:latin typeface="Arial" charset="0"/>
              </a:defRPr>
            </a:lvl5pPr>
            <a:lvl6pPr marL="457200" algn="ctr" rtl="0" eaLnBrk="0" fontAlgn="base" hangingPunct="0">
              <a:spcBef>
                <a:spcPct val="0"/>
              </a:spcBef>
              <a:spcAft>
                <a:spcPct val="0"/>
              </a:spcAft>
              <a:defRPr sz="3200" b="1">
                <a:solidFill>
                  <a:schemeClr val="accent2"/>
                </a:solidFill>
                <a:latin typeface="Arial" charset="0"/>
              </a:defRPr>
            </a:lvl6pPr>
            <a:lvl7pPr marL="914400" algn="ctr" rtl="0" eaLnBrk="0" fontAlgn="base" hangingPunct="0">
              <a:spcBef>
                <a:spcPct val="0"/>
              </a:spcBef>
              <a:spcAft>
                <a:spcPct val="0"/>
              </a:spcAft>
              <a:defRPr sz="3200" b="1">
                <a:solidFill>
                  <a:schemeClr val="accent2"/>
                </a:solidFill>
                <a:latin typeface="Arial" charset="0"/>
              </a:defRPr>
            </a:lvl7pPr>
            <a:lvl8pPr marL="1371600" algn="ctr" rtl="0" eaLnBrk="0" fontAlgn="base" hangingPunct="0">
              <a:spcBef>
                <a:spcPct val="0"/>
              </a:spcBef>
              <a:spcAft>
                <a:spcPct val="0"/>
              </a:spcAft>
              <a:defRPr sz="3200" b="1">
                <a:solidFill>
                  <a:schemeClr val="accent2"/>
                </a:solidFill>
                <a:latin typeface="Arial" charset="0"/>
              </a:defRPr>
            </a:lvl8pPr>
            <a:lvl9pPr marL="1828800" algn="ctr" rtl="0" eaLnBrk="0" fontAlgn="base" hangingPunct="0">
              <a:spcBef>
                <a:spcPct val="0"/>
              </a:spcBef>
              <a:spcAft>
                <a:spcPct val="0"/>
              </a:spcAft>
              <a:defRPr sz="3200" b="1">
                <a:solidFill>
                  <a:schemeClr val="accent2"/>
                </a:solidFill>
                <a:latin typeface="Arial"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0" cap="none" spc="0" normalizeH="0" baseline="0" noProof="0" dirty="0">
                <a:ln>
                  <a:noFill/>
                </a:ln>
                <a:solidFill>
                  <a:srgbClr val="3333CC"/>
                </a:solidFill>
                <a:effectLst/>
                <a:uLnTx/>
                <a:uFillTx/>
                <a:latin typeface="Arial"/>
                <a:ea typeface="MS PGothic" pitchFamily="34" charset="-128"/>
                <a:cs typeface="+mj-cs"/>
              </a:rPr>
              <a:t>The Parameters of the New N’(1720)3/2</a:t>
            </a:r>
            <a:r>
              <a:rPr kumimoji="0" lang="en-US" sz="1800" b="1" i="0" u="none" strike="noStrike" kern="0" cap="none" spc="0" normalizeH="0" baseline="30000" noProof="0" dirty="0">
                <a:ln>
                  <a:noFill/>
                </a:ln>
                <a:solidFill>
                  <a:srgbClr val="3333CC"/>
                </a:solidFill>
                <a:effectLst/>
                <a:uLnTx/>
                <a:uFillTx/>
                <a:latin typeface="Arial"/>
                <a:ea typeface="MS PGothic" pitchFamily="34" charset="-128"/>
                <a:cs typeface="+mj-cs"/>
              </a:rPr>
              <a:t>+</a:t>
            </a:r>
            <a:r>
              <a:rPr kumimoji="0" lang="en-US" sz="1800" b="1" i="0" u="none" strike="noStrike" kern="0" cap="none" spc="0" normalizeH="0" baseline="0" noProof="0" dirty="0">
                <a:ln>
                  <a:noFill/>
                </a:ln>
                <a:solidFill>
                  <a:srgbClr val="3333CC"/>
                </a:solidFill>
                <a:effectLst/>
                <a:uLnTx/>
                <a:uFillTx/>
                <a:latin typeface="Arial"/>
                <a:ea typeface="MS PGothic" pitchFamily="34" charset="-128"/>
                <a:cs typeface="+mj-cs"/>
              </a:rPr>
              <a:t> State from the CLAS Data Fit </a:t>
            </a:r>
          </a:p>
        </p:txBody>
      </p:sp>
      <p:sp>
        <p:nvSpPr>
          <p:cNvPr id="5" name="Line 7"/>
          <p:cNvSpPr>
            <a:spLocks noChangeShapeType="1"/>
          </p:cNvSpPr>
          <p:nvPr/>
        </p:nvSpPr>
        <p:spPr bwMode="auto">
          <a:xfrm>
            <a:off x="0" y="498969"/>
            <a:ext cx="9144000" cy="0"/>
          </a:xfrm>
          <a:prstGeom prst="line">
            <a:avLst/>
          </a:prstGeom>
          <a:noFill/>
          <a:ln w="28575">
            <a:solidFill>
              <a:schemeClr val="accent2"/>
            </a:solidFill>
            <a:miter lim="800000"/>
            <a:headEnd/>
            <a:tailEnd/>
          </a:ln>
        </p:spPr>
        <p:txBody>
          <a:bodyPr wrap="none"/>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3600" b="0" i="0" u="none" strike="noStrike" kern="1200" cap="none" spc="0" normalizeH="0" baseline="0" noProof="0" dirty="0">
              <a:ln>
                <a:noFill/>
              </a:ln>
              <a:solidFill>
                <a:srgbClr val="000000"/>
              </a:solidFill>
              <a:effectLst/>
              <a:uLnTx/>
              <a:uFillTx/>
              <a:latin typeface="Arial" pitchFamily="34" charset="0"/>
              <a:ea typeface="+mn-ea"/>
              <a:cs typeface="Arial" pitchFamily="34" charset="0"/>
            </a:endParaRPr>
          </a:p>
        </p:txBody>
      </p:sp>
      <p:cxnSp>
        <p:nvCxnSpPr>
          <p:cNvPr id="11" name="Straight Connector 10"/>
          <p:cNvCxnSpPr/>
          <p:nvPr/>
        </p:nvCxnSpPr>
        <p:spPr bwMode="auto">
          <a:xfrm rot="5400000">
            <a:off x="327566" y="4214342"/>
            <a:ext cx="547687" cy="1588"/>
          </a:xfrm>
          <a:prstGeom prst="line">
            <a:avLst/>
          </a:prstGeom>
          <a:ln w="41275">
            <a:headEnd type="none" w="med" len="med"/>
            <a:tailEnd type="none" w="med" len="med"/>
          </a:ln>
        </p:spPr>
        <p:style>
          <a:lnRef idx="1">
            <a:schemeClr val="accent2"/>
          </a:lnRef>
          <a:fillRef idx="0">
            <a:schemeClr val="accent2"/>
          </a:fillRef>
          <a:effectRef idx="0">
            <a:schemeClr val="accent2"/>
          </a:effectRef>
          <a:fontRef idx="minor">
            <a:schemeClr val="tx1"/>
          </a:fontRef>
        </p:style>
      </p:cxnSp>
      <p:sp>
        <p:nvSpPr>
          <p:cNvPr id="12" name="Rectangle 4"/>
          <p:cNvSpPr>
            <a:spLocks noChangeArrowheads="1"/>
          </p:cNvSpPr>
          <p:nvPr/>
        </p:nvSpPr>
        <p:spPr bwMode="auto">
          <a:xfrm>
            <a:off x="512064" y="4122267"/>
            <a:ext cx="171450" cy="185738"/>
          </a:xfrm>
          <a:prstGeom prst="rect">
            <a:avLst/>
          </a:prstGeom>
          <a:solidFill>
            <a:schemeClr val="accent2"/>
          </a:solidFill>
          <a:ln w="9525" algn="ctr">
            <a:no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ru-RU" sz="3600" b="0" i="0" u="none" strike="noStrike" kern="1200" cap="none" spc="0" normalizeH="0" baseline="0" noProof="0" dirty="0">
              <a:ln>
                <a:noFill/>
              </a:ln>
              <a:solidFill>
                <a:srgbClr val="000000"/>
              </a:solidFill>
              <a:effectLst/>
              <a:uLnTx/>
              <a:uFillTx/>
              <a:latin typeface="Arial" pitchFamily="34" charset="0"/>
              <a:ea typeface="+mn-ea"/>
              <a:cs typeface="Arial" pitchFamily="34" charset="0"/>
            </a:endParaRPr>
          </a:p>
        </p:txBody>
      </p:sp>
      <p:sp>
        <p:nvSpPr>
          <p:cNvPr id="13" name="Rectangle 4"/>
          <p:cNvSpPr>
            <a:spLocks noChangeArrowheads="1"/>
          </p:cNvSpPr>
          <p:nvPr/>
        </p:nvSpPr>
        <p:spPr bwMode="auto">
          <a:xfrm>
            <a:off x="500734" y="4722387"/>
            <a:ext cx="171450" cy="185738"/>
          </a:xfrm>
          <a:prstGeom prst="triangle">
            <a:avLst/>
          </a:prstGeom>
          <a:solidFill>
            <a:schemeClr val="tx1"/>
          </a:solidFill>
          <a:ln w="9525" algn="ctr">
            <a:noFill/>
            <a:round/>
            <a:headEnd/>
            <a:tailEnd/>
          </a:ln>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ru-RU" sz="3600" b="0" i="0" u="none" strike="noStrike" kern="1200" cap="none" spc="0" normalizeH="0" baseline="0" noProof="0" dirty="0">
              <a:ln>
                <a:noFill/>
              </a:ln>
              <a:solidFill>
                <a:srgbClr val="000000"/>
              </a:solidFill>
              <a:effectLst/>
              <a:uLnTx/>
              <a:uFillTx/>
              <a:latin typeface="Arial" pitchFamily="34" charset="0"/>
              <a:ea typeface="+mn-ea"/>
              <a:cs typeface="Arial" pitchFamily="34" charset="0"/>
            </a:endParaRPr>
          </a:p>
        </p:txBody>
      </p:sp>
      <p:cxnSp>
        <p:nvCxnSpPr>
          <p:cNvPr id="14" name="Straight Connector 16"/>
          <p:cNvCxnSpPr>
            <a:cxnSpLocks noChangeShapeType="1"/>
          </p:cNvCxnSpPr>
          <p:nvPr/>
        </p:nvCxnSpPr>
        <p:spPr bwMode="auto">
          <a:xfrm rot="5400000">
            <a:off x="310896" y="4844372"/>
            <a:ext cx="547687" cy="0"/>
          </a:xfrm>
          <a:prstGeom prst="line">
            <a:avLst/>
          </a:prstGeom>
          <a:noFill/>
          <a:ln w="41275" algn="ctr">
            <a:solidFill>
              <a:schemeClr val="tx1"/>
            </a:solidFill>
            <a:round/>
            <a:headEnd/>
            <a:tailEnd/>
          </a:ln>
        </p:spPr>
      </p:cxnSp>
      <p:sp>
        <p:nvSpPr>
          <p:cNvPr id="15" name="TextBox 14"/>
          <p:cNvSpPr txBox="1"/>
          <p:nvPr/>
        </p:nvSpPr>
        <p:spPr>
          <a:xfrm>
            <a:off x="814788" y="4033556"/>
            <a:ext cx="1223412"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3333FF"/>
                </a:solidFill>
                <a:effectLst/>
                <a:uLnTx/>
                <a:uFillTx/>
                <a:latin typeface="Arial" pitchFamily="34" charset="0"/>
                <a:ea typeface="+mn-ea"/>
                <a:cs typeface="Arial" pitchFamily="34" charset="0"/>
              </a:rPr>
              <a:t>N’(1720)3/2</a:t>
            </a:r>
            <a:r>
              <a:rPr kumimoji="0" lang="en-US" sz="1400" b="1" i="0" u="none" strike="noStrike" kern="1200" cap="none" spc="0" normalizeH="0" baseline="30000" noProof="0" dirty="0">
                <a:ln>
                  <a:noFill/>
                </a:ln>
                <a:solidFill>
                  <a:srgbClr val="3333FF"/>
                </a:solidFill>
                <a:effectLst/>
                <a:uLnTx/>
                <a:uFillTx/>
                <a:latin typeface="Arial" pitchFamily="34" charset="0"/>
                <a:ea typeface="+mn-ea"/>
                <a:cs typeface="Arial" pitchFamily="34" charset="0"/>
              </a:rPr>
              <a:t>+</a:t>
            </a:r>
          </a:p>
        </p:txBody>
      </p:sp>
      <p:sp>
        <p:nvSpPr>
          <p:cNvPr id="16" name="TextBox 15"/>
          <p:cNvSpPr txBox="1"/>
          <p:nvPr/>
        </p:nvSpPr>
        <p:spPr>
          <a:xfrm>
            <a:off x="888526" y="4674800"/>
            <a:ext cx="1149674" cy="307777"/>
          </a:xfrm>
          <a:prstGeom prst="rect">
            <a:avLst/>
          </a:prstGeom>
          <a:noFill/>
        </p:spPr>
        <p:txBody>
          <a:bodyPr wrap="none" rtlCol="0">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14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N(1720)3/2</a:t>
            </a:r>
            <a:r>
              <a:rPr kumimoji="0" lang="en-US" sz="1400" b="1" i="0" u="none" strike="noStrike" kern="1200" cap="none" spc="0" normalizeH="0" baseline="30000" noProof="0" dirty="0">
                <a:ln>
                  <a:noFill/>
                </a:ln>
                <a:solidFill>
                  <a:srgbClr val="000000"/>
                </a:solidFill>
                <a:effectLst/>
                <a:uLnTx/>
                <a:uFillTx/>
                <a:latin typeface="Arial" pitchFamily="34" charset="0"/>
                <a:ea typeface="+mn-ea"/>
                <a:cs typeface="Arial" pitchFamily="34" charset="0"/>
              </a:rPr>
              <a:t>+</a:t>
            </a:r>
          </a:p>
        </p:txBody>
      </p:sp>
      <p:graphicFrame>
        <p:nvGraphicFramePr>
          <p:cNvPr id="21" name="Table 20"/>
          <p:cNvGraphicFramePr>
            <a:graphicFrameLocks noGrp="1"/>
          </p:cNvGraphicFramePr>
          <p:nvPr/>
        </p:nvGraphicFramePr>
        <p:xfrm>
          <a:off x="3059639" y="4012941"/>
          <a:ext cx="5645424" cy="1115174"/>
        </p:xfrm>
        <a:graphic>
          <a:graphicData uri="http://schemas.openxmlformats.org/drawingml/2006/table">
            <a:tbl>
              <a:tblPr firstRow="1" bandRow="1">
                <a:tableStyleId>{5940675A-B579-460E-94D1-54222C63F5DA}</a:tableStyleId>
              </a:tblPr>
              <a:tblGrid>
                <a:gridCol w="1881808">
                  <a:extLst>
                    <a:ext uri="{9D8B030D-6E8A-4147-A177-3AD203B41FA5}">
                      <a16:colId xmlns:a16="http://schemas.microsoft.com/office/drawing/2014/main" val="20000"/>
                    </a:ext>
                  </a:extLst>
                </a:gridCol>
                <a:gridCol w="1881808">
                  <a:extLst>
                    <a:ext uri="{9D8B030D-6E8A-4147-A177-3AD203B41FA5}">
                      <a16:colId xmlns:a16="http://schemas.microsoft.com/office/drawing/2014/main" val="20001"/>
                    </a:ext>
                  </a:extLst>
                </a:gridCol>
                <a:gridCol w="1881808">
                  <a:extLst>
                    <a:ext uri="{9D8B030D-6E8A-4147-A177-3AD203B41FA5}">
                      <a16:colId xmlns:a16="http://schemas.microsoft.com/office/drawing/2014/main" val="20002"/>
                    </a:ext>
                  </a:extLst>
                </a:gridCol>
              </a:tblGrid>
              <a:tr h="373494">
                <a:tc>
                  <a:txBody>
                    <a:bodyPr/>
                    <a:lstStyle/>
                    <a:p>
                      <a:r>
                        <a:rPr lang="en-US" sz="1600" b="1" dirty="0"/>
                        <a:t>Resonance</a:t>
                      </a:r>
                    </a:p>
                  </a:txBody>
                  <a:tcPr/>
                </a:tc>
                <a:tc>
                  <a:txBody>
                    <a:bodyPr/>
                    <a:lstStyle/>
                    <a:p>
                      <a:pPr algn="ctr"/>
                      <a:r>
                        <a:rPr lang="en-US" sz="1600" b="1" dirty="0"/>
                        <a:t>Mass, GeV</a:t>
                      </a:r>
                    </a:p>
                  </a:txBody>
                  <a:tcPr/>
                </a:tc>
                <a:tc>
                  <a:txBody>
                    <a:bodyPr/>
                    <a:lstStyle/>
                    <a:p>
                      <a:pPr algn="ctr"/>
                      <a:r>
                        <a:rPr lang="en-US" sz="1600" b="1" dirty="0"/>
                        <a:t>Total width,</a:t>
                      </a:r>
                      <a:r>
                        <a:rPr lang="en-US" sz="1600" b="1" baseline="0" dirty="0"/>
                        <a:t> MeV</a:t>
                      </a:r>
                      <a:endParaRPr lang="en-US" sz="1600" b="1" dirty="0"/>
                    </a:p>
                  </a:txBody>
                  <a:tcPr/>
                </a:tc>
                <a:extLst>
                  <a:ext uri="{0D108BD9-81ED-4DB2-BD59-A6C34878D82A}">
                    <a16:rowId xmlns:a16="http://schemas.microsoft.com/office/drawing/2014/main" val="10000"/>
                  </a:ext>
                </a:extLst>
              </a:tr>
              <a:tr h="370840">
                <a:tc>
                  <a:txBody>
                    <a:bodyPr/>
                    <a:lstStyle/>
                    <a:p>
                      <a:pPr algn="ctr"/>
                      <a:r>
                        <a:rPr lang="en-US" sz="1600" b="1" dirty="0">
                          <a:solidFill>
                            <a:srgbClr val="0000FF"/>
                          </a:solidFill>
                          <a:latin typeface="+mn-lt"/>
                        </a:rPr>
                        <a:t>N’(1720)3/2</a:t>
                      </a:r>
                      <a:r>
                        <a:rPr lang="en-US" sz="1600" b="1" baseline="30000" dirty="0">
                          <a:solidFill>
                            <a:srgbClr val="0000FF"/>
                          </a:solidFill>
                          <a:latin typeface="+mn-lt"/>
                        </a:rPr>
                        <a:t>+</a:t>
                      </a:r>
                    </a:p>
                  </a:txBody>
                  <a:tcPr/>
                </a:tc>
                <a:tc>
                  <a:txBody>
                    <a:bodyPr/>
                    <a:lstStyle/>
                    <a:p>
                      <a:pPr algn="ctr"/>
                      <a:r>
                        <a:rPr lang="en-US" dirty="0">
                          <a:solidFill>
                            <a:srgbClr val="0000FF"/>
                          </a:solidFill>
                        </a:rPr>
                        <a:t> </a:t>
                      </a:r>
                      <a:r>
                        <a:rPr lang="en-US" sz="1600" b="1" dirty="0">
                          <a:solidFill>
                            <a:srgbClr val="0000FF"/>
                          </a:solidFill>
                        </a:rPr>
                        <a:t>1.715-1.735</a:t>
                      </a:r>
                    </a:p>
                  </a:txBody>
                  <a:tcPr/>
                </a:tc>
                <a:tc>
                  <a:txBody>
                    <a:bodyPr/>
                    <a:lstStyle/>
                    <a:p>
                      <a:pPr algn="ctr"/>
                      <a:r>
                        <a:rPr lang="en-US" sz="1600" b="1" dirty="0">
                          <a:solidFill>
                            <a:srgbClr val="0000FF"/>
                          </a:solidFill>
                        </a:rPr>
                        <a:t>120</a:t>
                      </a:r>
                      <a:r>
                        <a:rPr lang="en-US" sz="1600" b="1" dirty="0">
                          <a:solidFill>
                            <a:srgbClr val="0000FF"/>
                          </a:solidFill>
                          <a:latin typeface="+mn-lt"/>
                          <a:cs typeface="Arial"/>
                        </a:rPr>
                        <a:t>±6</a:t>
                      </a:r>
                      <a:endParaRPr lang="en-US" sz="1600" dirty="0">
                        <a:solidFill>
                          <a:srgbClr val="0000FF"/>
                        </a:solidFill>
                      </a:endParaRPr>
                    </a:p>
                  </a:txBody>
                  <a:tcPr/>
                </a:tc>
                <a:extLst>
                  <a:ext uri="{0D108BD9-81ED-4DB2-BD59-A6C34878D82A}">
                    <a16:rowId xmlns:a16="http://schemas.microsoft.com/office/drawing/2014/main" val="10001"/>
                  </a:ext>
                </a:extLst>
              </a:tr>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a:latin typeface="+mn-lt"/>
                        </a:rPr>
                        <a:t>N(1720)3/2</a:t>
                      </a:r>
                      <a:r>
                        <a:rPr lang="en-US" sz="1600" b="1" baseline="30000" dirty="0">
                          <a:latin typeface="+mn-lt"/>
                        </a:rPr>
                        <a:t>+</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a:t>1.743-1.753</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600" b="1" dirty="0">
                          <a:solidFill>
                            <a:schemeClr val="tx1"/>
                          </a:solidFill>
                        </a:rPr>
                        <a:t>112</a:t>
                      </a:r>
                      <a:r>
                        <a:rPr lang="en-US" sz="1600" b="1" dirty="0">
                          <a:solidFill>
                            <a:schemeClr val="tx1"/>
                          </a:solidFill>
                          <a:latin typeface="+mn-lt"/>
                          <a:cs typeface="Arial"/>
                        </a:rPr>
                        <a:t>±8</a:t>
                      </a:r>
                      <a:endParaRPr lang="en-US" sz="1600" dirty="0">
                        <a:solidFill>
                          <a:schemeClr val="tx1"/>
                        </a:solidFill>
                      </a:endParaRPr>
                    </a:p>
                  </a:txBody>
                  <a:tcPr/>
                </a:tc>
                <a:extLst>
                  <a:ext uri="{0D108BD9-81ED-4DB2-BD59-A6C34878D82A}">
                    <a16:rowId xmlns:a16="http://schemas.microsoft.com/office/drawing/2014/main" val="10002"/>
                  </a:ext>
                </a:extLst>
              </a:tr>
            </a:tbl>
          </a:graphicData>
        </a:graphic>
      </p:graphicFrame>
      <p:cxnSp>
        <p:nvCxnSpPr>
          <p:cNvPr id="38" name="Straight Connector 37"/>
          <p:cNvCxnSpPr/>
          <p:nvPr/>
        </p:nvCxnSpPr>
        <p:spPr bwMode="auto">
          <a:xfrm>
            <a:off x="5391347" y="2804835"/>
            <a:ext cx="345226" cy="1208757"/>
          </a:xfrm>
          <a:prstGeom prst="line">
            <a:avLst/>
          </a:prstGeom>
          <a:noFill/>
          <a:ln w="9525" cap="flat" cmpd="sng" algn="ctr">
            <a:noFill/>
            <a:prstDash val="solid"/>
            <a:round/>
            <a:headEnd type="none" w="med" len="med"/>
            <a:tailEnd type="none" w="med" len="med"/>
          </a:ln>
          <a:effectLst/>
        </p:spPr>
      </p:cxnSp>
      <p:cxnSp>
        <p:nvCxnSpPr>
          <p:cNvPr id="64" name="Straight Connector 63"/>
          <p:cNvCxnSpPr/>
          <p:nvPr/>
        </p:nvCxnSpPr>
        <p:spPr bwMode="auto">
          <a:xfrm>
            <a:off x="2675199" y="4863285"/>
            <a:ext cx="914400" cy="914400"/>
          </a:xfrm>
          <a:prstGeom prst="line">
            <a:avLst/>
          </a:prstGeom>
          <a:noFill/>
          <a:ln w="9525" cap="flat" cmpd="sng" algn="ctr">
            <a:noFill/>
            <a:prstDash val="solid"/>
            <a:round/>
            <a:headEnd type="none" w="med" len="med"/>
            <a:tailEnd type="none" w="med" len="med"/>
          </a:ln>
          <a:effectLst/>
        </p:spPr>
      </p:cxnSp>
      <p:sp>
        <p:nvSpPr>
          <p:cNvPr id="2" name="TextBox 1"/>
          <p:cNvSpPr txBox="1"/>
          <p:nvPr/>
        </p:nvSpPr>
        <p:spPr>
          <a:xfrm>
            <a:off x="119612" y="5413768"/>
            <a:ext cx="8859235" cy="954107"/>
          </a:xfrm>
          <a:prstGeom prst="rect">
            <a:avLst/>
          </a:prstGeom>
          <a:noFill/>
        </p:spPr>
        <p:txBody>
          <a:bodyPr wrap="square" rtlCol="0">
            <a:spAutoFit/>
          </a:bodyPr>
          <a:lstStyle/>
          <a:p>
            <a:pPr marL="173038" indent="-173038">
              <a:buClr>
                <a:srgbClr val="C00000"/>
              </a:buClr>
              <a:buFont typeface="Arial" panose="020B0604020202020204" pitchFamily="34" charset="0"/>
              <a:buChar char="•"/>
            </a:pPr>
            <a:r>
              <a:rPr lang="en-US" sz="1400" b="1" dirty="0">
                <a:solidFill>
                  <a:srgbClr val="0000FF"/>
                </a:solidFill>
              </a:rPr>
              <a:t>The N’(1720)3/2</a:t>
            </a:r>
            <a:r>
              <a:rPr lang="en-US" sz="1400" b="1" baseline="30000" dirty="0">
                <a:solidFill>
                  <a:srgbClr val="0000FF"/>
                </a:solidFill>
              </a:rPr>
              <a:t>+</a:t>
            </a:r>
            <a:r>
              <a:rPr lang="en-US" sz="1400" b="1" dirty="0">
                <a:solidFill>
                  <a:srgbClr val="0000FF"/>
                </a:solidFill>
              </a:rPr>
              <a:t> is the only new resonance for which data on electroexcitation amplitudes have become available. </a:t>
            </a:r>
          </a:p>
          <a:p>
            <a:pPr marL="173038" indent="-173038">
              <a:buClr>
                <a:srgbClr val="C00000"/>
              </a:buClr>
              <a:buFont typeface="Arial" panose="020B0604020202020204" pitchFamily="34" charset="0"/>
              <a:buChar char="•"/>
            </a:pPr>
            <a:r>
              <a:rPr lang="en-US" sz="1400" b="1" dirty="0">
                <a:solidFill>
                  <a:srgbClr val="0000FF"/>
                </a:solidFill>
              </a:rPr>
              <a:t>Gaining insight into the ``missing” resonance structure will shed light on their peculiar structural features that have made them so elusive, as well as on the emergence of new resonances from QCD. </a:t>
            </a:r>
          </a:p>
        </p:txBody>
      </p:sp>
      <p:pic>
        <p:nvPicPr>
          <p:cNvPr id="7" name="Picture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1180" y="1145553"/>
            <a:ext cx="2690866" cy="2690866"/>
          </a:xfrm>
          <a:prstGeom prst="rect">
            <a:avLst/>
          </a:prstGeom>
        </p:spPr>
      </p:pic>
      <p:pic>
        <p:nvPicPr>
          <p:cNvPr id="18" name="Picture 1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278299" y="1096729"/>
            <a:ext cx="2817125" cy="2817125"/>
          </a:xfrm>
          <a:prstGeom prst="rect">
            <a:avLst/>
          </a:prstGeom>
        </p:spPr>
      </p:pic>
      <p:pic>
        <p:nvPicPr>
          <p:cNvPr id="20" name="Picture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44610" y="1091927"/>
            <a:ext cx="2853732" cy="2853732"/>
          </a:xfrm>
          <a:prstGeom prst="rect">
            <a:avLst/>
          </a:prstGeom>
        </p:spPr>
      </p:pic>
      <p:sp>
        <p:nvSpPr>
          <p:cNvPr id="3" name="TextBox 2"/>
          <p:cNvSpPr txBox="1"/>
          <p:nvPr/>
        </p:nvSpPr>
        <p:spPr>
          <a:xfrm>
            <a:off x="427305" y="751655"/>
            <a:ext cx="8468299" cy="338554"/>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The photo-/electrocouplings of the N’(1720)3/2</a:t>
            </a:r>
            <a:r>
              <a:rPr kumimoji="0" lang="en-US" sz="1600" b="1" i="0" u="none" strike="noStrike" kern="1200" cap="none" spc="0" normalizeH="0" baseline="30000" noProof="0" dirty="0">
                <a:ln>
                  <a:noFill/>
                </a:ln>
                <a:solidFill>
                  <a:srgbClr val="000000"/>
                </a:solidFill>
                <a:effectLst/>
                <a:uLnTx/>
                <a:uFillTx/>
                <a:latin typeface="Arial" pitchFamily="34" charset="0"/>
                <a:ea typeface="+mn-ea"/>
                <a:cs typeface="Arial" pitchFamily="34" charset="0"/>
              </a:rPr>
              <a:t>+</a:t>
            </a:r>
            <a:r>
              <a:rPr kumimoji="0" lang="en-US" sz="16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 and conventional N(1720)3/2</a:t>
            </a:r>
            <a:r>
              <a:rPr kumimoji="0" lang="en-US" sz="1600" b="1" i="0" u="none" strike="noStrike" kern="1200" cap="none" spc="0" normalizeH="0" baseline="30000" noProof="0" dirty="0">
                <a:ln>
                  <a:noFill/>
                </a:ln>
                <a:solidFill>
                  <a:srgbClr val="000000"/>
                </a:solidFill>
                <a:effectLst/>
                <a:uLnTx/>
                <a:uFillTx/>
                <a:latin typeface="Arial" pitchFamily="34" charset="0"/>
                <a:ea typeface="+mn-ea"/>
                <a:cs typeface="Arial" pitchFamily="34" charset="0"/>
              </a:rPr>
              <a:t>+</a:t>
            </a:r>
            <a:r>
              <a:rPr kumimoji="0" lang="en-US" sz="16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 states </a:t>
            </a:r>
          </a:p>
        </p:txBody>
      </p:sp>
      <p:sp>
        <p:nvSpPr>
          <p:cNvPr id="6" name="Slide Number Placeholder 5"/>
          <p:cNvSpPr>
            <a:spLocks noGrp="1"/>
          </p:cNvSpPr>
          <p:nvPr>
            <p:ph type="sldNum" sz="quarter" idx="4294967295"/>
          </p:nvPr>
        </p:nvSpPr>
        <p:spPr>
          <a:xfrm>
            <a:off x="8276937" y="6618050"/>
            <a:ext cx="486064" cy="304800"/>
          </a:xfrm>
          <a:prstGeom prst="rect">
            <a:avLst/>
          </a:prstGeom>
        </p:spPr>
        <p:txBody>
          <a:bodyPr/>
          <a:lstStyle/>
          <a:p>
            <a:pPr algn="ctr"/>
            <a:fld id="{66D3942C-BD50-4FC2-A952-1F84E0E6FA11}" type="slidenum">
              <a:rPr lang="en-US" sz="1400" smtClean="0"/>
              <a:pPr algn="ctr"/>
              <a:t>7</a:t>
            </a:fld>
            <a:endParaRPr lang="en-US" sz="1400" dirty="0"/>
          </a:p>
        </p:txBody>
      </p:sp>
      <p:sp>
        <p:nvSpPr>
          <p:cNvPr id="19" name="Rectangle 18">
            <a:extLst>
              <a:ext uri="{FF2B5EF4-FFF2-40B4-BE49-F238E27FC236}">
                <a16:creationId xmlns:a16="http://schemas.microsoft.com/office/drawing/2014/main" id="{1B44EC7E-B96A-9242-86E3-2E59D79C6F83}"/>
              </a:ext>
            </a:extLst>
          </p:cNvPr>
          <p:cNvSpPr/>
          <p:nvPr/>
        </p:nvSpPr>
        <p:spPr>
          <a:xfrm>
            <a:off x="2675199" y="6647484"/>
            <a:ext cx="4572000" cy="246221"/>
          </a:xfrm>
          <a:prstGeom prst="rect">
            <a:avLst/>
          </a:prstGeom>
        </p:spPr>
        <p:txBody>
          <a:bodyPr>
            <a:spAutoFit/>
          </a:bodyPr>
          <a:lstStyle/>
          <a:p>
            <a:pPr lvl="0" algn="ctr" defTabSz="914400" eaLnBrk="0" fontAlgn="base" hangingPunct="0">
              <a:spcBef>
                <a:spcPct val="0"/>
              </a:spcBef>
              <a:spcAft>
                <a:spcPct val="0"/>
              </a:spcAft>
              <a:defRPr/>
            </a:pPr>
            <a:r>
              <a:rPr lang="en-US" sz="1000" dirty="0">
                <a:solidFill>
                  <a:schemeClr val="accent2"/>
                </a:solidFill>
                <a:latin typeface="Arial" charset="0"/>
                <a:cs typeface="Arial" pitchFamily="34" charset="0"/>
              </a:rPr>
              <a:t>V.I. </a:t>
            </a:r>
            <a:r>
              <a:rPr lang="en-US" sz="1000" dirty="0" err="1">
                <a:solidFill>
                  <a:schemeClr val="accent2"/>
                </a:solidFill>
                <a:latin typeface="Arial" charset="0"/>
                <a:cs typeface="Arial" pitchFamily="34" charset="0"/>
              </a:rPr>
              <a:t>Mokeev</a:t>
            </a:r>
            <a:r>
              <a:rPr lang="en-US" sz="1000" dirty="0">
                <a:solidFill>
                  <a:schemeClr val="accent2"/>
                </a:solidFill>
                <a:latin typeface="Arial" charset="0"/>
                <a:cs typeface="Arial" pitchFamily="34" charset="0"/>
              </a:rPr>
              <a:t>, Light Cone 2021 November 27-December 4 2021 </a:t>
            </a:r>
          </a:p>
        </p:txBody>
      </p:sp>
    </p:spTree>
    <p:extLst>
      <p:ext uri="{BB962C8B-B14F-4D97-AF65-F5344CB8AC3E}">
        <p14:creationId xmlns:p14="http://schemas.microsoft.com/office/powerpoint/2010/main" val="2263675315"/>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Title 1"/>
          <p:cNvSpPr>
            <a:spLocks noGrp="1"/>
          </p:cNvSpPr>
          <p:nvPr>
            <p:ph type="title"/>
          </p:nvPr>
        </p:nvSpPr>
        <p:spPr>
          <a:xfrm>
            <a:off x="0" y="0"/>
            <a:ext cx="9144000" cy="757238"/>
          </a:xfrm>
        </p:spPr>
        <p:txBody>
          <a:bodyPr/>
          <a:lstStyle/>
          <a:p>
            <a:r>
              <a:rPr lang="en-US" sz="1800" dirty="0">
                <a:solidFill>
                  <a:srgbClr val="0000FF"/>
                </a:solidFill>
              </a:rPr>
              <a:t>N* Structure in Experiments with CLAS/CLAS12 </a:t>
            </a:r>
          </a:p>
        </p:txBody>
      </p:sp>
      <p:sp>
        <p:nvSpPr>
          <p:cNvPr id="62467" name="Line 4"/>
          <p:cNvSpPr>
            <a:spLocks noChangeShapeType="1"/>
          </p:cNvSpPr>
          <p:nvPr/>
        </p:nvSpPr>
        <p:spPr bwMode="auto">
          <a:xfrm flipV="1">
            <a:off x="0" y="582505"/>
            <a:ext cx="9144000" cy="1588"/>
          </a:xfrm>
          <a:prstGeom prst="line">
            <a:avLst/>
          </a:prstGeom>
          <a:noFill/>
          <a:ln w="38100">
            <a:solidFill>
              <a:schemeClr val="accent2"/>
            </a:solidFill>
            <a:round/>
            <a:headEnd/>
            <a:tailEnd/>
          </a:ln>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3600" b="0" i="0" u="none" strike="noStrike" kern="1200" cap="none" spc="0" normalizeH="0" baseline="0" noProof="0">
              <a:ln>
                <a:noFill/>
              </a:ln>
              <a:solidFill>
                <a:srgbClr val="000000"/>
              </a:solidFill>
              <a:effectLst/>
              <a:uLnTx/>
              <a:uFillTx/>
              <a:latin typeface="Arial" pitchFamily="34" charset="0"/>
              <a:ea typeface="+mn-ea"/>
              <a:cs typeface="Arial" pitchFamily="34" charset="0"/>
            </a:endParaRPr>
          </a:p>
        </p:txBody>
      </p:sp>
      <p:sp>
        <p:nvSpPr>
          <p:cNvPr id="62468" name="TextBox 6"/>
          <p:cNvSpPr txBox="1">
            <a:spLocks noChangeArrowheads="1"/>
          </p:cNvSpPr>
          <p:nvPr/>
        </p:nvSpPr>
        <p:spPr bwMode="auto">
          <a:xfrm>
            <a:off x="178567" y="628501"/>
            <a:ext cx="8800068" cy="5524589"/>
          </a:xfrm>
          <a:prstGeom prst="rect">
            <a:avLst/>
          </a:prstGeom>
          <a:noFill/>
          <a:ln w="9525">
            <a:noFill/>
            <a:miter lim="800000"/>
            <a:headEnd/>
            <a:tailEnd/>
          </a:ln>
        </p:spPr>
        <p:txBody>
          <a:bodyPr wrap="square">
            <a:spAutoFit/>
          </a:bodyPr>
          <a:lstStyle/>
          <a:p>
            <a:pPr marL="0" marR="0" lvl="0" indent="0" algn="just" defTabSz="914400" rtl="0" eaLnBrk="0" fontAlgn="base" latinLnBrk="0" hangingPunct="0">
              <a:lnSpc>
                <a:spcPct val="1000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3333CC"/>
                </a:solidFill>
                <a:effectLst/>
                <a:uLnTx/>
                <a:uFillTx/>
                <a:latin typeface="Arial" pitchFamily="34" charset="0"/>
                <a:ea typeface="+mn-ea"/>
                <a:cs typeface="Arial" pitchFamily="34" charset="0"/>
              </a:rPr>
              <a:t>The experimental program on the studies of N* structure in exclusive meson photo-/electroproduction with CLAS/CLAS12 seeks to determine:</a:t>
            </a:r>
            <a:r>
              <a:rPr kumimoji="0" lang="en-US" sz="1600" b="0" i="0" u="none" strike="noStrike" kern="1200" cap="none" spc="0" normalizeH="0" baseline="0" noProof="0" dirty="0">
                <a:ln>
                  <a:noFill/>
                </a:ln>
                <a:solidFill>
                  <a:srgbClr val="3333CC"/>
                </a:solidFill>
                <a:effectLst/>
                <a:uLnTx/>
                <a:uFillTx/>
                <a:latin typeface="Arial" pitchFamily="34" charset="0"/>
                <a:ea typeface="+mn-ea"/>
                <a:cs typeface="Arial" pitchFamily="34" charset="0"/>
              </a:rPr>
              <a:t> </a:t>
            </a:r>
          </a:p>
          <a:p>
            <a:pPr marL="0" marR="0" lvl="0" indent="0" algn="just" defTabSz="914400" rtl="0" eaLnBrk="0" fontAlgn="base" latinLnBrk="0" hangingPunct="0">
              <a:lnSpc>
                <a:spcPct val="100000"/>
              </a:lnSpc>
              <a:spcBef>
                <a:spcPct val="0"/>
              </a:spcBef>
              <a:spcAft>
                <a:spcPct val="0"/>
              </a:spcAft>
              <a:buClrTx/>
              <a:buSzTx/>
              <a:buFontTx/>
              <a:buNone/>
              <a:tabLst/>
              <a:defRPr/>
            </a:pPr>
            <a:endParaRPr kumimoji="0" lang="en-US" sz="900" b="0" i="0" u="none" strike="noStrike" kern="1200" cap="none" spc="0" normalizeH="0" baseline="0" noProof="0" dirty="0">
              <a:ln>
                <a:noFill/>
              </a:ln>
              <a:solidFill>
                <a:srgbClr val="3333CC"/>
              </a:solidFill>
              <a:effectLst/>
              <a:uLnTx/>
              <a:uFillTx/>
              <a:latin typeface="Arial" pitchFamily="34" charset="0"/>
              <a:ea typeface="+mn-ea"/>
              <a:cs typeface="Arial" pitchFamily="34" charset="0"/>
            </a:endParaRPr>
          </a:p>
          <a:p>
            <a:pPr marL="406400" marR="0" lvl="1" indent="-174625" algn="l" defTabSz="914400" rtl="0" eaLnBrk="0" fontAlgn="base" latinLnBrk="0" hangingPunct="0">
              <a:lnSpc>
                <a:spcPct val="100000"/>
              </a:lnSpc>
              <a:spcBef>
                <a:spcPct val="0"/>
              </a:spcBef>
              <a:spcAft>
                <a:spcPct val="0"/>
              </a:spcAft>
              <a:buClrTx/>
              <a:buSzTx/>
              <a:buFont typeface="Arial" pitchFamily="34" charset="0"/>
              <a:buChar char="•"/>
              <a:defRPr/>
            </a:pPr>
            <a:r>
              <a:rPr kumimoji="0" lang="en-US" sz="1800" b="1" i="0" u="none" strike="noStrike" kern="1200" cap="none" spc="0" normalizeH="0" baseline="0" noProof="0" dirty="0" err="1">
                <a:ln>
                  <a:noFill/>
                </a:ln>
                <a:solidFill>
                  <a:srgbClr val="000000"/>
                </a:solidFill>
                <a:effectLst/>
                <a:uLnTx/>
                <a:uFillTx/>
                <a:latin typeface="Symbol" pitchFamily="18" charset="2"/>
                <a:ea typeface="+mn-ea"/>
                <a:cs typeface="Arial" pitchFamily="34" charset="0"/>
              </a:rPr>
              <a:t>g</a:t>
            </a:r>
            <a:r>
              <a:rPr kumimoji="0" lang="en-US" sz="1800" b="0" i="0" u="none" strike="noStrike" kern="1200" cap="none" spc="0" normalizeH="0" baseline="-25000" noProof="0" dirty="0" err="1">
                <a:ln>
                  <a:noFill/>
                </a:ln>
                <a:solidFill>
                  <a:srgbClr val="000000"/>
                </a:solidFill>
                <a:effectLst/>
                <a:uLnTx/>
                <a:uFillTx/>
                <a:latin typeface="Arial" pitchFamily="34" charset="0"/>
                <a:ea typeface="+mn-ea"/>
                <a:cs typeface="Arial" pitchFamily="34" charset="0"/>
              </a:rPr>
              <a:t>v</a:t>
            </a:r>
            <a:r>
              <a:rPr kumimoji="0" lang="en-US" sz="1800" b="0" i="0" u="none" strike="noStrike" kern="1200" cap="none" spc="0" normalizeH="0" baseline="0" noProof="0" dirty="0" err="1">
                <a:ln>
                  <a:noFill/>
                </a:ln>
                <a:solidFill>
                  <a:srgbClr val="000000"/>
                </a:solidFill>
                <a:effectLst/>
                <a:uLnTx/>
                <a:uFillTx/>
                <a:latin typeface="Arial" pitchFamily="34" charset="0"/>
                <a:ea typeface="+mn-ea"/>
                <a:cs typeface="Arial" pitchFamily="34" charset="0"/>
              </a:rPr>
              <a:t>pN</a:t>
            </a:r>
            <a:r>
              <a:rPr kumimoji="0" lang="en-US" sz="18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electrocouplings at photon virtualities up to 10 GeV</a:t>
            </a:r>
            <a:r>
              <a:rPr kumimoji="0" lang="en-US" sz="1800" b="1" i="0" u="none" strike="noStrike" kern="1200" cap="none" spc="0" normalizeH="0" baseline="30000" noProof="0" dirty="0">
                <a:ln>
                  <a:noFill/>
                </a:ln>
                <a:solidFill>
                  <a:srgbClr val="000000"/>
                </a:solidFill>
                <a:effectLst/>
                <a:uLnTx/>
                <a:uFillTx/>
                <a:latin typeface="Arial" pitchFamily="34" charset="0"/>
                <a:ea typeface="+mn-ea"/>
                <a:cs typeface="Arial" pitchFamily="34" charset="0"/>
              </a:rPr>
              <a:t>2 </a:t>
            </a:r>
            <a:r>
              <a:rPr kumimoji="0" lang="en-US" sz="1800" b="0" i="0" u="none" strike="noStrike" kern="1200" cap="none" spc="0" normalizeH="0" baseline="30000" noProof="0" dirty="0">
                <a:ln>
                  <a:noFill/>
                </a:ln>
                <a:solidFill>
                  <a:srgbClr val="000000"/>
                </a:solidFill>
                <a:effectLst/>
                <a:uLnTx/>
                <a:uFillTx/>
                <a:latin typeface="Arial" pitchFamily="34" charset="0"/>
                <a:ea typeface="+mn-ea"/>
                <a:cs typeface="Arial" pitchFamily="34" charset="0"/>
              </a:rPr>
              <a:t> </a:t>
            </a:r>
            <a:r>
              <a:rPr kumimoji="0" lang="en-US" sz="18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for most excited proton states through analyzing major meson electroproduction channels from CLAS/CLAS12 data. </a:t>
            </a:r>
          </a:p>
          <a:p>
            <a:pPr marL="406400" marR="0" lvl="1" indent="-174625" algn="l" defTabSz="914400" rtl="0" eaLnBrk="0" fontAlgn="base" latinLnBrk="0" hangingPunct="0">
              <a:lnSpc>
                <a:spcPct val="100000"/>
              </a:lnSpc>
              <a:spcBef>
                <a:spcPct val="0"/>
              </a:spcBef>
              <a:spcAft>
                <a:spcPct val="0"/>
              </a:spcAft>
              <a:buClrTx/>
              <a:buSzTx/>
              <a:buFont typeface="Arial" pitchFamily="34" charset="0"/>
              <a:buChar char="•"/>
              <a:defRPr/>
            </a:pPr>
            <a:r>
              <a:rPr lang="en-US" sz="1800" dirty="0">
                <a:solidFill>
                  <a:srgbClr val="000000"/>
                </a:solidFill>
              </a:rPr>
              <a:t>E</a:t>
            </a:r>
            <a:r>
              <a:rPr kumimoji="0" lang="en-US" sz="1800" b="0" i="0" u="none" strike="noStrike" kern="1200" cap="none" spc="0" normalizeH="0" baseline="0" noProof="0" dirty="0" err="1">
                <a:ln>
                  <a:noFill/>
                </a:ln>
                <a:solidFill>
                  <a:srgbClr val="000000"/>
                </a:solidFill>
                <a:effectLst/>
                <a:uLnTx/>
                <a:uFillTx/>
                <a:latin typeface="Arial" pitchFamily="34" charset="0"/>
                <a:ea typeface="+mn-ea"/>
                <a:cs typeface="Arial" pitchFamily="34" charset="0"/>
              </a:rPr>
              <a:t>xplore</a:t>
            </a:r>
            <a:r>
              <a:rPr kumimoji="0" lang="en-US" sz="18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hadron mass emergence (EHM) and elucidate the trace anomaly by mapping out the dynamical dressed-quark mass which is one of the most fundamental expression of the trace anomaly in QCD. </a:t>
            </a:r>
          </a:p>
          <a:p>
            <a:pPr marL="406400" marR="0" lvl="1" indent="-174625" algn="l" defTabSz="914400" rtl="0" eaLnBrk="0" fontAlgn="base" latinLnBrk="0" hangingPunct="0">
              <a:lnSpc>
                <a:spcPct val="100000"/>
              </a:lnSpc>
              <a:spcBef>
                <a:spcPct val="0"/>
              </a:spcBef>
              <a:spcAft>
                <a:spcPct val="0"/>
              </a:spcAft>
              <a:buClrTx/>
              <a:buSzTx/>
              <a:buFont typeface="Arial" pitchFamily="34" charset="0"/>
              <a:buChar char="•"/>
              <a:defRPr/>
            </a:pPr>
            <a:endParaRPr kumimoji="0" lang="en-US" sz="2000" b="1" i="0" u="none" strike="noStrike" kern="1200" cap="none" spc="0" normalizeH="0" baseline="0" noProof="0" dirty="0">
              <a:ln>
                <a:noFill/>
              </a:ln>
              <a:solidFill>
                <a:srgbClr val="3333CC"/>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lang="en-US" sz="1800" b="1" dirty="0">
                <a:solidFill>
                  <a:srgbClr val="3333CC"/>
                </a:solidFill>
              </a:rPr>
              <a:t>An </a:t>
            </a:r>
            <a:r>
              <a:rPr kumimoji="0" lang="en-US" sz="1800" b="1" i="0" u="none" strike="noStrike" kern="1200" cap="none" spc="0" normalizeH="0" baseline="0" noProof="0" dirty="0">
                <a:ln>
                  <a:noFill/>
                </a:ln>
                <a:solidFill>
                  <a:srgbClr val="3333CC"/>
                </a:solidFill>
                <a:effectLst/>
                <a:uLnTx/>
                <a:uFillTx/>
                <a:latin typeface="Arial" pitchFamily="34" charset="0"/>
                <a:ea typeface="+mn-ea"/>
                <a:cs typeface="Arial" pitchFamily="34" charset="0"/>
              </a:rPr>
              <a:t>important part of the efforts on the exploration of strong QCD from data of the experiments with the electromagnetic probes:</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defRPr/>
            </a:pPr>
            <a:r>
              <a:rPr kumimoji="0" lang="en-US" sz="1400" b="1" i="0" u="none" strike="noStrike" kern="1200" cap="none" spc="0" normalizeH="0" baseline="0" noProof="0" dirty="0">
                <a:ln>
                  <a:noFill/>
                </a:ln>
                <a:solidFill>
                  <a:srgbClr val="3333CC"/>
                </a:solidFill>
                <a:effectLst/>
                <a:uLnTx/>
                <a:uFillTx/>
                <a:latin typeface="Arial" pitchFamily="34" charset="0"/>
                <a:ea typeface="+mn-ea"/>
                <a:cs typeface="Arial" pitchFamily="34" charset="0"/>
              </a:rPr>
              <a:t>S.J. Brodsky et al., Int. J. Mod. Phys. E29, 203006 (2020). </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defRPr/>
            </a:pPr>
            <a:r>
              <a:rPr kumimoji="0" lang="en-US" sz="1400" b="1" i="0" u="none" strike="noStrike" kern="1200" cap="none" spc="0" normalizeH="0" baseline="0" noProof="0" dirty="0">
                <a:ln>
                  <a:noFill/>
                </a:ln>
                <a:solidFill>
                  <a:srgbClr val="3333CC"/>
                </a:solidFill>
                <a:effectLst/>
                <a:uLnTx/>
                <a:uFillTx/>
                <a:latin typeface="Arial" pitchFamily="34" charset="0"/>
                <a:ea typeface="+mn-ea"/>
                <a:cs typeface="Arial" pitchFamily="34" charset="0"/>
              </a:rPr>
              <a:t>C.D. Roberts, Symmetry 12, 1468 (2020).</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defRPr/>
            </a:pPr>
            <a:r>
              <a:rPr lang="en-US" sz="1400" b="1" dirty="0">
                <a:solidFill>
                  <a:srgbClr val="3333CC"/>
                </a:solidFill>
              </a:rPr>
              <a:t>M. </a:t>
            </a:r>
            <a:r>
              <a:rPr lang="en-US" sz="1400" b="1" dirty="0" err="1">
                <a:solidFill>
                  <a:srgbClr val="3333CC"/>
                </a:solidFill>
              </a:rPr>
              <a:t>Barabanov</a:t>
            </a:r>
            <a:r>
              <a:rPr lang="en-US" sz="1400" b="1" dirty="0">
                <a:solidFill>
                  <a:srgbClr val="3333CC"/>
                </a:solidFill>
              </a:rPr>
              <a:t> et al., Prog. Part. </a:t>
            </a:r>
            <a:r>
              <a:rPr lang="en-US" sz="1400" b="1" dirty="0" err="1">
                <a:solidFill>
                  <a:srgbClr val="3333CC"/>
                </a:solidFill>
              </a:rPr>
              <a:t>Nucl</a:t>
            </a:r>
            <a:r>
              <a:rPr lang="en-US" sz="1400" b="1" dirty="0">
                <a:solidFill>
                  <a:srgbClr val="3333CC"/>
                </a:solidFill>
              </a:rPr>
              <a:t>. Phys. 103835 (2021).</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defRPr/>
            </a:pPr>
            <a:r>
              <a:rPr lang="en-US" sz="1400" b="1" dirty="0">
                <a:solidFill>
                  <a:srgbClr val="3333CC"/>
                </a:solidFill>
              </a:rPr>
              <a:t>Yin-Zhen Xu, et al., e-Print: 2107.03488 [hep-</a:t>
            </a:r>
            <a:r>
              <a:rPr lang="en-US" sz="1400" b="1" dirty="0" err="1">
                <a:solidFill>
                  <a:srgbClr val="3333CC"/>
                </a:solidFill>
              </a:rPr>
              <a:t>ph</a:t>
            </a:r>
            <a:r>
              <a:rPr lang="en-US" sz="1400" b="1" dirty="0">
                <a:solidFill>
                  <a:srgbClr val="3333CC"/>
                </a:solidFill>
              </a:rPr>
              <a:t>]</a:t>
            </a:r>
          </a:p>
          <a:p>
            <a:pPr marL="342900" marR="0" lvl="0" indent="-342900" algn="l" defTabSz="914400" rtl="0" eaLnBrk="0" fontAlgn="base" latinLnBrk="0" hangingPunct="0">
              <a:lnSpc>
                <a:spcPct val="100000"/>
              </a:lnSpc>
              <a:spcBef>
                <a:spcPct val="0"/>
              </a:spcBef>
              <a:spcAft>
                <a:spcPct val="0"/>
              </a:spcAft>
              <a:buClrTx/>
              <a:buSzTx/>
              <a:buFont typeface="+mj-lt"/>
              <a:buAutoNum type="arabicPeriod"/>
              <a:tabLst/>
              <a:defRPr/>
            </a:pPr>
            <a:endParaRPr kumimoji="0" lang="en-US" sz="1400" b="1" i="0" u="none" strike="noStrike" kern="1200" cap="none" spc="0" normalizeH="0" baseline="0" noProof="0" dirty="0">
              <a:ln>
                <a:noFill/>
              </a:ln>
              <a:solidFill>
                <a:srgbClr val="3333CC"/>
              </a:solidFill>
              <a:effectLst/>
              <a:uLnTx/>
              <a:uFillTx/>
              <a:latin typeface="Arial" pitchFamily="34" charset="0"/>
              <a:ea typeface="+mn-ea"/>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3333CC"/>
                </a:solidFill>
                <a:effectLst/>
                <a:uLnTx/>
                <a:uFillTx/>
                <a:latin typeface="Arial" pitchFamily="34" charset="0"/>
                <a:ea typeface="+mn-ea"/>
                <a:cs typeface="Arial" pitchFamily="34" charset="0"/>
              </a:rPr>
              <a:t>A unique source of information on many facets of strong QCD in generating excited nucleon states with different structural features:</a:t>
            </a:r>
            <a:endParaRPr kumimoji="0" lang="en-US" sz="1400" b="1" i="0" u="sng" strike="noStrike" kern="1200" cap="none" spc="0" normalizeH="0" baseline="0" noProof="0" dirty="0">
              <a:ln>
                <a:noFill/>
              </a:ln>
              <a:solidFill>
                <a:srgbClr val="00B050"/>
              </a:solidFill>
              <a:effectLst/>
              <a:uLnTx/>
              <a:uFillTx/>
              <a:latin typeface="Arial" pitchFamily="34" charset="0"/>
              <a:ea typeface="+mn-ea"/>
              <a:cs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defRPr/>
            </a:pPr>
            <a:r>
              <a:rPr kumimoji="0" lang="en-US" sz="1400" b="1" i="0" u="none" strike="noStrike" kern="1200" cap="none" spc="0" normalizeH="0" baseline="0" noProof="0" dirty="0">
                <a:ln>
                  <a:noFill/>
                </a:ln>
                <a:solidFill>
                  <a:srgbClr val="00B050"/>
                </a:solidFill>
                <a:effectLst/>
                <a:uLnTx/>
                <a:uFillTx/>
                <a:latin typeface="Arial" pitchFamily="34" charset="0"/>
                <a:ea typeface="+mn-ea"/>
                <a:cs typeface="Arial" pitchFamily="34" charset="0"/>
              </a:rPr>
              <a:t>I.G. </a:t>
            </a:r>
            <a:r>
              <a:rPr kumimoji="0" lang="en-US" sz="1400" b="1" i="0" u="none" strike="noStrike" kern="1200" cap="none" spc="0" normalizeH="0" baseline="0" noProof="0" dirty="0" err="1">
                <a:ln>
                  <a:noFill/>
                </a:ln>
                <a:solidFill>
                  <a:srgbClr val="00B050"/>
                </a:solidFill>
                <a:effectLst/>
                <a:uLnTx/>
                <a:uFillTx/>
                <a:latin typeface="Arial" pitchFamily="34" charset="0"/>
                <a:ea typeface="+mn-ea"/>
                <a:cs typeface="Arial" pitchFamily="34" charset="0"/>
              </a:rPr>
              <a:t>Aznauryan</a:t>
            </a:r>
            <a:r>
              <a:rPr kumimoji="0" lang="en-US" sz="1400" b="1" i="0" u="none" strike="noStrike" kern="1200" cap="none" spc="0" normalizeH="0" baseline="0" noProof="0" dirty="0">
                <a:ln>
                  <a:noFill/>
                </a:ln>
                <a:solidFill>
                  <a:srgbClr val="00B050"/>
                </a:solidFill>
                <a:effectLst/>
                <a:uLnTx/>
                <a:uFillTx/>
                <a:latin typeface="Arial" pitchFamily="34" charset="0"/>
                <a:ea typeface="+mn-ea"/>
                <a:cs typeface="Arial" pitchFamily="34" charset="0"/>
              </a:rPr>
              <a:t> and V.D. Burkert, </a:t>
            </a:r>
            <a:r>
              <a:rPr kumimoji="0" lang="en-US" sz="1400" b="1" i="0" u="none" strike="noStrike" kern="1200" cap="none" spc="0" normalizeH="0" baseline="0" noProof="0" dirty="0" err="1">
                <a:ln>
                  <a:noFill/>
                </a:ln>
                <a:solidFill>
                  <a:srgbClr val="00B050"/>
                </a:solidFill>
                <a:effectLst/>
                <a:uLnTx/>
                <a:uFillTx/>
                <a:latin typeface="Arial" pitchFamily="34" charset="0"/>
                <a:ea typeface="+mn-ea"/>
                <a:cs typeface="Arial" pitchFamily="34" charset="0"/>
              </a:rPr>
              <a:t>Prog</a:t>
            </a:r>
            <a:r>
              <a:rPr kumimoji="0" lang="en-US" sz="1400" b="1" i="0" u="none" strike="noStrike" kern="1200" cap="none" spc="0" normalizeH="0" baseline="0" noProof="0" dirty="0">
                <a:ln>
                  <a:noFill/>
                </a:ln>
                <a:solidFill>
                  <a:srgbClr val="00B050"/>
                </a:solidFill>
                <a:effectLst/>
                <a:uLnTx/>
                <a:uFillTx/>
                <a:latin typeface="Arial" pitchFamily="34" charset="0"/>
                <a:ea typeface="+mn-ea"/>
                <a:cs typeface="Arial" pitchFamily="34" charset="0"/>
              </a:rPr>
              <a:t>. Part. </a:t>
            </a:r>
            <a:r>
              <a:rPr kumimoji="0" lang="en-US" sz="1400" b="1" i="0" u="none" strike="noStrike" kern="1200" cap="none" spc="0" normalizeH="0" baseline="0" noProof="0" dirty="0" err="1">
                <a:ln>
                  <a:noFill/>
                </a:ln>
                <a:solidFill>
                  <a:srgbClr val="00B050"/>
                </a:solidFill>
                <a:effectLst/>
                <a:uLnTx/>
                <a:uFillTx/>
                <a:latin typeface="Arial" pitchFamily="34" charset="0"/>
                <a:ea typeface="+mn-ea"/>
                <a:cs typeface="Arial" pitchFamily="34" charset="0"/>
              </a:rPr>
              <a:t>Nucl</a:t>
            </a:r>
            <a:r>
              <a:rPr kumimoji="0" lang="en-US" sz="1400" b="1" i="0" u="none" strike="noStrike" kern="1200" cap="none" spc="0" normalizeH="0" baseline="0" noProof="0" dirty="0">
                <a:ln>
                  <a:noFill/>
                </a:ln>
                <a:solidFill>
                  <a:srgbClr val="00B050"/>
                </a:solidFill>
                <a:effectLst/>
                <a:uLnTx/>
                <a:uFillTx/>
                <a:latin typeface="Arial" pitchFamily="34" charset="0"/>
                <a:ea typeface="+mn-ea"/>
                <a:cs typeface="Arial" pitchFamily="34" charset="0"/>
              </a:rPr>
              <a:t>. Phys. 67, 1 (2012). </a:t>
            </a: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defRPr/>
            </a:pPr>
            <a:r>
              <a:rPr lang="en-US" sz="1400" b="1" dirty="0">
                <a:solidFill>
                  <a:srgbClr val="00B050"/>
                </a:solidFill>
              </a:rPr>
              <a:t>D.S. Carman, K. </a:t>
            </a:r>
            <a:r>
              <a:rPr lang="en-US" sz="1400" b="1" dirty="0" err="1">
                <a:solidFill>
                  <a:srgbClr val="00B050"/>
                </a:solidFill>
              </a:rPr>
              <a:t>Joo</a:t>
            </a:r>
            <a:r>
              <a:rPr lang="en-US" sz="1400" b="1" dirty="0">
                <a:solidFill>
                  <a:srgbClr val="00B050"/>
                </a:solidFill>
              </a:rPr>
              <a:t>, and V.I. Mokeev,  Few Body Syst. 61, 29 (2020).</a:t>
            </a: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defRPr/>
            </a:pPr>
            <a:r>
              <a:rPr kumimoji="0" lang="en-US" sz="1400" b="1" i="0" u="none" strike="noStrike" kern="1200" cap="none" spc="0" normalizeH="0" baseline="0" noProof="0" dirty="0">
                <a:ln>
                  <a:noFill/>
                </a:ln>
                <a:solidFill>
                  <a:srgbClr val="00B050"/>
                </a:solidFill>
                <a:effectLst/>
                <a:uLnTx/>
                <a:uFillTx/>
                <a:latin typeface="Arial" pitchFamily="34" charset="0"/>
                <a:ea typeface="+mn-ea"/>
                <a:cs typeface="Arial" pitchFamily="34" charset="0"/>
              </a:rPr>
              <a:t>V.D. Burkert and C.D. Roberts, Rev. Mod. Phys. 91, 011003 (2019).</a:t>
            </a:r>
          </a:p>
        </p:txBody>
      </p:sp>
      <p:sp>
        <p:nvSpPr>
          <p:cNvPr id="2" name="Slide Number Placeholder 1"/>
          <p:cNvSpPr>
            <a:spLocks noGrp="1"/>
          </p:cNvSpPr>
          <p:nvPr>
            <p:ph type="sldNum" sz="quarter" idx="12"/>
          </p:nvPr>
        </p:nvSpPr>
        <p:spPr>
          <a:xfrm>
            <a:off x="8366145" y="6634265"/>
            <a:ext cx="486064" cy="304800"/>
          </a:xfrm>
          <a:prstGeom prst="rect">
            <a:avLst/>
          </a:prstGeom>
        </p:spPr>
        <p:txBody>
          <a:bodyPr lIns="91435" tIns="45718" rIns="91435" bIns="45718"/>
          <a:lstStyle>
            <a:defPPr>
              <a:defRPr lang="en-US"/>
            </a:defPPr>
            <a:lvl1pPr algn="l" rtl="0" fontAlgn="base">
              <a:spcBef>
                <a:spcPct val="0"/>
              </a:spcBef>
              <a:spcAft>
                <a:spcPct val="0"/>
              </a:spcAft>
              <a:defRPr sz="3600" kern="1200">
                <a:solidFill>
                  <a:schemeClr val="tx1"/>
                </a:solidFill>
                <a:latin typeface="Arial" pitchFamily="34" charset="0"/>
                <a:ea typeface="+mn-ea"/>
                <a:cs typeface="Arial" pitchFamily="34" charset="0"/>
              </a:defRPr>
            </a:lvl1pPr>
            <a:lvl2pPr marL="457177" algn="l" rtl="0" fontAlgn="base">
              <a:spcBef>
                <a:spcPct val="0"/>
              </a:spcBef>
              <a:spcAft>
                <a:spcPct val="0"/>
              </a:spcAft>
              <a:defRPr sz="3600" kern="1200">
                <a:solidFill>
                  <a:schemeClr val="tx1"/>
                </a:solidFill>
                <a:latin typeface="Arial" pitchFamily="34" charset="0"/>
                <a:ea typeface="+mn-ea"/>
                <a:cs typeface="Arial" pitchFamily="34" charset="0"/>
              </a:defRPr>
            </a:lvl2pPr>
            <a:lvl3pPr marL="914353" algn="l" rtl="0" fontAlgn="base">
              <a:spcBef>
                <a:spcPct val="0"/>
              </a:spcBef>
              <a:spcAft>
                <a:spcPct val="0"/>
              </a:spcAft>
              <a:defRPr sz="3600" kern="1200">
                <a:solidFill>
                  <a:schemeClr val="tx1"/>
                </a:solidFill>
                <a:latin typeface="Arial" pitchFamily="34" charset="0"/>
                <a:ea typeface="+mn-ea"/>
                <a:cs typeface="Arial" pitchFamily="34" charset="0"/>
              </a:defRPr>
            </a:lvl3pPr>
            <a:lvl4pPr marL="1371530" algn="l" rtl="0" fontAlgn="base">
              <a:spcBef>
                <a:spcPct val="0"/>
              </a:spcBef>
              <a:spcAft>
                <a:spcPct val="0"/>
              </a:spcAft>
              <a:defRPr sz="3600" kern="1200">
                <a:solidFill>
                  <a:schemeClr val="tx1"/>
                </a:solidFill>
                <a:latin typeface="Arial" pitchFamily="34" charset="0"/>
                <a:ea typeface="+mn-ea"/>
                <a:cs typeface="Arial" pitchFamily="34" charset="0"/>
              </a:defRPr>
            </a:lvl4pPr>
            <a:lvl5pPr marL="1828706" algn="l" rtl="0" fontAlgn="base">
              <a:spcBef>
                <a:spcPct val="0"/>
              </a:spcBef>
              <a:spcAft>
                <a:spcPct val="0"/>
              </a:spcAft>
              <a:defRPr sz="3600" kern="1200">
                <a:solidFill>
                  <a:schemeClr val="tx1"/>
                </a:solidFill>
                <a:latin typeface="Arial" pitchFamily="34" charset="0"/>
                <a:ea typeface="+mn-ea"/>
                <a:cs typeface="Arial" pitchFamily="34" charset="0"/>
              </a:defRPr>
            </a:lvl5pPr>
            <a:lvl6pPr marL="2285883" algn="l" defTabSz="914353" rtl="0" eaLnBrk="1" latinLnBrk="0" hangingPunct="1">
              <a:defRPr sz="3600" kern="1200">
                <a:solidFill>
                  <a:schemeClr val="tx1"/>
                </a:solidFill>
                <a:latin typeface="Arial" pitchFamily="34" charset="0"/>
                <a:ea typeface="+mn-ea"/>
                <a:cs typeface="Arial" pitchFamily="34" charset="0"/>
              </a:defRPr>
            </a:lvl6pPr>
            <a:lvl7pPr marL="2743060" algn="l" defTabSz="914353" rtl="0" eaLnBrk="1" latinLnBrk="0" hangingPunct="1">
              <a:defRPr sz="3600" kern="1200">
                <a:solidFill>
                  <a:schemeClr val="tx1"/>
                </a:solidFill>
                <a:latin typeface="Arial" pitchFamily="34" charset="0"/>
                <a:ea typeface="+mn-ea"/>
                <a:cs typeface="Arial" pitchFamily="34" charset="0"/>
              </a:defRPr>
            </a:lvl7pPr>
            <a:lvl8pPr marL="3200236" algn="l" defTabSz="914353" rtl="0" eaLnBrk="1" latinLnBrk="0" hangingPunct="1">
              <a:defRPr sz="3600" kern="1200">
                <a:solidFill>
                  <a:schemeClr val="tx1"/>
                </a:solidFill>
                <a:latin typeface="Arial" pitchFamily="34" charset="0"/>
                <a:ea typeface="+mn-ea"/>
                <a:cs typeface="Arial" pitchFamily="34" charset="0"/>
              </a:defRPr>
            </a:lvl8pPr>
            <a:lvl9pPr marL="3657413" algn="l" defTabSz="914353" rtl="0" eaLnBrk="1" latinLnBrk="0" hangingPunct="1">
              <a:defRPr sz="3600" kern="1200">
                <a:solidFill>
                  <a:schemeClr val="tx1"/>
                </a:solidFill>
                <a:latin typeface="Arial" pitchFamily="34" charset="0"/>
                <a:ea typeface="+mn-ea"/>
                <a:cs typeface="Arial" pitchFamily="34" charset="0"/>
              </a:defRPr>
            </a:lvl9pPr>
          </a:lstStyle>
          <a:p>
            <a:pPr algn="ctr"/>
            <a:fld id="{66D3942C-BD50-4FC2-A952-1F84E0E6FA11}" type="slidenum">
              <a:rPr lang="en-US" sz="1200" smtClean="0"/>
              <a:pPr algn="ctr"/>
              <a:t>8</a:t>
            </a:fld>
            <a:endParaRPr lang="en-US" sz="1200" dirty="0"/>
          </a:p>
        </p:txBody>
      </p:sp>
      <p:sp>
        <p:nvSpPr>
          <p:cNvPr id="6" name="Rectangle 5">
            <a:extLst>
              <a:ext uri="{FF2B5EF4-FFF2-40B4-BE49-F238E27FC236}">
                <a16:creationId xmlns:a16="http://schemas.microsoft.com/office/drawing/2014/main" id="{89C9C1C9-8FAB-E040-A15A-EAA153DC9A99}"/>
              </a:ext>
            </a:extLst>
          </p:cNvPr>
          <p:cNvSpPr/>
          <p:nvPr/>
        </p:nvSpPr>
        <p:spPr>
          <a:xfrm>
            <a:off x="2620537" y="6652336"/>
            <a:ext cx="4572000" cy="246221"/>
          </a:xfrm>
          <a:prstGeom prst="rect">
            <a:avLst/>
          </a:prstGeom>
        </p:spPr>
        <p:txBody>
          <a:bodyPr>
            <a:spAutoFit/>
          </a:bodyPr>
          <a:lstStyle/>
          <a:p>
            <a:pPr lvl="0" algn="ctr" defTabSz="914400" eaLnBrk="0" fontAlgn="base" hangingPunct="0">
              <a:spcBef>
                <a:spcPct val="0"/>
              </a:spcBef>
              <a:spcAft>
                <a:spcPct val="0"/>
              </a:spcAft>
              <a:defRPr/>
            </a:pPr>
            <a:r>
              <a:rPr lang="en-US" sz="1000" dirty="0">
                <a:solidFill>
                  <a:schemeClr val="accent2"/>
                </a:solidFill>
                <a:latin typeface="Arial" charset="0"/>
                <a:cs typeface="Arial" pitchFamily="34" charset="0"/>
              </a:rPr>
              <a:t>V.I. </a:t>
            </a:r>
            <a:r>
              <a:rPr lang="en-US" sz="1000" dirty="0" err="1">
                <a:solidFill>
                  <a:schemeClr val="accent2"/>
                </a:solidFill>
                <a:latin typeface="Arial" charset="0"/>
                <a:cs typeface="Arial" pitchFamily="34" charset="0"/>
              </a:rPr>
              <a:t>Mokeev</a:t>
            </a:r>
            <a:r>
              <a:rPr lang="en-US" sz="1000" dirty="0">
                <a:solidFill>
                  <a:schemeClr val="accent2"/>
                </a:solidFill>
                <a:latin typeface="Arial" charset="0"/>
                <a:cs typeface="Arial" pitchFamily="34" charset="0"/>
              </a:rPr>
              <a:t>, Light Cone 2021 November 27-December 4 2021 </a:t>
            </a:r>
          </a:p>
        </p:txBody>
      </p:sp>
    </p:spTree>
    <p:extLst>
      <p:ext uri="{BB962C8B-B14F-4D97-AF65-F5344CB8AC3E}">
        <p14:creationId xmlns:p14="http://schemas.microsoft.com/office/powerpoint/2010/main" val="3090616794"/>
      </p:ext>
    </p:extLst>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61" name="Curved Connector 60"/>
          <p:cNvCxnSpPr/>
          <p:nvPr/>
        </p:nvCxnSpPr>
        <p:spPr bwMode="auto">
          <a:xfrm rot="5400000" flipH="1" flipV="1">
            <a:off x="1097280" y="2729226"/>
            <a:ext cx="685800" cy="685800"/>
          </a:xfrm>
          <a:prstGeom prst="curvedConnector3">
            <a:avLst>
              <a:gd name="adj1" fmla="val 50000"/>
            </a:avLst>
          </a:prstGeom>
          <a:noFill/>
          <a:ln w="9525" cap="flat" cmpd="sng" algn="ctr">
            <a:noFill/>
            <a:prstDash val="solid"/>
            <a:round/>
            <a:headEnd type="none" w="med" len="med"/>
            <a:tailEnd type="arrow"/>
          </a:ln>
          <a:effectLst/>
        </p:spPr>
      </p:cxnSp>
      <p:sp>
        <p:nvSpPr>
          <p:cNvPr id="73" name="Rectangle 72"/>
          <p:cNvSpPr/>
          <p:nvPr/>
        </p:nvSpPr>
        <p:spPr bwMode="auto">
          <a:xfrm>
            <a:off x="3124201" y="3674106"/>
            <a:ext cx="152400" cy="134112"/>
          </a:xfrm>
          <a:prstGeom prst="rect">
            <a:avLst/>
          </a:prstGeom>
          <a:solidFill>
            <a:schemeClr val="bg1"/>
          </a:solidFill>
          <a:ln w="9525" cap="flat" cmpd="sng" algn="ctr">
            <a:noFill/>
            <a:prstDash val="solid"/>
            <a:round/>
            <a:headEnd type="none" w="med" len="med"/>
            <a:tailEnd type="none" w="med" len="med"/>
          </a:ln>
          <a:effectLst/>
        </p:spPr>
        <p:txBody>
          <a:bodyPr vert="horz" wrap="square" lIns="91435" tIns="45718" rIns="91435" bIns="45718" numCol="1" rtlCol="0" anchor="t" anchorCtr="0" compatLnSpc="1">
            <a:prstTxWarp prst="textNoShape">
              <a:avLst/>
            </a:prstTxWarp>
          </a:bodyPr>
          <a:lstStyle/>
          <a:p>
            <a:pPr algn="ctr" eaLnBrk="0" hangingPunct="0">
              <a:defRPr/>
            </a:pPr>
            <a:endParaRPr lang="en-US" dirty="0">
              <a:solidFill>
                <a:srgbClr val="000000"/>
              </a:solidFill>
              <a:latin typeface="Arial" charset="0"/>
            </a:endParaRPr>
          </a:p>
        </p:txBody>
      </p:sp>
      <p:cxnSp>
        <p:nvCxnSpPr>
          <p:cNvPr id="76" name="Straight Connector 75"/>
          <p:cNvCxnSpPr/>
          <p:nvPr/>
        </p:nvCxnSpPr>
        <p:spPr bwMode="auto">
          <a:xfrm rot="5400000" flipH="1" flipV="1">
            <a:off x="1447800" y="5906931"/>
            <a:ext cx="1588" cy="1588"/>
          </a:xfrm>
          <a:prstGeom prst="line">
            <a:avLst/>
          </a:prstGeom>
          <a:noFill/>
          <a:ln w="9525" cap="flat" cmpd="sng" algn="ctr">
            <a:noFill/>
            <a:prstDash val="solid"/>
            <a:round/>
            <a:headEnd type="none" w="med" len="med"/>
            <a:tailEnd type="none" w="med" len="med"/>
          </a:ln>
          <a:effectLst/>
        </p:spPr>
      </p:cxnSp>
      <p:pic>
        <p:nvPicPr>
          <p:cNvPr id="4" name="Picture 3"/>
          <p:cNvPicPr>
            <a:picLocks noChangeAspect="1"/>
          </p:cNvPicPr>
          <p:nvPr/>
        </p:nvPicPr>
        <p:blipFill>
          <a:blip r:embed="rId3"/>
          <a:stretch>
            <a:fillRect/>
          </a:stretch>
        </p:blipFill>
        <p:spPr>
          <a:xfrm>
            <a:off x="182892" y="1449518"/>
            <a:ext cx="4389120" cy="3723096"/>
          </a:xfrm>
          <a:prstGeom prst="rect">
            <a:avLst/>
          </a:prstGeom>
        </p:spPr>
      </p:pic>
      <p:sp>
        <p:nvSpPr>
          <p:cNvPr id="40" name="TextBox 39"/>
          <p:cNvSpPr txBox="1"/>
          <p:nvPr/>
        </p:nvSpPr>
        <p:spPr>
          <a:xfrm>
            <a:off x="456919" y="816131"/>
            <a:ext cx="4000419" cy="461665"/>
          </a:xfrm>
          <a:prstGeom prst="rect">
            <a:avLst/>
          </a:prstGeom>
          <a:solidFill>
            <a:srgbClr val="FFC000"/>
          </a:solidFill>
        </p:spPr>
        <p:txBody>
          <a:bodyPr wrap="square" lIns="91435" tIns="45718" rIns="91435" bIns="45718" rtlCol="0">
            <a:spAutoFit/>
          </a:bodyPr>
          <a:lstStyle/>
          <a:p>
            <a:pPr algn="ctr"/>
            <a:r>
              <a:rPr lang="en-US" sz="1200" b="1" dirty="0"/>
              <a:t>Emergence of Dressed Quarks and Gluons</a:t>
            </a:r>
          </a:p>
          <a:p>
            <a:pPr algn="ctr"/>
            <a:r>
              <a:rPr lang="en-US" sz="1200" b="1" dirty="0"/>
              <a:t>D. </a:t>
            </a:r>
            <a:r>
              <a:rPr lang="en-US" sz="1200" b="1" dirty="0" err="1"/>
              <a:t>Binosi</a:t>
            </a:r>
            <a:r>
              <a:rPr lang="en-US" sz="1200" b="1" dirty="0"/>
              <a:t> et al., Phys. Rev. D 95, 031501 (2017)</a:t>
            </a:r>
          </a:p>
        </p:txBody>
      </p:sp>
      <p:sp>
        <p:nvSpPr>
          <p:cNvPr id="3" name="TextBox 2"/>
          <p:cNvSpPr txBox="1"/>
          <p:nvPr/>
        </p:nvSpPr>
        <p:spPr>
          <a:xfrm>
            <a:off x="447970" y="77820"/>
            <a:ext cx="8244555" cy="400105"/>
          </a:xfrm>
          <a:prstGeom prst="rect">
            <a:avLst/>
          </a:prstGeom>
          <a:noFill/>
        </p:spPr>
        <p:txBody>
          <a:bodyPr wrap="none" lIns="91435" tIns="45718" rIns="91435" bIns="45718" rtlCol="0">
            <a:spAutoFit/>
          </a:bodyPr>
          <a:lstStyle/>
          <a:p>
            <a:pPr algn="ctr"/>
            <a:r>
              <a:rPr lang="en-US" sz="2000" b="1" dirty="0">
                <a:solidFill>
                  <a:srgbClr val="0000FF"/>
                </a:solidFill>
                <a:latin typeface="+mj-lt"/>
              </a:rPr>
              <a:t> Basics for Insight into EHM: Continuum and Lattice QCD Synergy</a:t>
            </a:r>
          </a:p>
        </p:txBody>
      </p:sp>
      <p:sp>
        <p:nvSpPr>
          <p:cNvPr id="6" name="TextBox 5">
            <a:extLst>
              <a:ext uri="{FF2B5EF4-FFF2-40B4-BE49-F238E27FC236}">
                <a16:creationId xmlns:a16="http://schemas.microsoft.com/office/drawing/2014/main" id="{857270D5-4E8B-6A49-838E-D2AFEB32C073}"/>
              </a:ext>
            </a:extLst>
          </p:cNvPr>
          <p:cNvSpPr txBox="1"/>
          <p:nvPr/>
        </p:nvSpPr>
        <p:spPr>
          <a:xfrm>
            <a:off x="223459" y="5341163"/>
            <a:ext cx="8618033" cy="830997"/>
          </a:xfrm>
          <a:prstGeom prst="rect">
            <a:avLst/>
          </a:prstGeom>
          <a:noFill/>
        </p:spPr>
        <p:txBody>
          <a:bodyPr wrap="square" rtlCol="0">
            <a:spAutoFit/>
          </a:bodyPr>
          <a:lstStyle/>
          <a:p>
            <a:r>
              <a:rPr lang="en-US" sz="1600" dirty="0">
                <a:solidFill>
                  <a:srgbClr val="C00000"/>
                </a:solidFill>
              </a:rPr>
              <a:t>In the regime of the QCD running coupling comparable with unity, the dressed quarks and gluons with distance (momentum) dependent masses emerge from QCD, as follows from the equation of the motion for the depicted QCD fields.</a:t>
            </a:r>
          </a:p>
        </p:txBody>
      </p:sp>
      <p:sp>
        <p:nvSpPr>
          <p:cNvPr id="19" name="TextBox 18">
            <a:extLst>
              <a:ext uri="{FF2B5EF4-FFF2-40B4-BE49-F238E27FC236}">
                <a16:creationId xmlns:a16="http://schemas.microsoft.com/office/drawing/2014/main" id="{128C856A-57BA-FF41-A306-81D11CD0A915}"/>
              </a:ext>
            </a:extLst>
          </p:cNvPr>
          <p:cNvSpPr txBox="1"/>
          <p:nvPr/>
        </p:nvSpPr>
        <p:spPr>
          <a:xfrm>
            <a:off x="5008794" y="816131"/>
            <a:ext cx="3832698" cy="461661"/>
          </a:xfrm>
          <a:prstGeom prst="rect">
            <a:avLst/>
          </a:prstGeom>
          <a:solidFill>
            <a:srgbClr val="FFC000"/>
          </a:solidFill>
        </p:spPr>
        <p:txBody>
          <a:bodyPr wrap="square" lIns="91435" tIns="45718" rIns="91435" bIns="45718" rtlCol="0">
            <a:spAutoFit/>
          </a:bodyPr>
          <a:lstStyle/>
          <a:p>
            <a:pPr algn="ctr"/>
            <a:r>
              <a:rPr lang="en-US" sz="1200" b="1" dirty="0">
                <a:latin typeface="+mj-lt"/>
              </a:rPr>
              <a:t>QCD Running Coupling </a:t>
            </a:r>
            <a:r>
              <a:rPr lang="en-US" sz="1200" b="1" dirty="0">
                <a:latin typeface="Symbol" pitchFamily="2" charset="2"/>
              </a:rPr>
              <a:t>a</a:t>
            </a:r>
            <a:r>
              <a:rPr lang="en-US" sz="1200" b="1" dirty="0">
                <a:latin typeface="+mj-lt"/>
              </a:rPr>
              <a:t>(k) </a:t>
            </a:r>
          </a:p>
          <a:p>
            <a:pPr algn="ctr"/>
            <a:r>
              <a:rPr lang="en-US" sz="1200" b="1" dirty="0" err="1">
                <a:latin typeface="+mj-lt"/>
              </a:rPr>
              <a:t>Zh</a:t>
            </a:r>
            <a:r>
              <a:rPr lang="en-US" sz="1200" b="1" dirty="0">
                <a:latin typeface="+mj-lt"/>
              </a:rPr>
              <a:t>-F. Cui </a:t>
            </a:r>
            <a:r>
              <a:rPr lang="en-US" sz="1200" b="1" dirty="0"/>
              <a:t>et al., Chin. Phys. C 44, 083102 (2020)</a:t>
            </a:r>
          </a:p>
        </p:txBody>
      </p:sp>
      <p:pic>
        <p:nvPicPr>
          <p:cNvPr id="20" name="Picture 19" descr="Chart, histogram&#10;&#10;Description automatically generated">
            <a:extLst>
              <a:ext uri="{FF2B5EF4-FFF2-40B4-BE49-F238E27FC236}">
                <a16:creationId xmlns:a16="http://schemas.microsoft.com/office/drawing/2014/main" id="{4D335897-8C6C-3841-A35F-BFECE8C893FC}"/>
              </a:ext>
            </a:extLst>
          </p:cNvPr>
          <p:cNvPicPr>
            <a:picLocks noChangeAspect="1"/>
          </p:cNvPicPr>
          <p:nvPr/>
        </p:nvPicPr>
        <p:blipFill rotWithShape="1">
          <a:blip r:embed="rId4">
            <a:extLst>
              <a:ext uri="{28A0092B-C50C-407E-A947-70E740481C1C}">
                <a14:useLocalDpi xmlns:a14="http://schemas.microsoft.com/office/drawing/2010/main" val="0"/>
              </a:ext>
            </a:extLst>
          </a:blip>
          <a:srcRect l="3787" t="3412" r="4575"/>
          <a:stretch/>
        </p:blipFill>
        <p:spPr>
          <a:xfrm>
            <a:off x="4909100" y="1579968"/>
            <a:ext cx="3631075" cy="2754420"/>
          </a:xfrm>
          <a:prstGeom prst="rect">
            <a:avLst/>
          </a:prstGeom>
        </p:spPr>
      </p:pic>
      <p:sp>
        <p:nvSpPr>
          <p:cNvPr id="11" name="Slide Number Placeholder 1">
            <a:extLst>
              <a:ext uri="{FF2B5EF4-FFF2-40B4-BE49-F238E27FC236}">
                <a16:creationId xmlns:a16="http://schemas.microsoft.com/office/drawing/2014/main" id="{A05746C3-772D-1A4B-8AF8-11C760926D21}"/>
              </a:ext>
            </a:extLst>
          </p:cNvPr>
          <p:cNvSpPr txBox="1">
            <a:spLocks/>
          </p:cNvSpPr>
          <p:nvPr/>
        </p:nvSpPr>
        <p:spPr>
          <a:xfrm>
            <a:off x="8543649" y="6553199"/>
            <a:ext cx="486064" cy="304801"/>
          </a:xfrm>
          <a:prstGeom prst="rect">
            <a:avLst/>
          </a:prstGeom>
        </p:spPr>
        <p:txBody>
          <a:bodyPr/>
          <a:lstStyle>
            <a:defPPr>
              <a:defRPr lang="en-US"/>
            </a:defPPr>
            <a:lvl1pPr algn="l" rtl="0" fontAlgn="base">
              <a:spcBef>
                <a:spcPct val="0"/>
              </a:spcBef>
              <a:spcAft>
                <a:spcPct val="0"/>
              </a:spcAft>
              <a:defRPr sz="3600" kern="1200">
                <a:solidFill>
                  <a:schemeClr val="tx1"/>
                </a:solidFill>
                <a:latin typeface="Arial" pitchFamily="34" charset="0"/>
                <a:ea typeface="+mn-ea"/>
                <a:cs typeface="Arial" pitchFamily="34" charset="0"/>
              </a:defRPr>
            </a:lvl1pPr>
            <a:lvl2pPr marL="457177" algn="l" rtl="0" fontAlgn="base">
              <a:spcBef>
                <a:spcPct val="0"/>
              </a:spcBef>
              <a:spcAft>
                <a:spcPct val="0"/>
              </a:spcAft>
              <a:defRPr sz="3600" kern="1200">
                <a:solidFill>
                  <a:schemeClr val="tx1"/>
                </a:solidFill>
                <a:latin typeface="Arial" pitchFamily="34" charset="0"/>
                <a:ea typeface="+mn-ea"/>
                <a:cs typeface="Arial" pitchFamily="34" charset="0"/>
              </a:defRPr>
            </a:lvl2pPr>
            <a:lvl3pPr marL="914353" algn="l" rtl="0" fontAlgn="base">
              <a:spcBef>
                <a:spcPct val="0"/>
              </a:spcBef>
              <a:spcAft>
                <a:spcPct val="0"/>
              </a:spcAft>
              <a:defRPr sz="3600" kern="1200">
                <a:solidFill>
                  <a:schemeClr val="tx1"/>
                </a:solidFill>
                <a:latin typeface="Arial" pitchFamily="34" charset="0"/>
                <a:ea typeface="+mn-ea"/>
                <a:cs typeface="Arial" pitchFamily="34" charset="0"/>
              </a:defRPr>
            </a:lvl3pPr>
            <a:lvl4pPr marL="1371530" algn="l" rtl="0" fontAlgn="base">
              <a:spcBef>
                <a:spcPct val="0"/>
              </a:spcBef>
              <a:spcAft>
                <a:spcPct val="0"/>
              </a:spcAft>
              <a:defRPr sz="3600" kern="1200">
                <a:solidFill>
                  <a:schemeClr val="tx1"/>
                </a:solidFill>
                <a:latin typeface="Arial" pitchFamily="34" charset="0"/>
                <a:ea typeface="+mn-ea"/>
                <a:cs typeface="Arial" pitchFamily="34" charset="0"/>
              </a:defRPr>
            </a:lvl4pPr>
            <a:lvl5pPr marL="1828706" algn="l" rtl="0" fontAlgn="base">
              <a:spcBef>
                <a:spcPct val="0"/>
              </a:spcBef>
              <a:spcAft>
                <a:spcPct val="0"/>
              </a:spcAft>
              <a:defRPr sz="3600" kern="1200">
                <a:solidFill>
                  <a:schemeClr val="tx1"/>
                </a:solidFill>
                <a:latin typeface="Arial" pitchFamily="34" charset="0"/>
                <a:ea typeface="+mn-ea"/>
                <a:cs typeface="Arial" pitchFamily="34" charset="0"/>
              </a:defRPr>
            </a:lvl5pPr>
            <a:lvl6pPr marL="2285883" algn="l" defTabSz="914353" rtl="0" eaLnBrk="1" latinLnBrk="0" hangingPunct="1">
              <a:defRPr sz="3600" kern="1200">
                <a:solidFill>
                  <a:schemeClr val="tx1"/>
                </a:solidFill>
                <a:latin typeface="Arial" pitchFamily="34" charset="0"/>
                <a:ea typeface="+mn-ea"/>
                <a:cs typeface="Arial" pitchFamily="34" charset="0"/>
              </a:defRPr>
            </a:lvl6pPr>
            <a:lvl7pPr marL="2743060" algn="l" defTabSz="914353" rtl="0" eaLnBrk="1" latinLnBrk="0" hangingPunct="1">
              <a:defRPr sz="3600" kern="1200">
                <a:solidFill>
                  <a:schemeClr val="tx1"/>
                </a:solidFill>
                <a:latin typeface="Arial" pitchFamily="34" charset="0"/>
                <a:ea typeface="+mn-ea"/>
                <a:cs typeface="Arial" pitchFamily="34" charset="0"/>
              </a:defRPr>
            </a:lvl7pPr>
            <a:lvl8pPr marL="3200236" algn="l" defTabSz="914353" rtl="0" eaLnBrk="1" latinLnBrk="0" hangingPunct="1">
              <a:defRPr sz="3600" kern="1200">
                <a:solidFill>
                  <a:schemeClr val="tx1"/>
                </a:solidFill>
                <a:latin typeface="Arial" pitchFamily="34" charset="0"/>
                <a:ea typeface="+mn-ea"/>
                <a:cs typeface="Arial" pitchFamily="34" charset="0"/>
              </a:defRPr>
            </a:lvl8pPr>
            <a:lvl9pPr marL="3657413" algn="l" defTabSz="914353" rtl="0" eaLnBrk="1" latinLnBrk="0" hangingPunct="1">
              <a:defRPr sz="3600" kern="1200">
                <a:solidFill>
                  <a:schemeClr val="tx1"/>
                </a:solidFill>
                <a:latin typeface="Arial" pitchFamily="34" charset="0"/>
                <a:ea typeface="+mn-ea"/>
                <a:cs typeface="Arial" pitchFamily="34" charset="0"/>
              </a:defRPr>
            </a:lvl9pPr>
          </a:lstStyle>
          <a:p>
            <a:pPr>
              <a:defRPr/>
            </a:pPr>
            <a:r>
              <a:rPr lang="fr-FR" sz="1200" dirty="0">
                <a:solidFill>
                  <a:srgbClr val="000000"/>
                </a:solidFill>
              </a:rPr>
              <a:t>9</a:t>
            </a:r>
          </a:p>
        </p:txBody>
      </p:sp>
    </p:spTree>
    <p:extLst>
      <p:ext uri="{BB962C8B-B14F-4D97-AF65-F5344CB8AC3E}">
        <p14:creationId xmlns:p14="http://schemas.microsoft.com/office/powerpoint/2010/main" val="1933494414"/>
      </p:ext>
    </p:extLst>
  </p:cSld>
  <p:clrMapOvr>
    <a:masterClrMapping/>
  </p:clrMapOvr>
</p:sld>
</file>

<file path=ppt/theme/theme1.xml><?xml version="1.0" encoding="utf-8"?>
<a:theme xmlns:a="http://schemas.openxmlformats.org/drawingml/2006/main" name="CLAS022604">
  <a:themeElements>
    <a:clrScheme name="CLAS022604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CLAS022604">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36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ctr" defTabSz="914400" rtl="0" eaLnBrk="0" fontAlgn="base" latinLnBrk="0" hangingPunct="0">
          <a:lnSpc>
            <a:spcPct val="100000"/>
          </a:lnSpc>
          <a:spcBef>
            <a:spcPct val="0"/>
          </a:spcBef>
          <a:spcAft>
            <a:spcPct val="0"/>
          </a:spcAft>
          <a:buClrTx/>
          <a:buSzTx/>
          <a:buFontTx/>
          <a:buNone/>
          <a:tabLst/>
          <a:defRPr kumimoji="0" lang="en-US" sz="3600" b="0" i="0" u="none" strike="noStrike" cap="none" normalizeH="0" baseline="0" smtClean="0">
            <a:ln>
              <a:noFill/>
            </a:ln>
            <a:solidFill>
              <a:schemeClr val="tx1"/>
            </a:solidFill>
            <a:effectLst/>
            <a:latin typeface="Arial" charset="0"/>
          </a:defRPr>
        </a:defPPr>
      </a:lstStyle>
    </a:lnDef>
  </a:objectDefaults>
  <a:extraClrSchemeLst>
    <a:extraClrScheme>
      <a:clrScheme name="CLAS022604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CLAS022604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CLAS022604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CLAS022604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CLAS022604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CLAS022604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CLAS022604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3935</TotalTime>
  <Words>4303</Words>
  <Application>Microsoft Macintosh PowerPoint</Application>
  <PresentationFormat>On-screen Show (4:3)</PresentationFormat>
  <Paragraphs>449</Paragraphs>
  <Slides>24</Slides>
  <Notes>11</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24</vt:i4>
      </vt:variant>
    </vt:vector>
  </HeadingPairs>
  <TitlesOfParts>
    <vt:vector size="34" baseType="lpstr">
      <vt:lpstr>Arial</vt:lpstr>
      <vt:lpstr>Arial Black</vt:lpstr>
      <vt:lpstr>Calibri</vt:lpstr>
      <vt:lpstr>Cambria Math</vt:lpstr>
      <vt:lpstr>Comic Sans MS</vt:lpstr>
      <vt:lpstr>Garamond</vt:lpstr>
      <vt:lpstr>Symbol</vt:lpstr>
      <vt:lpstr>Times New Roman</vt:lpstr>
      <vt:lpstr>Wingdings</vt:lpstr>
      <vt:lpstr>CLAS022604</vt:lpstr>
      <vt:lpstr>PowerPoint Presentation</vt:lpstr>
      <vt:lpstr>PowerPoint Presentation</vt:lpstr>
      <vt:lpstr>PowerPoint Presentation</vt:lpstr>
      <vt:lpstr>Interpretation of the Structure at W~1.7 GeV in p+p-p Electroproduction</vt:lpstr>
      <vt:lpstr>Description of the CLAS p+p-p Photoproduction off Protons Data with/without  the New State N’(1720)3/2+ </vt:lpstr>
      <vt:lpstr>Evidence for the Existence of the New State N’(1720)3/2+  from Combined p+p-p Analyses in both Photo- and Electroproduction</vt:lpstr>
      <vt:lpstr>PowerPoint Presentation</vt:lpstr>
      <vt:lpstr>N* Structure in Experiments with CLAS/CLAS12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Back Up</vt:lpstr>
      <vt:lpstr>Nucleon Resonances in the Emergence of Hadronic Matter </vt:lpstr>
      <vt:lpstr> Newly Discovered N’(1720)3/2+</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Summary of Results on gvpN* Photo-/Electrocouplings from CLAS</dc:title>
  <dc:creator>Vikotz Mokeev</dc:creator>
  <cp:lastModifiedBy>Victor Mokeev</cp:lastModifiedBy>
  <cp:revision>117</cp:revision>
  <dcterms:created xsi:type="dcterms:W3CDTF">2019-06-06T14:09:23Z</dcterms:created>
  <dcterms:modified xsi:type="dcterms:W3CDTF">2021-11-28T10:44:36Z</dcterms:modified>
</cp:coreProperties>
</file>