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4">
  <p:sldMasterIdLst>
    <p:sldMasterId id="2147483660" r:id="rId1"/>
  </p:sldMasterIdLst>
  <p:notesMasterIdLst>
    <p:notesMasterId r:id="rId16"/>
  </p:notesMasterIdLst>
  <p:sldIdLst>
    <p:sldId id="2016" r:id="rId2"/>
    <p:sldId id="2081" r:id="rId3"/>
    <p:sldId id="2067" r:id="rId4"/>
    <p:sldId id="2082" r:id="rId5"/>
    <p:sldId id="2066" r:id="rId6"/>
    <p:sldId id="1928" r:id="rId7"/>
    <p:sldId id="2069" r:id="rId8"/>
    <p:sldId id="1926" r:id="rId9"/>
    <p:sldId id="2072" r:id="rId10"/>
    <p:sldId id="2079" r:id="rId11"/>
    <p:sldId id="2076" r:id="rId12"/>
    <p:sldId id="1836" r:id="rId13"/>
    <p:sldId id="1983" r:id="rId14"/>
    <p:sldId id="2070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FFFFCC"/>
    <a:srgbClr val="FF00FF"/>
    <a:srgbClr val="FF6600"/>
    <a:srgbClr val="FFCCCC"/>
    <a:srgbClr val="00FF00"/>
    <a:srgbClr val="FFCC99"/>
    <a:srgbClr val="663300"/>
    <a:srgbClr val="80808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96" autoAdjust="0"/>
    <p:restoredTop sz="94737" autoAdjust="0"/>
  </p:normalViewPr>
  <p:slideViewPr>
    <p:cSldViewPr snapToGrid="0" snapToObjects="1">
      <p:cViewPr varScale="1">
        <p:scale>
          <a:sx n="59" d="100"/>
          <a:sy n="59" d="100"/>
        </p:scale>
        <p:origin x="-1052" y="-60"/>
      </p:cViewPr>
      <p:guideLst>
        <p:guide orient="horz" pos="2168"/>
        <p:guide pos="2880"/>
      </p:guideLst>
    </p:cSldViewPr>
  </p:slideViewPr>
  <p:outlineViewPr>
    <p:cViewPr>
      <p:scale>
        <a:sx n="33" d="100"/>
        <a:sy n="33" d="100"/>
      </p:scale>
      <p:origin x="0" y="15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napToObjects="1">
      <p:cViewPr varScale="1">
        <p:scale>
          <a:sx n="58" d="100"/>
          <a:sy n="58" d="100"/>
        </p:scale>
        <p:origin x="-1686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C107E70-1BA3-45FB-AB5B-ADF6581A4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9787FD-B2CE-4CE2-8FB4-5D2E676AAF69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9787FD-B2CE-4CE2-8FB4-5D2E676AAF69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9787FD-B2CE-4CE2-8FB4-5D2E676AAF69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9787FD-B2CE-4CE2-8FB4-5D2E676AAF69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834C9-6F5D-4DF4-923B-1BCB13B4AE6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7B4B8-0DCE-4196-A4F5-43EDBD28FE9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535ED4-7BAF-4219-97E8-126CC2A3D51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9E10AB-49EC-41F9-9CF6-40152CF0C5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15657C-53C1-4F92-AE46-6A979A1EB8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0DFBE-DD1B-4888-9AC1-1E1E48D17F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C88C0D-9C11-4A8F-888F-58922F7271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904A33-9DBF-42DD-BEB3-722F61F55B5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255F4A-9AB4-43B1-8B8D-34774C8D1D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C441D5-81E8-40C3-B5C2-13803CA9984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37EABFC6-A78D-4E3C-B53A-1EDB63EFC8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84E4C68-1B4E-432A-AF10-DBE3B4D66D6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0" y="2688"/>
            <a:ext cx="9144000" cy="685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08623" y="5437917"/>
            <a:ext cx="20649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i="1" dirty="0" smtClean="0">
                <a:solidFill>
                  <a:srgbClr val="FFFFCC"/>
                </a:solidFill>
              </a:rPr>
              <a:t>KIAS, Seoul  </a:t>
            </a:r>
            <a:endParaRPr lang="en-US" sz="2400" i="1" dirty="0">
              <a:solidFill>
                <a:srgbClr val="FFFFC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1638" y="5813518"/>
            <a:ext cx="3870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i="1" dirty="0" smtClean="0">
                <a:solidFill>
                  <a:srgbClr val="FFFFCC"/>
                </a:solidFill>
              </a:rPr>
              <a:t>September 23 - 27, 2019</a:t>
            </a:r>
            <a:endParaRPr lang="en-IE" sz="2400" i="1" dirty="0">
              <a:solidFill>
                <a:srgbClr val="FFFFCC"/>
              </a:solidFill>
            </a:endParaRPr>
          </a:p>
        </p:txBody>
      </p:sp>
      <p:sp>
        <p:nvSpPr>
          <p:cNvPr id="17" name="WordArt 26"/>
          <p:cNvSpPr>
            <a:spLocks noChangeArrowheads="1" noChangeShapeType="1" noTextEdit="1"/>
          </p:cNvSpPr>
          <p:nvPr/>
        </p:nvSpPr>
        <p:spPr bwMode="auto">
          <a:xfrm>
            <a:off x="302776" y="2549562"/>
            <a:ext cx="3182695" cy="703246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CC"/>
                </a:solidFill>
                <a:latin typeface="Arial Black"/>
              </a:rPr>
              <a:t>New Physics at the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CC"/>
              </a:solidFill>
              <a:latin typeface="Arial Black"/>
            </a:endParaRPr>
          </a:p>
        </p:txBody>
      </p:sp>
      <p:sp>
        <p:nvSpPr>
          <p:cNvPr id="19" name="WordArt 26"/>
          <p:cNvSpPr>
            <a:spLocks noChangeArrowheads="1" noChangeShapeType="1" noTextEdit="1"/>
          </p:cNvSpPr>
          <p:nvPr/>
        </p:nvSpPr>
        <p:spPr bwMode="auto">
          <a:xfrm>
            <a:off x="302776" y="3155986"/>
            <a:ext cx="3182695" cy="69248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CC"/>
                </a:solidFill>
                <a:latin typeface="Arial Black"/>
              </a:rPr>
              <a:t>Low Energy Scales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CC"/>
              </a:solidFill>
              <a:latin typeface="Arial Black"/>
            </a:endParaRPr>
          </a:p>
        </p:txBody>
      </p:sp>
      <p:sp>
        <p:nvSpPr>
          <p:cNvPr id="20" name="WordArt 4"/>
          <p:cNvSpPr>
            <a:spLocks noChangeArrowheads="1" noChangeShapeType="1" noTextEdit="1"/>
          </p:cNvSpPr>
          <p:nvPr/>
        </p:nvSpPr>
        <p:spPr bwMode="auto">
          <a:xfrm>
            <a:off x="319673" y="537886"/>
            <a:ext cx="3542323" cy="10681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CC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NEPLES  2019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CC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35842" name="AutoShape 2" descr="IMG_717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pic>
        <p:nvPicPr>
          <p:cNvPr id="11" name="Picture 10" descr="IMG_717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3371858" y="1106011"/>
            <a:ext cx="6875463" cy="466881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48695" y="6477910"/>
            <a:ext cx="1635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solidFill>
                  <a:srgbClr val="FFFFCC"/>
                </a:solidFill>
              </a:rPr>
              <a:t>A Y Smirnov</a:t>
            </a:r>
            <a:endParaRPr lang="en-IE" dirty="0">
              <a:solidFill>
                <a:srgbClr val="FFFF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-1245" y="-5919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449102" y="2352675"/>
            <a:ext cx="1721700" cy="408356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6" name="Rectangle 25"/>
          <p:cNvSpPr/>
          <p:nvPr/>
        </p:nvSpPr>
        <p:spPr>
          <a:xfrm>
            <a:off x="616688" y="2352675"/>
            <a:ext cx="1721700" cy="408002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 flipV="1">
            <a:off x="716987" y="5956929"/>
            <a:ext cx="1504950" cy="8731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 flipV="1">
            <a:off x="716987" y="6123947"/>
            <a:ext cx="1504950" cy="8731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 flipV="1">
            <a:off x="727620" y="5358739"/>
            <a:ext cx="1504950" cy="87313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 flipV="1">
            <a:off x="2514898" y="2454275"/>
            <a:ext cx="1504950" cy="873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 flipV="1">
            <a:off x="2507440" y="2616349"/>
            <a:ext cx="1504950" cy="873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 flipV="1">
            <a:off x="2518073" y="4143375"/>
            <a:ext cx="1504950" cy="873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331538" y="2358232"/>
            <a:ext cx="309563" cy="36671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4131748" y="2349016"/>
            <a:ext cx="327025" cy="3667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R</a:t>
            </a: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2653241" y="4242087"/>
            <a:ext cx="12378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3 - </a:t>
            </a:r>
            <a:r>
              <a:rPr lang="en-US" dirty="0"/>
              <a:t>10 </a:t>
            </a:r>
            <a:r>
              <a:rPr lang="en-US" dirty="0" err="1"/>
              <a:t>kev</a:t>
            </a:r>
            <a:endParaRPr lang="en-US" dirty="0"/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4686204" y="4929490"/>
            <a:ext cx="2876420" cy="70788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/>
              <a:t> </a:t>
            </a:r>
            <a:r>
              <a:rPr lang="en-US" sz="2000" dirty="0"/>
              <a:t>- </a:t>
            </a:r>
            <a:r>
              <a:rPr lang="en-US" sz="2000" dirty="0" err="1"/>
              <a:t>radiative</a:t>
            </a:r>
            <a:r>
              <a:rPr lang="en-US" sz="2000" dirty="0"/>
              <a:t> decays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 smtClean="0">
                <a:sym typeface="Wingdings" pitchFamily="2" charset="2"/>
              </a:rPr>
              <a:t> </a:t>
            </a:r>
          </a:p>
          <a:p>
            <a:r>
              <a:rPr lang="en-US" sz="2000" dirty="0" smtClean="0">
                <a:sym typeface="Wingdings" pitchFamily="2" charset="2"/>
              </a:rPr>
              <a:t>  3.5 </a:t>
            </a:r>
            <a:r>
              <a:rPr lang="en-US" sz="2000" dirty="0" err="1" smtClean="0">
                <a:sym typeface="Wingdings" pitchFamily="2" charset="2"/>
              </a:rPr>
              <a:t>keV</a:t>
            </a:r>
            <a:r>
              <a:rPr lang="en-US" sz="2000" dirty="0" smtClean="0">
                <a:sym typeface="Wingdings" pitchFamily="2" charset="2"/>
              </a:rPr>
              <a:t> line?</a:t>
            </a:r>
            <a:endParaRPr lang="en-US" sz="2000" dirty="0"/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2504379" y="2715729"/>
            <a:ext cx="16273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0.1 - few </a:t>
            </a:r>
            <a:r>
              <a:rPr lang="en-US" dirty="0" err="1"/>
              <a:t>G</a:t>
            </a:r>
            <a:r>
              <a:rPr lang="en-US" dirty="0" err="1" smtClean="0"/>
              <a:t>eV</a:t>
            </a:r>
            <a:endParaRPr lang="en-US" dirty="0"/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4750752" y="2335937"/>
            <a:ext cx="4392003" cy="132343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/>
              <a:t>- </a:t>
            </a:r>
            <a:r>
              <a:rPr lang="en-US" sz="2000" dirty="0" smtClean="0"/>
              <a:t>small neutrino mass, </a:t>
            </a:r>
            <a:r>
              <a:rPr lang="en-US" sz="2000" dirty="0" err="1" smtClean="0"/>
              <a:t>seeesaw</a:t>
            </a:r>
            <a:r>
              <a:rPr lang="en-US" sz="2000" dirty="0" smtClean="0"/>
              <a:t>,   </a:t>
            </a:r>
            <a:endParaRPr lang="en-US" sz="2000" dirty="0"/>
          </a:p>
          <a:p>
            <a:pPr>
              <a:buFontTx/>
              <a:buChar char="-"/>
            </a:pPr>
            <a:r>
              <a:rPr lang="en-US" sz="2000" dirty="0"/>
              <a:t> </a:t>
            </a:r>
            <a:r>
              <a:rPr lang="en-US" sz="2000" dirty="0" smtClean="0"/>
              <a:t>lepton asymmetry </a:t>
            </a:r>
            <a:r>
              <a:rPr lang="en-US" sz="2000" dirty="0"/>
              <a:t> </a:t>
            </a:r>
            <a:r>
              <a:rPr lang="en-US" sz="2000" dirty="0" smtClean="0"/>
              <a:t>via oscillations</a:t>
            </a:r>
            <a:endParaRPr lang="en-US" sz="2000" dirty="0"/>
          </a:p>
          <a:p>
            <a:pPr>
              <a:buFontTx/>
              <a:buChar char="-"/>
            </a:pPr>
            <a:r>
              <a:rPr lang="en-US" sz="2000" dirty="0"/>
              <a:t> can </a:t>
            </a:r>
            <a:r>
              <a:rPr lang="en-US" sz="2000" dirty="0" smtClean="0"/>
              <a:t>be produced </a:t>
            </a:r>
            <a:r>
              <a:rPr lang="en-US" sz="2000" dirty="0"/>
              <a:t>in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B-decays </a:t>
            </a:r>
            <a:r>
              <a:rPr lang="en-US" sz="2000" dirty="0"/>
              <a:t>(BR ~ 10</a:t>
            </a:r>
            <a:r>
              <a:rPr lang="en-US" sz="2000" baseline="30000" dirty="0"/>
              <a:t>-10</a:t>
            </a:r>
            <a:r>
              <a:rPr lang="en-US" sz="2000" dirty="0"/>
              <a:t> </a:t>
            </a:r>
            <a:r>
              <a:rPr lang="en-US" sz="2000" dirty="0" smtClean="0"/>
              <a:t>)  etc.,  </a:t>
            </a:r>
            <a:r>
              <a:rPr lang="en-US" sz="2000" dirty="0" err="1" smtClean="0"/>
              <a:t>SHiP</a:t>
            </a:r>
            <a:endParaRPr lang="en-US" sz="2000" dirty="0"/>
          </a:p>
        </p:txBody>
      </p:sp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2452479" y="2985459"/>
            <a:ext cx="17510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split ~ few </a:t>
            </a:r>
            <a:r>
              <a:rPr lang="en-US" dirty="0" err="1"/>
              <a:t>kev</a:t>
            </a:r>
            <a:endParaRPr lang="en-US" dirty="0"/>
          </a:p>
        </p:txBody>
      </p:sp>
      <p:sp>
        <p:nvSpPr>
          <p:cNvPr id="25623" name="Text Box 23"/>
          <p:cNvSpPr txBox="1">
            <a:spLocks noChangeArrowheads="1"/>
          </p:cNvSpPr>
          <p:nvPr/>
        </p:nvSpPr>
        <p:spPr bwMode="auto">
          <a:xfrm>
            <a:off x="1504950" y="2352675"/>
            <a:ext cx="717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BAU</a:t>
            </a:r>
          </a:p>
        </p:txBody>
      </p:sp>
      <p:sp>
        <p:nvSpPr>
          <p:cNvPr id="25624" name="Text Box 24"/>
          <p:cNvSpPr txBox="1">
            <a:spLocks noChangeArrowheads="1"/>
          </p:cNvSpPr>
          <p:nvPr/>
        </p:nvSpPr>
        <p:spPr bwMode="auto">
          <a:xfrm>
            <a:off x="1484313" y="3971925"/>
            <a:ext cx="854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WDM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727723" y="4145265"/>
            <a:ext cx="37709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- decouples from generation </a:t>
            </a:r>
          </a:p>
          <a:p>
            <a:r>
              <a:rPr lang="en-IE" sz="2000" dirty="0" smtClean="0"/>
              <a:t>   of neutrino mass, RHN?</a:t>
            </a:r>
            <a:endParaRPr lang="en-IE" sz="2000" dirty="0"/>
          </a:p>
        </p:txBody>
      </p:sp>
      <p:sp>
        <p:nvSpPr>
          <p:cNvPr id="35" name="WordArt 10"/>
          <p:cNvSpPr>
            <a:spLocks noChangeArrowheads="1" noChangeShapeType="1" noTextEdit="1"/>
          </p:cNvSpPr>
          <p:nvPr/>
        </p:nvSpPr>
        <p:spPr bwMode="auto">
          <a:xfrm>
            <a:off x="1741972" y="268945"/>
            <a:ext cx="5207466" cy="9693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Symbol" pitchFamily="18" charset="2"/>
              </a:rPr>
              <a:t>n</a:t>
            </a:r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MSM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 and 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nothing 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more?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 Black"/>
            </a:endParaRPr>
          </a:p>
        </p:txBody>
      </p:sp>
      <p:sp>
        <p:nvSpPr>
          <p:cNvPr id="23" name="Text Box 25"/>
          <p:cNvSpPr txBox="1">
            <a:spLocks noChangeArrowheads="1"/>
          </p:cNvSpPr>
          <p:nvPr/>
        </p:nvSpPr>
        <p:spPr bwMode="auto">
          <a:xfrm>
            <a:off x="1009372" y="1205980"/>
            <a:ext cx="66823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err="1" smtClean="0"/>
              <a:t>nuMSM</a:t>
            </a:r>
            <a:r>
              <a:rPr lang="en-US" sz="2000" dirty="0" smtClean="0"/>
              <a:t> with UV completion  at the string-Planck scale</a:t>
            </a:r>
            <a:endParaRPr lang="en-US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4787147" y="5903139"/>
            <a:ext cx="3818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- one active neutrino is        </a:t>
            </a:r>
            <a:r>
              <a:rPr lang="en-IE" sz="2000" dirty="0" err="1" smtClean="0"/>
              <a:t>massless</a:t>
            </a: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-1245" y="-5919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WordArt 26"/>
          <p:cNvSpPr>
            <a:spLocks noChangeArrowheads="1" noChangeShapeType="1" noTextEdit="1"/>
          </p:cNvSpPr>
          <p:nvPr/>
        </p:nvSpPr>
        <p:spPr bwMode="auto">
          <a:xfrm rot="21291417">
            <a:off x="344538" y="3066847"/>
            <a:ext cx="3313694" cy="653081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Strong CP problem,  </a:t>
            </a:r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Axions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 Black"/>
            </a:endParaRPr>
          </a:p>
        </p:txBody>
      </p:sp>
      <p:sp>
        <p:nvSpPr>
          <p:cNvPr id="8" name="WordArt 26"/>
          <p:cNvSpPr>
            <a:spLocks noChangeArrowheads="1" noChangeShapeType="1" noTextEdit="1"/>
          </p:cNvSpPr>
          <p:nvPr/>
        </p:nvSpPr>
        <p:spPr bwMode="auto">
          <a:xfrm>
            <a:off x="805405" y="3867138"/>
            <a:ext cx="2292794" cy="653081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 Black"/>
              </a:rPr>
              <a:t>Gauge Hierarchy?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FF"/>
              </a:solidFill>
              <a:latin typeface="Arial Black"/>
            </a:endParaRPr>
          </a:p>
        </p:txBody>
      </p:sp>
      <p:sp>
        <p:nvSpPr>
          <p:cNvPr id="9" name="WordArt 26"/>
          <p:cNvSpPr>
            <a:spLocks noChangeArrowheads="1" noChangeShapeType="1" noTextEdit="1"/>
          </p:cNvSpPr>
          <p:nvPr/>
        </p:nvSpPr>
        <p:spPr bwMode="auto">
          <a:xfrm rot="216911">
            <a:off x="355296" y="4571994"/>
            <a:ext cx="2484721" cy="51951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 Black"/>
              </a:rPr>
              <a:t>Extra Dimensions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70C0"/>
              </a:solidFill>
              <a:latin typeface="Arial Black"/>
            </a:endParaRPr>
          </a:p>
        </p:txBody>
      </p:sp>
      <p:pic>
        <p:nvPicPr>
          <p:cNvPr id="10" name="Picture 9" descr="IMG_35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289848" y="1034727"/>
            <a:ext cx="6887631" cy="4818180"/>
          </a:xfrm>
          <a:prstGeom prst="rect">
            <a:avLst/>
          </a:prstGeom>
        </p:spPr>
      </p:pic>
      <p:sp>
        <p:nvSpPr>
          <p:cNvPr id="11" name="WordArt 26"/>
          <p:cNvSpPr>
            <a:spLocks noChangeArrowheads="1" noChangeShapeType="1" noTextEdit="1"/>
          </p:cNvSpPr>
          <p:nvPr/>
        </p:nvSpPr>
        <p:spPr bwMode="auto">
          <a:xfrm>
            <a:off x="2130014" y="5927472"/>
            <a:ext cx="1731685" cy="516385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latin typeface="Arial Black"/>
              </a:rPr>
              <a:t>Modulinos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CC"/>
              </a:solidFill>
              <a:latin typeface="Arial Black"/>
            </a:endParaRPr>
          </a:p>
        </p:txBody>
      </p:sp>
      <p:sp>
        <p:nvSpPr>
          <p:cNvPr id="12" name="WordArt 4"/>
          <p:cNvSpPr>
            <a:spLocks noChangeArrowheads="1" noChangeShapeType="1" noTextEdit="1"/>
          </p:cNvSpPr>
          <p:nvPr/>
        </p:nvSpPr>
        <p:spPr bwMode="auto">
          <a:xfrm>
            <a:off x="344537" y="405490"/>
            <a:ext cx="3538973" cy="11003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4">
                    <a:lumMod val="75000"/>
                  </a:schemeClr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Connections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4">
                  <a:lumMod val="75000"/>
                </a:schemeClr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-8643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Oval 5"/>
          <p:cNvSpPr/>
          <p:nvPr/>
        </p:nvSpPr>
        <p:spPr>
          <a:xfrm>
            <a:off x="577656" y="1788607"/>
            <a:ext cx="3150282" cy="432079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Oval 6"/>
          <p:cNvSpPr/>
          <p:nvPr/>
        </p:nvSpPr>
        <p:spPr>
          <a:xfrm>
            <a:off x="877430" y="1808703"/>
            <a:ext cx="2549055" cy="341644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Oval 7"/>
          <p:cNvSpPr/>
          <p:nvPr/>
        </p:nvSpPr>
        <p:spPr>
          <a:xfrm>
            <a:off x="1121261" y="1838847"/>
            <a:ext cx="2044966" cy="259247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Oval 8"/>
          <p:cNvSpPr/>
          <p:nvPr/>
        </p:nvSpPr>
        <p:spPr>
          <a:xfrm>
            <a:off x="1371563" y="1868991"/>
            <a:ext cx="1562553" cy="181875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TextBox 9"/>
          <p:cNvSpPr txBox="1"/>
          <p:nvPr/>
        </p:nvSpPr>
        <p:spPr>
          <a:xfrm>
            <a:off x="1527354" y="2420108"/>
            <a:ext cx="1326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SM + </a:t>
            </a:r>
            <a:r>
              <a:rPr lang="en-IE" sz="2400" dirty="0" err="1" smtClean="0">
                <a:latin typeface="Symbol" pitchFamily="18" charset="2"/>
              </a:rPr>
              <a:t>n</a:t>
            </a:r>
            <a:r>
              <a:rPr lang="en-IE" sz="2400" baseline="-25000" dirty="0" err="1" smtClean="0"/>
              <a:t>R</a:t>
            </a:r>
            <a:r>
              <a:rPr lang="en-IE" sz="2400" dirty="0" smtClean="0"/>
              <a:t>    </a:t>
            </a:r>
            <a:endParaRPr lang="en-IE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909185" y="3768133"/>
            <a:ext cx="803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L-R</a:t>
            </a:r>
            <a:endParaRPr lang="en-IE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840515" y="4531802"/>
            <a:ext cx="803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P-S</a:t>
            </a:r>
            <a:endParaRPr lang="en-IE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780227" y="5456256"/>
            <a:ext cx="1053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GUT</a:t>
            </a:r>
            <a:endParaRPr lang="en-IE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153528" y="5886219"/>
            <a:ext cx="1401156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Strings</a:t>
            </a:r>
            <a:endParaRPr lang="en-IE" sz="2400" dirty="0"/>
          </a:p>
        </p:txBody>
      </p:sp>
      <p:sp>
        <p:nvSpPr>
          <p:cNvPr id="16" name="Freeform 15"/>
          <p:cNvSpPr/>
          <p:nvPr/>
        </p:nvSpPr>
        <p:spPr>
          <a:xfrm>
            <a:off x="4522410" y="1678064"/>
            <a:ext cx="4536718" cy="4669820"/>
          </a:xfrm>
          <a:custGeom>
            <a:avLst/>
            <a:gdLst>
              <a:gd name="connsiteX0" fmla="*/ 241161 w 3627455"/>
              <a:gd name="connsiteY0" fmla="*/ 1457011 h 4350936"/>
              <a:gd name="connsiteX1" fmla="*/ 170822 w 3627455"/>
              <a:gd name="connsiteY1" fmla="*/ 472273 h 4350936"/>
              <a:gd name="connsiteX2" fmla="*/ 974691 w 3627455"/>
              <a:gd name="connsiteY2" fmla="*/ 773723 h 4350936"/>
              <a:gd name="connsiteX3" fmla="*/ 1848897 w 3627455"/>
              <a:gd name="connsiteY3" fmla="*/ 0 h 4350936"/>
              <a:gd name="connsiteX4" fmla="*/ 3074796 w 3627455"/>
              <a:gd name="connsiteY4" fmla="*/ 1095271 h 4350936"/>
              <a:gd name="connsiteX5" fmla="*/ 3627455 w 3627455"/>
              <a:gd name="connsiteY5" fmla="*/ 1045029 h 4350936"/>
              <a:gd name="connsiteX6" fmla="*/ 2773346 w 3627455"/>
              <a:gd name="connsiteY6" fmla="*/ 2642717 h 4350936"/>
              <a:gd name="connsiteX7" fmla="*/ 2632669 w 3627455"/>
              <a:gd name="connsiteY7" fmla="*/ 2250831 h 4350936"/>
              <a:gd name="connsiteX8" fmla="*/ 2642717 w 3627455"/>
              <a:gd name="connsiteY8" fmla="*/ 3798277 h 4350936"/>
              <a:gd name="connsiteX9" fmla="*/ 2642717 w 3627455"/>
              <a:gd name="connsiteY9" fmla="*/ 3798277 h 4350936"/>
              <a:gd name="connsiteX10" fmla="*/ 2059913 w 3627455"/>
              <a:gd name="connsiteY10" fmla="*/ 3537020 h 4350936"/>
              <a:gd name="connsiteX11" fmla="*/ 753627 w 3627455"/>
              <a:gd name="connsiteY11" fmla="*/ 4350936 h 4350936"/>
              <a:gd name="connsiteX12" fmla="*/ 140677 w 3627455"/>
              <a:gd name="connsiteY12" fmla="*/ 3466681 h 4350936"/>
              <a:gd name="connsiteX13" fmla="*/ 602902 w 3627455"/>
              <a:gd name="connsiteY13" fmla="*/ 3014506 h 4350936"/>
              <a:gd name="connsiteX14" fmla="*/ 0 w 3627455"/>
              <a:gd name="connsiteY14" fmla="*/ 1657978 h 4350936"/>
              <a:gd name="connsiteX15" fmla="*/ 241161 w 3627455"/>
              <a:gd name="connsiteY15" fmla="*/ 1457011 h 4350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627455" h="4350936">
                <a:moveTo>
                  <a:pt x="241161" y="1457011"/>
                </a:moveTo>
                <a:lnTo>
                  <a:pt x="170822" y="472273"/>
                </a:lnTo>
                <a:lnTo>
                  <a:pt x="974691" y="773723"/>
                </a:lnTo>
                <a:lnTo>
                  <a:pt x="1848897" y="0"/>
                </a:lnTo>
                <a:lnTo>
                  <a:pt x="3074796" y="1095271"/>
                </a:lnTo>
                <a:lnTo>
                  <a:pt x="3627455" y="1045029"/>
                </a:lnTo>
                <a:lnTo>
                  <a:pt x="2773346" y="2642717"/>
                </a:lnTo>
                <a:lnTo>
                  <a:pt x="2632669" y="2250831"/>
                </a:lnTo>
                <a:cubicBezTo>
                  <a:pt x="2636018" y="2766646"/>
                  <a:pt x="2639368" y="3282462"/>
                  <a:pt x="2642717" y="3798277"/>
                </a:cubicBezTo>
                <a:lnTo>
                  <a:pt x="2642717" y="3798277"/>
                </a:lnTo>
                <a:lnTo>
                  <a:pt x="2059913" y="3537020"/>
                </a:lnTo>
                <a:lnTo>
                  <a:pt x="753627" y="4350936"/>
                </a:lnTo>
                <a:lnTo>
                  <a:pt x="140677" y="3466681"/>
                </a:lnTo>
                <a:lnTo>
                  <a:pt x="602902" y="3014506"/>
                </a:lnTo>
                <a:lnTo>
                  <a:pt x="0" y="1657978"/>
                </a:lnTo>
                <a:lnTo>
                  <a:pt x="241161" y="1457011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TextBox 19"/>
          <p:cNvSpPr txBox="1"/>
          <p:nvPr/>
        </p:nvSpPr>
        <p:spPr>
          <a:xfrm>
            <a:off x="3689152" y="4096547"/>
            <a:ext cx="1637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Neutrino </a:t>
            </a:r>
          </a:p>
          <a:p>
            <a:r>
              <a:rPr lang="en-IE" sz="2400" dirty="0" smtClean="0"/>
              <a:t>portal</a:t>
            </a:r>
            <a:endParaRPr lang="en-IE" sz="2400" dirty="0"/>
          </a:p>
        </p:txBody>
      </p:sp>
      <p:sp>
        <p:nvSpPr>
          <p:cNvPr id="25" name="Right Arrow 24"/>
          <p:cNvSpPr/>
          <p:nvPr/>
        </p:nvSpPr>
        <p:spPr>
          <a:xfrm>
            <a:off x="4436346" y="2420108"/>
            <a:ext cx="492358" cy="512477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1" name="TextBox 20"/>
          <p:cNvSpPr txBox="1"/>
          <p:nvPr/>
        </p:nvSpPr>
        <p:spPr>
          <a:xfrm>
            <a:off x="5676016" y="4166000"/>
            <a:ext cx="13062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solidFill>
                  <a:schemeClr val="bg1"/>
                </a:solidFill>
              </a:rPr>
              <a:t>Sterile</a:t>
            </a:r>
          </a:p>
          <a:p>
            <a:r>
              <a:rPr lang="en-IE" sz="2000" dirty="0" smtClean="0">
                <a:solidFill>
                  <a:schemeClr val="bg1"/>
                </a:solidFill>
              </a:rPr>
              <a:t>neutrinos</a:t>
            </a:r>
            <a:endParaRPr lang="en-IE" sz="20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18890" y="3444967"/>
            <a:ext cx="25859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err="1" smtClean="0">
                <a:solidFill>
                  <a:schemeClr val="bg1"/>
                </a:solidFill>
              </a:rPr>
              <a:t>Singlets</a:t>
            </a:r>
            <a:r>
              <a:rPr lang="en-IE" sz="2000" dirty="0" smtClean="0">
                <a:solidFill>
                  <a:schemeClr val="bg1"/>
                </a:solidFill>
              </a:rPr>
              <a:t> (fermions, bosons)  </a:t>
            </a:r>
            <a:endParaRPr lang="en-IE" sz="20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17481" y="5748439"/>
            <a:ext cx="28828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Origins  of smallness of neutrino mass and large (maximal mixing)</a:t>
            </a:r>
            <a:endParaRPr lang="en-IE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5326920" y="4884519"/>
            <a:ext cx="16742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err="1" smtClean="0">
                <a:solidFill>
                  <a:schemeClr val="bg1"/>
                </a:solidFill>
              </a:rPr>
              <a:t>Axions</a:t>
            </a:r>
            <a:r>
              <a:rPr lang="en-IE" sz="2000" dirty="0" smtClean="0">
                <a:solidFill>
                  <a:schemeClr val="bg1"/>
                </a:solidFill>
              </a:rPr>
              <a:t>, </a:t>
            </a:r>
            <a:r>
              <a:rPr lang="en-IE" sz="2000" dirty="0" err="1" smtClean="0">
                <a:solidFill>
                  <a:schemeClr val="bg1"/>
                </a:solidFill>
              </a:rPr>
              <a:t>Majorons</a:t>
            </a:r>
            <a:r>
              <a:rPr lang="en-IE" sz="2000" dirty="0" smtClean="0">
                <a:solidFill>
                  <a:schemeClr val="bg1"/>
                </a:solidFill>
              </a:rPr>
              <a:t>,     DM</a:t>
            </a:r>
            <a:endParaRPr lang="en-IE" sz="20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76589" y="1275572"/>
            <a:ext cx="2349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Visible sector</a:t>
            </a:r>
            <a:endParaRPr lang="en-IE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5181148" y="1393910"/>
            <a:ext cx="3383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Dark (hidden) sector</a:t>
            </a:r>
            <a:endParaRPr lang="en-IE" sz="2400" dirty="0"/>
          </a:p>
        </p:txBody>
      </p:sp>
      <p:sp>
        <p:nvSpPr>
          <p:cNvPr id="34" name="Parallelogram 33"/>
          <p:cNvSpPr/>
          <p:nvPr/>
        </p:nvSpPr>
        <p:spPr>
          <a:xfrm rot="5400000">
            <a:off x="3016476" y="2390059"/>
            <a:ext cx="2131865" cy="707875"/>
          </a:xfrm>
          <a:prstGeom prst="parallelogram">
            <a:avLst>
              <a:gd name="adj" fmla="val 76087"/>
            </a:avLst>
          </a:prstGeom>
          <a:solidFill>
            <a:srgbClr val="FF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5" name="Parallelogram 34"/>
          <p:cNvSpPr/>
          <p:nvPr/>
        </p:nvSpPr>
        <p:spPr>
          <a:xfrm rot="5400000">
            <a:off x="3340668" y="2580202"/>
            <a:ext cx="1466765" cy="329814"/>
          </a:xfrm>
          <a:prstGeom prst="parallelogram">
            <a:avLst>
              <a:gd name="adj" fmla="val 7812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6" name="Right Arrow 25"/>
          <p:cNvSpPr/>
          <p:nvPr/>
        </p:nvSpPr>
        <p:spPr>
          <a:xfrm rot="10800000">
            <a:off x="2833628" y="2420106"/>
            <a:ext cx="1405329" cy="512477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6" name="TextBox 35"/>
          <p:cNvSpPr txBox="1"/>
          <p:nvPr/>
        </p:nvSpPr>
        <p:spPr>
          <a:xfrm>
            <a:off x="5167613" y="2537178"/>
            <a:ext cx="416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S</a:t>
            </a:r>
            <a:endParaRPr lang="en-IE" sz="28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19283" y="2872464"/>
            <a:ext cx="416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S</a:t>
            </a:r>
            <a:endParaRPr lang="en-IE" sz="28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93929" y="3024864"/>
            <a:ext cx="416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S</a:t>
            </a:r>
            <a:endParaRPr lang="en-IE" sz="28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24083" y="2359656"/>
            <a:ext cx="416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S</a:t>
            </a:r>
            <a:endParaRPr lang="en-IE" sz="2800" dirty="0">
              <a:solidFill>
                <a:schemeClr val="bg1"/>
              </a:solidFill>
            </a:endParaRPr>
          </a:p>
        </p:txBody>
      </p:sp>
      <p:sp>
        <p:nvSpPr>
          <p:cNvPr id="40" name="WordArt 26"/>
          <p:cNvSpPr>
            <a:spLocks noChangeArrowheads="1" noChangeShapeType="1" noTextEdit="1"/>
          </p:cNvSpPr>
          <p:nvPr/>
        </p:nvSpPr>
        <p:spPr bwMode="auto">
          <a:xfrm>
            <a:off x="707767" y="335655"/>
            <a:ext cx="7329351" cy="843095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Neutrino mass and mixing from the Dark sector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 Black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000049" y="3024864"/>
            <a:ext cx="416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S</a:t>
            </a:r>
            <a:endParaRPr lang="en-IE" sz="28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685844" y="4637210"/>
            <a:ext cx="122081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Scale?</a:t>
            </a:r>
            <a:endParaRPr lang="en-IE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6740143" y="1908299"/>
            <a:ext cx="468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pitchFamily="18" charset="2"/>
              </a:rPr>
              <a:t>F</a:t>
            </a:r>
            <a:endParaRPr lang="en-IE" sz="2800" dirty="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75871" y="2428101"/>
            <a:ext cx="468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pitchFamily="18" charset="2"/>
              </a:rPr>
              <a:t>F</a:t>
            </a:r>
            <a:endParaRPr lang="en-IE" sz="2800" dirty="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532949" y="2872464"/>
            <a:ext cx="468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pitchFamily="18" charset="2"/>
              </a:rPr>
              <a:t>F</a:t>
            </a:r>
            <a:endParaRPr lang="en-IE" sz="2800" dirty="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107045" y="2617762"/>
            <a:ext cx="1461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err="1" smtClean="0">
                <a:solidFill>
                  <a:schemeClr val="bg1"/>
                </a:solidFill>
              </a:rPr>
              <a:t>flavons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baseline="30000" dirty="0" smtClean="0">
                <a:solidFill>
                  <a:schemeClr val="bg1"/>
                </a:solidFill>
              </a:rPr>
              <a:t>  </a:t>
            </a:r>
            <a:r>
              <a:rPr lang="en-IE" sz="2400" dirty="0" smtClean="0">
                <a:solidFill>
                  <a:schemeClr val="bg1"/>
                </a:solidFill>
              </a:rPr>
              <a:t> </a:t>
            </a:r>
            <a:endParaRPr lang="en-IE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8" name="WordArt 4"/>
          <p:cNvSpPr>
            <a:spLocks noChangeArrowheads="1" noChangeShapeType="1" noTextEdit="1"/>
          </p:cNvSpPr>
          <p:nvPr/>
        </p:nvSpPr>
        <p:spPr bwMode="auto">
          <a:xfrm>
            <a:off x="554647" y="301201"/>
            <a:ext cx="3275075" cy="12144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Questions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9" name="Picture 8" descr="IMG_33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3316043" y="1030042"/>
            <a:ext cx="6858004" cy="4797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-1245" y="-5919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8760" y="545971"/>
            <a:ext cx="8015087" cy="830997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SM new physics – impressive progress in detection of small recoils, </a:t>
            </a:r>
            <a:r>
              <a:rPr lang="en-IE" sz="2400" dirty="0" err="1" smtClean="0"/>
              <a:t>momenta</a:t>
            </a:r>
            <a:r>
              <a:rPr lang="en-IE" sz="2400" dirty="0" smtClean="0"/>
              <a:t> transfer – new capacities</a:t>
            </a:r>
            <a:endParaRPr lang="en-IE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58759" y="2239422"/>
            <a:ext cx="6283105" cy="461665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Concerning new physics BSM at low scales</a:t>
            </a:r>
            <a:endParaRPr lang="en-IE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379399" y="4206262"/>
            <a:ext cx="7398838" cy="461665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What are real evidences of low scale new physics?</a:t>
            </a:r>
            <a:endParaRPr lang="en-IE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357884" y="2821197"/>
            <a:ext cx="6548988" cy="12003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Are we looking for nothing?</a:t>
            </a:r>
          </a:p>
          <a:p>
            <a:r>
              <a:rPr lang="en-IE" sz="2400" dirty="0" smtClean="0"/>
              <a:t>- just move borders of unexplored territory without clear indications where to look for?</a:t>
            </a:r>
            <a:endParaRPr lang="en-IE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379399" y="4841858"/>
            <a:ext cx="7269745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What is the status of various anomalies and their interpretation in terms of sterile neutrinos or other light particles?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98360" y="1473790"/>
            <a:ext cx="601684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Is detection of relic neutrinos feasible?</a:t>
            </a:r>
            <a:endParaRPr lang="en-IE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17" name="WordArt 26"/>
          <p:cNvSpPr>
            <a:spLocks noChangeArrowheads="1" noChangeShapeType="1" noTextEdit="1"/>
          </p:cNvSpPr>
          <p:nvPr/>
        </p:nvSpPr>
        <p:spPr bwMode="auto">
          <a:xfrm>
            <a:off x="233609" y="2216074"/>
            <a:ext cx="4198486" cy="574140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Theoretical and Observational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19" name="WordArt 26"/>
          <p:cNvSpPr>
            <a:spLocks noChangeArrowheads="1" noChangeShapeType="1" noTextEdit="1"/>
          </p:cNvSpPr>
          <p:nvPr/>
        </p:nvSpPr>
        <p:spPr bwMode="auto">
          <a:xfrm>
            <a:off x="356567" y="3520149"/>
            <a:ext cx="2375872" cy="80167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Low Energy </a:t>
            </a:r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ScaleS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20" name="WordArt 4"/>
          <p:cNvSpPr>
            <a:spLocks noChangeArrowheads="1" noChangeShapeType="1" noTextEdit="1"/>
          </p:cNvSpPr>
          <p:nvPr/>
        </p:nvSpPr>
        <p:spPr bwMode="auto">
          <a:xfrm>
            <a:off x="319673" y="537886"/>
            <a:ext cx="3692929" cy="10681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TOPLESS  2019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11" name="WordArt 26"/>
          <p:cNvSpPr>
            <a:spLocks noChangeArrowheads="1" noChangeShapeType="1" noTextEdit="1"/>
          </p:cNvSpPr>
          <p:nvPr/>
        </p:nvSpPr>
        <p:spPr bwMode="auto">
          <a:xfrm>
            <a:off x="321462" y="2902979"/>
            <a:ext cx="1959159" cy="68171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Physics at the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8430" y="5723088"/>
            <a:ext cx="35082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solidFill>
                  <a:schemeClr val="bg1"/>
                </a:solidFill>
              </a:rPr>
              <a:t>covers not only light BSM particles but also </a:t>
            </a:r>
          </a:p>
          <a:p>
            <a:r>
              <a:rPr lang="en-IE" sz="2000" dirty="0" smtClean="0">
                <a:solidFill>
                  <a:schemeClr val="bg1"/>
                </a:solidFill>
              </a:rPr>
              <a:t>new SM physics  </a:t>
            </a:r>
            <a:endParaRPr lang="en-IE" sz="20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9745" y="5185177"/>
            <a:ext cx="20854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solidFill>
                  <a:schemeClr val="bg1"/>
                </a:solidFill>
              </a:rPr>
              <a:t>sounds better</a:t>
            </a:r>
            <a:endParaRPr lang="en-IE" sz="2000" dirty="0">
              <a:solidFill>
                <a:schemeClr val="bg1"/>
              </a:solidFill>
            </a:endParaRPr>
          </a:p>
        </p:txBody>
      </p:sp>
      <p:pic>
        <p:nvPicPr>
          <p:cNvPr id="12" name="Picture 11" descr="IMG_33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3370919" y="1093507"/>
            <a:ext cx="6868757" cy="46817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-12003" y="-5919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6" name="WordArt 26"/>
          <p:cNvSpPr>
            <a:spLocks noChangeArrowheads="1" noChangeShapeType="1" noTextEdit="1"/>
          </p:cNvSpPr>
          <p:nvPr/>
        </p:nvSpPr>
        <p:spPr bwMode="auto">
          <a:xfrm>
            <a:off x="472689" y="460624"/>
            <a:ext cx="6358417" cy="952251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… reflects the change of the paradigm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 Blac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8752" y="1731962"/>
            <a:ext cx="8015095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Reflects  the present situation when nothing is found  </a:t>
            </a:r>
          </a:p>
          <a:p>
            <a:r>
              <a:rPr lang="en-IE" sz="2400" dirty="0" smtClean="0"/>
              <a:t>(well established) above the electroweak scale at the LHC  and other experiments</a:t>
            </a:r>
            <a:endParaRPr lang="en-IE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16387" y="3786697"/>
            <a:ext cx="80574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This changes the paradigm of searches for new physics </a:t>
            </a:r>
          </a:p>
          <a:p>
            <a:r>
              <a:rPr lang="en-IE" sz="2400" dirty="0" smtClean="0"/>
              <a:t>from  High to Low and Very low energy scales. </a:t>
            </a:r>
            <a:endParaRPr lang="en-IE" sz="2400" dirty="0"/>
          </a:p>
        </p:txBody>
      </p:sp>
      <p:sp>
        <p:nvSpPr>
          <p:cNvPr id="11" name="Down Arrow 10"/>
          <p:cNvSpPr/>
          <p:nvPr/>
        </p:nvSpPr>
        <p:spPr>
          <a:xfrm>
            <a:off x="2893819" y="1333938"/>
            <a:ext cx="430306" cy="408790"/>
          </a:xfrm>
          <a:prstGeom prst="downArrow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TextBox 11"/>
          <p:cNvSpPr txBox="1"/>
          <p:nvPr/>
        </p:nvSpPr>
        <p:spPr>
          <a:xfrm>
            <a:off x="527117" y="4589162"/>
            <a:ext cx="7670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With new </a:t>
            </a:r>
            <a:r>
              <a:rPr lang="en-IE" sz="2400" dirty="0" smtClean="0"/>
              <a:t>(yet relatively </a:t>
            </a:r>
            <a:r>
              <a:rPr lang="en-IE" sz="2400" dirty="0" smtClean="0"/>
              <a:t>inexpensive) experiments</a:t>
            </a:r>
            <a:endParaRPr lang="en-IE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613181" y="5455029"/>
            <a:ext cx="6421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Explosion of activity in the last 5 – 6 years  </a:t>
            </a:r>
            <a:endParaRPr lang="en-IE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580907" y="3139448"/>
            <a:ext cx="3399421" cy="461665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Nothing on the top?</a:t>
            </a:r>
            <a:endParaRPr lang="en-IE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809130" y="5964640"/>
            <a:ext cx="2764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w</a:t>
            </a:r>
            <a:r>
              <a:rPr lang="en-IE" sz="2400" dirty="0" smtClean="0"/>
              <a:t>ith key notions</a:t>
            </a:r>
            <a:endParaRPr lang="en-I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18" name="WordArt 4"/>
          <p:cNvSpPr>
            <a:spLocks noChangeArrowheads="1" noChangeShapeType="1" noTextEdit="1"/>
          </p:cNvSpPr>
          <p:nvPr/>
        </p:nvSpPr>
        <p:spPr bwMode="auto">
          <a:xfrm>
            <a:off x="371252" y="537882"/>
            <a:ext cx="2318160" cy="10089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6633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Portals,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96633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405314" y="1549093"/>
            <a:ext cx="2639100" cy="75868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6633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Mediators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96633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15" name="Picture 14" descr="IMG_34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3451699" y="1200694"/>
            <a:ext cx="6871793" cy="4485936"/>
          </a:xfrm>
          <a:prstGeom prst="rect">
            <a:avLst/>
          </a:prstGeom>
        </p:spPr>
      </p:pic>
      <p:sp>
        <p:nvSpPr>
          <p:cNvPr id="7" name="WordArt 4"/>
          <p:cNvSpPr>
            <a:spLocks noChangeArrowheads="1" noChangeShapeType="1" noTextEdit="1"/>
          </p:cNvSpPr>
          <p:nvPr/>
        </p:nvSpPr>
        <p:spPr bwMode="auto">
          <a:xfrm>
            <a:off x="416072" y="2603332"/>
            <a:ext cx="2488493" cy="73718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6633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&amp; Hidden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96633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8" name="WordArt 4"/>
          <p:cNvSpPr>
            <a:spLocks noChangeArrowheads="1" noChangeShapeType="1" noTextEdit="1"/>
          </p:cNvSpPr>
          <p:nvPr/>
        </p:nvSpPr>
        <p:spPr bwMode="auto">
          <a:xfrm>
            <a:off x="1007762" y="3431669"/>
            <a:ext cx="1886045" cy="887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6633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w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6633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orlds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96633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-1245" y="-5919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4967" y="4916253"/>
            <a:ext cx="6669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Various  topics are not new being “invented”</a:t>
            </a:r>
          </a:p>
          <a:p>
            <a:r>
              <a:rPr lang="en-IE" sz="2400" dirty="0" smtClean="0"/>
              <a:t> and discussed 30-40 years ago </a:t>
            </a:r>
          </a:p>
        </p:txBody>
      </p:sp>
      <p:sp>
        <p:nvSpPr>
          <p:cNvPr id="7" name="WordArt 26"/>
          <p:cNvSpPr>
            <a:spLocks noChangeArrowheads="1" noChangeShapeType="1" noTextEdit="1"/>
          </p:cNvSpPr>
          <p:nvPr/>
        </p:nvSpPr>
        <p:spPr bwMode="auto">
          <a:xfrm>
            <a:off x="677089" y="204392"/>
            <a:ext cx="4906130" cy="708861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New field of research?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 Black"/>
            </a:endParaRPr>
          </a:p>
        </p:txBody>
      </p:sp>
      <p:sp>
        <p:nvSpPr>
          <p:cNvPr id="6" name="WordArt 26"/>
          <p:cNvSpPr>
            <a:spLocks noChangeArrowheads="1" noChangeShapeType="1" noTextEdit="1"/>
          </p:cNvSpPr>
          <p:nvPr/>
        </p:nvSpPr>
        <p:spPr bwMode="auto">
          <a:xfrm>
            <a:off x="773913" y="1771007"/>
            <a:ext cx="1721862" cy="843095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Dark photons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 Black"/>
            </a:endParaRPr>
          </a:p>
        </p:txBody>
      </p:sp>
      <p:sp>
        <p:nvSpPr>
          <p:cNvPr id="8" name="WordArt 26"/>
          <p:cNvSpPr>
            <a:spLocks noChangeArrowheads="1" noChangeShapeType="1" noTextEdit="1"/>
          </p:cNvSpPr>
          <p:nvPr/>
        </p:nvSpPr>
        <p:spPr bwMode="auto">
          <a:xfrm rot="181716">
            <a:off x="2699830" y="1552046"/>
            <a:ext cx="1205177" cy="653081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 Black"/>
              </a:rPr>
              <a:t>Axions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>
                  <a:lumMod val="60000"/>
                  <a:lumOff val="40000"/>
                </a:schemeClr>
              </a:solidFill>
              <a:latin typeface="Arial Black"/>
            </a:endParaRPr>
          </a:p>
        </p:txBody>
      </p:sp>
      <p:sp>
        <p:nvSpPr>
          <p:cNvPr id="9" name="WordArt 26"/>
          <p:cNvSpPr>
            <a:spLocks noChangeArrowheads="1" noChangeShapeType="1" noTextEdit="1"/>
          </p:cNvSpPr>
          <p:nvPr/>
        </p:nvSpPr>
        <p:spPr bwMode="auto">
          <a:xfrm rot="329876">
            <a:off x="3539086" y="2162095"/>
            <a:ext cx="882285" cy="6492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latin typeface="Arial Black"/>
              </a:rPr>
              <a:t>ALP’s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CC"/>
              </a:solidFill>
              <a:latin typeface="Arial Black"/>
            </a:endParaRPr>
          </a:p>
        </p:txBody>
      </p:sp>
      <p:sp>
        <p:nvSpPr>
          <p:cNvPr id="11" name="WordArt 26"/>
          <p:cNvSpPr>
            <a:spLocks noChangeArrowheads="1" noChangeShapeType="1" noTextEdit="1"/>
          </p:cNvSpPr>
          <p:nvPr/>
        </p:nvSpPr>
        <p:spPr bwMode="auto">
          <a:xfrm rot="20995442">
            <a:off x="1094979" y="2637209"/>
            <a:ext cx="2001761" cy="6492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Sterile neutrinos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12" name="WordArt 26"/>
          <p:cNvSpPr>
            <a:spLocks noChangeArrowheads="1" noChangeShapeType="1" noTextEdit="1"/>
          </p:cNvSpPr>
          <p:nvPr/>
        </p:nvSpPr>
        <p:spPr bwMode="auto">
          <a:xfrm rot="241562">
            <a:off x="1838607" y="3241419"/>
            <a:ext cx="1937015" cy="6420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>
                    <a:lumMod val="65000"/>
                  </a:schemeClr>
                </a:solidFill>
                <a:latin typeface="Arial Black"/>
              </a:rPr>
              <a:t>Dark neutrinos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>
                  <a:lumMod val="65000"/>
                </a:schemeClr>
              </a:solidFill>
              <a:latin typeface="Arial Black"/>
            </a:endParaRPr>
          </a:p>
        </p:txBody>
      </p:sp>
      <p:sp>
        <p:nvSpPr>
          <p:cNvPr id="14" name="WordArt 26"/>
          <p:cNvSpPr>
            <a:spLocks noChangeArrowheads="1" noChangeShapeType="1" noTextEdit="1"/>
          </p:cNvSpPr>
          <p:nvPr/>
        </p:nvSpPr>
        <p:spPr bwMode="auto">
          <a:xfrm rot="21179416">
            <a:off x="4527358" y="1623259"/>
            <a:ext cx="2080533" cy="6420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Light , </a:t>
            </a:r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ultralight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 Black"/>
            </a:endParaRPr>
          </a:p>
        </p:txBody>
      </p:sp>
      <p:sp>
        <p:nvSpPr>
          <p:cNvPr id="15" name="WordArt 26"/>
          <p:cNvSpPr>
            <a:spLocks noChangeArrowheads="1" noChangeShapeType="1" noTextEdit="1"/>
          </p:cNvSpPr>
          <p:nvPr/>
        </p:nvSpPr>
        <p:spPr bwMode="auto">
          <a:xfrm>
            <a:off x="5538982" y="3330142"/>
            <a:ext cx="3143648" cy="6420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 Black"/>
              </a:rPr>
              <a:t>Portal and Mediators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FF"/>
              </a:solidFill>
              <a:latin typeface="Arial Black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3912" y="5900966"/>
            <a:ext cx="6670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Interesting and rich physics, new phenomena </a:t>
            </a:r>
            <a:endParaRPr lang="en-IE" sz="2400" dirty="0"/>
          </a:p>
        </p:txBody>
      </p:sp>
      <p:sp>
        <p:nvSpPr>
          <p:cNvPr id="16" name="WordArt 26"/>
          <p:cNvSpPr>
            <a:spLocks noChangeArrowheads="1" noChangeShapeType="1" noTextEdit="1"/>
          </p:cNvSpPr>
          <p:nvPr/>
        </p:nvSpPr>
        <p:spPr bwMode="auto">
          <a:xfrm rot="21179416">
            <a:off x="4720910" y="2133631"/>
            <a:ext cx="1082699" cy="55770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scalars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 Black"/>
            </a:endParaRPr>
          </a:p>
        </p:txBody>
      </p:sp>
      <p:sp>
        <p:nvSpPr>
          <p:cNvPr id="18" name="WordArt 26"/>
          <p:cNvSpPr>
            <a:spLocks noChangeArrowheads="1" noChangeShapeType="1" noTextEdit="1"/>
          </p:cNvSpPr>
          <p:nvPr/>
        </p:nvSpPr>
        <p:spPr bwMode="auto">
          <a:xfrm rot="322730">
            <a:off x="5063651" y="4112811"/>
            <a:ext cx="3143648" cy="6420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 Black"/>
              </a:rPr>
              <a:t>Dark, Hidden sectors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3300"/>
              </a:solidFill>
              <a:latin typeface="Arial Black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2541" y="923401"/>
            <a:ext cx="3010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Key notions and topics</a:t>
            </a: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20485" name="WordArt 4"/>
          <p:cNvSpPr>
            <a:spLocks noChangeArrowheads="1" noChangeShapeType="1" noTextEdit="1"/>
          </p:cNvSpPr>
          <p:nvPr/>
        </p:nvSpPr>
        <p:spPr bwMode="auto">
          <a:xfrm>
            <a:off x="328613" y="643447"/>
            <a:ext cx="2967479" cy="8026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Motivations: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0491" name="Text Box 10"/>
          <p:cNvSpPr txBox="1">
            <a:spLocks noChangeArrowheads="1"/>
          </p:cNvSpPr>
          <p:nvPr/>
        </p:nvSpPr>
        <p:spPr bwMode="auto">
          <a:xfrm>
            <a:off x="7769225" y="1320800"/>
            <a:ext cx="885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LSND</a:t>
            </a:r>
          </a:p>
        </p:txBody>
      </p:sp>
      <p:sp>
        <p:nvSpPr>
          <p:cNvPr id="20497" name="Text Box 18"/>
          <p:cNvSpPr txBox="1">
            <a:spLocks noChangeArrowheads="1"/>
          </p:cNvSpPr>
          <p:nvPr/>
        </p:nvSpPr>
        <p:spPr bwMode="auto">
          <a:xfrm>
            <a:off x="5675313" y="231775"/>
            <a:ext cx="2074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Symbol" pitchFamily="18" charset="2"/>
              </a:rPr>
              <a:t>D</a:t>
            </a:r>
            <a:r>
              <a:rPr lang="en-US"/>
              <a:t>m</a:t>
            </a:r>
            <a:r>
              <a:rPr lang="en-US" baseline="-25000"/>
              <a:t>41</a:t>
            </a:r>
            <a:r>
              <a:rPr lang="en-US" baseline="30000"/>
              <a:t>2</a:t>
            </a:r>
            <a:r>
              <a:rPr lang="en-US"/>
              <a:t> =  1 - 2 eV</a:t>
            </a:r>
            <a:r>
              <a:rPr lang="en-US" baseline="30000"/>
              <a:t>2</a:t>
            </a:r>
            <a:endParaRPr lang="en-US"/>
          </a:p>
        </p:txBody>
      </p:sp>
      <p:sp>
        <p:nvSpPr>
          <p:cNvPr id="10" name="WordArt 4"/>
          <p:cNvSpPr>
            <a:spLocks noChangeArrowheads="1" noChangeShapeType="1" noTextEdit="1"/>
          </p:cNvSpPr>
          <p:nvPr/>
        </p:nvSpPr>
        <p:spPr bwMode="auto">
          <a:xfrm>
            <a:off x="328613" y="1613637"/>
            <a:ext cx="2967479" cy="102622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Experimental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12" name="WordArt 4"/>
          <p:cNvSpPr>
            <a:spLocks noChangeArrowheads="1" noChangeShapeType="1" noTextEdit="1"/>
          </p:cNvSpPr>
          <p:nvPr/>
        </p:nvSpPr>
        <p:spPr bwMode="auto">
          <a:xfrm>
            <a:off x="358083" y="2753949"/>
            <a:ext cx="1158746" cy="8325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hints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13" name="Picture 12" descr="IMG_34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433487" y="1164868"/>
            <a:ext cx="6880052" cy="4538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-1245" y="-5919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4424" y="1247872"/>
            <a:ext cx="1533609" cy="95410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800" dirty="0" smtClean="0"/>
              <a:t>Dark</a:t>
            </a:r>
          </a:p>
          <a:p>
            <a:r>
              <a:rPr lang="en-IE" sz="2800" dirty="0" smtClean="0"/>
              <a:t>Matter</a:t>
            </a:r>
            <a:endParaRPr lang="en-IE" sz="2800" dirty="0"/>
          </a:p>
        </p:txBody>
      </p:sp>
      <p:sp>
        <p:nvSpPr>
          <p:cNvPr id="7" name="WordArt 26"/>
          <p:cNvSpPr>
            <a:spLocks noChangeArrowheads="1" noChangeShapeType="1" noTextEdit="1"/>
          </p:cNvSpPr>
          <p:nvPr/>
        </p:nvSpPr>
        <p:spPr bwMode="auto">
          <a:xfrm>
            <a:off x="1570616" y="112580"/>
            <a:ext cx="5658523" cy="843095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Evidences of low scale physics?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501" y="2405169"/>
            <a:ext cx="1335106" cy="954107"/>
          </a:xfrm>
          <a:prstGeom prst="rect">
            <a:avLst/>
          </a:prstGeom>
          <a:solidFill>
            <a:srgbClr val="808080"/>
          </a:solidFill>
        </p:spPr>
        <p:txBody>
          <a:bodyPr wrap="square" rtlCol="0">
            <a:spAutoFit/>
          </a:bodyPr>
          <a:lstStyle/>
          <a:p>
            <a:r>
              <a:rPr lang="en-IE" sz="2800" dirty="0" smtClean="0"/>
              <a:t>Dark</a:t>
            </a:r>
          </a:p>
          <a:p>
            <a:r>
              <a:rPr lang="en-IE" sz="2800" dirty="0" smtClean="0"/>
              <a:t>Energy</a:t>
            </a:r>
            <a:endParaRPr lang="en-IE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76977" y="3788384"/>
            <a:ext cx="1868230" cy="954107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r>
              <a:rPr lang="en-IE" sz="2800" dirty="0" smtClean="0"/>
              <a:t>Neutrino</a:t>
            </a:r>
          </a:p>
          <a:p>
            <a:r>
              <a:rPr lang="en-IE" sz="2800" dirty="0" smtClean="0"/>
              <a:t>Anomalies</a:t>
            </a:r>
            <a:endParaRPr lang="en-IE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345208" y="3530277"/>
            <a:ext cx="1753496" cy="830997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LSND</a:t>
            </a:r>
          </a:p>
          <a:p>
            <a:r>
              <a:rPr lang="en-IE" sz="2400" dirty="0" err="1" smtClean="0"/>
              <a:t>MiniBooNE</a:t>
            </a:r>
            <a:endParaRPr lang="en-IE" sz="2400" dirty="0"/>
          </a:p>
        </p:txBody>
      </p:sp>
      <p:sp>
        <p:nvSpPr>
          <p:cNvPr id="11" name="TextBox 10"/>
          <p:cNvSpPr txBox="1"/>
          <p:nvPr/>
        </p:nvSpPr>
        <p:spPr>
          <a:xfrm rot="21221725">
            <a:off x="5260481" y="3372885"/>
            <a:ext cx="1409252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Gallium</a:t>
            </a:r>
          </a:p>
          <a:p>
            <a:r>
              <a:rPr lang="en-IE" sz="2400" dirty="0" smtClean="0"/>
              <a:t>anomaly</a:t>
            </a:r>
            <a:endParaRPr lang="en-IE" sz="2400" dirty="0"/>
          </a:p>
        </p:txBody>
      </p:sp>
      <p:sp>
        <p:nvSpPr>
          <p:cNvPr id="12" name="TextBox 11"/>
          <p:cNvSpPr txBox="1"/>
          <p:nvPr/>
        </p:nvSpPr>
        <p:spPr>
          <a:xfrm rot="21203055">
            <a:off x="2947660" y="4496214"/>
            <a:ext cx="1237108" cy="83099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5 </a:t>
            </a:r>
            <a:r>
              <a:rPr lang="en-IE" sz="2400" dirty="0" err="1" smtClean="0"/>
              <a:t>MeV</a:t>
            </a:r>
            <a:r>
              <a:rPr lang="en-IE" sz="2400" dirty="0" smtClean="0"/>
              <a:t> bump</a:t>
            </a:r>
            <a:endParaRPr lang="en-IE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751456" y="2288043"/>
            <a:ext cx="1366221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ANITA</a:t>
            </a:r>
            <a:endParaRPr lang="en-IE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7521672" y="1740314"/>
            <a:ext cx="1237108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EDGES</a:t>
            </a:r>
            <a:endParaRPr lang="en-IE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961652" y="6290296"/>
            <a:ext cx="1760418" cy="461665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en-IE" sz="2400" dirty="0" smtClean="0"/>
              <a:t>Be anomaly</a:t>
            </a:r>
            <a:endParaRPr lang="en-IE" sz="2400" dirty="0"/>
          </a:p>
        </p:txBody>
      </p:sp>
      <p:sp>
        <p:nvSpPr>
          <p:cNvPr id="16" name="TextBox 15"/>
          <p:cNvSpPr txBox="1"/>
          <p:nvPr/>
        </p:nvSpPr>
        <p:spPr>
          <a:xfrm rot="233131">
            <a:off x="7628283" y="5116115"/>
            <a:ext cx="1506071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neutron</a:t>
            </a:r>
          </a:p>
          <a:p>
            <a:r>
              <a:rPr lang="en-IE" sz="2400" dirty="0" smtClean="0"/>
              <a:t>lifetime</a:t>
            </a:r>
            <a:endParaRPr lang="en-IE" sz="2400" dirty="0"/>
          </a:p>
        </p:txBody>
      </p:sp>
      <p:sp>
        <p:nvSpPr>
          <p:cNvPr id="17" name="TextBox 16"/>
          <p:cNvSpPr txBox="1"/>
          <p:nvPr/>
        </p:nvSpPr>
        <p:spPr>
          <a:xfrm rot="21134275">
            <a:off x="8083813" y="6311955"/>
            <a:ext cx="1152202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g</a:t>
            </a:r>
            <a:r>
              <a:rPr lang="en-IE" sz="2400" baseline="-25000" dirty="0" smtClean="0">
                <a:latin typeface="Symbol" pitchFamily="18" charset="2"/>
              </a:rPr>
              <a:t>m</a:t>
            </a:r>
            <a:r>
              <a:rPr lang="en-IE" sz="2400" dirty="0" smtClean="0"/>
              <a:t> - 2</a:t>
            </a:r>
            <a:endParaRPr lang="en-IE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7110811" y="5925596"/>
            <a:ext cx="1559861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B-decays</a:t>
            </a:r>
            <a:endParaRPr lang="en-IE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413679" y="5368463"/>
            <a:ext cx="1931530" cy="954107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IE" sz="2800" dirty="0" smtClean="0"/>
              <a:t>Origins of </a:t>
            </a:r>
          </a:p>
          <a:p>
            <a:r>
              <a:rPr lang="en-IE" sz="2800" dirty="0" smtClean="0">
                <a:latin typeface="Symbol" pitchFamily="18" charset="2"/>
              </a:rPr>
              <a:t>n </a:t>
            </a:r>
            <a:r>
              <a:rPr lang="en-IE" sz="2800" dirty="0" smtClean="0"/>
              <a:t>- mass</a:t>
            </a:r>
            <a:endParaRPr lang="en-IE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2409755" y="2372895"/>
            <a:ext cx="25020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indeed indicates</a:t>
            </a:r>
          </a:p>
          <a:p>
            <a:r>
              <a:rPr lang="en-IE" sz="2000" dirty="0" smtClean="0"/>
              <a:t>small  energy scale</a:t>
            </a:r>
            <a:endParaRPr lang="en-IE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6052267" y="4104429"/>
            <a:ext cx="2124625" cy="830997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r>
              <a:rPr lang="en-IE" sz="2400" dirty="0" err="1" smtClean="0"/>
              <a:t>KamLAND</a:t>
            </a:r>
            <a:r>
              <a:rPr lang="en-IE" sz="2400" dirty="0" smtClean="0"/>
              <a:t>-Solar tension</a:t>
            </a:r>
            <a:endParaRPr lang="en-IE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969620" y="3723496"/>
            <a:ext cx="1366221" cy="1200329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Reactor neutrino</a:t>
            </a:r>
          </a:p>
          <a:p>
            <a:r>
              <a:rPr lang="en-IE" sz="2400" dirty="0" smtClean="0"/>
              <a:t>anomaly</a:t>
            </a:r>
            <a:endParaRPr lang="en-IE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4847276" y="1084156"/>
            <a:ext cx="28034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err="1" smtClean="0"/>
              <a:t>Axions</a:t>
            </a:r>
            <a:r>
              <a:rPr lang="en-IE" sz="2000" dirty="0" smtClean="0"/>
              <a:t>, </a:t>
            </a:r>
            <a:r>
              <a:rPr lang="en-IE" sz="2000" dirty="0" err="1" smtClean="0"/>
              <a:t>keV</a:t>
            </a:r>
            <a:r>
              <a:rPr lang="en-IE" sz="2000" dirty="0" smtClean="0"/>
              <a:t> </a:t>
            </a:r>
            <a:r>
              <a:rPr lang="en-IE" sz="2000" dirty="0" err="1" smtClean="0"/>
              <a:t>steriles</a:t>
            </a:r>
            <a:r>
              <a:rPr lang="en-IE" sz="2000" dirty="0" smtClean="0"/>
              <a:t>, fuzzy DM …</a:t>
            </a:r>
            <a:endParaRPr lang="en-IE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2425859" y="1621976"/>
            <a:ext cx="2162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CDM- problems</a:t>
            </a: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20485" name="WordArt 4"/>
          <p:cNvSpPr>
            <a:spLocks noChangeArrowheads="1" noChangeShapeType="1" noTextEdit="1"/>
          </p:cNvSpPr>
          <p:nvPr/>
        </p:nvSpPr>
        <p:spPr bwMode="auto">
          <a:xfrm>
            <a:off x="382403" y="465057"/>
            <a:ext cx="3372018" cy="11003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Motivations: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CC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sp>
        <p:nvSpPr>
          <p:cNvPr id="20491" name="Text Box 10"/>
          <p:cNvSpPr txBox="1">
            <a:spLocks noChangeArrowheads="1"/>
          </p:cNvSpPr>
          <p:nvPr/>
        </p:nvSpPr>
        <p:spPr bwMode="auto">
          <a:xfrm>
            <a:off x="7769225" y="1320800"/>
            <a:ext cx="885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LSND</a:t>
            </a:r>
          </a:p>
        </p:txBody>
      </p:sp>
      <p:sp>
        <p:nvSpPr>
          <p:cNvPr id="20497" name="Text Box 18"/>
          <p:cNvSpPr txBox="1">
            <a:spLocks noChangeArrowheads="1"/>
          </p:cNvSpPr>
          <p:nvPr/>
        </p:nvSpPr>
        <p:spPr bwMode="auto">
          <a:xfrm>
            <a:off x="5675313" y="231775"/>
            <a:ext cx="2074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Symbol" pitchFamily="18" charset="2"/>
              </a:rPr>
              <a:t>D</a:t>
            </a:r>
            <a:r>
              <a:rPr lang="en-US"/>
              <a:t>m</a:t>
            </a:r>
            <a:r>
              <a:rPr lang="en-US" baseline="-25000"/>
              <a:t>41</a:t>
            </a:r>
            <a:r>
              <a:rPr lang="en-US" baseline="30000"/>
              <a:t>2</a:t>
            </a:r>
            <a:r>
              <a:rPr lang="en-US"/>
              <a:t> =  1 - 2 eV</a:t>
            </a:r>
            <a:r>
              <a:rPr lang="en-US" baseline="30000"/>
              <a:t>2</a:t>
            </a:r>
            <a:endParaRPr lang="en-US"/>
          </a:p>
        </p:txBody>
      </p:sp>
      <p:sp>
        <p:nvSpPr>
          <p:cNvPr id="18" name="WordArt 4"/>
          <p:cNvSpPr>
            <a:spLocks noChangeArrowheads="1" noChangeShapeType="1" noTextEdit="1"/>
          </p:cNvSpPr>
          <p:nvPr/>
        </p:nvSpPr>
        <p:spPr bwMode="auto">
          <a:xfrm>
            <a:off x="360889" y="1731968"/>
            <a:ext cx="2307010" cy="12389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effectLst>
                  <a:prstShdw prst="shdw13" dist="53882" dir="13500000">
                    <a:srgbClr val="868686"/>
                  </a:prstShdw>
                </a:effectLst>
                <a:latin typeface="Arial Black"/>
              </a:rPr>
              <a:t>Theory?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CC"/>
              </a:solidFill>
              <a:effectLst>
                <a:prstShdw prst="shdw13" dist="53882" dir="13500000">
                  <a:srgbClr val="868686"/>
                </a:prstShdw>
              </a:effectLst>
              <a:latin typeface="Arial Black"/>
            </a:endParaRPr>
          </a:p>
        </p:txBody>
      </p:sp>
      <p:pic>
        <p:nvPicPr>
          <p:cNvPr id="11" name="Picture 10" descr="IMG_34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320242" y="1034246"/>
            <a:ext cx="6849603" cy="47979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-1245" y="893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7433537" y="2218623"/>
            <a:ext cx="985068" cy="581581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82960" y="1250075"/>
            <a:ext cx="2437294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High scale desert</a:t>
            </a:r>
          </a:p>
          <a:p>
            <a:r>
              <a:rPr lang="en-IE" sz="2000" dirty="0" smtClean="0"/>
              <a:t>14 – 17 orders</a:t>
            </a:r>
            <a:endParaRPr lang="en-IE" sz="2000" dirty="0"/>
          </a:p>
        </p:txBody>
      </p:sp>
      <p:sp>
        <p:nvSpPr>
          <p:cNvPr id="7" name="WordArt 26"/>
          <p:cNvSpPr>
            <a:spLocks noChangeArrowheads="1" noChangeShapeType="1" noTextEdit="1"/>
          </p:cNvSpPr>
          <p:nvPr/>
        </p:nvSpPr>
        <p:spPr bwMode="auto">
          <a:xfrm>
            <a:off x="280589" y="219590"/>
            <a:ext cx="3715195" cy="843095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Second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 desert?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63849" y="224131"/>
            <a:ext cx="774541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10</a:t>
            </a:r>
            <a:r>
              <a:rPr lang="en-IE" baseline="30000" dirty="0" smtClean="0"/>
              <a:t>20</a:t>
            </a:r>
          </a:p>
          <a:p>
            <a:endParaRPr lang="en-IE" baseline="30000" dirty="0" smtClean="0"/>
          </a:p>
          <a:p>
            <a:endParaRPr lang="en-IE" dirty="0" smtClean="0"/>
          </a:p>
          <a:p>
            <a:endParaRPr lang="en-IE" dirty="0" smtClean="0"/>
          </a:p>
          <a:p>
            <a:r>
              <a:rPr lang="en-IE" dirty="0" smtClean="0"/>
              <a:t>10</a:t>
            </a:r>
            <a:r>
              <a:rPr lang="en-IE" baseline="30000" dirty="0" smtClean="0"/>
              <a:t>10</a:t>
            </a:r>
          </a:p>
          <a:p>
            <a:endParaRPr lang="en-IE" baseline="30000" dirty="0" smtClean="0"/>
          </a:p>
          <a:p>
            <a:endParaRPr lang="en-IE" dirty="0" smtClean="0"/>
          </a:p>
          <a:p>
            <a:endParaRPr lang="en-IE" dirty="0" smtClean="0"/>
          </a:p>
          <a:p>
            <a:r>
              <a:rPr lang="en-IE" dirty="0" smtClean="0"/>
              <a:t>10</a:t>
            </a:r>
            <a:r>
              <a:rPr lang="en-IE" baseline="30000" dirty="0" smtClean="0"/>
              <a:t>0</a:t>
            </a:r>
          </a:p>
          <a:p>
            <a:endParaRPr lang="en-IE" baseline="30000" dirty="0" smtClean="0"/>
          </a:p>
          <a:p>
            <a:endParaRPr lang="en-IE" dirty="0" smtClean="0"/>
          </a:p>
          <a:p>
            <a:endParaRPr lang="en-IE" dirty="0" smtClean="0"/>
          </a:p>
          <a:p>
            <a:r>
              <a:rPr lang="en-IE" dirty="0" smtClean="0"/>
              <a:t>10</a:t>
            </a:r>
            <a:r>
              <a:rPr lang="en-IE" baseline="30000" dirty="0" smtClean="0"/>
              <a:t>-10</a:t>
            </a:r>
          </a:p>
          <a:p>
            <a:endParaRPr lang="en-IE" baseline="30000" dirty="0" smtClean="0"/>
          </a:p>
          <a:p>
            <a:endParaRPr lang="en-IE" dirty="0" smtClean="0"/>
          </a:p>
          <a:p>
            <a:endParaRPr lang="en-IE" dirty="0" smtClean="0"/>
          </a:p>
          <a:p>
            <a:r>
              <a:rPr lang="en-IE" dirty="0" smtClean="0"/>
              <a:t>10</a:t>
            </a:r>
            <a:r>
              <a:rPr lang="en-IE" baseline="30000" dirty="0" smtClean="0"/>
              <a:t>-20</a:t>
            </a:r>
          </a:p>
          <a:p>
            <a:endParaRPr lang="en-IE" baseline="30000" dirty="0" smtClean="0"/>
          </a:p>
          <a:p>
            <a:endParaRPr lang="en-IE" dirty="0" smtClean="0"/>
          </a:p>
          <a:p>
            <a:endParaRPr lang="en-IE" dirty="0" smtClean="0"/>
          </a:p>
          <a:p>
            <a:r>
              <a:rPr lang="en-IE" dirty="0" smtClean="0"/>
              <a:t>10</a:t>
            </a:r>
            <a:r>
              <a:rPr lang="en-IE" baseline="30000" dirty="0" smtClean="0"/>
              <a:t>-30</a:t>
            </a:r>
          </a:p>
          <a:p>
            <a:endParaRPr lang="en-IE" baseline="30000" dirty="0" smtClean="0"/>
          </a:p>
          <a:p>
            <a:endParaRPr lang="en-IE" baseline="30000" dirty="0" smtClean="0"/>
          </a:p>
          <a:p>
            <a:endParaRPr lang="en-IE" dirty="0" smtClean="0"/>
          </a:p>
          <a:p>
            <a:r>
              <a:rPr lang="en-IE" dirty="0" smtClean="0"/>
              <a:t>10</a:t>
            </a:r>
            <a:r>
              <a:rPr lang="en-IE" baseline="30000" dirty="0" smtClean="0"/>
              <a:t>-40</a:t>
            </a:r>
          </a:p>
        </p:txBody>
      </p:sp>
      <p:sp>
        <p:nvSpPr>
          <p:cNvPr id="8" name="TextBox 7"/>
          <p:cNvSpPr txBox="1"/>
          <p:nvPr/>
        </p:nvSpPr>
        <p:spPr>
          <a:xfrm rot="5400000">
            <a:off x="8096917" y="3351755"/>
            <a:ext cx="1194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M, </a:t>
            </a:r>
            <a:r>
              <a:rPr lang="en-IE" sz="2000" dirty="0" err="1" smtClean="0"/>
              <a:t>GeV</a:t>
            </a:r>
            <a:endParaRPr lang="en-IE" sz="2000" dirty="0"/>
          </a:p>
        </p:txBody>
      </p:sp>
      <p:sp>
        <p:nvSpPr>
          <p:cNvPr id="9" name="Rectangle 8"/>
          <p:cNvSpPr/>
          <p:nvPr/>
        </p:nvSpPr>
        <p:spPr>
          <a:xfrm>
            <a:off x="7627187" y="0"/>
            <a:ext cx="258184" cy="6852081"/>
          </a:xfrm>
          <a:prstGeom prst="rect">
            <a:avLst/>
          </a:prstGeom>
          <a:gradFill flip="none" rotWithShape="1">
            <a:gsLst>
              <a:gs pos="0">
                <a:srgbClr val="FF00FF">
                  <a:tint val="66000"/>
                  <a:satMod val="160000"/>
                </a:srgbClr>
              </a:gs>
              <a:gs pos="50000">
                <a:srgbClr val="FF00FF">
                  <a:tint val="44500"/>
                  <a:satMod val="160000"/>
                </a:srgbClr>
              </a:gs>
              <a:gs pos="100000">
                <a:srgbClr val="FF00FF">
                  <a:tint val="23500"/>
                  <a:satMod val="160000"/>
                </a:srgbClr>
              </a:gs>
            </a:gsLst>
            <a:lin ang="5400000" scaled="1"/>
            <a:tileRect/>
          </a:gra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11" name="Straight Connector 10"/>
          <p:cNvCxnSpPr/>
          <p:nvPr/>
        </p:nvCxnSpPr>
        <p:spPr>
          <a:xfrm>
            <a:off x="7627187" y="1420005"/>
            <a:ext cx="2581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637939" y="402476"/>
            <a:ext cx="2581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628979" y="6368527"/>
            <a:ext cx="2581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639737" y="5443365"/>
            <a:ext cx="2581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630771" y="4428562"/>
            <a:ext cx="2581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616423" y="3429893"/>
            <a:ext cx="2581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639737" y="2409711"/>
            <a:ext cx="2581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ight Arrow 27"/>
          <p:cNvSpPr/>
          <p:nvPr/>
        </p:nvSpPr>
        <p:spPr>
          <a:xfrm>
            <a:off x="7239906" y="380960"/>
            <a:ext cx="290456" cy="32904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9" name="Right Arrow 28"/>
          <p:cNvSpPr/>
          <p:nvPr/>
        </p:nvSpPr>
        <p:spPr>
          <a:xfrm>
            <a:off x="7239906" y="2094582"/>
            <a:ext cx="290456" cy="32904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0" name="Right Arrow 29"/>
          <p:cNvSpPr/>
          <p:nvPr/>
        </p:nvSpPr>
        <p:spPr>
          <a:xfrm>
            <a:off x="7241694" y="2591238"/>
            <a:ext cx="290456" cy="32904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1" name="Right Arrow 30"/>
          <p:cNvSpPr/>
          <p:nvPr/>
        </p:nvSpPr>
        <p:spPr>
          <a:xfrm>
            <a:off x="7273968" y="3408377"/>
            <a:ext cx="290456" cy="32904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2" name="Right Arrow 31"/>
          <p:cNvSpPr/>
          <p:nvPr/>
        </p:nvSpPr>
        <p:spPr>
          <a:xfrm>
            <a:off x="7272190" y="3572899"/>
            <a:ext cx="290456" cy="329044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3" name="Right Arrow 32"/>
          <p:cNvSpPr/>
          <p:nvPr/>
        </p:nvSpPr>
        <p:spPr>
          <a:xfrm>
            <a:off x="7273978" y="3714541"/>
            <a:ext cx="290456" cy="329044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4" name="Right Arrow 33"/>
          <p:cNvSpPr/>
          <p:nvPr/>
        </p:nvSpPr>
        <p:spPr>
          <a:xfrm>
            <a:off x="7272180" y="6336253"/>
            <a:ext cx="290456" cy="329044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5" name="Right Arrow 34"/>
          <p:cNvSpPr/>
          <p:nvPr/>
        </p:nvSpPr>
        <p:spPr>
          <a:xfrm rot="2913239">
            <a:off x="5886235" y="6352126"/>
            <a:ext cx="290456" cy="329044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6" name="TextBox 35"/>
          <p:cNvSpPr txBox="1"/>
          <p:nvPr/>
        </p:nvSpPr>
        <p:spPr>
          <a:xfrm>
            <a:off x="6572932" y="6280683"/>
            <a:ext cx="7960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1/</a:t>
            </a:r>
            <a:r>
              <a:rPr lang="en-IE" sz="2000" dirty="0" err="1" smtClean="0"/>
              <a:t>t</a:t>
            </a:r>
            <a:r>
              <a:rPr lang="en-IE" sz="2000" baseline="-25000" dirty="0" err="1" smtClean="0"/>
              <a:t>U</a:t>
            </a:r>
            <a:endParaRPr lang="en-IE" sz="2000" dirty="0"/>
          </a:p>
        </p:txBody>
      </p:sp>
      <p:sp>
        <p:nvSpPr>
          <p:cNvPr id="37" name="TextBox 36"/>
          <p:cNvSpPr txBox="1"/>
          <p:nvPr/>
        </p:nvSpPr>
        <p:spPr>
          <a:xfrm>
            <a:off x="4873735" y="5883014"/>
            <a:ext cx="623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m</a:t>
            </a:r>
            <a:r>
              <a:rPr lang="en-IE" sz="2000" baseline="-25000" dirty="0" smtClean="0">
                <a:latin typeface="Symbol" pitchFamily="18" charset="2"/>
              </a:rPr>
              <a:t>g</a:t>
            </a:r>
            <a:endParaRPr lang="en-IE" sz="2000" dirty="0"/>
          </a:p>
        </p:txBody>
      </p:sp>
      <p:sp>
        <p:nvSpPr>
          <p:cNvPr id="38" name="Text Box 6"/>
          <p:cNvSpPr txBox="1">
            <a:spLocks noChangeArrowheads="1"/>
          </p:cNvSpPr>
          <p:nvPr/>
        </p:nvSpPr>
        <p:spPr bwMode="auto">
          <a:xfrm>
            <a:off x="6613898" y="2034274"/>
            <a:ext cx="6880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/>
              <a:t>V</a:t>
            </a:r>
            <a:r>
              <a:rPr lang="en-US" sz="2000" baseline="-25000" dirty="0" smtClean="0"/>
              <a:t>EW </a:t>
            </a:r>
            <a:endParaRPr lang="en-US" sz="2000" baseline="-25000" dirty="0"/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6508384" y="316412"/>
            <a:ext cx="67518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/>
              <a:t> 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Pl</a:t>
            </a:r>
            <a:r>
              <a:rPr lang="en-US" sz="2000" baseline="-25000" dirty="0" smtClean="0"/>
              <a:t> </a:t>
            </a: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5495494" y="3687337"/>
            <a:ext cx="13628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/>
              <a:t> V</a:t>
            </a:r>
            <a:r>
              <a:rPr lang="en-US" sz="2000" baseline="-25000" dirty="0" smtClean="0"/>
              <a:t>EW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/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Pl</a:t>
            </a:r>
            <a:endParaRPr lang="en-US" sz="2000" baseline="-25000" dirty="0"/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6779951" y="3329812"/>
            <a:ext cx="5245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err="1" smtClean="0"/>
              <a:t>m</a:t>
            </a:r>
            <a:r>
              <a:rPr lang="en-US" sz="2000" baseline="-25000" dirty="0" err="1" smtClean="0">
                <a:latin typeface="Symbol" pitchFamily="18" charset="2"/>
              </a:rPr>
              <a:t>n</a:t>
            </a:r>
            <a:r>
              <a:rPr lang="en-US" sz="2000" baseline="-25000" dirty="0" smtClean="0"/>
              <a:t> </a:t>
            </a:r>
            <a:endParaRPr lang="en-US" sz="2000" baseline="-25000" dirty="0"/>
          </a:p>
        </p:txBody>
      </p:sp>
      <p:sp>
        <p:nvSpPr>
          <p:cNvPr id="43" name="TextBox 42"/>
          <p:cNvSpPr txBox="1"/>
          <p:nvPr/>
        </p:nvSpPr>
        <p:spPr>
          <a:xfrm>
            <a:off x="6780210" y="2520172"/>
            <a:ext cx="5350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m</a:t>
            </a:r>
            <a:r>
              <a:rPr lang="en-IE" sz="2000" baseline="-25000" dirty="0" smtClean="0"/>
              <a:t>e</a:t>
            </a:r>
            <a:endParaRPr lang="en-IE" sz="2000" dirty="0"/>
          </a:p>
        </p:txBody>
      </p:sp>
      <p:sp>
        <p:nvSpPr>
          <p:cNvPr id="44" name="Left Brace 43"/>
          <p:cNvSpPr/>
          <p:nvPr/>
        </p:nvSpPr>
        <p:spPr>
          <a:xfrm>
            <a:off x="6519137" y="2137614"/>
            <a:ext cx="170067" cy="690735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5" name="TextBox 44"/>
          <p:cNvSpPr txBox="1"/>
          <p:nvPr/>
        </p:nvSpPr>
        <p:spPr>
          <a:xfrm>
            <a:off x="3956751" y="2161921"/>
            <a:ext cx="2560325" cy="707886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Standard masses </a:t>
            </a:r>
          </a:p>
          <a:p>
            <a:r>
              <a:rPr lang="en-IE" sz="2000" dirty="0" smtClean="0"/>
              <a:t>of the SM particles</a:t>
            </a:r>
            <a:endParaRPr lang="en-IE" sz="2000" dirty="0"/>
          </a:p>
        </p:txBody>
      </p:sp>
      <p:sp>
        <p:nvSpPr>
          <p:cNvPr id="46" name="TextBox 45"/>
          <p:cNvSpPr txBox="1"/>
          <p:nvPr/>
        </p:nvSpPr>
        <p:spPr>
          <a:xfrm>
            <a:off x="4085847" y="3333071"/>
            <a:ext cx="1855261" cy="400110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BSM origins?</a:t>
            </a:r>
            <a:endParaRPr lang="en-IE" sz="2000" dirty="0"/>
          </a:p>
        </p:txBody>
      </p:sp>
      <p:sp>
        <p:nvSpPr>
          <p:cNvPr id="47" name="TextBox 46"/>
          <p:cNvSpPr txBox="1"/>
          <p:nvPr/>
        </p:nvSpPr>
        <p:spPr>
          <a:xfrm>
            <a:off x="6635414" y="3535895"/>
            <a:ext cx="3765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latin typeface="Symbol" pitchFamily="18" charset="2"/>
              </a:rPr>
              <a:t>L</a:t>
            </a:r>
            <a:endParaRPr lang="en-IE" sz="2000" dirty="0"/>
          </a:p>
        </p:txBody>
      </p:sp>
      <p:sp>
        <p:nvSpPr>
          <p:cNvPr id="48" name="TextBox 47"/>
          <p:cNvSpPr txBox="1"/>
          <p:nvPr/>
        </p:nvSpPr>
        <p:spPr>
          <a:xfrm>
            <a:off x="4049574" y="4512545"/>
            <a:ext cx="2273858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Low scale desert</a:t>
            </a:r>
          </a:p>
          <a:p>
            <a:r>
              <a:rPr lang="en-IE" sz="2000" dirty="0" smtClean="0"/>
              <a:t>&gt; 40 orders</a:t>
            </a:r>
            <a:endParaRPr lang="en-IE" sz="2000" dirty="0"/>
          </a:p>
        </p:txBody>
      </p:sp>
      <p:sp>
        <p:nvSpPr>
          <p:cNvPr id="50" name="TextBox 49"/>
          <p:cNvSpPr txBox="1"/>
          <p:nvPr/>
        </p:nvSpPr>
        <p:spPr>
          <a:xfrm>
            <a:off x="5677963" y="5862924"/>
            <a:ext cx="430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err="1" smtClean="0">
                <a:latin typeface="Symbol" pitchFamily="18" charset="2"/>
              </a:rPr>
              <a:t>G</a:t>
            </a:r>
            <a:r>
              <a:rPr lang="en-IE" sz="2000" baseline="-25000" dirty="0" err="1" smtClean="0"/>
              <a:t>p</a:t>
            </a:r>
            <a:endParaRPr lang="en-IE" sz="2000" dirty="0"/>
          </a:p>
        </p:txBody>
      </p:sp>
      <p:sp>
        <p:nvSpPr>
          <p:cNvPr id="51" name="Right Arrow 50"/>
          <p:cNvSpPr/>
          <p:nvPr/>
        </p:nvSpPr>
        <p:spPr>
          <a:xfrm>
            <a:off x="7250664" y="688488"/>
            <a:ext cx="290456" cy="32904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2" name="TextBox 51"/>
          <p:cNvSpPr txBox="1"/>
          <p:nvPr/>
        </p:nvSpPr>
        <p:spPr>
          <a:xfrm>
            <a:off x="457790" y="2603669"/>
            <a:ext cx="22854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Strange pattern </a:t>
            </a:r>
          </a:p>
          <a:p>
            <a:r>
              <a:rPr lang="en-IE" sz="2000" dirty="0" smtClean="0"/>
              <a:t>of masses</a:t>
            </a:r>
            <a:endParaRPr lang="en-IE" sz="2000" dirty="0"/>
          </a:p>
        </p:txBody>
      </p:sp>
      <p:sp>
        <p:nvSpPr>
          <p:cNvPr id="55" name="TextBox 54"/>
          <p:cNvSpPr txBox="1"/>
          <p:nvPr/>
        </p:nvSpPr>
        <p:spPr>
          <a:xfrm>
            <a:off x="447031" y="3621959"/>
            <a:ext cx="3081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Why not worry about </a:t>
            </a:r>
          </a:p>
          <a:p>
            <a:r>
              <a:rPr lang="en-IE" sz="2000" dirty="0" smtClean="0"/>
              <a:t>the low scale desert?</a:t>
            </a:r>
            <a:endParaRPr lang="en-IE" sz="2000" dirty="0"/>
          </a:p>
        </p:txBody>
      </p:sp>
      <p:sp>
        <p:nvSpPr>
          <p:cNvPr id="56" name="TextBox 55"/>
          <p:cNvSpPr txBox="1"/>
          <p:nvPr/>
        </p:nvSpPr>
        <p:spPr>
          <a:xfrm>
            <a:off x="491522" y="4692447"/>
            <a:ext cx="1692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Hierarchy problem?</a:t>
            </a:r>
            <a:endParaRPr lang="en-IE" sz="2000" dirty="0"/>
          </a:p>
        </p:txBody>
      </p:sp>
      <p:sp>
        <p:nvSpPr>
          <p:cNvPr id="57" name="Text Box 6"/>
          <p:cNvSpPr txBox="1">
            <a:spLocks noChangeArrowheads="1"/>
          </p:cNvSpPr>
          <p:nvPr/>
        </p:nvSpPr>
        <p:spPr bwMode="auto">
          <a:xfrm>
            <a:off x="6441770" y="668867"/>
            <a:ext cx="8996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/>
              <a:t> M</a:t>
            </a:r>
            <a:r>
              <a:rPr lang="en-US" sz="2000" baseline="-25000" dirty="0" smtClean="0"/>
              <a:t>GUT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25642</TotalTime>
  <Words>578</Words>
  <Application>Microsoft Office PowerPoint</Application>
  <PresentationFormat>On-screen Show (4:3)</PresentationFormat>
  <Paragraphs>207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ictp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smirnov</dc:creator>
  <cp:lastModifiedBy>Smirnov</cp:lastModifiedBy>
  <cp:revision>2318</cp:revision>
  <dcterms:created xsi:type="dcterms:W3CDTF">2002-07-02T21:36:52Z</dcterms:created>
  <dcterms:modified xsi:type="dcterms:W3CDTF">2019-09-22T23:06:27Z</dcterms:modified>
</cp:coreProperties>
</file>