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7" r:id="rId2"/>
    <p:sldId id="258" r:id="rId3"/>
    <p:sldId id="402" r:id="rId4"/>
    <p:sldId id="699" r:id="rId5"/>
    <p:sldId id="700" r:id="rId6"/>
    <p:sldId id="261" r:id="rId7"/>
    <p:sldId id="296" r:id="rId8"/>
    <p:sldId id="298" r:id="rId9"/>
    <p:sldId id="299" r:id="rId10"/>
    <p:sldId id="301" r:id="rId11"/>
    <p:sldId id="701" r:id="rId12"/>
    <p:sldId id="702" r:id="rId13"/>
    <p:sldId id="312" r:id="rId14"/>
    <p:sldId id="306" r:id="rId15"/>
    <p:sldId id="263" r:id="rId16"/>
    <p:sldId id="277" r:id="rId17"/>
    <p:sldId id="704" r:id="rId18"/>
    <p:sldId id="707" r:id="rId19"/>
    <p:sldId id="463" r:id="rId20"/>
    <p:sldId id="706" r:id="rId21"/>
    <p:sldId id="308" r:id="rId22"/>
    <p:sldId id="703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57"/>
    <p:restoredTop sz="88480" autoAdjust="0"/>
  </p:normalViewPr>
  <p:slideViewPr>
    <p:cSldViewPr snapToGrid="0" snapToObjects="1">
      <p:cViewPr varScale="1">
        <p:scale>
          <a:sx n="92" d="100"/>
          <a:sy n="92" d="100"/>
        </p:scale>
        <p:origin x="48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503DDD-31F1-5245-A65F-8C4D6C5C066C}" type="datetimeFigureOut">
              <a:rPr lang="ja-JP" altLang="en-US" smtClean="0"/>
              <a:t>2019/9/22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DFB10-9C4B-F14D-BC91-27C71B371C39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42F73-5B25-1A4C-A1C3-423B53F343AA}" type="datetimeFigureOut">
              <a:rPr lang="ja-JP" altLang="en-US" smtClean="0"/>
              <a:t>2019/9/22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B027E-B2D1-6441-A5EB-6D1836ABEB0F}" type="slidenum">
              <a:rPr lang="ja-JP" altLang="en-US" smtClean="0"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0D7C82-2516-5A4D-819B-8D45B244AEB8}" type="slidenum"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pPr/>
              <a:t>4</a:t>
            </a:fld>
            <a:endParaRPr lang="en-US" altLang="ja-JP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  <p:sp>
        <p:nvSpPr>
          <p:cNvPr id="5120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8558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0D077D-7950-8D43-8416-3AC4F4647B4A}" type="slidenum"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pPr/>
              <a:t>6</a:t>
            </a:fld>
            <a:endParaRPr lang="en-US" altLang="ja-JP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  <p:sp>
        <p:nvSpPr>
          <p:cNvPr id="6349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3" charset="0"/>
              <a:ea typeface="Osaka" pitchFamily="-103" charset="-128"/>
              <a:cs typeface="Osaka" pitchFamily="-103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26E09-8C73-A04F-A5BE-D861B12CCFA4}" type="slidenum"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pPr/>
              <a:t>11</a:t>
            </a:fld>
            <a:endParaRPr lang="en-US" altLang="ja-JP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  <p:sp>
        <p:nvSpPr>
          <p:cNvPr id="6758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4269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AD21A-F1B5-664F-80A2-A661AA918789}" type="slidenum"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pPr/>
              <a:t>15</a:t>
            </a:fld>
            <a:endParaRPr lang="en-US" altLang="ja-JP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  <p:sp>
        <p:nvSpPr>
          <p:cNvPr id="532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-101" charset="0"/>
              <a:ea typeface="Osaka" pitchFamily="-101" charset="-128"/>
              <a:cs typeface="Osaka" pitchFamily="-10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AAD7A969-52A8-B140-B734-8EC3605A1E4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9pPr>
          </a:lstStyle>
          <a:p>
            <a:fld id="{D07C401C-62BD-AE44-ACDA-ABD7ACDDEB95}" type="slidenum">
              <a:rPr lang="en-US" altLang="ja-JP" sz="1200"/>
              <a:pPr/>
              <a:t>19</a:t>
            </a:fld>
            <a:endParaRPr lang="en-US" altLang="ja-JP" sz="1200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5A7F57DC-DDDA-314C-A7A0-A58AA9437C63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id="{F3C6E724-0501-EC4D-ADA1-7B3B90AF5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ja-JP" altLang="en-US">
              <a:latin typeface="Times" pitchFamily="2" charset="0"/>
              <a:ea typeface="Osaka" panose="020B06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291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BAE0BF-0E4C-9E40-B99B-86BD141C5D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September 25, 2019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4A91F5-2069-EC49-B5E9-B9D47D62EAB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NEPLES-2019@KIAS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1212EA-3B03-F24B-A640-84ED07DE8D6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B4D50C-05B1-1747-8BC2-8E584187DE1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103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3DC15-8697-954A-B899-4B243DBE8C8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520700" y="2"/>
            <a:ext cx="8204200" cy="1423872"/>
          </a:xfrm>
        </p:spPr>
        <p:txBody>
          <a:bodyPr>
            <a:noAutofit/>
          </a:bodyPr>
          <a:lstStyle/>
          <a:p>
            <a:r>
              <a:rPr lang="en-US" dirty="0"/>
              <a:t>Possible new physics through search for unitarity violation</a:t>
            </a:r>
            <a:endParaRPr lang="ja-JP" altLang="en-US" dirty="0"/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77100" y="6142073"/>
            <a:ext cx="3861584" cy="715926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en-US" altLang="ja-JP" sz="2000" kern="0" dirty="0"/>
              <a:t>Hisakazu Minakata, </a:t>
            </a:r>
            <a:r>
              <a:rPr lang="en-US" altLang="ja-JP" sz="2000" kern="0" dirty="0">
                <a:sym typeface="Wingdings"/>
              </a:rPr>
              <a:t>Center for  Neutrino Physics, Virginia Tech</a:t>
            </a:r>
            <a:endParaRPr kumimoji="1" lang="en-US" altLang="ja-JP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  <a:sym typeface="Wingdings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391891" y="6150113"/>
            <a:ext cx="4752108" cy="707886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With: Chee Sheng Fong, Hiroshi </a:t>
            </a:r>
            <a:r>
              <a:rPr lang="en-US" altLang="ja-JP" sz="2000" dirty="0" err="1"/>
              <a:t>Nunokawa</a:t>
            </a:r>
            <a:r>
              <a:rPr lang="en-US" altLang="ja-JP" sz="2000" dirty="0"/>
              <a:t>, Ivan Martinez-Soler, Peter Denton </a:t>
            </a:r>
            <a:endParaRPr lang="ja-JP" altLang="en-US" sz="2000" dirty="0">
              <a:latin typeface="Symbol" charset="2"/>
              <a:cs typeface="Symbol" charset="2"/>
            </a:endParaRPr>
          </a:p>
        </p:txBody>
      </p:sp>
      <p:pic>
        <p:nvPicPr>
          <p:cNvPr id="8" name="図 7" descr="DSCN7240s.pdf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371600" y="1369504"/>
            <a:ext cx="6400799" cy="48005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194380" y="0"/>
            <a:ext cx="8949619" cy="1114385"/>
          </a:xfrm>
        </p:spPr>
        <p:txBody>
          <a:bodyPr>
            <a:noAutofit/>
          </a:bodyPr>
          <a:lstStyle/>
          <a:p>
            <a:r>
              <a:rPr lang="en-US" altLang="ja-JP" sz="3600" dirty="0"/>
              <a:t>Sensitivity to </a:t>
            </a:r>
            <a:r>
              <a:rPr lang="en-US" altLang="ja-JP" sz="3600" dirty="0" err="1"/>
              <a:t>C</a:t>
            </a:r>
            <a:r>
              <a:rPr lang="en-US" altLang="ja-JP" sz="3600" baseline="-25000" dirty="0" err="1"/>
              <a:t>ee</a:t>
            </a:r>
            <a:r>
              <a:rPr lang="en-US" altLang="ja-JP" sz="3600" dirty="0"/>
              <a:t> and 1-</a:t>
            </a:r>
            <a:r>
              <a:rPr lang="en-US" altLang="ja-JP" sz="3600" dirty="0">
                <a:latin typeface="Symbol" charset="2"/>
                <a:cs typeface="Symbol" charset="2"/>
              </a:rPr>
              <a:t>S</a:t>
            </a:r>
            <a:r>
              <a:rPr lang="en-US" altLang="ja-JP" sz="3600" dirty="0"/>
              <a:t>|U</a:t>
            </a:r>
            <a:r>
              <a:rPr lang="en-US" altLang="ja-JP" sz="3600" baseline="-25000" dirty="0"/>
              <a:t>ei</a:t>
            </a:r>
            <a:r>
              <a:rPr lang="en-US" altLang="ja-JP" sz="3600" dirty="0"/>
              <a:t>|</a:t>
            </a:r>
            <a:r>
              <a:rPr lang="en-US" altLang="ja-JP" sz="3600" baseline="30000" dirty="0"/>
              <a:t>2</a:t>
            </a:r>
            <a:r>
              <a:rPr lang="en-US" altLang="ja-JP" sz="3600" dirty="0"/>
              <a:t> from JUNO </a:t>
            </a:r>
            <a:br>
              <a:rPr lang="en-US" altLang="ja-JP" sz="3600" dirty="0"/>
            </a:br>
            <a:r>
              <a:rPr lang="en-US" altLang="ja-JP" sz="3600" dirty="0"/>
              <a:t>5 years</a:t>
            </a:r>
            <a:endParaRPr lang="ja-JP" altLang="en-US" sz="3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36" y="1066294"/>
            <a:ext cx="6966136" cy="5791706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6230964" y="3757808"/>
            <a:ext cx="2766215" cy="954107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800" dirty="0" err="1"/>
              <a:t>C</a:t>
            </a:r>
            <a:r>
              <a:rPr lang="en-US" altLang="ja-JP" sz="2800" baseline="-25000" dirty="0" err="1"/>
              <a:t>ee</a:t>
            </a:r>
            <a:r>
              <a:rPr lang="en-US" altLang="ja-JP" sz="2800" dirty="0"/>
              <a:t> ~ 10</a:t>
            </a:r>
            <a:r>
              <a:rPr lang="en-US" altLang="ja-JP" sz="2800" baseline="30000" dirty="0"/>
              <a:t>-4</a:t>
            </a:r>
            <a:r>
              <a:rPr lang="en-US" altLang="ja-JP" sz="2800" dirty="0"/>
              <a:t> (1 </a:t>
            </a:r>
            <a:r>
              <a:rPr lang="en-US" altLang="ja-JP" sz="2800" dirty="0" err="1">
                <a:latin typeface="Symbol" charset="2"/>
                <a:cs typeface="Symbol" charset="2"/>
              </a:rPr>
              <a:t>s</a:t>
            </a:r>
            <a:r>
              <a:rPr lang="en-US" altLang="ja-JP" sz="2800" dirty="0"/>
              <a:t>) </a:t>
            </a:r>
          </a:p>
          <a:p>
            <a:r>
              <a:rPr lang="en-US" altLang="ja-JP" sz="2800" dirty="0"/>
              <a:t>1-</a:t>
            </a:r>
            <a:r>
              <a:rPr lang="en-US" altLang="ja-JP" sz="2800" dirty="0">
                <a:latin typeface="Symbol" charset="2"/>
                <a:cs typeface="Symbol" charset="2"/>
              </a:rPr>
              <a:t>S</a:t>
            </a:r>
            <a:r>
              <a:rPr lang="en-US" altLang="ja-JP" sz="2800" dirty="0"/>
              <a:t>|U</a:t>
            </a:r>
            <a:r>
              <a:rPr lang="en-US" altLang="ja-JP" sz="2800" baseline="-25000" dirty="0"/>
              <a:t>ei</a:t>
            </a:r>
            <a:r>
              <a:rPr lang="en-US" altLang="ja-JP" sz="2800" dirty="0"/>
              <a:t>|</a:t>
            </a:r>
            <a:r>
              <a:rPr lang="en-US" altLang="ja-JP" sz="2800" baseline="30000" dirty="0"/>
              <a:t>2</a:t>
            </a:r>
            <a:r>
              <a:rPr lang="en-US" altLang="ja-JP" sz="2800" dirty="0"/>
              <a:t> ~ 0.01</a:t>
            </a:r>
            <a:endParaRPr lang="ja-JP" altLang="en-US" sz="2800" dirty="0"/>
          </a:p>
        </p:txBody>
      </p:sp>
      <p:sp>
        <p:nvSpPr>
          <p:cNvPr id="9" name="正方形/長方形 8"/>
          <p:cNvSpPr/>
          <p:nvPr/>
        </p:nvSpPr>
        <p:spPr>
          <a:xfrm>
            <a:off x="4639223" y="2226358"/>
            <a:ext cx="4022864" cy="461665"/>
          </a:xfrm>
          <a:prstGeom prst="rect">
            <a:avLst/>
          </a:prstGeom>
          <a:solidFill>
            <a:schemeClr val="accent2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400" dirty="0"/>
              <a:t>3% flux uncertainty assumed</a:t>
            </a:r>
            <a:endParaRPr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2294167" y="2345391"/>
            <a:ext cx="2552763" cy="4376084"/>
          </a:xfrm>
          <a:prstGeom prst="ellipse">
            <a:avLst/>
          </a:prstGeom>
          <a:solidFill>
            <a:srgbClr val="660066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DE0B7E-AB9B-984C-8445-17435CDD43F6}"/>
              </a:ext>
            </a:extLst>
          </p:cNvPr>
          <p:cNvSpPr txBox="1"/>
          <p:nvPr/>
        </p:nvSpPr>
        <p:spPr>
          <a:xfrm>
            <a:off x="6744783" y="575939"/>
            <a:ext cx="2298965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Fong, HM, </a:t>
            </a:r>
            <a:r>
              <a:rPr lang="en-US" dirty="0" err="1"/>
              <a:t>Nunokawa</a:t>
            </a:r>
            <a:r>
              <a:rPr lang="en-US" dirty="0"/>
              <a:t> JHEP2017</a:t>
            </a:r>
          </a:p>
        </p:txBody>
      </p:sp>
    </p:spTree>
    <p:extLst>
      <p:ext uri="{BB962C8B-B14F-4D97-AF65-F5344CB8AC3E}">
        <p14:creationId xmlns:p14="http://schemas.microsoft.com/office/powerpoint/2010/main" val="3171767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September 25, 2019</a:t>
            </a:r>
          </a:p>
        </p:txBody>
      </p:sp>
      <p:sp>
        <p:nvSpPr>
          <p:cNvPr id="66563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NEPLES-2019@KIAS</a:t>
            </a:r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1219200"/>
            <a:ext cx="4572000" cy="4355432"/>
          </a:xfrm>
        </p:spPr>
        <p:txBody>
          <a:bodyPr>
            <a:normAutofit/>
          </a:bodyPr>
          <a:lstStyle/>
          <a:p>
            <a:r>
              <a:rPr lang="en-US" altLang="ja-JP" sz="5400" dirty="0">
                <a:latin typeface="Comic Sans MS"/>
                <a:cs typeface="Comic Sans MS"/>
              </a:rPr>
              <a:t>In matter? A long story…</a:t>
            </a:r>
            <a:endParaRPr lang="ja-JP" altLang="en-US" sz="5400" dirty="0">
              <a:latin typeface="Comic Sans MS"/>
              <a:cs typeface="Comic Sans MS"/>
            </a:endParaRPr>
          </a:p>
        </p:txBody>
      </p:sp>
      <p:pic>
        <p:nvPicPr>
          <p:cNvPr id="66565" name="図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40386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正方形/長方形 8">
            <a:extLst>
              <a:ext uri="{FF2B5EF4-FFF2-40B4-BE49-F238E27FC236}">
                <a16:creationId xmlns:a16="http://schemas.microsoft.com/office/drawing/2014/main" id="{4AF15955-5126-5A48-A492-9A33302B082E}"/>
              </a:ext>
            </a:extLst>
          </p:cNvPr>
          <p:cNvSpPr/>
          <p:nvPr/>
        </p:nvSpPr>
        <p:spPr>
          <a:xfrm>
            <a:off x="5277971" y="5447089"/>
            <a:ext cx="2895600" cy="400110"/>
          </a:xfrm>
          <a:prstGeom prst="rect">
            <a:avLst/>
          </a:prstGeom>
          <a:solidFill>
            <a:schemeClr val="accent5">
              <a:lumMod val="60000"/>
              <a:lumOff val="40000"/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One page summary here!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867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144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 simple formula for oscillation probability in matter w/o </a:t>
            </a:r>
            <a:r>
              <a:rPr lang="en-US" altLang="ja-JP" dirty="0" err="1"/>
              <a:t>unitarity</a:t>
            </a:r>
            <a:r>
              <a:rPr lang="en-US" altLang="ja-JP" dirty="0"/>
              <a:t>: leading order in W perturbation</a:t>
            </a:r>
            <a:endParaRPr lang="ja-JP" altLang="en-US" dirty="0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idx="1"/>
          </p:nvPr>
        </p:nvSpPr>
        <p:spPr>
          <a:xfrm>
            <a:off x="457200" y="4791036"/>
            <a:ext cx="8229600" cy="1565315"/>
          </a:xfrm>
        </p:spPr>
        <p:txBody>
          <a:bodyPr>
            <a:normAutofit lnSpcReduction="10000"/>
          </a:bodyPr>
          <a:lstStyle/>
          <a:p>
            <a:r>
              <a:rPr lang="en-US" altLang="ja-JP" sz="2400" dirty="0">
                <a:solidFill>
                  <a:srgbClr val="008000"/>
                </a:solidFill>
              </a:rPr>
              <a:t>All W</a:t>
            </a:r>
            <a:r>
              <a:rPr lang="en-US" altLang="ja-JP" sz="2400" baseline="30000" dirty="0">
                <a:solidFill>
                  <a:srgbClr val="008000"/>
                </a:solidFill>
              </a:rPr>
              <a:t>2</a:t>
            </a:r>
            <a:r>
              <a:rPr lang="en-US" altLang="ja-JP" sz="2400" dirty="0">
                <a:solidFill>
                  <a:srgbClr val="008000"/>
                </a:solidFill>
              </a:rPr>
              <a:t> &amp; W</a:t>
            </a:r>
            <a:r>
              <a:rPr lang="en-US" altLang="ja-JP" sz="2400" baseline="30000" dirty="0">
                <a:solidFill>
                  <a:srgbClr val="008000"/>
                </a:solidFill>
              </a:rPr>
              <a:t>4</a:t>
            </a:r>
            <a:r>
              <a:rPr lang="en-US" altLang="ja-JP" sz="2400" dirty="0">
                <a:solidFill>
                  <a:srgbClr val="008000"/>
                </a:solidFill>
              </a:rPr>
              <a:t> terms </a:t>
            </a:r>
            <a:r>
              <a:rPr lang="en-US" altLang="ja-JP" sz="2400" dirty="0" err="1">
                <a:solidFill>
                  <a:srgbClr val="008000"/>
                </a:solidFill>
              </a:rPr>
              <a:t>avaraged</a:t>
            </a:r>
            <a:r>
              <a:rPr lang="en-US" altLang="ja-JP" sz="2400" dirty="0">
                <a:solidFill>
                  <a:srgbClr val="008000"/>
                </a:solidFill>
              </a:rPr>
              <a:t> out or suppressed if </a:t>
            </a:r>
            <a:r>
              <a:rPr lang="en-US" altLang="ja-JP" sz="2400" dirty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altLang="ja-JP" sz="2400" dirty="0">
                <a:solidFill>
                  <a:srgbClr val="008000"/>
                </a:solidFill>
              </a:rPr>
              <a:t>m</a:t>
            </a:r>
            <a:r>
              <a:rPr lang="en-US" altLang="ja-JP" sz="2400" baseline="30000" dirty="0">
                <a:solidFill>
                  <a:srgbClr val="008000"/>
                </a:solidFill>
              </a:rPr>
              <a:t>2</a:t>
            </a:r>
            <a:r>
              <a:rPr lang="en-US" altLang="ja-JP" sz="2400" dirty="0">
                <a:solidFill>
                  <a:srgbClr val="008000"/>
                </a:solidFill>
              </a:rPr>
              <a:t> &gt; 0.1 eV</a:t>
            </a:r>
            <a:r>
              <a:rPr lang="en-US" altLang="ja-JP" sz="2400" baseline="30000" dirty="0">
                <a:solidFill>
                  <a:srgbClr val="008000"/>
                </a:solidFill>
              </a:rPr>
              <a:t>2 </a:t>
            </a:r>
            <a:r>
              <a:rPr lang="en-US" altLang="ja-JP" sz="2400" dirty="0">
                <a:solidFill>
                  <a:srgbClr val="008000"/>
                </a:solidFill>
              </a:rPr>
              <a:t>except for </a:t>
            </a:r>
            <a:r>
              <a:rPr lang="en-US" altLang="ja-JP" sz="2400" dirty="0">
                <a:solidFill>
                  <a:srgbClr val="FF0000"/>
                </a:solidFill>
              </a:rPr>
              <a:t>P leaking term!!</a:t>
            </a:r>
            <a:endParaRPr lang="en-US" altLang="ja-JP" sz="2400" baseline="30000" dirty="0">
              <a:solidFill>
                <a:srgbClr val="FF0000"/>
              </a:solidFill>
            </a:endParaRPr>
          </a:p>
          <a:p>
            <a:r>
              <a:rPr lang="en-US" altLang="ja-JP" sz="2400" dirty="0">
                <a:solidFill>
                  <a:schemeClr val="accent1"/>
                </a:solidFill>
              </a:rPr>
              <a:t>UV effect is in: (1) explicit W correction term, (2) non-unitary U matrix </a:t>
            </a:r>
            <a:endParaRPr lang="ja-JP" altLang="en-US" sz="2400" dirty="0">
              <a:solidFill>
                <a:schemeClr val="accent1"/>
              </a:solidFill>
            </a:endParaRPr>
          </a:p>
          <a:p>
            <a:endParaRPr lang="ja-JP" altLang="en-US" sz="2400" dirty="0"/>
          </a:p>
          <a:p>
            <a:endParaRPr lang="ja-JP" altLang="en-US" sz="2400" dirty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409" y="2180759"/>
            <a:ext cx="7673457" cy="2610277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>
          <a:xfrm>
            <a:off x="2238099" y="2419130"/>
            <a:ext cx="705401" cy="577493"/>
          </a:xfrm>
          <a:prstGeom prst="ellipse">
            <a:avLst/>
          </a:prstGeom>
          <a:solidFill>
            <a:srgbClr val="660066">
              <a:alpha val="24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4342" y="2229477"/>
            <a:ext cx="1284524" cy="76714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465232" y="2419130"/>
            <a:ext cx="622611" cy="400110"/>
          </a:xfrm>
          <a:prstGeom prst="rect">
            <a:avLst/>
          </a:prstGeom>
          <a:solidFill>
            <a:srgbClr val="008000">
              <a:alpha val="28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X=…</a:t>
            </a:r>
            <a:endParaRPr kumimoji="1" lang="ja-JP" alt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F4FB20-0060-6844-A9F9-3BF63123B6B2}"/>
              </a:ext>
            </a:extLst>
          </p:cNvPr>
          <p:cNvSpPr txBox="1"/>
          <p:nvPr/>
        </p:nvSpPr>
        <p:spPr>
          <a:xfrm>
            <a:off x="6194611" y="5977372"/>
            <a:ext cx="2298965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Fong, HM, </a:t>
            </a:r>
            <a:r>
              <a:rPr lang="en-US" dirty="0" err="1"/>
              <a:t>Nunokawa</a:t>
            </a:r>
            <a:r>
              <a:rPr lang="en-US" dirty="0"/>
              <a:t> JHEP2019</a:t>
            </a:r>
          </a:p>
        </p:txBody>
      </p:sp>
    </p:spTree>
    <p:extLst>
      <p:ext uri="{BB962C8B-B14F-4D97-AF65-F5344CB8AC3E}">
        <p14:creationId xmlns:p14="http://schemas.microsoft.com/office/powerpoint/2010/main" val="3222339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738" y="1"/>
            <a:ext cx="6873753" cy="6857230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1134738" y="6279738"/>
            <a:ext cx="1832810" cy="577493"/>
          </a:xfrm>
          <a:prstGeom prst="ellipse">
            <a:avLst/>
          </a:prstGeom>
          <a:solidFill>
            <a:srgbClr val="660066">
              <a:alpha val="1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0" y="5233695"/>
            <a:ext cx="1033606" cy="369332"/>
          </a:xfrm>
          <a:prstGeom prst="rect">
            <a:avLst/>
          </a:prstGeom>
          <a:solidFill>
            <a:srgbClr val="660066">
              <a:alpha val="25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Here is !!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>
            <a:endCxn id="6" idx="1"/>
          </p:cNvCxnSpPr>
          <p:nvPr/>
        </p:nvCxnSpPr>
        <p:spPr>
          <a:xfrm rot="16200000" flipH="1">
            <a:off x="648076" y="5609238"/>
            <a:ext cx="761283" cy="748859"/>
          </a:xfrm>
          <a:prstGeom prst="straightConnector1">
            <a:avLst/>
          </a:prstGeom>
          <a:ln w="4445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5">
            <a:extLst>
              <a:ext uri="{FF2B5EF4-FFF2-40B4-BE49-F238E27FC236}">
                <a16:creationId xmlns:a16="http://schemas.microsoft.com/office/drawing/2014/main" id="{447EBC6B-9964-8C47-87F2-7BD103027518}"/>
              </a:ext>
            </a:extLst>
          </p:cNvPr>
          <p:cNvSpPr txBox="1"/>
          <p:nvPr/>
        </p:nvSpPr>
        <p:spPr>
          <a:xfrm>
            <a:off x="6956877" y="3604793"/>
            <a:ext cx="1930857" cy="1015663"/>
          </a:xfrm>
          <a:prstGeom prst="rect">
            <a:avLst/>
          </a:prstGeom>
          <a:solidFill>
            <a:srgbClr val="008000">
              <a:alpha val="43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Looking for P leaking term in W</a:t>
            </a:r>
            <a:r>
              <a:rPr lang="en-US" altLang="ja-JP" sz="2000" baseline="30000" dirty="0"/>
              <a:t>4</a:t>
            </a:r>
            <a:r>
              <a:rPr lang="en-US" altLang="ja-JP" sz="2000" dirty="0"/>
              <a:t> terms…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146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September 25, 2019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NEPLES-2019@KIAS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937702" cy="36930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" y="3579997"/>
            <a:ext cx="4391891" cy="328479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301" y="3102710"/>
            <a:ext cx="4937703" cy="374822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5237932" y="1600201"/>
            <a:ext cx="3545831" cy="830997"/>
          </a:xfrm>
          <a:prstGeom prst="rect">
            <a:avLst/>
          </a:prstGeom>
          <a:solidFill>
            <a:schemeClr val="accent2">
              <a:alpha val="37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Symbol" charset="2"/>
                <a:cs typeface="Symbol" charset="2"/>
              </a:rPr>
              <a:t>D</a:t>
            </a:r>
            <a:r>
              <a:rPr kumimoji="1" lang="en-US" altLang="ja-JP" sz="2400" dirty="0"/>
              <a:t>P large at solar- and </a:t>
            </a:r>
            <a:r>
              <a:rPr kumimoji="1" lang="en-US" altLang="ja-JP" sz="2400" dirty="0" err="1"/>
              <a:t>atm</a:t>
            </a:r>
            <a:r>
              <a:rPr kumimoji="1" lang="en-US" altLang="ja-JP" sz="2400" dirty="0"/>
              <a:t>- MSW enhanced regions </a:t>
            </a:r>
            <a:endParaRPr kumimoji="1" lang="ja-JP" altLang="en-US" sz="24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276" y="2594395"/>
            <a:ext cx="3476616" cy="180784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932" y="2926672"/>
            <a:ext cx="1738308" cy="147314"/>
          </a:xfrm>
          <a:prstGeom prst="rect">
            <a:avLst/>
          </a:prstGeom>
        </p:spPr>
      </p:pic>
      <p:sp>
        <p:nvSpPr>
          <p:cNvPr id="14" name="円/楕円 13"/>
          <p:cNvSpPr/>
          <p:nvPr/>
        </p:nvSpPr>
        <p:spPr>
          <a:xfrm>
            <a:off x="260004" y="95560"/>
            <a:ext cx="1463506" cy="1188121"/>
          </a:xfrm>
          <a:prstGeom prst="ellipse">
            <a:avLst/>
          </a:prstGeom>
          <a:solidFill>
            <a:schemeClr val="bg1">
              <a:alpha val="2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2151979" y="247960"/>
            <a:ext cx="1282083" cy="1188121"/>
          </a:xfrm>
          <a:prstGeom prst="ellipse">
            <a:avLst/>
          </a:prstGeom>
          <a:solidFill>
            <a:schemeClr val="bg1">
              <a:alpha val="2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コンテンツ プレースホルダ 9"/>
          <p:cNvSpPr txBox="1">
            <a:spLocks/>
          </p:cNvSpPr>
          <p:nvPr/>
        </p:nvSpPr>
        <p:spPr>
          <a:xfrm>
            <a:off x="5170492" y="79925"/>
            <a:ext cx="3750455" cy="15202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Leading order </a:t>
            </a:r>
            <a:r>
              <a:rPr lang="en-US" altLang="ja-JP" sz="3200" dirty="0"/>
              <a:t>terms =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32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Zeroth</a:t>
            </a: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 in W  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059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September 25, 2019</a:t>
            </a:r>
          </a:p>
        </p:txBody>
      </p:sp>
      <p:sp>
        <p:nvSpPr>
          <p:cNvPr id="5222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NEPLES-2019@KIAS</a:t>
            </a:r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1418547"/>
            <a:ext cx="4311311" cy="4123620"/>
          </a:xfrm>
        </p:spPr>
        <p:txBody>
          <a:bodyPr>
            <a:normAutofit fontScale="90000"/>
          </a:bodyPr>
          <a:lstStyle/>
          <a:p>
            <a:r>
              <a:rPr lang="en-US" altLang="ja-JP" sz="6600" dirty="0">
                <a:latin typeface="Comic Sans MS"/>
                <a:ea typeface="ＤＦＰ勘亭流" pitchFamily="-112" charset="-128"/>
                <a:cs typeface="Comic Sans MS"/>
              </a:rPr>
              <a:t>Leading order in W expansion: our current status </a:t>
            </a:r>
            <a:endParaRPr lang="en-US" altLang="ja-JP" sz="6600" dirty="0">
              <a:solidFill>
                <a:srgbClr val="FF6600"/>
              </a:solidFill>
              <a:latin typeface="Comic Sans MS" pitchFamily="-101" charset="0"/>
            </a:endParaRPr>
          </a:p>
        </p:txBody>
      </p:sp>
      <p:pic>
        <p:nvPicPr>
          <p:cNvPr id="52229" name="Picture 3" descr="b08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457200"/>
            <a:ext cx="3887788" cy="5715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atin typeface="Symbol" pitchFamily="2" charset="2"/>
                <a:cs typeface="Symbol" charset="2"/>
              </a:rPr>
              <a:t>a</a:t>
            </a:r>
            <a:r>
              <a:rPr lang="en-US" altLang="ja-JP" dirty="0">
                <a:latin typeface="+mn-lt"/>
                <a:cs typeface="Symbol" charset="2"/>
              </a:rPr>
              <a:t> parametrization (</a:t>
            </a:r>
            <a:r>
              <a:rPr lang="en-US" altLang="ja-JP" dirty="0">
                <a:latin typeface="Symbol" charset="2"/>
                <a:cs typeface="Symbol" charset="2"/>
              </a:rPr>
              <a:t>d</a:t>
            </a:r>
            <a:r>
              <a:rPr lang="en-US" altLang="ja-JP" dirty="0"/>
              <a:t> vs. </a:t>
            </a:r>
            <a:r>
              <a:rPr lang="en-US" altLang="ja-JP" dirty="0">
                <a:latin typeface="Symbol" pitchFamily="2" charset="2"/>
                <a:cs typeface="Symbol" charset="2"/>
              </a:rPr>
              <a:t>a</a:t>
            </a:r>
            <a:r>
              <a:rPr lang="en-US" altLang="ja-JP" dirty="0"/>
              <a:t> correlation)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1292804"/>
            <a:ext cx="2967544" cy="461665"/>
          </a:xfrm>
          <a:prstGeom prst="rect">
            <a:avLst/>
          </a:prstGeom>
          <a:solidFill>
            <a:schemeClr val="accent1">
              <a:alpha val="3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Alpha parametrization</a:t>
            </a:r>
            <a:endParaRPr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97394" y="4404950"/>
            <a:ext cx="3284614" cy="830997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 err="1">
                <a:latin typeface="Symbol" charset="2"/>
                <a:cs typeface="Symbol" charset="2"/>
              </a:rPr>
              <a:t>d</a:t>
            </a:r>
            <a:r>
              <a:rPr lang="en-US" altLang="ja-JP" sz="2400" dirty="0"/>
              <a:t> and alpha always come in this combination!</a:t>
            </a:r>
            <a:endParaRPr lang="ja-JP" altLang="en-US" sz="24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033" y="2100195"/>
            <a:ext cx="5822438" cy="150854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59" y="4296231"/>
            <a:ext cx="4245878" cy="62644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315878" y="5642829"/>
            <a:ext cx="4549843" cy="400110"/>
          </a:xfrm>
          <a:prstGeom prst="rect">
            <a:avLst/>
          </a:prstGeom>
          <a:solidFill>
            <a:srgbClr val="008000">
              <a:alpha val="37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Let us call “canonical phase combination”</a:t>
            </a:r>
            <a:endParaRPr kumimoji="1" lang="ja-JP" altLang="en-US" sz="2000" dirty="0"/>
          </a:p>
        </p:txBody>
      </p:sp>
      <p:cxnSp>
        <p:nvCxnSpPr>
          <p:cNvPr id="16" name="直線矢印コネクタ 15"/>
          <p:cNvCxnSpPr>
            <a:cxnSpLocks/>
            <a:endCxn id="14" idx="2"/>
          </p:cNvCxnSpPr>
          <p:nvPr/>
        </p:nvCxnSpPr>
        <p:spPr>
          <a:xfrm flipV="1">
            <a:off x="2341418" y="4922672"/>
            <a:ext cx="212680" cy="687496"/>
          </a:xfrm>
          <a:prstGeom prst="straightConnector1">
            <a:avLst/>
          </a:prstGeom>
          <a:ln w="571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5">
            <a:extLst>
              <a:ext uri="{FF2B5EF4-FFF2-40B4-BE49-F238E27FC236}">
                <a16:creationId xmlns:a16="http://schemas.microsoft.com/office/drawing/2014/main" id="{951F118C-6FAB-1648-A39C-E12ECB1ADD0E}"/>
              </a:ext>
            </a:extLst>
          </p:cNvPr>
          <p:cNvSpPr/>
          <p:nvPr/>
        </p:nvSpPr>
        <p:spPr>
          <a:xfrm>
            <a:off x="4526398" y="6230275"/>
            <a:ext cx="4285093" cy="369332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dirty="0"/>
              <a:t>Ivan Martinez-Soler, HM, arXiv:1806.10152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7847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F17F2-7411-6945-BA90-76A0A6925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91508"/>
            <a:ext cx="8229600" cy="727501"/>
          </a:xfrm>
        </p:spPr>
        <p:txBody>
          <a:bodyPr>
            <a:normAutofit fontScale="90000"/>
          </a:bodyPr>
          <a:lstStyle/>
          <a:p>
            <a:r>
              <a:rPr lang="en-US" dirty="0"/>
              <a:t>Deep Core 2011-14 (3years, 6-60 GeV)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9956E-3027-DD41-AC36-E84912BE8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753EB1-1129-894A-B97C-F8CF3E95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EADDB-61A1-4B4F-BE72-378959238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34" y="2720818"/>
            <a:ext cx="559124" cy="381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044124-61F0-0643-B907-2D3C96976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0188" y="6007527"/>
            <a:ext cx="535517" cy="365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EFC17C-42A2-1640-93B5-2BFE519E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017" y="2713888"/>
            <a:ext cx="559858" cy="365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690619-6970-804D-B139-014717EF7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9038" y="6015759"/>
            <a:ext cx="559858" cy="365125"/>
          </a:xfrm>
          <a:prstGeom prst="rect">
            <a:avLst/>
          </a:prstGeom>
        </p:spPr>
      </p:pic>
      <p:sp>
        <p:nvSpPr>
          <p:cNvPr id="11" name="テキスト ボックス 8">
            <a:extLst>
              <a:ext uri="{FF2B5EF4-FFF2-40B4-BE49-F238E27FC236}">
                <a16:creationId xmlns:a16="http://schemas.microsoft.com/office/drawing/2014/main" id="{671F7064-E3C5-0045-8634-6C6AFA189F82}"/>
              </a:ext>
            </a:extLst>
          </p:cNvPr>
          <p:cNvSpPr txBox="1"/>
          <p:nvPr/>
        </p:nvSpPr>
        <p:spPr>
          <a:xfrm>
            <a:off x="4890664" y="1184702"/>
            <a:ext cx="3928893" cy="461665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20% flux normalization error</a:t>
            </a:r>
            <a:endParaRPr lang="ja-JP" altLang="en-US" sz="2400" dirty="0"/>
          </a:p>
        </p:txBody>
      </p:sp>
      <p:sp>
        <p:nvSpPr>
          <p:cNvPr id="12" name="正方形/長方形 5">
            <a:extLst>
              <a:ext uri="{FF2B5EF4-FFF2-40B4-BE49-F238E27FC236}">
                <a16:creationId xmlns:a16="http://schemas.microsoft.com/office/drawing/2014/main" id="{8AF2C89C-8EBB-8840-A151-DA509663B400}"/>
              </a:ext>
            </a:extLst>
          </p:cNvPr>
          <p:cNvSpPr/>
          <p:nvPr/>
        </p:nvSpPr>
        <p:spPr>
          <a:xfrm>
            <a:off x="2527491" y="6448247"/>
            <a:ext cx="4856982" cy="369332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dirty="0"/>
              <a:t>Peter Denton, Ivan Martinez-Soler, HM, to appear</a:t>
            </a:r>
            <a:endParaRPr lang="ja-JP" altLang="en-US" dirty="0"/>
          </a:p>
        </p:txBody>
      </p:sp>
      <p:sp>
        <p:nvSpPr>
          <p:cNvPr id="13" name="正方形/長方形 5">
            <a:extLst>
              <a:ext uri="{FF2B5EF4-FFF2-40B4-BE49-F238E27FC236}">
                <a16:creationId xmlns:a16="http://schemas.microsoft.com/office/drawing/2014/main" id="{6470213F-73CF-6B42-8F5D-EC95016AB77C}"/>
              </a:ext>
            </a:extLst>
          </p:cNvPr>
          <p:cNvSpPr/>
          <p:nvPr/>
        </p:nvSpPr>
        <p:spPr>
          <a:xfrm>
            <a:off x="940984" y="970287"/>
            <a:ext cx="3270812" cy="830997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400" dirty="0">
                <a:latin typeface="Symbol" pitchFamily="2" charset="2"/>
              </a:rPr>
              <a:t>-0.07 &lt; atm</a:t>
            </a:r>
            <a:r>
              <a:rPr lang="en-US" altLang="ja-JP" sz="2400" dirty="0"/>
              <a:t> ~&lt; 0.03, |</a:t>
            </a:r>
            <a:r>
              <a:rPr lang="en-US" altLang="ja-JP" sz="2400" dirty="0" err="1">
                <a:latin typeface="Symbol" pitchFamily="2" charset="2"/>
              </a:rPr>
              <a:t>amm</a:t>
            </a:r>
            <a:r>
              <a:rPr lang="en-US" altLang="ja-JP" sz="2400" dirty="0"/>
              <a:t> | ~&lt; 0.08</a:t>
            </a:r>
            <a:endParaRPr lang="ja-JP" altLang="en-US" sz="24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2300C9C-5ADE-594C-A369-109187F6D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73" y="1939782"/>
            <a:ext cx="4230804" cy="409517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04CB2FC-670F-704D-9EE9-58353BAD3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4528" y="1939782"/>
            <a:ext cx="4166516" cy="403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81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F17F2-7411-6945-BA90-76A0A6925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1" y="352717"/>
            <a:ext cx="6580908" cy="1130206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IceCube</a:t>
            </a:r>
            <a:r>
              <a:rPr lang="en-US" dirty="0"/>
              <a:t> (1 year) </a:t>
            </a:r>
            <a:br>
              <a:rPr lang="en-US" dirty="0"/>
            </a:br>
            <a:r>
              <a:rPr lang="en-US" dirty="0"/>
              <a:t>(400 GeV-20 </a:t>
            </a:r>
            <a:r>
              <a:rPr lang="en-US" dirty="0" err="1"/>
              <a:t>TeV</a:t>
            </a:r>
            <a:r>
              <a:rPr lang="en-US" dirty="0"/>
              <a:t>) vs </a:t>
            </a:r>
            <a:r>
              <a:rPr lang="en-US" dirty="0" err="1"/>
              <a:t>DeepCore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9956E-3027-DD41-AC36-E84912BE8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753EB1-1129-894A-B97C-F8CF3E959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EEADDB-61A1-4B4F-BE72-378959238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721" y="1795641"/>
            <a:ext cx="559124" cy="381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690619-6970-804D-B139-014717EF7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2992" y="1843671"/>
            <a:ext cx="559858" cy="365125"/>
          </a:xfrm>
          <a:prstGeom prst="rect">
            <a:avLst/>
          </a:prstGeom>
        </p:spPr>
      </p:pic>
      <p:sp>
        <p:nvSpPr>
          <p:cNvPr id="11" name="テキスト ボックス 8">
            <a:extLst>
              <a:ext uri="{FF2B5EF4-FFF2-40B4-BE49-F238E27FC236}">
                <a16:creationId xmlns:a16="http://schemas.microsoft.com/office/drawing/2014/main" id="{671F7064-E3C5-0045-8634-6C6AFA189F82}"/>
              </a:ext>
            </a:extLst>
          </p:cNvPr>
          <p:cNvSpPr txBox="1"/>
          <p:nvPr/>
        </p:nvSpPr>
        <p:spPr>
          <a:xfrm>
            <a:off x="6873002" y="303918"/>
            <a:ext cx="1911918" cy="1200329"/>
          </a:xfrm>
          <a:prstGeom prst="rect">
            <a:avLst/>
          </a:prstGeom>
          <a:solidFill>
            <a:srgbClr val="FF0000">
              <a:alpha val="31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50% flux normalization error</a:t>
            </a:r>
            <a:endParaRPr lang="ja-JP" altLang="en-US" sz="2400" dirty="0"/>
          </a:p>
        </p:txBody>
      </p:sp>
      <p:sp>
        <p:nvSpPr>
          <p:cNvPr id="12" name="正方形/長方形 5">
            <a:extLst>
              <a:ext uri="{FF2B5EF4-FFF2-40B4-BE49-F238E27FC236}">
                <a16:creationId xmlns:a16="http://schemas.microsoft.com/office/drawing/2014/main" id="{8AF2C89C-8EBB-8840-A151-DA509663B400}"/>
              </a:ext>
            </a:extLst>
          </p:cNvPr>
          <p:cNvSpPr/>
          <p:nvPr/>
        </p:nvSpPr>
        <p:spPr>
          <a:xfrm>
            <a:off x="3927938" y="6403835"/>
            <a:ext cx="4856982" cy="369332"/>
          </a:xfrm>
          <a:prstGeom prst="rect">
            <a:avLst/>
          </a:prstGeom>
          <a:solidFill>
            <a:srgbClr val="3366FF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dirty="0"/>
              <a:t>Peter Denton, Ivan Martinez-Soler, HM, to appear</a:t>
            </a:r>
            <a:endParaRPr lang="ja-JP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CACCE97-569D-4246-AC78-8BB26023C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136" y="2387096"/>
            <a:ext cx="4658366" cy="30949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4149EE-175F-264E-8C9F-EA5D79FE07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87096"/>
            <a:ext cx="4586893" cy="3047457"/>
          </a:xfrm>
          <a:prstGeom prst="rect">
            <a:avLst/>
          </a:prstGeom>
        </p:spPr>
      </p:pic>
      <p:sp>
        <p:nvSpPr>
          <p:cNvPr id="18" name="テキスト ボックス 8">
            <a:extLst>
              <a:ext uri="{FF2B5EF4-FFF2-40B4-BE49-F238E27FC236}">
                <a16:creationId xmlns:a16="http://schemas.microsoft.com/office/drawing/2014/main" id="{9C81A8E9-9814-8042-A484-BE3167E36B7D}"/>
              </a:ext>
            </a:extLst>
          </p:cNvPr>
          <p:cNvSpPr txBox="1"/>
          <p:nvPr/>
        </p:nvSpPr>
        <p:spPr>
          <a:xfrm>
            <a:off x="457199" y="5503828"/>
            <a:ext cx="4114801" cy="830997"/>
          </a:xfrm>
          <a:prstGeom prst="rect">
            <a:avLst/>
          </a:prstGeom>
          <a:solidFill>
            <a:schemeClr val="accent3">
              <a:alpha val="3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For </a:t>
            </a:r>
            <a:r>
              <a:rPr lang="en-US" sz="2400" dirty="0" err="1">
                <a:latin typeface="Symbol" pitchFamily="2" charset="2"/>
              </a:rPr>
              <a:t>a</a:t>
            </a:r>
            <a:r>
              <a:rPr lang="en-US" sz="2400" dirty="0" err="1"/>
              <a:t>_</a:t>
            </a:r>
            <a:r>
              <a:rPr lang="en-US" sz="2400" dirty="0" err="1">
                <a:latin typeface="Symbol" pitchFamily="2" charset="2"/>
              </a:rPr>
              <a:t>tm</a:t>
            </a:r>
            <a:r>
              <a:rPr lang="en-US" sz="2400" dirty="0"/>
              <a:t> (</a:t>
            </a:r>
            <a:r>
              <a:rPr lang="en-US" sz="2400" dirty="0" err="1">
                <a:latin typeface="Symbol" pitchFamily="2" charset="2"/>
              </a:rPr>
              <a:t>a</a:t>
            </a:r>
            <a:r>
              <a:rPr lang="en-US" sz="2400" dirty="0" err="1"/>
              <a:t>_</a:t>
            </a:r>
            <a:r>
              <a:rPr lang="en-US" sz="2400" dirty="0" err="1">
                <a:latin typeface="Symbol" pitchFamily="2" charset="2"/>
              </a:rPr>
              <a:t>mm</a:t>
            </a:r>
            <a:r>
              <a:rPr lang="en-US" sz="2400" dirty="0"/>
              <a:t> ) high-E (low E) is more constraining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42426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2">
            <a:extLst>
              <a:ext uri="{FF2B5EF4-FFF2-40B4-BE49-F238E27FC236}">
                <a16:creationId xmlns:a16="http://schemas.microsoft.com/office/drawing/2014/main" id="{1964EC80-EE0A-8545-A31D-8195A0D5D7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838200"/>
            <a:ext cx="4419600" cy="4953000"/>
          </a:xfrm>
        </p:spPr>
        <p:txBody>
          <a:bodyPr>
            <a:normAutofit fontScale="90000"/>
          </a:bodyPr>
          <a:lstStyle/>
          <a:p>
            <a:r>
              <a:rPr lang="en-US" altLang="ja-JP" sz="6000" dirty="0">
                <a:latin typeface="Comic Sans MS" panose="030F0902030302020204" pitchFamily="66" charset="0"/>
              </a:rPr>
              <a:t>Second order corrections: </a:t>
            </a:r>
            <a:r>
              <a:rPr lang="en-US" altLang="ja-JP" sz="6000" dirty="0">
                <a:solidFill>
                  <a:schemeClr val="accent6">
                    <a:lumMod val="75000"/>
                  </a:schemeClr>
                </a:solidFill>
                <a:latin typeface="Comic Sans MS" panose="030F0902030302020204" pitchFamily="66" charset="0"/>
              </a:rPr>
              <a:t>characteristic to low-scale UV</a:t>
            </a:r>
            <a:endParaRPr lang="ja-JP" altLang="en-US" sz="6000">
              <a:solidFill>
                <a:schemeClr val="accent6">
                  <a:lumMod val="75000"/>
                </a:schemeClr>
              </a:solidFill>
              <a:latin typeface="ＤＦＰ勘亭流" panose="03000800010101010101" pitchFamily="66" charset="-128"/>
              <a:ea typeface="ＤＦＰ勘亭流" panose="03000800010101010101" pitchFamily="66" charset="-128"/>
            </a:endParaRPr>
          </a:p>
        </p:txBody>
      </p:sp>
      <p:pic>
        <p:nvPicPr>
          <p:cNvPr id="60421" name="Picture 3" descr="b06">
            <a:extLst>
              <a:ext uri="{FF2B5EF4-FFF2-40B4-BE49-F238E27FC236}">
                <a16:creationId xmlns:a16="http://schemas.microsoft.com/office/drawing/2014/main" id="{14293B97-CEF7-BD4E-8A28-093D180A3B8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032" y="381000"/>
            <a:ext cx="4049713" cy="6180138"/>
          </a:xfrm>
        </p:spPr>
      </p:pic>
      <p:sp>
        <p:nvSpPr>
          <p:cNvPr id="60418" name="日付プレースホルダ 4">
            <a:extLst>
              <a:ext uri="{FF2B5EF4-FFF2-40B4-BE49-F238E27FC236}">
                <a16:creationId xmlns:a16="http://schemas.microsoft.com/office/drawing/2014/main" id="{0BA43F7F-B73A-2C47-BBFB-E32B41FBE96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9pPr>
          </a:lstStyle>
          <a:p>
            <a:r>
              <a:rPr lang="en-US" altLang="ja-JP" sz="1400"/>
              <a:t>September 25, 2019</a:t>
            </a:r>
          </a:p>
        </p:txBody>
      </p:sp>
      <p:sp>
        <p:nvSpPr>
          <p:cNvPr id="60419" name="フッター プレースホルダ 5">
            <a:extLst>
              <a:ext uri="{FF2B5EF4-FFF2-40B4-BE49-F238E27FC236}">
                <a16:creationId xmlns:a16="http://schemas.microsoft.com/office/drawing/2014/main" id="{1358B719-AEC2-1649-B083-F070CDE2B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pitchFamily="2" charset="0"/>
                <a:ea typeface="Osaka" panose="020B0600000000000000" pitchFamily="34" charset="-128"/>
              </a:defRPr>
            </a:lvl9pPr>
          </a:lstStyle>
          <a:p>
            <a:r>
              <a:rPr lang="en-US" altLang="ja-JP" sz="1400"/>
              <a:t>NEPLES-2019@KIAS</a:t>
            </a:r>
          </a:p>
        </p:txBody>
      </p:sp>
    </p:spTree>
    <p:extLst>
      <p:ext uri="{BB962C8B-B14F-4D97-AF65-F5344CB8AC3E}">
        <p14:creationId xmlns:p14="http://schemas.microsoft.com/office/powerpoint/2010/main" val="4248549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7073" y="136088"/>
            <a:ext cx="8710872" cy="608929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My starting point was..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969816"/>
            <a:ext cx="8340436" cy="2350957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How can we conclude the neutrino story if high-scale seesaw is nature designed ?</a:t>
            </a:r>
          </a:p>
          <a:p>
            <a:r>
              <a:rPr lang="en-US" altLang="ja-JP" dirty="0"/>
              <a:t>Unitarity test at super-high precision.. </a:t>
            </a:r>
          </a:p>
          <a:p>
            <a:r>
              <a:rPr lang="en-US" altLang="ja-JP" dirty="0"/>
              <a:t>But, I learned SU(2) x U(1) prevail at high scale,  Charge lepton constraints more powerful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E22732-33D6-754C-BD6D-E069781E4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0255" y="3348484"/>
            <a:ext cx="5818910" cy="34862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2B0C9-744A-044C-94DA-DA8D2C201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396030" cy="542780"/>
          </a:xfrm>
        </p:spPr>
        <p:txBody>
          <a:bodyPr>
            <a:normAutofit fontScale="90000"/>
          </a:bodyPr>
          <a:lstStyle/>
          <a:p>
            <a:r>
              <a:rPr lang="en-US" dirty="0"/>
              <a:t>Hunting W</a:t>
            </a:r>
            <a:r>
              <a:rPr lang="en-US" baseline="30000" dirty="0"/>
              <a:t>2</a:t>
            </a:r>
            <a:r>
              <a:rPr lang="en-US" dirty="0"/>
              <a:t> terms: need theory…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6B9D2C-890E-D94D-AB2D-E35E63E0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30788F-F981-0146-9E84-95E85D515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8AE18F-AC4C-D74C-A3EE-51AC933E16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985" y="1082475"/>
            <a:ext cx="7396030" cy="5791405"/>
          </a:xfrm>
          <a:prstGeom prst="rect">
            <a:avLst/>
          </a:prstGeom>
        </p:spPr>
      </p:pic>
      <p:pic>
        <p:nvPicPr>
          <p:cNvPr id="6" name="図 6">
            <a:extLst>
              <a:ext uri="{FF2B5EF4-FFF2-40B4-BE49-F238E27FC236}">
                <a16:creationId xmlns:a16="http://schemas.microsoft.com/office/drawing/2014/main" id="{22CCE502-A395-AD44-ACA1-9038D425D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888" y="817418"/>
            <a:ext cx="2895600" cy="68624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7" name="右矢印 10">
            <a:extLst>
              <a:ext uri="{FF2B5EF4-FFF2-40B4-BE49-F238E27FC236}">
                <a16:creationId xmlns:a16="http://schemas.microsoft.com/office/drawing/2014/main" id="{297E266E-F6C2-2645-9EBF-E9CA8B01049E}"/>
              </a:ext>
            </a:extLst>
          </p:cNvPr>
          <p:cNvSpPr/>
          <p:nvPr/>
        </p:nvSpPr>
        <p:spPr>
          <a:xfrm>
            <a:off x="4741798" y="895579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219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title"/>
          </p:nvPr>
        </p:nvSpPr>
        <p:spPr>
          <a:xfrm>
            <a:off x="0" y="294380"/>
            <a:ext cx="4606636" cy="800100"/>
          </a:xfrm>
        </p:spPr>
        <p:txBody>
          <a:bodyPr/>
          <a:lstStyle/>
          <a:p>
            <a:r>
              <a:rPr lang="en-US" altLang="ja-JP" dirty="0"/>
              <a:t>W2 corrections</a:t>
            </a:r>
            <a:endParaRPr lang="ja-JP" altLang="en-US"/>
          </a:p>
        </p:txBody>
      </p:sp>
      <p:sp>
        <p:nvSpPr>
          <p:cNvPr id="10" name="コンテンツ プレースホルダ 9"/>
          <p:cNvSpPr>
            <a:spLocks noGrp="1"/>
          </p:cNvSpPr>
          <p:nvPr>
            <p:ph idx="1"/>
          </p:nvPr>
        </p:nvSpPr>
        <p:spPr>
          <a:xfrm>
            <a:off x="259174" y="874280"/>
            <a:ext cx="3948481" cy="51094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altLang="ja-JP" dirty="0"/>
          </a:p>
          <a:p>
            <a:r>
              <a:rPr lang="en-US" altLang="ja-JP" dirty="0"/>
              <a:t>        small in most of the regions of L-E, but sizeable in limited places </a:t>
            </a:r>
          </a:p>
          <a:p>
            <a:r>
              <a:rPr lang="en-US" altLang="ja-JP" dirty="0"/>
              <a:t>Peculiar zenith angle dep</a:t>
            </a:r>
          </a:p>
          <a:p>
            <a:r>
              <a:rPr lang="en-US" altLang="ja-JP" dirty="0"/>
              <a:t>High energy, long baseline </a:t>
            </a:r>
            <a:r>
              <a:rPr lang="ja-JP" altLang="en-US">
                <a:sym typeface="Wingdings"/>
              </a:rPr>
              <a:t></a:t>
            </a:r>
            <a:r>
              <a:rPr lang="en-US" altLang="ja-JP" dirty="0">
                <a:sym typeface="Wingdings"/>
              </a:rPr>
              <a:t> </a:t>
            </a:r>
            <a:r>
              <a:rPr lang="en-US" altLang="ja-JP" dirty="0" err="1">
                <a:sym typeface="Wingdings"/>
              </a:rPr>
              <a:t>IceCube</a:t>
            </a:r>
            <a:r>
              <a:rPr lang="en-US" altLang="ja-JP" dirty="0">
                <a:sym typeface="Wingdings"/>
              </a:rPr>
              <a:t>, PINGU, Hyper-K</a:t>
            </a:r>
          </a:p>
          <a:p>
            <a:endParaRPr lang="en-US" altLang="ja-JP" dirty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655" y="12700"/>
            <a:ext cx="4762500" cy="6845300"/>
          </a:xfrm>
          <a:prstGeom prst="rect">
            <a:avLst/>
          </a:prstGeom>
        </p:spPr>
      </p:pic>
      <p:sp>
        <p:nvSpPr>
          <p:cNvPr id="7" name="円/楕円 6"/>
          <p:cNvSpPr/>
          <p:nvPr/>
        </p:nvSpPr>
        <p:spPr>
          <a:xfrm>
            <a:off x="7485571" y="12700"/>
            <a:ext cx="1484584" cy="693380"/>
          </a:xfrm>
          <a:prstGeom prst="ellipse">
            <a:avLst/>
          </a:prstGeom>
          <a:solidFill>
            <a:srgbClr val="FF0000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7676729" y="2082877"/>
            <a:ext cx="1293426" cy="813097"/>
          </a:xfrm>
          <a:prstGeom prst="ellipse">
            <a:avLst/>
          </a:prstGeom>
          <a:solidFill>
            <a:srgbClr val="660066">
              <a:alpha val="2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259174" y="1467931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4672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683"/>
          </a:xfrm>
        </p:spPr>
        <p:txBody>
          <a:bodyPr/>
          <a:lstStyle/>
          <a:p>
            <a:r>
              <a:rPr lang="en-US" altLang="ja-JP" dirty="0">
                <a:latin typeface="Comic Sans MS"/>
                <a:cs typeface="Comic Sans MS"/>
              </a:rPr>
              <a:t>Conclusion </a:t>
            </a:r>
            <a:endParaRPr lang="ja-JP" altLang="en-US" dirty="0">
              <a:latin typeface="Comic Sans MS"/>
              <a:cs typeface="Comic Sans MS"/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2133" y="839895"/>
            <a:ext cx="8414667" cy="5881580"/>
          </a:xfrm>
        </p:spPr>
        <p:txBody>
          <a:bodyPr>
            <a:normAutofit/>
          </a:bodyPr>
          <a:lstStyle/>
          <a:p>
            <a:r>
              <a:rPr lang="en-US" altLang="ja-JP" dirty="0">
                <a:ea typeface="ＤＦＰ勘亭流" pitchFamily="-112" charset="-128"/>
                <a:cs typeface="Comic Sans MS"/>
              </a:rPr>
              <a:t>I introduced UV scenarios, at high-scale and low-scale</a:t>
            </a:r>
            <a:endParaRPr lang="en-US" altLang="ja-JP" dirty="0"/>
          </a:p>
          <a:p>
            <a:r>
              <a:rPr lang="en-US" altLang="ja-JP" dirty="0">
                <a:solidFill>
                  <a:schemeClr val="accent1"/>
                </a:solidFill>
              </a:rPr>
              <a:t>Low-scale UV = relatively new, nu experiments play a role, </a:t>
            </a:r>
            <a:r>
              <a:rPr lang="en-US" altLang="ja-JP" dirty="0"/>
              <a:t>yet no systematic way of “integrating out” new physics sector</a:t>
            </a:r>
          </a:p>
          <a:p>
            <a:r>
              <a:rPr lang="en-US" altLang="ja-JP" dirty="0"/>
              <a:t>        (3+N) unitary model examined</a:t>
            </a:r>
            <a:endParaRPr lang="en-US" altLang="ja-JP" dirty="0">
              <a:latin typeface="Symbol" charset="2"/>
              <a:cs typeface="Symbol" charset="2"/>
            </a:endParaRPr>
          </a:p>
          <a:p>
            <a:r>
              <a:rPr lang="en-US" altLang="ja-JP" dirty="0"/>
              <a:t>        new terms appeared: P-leaking constant + W</a:t>
            </a:r>
            <a:r>
              <a:rPr lang="en-US" altLang="ja-JP" baseline="30000" dirty="0"/>
              <a:t>2</a:t>
            </a:r>
            <a:r>
              <a:rPr lang="en-US" altLang="ja-JP" dirty="0"/>
              <a:t> correction terms </a:t>
            </a:r>
          </a:p>
          <a:p>
            <a:r>
              <a:rPr lang="en-US" altLang="ja-JP" dirty="0"/>
              <a:t>        Probably they are “model-</a:t>
            </a:r>
            <a:r>
              <a:rPr lang="en-US" altLang="ja-JP" dirty="0" err="1"/>
              <a:t>indep</a:t>
            </a:r>
            <a:r>
              <a:rPr lang="en-US" altLang="ja-JP" dirty="0"/>
              <a:t>” features of low-scale UV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272133" y="5180751"/>
            <a:ext cx="978408" cy="484632"/>
          </a:xfrm>
          <a:prstGeom prst="right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272133" y="3538369"/>
            <a:ext cx="978408" cy="484632"/>
          </a:xfrm>
          <a:prstGeom prst="rightArrow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>
            <a:off x="272133" y="4124660"/>
            <a:ext cx="978408" cy="484632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497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2877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High- </a:t>
            </a:r>
            <a:r>
              <a:rPr lang="en-US" altLang="ja-JP" dirty="0" err="1"/>
              <a:t>vs</a:t>
            </a:r>
            <a:r>
              <a:rPr lang="en-US" altLang="ja-JP" dirty="0"/>
              <a:t> low-scale </a:t>
            </a:r>
            <a:r>
              <a:rPr lang="en-US" altLang="ja-JP" dirty="0" err="1"/>
              <a:t>unitarity</a:t>
            </a:r>
            <a:r>
              <a:rPr lang="en-US" altLang="ja-JP" dirty="0"/>
              <a:t> violation: more generic differences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half" idx="1"/>
          </p:nvPr>
        </p:nvSpPr>
        <p:spPr>
          <a:xfrm>
            <a:off x="287184" y="2294101"/>
            <a:ext cx="4223667" cy="4167920"/>
          </a:xfrm>
        </p:spPr>
        <p:txBody>
          <a:bodyPr/>
          <a:lstStyle/>
          <a:p>
            <a:r>
              <a:rPr lang="en-US" altLang="ja-JP" dirty="0"/>
              <a:t>lepton flavor universality: </a:t>
            </a:r>
            <a:r>
              <a:rPr lang="en-US" altLang="ja-JP" dirty="0">
                <a:solidFill>
                  <a:srgbClr val="FF6600"/>
                </a:solidFill>
              </a:rPr>
              <a:t>NO </a:t>
            </a:r>
            <a:endParaRPr lang="ja-JP" altLang="en-US" dirty="0">
              <a:solidFill>
                <a:srgbClr val="FF6600"/>
              </a:solidFill>
            </a:endParaRPr>
          </a:p>
          <a:p>
            <a:r>
              <a:rPr lang="en-US" altLang="ja-JP" dirty="0"/>
              <a:t>zero distance neutrino flavor transition: </a:t>
            </a:r>
            <a:r>
              <a:rPr lang="en-US" altLang="ja-JP" dirty="0">
                <a:solidFill>
                  <a:srgbClr val="008000"/>
                </a:solidFill>
              </a:rPr>
              <a:t>YES</a:t>
            </a:r>
            <a:endParaRPr lang="en-US" altLang="ja-JP" dirty="0"/>
          </a:p>
          <a:p>
            <a:r>
              <a:rPr lang="en-US" altLang="ja-JP" dirty="0"/>
              <a:t>“Model-independent” formalism = integrate out high-E NP</a:t>
            </a:r>
            <a:endParaRPr lang="ja-JP" altLang="en-US" dirty="0"/>
          </a:p>
          <a:p>
            <a:endParaRPr lang="ja-JP" altLang="en-US" dirty="0"/>
          </a:p>
          <a:p>
            <a:endParaRPr lang="ja-JP" altLang="en-US" dirty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sz="half" idx="2"/>
          </p:nvPr>
        </p:nvSpPr>
        <p:spPr>
          <a:xfrm>
            <a:off x="4648200" y="2294101"/>
            <a:ext cx="4038600" cy="3229589"/>
          </a:xfrm>
        </p:spPr>
        <p:txBody>
          <a:bodyPr/>
          <a:lstStyle/>
          <a:p>
            <a:r>
              <a:rPr lang="en-US" altLang="ja-JP" dirty="0"/>
              <a:t>lepton flavor universality: </a:t>
            </a:r>
            <a:r>
              <a:rPr lang="en-US" altLang="ja-JP" dirty="0">
                <a:solidFill>
                  <a:srgbClr val="008000"/>
                </a:solidFill>
              </a:rPr>
              <a:t>YES</a:t>
            </a:r>
          </a:p>
          <a:p>
            <a:r>
              <a:rPr lang="en-US" altLang="ja-JP" dirty="0"/>
              <a:t>zero distance neutrino flavor transition: </a:t>
            </a:r>
            <a:r>
              <a:rPr lang="en-US" altLang="ja-JP" dirty="0">
                <a:solidFill>
                  <a:srgbClr val="FF6600"/>
                </a:solidFill>
              </a:rPr>
              <a:t>NO</a:t>
            </a:r>
          </a:p>
          <a:p>
            <a:r>
              <a:rPr lang="en-US" altLang="ja-JP" dirty="0"/>
              <a:t>Model-independent” formalism?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231897" y="1627570"/>
            <a:ext cx="2389239" cy="400110"/>
          </a:xfrm>
          <a:prstGeom prst="rect">
            <a:avLst/>
          </a:prstGeom>
          <a:solidFill>
            <a:srgbClr val="C0504D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High-scale UV &gt;&gt;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W</a:t>
            </a:r>
            <a:endParaRPr lang="ja-JP" altLang="en-US" sz="2000" baseline="-25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5018008" y="1627570"/>
            <a:ext cx="2389239" cy="40011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Low-scale UV &lt;&lt;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W</a:t>
            </a:r>
            <a:endParaRPr lang="ja-JP" altLang="en-US" sz="2000" baseline="-25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AAB0D-8C4D-4A42-ACDA-9C942288AFF7}"/>
              </a:ext>
            </a:extLst>
          </p:cNvPr>
          <p:cNvSpPr txBox="1"/>
          <p:nvPr/>
        </p:nvSpPr>
        <p:spPr>
          <a:xfrm>
            <a:off x="1473092" y="5712779"/>
            <a:ext cx="6158753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A big difference between High-scale and Low-scale UV is: SU(2)</a:t>
            </a:r>
            <a:r>
              <a:rPr lang="en-US" sz="2000" dirty="0" err="1"/>
              <a:t>xU</a:t>
            </a:r>
            <a:r>
              <a:rPr lang="en-US" sz="2000" dirty="0"/>
              <a:t>(1) at high-scale UV new physics </a:t>
            </a:r>
            <a:r>
              <a:rPr lang="en-US" sz="2000" dirty="0">
                <a:sym typeface="Wingdings" pitchFamily="2" charset="2"/>
              </a:rPr>
              <a:t> Severer constraints from charged lepton sector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0470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September 25, 2019</a:t>
            </a:r>
          </a:p>
        </p:txBody>
      </p:sp>
      <p:sp>
        <p:nvSpPr>
          <p:cNvPr id="50179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1" charset="0"/>
                <a:ea typeface="Osaka" pitchFamily="-101" charset="-128"/>
                <a:cs typeface="Osaka" pitchFamily="-101" charset="-128"/>
              </a:rPr>
              <a:t>NEPLES-2019@KIAS</a:t>
            </a:r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4756096" y="1219200"/>
            <a:ext cx="4387904" cy="4191000"/>
          </a:xfrm>
        </p:spPr>
        <p:txBody>
          <a:bodyPr>
            <a:normAutofit fontScale="90000"/>
          </a:bodyPr>
          <a:lstStyle/>
          <a:p>
            <a:r>
              <a:rPr lang="en-US" altLang="ja-JP" sz="5400" dirty="0">
                <a:latin typeface="Comic Sans MS"/>
                <a:ea typeface="ＤＦＰ勘亭流" pitchFamily="-101" charset="-128"/>
                <a:cs typeface="Comic Sans MS"/>
              </a:rPr>
              <a:t>Model independent framework in low-scale UV? </a:t>
            </a:r>
            <a:endParaRPr lang="ja-JP" altLang="en-US" sz="5400" dirty="0">
              <a:latin typeface="Comic Sans MS"/>
              <a:cs typeface="Comic Sans MS"/>
            </a:endParaRPr>
          </a:p>
        </p:txBody>
      </p:sp>
      <p:pic>
        <p:nvPicPr>
          <p:cNvPr id="50181" name="Picture 3" descr="kokuritsu_big03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5852" y="512763"/>
            <a:ext cx="4514850" cy="5735637"/>
          </a:xfrm>
        </p:spPr>
      </p:pic>
    </p:spTree>
    <p:extLst>
      <p:ext uri="{BB962C8B-B14F-4D97-AF65-F5344CB8AC3E}">
        <p14:creationId xmlns:p14="http://schemas.microsoft.com/office/powerpoint/2010/main" val="113192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2CD0C-21A3-9E4E-B23B-8C6F0A635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9035"/>
          </a:xfrm>
        </p:spPr>
        <p:txBody>
          <a:bodyPr>
            <a:normAutofit fontScale="90000"/>
          </a:bodyPr>
          <a:lstStyle/>
          <a:p>
            <a:r>
              <a:rPr lang="en-US" dirty="0"/>
              <a:t>It looks hard..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A9903-60B3-9C43-A2D9-6F853DAE2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3892"/>
            <a:ext cx="8229600" cy="4782272"/>
          </a:xfrm>
        </p:spPr>
        <p:txBody>
          <a:bodyPr/>
          <a:lstStyle/>
          <a:p>
            <a:r>
              <a:rPr lang="en-US" dirty="0"/>
              <a:t>How to integrate various scenarios of BSM physics at low energies ?</a:t>
            </a:r>
          </a:p>
          <a:p>
            <a:r>
              <a:rPr lang="en-US" dirty="0"/>
              <a:t>Not obvious…</a:t>
            </a:r>
          </a:p>
          <a:p>
            <a:r>
              <a:rPr lang="en-US" dirty="0"/>
              <a:t>My style now is: Let try one by one</a:t>
            </a:r>
          </a:p>
          <a:p>
            <a:r>
              <a:rPr lang="en-US" dirty="0"/>
              <a:t>Yet, I want to avoid # of trial = # of models</a:t>
            </a:r>
          </a:p>
          <a:p>
            <a:r>
              <a:rPr lang="en-US" dirty="0"/>
              <a:t>So we started “general sterile” = (3+N) model = “</a:t>
            </a:r>
            <a:r>
              <a:rPr lang="en-US" dirty="0" err="1"/>
              <a:t>indep</a:t>
            </a:r>
            <a:r>
              <a:rPr lang="en-US" dirty="0"/>
              <a:t> of details of sterile sector” (with C.-Sheng Fong and H. </a:t>
            </a:r>
            <a:r>
              <a:rPr lang="en-US" dirty="0" err="1"/>
              <a:t>Nunokawa</a:t>
            </a:r>
            <a:r>
              <a:rPr lang="en-US" dirty="0"/>
              <a:t>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999B5-8C86-4545-84D7-5BD815C74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B33EB-FB64-B142-AB04-2837AF671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3B3773-6C87-3948-A046-4ACB1111F47C}"/>
              </a:ext>
            </a:extLst>
          </p:cNvPr>
          <p:cNvSpPr txBox="1"/>
          <p:nvPr/>
        </p:nvSpPr>
        <p:spPr>
          <a:xfrm>
            <a:off x="5611535" y="5802998"/>
            <a:ext cx="2298965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Fong, HM, </a:t>
            </a:r>
            <a:r>
              <a:rPr lang="en-US" dirty="0" err="1"/>
              <a:t>Nunokawa</a:t>
            </a:r>
            <a:r>
              <a:rPr lang="en-US" dirty="0"/>
              <a:t> JHEP2017, JHEP2019</a:t>
            </a:r>
          </a:p>
        </p:txBody>
      </p:sp>
    </p:spTree>
    <p:extLst>
      <p:ext uri="{BB962C8B-B14F-4D97-AF65-F5344CB8AC3E}">
        <p14:creationId xmlns:p14="http://schemas.microsoft.com/office/powerpoint/2010/main" val="2823045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t>September 25, 2019</a:t>
            </a:r>
          </a:p>
        </p:txBody>
      </p:sp>
      <p:sp>
        <p:nvSpPr>
          <p:cNvPr id="62467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latin typeface="Times" pitchFamily="-103" charset="0"/>
                <a:ea typeface="Osaka" pitchFamily="-103" charset="-128"/>
                <a:cs typeface="Osaka" pitchFamily="-103" charset="-128"/>
              </a:rPr>
              <a:t>NEPLES-2019@KIAS</a:t>
            </a:r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3962400" cy="5791200"/>
          </a:xfrm>
        </p:spPr>
        <p:txBody>
          <a:bodyPr/>
          <a:lstStyle/>
          <a:p>
            <a:r>
              <a:rPr lang="en-US" altLang="ja-JP" sz="5400" dirty="0">
                <a:latin typeface="Comic Sans MS" pitchFamily="-103" charset="0"/>
              </a:rPr>
              <a:t>3-active + N-sterile unitary model</a:t>
            </a:r>
            <a:endParaRPr lang="ja-JP" altLang="en-US" sz="6000" dirty="0">
              <a:latin typeface="Comic Sans MS"/>
              <a:cs typeface="Comic Sans MS"/>
            </a:endParaRPr>
          </a:p>
        </p:txBody>
      </p:sp>
      <p:pic>
        <p:nvPicPr>
          <p:cNvPr id="62469" name="Picture 3" descr="b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457200"/>
            <a:ext cx="3735388" cy="5791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97898" y="274639"/>
            <a:ext cx="7076587" cy="53350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3 active +N sterile unitary model in vacuum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1876" y="1359369"/>
            <a:ext cx="1830424" cy="10931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339" y="2737879"/>
            <a:ext cx="6506435" cy="32957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503" y="1812265"/>
            <a:ext cx="1602166" cy="38146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416" y="2244973"/>
            <a:ext cx="1636350" cy="74598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646669" y="2052430"/>
            <a:ext cx="626869" cy="400110"/>
          </a:xfrm>
          <a:prstGeom prst="rect">
            <a:avLst/>
          </a:prstGeom>
          <a:solidFill>
            <a:srgbClr val="C0504D">
              <a:alpha val="41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/>
              <a:t>NxN</a:t>
            </a:r>
            <a:endParaRPr kumimoji="1" lang="ja-JP" altLang="en-US" sz="2000" dirty="0"/>
          </a:p>
        </p:txBody>
      </p:sp>
      <p:cxnSp>
        <p:nvCxnSpPr>
          <p:cNvPr id="13" name="直線矢印コネクタ 12"/>
          <p:cNvCxnSpPr>
            <a:stCxn id="16" idx="3"/>
          </p:cNvCxnSpPr>
          <p:nvPr/>
        </p:nvCxnSpPr>
        <p:spPr>
          <a:xfrm>
            <a:off x="2777431" y="1267588"/>
            <a:ext cx="1848834" cy="353943"/>
          </a:xfrm>
          <a:prstGeom prst="straightConnector1">
            <a:avLst/>
          </a:prstGeom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rot="10800000">
            <a:off x="5399233" y="2213263"/>
            <a:ext cx="1241134" cy="31710"/>
          </a:xfrm>
          <a:prstGeom prst="straightConnector1">
            <a:avLst/>
          </a:prstGeom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5116841" y="3972688"/>
            <a:ext cx="1534967" cy="1205802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868744" y="2778220"/>
            <a:ext cx="1382567" cy="1205802"/>
          </a:xfrm>
          <a:prstGeom prst="rect">
            <a:avLst/>
          </a:prstGeom>
          <a:solidFill>
            <a:srgbClr val="008000">
              <a:alpha val="2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17426" y="959259"/>
            <a:ext cx="2912224" cy="400110"/>
          </a:xfrm>
          <a:prstGeom prst="rect">
            <a:avLst/>
          </a:prstGeom>
          <a:solidFill>
            <a:srgbClr val="660066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Schechter</a:t>
            </a:r>
            <a:r>
              <a:rPr lang="en-US" altLang="ja-JP" sz="2000" dirty="0"/>
              <a:t>-Valle, PRD1980 </a:t>
            </a:r>
            <a:endParaRPr kumimoji="1" lang="ja-JP" altLang="en-US" sz="20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07199" y="913645"/>
            <a:ext cx="2570232" cy="707886"/>
          </a:xfrm>
          <a:prstGeom prst="rect">
            <a:avLst/>
          </a:prstGeom>
          <a:solidFill>
            <a:srgbClr val="0080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My previous N matrix = U now…..3x3</a:t>
            </a:r>
            <a:endParaRPr kumimoji="1" lang="ja-JP" altLang="en-US" sz="2000" dirty="0"/>
          </a:p>
        </p:txBody>
      </p:sp>
      <p:sp>
        <p:nvSpPr>
          <p:cNvPr id="19" name="テキスト ボックス 17">
            <a:extLst>
              <a:ext uri="{FF2B5EF4-FFF2-40B4-BE49-F238E27FC236}">
                <a16:creationId xmlns:a16="http://schemas.microsoft.com/office/drawing/2014/main" id="{4A8526A0-10E5-B54D-A125-972B531CAB7B}"/>
              </a:ext>
            </a:extLst>
          </p:cNvPr>
          <p:cNvSpPr txBox="1"/>
          <p:nvPr/>
        </p:nvSpPr>
        <p:spPr>
          <a:xfrm>
            <a:off x="738416" y="6085529"/>
            <a:ext cx="5460678" cy="707886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We try fast oscillation averaged out regime for “model-independent” framework for low-scale UV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22361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5421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Probability in vacuum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055912"/>
            <a:ext cx="8229600" cy="1680426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/>
              <a:t>Active-active, active-sterile, sterile-sterile oscillations</a:t>
            </a:r>
          </a:p>
          <a:p>
            <a:r>
              <a:rPr lang="en-US" altLang="ja-JP" dirty="0"/>
              <a:t>If </a:t>
            </a:r>
            <a:r>
              <a:rPr lang="en-US" altLang="ja-JP" dirty="0">
                <a:latin typeface="Symbol" charset="2"/>
                <a:cs typeface="Symbol" charset="2"/>
              </a:rPr>
              <a:t>D</a:t>
            </a:r>
            <a:r>
              <a:rPr lang="en-US" altLang="ja-JP" dirty="0"/>
              <a:t>m</a:t>
            </a:r>
            <a:r>
              <a:rPr lang="en-US" altLang="ja-JP" baseline="30000" dirty="0"/>
              <a:t>2</a:t>
            </a:r>
            <a:r>
              <a:rPr lang="en-US" altLang="ja-JP" baseline="-25000" dirty="0"/>
              <a:t>as</a:t>
            </a:r>
            <a:r>
              <a:rPr lang="en-US" altLang="ja-JP" dirty="0"/>
              <a:t> (</a:t>
            </a:r>
            <a:r>
              <a:rPr lang="en-US" altLang="ja-JP" dirty="0">
                <a:latin typeface="Symbol" charset="2"/>
                <a:cs typeface="Symbol" charset="2"/>
              </a:rPr>
              <a:t>D</a:t>
            </a:r>
            <a:r>
              <a:rPr lang="en-US" altLang="ja-JP" dirty="0"/>
              <a:t>m</a:t>
            </a:r>
            <a:r>
              <a:rPr lang="en-US" altLang="ja-JP" baseline="30000" dirty="0"/>
              <a:t>2</a:t>
            </a:r>
            <a:r>
              <a:rPr lang="en-US" altLang="ja-JP" baseline="-25000" dirty="0"/>
              <a:t>ss</a:t>
            </a:r>
            <a:r>
              <a:rPr lang="en-US" altLang="ja-JP" dirty="0"/>
              <a:t>) &gt; 0.1 eV</a:t>
            </a:r>
            <a:r>
              <a:rPr lang="en-US" altLang="ja-JP" baseline="30000" dirty="0"/>
              <a:t>2</a:t>
            </a:r>
            <a:r>
              <a:rPr lang="en-US" altLang="ja-JP" dirty="0"/>
              <a:t>, “</a:t>
            </a:r>
            <a:r>
              <a:rPr lang="en-US" altLang="ja-JP" dirty="0">
                <a:solidFill>
                  <a:srgbClr val="FF6600"/>
                </a:solidFill>
              </a:rPr>
              <a:t>fast oscillation</a:t>
            </a:r>
            <a:r>
              <a:rPr lang="en-US" altLang="ja-JP" dirty="0"/>
              <a:t>” due to active-sterile and sterile-sterile </a:t>
            </a:r>
            <a:r>
              <a:rPr lang="en-US" altLang="ja-JP" dirty="0">
                <a:latin typeface="Symbol" charset="2"/>
                <a:cs typeface="Symbol" charset="2"/>
              </a:rPr>
              <a:t>D</a:t>
            </a:r>
            <a:r>
              <a:rPr lang="en-US" altLang="ja-JP" dirty="0"/>
              <a:t>m</a:t>
            </a:r>
            <a:r>
              <a:rPr lang="en-US" altLang="ja-JP" baseline="30000" dirty="0"/>
              <a:t>2 </a:t>
            </a:r>
            <a:r>
              <a:rPr lang="en-US" altLang="ja-JP" dirty="0"/>
              <a:t>are averaged out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55" y="722957"/>
            <a:ext cx="7400953" cy="3099693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457200" y="5871718"/>
            <a:ext cx="978408" cy="484632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586" y="5736338"/>
            <a:ext cx="4223832" cy="620012"/>
          </a:xfrm>
          <a:prstGeom prst="rect">
            <a:avLst/>
          </a:prstGeom>
        </p:spPr>
      </p:pic>
      <p:sp>
        <p:nvSpPr>
          <p:cNvPr id="9" name="円/楕円 8"/>
          <p:cNvSpPr/>
          <p:nvPr/>
        </p:nvSpPr>
        <p:spPr>
          <a:xfrm>
            <a:off x="3276599" y="2343036"/>
            <a:ext cx="1264931" cy="681157"/>
          </a:xfrm>
          <a:prstGeom prst="ellipse">
            <a:avLst/>
          </a:prstGeom>
          <a:solidFill>
            <a:srgbClr val="FF0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500086" y="3141492"/>
            <a:ext cx="1233882" cy="681157"/>
          </a:xfrm>
          <a:prstGeom prst="ellipse">
            <a:avLst/>
          </a:prstGeom>
          <a:solidFill>
            <a:srgbClr val="FF0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6623418" y="3141493"/>
            <a:ext cx="1490789" cy="681157"/>
          </a:xfrm>
          <a:prstGeom prst="ellipse">
            <a:avLst/>
          </a:prstGeom>
          <a:solidFill>
            <a:srgbClr val="FF0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6623418" y="2343036"/>
            <a:ext cx="1490790" cy="681157"/>
          </a:xfrm>
          <a:prstGeom prst="ellipse">
            <a:avLst/>
          </a:prstGeom>
          <a:solidFill>
            <a:srgbClr val="FF0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2837961" y="3921441"/>
            <a:ext cx="4133833" cy="681157"/>
          </a:xfrm>
          <a:prstGeom prst="ellipse">
            <a:avLst/>
          </a:prstGeom>
          <a:solidFill>
            <a:srgbClr val="FF0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050741" y="1373544"/>
            <a:ext cx="1490789" cy="681157"/>
          </a:xfrm>
          <a:prstGeom prst="ellipse">
            <a:avLst/>
          </a:prstGeom>
          <a:solidFill>
            <a:srgbClr val="008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6623418" y="1373544"/>
            <a:ext cx="1490789" cy="681157"/>
          </a:xfrm>
          <a:prstGeom prst="ellipse">
            <a:avLst/>
          </a:prstGeom>
          <a:solidFill>
            <a:srgbClr val="008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713255" y="3921442"/>
            <a:ext cx="2124706" cy="681157"/>
          </a:xfrm>
          <a:prstGeom prst="ellipse">
            <a:avLst/>
          </a:prstGeom>
          <a:solidFill>
            <a:srgbClr val="008000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rot="10800000" flipV="1">
            <a:off x="2590800" y="2054707"/>
            <a:ext cx="3123998" cy="1"/>
          </a:xfrm>
          <a:prstGeom prst="straightConnector1">
            <a:avLst/>
          </a:prstGeom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5229925" y="2054709"/>
            <a:ext cx="1393493" cy="369332"/>
          </a:xfrm>
          <a:prstGeom prst="rect">
            <a:avLst/>
          </a:prstGeom>
          <a:solidFill>
            <a:srgbClr val="660066">
              <a:alpha val="41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What is this?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14601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31006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P looks almost standard one, but there is a P leaking term 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September 25, 2019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NEPLES-2019@KIAS</a:t>
            </a:r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80891"/>
            <a:ext cx="8117304" cy="169110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9" y="4364350"/>
            <a:ext cx="8113201" cy="1100095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6494" y="1910917"/>
            <a:ext cx="1608155" cy="40011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Appearance</a:t>
            </a:r>
            <a:endParaRPr lang="ja-JP" altLang="en-US" sz="2000" dirty="0"/>
          </a:p>
        </p:txBody>
      </p:sp>
      <p:sp>
        <p:nvSpPr>
          <p:cNvPr id="11" name="正方形/長方形 10"/>
          <p:cNvSpPr/>
          <p:nvPr/>
        </p:nvSpPr>
        <p:spPr>
          <a:xfrm>
            <a:off x="-21522" y="4128629"/>
            <a:ext cx="1892302" cy="400110"/>
          </a:xfrm>
          <a:prstGeom prst="rect">
            <a:avLst/>
          </a:prstGeom>
          <a:solidFill>
            <a:schemeClr val="accent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Disappearance</a:t>
            </a:r>
            <a:endParaRPr lang="ja-JP" altLang="en-US" sz="20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234" y="5738023"/>
            <a:ext cx="5366566" cy="872067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5381846" y="1411222"/>
            <a:ext cx="2704398" cy="461665"/>
          </a:xfrm>
          <a:prstGeom prst="rect">
            <a:avLst/>
          </a:prstGeom>
          <a:solidFill>
            <a:srgbClr val="660066">
              <a:alpha val="38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400" dirty="0"/>
              <a:t>Probability leakage !</a:t>
            </a:r>
            <a:endParaRPr lang="ja-JP" altLang="en-US" sz="2400" dirty="0"/>
          </a:p>
        </p:txBody>
      </p:sp>
      <p:sp>
        <p:nvSpPr>
          <p:cNvPr id="14" name="円/楕円 13"/>
          <p:cNvSpPr/>
          <p:nvPr/>
        </p:nvSpPr>
        <p:spPr>
          <a:xfrm>
            <a:off x="1870780" y="2343037"/>
            <a:ext cx="720020" cy="681157"/>
          </a:xfrm>
          <a:prstGeom prst="ellipse">
            <a:avLst/>
          </a:prstGeom>
          <a:solidFill>
            <a:srgbClr val="660066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2230790" y="4600241"/>
            <a:ext cx="720020" cy="681157"/>
          </a:xfrm>
          <a:prstGeom prst="ellipse">
            <a:avLst/>
          </a:prstGeom>
          <a:solidFill>
            <a:srgbClr val="660066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5606751" y="3564130"/>
            <a:ext cx="2967753" cy="400110"/>
          </a:xfrm>
          <a:prstGeom prst="rect">
            <a:avLst/>
          </a:prstGeom>
          <a:solidFill>
            <a:schemeClr val="accent3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U = non-unitary “MNS”</a:t>
            </a:r>
            <a:endParaRPr lang="ja-JP" altLang="en-US" sz="2000" dirty="0"/>
          </a:p>
        </p:txBody>
      </p:sp>
      <p:sp>
        <p:nvSpPr>
          <p:cNvPr id="17" name="正方形/長方形 16"/>
          <p:cNvSpPr/>
          <p:nvPr/>
        </p:nvSpPr>
        <p:spPr>
          <a:xfrm>
            <a:off x="6361952" y="5956240"/>
            <a:ext cx="2324848" cy="400110"/>
          </a:xfrm>
          <a:prstGeom prst="rect">
            <a:avLst/>
          </a:prstGeom>
          <a:solidFill>
            <a:srgbClr val="008000">
              <a:alpha val="44000"/>
            </a:srgbClr>
          </a:solidFill>
        </p:spPr>
        <p:txBody>
          <a:bodyPr wrap="square">
            <a:spAutoFit/>
          </a:bodyPr>
          <a:lstStyle/>
          <a:p>
            <a:r>
              <a:rPr lang="en-US" altLang="ja-JP" sz="2000" dirty="0"/>
              <a:t>Order ~ W</a:t>
            </a:r>
            <a:r>
              <a:rPr lang="en-US" altLang="ja-JP" sz="2000" baseline="30000" dirty="0"/>
              <a:t>4</a:t>
            </a:r>
            <a:r>
              <a:rPr lang="en-US" altLang="ja-JP" sz="2000" dirty="0"/>
              <a:t>, small!!</a:t>
            </a:r>
            <a:endParaRPr lang="ja-JP" altLang="en-US" sz="2000" dirty="0"/>
          </a:p>
        </p:txBody>
      </p:sp>
      <p:sp>
        <p:nvSpPr>
          <p:cNvPr id="18" name="円/楕円 17"/>
          <p:cNvSpPr/>
          <p:nvPr/>
        </p:nvSpPr>
        <p:spPr>
          <a:xfrm>
            <a:off x="573598" y="5738023"/>
            <a:ext cx="5446201" cy="872067"/>
          </a:xfrm>
          <a:prstGeom prst="ellipse">
            <a:avLst/>
          </a:prstGeom>
          <a:solidFill>
            <a:srgbClr val="660066">
              <a:alpha val="2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>
            <a:cxnSpLocks/>
            <a:endCxn id="14" idx="7"/>
          </p:cNvCxnSpPr>
          <p:nvPr/>
        </p:nvCxnSpPr>
        <p:spPr>
          <a:xfrm flipH="1">
            <a:off x="2485356" y="1565109"/>
            <a:ext cx="2698134" cy="877681"/>
          </a:xfrm>
          <a:prstGeom prst="straightConnector1">
            <a:avLst/>
          </a:prstGeom>
          <a:ln w="38100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8">
            <a:extLst>
              <a:ext uri="{FF2B5EF4-FFF2-40B4-BE49-F238E27FC236}">
                <a16:creationId xmlns:a16="http://schemas.microsoft.com/office/drawing/2014/main" id="{37995173-12E9-E44D-841C-36E39B2F3D54}"/>
              </a:ext>
            </a:extLst>
          </p:cNvPr>
          <p:cNvSpPr txBox="1"/>
          <p:nvPr/>
        </p:nvSpPr>
        <p:spPr>
          <a:xfrm>
            <a:off x="304795" y="922984"/>
            <a:ext cx="2285758" cy="707886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Both 4</a:t>
            </a:r>
            <a:r>
              <a:rPr kumimoji="1" lang="en-US" altLang="ja-JP" sz="2000" baseline="30000" dirty="0"/>
              <a:t>th</a:t>
            </a:r>
            <a:r>
              <a:rPr kumimoji="1" lang="en-US" altLang="ja-JP" sz="2000" dirty="0"/>
              <a:t> order in W, have to be kept!</a:t>
            </a:r>
            <a:endParaRPr kumimoji="1" lang="ja-JP" altLang="en-US" sz="2000" dirty="0"/>
          </a:p>
        </p:txBody>
      </p:sp>
      <p:cxnSp>
        <p:nvCxnSpPr>
          <p:cNvPr id="21" name="直線矢印コネクタ 19">
            <a:extLst>
              <a:ext uri="{FF2B5EF4-FFF2-40B4-BE49-F238E27FC236}">
                <a16:creationId xmlns:a16="http://schemas.microsoft.com/office/drawing/2014/main" id="{B600FFD1-BC45-3A45-8064-BCDC29439242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1931202" y="1642054"/>
            <a:ext cx="299588" cy="70098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19">
            <a:extLst>
              <a:ext uri="{FF2B5EF4-FFF2-40B4-BE49-F238E27FC236}">
                <a16:creationId xmlns:a16="http://schemas.microsoft.com/office/drawing/2014/main" id="{9C91B0FB-692C-AF41-A99B-D8AE1DB0E7A9}"/>
              </a:ext>
            </a:extLst>
          </p:cNvPr>
          <p:cNvCxnSpPr>
            <a:cxnSpLocks/>
          </p:cNvCxnSpPr>
          <p:nvPr/>
        </p:nvCxnSpPr>
        <p:spPr>
          <a:xfrm>
            <a:off x="2425366" y="1613097"/>
            <a:ext cx="1080681" cy="827193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012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5449</TotalTime>
  <Words>897</Words>
  <Application>Microsoft Macintosh PowerPoint</Application>
  <PresentationFormat>On-screen Show (4:3)</PresentationFormat>
  <Paragraphs>133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ＤＦＰ勘亭流</vt:lpstr>
      <vt:lpstr>Arial</vt:lpstr>
      <vt:lpstr>Calibri</vt:lpstr>
      <vt:lpstr>Comic Sans MS</vt:lpstr>
      <vt:lpstr>Symbol</vt:lpstr>
      <vt:lpstr>Times</vt:lpstr>
      <vt:lpstr>Wingdings</vt:lpstr>
      <vt:lpstr>Office テーマ</vt:lpstr>
      <vt:lpstr>Possible new physics through search for unitarity violation</vt:lpstr>
      <vt:lpstr>My starting point was..</vt:lpstr>
      <vt:lpstr>High- vs low-scale unitarity violation: more generic differences</vt:lpstr>
      <vt:lpstr>Model independent framework in low-scale UV? </vt:lpstr>
      <vt:lpstr>It looks hard..</vt:lpstr>
      <vt:lpstr>3-active + N-sterile unitary model</vt:lpstr>
      <vt:lpstr>3 active +N sterile unitary model in vacuum</vt:lpstr>
      <vt:lpstr>Probability in vacuum</vt:lpstr>
      <vt:lpstr>P looks almost standard one, but there is a P leaking term </vt:lpstr>
      <vt:lpstr>Sensitivity to Cee and 1-S|Uei|2 from JUNO  5 years</vt:lpstr>
      <vt:lpstr>In matter? A long story…</vt:lpstr>
      <vt:lpstr>A simple formula for oscillation probability in matter w/o unitarity: leading order in W perturbation</vt:lpstr>
      <vt:lpstr>PowerPoint Presentation</vt:lpstr>
      <vt:lpstr>PowerPoint Presentation</vt:lpstr>
      <vt:lpstr>Leading order in W expansion: our current status </vt:lpstr>
      <vt:lpstr>a parametrization (d vs. a correlation)</vt:lpstr>
      <vt:lpstr>Deep Core 2011-14 (3years, 6-60 GeV)</vt:lpstr>
      <vt:lpstr>IceCube (1 year)  (400 GeV-20 TeV) vs DeepCore</vt:lpstr>
      <vt:lpstr>Second order corrections: characteristic to low-scale UV</vt:lpstr>
      <vt:lpstr>Hunting W2 terms: need theory…</vt:lpstr>
      <vt:lpstr>W2 corrections</vt:lpstr>
      <vt:lpstr>Conclusion </vt:lpstr>
    </vt:vector>
  </TitlesOfParts>
  <Company>首都大学東京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南方 久和</dc:creator>
  <cp:lastModifiedBy>Minakata Hisakazu</cp:lastModifiedBy>
  <cp:revision>49</cp:revision>
  <cp:lastPrinted>2019-09-22T02:30:55Z</cp:lastPrinted>
  <dcterms:created xsi:type="dcterms:W3CDTF">2019-05-09T20:43:05Z</dcterms:created>
  <dcterms:modified xsi:type="dcterms:W3CDTF">2019-09-24T23:27:01Z</dcterms:modified>
</cp:coreProperties>
</file>