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665" r:id="rId2"/>
    <p:sldId id="481" r:id="rId3"/>
    <p:sldId id="803" r:id="rId4"/>
    <p:sldId id="1946" r:id="rId5"/>
    <p:sldId id="1889" r:id="rId6"/>
    <p:sldId id="1980" r:id="rId7"/>
    <p:sldId id="1989" r:id="rId8"/>
    <p:sldId id="1924" r:id="rId9"/>
    <p:sldId id="1928" r:id="rId10"/>
    <p:sldId id="1951" r:id="rId11"/>
    <p:sldId id="1943" r:id="rId12"/>
    <p:sldId id="1979" r:id="rId13"/>
    <p:sldId id="1966" r:id="rId14"/>
    <p:sldId id="1968" r:id="rId15"/>
    <p:sldId id="1990" r:id="rId16"/>
    <p:sldId id="1967" r:id="rId17"/>
    <p:sldId id="1991" r:id="rId18"/>
    <p:sldId id="1994" r:id="rId19"/>
    <p:sldId id="2005" r:id="rId20"/>
    <p:sldId id="1987" r:id="rId21"/>
    <p:sldId id="2000" r:id="rId22"/>
    <p:sldId id="2003" r:id="rId23"/>
    <p:sldId id="2001" r:id="rId24"/>
    <p:sldId id="1931" r:id="rId25"/>
    <p:sldId id="1995" r:id="rId26"/>
    <p:sldId id="259" r:id="rId27"/>
    <p:sldId id="2004" r:id="rId28"/>
    <p:sldId id="1997" r:id="rId29"/>
  </p:sldIdLst>
  <p:sldSz cx="9144000" cy="6858000" type="screen4x3"/>
  <p:notesSz cx="6877050" cy="9163050"/>
  <p:custDataLst>
    <p:tags r:id="rId3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FD2"/>
    <a:srgbClr val="FFFFCC"/>
    <a:srgbClr val="FF0066"/>
    <a:srgbClr val="FF40FF"/>
    <a:srgbClr val="FFFF99"/>
    <a:srgbClr val="EFFFAE"/>
    <a:srgbClr val="929000"/>
    <a:srgbClr val="0432FF"/>
    <a:srgbClr val="EFFFF4"/>
    <a:srgbClr val="DE16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153"/>
    <p:restoredTop sz="95897"/>
  </p:normalViewPr>
  <p:slideViewPr>
    <p:cSldViewPr>
      <p:cViewPr varScale="1">
        <p:scale>
          <a:sx n="113" d="100"/>
          <a:sy n="113" d="100"/>
        </p:scale>
        <p:origin x="176" y="5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notesViewPr>
    <p:cSldViewPr>
      <p:cViewPr varScale="1">
        <p:scale>
          <a:sx n="96" d="100"/>
          <a:sy n="96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EBEBBD9D-2B36-914F-A6CA-7434B0007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23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118042F0-41D0-5340-90E3-DBE3BE5AF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49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63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9244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418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571d477ff1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571d477ff1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07552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685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822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14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36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21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723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96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37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Aug. 14,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Introduction to DAMSA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AF11F0-DDFA-B44C-AACA-04940859FE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Aug. 14,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Introduction to DAMSA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0B4D4B-3DEF-AE4B-B9BB-BFC0E5F21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Aug. 14,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Introduction to DAMSA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378816-F0BE-954B-ACE6-3B377C21A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EBB36-8467-F3E5-61A0-5B37287997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75131F4-90C4-5D48-B2DB-E03FF3D7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A61460-AA36-3C49-95BE-6F0467E2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A5275A8-1530-0B43-A316-1571205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7D2CB81-7E8A-B04F-9010-60F46C615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1A657A9-50BA-B84D-9310-D83DE6ADB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76511D7-2B68-8445-9211-98889C508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0B7061A-6915-8C49-AE9B-EC670EFBB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E3D05F-5C2B-D246-8FD7-D0DA3640F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B49106-7695-8142-BA0B-D34BCB7E1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57EA20-CDBF-BE47-A70A-8624E230D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2E7087-1461-D942-9383-44CA043B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52904F9-125A-424B-9B22-BB376640B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C93AB89-E7A8-B94C-9233-33825352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A9F1C98-038E-4F4B-A16E-1047000CD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Aug. 14,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Introduction to DAMSA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F747FB-9F93-7A4A-823E-4285093B0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CDEC4405-7F65-6844-4C6D-900BCF3308F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108495548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슬라이드" r:id="rId15" imgW="7772400" imgH="10058400" progId="TCLayout.ActiveDocument.1">
                  <p:embed/>
                </p:oleObj>
              </mc:Choice>
              <mc:Fallback>
                <p:oleObj name="think-cell 슬라이드" r:id="rId15" imgW="7772400" imgH="1005840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B90481-EF93-D69E-92FE-42527036AC86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5562600" y="5943600"/>
            <a:ext cx="1647330" cy="1017801"/>
          </a:xfrm>
          <a:prstGeom prst="rect">
            <a:avLst/>
          </a:prstGeom>
          <a:effectLst>
            <a:glow>
              <a:schemeClr val="accent1"/>
            </a:glow>
            <a:outerShdw blurRad="50800" dist="50800" dir="5400000" algn="ctr" rotWithShape="0">
              <a:srgbClr val="EFFFD2">
                <a:alpha val="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401.09529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401.09529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arxiv.org/abs/2401.0952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journals.aps.org/prd/abstract/10.1103/PhysRevD.107.L031901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d/pdf/10.1103/PhysRevD.107.L03190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arxiv.org/abs/2401.0952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hyperlink" Target="https://journals.aps.org/prl/abstract/10.1103/PhysRevLett.126.201801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urnals.aps.org/prl/abstract/10.1103/PhysRevLett.126.201801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:a16="http://schemas.microsoft.com/office/drawing/2014/main" id="{0676FEF9-159B-B441-A6FF-3FA176EE1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971" y="-76200"/>
            <a:ext cx="820782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pPr algn="l" eaLnBrk="1" hangingPunct="1"/>
            <a:r>
              <a:rPr lang="en-US" altLang="ko-KR" sz="6600" b="1" dirty="0">
                <a:ea typeface="ＭＳ Ｐゴシック" pitchFamily="-84" charset="-128"/>
                <a:cs typeface="ＭＳ Ｐゴシック" pitchFamily="-84" charset="-128"/>
              </a:rPr>
              <a:t>Introduction to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F15213D7-2B32-48DC-03C2-2E7D0EDFE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4030809"/>
            <a:ext cx="6172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dirty="0" err="1">
                <a:solidFill>
                  <a:schemeClr val="accent2"/>
                </a:solidFill>
                <a:latin typeface="Monotype Corsiva" pitchFamily="-84" charset="0"/>
              </a:rPr>
              <a:t>Jaehoon</a:t>
            </a:r>
            <a:r>
              <a:rPr lang="en-US" sz="3200" b="1" dirty="0">
                <a:solidFill>
                  <a:schemeClr val="accent2"/>
                </a:solidFill>
                <a:latin typeface="Monotype Corsiva" pitchFamily="-84" charset="0"/>
              </a:rPr>
              <a:t> Yu </a:t>
            </a:r>
          </a:p>
          <a:p>
            <a:pPr algn="ctr"/>
            <a:r>
              <a:rPr lang="en-US" sz="3200" b="1" dirty="0">
                <a:solidFill>
                  <a:schemeClr val="accent2"/>
                </a:solidFill>
                <a:latin typeface="Monotype Corsiva" pitchFamily="-84" charset="0"/>
              </a:rPr>
              <a:t>Univ. of Texas, Arlington</a:t>
            </a:r>
          </a:p>
          <a:p>
            <a:pPr algn="ctr"/>
            <a:r>
              <a:rPr lang="en-US" sz="3200" b="1" dirty="0">
                <a:solidFill>
                  <a:schemeClr val="accent2"/>
                </a:solidFill>
                <a:latin typeface="Monotype Corsiva" pitchFamily="-84" charset="0"/>
              </a:rPr>
              <a:t>For DAMSA Collaboration</a:t>
            </a: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8F977A97-510B-845A-7108-D9F08CCD1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1985" y="2209800"/>
            <a:ext cx="6781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dirty="0">
                <a:solidFill>
                  <a:schemeClr val="accent2"/>
                </a:solidFill>
                <a:latin typeface="Monotype Corsiva" pitchFamily="-84" charset="0"/>
              </a:rPr>
              <a:t>LDW2024, KAIST</a:t>
            </a:r>
          </a:p>
          <a:p>
            <a:pPr algn="ctr"/>
            <a:r>
              <a:rPr lang="en-US" sz="3600" b="1" dirty="0">
                <a:solidFill>
                  <a:schemeClr val="accent2"/>
                </a:solidFill>
                <a:latin typeface="Monotype Corsiva" pitchFamily="-84" charset="0"/>
              </a:rPr>
              <a:t>Aug 14, 2024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E2C4D0AD-CB31-33EA-5B04-02177C77B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085" y="868739"/>
            <a:ext cx="8207829" cy="1569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en-US" altLang="ko-KR" sz="6600" b="1" dirty="0">
                <a:ea typeface="ＭＳ Ｐゴシック" pitchFamily="-84" charset="-128"/>
                <a:cs typeface="ＭＳ Ｐゴシック" pitchFamily="-84" charset="-128"/>
              </a:rPr>
              <a:t>Experiment </a:t>
            </a: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EE867167-0F53-C60A-0BD9-301848FB6D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1776" y="106739"/>
            <a:ext cx="4576024" cy="1569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en-US" altLang="ko-KR" sz="6600" b="1" dirty="0">
                <a:ea typeface="ＭＳ Ｐゴシック" pitchFamily="-84" charset="-128"/>
                <a:cs typeface="ＭＳ Ｐゴシック" pitchFamily="-84" charset="-128"/>
              </a:rPr>
              <a:t>DAMSA </a:t>
            </a:r>
          </a:p>
        </p:txBody>
      </p:sp>
      <p:pic>
        <p:nvPicPr>
          <p:cNvPr id="18" name="Picture 17" descr="A logo with a light in the middle&#10;&#10;Description automatically generated">
            <a:extLst>
              <a:ext uri="{FF2B5EF4-FFF2-40B4-BE49-F238E27FC236}">
                <a16:creationId xmlns:a16="http://schemas.microsoft.com/office/drawing/2014/main" id="{133B0E92-FC85-2104-EE67-3C147B9240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8341" y="-389816"/>
            <a:ext cx="4330859" cy="267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07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921267F-C5F0-6555-A0C6-5B37D4B18099}"/>
              </a:ext>
            </a:extLst>
          </p:cNvPr>
          <p:cNvGrpSpPr/>
          <p:nvPr/>
        </p:nvGrpSpPr>
        <p:grpSpPr>
          <a:xfrm>
            <a:off x="-170" y="601980"/>
            <a:ext cx="8934450" cy="6019800"/>
            <a:chOff x="-2800350" y="685800"/>
            <a:chExt cx="8934450" cy="6019800"/>
          </a:xfrm>
        </p:grpSpPr>
        <p:pic>
          <p:nvPicPr>
            <p:cNvPr id="8" name="Picture 7" descr="A diagram of a beam dump&#10;&#10;Description automatically generated">
              <a:extLst>
                <a:ext uri="{FF2B5EF4-FFF2-40B4-BE49-F238E27FC236}">
                  <a16:creationId xmlns:a16="http://schemas.microsoft.com/office/drawing/2014/main" id="{F7F0C359-2CCB-1E03-CA79-C7FA8BDB6D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800350" y="685800"/>
              <a:ext cx="8934450" cy="6019800"/>
            </a:xfrm>
            <a:prstGeom prst="rect">
              <a:avLst/>
            </a:prstGeom>
          </p:spPr>
        </p:pic>
        <p:pic>
          <p:nvPicPr>
            <p:cNvPr id="10" name="Picture 9" descr="A close up of a number&#10;&#10;Description automatically generated">
              <a:extLst>
                <a:ext uri="{FF2B5EF4-FFF2-40B4-BE49-F238E27FC236}">
                  <a16:creationId xmlns:a16="http://schemas.microsoft.com/office/drawing/2014/main" id="{D0E85B64-5D0D-2585-2290-355FE2FEB8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07888" y="1898808"/>
              <a:ext cx="2503399" cy="1158716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87CBA76-EB91-9548-A779-9F48B1AE7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sz="4000" b="1" dirty="0"/>
              <a:t>DAMSA Sensitivity – Running Experiments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B0FE54AC-C603-0DC7-4B33-1AC7F2065FC7}"/>
              </a:ext>
            </a:extLst>
          </p:cNvPr>
          <p:cNvSpPr txBox="1">
            <a:spLocks/>
          </p:cNvSpPr>
          <p:nvPr/>
        </p:nvSpPr>
        <p:spPr bwMode="auto">
          <a:xfrm>
            <a:off x="1066800" y="1295400"/>
            <a:ext cx="2400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000" b="1" kern="0" dirty="0"/>
              <a:t>Year 2031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42A733-6A19-65A1-9BC3-8E13AB73C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D520F5-DBC6-3A98-D401-8D8B7C07C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75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0F3F1DE3-8351-EE9F-FC0A-94E8F23B99E6}"/>
              </a:ext>
            </a:extLst>
          </p:cNvPr>
          <p:cNvGrpSpPr/>
          <p:nvPr/>
        </p:nvGrpSpPr>
        <p:grpSpPr>
          <a:xfrm>
            <a:off x="0" y="533400"/>
            <a:ext cx="9144000" cy="6304877"/>
            <a:chOff x="0" y="533400"/>
            <a:chExt cx="9144000" cy="630487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06EF75C-18EC-EFB5-1DCF-E4F50BD527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33400"/>
              <a:ext cx="9144000" cy="630487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CE918EF-DAD6-D581-FFAB-71709DF5F2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29710" y="723900"/>
              <a:ext cx="2261890" cy="224790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71D89AD-74C3-251F-A2BA-40740BCA766A}"/>
              </a:ext>
            </a:extLst>
          </p:cNvPr>
          <p:cNvSpPr txBox="1"/>
          <p:nvPr/>
        </p:nvSpPr>
        <p:spPr>
          <a:xfrm>
            <a:off x="8043334" y="3531206"/>
            <a:ext cx="965199" cy="461665"/>
          </a:xfrm>
          <a:prstGeom prst="rect">
            <a:avLst/>
          </a:prstGeom>
          <a:solidFill>
            <a:srgbClr val="FFFF99">
              <a:alpha val="28000"/>
            </a:srgb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  <a:latin typeface="+mj-lt"/>
              </a:rPr>
              <a:t>Apologize for missing ones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1C7480-4CA1-A311-274C-BF3804950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90C63-7EAD-D2C3-EA00-806B64F8D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7CBA76-EB91-9548-A779-9F48B1AE7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685800"/>
          </a:xfrm>
        </p:spPr>
        <p:txBody>
          <a:bodyPr/>
          <a:lstStyle/>
          <a:p>
            <a:r>
              <a:rPr lang="en-US" sz="4000" b="1" dirty="0"/>
              <a:t>DAMSA Sensitivity – All Experiments</a:t>
            </a:r>
          </a:p>
        </p:txBody>
      </p:sp>
    </p:spTree>
    <p:extLst>
      <p:ext uri="{BB962C8B-B14F-4D97-AF65-F5344CB8AC3E}">
        <p14:creationId xmlns:p14="http://schemas.microsoft.com/office/powerpoint/2010/main" val="245950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E774-34A7-474C-AF62-5CC7DD5252D5}" type="slidenum">
              <a:rPr lang="en-US" b="0">
                <a:latin typeface="Arial Narrow" panose="020B0604020202020204" pitchFamily="34" charset="0"/>
                <a:cs typeface="Arial Narrow" panose="020B0604020202020204" pitchFamily="34" charset="0"/>
              </a:rPr>
              <a:pPr/>
              <a:t>12</a:t>
            </a:fld>
            <a:endParaRPr lang="en-US" b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838200"/>
          </a:xfrm>
        </p:spPr>
        <p:txBody>
          <a:bodyPr/>
          <a:lstStyle/>
          <a:p>
            <a:r>
              <a:rPr lang="en-US" sz="54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Detector Design Concept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</a:rPr>
              <a:t>Aug. 14, 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</a:rPr>
              <a:t>Introduction to DAMSA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126EF69-6724-B050-EDE2-37B0560DA787}"/>
              </a:ext>
            </a:extLst>
          </p:cNvPr>
          <p:cNvGrpSpPr/>
          <p:nvPr/>
        </p:nvGrpSpPr>
        <p:grpSpPr>
          <a:xfrm>
            <a:off x="1295400" y="1883218"/>
            <a:ext cx="1905000" cy="3331665"/>
            <a:chOff x="1528125" y="1943100"/>
            <a:chExt cx="1425074" cy="23622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81335E9-3F2D-438D-081A-2743054B59A0}"/>
                </a:ext>
              </a:extLst>
            </p:cNvPr>
            <p:cNvSpPr/>
            <p:nvPr/>
          </p:nvSpPr>
          <p:spPr bwMode="auto">
            <a:xfrm>
              <a:off x="1528125" y="1943100"/>
              <a:ext cx="1425074" cy="2362200"/>
            </a:xfrm>
            <a:prstGeom prst="rect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7EF029D-41C6-D6B4-1DFD-6354B18E0EA5}"/>
                </a:ext>
              </a:extLst>
            </p:cNvPr>
            <p:cNvSpPr txBox="1"/>
            <p:nvPr/>
          </p:nvSpPr>
          <p:spPr>
            <a:xfrm>
              <a:off x="1699136" y="2597370"/>
              <a:ext cx="1067983" cy="9819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Vacuum Decay Chamber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63C0C4E-1B6F-C8A4-BB45-FC5C9C95FDC0}"/>
              </a:ext>
            </a:extLst>
          </p:cNvPr>
          <p:cNvGrpSpPr/>
          <p:nvPr/>
        </p:nvGrpSpPr>
        <p:grpSpPr>
          <a:xfrm>
            <a:off x="4217756" y="939966"/>
            <a:ext cx="3707047" cy="5079834"/>
            <a:chOff x="4751153" y="1676400"/>
            <a:chExt cx="3707047" cy="3443356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CC350A4-ADF6-9432-E0C4-B9DA18E908F9}"/>
                </a:ext>
              </a:extLst>
            </p:cNvPr>
            <p:cNvSpPr/>
            <p:nvPr/>
          </p:nvSpPr>
          <p:spPr bwMode="auto">
            <a:xfrm>
              <a:off x="4810506" y="1696222"/>
              <a:ext cx="821089" cy="3423534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618AE55-F8EE-8993-ACD3-5DA0481E4F29}"/>
                </a:ext>
              </a:extLst>
            </p:cNvPr>
            <p:cNvSpPr/>
            <p:nvPr/>
          </p:nvSpPr>
          <p:spPr bwMode="auto">
            <a:xfrm>
              <a:off x="5641501" y="1681866"/>
              <a:ext cx="1940240" cy="3423534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FCEF1A1-A6C4-EE4E-6162-B17DFBE5546A}"/>
                </a:ext>
              </a:extLst>
            </p:cNvPr>
            <p:cNvSpPr/>
            <p:nvPr/>
          </p:nvSpPr>
          <p:spPr bwMode="auto">
            <a:xfrm>
              <a:off x="7596180" y="1676400"/>
              <a:ext cx="862020" cy="3423534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F0FEFAE-44FF-9FA2-669A-EC512AA92702}"/>
                </a:ext>
              </a:extLst>
            </p:cNvPr>
            <p:cNvSpPr txBox="1"/>
            <p:nvPr/>
          </p:nvSpPr>
          <p:spPr>
            <a:xfrm rot="16200000">
              <a:off x="3599225" y="2933381"/>
              <a:ext cx="313485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HD HG-ECAL - </a:t>
              </a:r>
              <a:r>
                <a:rPr lang="en-US" dirty="0">
                  <a:latin typeface="Symbol" pitchFamily="2" charset="2"/>
                  <a:cs typeface="Arial Narrow" panose="020B0604020202020204" pitchFamily="34" charset="0"/>
                </a:rPr>
                <a:t>g</a:t>
              </a:r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 converter</a:t>
              </a:r>
            </a:p>
            <a:p>
              <a:pPr algn="ctr"/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(4 low X</a:t>
              </a:r>
              <a:r>
                <a:rPr lang="en-US" baseline="-25000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0</a:t>
              </a:r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 layers ~3X</a:t>
              </a:r>
              <a:r>
                <a:rPr lang="en-US" baseline="-25000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0</a:t>
              </a:r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)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607DC0F-4F93-015D-3124-3728C5D34F42}"/>
                </a:ext>
              </a:extLst>
            </p:cNvPr>
            <p:cNvSpPr txBox="1"/>
            <p:nvPr/>
          </p:nvSpPr>
          <p:spPr>
            <a:xfrm rot="16200000">
              <a:off x="5412331" y="2867491"/>
              <a:ext cx="215977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2DST  W-</a:t>
              </a:r>
              <a:r>
                <a:rPr lang="en-US" dirty="0" err="1">
                  <a:latin typeface="Arial Narrow" panose="020B0604020202020204" pitchFamily="34" charset="0"/>
                  <a:cs typeface="Arial Narrow" panose="020B0604020202020204" pitchFamily="34" charset="0"/>
                </a:rPr>
                <a:t>Scint</a:t>
              </a:r>
              <a:endParaRPr lang="en-US" dirty="0">
                <a:latin typeface="Arial Narrow" panose="020B0604020202020204" pitchFamily="34" charset="0"/>
                <a:cs typeface="Arial Narrow" panose="020B0604020202020204" pitchFamily="34" charset="0"/>
              </a:endParaRPr>
            </a:p>
            <a:p>
              <a:pPr algn="ctr"/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ECAL (~13 X</a:t>
              </a:r>
              <a:r>
                <a:rPr lang="en-US" baseline="-25000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0</a:t>
              </a:r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)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51346A6-9561-E35D-D07D-8F65C8816D16}"/>
                </a:ext>
              </a:extLst>
            </p:cNvPr>
            <p:cNvSpPr txBox="1"/>
            <p:nvPr/>
          </p:nvSpPr>
          <p:spPr>
            <a:xfrm rot="16200000">
              <a:off x="7040076" y="2889976"/>
              <a:ext cx="19793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Tail catcher </a:t>
              </a:r>
            </a:p>
            <a:p>
              <a:pPr algn="ctr"/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ECAL (~5 X</a:t>
              </a:r>
              <a:r>
                <a:rPr lang="en-US" baseline="-25000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0</a:t>
              </a:r>
              <a:r>
                <a:rPr lang="en-US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)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7CDE490-B2D0-1497-F578-887687D7B29D}"/>
              </a:ext>
            </a:extLst>
          </p:cNvPr>
          <p:cNvGrpSpPr/>
          <p:nvPr/>
        </p:nvGrpSpPr>
        <p:grpSpPr>
          <a:xfrm>
            <a:off x="2504434" y="1549564"/>
            <a:ext cx="1848613" cy="4464340"/>
            <a:chOff x="2504434" y="1549564"/>
            <a:chExt cx="1848613" cy="446434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4CE2ED0-F61A-0BF2-31E5-8F646AD7CB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85566" y="1549564"/>
              <a:ext cx="1381637" cy="0"/>
            </a:xfrm>
            <a:prstGeom prst="line">
              <a:avLst/>
            </a:prstGeom>
            <a:noFill/>
            <a:ln w="571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BDB983A-BDE8-AEE3-3BFC-D6F3F867D9B0}"/>
                </a:ext>
              </a:extLst>
            </p:cNvPr>
            <p:cNvSpPr txBox="1"/>
            <p:nvPr/>
          </p:nvSpPr>
          <p:spPr>
            <a:xfrm>
              <a:off x="2504434" y="5552239"/>
              <a:ext cx="18486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2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Magnet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5DE7E5B-E80C-93C4-3069-9496411BEFB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85566" y="5493640"/>
              <a:ext cx="1381637" cy="0"/>
            </a:xfrm>
            <a:prstGeom prst="line">
              <a:avLst/>
            </a:prstGeom>
            <a:noFill/>
            <a:ln w="571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F3782BC-32A6-DAC6-8887-FD7077247C58}"/>
              </a:ext>
            </a:extLst>
          </p:cNvPr>
          <p:cNvGrpSpPr/>
          <p:nvPr/>
        </p:nvGrpSpPr>
        <p:grpSpPr>
          <a:xfrm>
            <a:off x="3352803" y="1615552"/>
            <a:ext cx="838200" cy="3815401"/>
            <a:chOff x="3352803" y="1615552"/>
            <a:chExt cx="838200" cy="38154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130BA25-1D31-5DF5-F90B-B91E90B8DB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52803" y="1831612"/>
              <a:ext cx="0" cy="3383280"/>
            </a:xfrm>
            <a:prstGeom prst="line">
              <a:avLst/>
            </a:prstGeom>
            <a:noFill/>
            <a:ln w="38100" cap="flat" cmpd="sng" algn="ctr">
              <a:solidFill>
                <a:srgbClr val="FF4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E6C7821-38E2-7244-A738-B198D940E53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88083" y="1671375"/>
              <a:ext cx="0" cy="3703754"/>
            </a:xfrm>
            <a:prstGeom prst="line">
              <a:avLst/>
            </a:prstGeom>
            <a:noFill/>
            <a:ln w="38100" cap="flat" cmpd="sng" algn="ctr">
              <a:solidFill>
                <a:srgbClr val="FF4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806C9D5-E4DE-838D-3A63-A6027EA2156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855723" y="1671375"/>
              <a:ext cx="0" cy="3703754"/>
            </a:xfrm>
            <a:prstGeom prst="line">
              <a:avLst/>
            </a:prstGeom>
            <a:noFill/>
            <a:ln w="38100" cap="flat" cmpd="sng" algn="ctr">
              <a:solidFill>
                <a:srgbClr val="FF4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DE6089F-739C-9A64-1F23-34BF27AE567D}"/>
                </a:ext>
              </a:extLst>
            </p:cNvPr>
            <p:cNvSpPr txBox="1"/>
            <p:nvPr/>
          </p:nvSpPr>
          <p:spPr>
            <a:xfrm rot="16200000">
              <a:off x="2685030" y="3292420"/>
              <a:ext cx="1999265" cy="461665"/>
            </a:xfrm>
            <a:prstGeom prst="rect">
              <a:avLst/>
            </a:prstGeom>
            <a:solidFill>
              <a:srgbClr val="FFFFCC">
                <a:alpha val="65637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6 layers of Si </a:t>
              </a:r>
              <a:r>
                <a:rPr lang="en-US" dirty="0" err="1">
                  <a:solidFill>
                    <a:srgbClr val="FF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trk</a:t>
              </a:r>
              <a:endParaRPr lang="en-US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4EA8EA3-59C0-79BF-41A7-93926954B3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23363" y="1615552"/>
              <a:ext cx="0" cy="3815401"/>
            </a:xfrm>
            <a:prstGeom prst="line">
              <a:avLst/>
            </a:prstGeom>
            <a:noFill/>
            <a:ln w="38100" cap="flat" cmpd="sng" algn="ctr">
              <a:solidFill>
                <a:srgbClr val="FF4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A2C85BC-EBC4-C8D2-393F-7C060AFF42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91003" y="1615552"/>
              <a:ext cx="0" cy="3815401"/>
            </a:xfrm>
            <a:prstGeom prst="line">
              <a:avLst/>
            </a:prstGeom>
            <a:noFill/>
            <a:ln w="38100" cap="flat" cmpd="sng" algn="ctr">
              <a:solidFill>
                <a:srgbClr val="FF4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3FB96B13-7C85-CD73-40C8-A290BA1E8D4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520443" y="1831612"/>
              <a:ext cx="0" cy="3383280"/>
            </a:xfrm>
            <a:prstGeom prst="line">
              <a:avLst/>
            </a:prstGeom>
            <a:noFill/>
            <a:ln w="38100" cap="flat" cmpd="sng" algn="ctr">
              <a:solidFill>
                <a:srgbClr val="FF4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50662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The Little DAMSA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599" y="568190"/>
            <a:ext cx="8762999" cy="554002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question: Can we access the targeted parameter space with a dramatically smaller scale experiment (</a:t>
            </a:r>
            <a:r>
              <a:rPr lang="en-US" sz="2800" dirty="0">
                <a:hlinkClick r:id="rId2"/>
              </a:rPr>
              <a:t>2401.09529</a:t>
            </a:r>
            <a:r>
              <a:rPr lang="en-US" sz="2800" dirty="0"/>
              <a:t>)?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Concept Study: </a:t>
            </a:r>
            <a:r>
              <a:rPr lang="en-US" sz="2400" dirty="0" err="1"/>
              <a:t>L</a:t>
            </a:r>
            <a:r>
              <a:rPr lang="en-US" sz="2400" baseline="-25000" dirty="0" err="1"/>
              <a:t>dump</a:t>
            </a:r>
            <a:r>
              <a:rPr lang="en-US" sz="2400" dirty="0"/>
              <a:t>=1m, </a:t>
            </a:r>
            <a:r>
              <a:rPr lang="en-US" sz="2400" dirty="0" err="1"/>
              <a:t>L</a:t>
            </a:r>
            <a:r>
              <a:rPr lang="en-US" sz="2400" baseline="-25000" dirty="0" err="1"/>
              <a:t>vac</a:t>
            </a:r>
            <a:r>
              <a:rPr lang="en-US" sz="2400" dirty="0"/>
              <a:t>=10m, </a:t>
            </a:r>
            <a:r>
              <a:rPr lang="en-US" sz="2400" dirty="0" err="1">
                <a:latin typeface="Symbol" pitchFamily="2" charset="2"/>
              </a:rPr>
              <a:t>q</a:t>
            </a:r>
            <a:r>
              <a:rPr lang="en-US" sz="2400" baseline="-25000" dirty="0" err="1"/>
              <a:t>det</a:t>
            </a:r>
            <a:r>
              <a:rPr lang="en-US" sz="2400" dirty="0"/>
              <a:t>=0.5rad, </a:t>
            </a:r>
            <a:r>
              <a:rPr lang="en-US" sz="2400" dirty="0" err="1"/>
              <a:t>N</a:t>
            </a:r>
            <a:r>
              <a:rPr lang="en-US" sz="2400" baseline="-25000" dirty="0" err="1"/>
              <a:t>yr</a:t>
            </a:r>
            <a:r>
              <a:rPr lang="en-US" sz="2400" dirty="0"/>
              <a:t>=1yr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Smaller scale: </a:t>
            </a:r>
            <a:r>
              <a:rPr lang="en-US" sz="2400" dirty="0" err="1"/>
              <a:t>L</a:t>
            </a:r>
            <a:r>
              <a:rPr lang="en-US" sz="2400" baseline="-25000" dirty="0" err="1"/>
              <a:t>dump</a:t>
            </a:r>
            <a:r>
              <a:rPr lang="en-US" sz="2400" dirty="0"/>
              <a:t>=1m, </a:t>
            </a:r>
            <a:r>
              <a:rPr lang="en-US" sz="2400" dirty="0" err="1"/>
              <a:t>L</a:t>
            </a:r>
            <a:r>
              <a:rPr lang="en-US" sz="2400" baseline="-25000" dirty="0" err="1"/>
              <a:t>vac</a:t>
            </a:r>
            <a:r>
              <a:rPr lang="en-US" sz="2400" dirty="0"/>
              <a:t>=1m, </a:t>
            </a:r>
            <a:r>
              <a:rPr lang="en-US" sz="2400" dirty="0" err="1">
                <a:latin typeface="Symbol" pitchFamily="2" charset="2"/>
              </a:rPr>
              <a:t>q</a:t>
            </a:r>
            <a:r>
              <a:rPr lang="en-US" sz="2400" baseline="-25000" dirty="0" err="1"/>
              <a:t>det</a:t>
            </a:r>
            <a:r>
              <a:rPr lang="en-US" sz="2400" dirty="0"/>
              <a:t>=0.05rad, </a:t>
            </a:r>
            <a:r>
              <a:rPr lang="en-US" sz="2400" dirty="0" err="1"/>
              <a:t>N</a:t>
            </a:r>
            <a:r>
              <a:rPr lang="en-US" sz="2400" baseline="-25000" dirty="0" err="1"/>
              <a:t>yr</a:t>
            </a:r>
            <a:r>
              <a:rPr lang="en-US" sz="2400" dirty="0"/>
              <a:t>=3mo</a:t>
            </a:r>
          </a:p>
          <a:p>
            <a:pPr marL="0" indent="0">
              <a:lnSpc>
                <a:spcPct val="90000"/>
              </a:lnSpc>
              <a:buNone/>
            </a:pP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EF335B-2A4D-7866-C798-5CB669A61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99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4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CBA76-EB91-9548-A779-9F48B1AE7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685800"/>
          </a:xfrm>
        </p:spPr>
        <p:txBody>
          <a:bodyPr/>
          <a:lstStyle/>
          <a:p>
            <a:r>
              <a:rPr lang="en-US" sz="4000" b="1" dirty="0"/>
              <a:t>Small Scale DAMSA Sensitivity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9C485D-04B9-2D10-0F24-ECD3F9F4F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371" y="681751"/>
            <a:ext cx="8382000" cy="58061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493AF6-A4B1-F169-2C71-F4AA9C9A3BA8}"/>
              </a:ext>
            </a:extLst>
          </p:cNvPr>
          <p:cNvSpPr txBox="1"/>
          <p:nvPr/>
        </p:nvSpPr>
        <p:spPr>
          <a:xfrm>
            <a:off x="6751025" y="2200870"/>
            <a:ext cx="18595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j-lt"/>
              </a:rPr>
              <a:t>Solid lines w/</a:t>
            </a:r>
          </a:p>
          <a:p>
            <a:r>
              <a:rPr lang="en-US" sz="1800" dirty="0">
                <a:latin typeface="+mj-lt"/>
              </a:rPr>
              <a:t>Smaller dimensions</a:t>
            </a:r>
          </a:p>
          <a:p>
            <a:r>
              <a:rPr lang="en-US" sz="1800" dirty="0">
                <a:latin typeface="+mj-lt"/>
              </a:rPr>
              <a:t>3mo data taking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365B62-B17D-0ED4-B99C-C18A8275EDD2}"/>
              </a:ext>
            </a:extLst>
          </p:cNvPr>
          <p:cNvSpPr txBox="1"/>
          <p:nvPr/>
        </p:nvSpPr>
        <p:spPr>
          <a:xfrm>
            <a:off x="5867401" y="5986046"/>
            <a:ext cx="3124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4"/>
              </a:rPr>
              <a:t>D.Kim, Yu, et. al, arxiv:2401.09529</a:t>
            </a:r>
            <a:endParaRPr lang="en-US" sz="1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5E057D-DD58-E880-E9FA-3AB082349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37E8F3F-455F-51CF-A606-E29072DAF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45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The Little DAMSA That Could! 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599" y="568190"/>
            <a:ext cx="8762999" cy="554002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question: Can we access the targeted parameter space with a dramatically smaller scale experiment (</a:t>
            </a:r>
            <a:r>
              <a:rPr lang="en-US" sz="2800" dirty="0">
                <a:hlinkClick r:id="rId2"/>
              </a:rPr>
              <a:t>2401.09529</a:t>
            </a:r>
            <a:r>
              <a:rPr lang="en-US" sz="2800" dirty="0"/>
              <a:t>)?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Further studied the combinations of the following cases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Reduce the detector radius to 0.1m from 1.1m, same depth (10</a:t>
            </a:r>
            <a:r>
              <a:rPr lang="en-US" sz="2400" baseline="30000" dirty="0"/>
              <a:t>-2</a:t>
            </a:r>
            <a:r>
              <a:rPr lang="en-US" sz="2400" dirty="0"/>
              <a:t>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Reduce the vacuum chamber radius and length to 0.1m from 1m (10</a:t>
            </a:r>
            <a:r>
              <a:rPr lang="en-US" sz="2400" baseline="30000" dirty="0"/>
              <a:t>-3</a:t>
            </a:r>
            <a:r>
              <a:rPr lang="en-US" sz="2400" dirty="0"/>
              <a:t>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Reduce the W dump length to 0.5m (case 1) &amp; 0.25m (case 2)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5D4D17E-E873-D04D-91CA-32CC20801577}"/>
              </a:ext>
            </a:extLst>
          </p:cNvPr>
          <p:cNvGrpSpPr/>
          <p:nvPr/>
        </p:nvGrpSpPr>
        <p:grpSpPr>
          <a:xfrm>
            <a:off x="852474" y="2895597"/>
            <a:ext cx="7224726" cy="3382201"/>
            <a:chOff x="383852" y="2021013"/>
            <a:chExt cx="8561329" cy="4342418"/>
          </a:xfrm>
        </p:grpSpPr>
        <p:sp>
          <p:nvSpPr>
            <p:cNvPr id="21" name="AutoShape 2">
              <a:extLst>
                <a:ext uri="{FF2B5EF4-FFF2-40B4-BE49-F238E27FC236}">
                  <a16:creationId xmlns:a16="http://schemas.microsoft.com/office/drawing/2014/main" id="{9DA62673-4527-5440-AB46-D121FD2167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352138" y="2608973"/>
              <a:ext cx="3726283" cy="3333043"/>
            </a:xfrm>
            <a:prstGeom prst="can">
              <a:avLst>
                <a:gd name="adj" fmla="val 14528"/>
              </a:avLst>
            </a:prstGeom>
            <a:solidFill>
              <a:srgbClr val="729FCF">
                <a:alpha val="50000"/>
              </a:srgbClr>
            </a:solidFill>
            <a:ln w="9525" cap="flat">
              <a:solidFill>
                <a:srgbClr val="3465A4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3">
              <a:extLst>
                <a:ext uri="{FF2B5EF4-FFF2-40B4-BE49-F238E27FC236}">
                  <a16:creationId xmlns:a16="http://schemas.microsoft.com/office/drawing/2014/main" id="{93FE25D9-CC9D-5E42-A11E-781771D7EF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852" y="4151131"/>
              <a:ext cx="976357" cy="1769"/>
            </a:xfrm>
            <a:prstGeom prst="line">
              <a:avLst/>
            </a:prstGeom>
            <a:noFill/>
            <a:ln w="7620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AutoShape 5">
              <a:extLst>
                <a:ext uri="{FF2B5EF4-FFF2-40B4-BE49-F238E27FC236}">
                  <a16:creationId xmlns:a16="http://schemas.microsoft.com/office/drawing/2014/main" id="{FB258829-7F09-5241-8FEB-872F4433C4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522259" y="3580597"/>
              <a:ext cx="995605" cy="1168239"/>
            </a:xfrm>
            <a:prstGeom prst="can">
              <a:avLst>
                <a:gd name="adj" fmla="val 10819"/>
              </a:avLst>
            </a:prstGeom>
            <a:solidFill>
              <a:srgbClr val="E8F2A1">
                <a:alpha val="50000"/>
              </a:srgbClr>
            </a:solidFill>
            <a:ln w="9525" cap="flat">
              <a:solidFill>
                <a:srgbClr val="AFD095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6">
              <a:extLst>
                <a:ext uri="{FF2B5EF4-FFF2-40B4-BE49-F238E27FC236}">
                  <a16:creationId xmlns:a16="http://schemas.microsoft.com/office/drawing/2014/main" id="{ED775245-F1E9-2848-95B8-EB62247851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92291" y="2021013"/>
              <a:ext cx="6681999" cy="213188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7">
              <a:extLst>
                <a:ext uri="{FF2B5EF4-FFF2-40B4-BE49-F238E27FC236}">
                  <a16:creationId xmlns:a16="http://schemas.microsoft.com/office/drawing/2014/main" id="{B2E75E35-96A8-F84C-A7AC-1DB7EA45C6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92290" y="4151131"/>
              <a:ext cx="6643308" cy="221230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AutoShape 8">
              <a:extLst>
                <a:ext uri="{FF2B5EF4-FFF2-40B4-BE49-F238E27FC236}">
                  <a16:creationId xmlns:a16="http://schemas.microsoft.com/office/drawing/2014/main" id="{49844D8E-88CF-0C4D-82A0-0B3133F09B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08952" y="3311160"/>
              <a:ext cx="965993" cy="1736725"/>
            </a:xfrm>
            <a:prstGeom prst="can">
              <a:avLst>
                <a:gd name="adj" fmla="val 27343"/>
              </a:avLst>
            </a:prstGeom>
            <a:solidFill>
              <a:srgbClr val="FFD7D7">
                <a:alpha val="50000"/>
              </a:srgbClr>
            </a:solidFill>
            <a:ln w="9525" cap="flat">
              <a:solidFill>
                <a:srgbClr val="FF0000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9">
              <a:extLst>
                <a:ext uri="{FF2B5EF4-FFF2-40B4-BE49-F238E27FC236}">
                  <a16:creationId xmlns:a16="http://schemas.microsoft.com/office/drawing/2014/main" id="{433117ED-9728-5442-8153-342CDC86E7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92291" y="4171223"/>
              <a:ext cx="6952890" cy="907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 Box 10">
              <a:extLst>
                <a:ext uri="{FF2B5EF4-FFF2-40B4-BE49-F238E27FC236}">
                  <a16:creationId xmlns:a16="http://schemas.microsoft.com/office/drawing/2014/main" id="{037BFEDC-FA0E-064B-A1AE-9957A4E16E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0121" y="3684185"/>
              <a:ext cx="976357" cy="2762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6002" rIns="0" bIns="0"/>
            <a:lstStyle>
              <a:lvl1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1pPr>
              <a:lvl2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2pPr>
              <a:lvl3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3pPr>
              <a:lvl4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4pPr>
              <a:lvl5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5pPr>
              <a:lvl6pPr marL="25146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6pPr>
              <a:lvl7pPr marL="29718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7pPr>
              <a:lvl8pPr marL="34290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8pPr>
              <a:lvl9pPr marL="38862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altLang="en-US" sz="1800" b="1" dirty="0">
                  <a:solidFill>
                    <a:srgbClr val="FF0000"/>
                  </a:solidFill>
                  <a:latin typeface="+mn-lt"/>
                </a:rPr>
                <a:t>Proton</a:t>
              </a:r>
            </a:p>
          </p:txBody>
        </p:sp>
      </p:grpSp>
      <p:sp>
        <p:nvSpPr>
          <p:cNvPr id="30" name="Text Box 10">
            <a:extLst>
              <a:ext uri="{FF2B5EF4-FFF2-40B4-BE49-F238E27FC236}">
                <a16:creationId xmlns:a16="http://schemas.microsoft.com/office/drawing/2014/main" id="{5F0EA1BA-876E-3641-90F5-C50B8A7EDAE0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218999" y="4047799"/>
            <a:ext cx="1235706" cy="879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6002" rIns="0" bIns="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5pPr>
            <a:lvl6pPr marL="25146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6pPr>
            <a:lvl7pPr marL="29718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7pPr>
            <a:lvl8pPr marL="34290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8pPr>
            <a:lvl9pPr marL="38862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W Dump</a:t>
            </a:r>
          </a:p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L=0.5/0.25m</a:t>
            </a:r>
          </a:p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R=0.5m</a:t>
            </a:r>
          </a:p>
        </p:txBody>
      </p:sp>
      <p:sp>
        <p:nvSpPr>
          <p:cNvPr id="31" name="Text Box 10">
            <a:extLst>
              <a:ext uri="{FF2B5EF4-FFF2-40B4-BE49-F238E27FC236}">
                <a16:creationId xmlns:a16="http://schemas.microsoft.com/office/drawing/2014/main" id="{BCA31066-6F21-CE4D-86AD-427E80F85F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6087" y="4177044"/>
            <a:ext cx="416913" cy="547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6002" rIns="0" bIns="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5pPr>
            <a:lvl6pPr marL="25146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6pPr>
            <a:lvl7pPr marL="29718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7pPr>
            <a:lvl8pPr marL="34290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8pPr>
            <a:lvl9pPr marL="38862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Vacuum</a:t>
            </a:r>
          </a:p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L=0.1m, </a:t>
            </a:r>
          </a:p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R=0.1m </a:t>
            </a:r>
          </a:p>
        </p:txBody>
      </p:sp>
      <p:sp>
        <p:nvSpPr>
          <p:cNvPr id="32" name="Text Box 10">
            <a:extLst>
              <a:ext uri="{FF2B5EF4-FFF2-40B4-BE49-F238E27FC236}">
                <a16:creationId xmlns:a16="http://schemas.microsoft.com/office/drawing/2014/main" id="{A2E1888D-B7CA-DC4A-A690-E592FE363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1447" y="4236158"/>
            <a:ext cx="904730" cy="528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6002" rIns="0" bIns="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5pPr>
            <a:lvl6pPr marL="25146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6pPr>
            <a:lvl7pPr marL="29718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7pPr>
            <a:lvl8pPr marL="34290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8pPr>
            <a:lvl9pPr marL="38862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9pPr>
          </a:lstStyle>
          <a:p>
            <a:pPr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Detector</a:t>
            </a:r>
          </a:p>
          <a:p>
            <a:pPr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R=0.1m</a:t>
            </a:r>
            <a:endParaRPr lang="en-US" altLang="en-US" sz="1800" b="1" dirty="0">
              <a:solidFill>
                <a:srgbClr val="00B050"/>
              </a:solidFill>
              <a:highlight>
                <a:srgbClr val="FF40FF"/>
              </a:highlight>
              <a:latin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FBE824-E9B4-9D83-7CCB-125281659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082540-C6A6-52F1-A061-44B74BAD1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682" y="-45863"/>
            <a:ext cx="6504832" cy="69497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BDB3F0-0B6E-AD13-D6CC-B6CE07C9F6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9312" y="8261"/>
            <a:ext cx="6553202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14DD3C7-5BDB-30D7-05E4-6E0FA5185D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1252" y="8261"/>
            <a:ext cx="4590809" cy="685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41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30" grpId="0"/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CBA76-EB91-9548-A779-9F48B1AE7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685800"/>
          </a:xfrm>
        </p:spPr>
        <p:txBody>
          <a:bodyPr/>
          <a:lstStyle/>
          <a:p>
            <a:r>
              <a:rPr lang="en-US" sz="4000" b="1" dirty="0"/>
              <a:t>The Little DAMSA Sensitivity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D8E7EDF-EB54-AE4C-06B4-7B371110D151}"/>
              </a:ext>
            </a:extLst>
          </p:cNvPr>
          <p:cNvGrpSpPr/>
          <p:nvPr/>
        </p:nvGrpSpPr>
        <p:grpSpPr>
          <a:xfrm>
            <a:off x="381000" y="685800"/>
            <a:ext cx="8502590" cy="5791200"/>
            <a:chOff x="381000" y="685800"/>
            <a:chExt cx="8502590" cy="57912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DE586C1-5F45-76C1-1C00-57006833D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" y="685800"/>
              <a:ext cx="8502590" cy="57912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2B22E14-A6B0-CCF3-94D8-3C442DAC1790}"/>
                </a:ext>
              </a:extLst>
            </p:cNvPr>
            <p:cNvSpPr txBox="1"/>
            <p:nvPr/>
          </p:nvSpPr>
          <p:spPr>
            <a:xfrm>
              <a:off x="7010401" y="2983468"/>
              <a:ext cx="152399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1m-1m-0.05rad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247F651-50FA-A025-37B4-2A7EBCED54D9}"/>
              </a:ext>
            </a:extLst>
          </p:cNvPr>
          <p:cNvSpPr txBox="1"/>
          <p:nvPr/>
        </p:nvSpPr>
        <p:spPr>
          <a:xfrm>
            <a:off x="6370025" y="2357735"/>
            <a:ext cx="21643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3mo data taking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4C3C18-1AA2-FB2F-EB25-8B542800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8A4D43-5944-198E-F457-C14B7207C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69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17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915400" cy="609600"/>
          </a:xfrm>
        </p:spPr>
        <p:txBody>
          <a:bodyPr/>
          <a:lstStyle/>
          <a:p>
            <a:pPr lvl="0" latinLnBrk="1"/>
            <a:r>
              <a:rPr lang="en-US" sz="4800" b="1" dirty="0"/>
              <a:t>Why Pilot DAMSA?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609600"/>
            <a:ext cx="8953500" cy="556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Given the results of the Little DAMSA sensitivity study, it is possible for us to think about very small pilot detector</a:t>
            </a:r>
          </a:p>
          <a:p>
            <a:pPr>
              <a:lnSpc>
                <a:spcPct val="90000"/>
              </a:lnSpc>
            </a:pPr>
            <a:r>
              <a:rPr lang="en-US" dirty="0"/>
              <a:t>Primary issues to demonstrate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Physics case feasibility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Background validation and handling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Necessity for beam dump facility</a:t>
            </a:r>
          </a:p>
          <a:p>
            <a:pPr>
              <a:lnSpc>
                <a:spcPct val="90000"/>
              </a:lnSpc>
            </a:pPr>
            <a:r>
              <a:rPr lang="en-US" dirty="0"/>
              <a:t>Strategy for pilot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Find a pathway to focus on physics case feasibility test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Need a facility that has as little neutron background from the dump as possible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Focus on the fast-decaying particles with high coupling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0BFE9E7-8486-106B-273D-5A2C9EB8F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BA8892-81CC-5A15-474A-9A715AEE0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The Little DAMSA Experiment! 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615244"/>
            <a:ext cx="9143999" cy="548075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 b="1" dirty="0">
                <a:solidFill>
                  <a:srgbClr val="FF0000"/>
                </a:solidFill>
              </a:rPr>
              <a:t>Goal: Mount and complete a physics demonstrator in the next 3 </a:t>
            </a:r>
            <a:r>
              <a:rPr lang="en-US" sz="2400" b="1" dirty="0" err="1">
                <a:solidFill>
                  <a:srgbClr val="FF0000"/>
                </a:solidFill>
              </a:rPr>
              <a:t>yrs</a:t>
            </a:r>
            <a:endParaRPr lang="en-US" sz="2400" b="1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2400" dirty="0"/>
              <a:t>Beam: 300MeV e-beams at Fermilab FAST or 1GeV e-beams @ANL LEA </a:t>
            </a:r>
            <a:r>
              <a:rPr lang="en-US" sz="2400" dirty="0">
                <a:sym typeface="Wingdings" pitchFamily="2" charset="2"/>
              </a:rPr>
              <a:t> greatly reduced neutron backgrounds, compared to proton beams</a:t>
            </a:r>
            <a:endParaRPr lang="en-US" sz="2400" dirty="0"/>
          </a:p>
          <a:p>
            <a:pPr>
              <a:spcBef>
                <a:spcPts val="600"/>
              </a:spcBef>
            </a:pPr>
            <a:r>
              <a:rPr lang="en-US" sz="2400" dirty="0"/>
              <a:t>Target: 5cm x 5cm x 10cm W target (~28.5X</a:t>
            </a:r>
            <a:r>
              <a:rPr lang="en-US" sz="2400" baseline="-25000" dirty="0"/>
              <a:t>0</a:t>
            </a:r>
            <a:r>
              <a:rPr lang="en-US" sz="2400" dirty="0"/>
              <a:t>)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Vacuum decay chamber : 10cm (r) x 30cm (L)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Enable the two EM particles from the vertex in vacuum to be separated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Detector: 6 layers of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10cx10cm</a:t>
            </a:r>
            <a:r>
              <a:rPr lang="en-US" sz="2400" baseline="300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Si tracker under B=1T w/ permanent magnet </a:t>
            </a:r>
            <a:r>
              <a:rPr lang="en-US" sz="2400" dirty="0"/>
              <a:t>+ 44 layers of  </a:t>
            </a:r>
            <a:r>
              <a:rPr lang="en-US" sz="2400" dirty="0">
                <a:solidFill>
                  <a:srgbClr val="FF0000"/>
                </a:solidFill>
              </a:rPr>
              <a:t>12cm x 12cm x 1cm (24.5X</a:t>
            </a:r>
            <a:r>
              <a:rPr lang="en-US" sz="2400" baseline="-25000" dirty="0">
                <a:solidFill>
                  <a:srgbClr val="FF0000"/>
                </a:solidFill>
              </a:rPr>
              <a:t>0</a:t>
            </a:r>
            <a:r>
              <a:rPr lang="en-US" sz="2400" dirty="0">
                <a:solidFill>
                  <a:srgbClr val="FF0000"/>
                </a:solidFill>
              </a:rPr>
              <a:t>) 4D </a:t>
            </a:r>
            <a:r>
              <a:rPr lang="en-US" sz="2400" dirty="0" err="1">
                <a:solidFill>
                  <a:srgbClr val="FF0000"/>
                </a:solidFill>
              </a:rPr>
              <a:t>CsI</a:t>
            </a:r>
            <a:r>
              <a:rPr lang="en-US" sz="2400" dirty="0">
                <a:solidFill>
                  <a:srgbClr val="FF0000"/>
                </a:solidFill>
              </a:rPr>
              <a:t> total absorption </a:t>
            </a:r>
            <a:r>
              <a:rPr lang="en-US" sz="2400" dirty="0" err="1">
                <a:solidFill>
                  <a:srgbClr val="FF0000"/>
                </a:solidFill>
              </a:rPr>
              <a:t>ECal</a:t>
            </a:r>
            <a:endParaRPr lang="en-US" sz="2000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66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7AEFF88-76D4-6215-5EBE-EAF78C367B01}"/>
              </a:ext>
            </a:extLst>
          </p:cNvPr>
          <p:cNvGrpSpPr/>
          <p:nvPr/>
        </p:nvGrpSpPr>
        <p:grpSpPr>
          <a:xfrm>
            <a:off x="776273" y="4223481"/>
            <a:ext cx="6991375" cy="1567719"/>
            <a:chOff x="776273" y="4223481"/>
            <a:chExt cx="6991375" cy="1567719"/>
          </a:xfrm>
        </p:grpSpPr>
        <p:sp>
          <p:nvSpPr>
            <p:cNvPr id="2" name="Cube 1">
              <a:extLst>
                <a:ext uri="{FF2B5EF4-FFF2-40B4-BE49-F238E27FC236}">
                  <a16:creationId xmlns:a16="http://schemas.microsoft.com/office/drawing/2014/main" id="{958E8101-00D4-3B13-112B-6DD6D9DEAD0E}"/>
                </a:ext>
              </a:extLst>
            </p:cNvPr>
            <p:cNvSpPr/>
            <p:nvPr/>
          </p:nvSpPr>
          <p:spPr bwMode="auto">
            <a:xfrm>
              <a:off x="1681149" y="4647411"/>
              <a:ext cx="985851" cy="613470"/>
            </a:xfrm>
            <a:prstGeom prst="cub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mbria" panose="02040503050406030204" pitchFamily="18" charset="0"/>
                </a:rPr>
                <a:t>W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855E20F-C24C-3223-E83A-283F857C27B0}"/>
                </a:ext>
              </a:extLst>
            </p:cNvPr>
            <p:cNvGrpSpPr/>
            <p:nvPr/>
          </p:nvGrpSpPr>
          <p:grpSpPr>
            <a:xfrm>
              <a:off x="776273" y="4223481"/>
              <a:ext cx="6991375" cy="1339119"/>
              <a:chOff x="776273" y="4223481"/>
              <a:chExt cx="6991375" cy="1339119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05D4D17E-E873-D04D-91CA-32CC20801577}"/>
                  </a:ext>
                </a:extLst>
              </p:cNvPr>
              <p:cNvGrpSpPr/>
              <p:nvPr/>
            </p:nvGrpSpPr>
            <p:grpSpPr>
              <a:xfrm>
                <a:off x="776273" y="4267203"/>
                <a:ext cx="3948126" cy="1295397"/>
                <a:chOff x="293554" y="3292850"/>
                <a:chExt cx="4678544" cy="1663164"/>
              </a:xfrm>
            </p:grpSpPr>
            <p:sp>
              <p:nvSpPr>
                <p:cNvPr id="22" name="Line 3">
                  <a:extLst>
                    <a:ext uri="{FF2B5EF4-FFF2-40B4-BE49-F238E27FC236}">
                      <a16:creationId xmlns:a16="http://schemas.microsoft.com/office/drawing/2014/main" id="{93FE25D9-CC9D-5E42-A11E-781771D7EF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3852" y="4151131"/>
                  <a:ext cx="976357" cy="1769"/>
                </a:xfrm>
                <a:prstGeom prst="line">
                  <a:avLst/>
                </a:prstGeom>
                <a:noFill/>
                <a:ln w="38100" cap="flat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" name="AutoShape 5">
                  <a:extLst>
                    <a:ext uri="{FF2B5EF4-FFF2-40B4-BE49-F238E27FC236}">
                      <a16:creationId xmlns:a16="http://schemas.microsoft.com/office/drawing/2014/main" id="{FB258829-7F09-5241-8FEB-872F4433C4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831206" y="2815121"/>
                  <a:ext cx="1663164" cy="2618621"/>
                </a:xfrm>
                <a:prstGeom prst="can">
                  <a:avLst>
                    <a:gd name="adj" fmla="val 10819"/>
                  </a:avLst>
                </a:prstGeom>
                <a:solidFill>
                  <a:srgbClr val="E8F2A1">
                    <a:alpha val="50000"/>
                  </a:srgbClr>
                </a:solidFill>
                <a:ln w="38100" cap="flat">
                  <a:solidFill>
                    <a:srgbClr val="AFD095">
                      <a:alpha val="50000"/>
                    </a:srgb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Text Box 10">
                  <a:extLst>
                    <a:ext uri="{FF2B5EF4-FFF2-40B4-BE49-F238E27FC236}">
                      <a16:creationId xmlns:a16="http://schemas.microsoft.com/office/drawing/2014/main" id="{037BFEDC-FA0E-064B-A1AE-9957A4E16E3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3554" y="3628047"/>
                  <a:ext cx="976357" cy="276227"/>
                </a:xfrm>
                <a:prstGeom prst="rect">
                  <a:avLst/>
                </a:prstGeom>
                <a:noFill/>
                <a:ln w="9525" cap="flat">
                  <a:noFill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0" tIns="16002" rIns="0" bIns="0"/>
                <a:lstStyle>
                  <a:lvl1pPr>
                    <a:tabLst>
                      <a:tab pos="449263" algn="l"/>
                      <a:tab pos="898525" algn="l"/>
                    </a:tabLst>
                    <a:defRPr>
                      <a:solidFill>
                        <a:srgbClr val="000000"/>
                      </a:solidFill>
                      <a:latin typeface="Book Antiqua" panose="02040602050305030304" pitchFamily="18" charset="0"/>
                      <a:ea typeface="굴림" panose="020B0600000101010101" pitchFamily="34" charset="-127"/>
                    </a:defRPr>
                  </a:lvl1pPr>
                  <a:lvl2pPr>
                    <a:tabLst>
                      <a:tab pos="449263" algn="l"/>
                      <a:tab pos="898525" algn="l"/>
                    </a:tabLst>
                    <a:defRPr>
                      <a:solidFill>
                        <a:srgbClr val="000000"/>
                      </a:solidFill>
                      <a:latin typeface="Book Antiqua" panose="02040602050305030304" pitchFamily="18" charset="0"/>
                      <a:ea typeface="굴림" panose="020B0600000101010101" pitchFamily="34" charset="-127"/>
                    </a:defRPr>
                  </a:lvl2pPr>
                  <a:lvl3pPr>
                    <a:tabLst>
                      <a:tab pos="449263" algn="l"/>
                      <a:tab pos="898525" algn="l"/>
                    </a:tabLst>
                    <a:defRPr>
                      <a:solidFill>
                        <a:srgbClr val="000000"/>
                      </a:solidFill>
                      <a:latin typeface="Book Antiqua" panose="02040602050305030304" pitchFamily="18" charset="0"/>
                      <a:ea typeface="굴림" panose="020B0600000101010101" pitchFamily="34" charset="-127"/>
                    </a:defRPr>
                  </a:lvl3pPr>
                  <a:lvl4pPr>
                    <a:tabLst>
                      <a:tab pos="449263" algn="l"/>
                      <a:tab pos="898525" algn="l"/>
                    </a:tabLst>
                    <a:defRPr>
                      <a:solidFill>
                        <a:srgbClr val="000000"/>
                      </a:solidFill>
                      <a:latin typeface="Book Antiqua" panose="02040602050305030304" pitchFamily="18" charset="0"/>
                      <a:ea typeface="굴림" panose="020B0600000101010101" pitchFamily="34" charset="-127"/>
                    </a:defRPr>
                  </a:lvl4pPr>
                  <a:lvl5pPr>
                    <a:tabLst>
                      <a:tab pos="449263" algn="l"/>
                      <a:tab pos="898525" algn="l"/>
                    </a:tabLst>
                    <a:defRPr>
                      <a:solidFill>
                        <a:srgbClr val="000000"/>
                      </a:solidFill>
                      <a:latin typeface="Book Antiqua" panose="02040602050305030304" pitchFamily="18" charset="0"/>
                      <a:ea typeface="굴림" panose="020B0600000101010101" pitchFamily="34" charset="-127"/>
                    </a:defRPr>
                  </a:lvl5pPr>
                  <a:lvl6pPr marL="2514600" indent="-228600" defTabSz="449263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</a:tabLst>
                    <a:defRPr>
                      <a:solidFill>
                        <a:srgbClr val="000000"/>
                      </a:solidFill>
                      <a:latin typeface="Book Antiqua" panose="02040602050305030304" pitchFamily="18" charset="0"/>
                      <a:ea typeface="굴림" panose="020B0600000101010101" pitchFamily="34" charset="-127"/>
                    </a:defRPr>
                  </a:lvl6pPr>
                  <a:lvl7pPr marL="2971800" indent="-228600" defTabSz="449263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</a:tabLst>
                    <a:defRPr>
                      <a:solidFill>
                        <a:srgbClr val="000000"/>
                      </a:solidFill>
                      <a:latin typeface="Book Antiqua" panose="02040602050305030304" pitchFamily="18" charset="0"/>
                      <a:ea typeface="굴림" panose="020B0600000101010101" pitchFamily="34" charset="-127"/>
                    </a:defRPr>
                  </a:lvl7pPr>
                  <a:lvl8pPr marL="3429000" indent="-228600" defTabSz="449263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</a:tabLst>
                    <a:defRPr>
                      <a:solidFill>
                        <a:srgbClr val="000000"/>
                      </a:solidFill>
                      <a:latin typeface="Book Antiqua" panose="02040602050305030304" pitchFamily="18" charset="0"/>
                      <a:ea typeface="굴림" panose="020B0600000101010101" pitchFamily="34" charset="-127"/>
                    </a:defRPr>
                  </a:lvl8pPr>
                  <a:lvl9pPr marL="3886200" indent="-228600" defTabSz="449263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449263" algn="l"/>
                      <a:tab pos="898525" algn="l"/>
                    </a:tabLst>
                    <a:defRPr>
                      <a:solidFill>
                        <a:srgbClr val="000000"/>
                      </a:solidFill>
                      <a:latin typeface="Book Antiqua" panose="02040602050305030304" pitchFamily="18" charset="0"/>
                      <a:ea typeface="굴림" panose="020B0600000101010101" pitchFamily="34" charset="-127"/>
                    </a:defRPr>
                  </a:lvl9pPr>
                </a:lstStyle>
                <a:p>
                  <a:pPr algn="ctr">
                    <a:lnSpc>
                      <a:spcPct val="93000"/>
                    </a:lnSpc>
                  </a:pPr>
                  <a:r>
                    <a:rPr lang="en-US" altLang="en-US" b="1" dirty="0">
                      <a:solidFill>
                        <a:srgbClr val="FF0000"/>
                      </a:solidFill>
                      <a:latin typeface="+mn-lt"/>
                    </a:rPr>
                    <a:t>e</a:t>
                  </a:r>
                </a:p>
              </p:txBody>
            </p:sp>
          </p:grpSp>
          <p:sp>
            <p:nvSpPr>
              <p:cNvPr id="3" name="Cube 2">
                <a:extLst>
                  <a:ext uri="{FF2B5EF4-FFF2-40B4-BE49-F238E27FC236}">
                    <a16:creationId xmlns:a16="http://schemas.microsoft.com/office/drawing/2014/main" id="{59EB48A1-26CF-70DD-8690-094483B6BFC2}"/>
                  </a:ext>
                </a:extLst>
              </p:cNvPr>
              <p:cNvSpPr/>
              <p:nvPr/>
            </p:nvSpPr>
            <p:spPr bwMode="auto">
              <a:xfrm>
                <a:off x="4572000" y="4223481"/>
                <a:ext cx="3195648" cy="1295398"/>
              </a:xfrm>
              <a:prstGeom prst="cube">
                <a:avLst/>
              </a:prstGeom>
              <a:solidFill>
                <a:srgbClr val="CC00CC"/>
              </a:solidFill>
              <a:ln w="381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31" name="Text Box 10">
              <a:extLst>
                <a:ext uri="{FF2B5EF4-FFF2-40B4-BE49-F238E27FC236}">
                  <a16:creationId xmlns:a16="http://schemas.microsoft.com/office/drawing/2014/main" id="{BCA31066-6F21-CE4D-86AD-427E80F85F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7000" y="4680679"/>
              <a:ext cx="1905996" cy="5473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6002" rIns="0" bIns="0"/>
            <a:lstStyle>
              <a:lvl1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1pPr>
              <a:lvl2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2pPr>
              <a:lvl3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3pPr>
              <a:lvl4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4pPr>
              <a:lvl5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5pPr>
              <a:lvl6pPr marL="25146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6pPr>
              <a:lvl7pPr marL="29718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7pPr>
              <a:lvl8pPr marL="34290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8pPr>
              <a:lvl9pPr marL="38862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9pPr>
            </a:lstStyle>
            <a:p>
              <a:pPr algn="ctr">
                <a:lnSpc>
                  <a:spcPct val="93000"/>
                </a:lnSpc>
              </a:pPr>
              <a:r>
                <a:rPr lang="en-US" altLang="en-US" sz="1800" b="1" dirty="0">
                  <a:solidFill>
                    <a:srgbClr val="FF0000"/>
                  </a:solidFill>
                  <a:latin typeface="+mn-lt"/>
                </a:rPr>
                <a:t>Vacuum</a:t>
              </a:r>
            </a:p>
            <a:p>
              <a:pPr algn="ctr">
                <a:lnSpc>
                  <a:spcPct val="93000"/>
                </a:lnSpc>
              </a:pPr>
              <a:r>
                <a:rPr lang="en-US" altLang="en-US" sz="1800" b="1" dirty="0">
                  <a:solidFill>
                    <a:srgbClr val="FF0000"/>
                  </a:solidFill>
                  <a:latin typeface="+mn-lt"/>
                </a:rPr>
                <a:t>R=0.1m, L=0.3m </a:t>
              </a:r>
            </a:p>
          </p:txBody>
        </p:sp>
        <p:sp>
          <p:nvSpPr>
            <p:cNvPr id="32" name="Text Box 10">
              <a:extLst>
                <a:ext uri="{FF2B5EF4-FFF2-40B4-BE49-F238E27FC236}">
                  <a16:creationId xmlns:a16="http://schemas.microsoft.com/office/drawing/2014/main" id="{A2E1888D-B7CA-DC4A-A690-E592FE363B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8200" y="4588545"/>
              <a:ext cx="2891987" cy="930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6002" rIns="0" bIns="0"/>
            <a:lstStyle>
              <a:lvl1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1pPr>
              <a:lvl2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2pPr>
              <a:lvl3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3pPr>
              <a:lvl4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4pPr>
              <a:lvl5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5pPr>
              <a:lvl6pPr marL="25146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6pPr>
              <a:lvl7pPr marL="29718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7pPr>
              <a:lvl8pPr marL="34290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8pPr>
              <a:lvl9pPr marL="38862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9pPr>
            </a:lstStyle>
            <a:p>
              <a:pPr algn="ctr">
                <a:lnSpc>
                  <a:spcPct val="93000"/>
                </a:lnSpc>
              </a:pPr>
              <a:r>
                <a:rPr lang="en-US" altLang="en-US" sz="1800" b="1" dirty="0">
                  <a:solidFill>
                    <a:schemeClr val="bg1"/>
                  </a:solidFill>
                  <a:latin typeface="+mn-lt"/>
                </a:rPr>
                <a:t>Detector array</a:t>
              </a:r>
            </a:p>
            <a:p>
              <a:pPr>
                <a:lnSpc>
                  <a:spcPct val="93000"/>
                </a:lnSpc>
              </a:pPr>
              <a:r>
                <a:rPr lang="en-US" altLang="en-US" sz="1800" b="1" dirty="0">
                  <a:solidFill>
                    <a:schemeClr val="bg1"/>
                  </a:solidFill>
                  <a:latin typeface="+mn-lt"/>
                </a:rPr>
                <a:t>Si </a:t>
              </a:r>
              <a:r>
                <a:rPr lang="en-US" altLang="en-US" sz="1800" b="1" dirty="0" err="1">
                  <a:solidFill>
                    <a:schemeClr val="bg1"/>
                  </a:solidFill>
                  <a:latin typeface="+mn-lt"/>
                </a:rPr>
                <a:t>trk</a:t>
              </a:r>
              <a:r>
                <a:rPr lang="en-US" altLang="en-US" sz="1800" b="1" dirty="0">
                  <a:solidFill>
                    <a:schemeClr val="bg1"/>
                  </a:solidFill>
                  <a:latin typeface="+mn-lt"/>
                </a:rPr>
                <a:t> ( 6 x 0.1x0.1 m</a:t>
              </a:r>
              <a:r>
                <a:rPr lang="en-US" altLang="en-US" sz="1800" b="1" baseline="30000" dirty="0">
                  <a:solidFill>
                    <a:schemeClr val="bg1"/>
                  </a:solidFill>
                  <a:latin typeface="+mn-lt"/>
                </a:rPr>
                <a:t>2</a:t>
              </a:r>
              <a:r>
                <a:rPr lang="en-US" altLang="en-US" sz="1800" b="1" dirty="0">
                  <a:solidFill>
                    <a:schemeClr val="bg1"/>
                  </a:solidFill>
                  <a:latin typeface="+mn-lt"/>
                </a:rPr>
                <a:t>) + B Field</a:t>
              </a:r>
            </a:p>
            <a:p>
              <a:pPr>
                <a:lnSpc>
                  <a:spcPct val="93000"/>
                </a:lnSpc>
              </a:pPr>
              <a:r>
                <a:rPr lang="en-US" altLang="en-US" sz="1800" b="1" dirty="0">
                  <a:solidFill>
                    <a:schemeClr val="bg1"/>
                  </a:solidFill>
                  <a:latin typeface="+mn-lt"/>
                </a:rPr>
                <a:t>ECAL: 44 x 0.12x0.12x0.01</a:t>
              </a:r>
              <a:r>
                <a:rPr lang="en-US" altLang="en-US" sz="1800" b="1" dirty="0">
                  <a:solidFill>
                    <a:schemeClr val="bg1"/>
                  </a:solidFill>
                </a:rPr>
                <a:t> </a:t>
              </a:r>
              <a:r>
                <a:rPr lang="en-US" altLang="en-US" sz="1800" b="1" dirty="0">
                  <a:solidFill>
                    <a:schemeClr val="bg1"/>
                  </a:solidFill>
                  <a:latin typeface="+mj-lt"/>
                </a:rPr>
                <a:t>m</a:t>
              </a:r>
              <a:r>
                <a:rPr lang="en-US" altLang="en-US" sz="1800" b="1" baseline="30000" dirty="0">
                  <a:solidFill>
                    <a:schemeClr val="bg1"/>
                  </a:solidFill>
                  <a:latin typeface="+mj-lt"/>
                </a:rPr>
                <a:t>3</a:t>
              </a:r>
              <a:endParaRPr lang="en-US" altLang="en-US" sz="18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" name="Text Box 10">
              <a:extLst>
                <a:ext uri="{FF2B5EF4-FFF2-40B4-BE49-F238E27FC236}">
                  <a16:creationId xmlns:a16="http://schemas.microsoft.com/office/drawing/2014/main" id="{45623994-3A73-6D55-F48F-5C0CB53330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5804" y="5243844"/>
              <a:ext cx="1905996" cy="5473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6002" rIns="0" bIns="0"/>
            <a:lstStyle>
              <a:lvl1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1pPr>
              <a:lvl2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2pPr>
              <a:lvl3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3pPr>
              <a:lvl4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4pPr>
              <a:lvl5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5pPr>
              <a:lvl6pPr marL="25146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6pPr>
              <a:lvl7pPr marL="29718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7pPr>
              <a:lvl8pPr marL="34290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8pPr>
              <a:lvl9pPr marL="38862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9pPr>
            </a:lstStyle>
            <a:p>
              <a:pPr algn="ctr">
                <a:lnSpc>
                  <a:spcPct val="93000"/>
                </a:lnSpc>
              </a:pPr>
              <a:r>
                <a:rPr lang="en-US" altLang="en-US" sz="1800" b="1" dirty="0">
                  <a:solidFill>
                    <a:srgbClr val="FF0000"/>
                  </a:solidFill>
                  <a:latin typeface="+mn-lt"/>
                </a:rPr>
                <a:t>Target</a:t>
              </a:r>
            </a:p>
            <a:p>
              <a:pPr algn="ctr">
                <a:lnSpc>
                  <a:spcPct val="93000"/>
                </a:lnSpc>
              </a:pPr>
              <a:r>
                <a:rPr lang="en-US" altLang="en-US" sz="1800" b="1" dirty="0">
                  <a:solidFill>
                    <a:srgbClr val="FF0000"/>
                  </a:solidFill>
                  <a:latin typeface="+mn-lt"/>
                </a:rPr>
                <a:t>0.05x0.05x0.1m</a:t>
              </a:r>
              <a:r>
                <a:rPr lang="en-US" altLang="en-US" sz="1800" b="1" baseline="30000" dirty="0">
                  <a:solidFill>
                    <a:srgbClr val="FF0000"/>
                  </a:solidFill>
                  <a:latin typeface="+mn-lt"/>
                </a:rPr>
                <a:t>3</a:t>
              </a:r>
              <a:r>
                <a:rPr lang="en-US" altLang="en-US" sz="1800" b="1" dirty="0">
                  <a:solidFill>
                    <a:srgbClr val="FF0000"/>
                  </a:solidFill>
                  <a:latin typeface="+mn-lt"/>
                </a:rPr>
                <a:t> 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5D384AB9-133D-E99C-61F7-9FEEC7E43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97" y="3681687"/>
            <a:ext cx="8735206" cy="320290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B09A526-0017-D203-C3DC-D9A9989FF3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845" y="3355622"/>
            <a:ext cx="8750710" cy="35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74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computer&#10;&#10;Description automatically generated">
            <a:extLst>
              <a:ext uri="{FF2B5EF4-FFF2-40B4-BE49-F238E27FC236}">
                <a16:creationId xmlns:a16="http://schemas.microsoft.com/office/drawing/2014/main" id="{4BEBA7EA-01AF-B4BE-6150-857B34959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505200"/>
            <a:ext cx="7848600" cy="2841735"/>
          </a:xfrm>
          <a:prstGeom prst="rect">
            <a:avLst/>
          </a:prstGeom>
        </p:spPr>
      </p:pic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– The Tracker 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799" y="1905000"/>
            <a:ext cx="6629401" cy="3880556"/>
          </a:xfrm>
        </p:spPr>
        <p:txBody>
          <a:bodyPr/>
          <a:lstStyle/>
          <a:p>
            <a:pPr lvl="1">
              <a:spcBef>
                <a:spcPts val="600"/>
              </a:spcBef>
            </a:pPr>
            <a:r>
              <a:rPr lang="en-US" sz="2400" dirty="0"/>
              <a:t>Position resolution of 35 – 50 </a:t>
            </a:r>
            <a:r>
              <a:rPr lang="en-US" sz="2400" dirty="0">
                <a:latin typeface="Symbol" pitchFamily="2" charset="2"/>
              </a:rPr>
              <a:t>m</a:t>
            </a:r>
            <a:r>
              <a:rPr lang="en-US" sz="2400" dirty="0"/>
              <a:t>m</a:t>
            </a:r>
          </a:p>
          <a:p>
            <a:pPr lvl="1">
              <a:spcBef>
                <a:spcPts val="600"/>
              </a:spcBef>
            </a:pPr>
            <a:r>
              <a:rPr lang="en-US" sz="2400" dirty="0"/>
              <a:t>Timing resolution per track &lt;35ps (single hit resolution &lt;50ps)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66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8/14/24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      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2" name="Picture 1" descr="A hand holding a circular object with a grid&#10;&#10;Description automatically generated">
            <a:extLst>
              <a:ext uri="{FF2B5EF4-FFF2-40B4-BE49-F238E27FC236}">
                <a16:creationId xmlns:a16="http://schemas.microsoft.com/office/drawing/2014/main" id="{1032D2E3-47BE-2FF6-EC78-9EFFB48BB8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404056"/>
            <a:ext cx="2333092" cy="1749819"/>
          </a:xfrm>
          <a:prstGeom prst="rect">
            <a:avLst/>
          </a:prstGeom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86304734-6A9A-32EF-D2AD-C74E20B59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412" y="488725"/>
            <a:ext cx="8207188" cy="272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2800" kern="0" dirty="0">
                <a:solidFill>
                  <a:srgbClr val="FF0000"/>
                </a:solidFill>
              </a:rPr>
              <a:t>KNU in SK </a:t>
            </a:r>
            <a:r>
              <a:rPr lang="en-US" sz="2800" kern="0" dirty="0"/>
              <a:t>responsible for CMS forward LGAD detector</a:t>
            </a:r>
          </a:p>
          <a:p>
            <a:pPr>
              <a:spcBef>
                <a:spcPts val="300"/>
              </a:spcBef>
            </a:pPr>
            <a:r>
              <a:rPr lang="en-US" sz="2800" kern="0" dirty="0"/>
              <a:t>The Low Gain Avalanche Diode (LGAD) consists of 16x16 pixels of 1.3x1.3mm</a:t>
            </a:r>
            <a:r>
              <a:rPr lang="en-US" sz="2800" kern="0" baseline="30000" dirty="0"/>
              <a:t>2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5AF054E4-153E-2181-2AD9-4A1D58A1D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094525"/>
            <a:ext cx="8882743" cy="56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800" kern="0" dirty="0"/>
              <a:t>High radiation tolerance </a:t>
            </a:r>
            <a:r>
              <a:rPr lang="en-US" sz="2800" kern="0" dirty="0">
                <a:sym typeface="Wingdings" pitchFamily="2" charset="2"/>
              </a:rPr>
              <a:t> DAMSA can be a testing ground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380316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5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3" grpId="0" uiExpand="1" build="p"/>
      <p:bldP spid="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43799" y="5486400"/>
            <a:ext cx="457200" cy="457200"/>
          </a:xfr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69E5A06-31D5-AF47-8D83-B0D4AB7E3FC1}" type="slidenum">
              <a:rPr lang="en-US" sz="1400">
                <a:solidFill>
                  <a:srgbClr val="A50021"/>
                </a:solidFill>
                <a:latin typeface="Arial Narrow" charset="0"/>
              </a:rPr>
              <a:pPr eaLnBrk="1" hangingPunct="1"/>
              <a:t>2</a:t>
            </a:fld>
            <a:endParaRPr lang="en-US" sz="1400">
              <a:solidFill>
                <a:srgbClr val="A50021"/>
              </a:solidFill>
              <a:latin typeface="Arial Narrow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626165" y="0"/>
            <a:ext cx="8229600" cy="609600"/>
          </a:xfrm>
        </p:spPr>
        <p:txBody>
          <a:bodyPr/>
          <a:lstStyle/>
          <a:p>
            <a:pPr lvl="0" latinLnBrk="1"/>
            <a:r>
              <a:rPr lang="en-US" sz="4000" b="1" dirty="0"/>
              <a:t>Physics Motivation For DSP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460" y="576470"/>
            <a:ext cx="8713305" cy="207935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latin typeface="Arial Narrow" charset="0"/>
                <a:ea typeface="ＭＳ Ｐゴシック" charset="0"/>
              </a:rPr>
              <a:t>Direct searches have challenges in kinematic reach, leaving low mass range un-explored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D3282C28-5B27-B646-9A2D-FD5F65978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4" y="1588406"/>
            <a:ext cx="3746996" cy="4202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kern="0" dirty="0">
                <a:latin typeface="Arial Narrow" charset="0"/>
                <a:ea typeface="ＭＳ Ｐゴシック" charset="0"/>
              </a:rPr>
              <a:t>Strategy:</a:t>
            </a:r>
          </a:p>
          <a:p>
            <a:pPr lvl="1">
              <a:lnSpc>
                <a:spcPct val="90000"/>
              </a:lnSpc>
            </a:pPr>
            <a:r>
              <a:rPr lang="en-US" kern="0" dirty="0">
                <a:latin typeface="Arial Narrow" charset="0"/>
                <a:ea typeface="ＭＳ Ｐゴシック" charset="0"/>
              </a:rPr>
              <a:t>Search for dark sector particles in unexplored kinematic regime</a:t>
            </a:r>
          </a:p>
          <a:p>
            <a:pPr lvl="1">
              <a:lnSpc>
                <a:spcPct val="90000"/>
              </a:lnSpc>
            </a:pPr>
            <a:r>
              <a:rPr lang="en-US" kern="0" dirty="0">
                <a:latin typeface="Arial Narrow" charset="0"/>
                <a:ea typeface="ＭＳ Ｐゴシック" charset="0"/>
              </a:rPr>
              <a:t>Make and discover DSPs in an accelerator</a:t>
            </a:r>
          </a:p>
          <a:p>
            <a:pPr lvl="1">
              <a:lnSpc>
                <a:spcPct val="90000"/>
              </a:lnSpc>
            </a:pPr>
            <a:r>
              <a:rPr lang="en-US" kern="0" dirty="0">
                <a:latin typeface="Arial Narrow" charset="0"/>
                <a:ea typeface="ＭＳ Ｐゴシック" charset="0"/>
              </a:rPr>
              <a:t>Establish infra to better understand DM </a:t>
            </a:r>
          </a:p>
        </p:txBody>
      </p:sp>
      <p:pic>
        <p:nvPicPr>
          <p:cNvPr id="4" name="Picture 3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1F4E6E0A-EAD7-4F05-3292-5B46826BE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1621536"/>
            <a:ext cx="5210944" cy="4474464"/>
          </a:xfrm>
          <a:prstGeom prst="rect">
            <a:avLst/>
          </a:prstGeom>
        </p:spPr>
      </p:pic>
      <p:sp>
        <p:nvSpPr>
          <p:cNvPr id="5" name="Right Arrow 4">
            <a:extLst>
              <a:ext uri="{FF2B5EF4-FFF2-40B4-BE49-F238E27FC236}">
                <a16:creationId xmlns:a16="http://schemas.microsoft.com/office/drawing/2014/main" id="{8BA68565-45FB-1F48-A213-FCBB15148B8C}"/>
              </a:ext>
            </a:extLst>
          </p:cNvPr>
          <p:cNvSpPr/>
          <p:nvPr/>
        </p:nvSpPr>
        <p:spPr bwMode="auto">
          <a:xfrm flipH="1">
            <a:off x="4346713" y="2362200"/>
            <a:ext cx="1063488" cy="2934653"/>
          </a:xfrm>
          <a:prstGeom prst="rightArrow">
            <a:avLst/>
          </a:prstGeom>
          <a:solidFill>
            <a:srgbClr val="92D050">
              <a:alpha val="35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Focus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800" b="1" dirty="0">
              <a:solidFill>
                <a:srgbClr val="FF0000"/>
              </a:solidFill>
              <a:latin typeface="+mj-lt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 here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2F4372-3DFF-C0C6-15BE-6F241437A54B}"/>
              </a:ext>
            </a:extLst>
          </p:cNvPr>
          <p:cNvSpPr/>
          <p:nvPr/>
        </p:nvSpPr>
        <p:spPr>
          <a:xfrm>
            <a:off x="5548700" y="3377724"/>
            <a:ext cx="2285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Open Sans"/>
              </a:rPr>
              <a:t>Future: </a:t>
            </a:r>
            <a:r>
              <a:rPr lang="en-US" sz="1800" dirty="0" err="1">
                <a:solidFill>
                  <a:schemeClr val="bg1"/>
                </a:solidFill>
                <a:latin typeface="Open Sans"/>
              </a:rPr>
              <a:t>SuperCDMS</a:t>
            </a:r>
            <a:r>
              <a:rPr lang="en-US" sz="1800" dirty="0">
                <a:solidFill>
                  <a:schemeClr val="bg1"/>
                </a:solidFill>
                <a:latin typeface="Open Sans"/>
              </a:rPr>
              <a:t> SNOLAB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25FB87-9669-5ED5-FC62-8BECB25AF86E}"/>
              </a:ext>
            </a:extLst>
          </p:cNvPr>
          <p:cNvSpPr/>
          <p:nvPr/>
        </p:nvSpPr>
        <p:spPr>
          <a:xfrm>
            <a:off x="4520881" y="5181600"/>
            <a:ext cx="3099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Open Sans"/>
              </a:rPr>
              <a:t>Solar Neutrino Background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1" name="Notched Right Arrow 10">
            <a:extLst>
              <a:ext uri="{FF2B5EF4-FFF2-40B4-BE49-F238E27FC236}">
                <a16:creationId xmlns:a16="http://schemas.microsoft.com/office/drawing/2014/main" id="{CD7C9E02-8061-A740-9B72-8D2035CA55C4}"/>
              </a:ext>
            </a:extLst>
          </p:cNvPr>
          <p:cNvSpPr/>
          <p:nvPr/>
        </p:nvSpPr>
        <p:spPr bwMode="auto">
          <a:xfrm rot="18808504">
            <a:off x="6787442" y="2067059"/>
            <a:ext cx="1519467" cy="917079"/>
          </a:xfrm>
          <a:prstGeom prst="notchedRightArrow">
            <a:avLst/>
          </a:prstGeom>
          <a:solidFill>
            <a:schemeClr val="accent2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No DM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103F7FE-8A49-30AC-F060-ACA2A85AB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6223AE-D5E0-4CE3-0C3D-D3FDAA41B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96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  <p:bldP spid="5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– The ECAL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599" y="539044"/>
            <a:ext cx="8763001" cy="548075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800" dirty="0"/>
              <a:t>U. of Chicago built </a:t>
            </a:r>
            <a:r>
              <a:rPr lang="en-US" sz="2800" dirty="0" err="1"/>
              <a:t>CsI</a:t>
            </a:r>
            <a:r>
              <a:rPr lang="en-US" sz="2800" dirty="0"/>
              <a:t> ECAL for K-</a:t>
            </a:r>
            <a:r>
              <a:rPr lang="en-US" sz="2800" dirty="0" err="1"/>
              <a:t>TeV</a:t>
            </a:r>
            <a:r>
              <a:rPr lang="en-US" sz="2800" dirty="0"/>
              <a:t> experiment at Fermilab and the KOTO experiment at KEK</a:t>
            </a:r>
          </a:p>
          <a:p>
            <a:pPr lvl="1">
              <a:spcBef>
                <a:spcPts val="600"/>
              </a:spcBef>
            </a:pPr>
            <a:r>
              <a:rPr lang="en-US" sz="2400" dirty="0"/>
              <a:t>Timing resolution of 200ps accomplished </a:t>
            </a:r>
          </a:p>
          <a:p>
            <a:pPr lvl="1">
              <a:spcBef>
                <a:spcPts val="600"/>
              </a:spcBef>
            </a:pPr>
            <a:r>
              <a:rPr lang="en-US" sz="2400" dirty="0"/>
              <a:t>Has 16 of 5x5x50cm</a:t>
            </a:r>
            <a:r>
              <a:rPr lang="en-US" sz="2400" baseline="30000" dirty="0"/>
              <a:t>3</a:t>
            </a:r>
            <a:r>
              <a:rPr lang="en-US" sz="2400" dirty="0"/>
              <a:t> undoped </a:t>
            </a:r>
            <a:r>
              <a:rPr lang="en-US" sz="2400" dirty="0" err="1"/>
              <a:t>CsI</a:t>
            </a:r>
            <a:r>
              <a:rPr lang="en-US" sz="2400" dirty="0"/>
              <a:t> crystal bars in hand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66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6343FC48-DA55-0EE4-1770-4DC59D6138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199" y="2362200"/>
            <a:ext cx="5638801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lvl="1">
              <a:spcBef>
                <a:spcPts val="600"/>
              </a:spcBef>
            </a:pPr>
            <a:r>
              <a:rPr lang="en-US" sz="2400" kern="0" dirty="0"/>
              <a:t>Each of these bars can be cut into 80 or so 1x1x12cm</a:t>
            </a:r>
            <a:r>
              <a:rPr lang="en-US" sz="2400" kern="0" baseline="30000" dirty="0"/>
              <a:t>3</a:t>
            </a:r>
            <a:r>
              <a:rPr lang="en-US" sz="2400" kern="0" dirty="0"/>
              <a:t> bars, read out by 2 </a:t>
            </a:r>
            <a:r>
              <a:rPr lang="en-US" sz="2400" kern="0" dirty="0" err="1"/>
              <a:t>SiPM’s</a:t>
            </a:r>
            <a:r>
              <a:rPr lang="en-US" sz="2400" kern="0" dirty="0"/>
              <a:t> mounted on either ends </a:t>
            </a:r>
            <a:r>
              <a:rPr lang="en-US" sz="2400" kern="0" dirty="0">
                <a:sym typeface="Wingdings" pitchFamily="2" charset="2"/>
              </a:rPr>
              <a:t> could provide ~mm level shower position resolution</a:t>
            </a:r>
            <a:endParaRPr lang="en-US" sz="2400" kern="0" dirty="0"/>
          </a:p>
          <a:p>
            <a:pPr lvl="1">
              <a:spcBef>
                <a:spcPts val="600"/>
              </a:spcBef>
            </a:pPr>
            <a:r>
              <a:rPr lang="en-US" sz="2400" kern="0" dirty="0"/>
              <a:t>These bars need to be cut, polished, wrapped and </a:t>
            </a:r>
            <a:r>
              <a:rPr lang="en-US" sz="2400" kern="0" dirty="0" err="1"/>
              <a:t>SiPM</a:t>
            </a:r>
            <a:r>
              <a:rPr lang="en-US" sz="2400" kern="0" dirty="0"/>
              <a:t> mounted </a:t>
            </a:r>
            <a:r>
              <a:rPr lang="en-US" sz="2400" kern="0" dirty="0">
                <a:sym typeface="Wingdings" pitchFamily="2" charset="2"/>
              </a:rPr>
              <a:t> Working with the Ukrainian company, </a:t>
            </a:r>
            <a:r>
              <a:rPr lang="en-US" sz="2400" kern="0" dirty="0" err="1">
                <a:sym typeface="Wingdings" pitchFamily="2" charset="2"/>
              </a:rPr>
              <a:t>ISMa</a:t>
            </a:r>
            <a:r>
              <a:rPr lang="en-US" sz="2400" kern="0" dirty="0">
                <a:sym typeface="Wingdings" pitchFamily="2" charset="2"/>
              </a:rPr>
              <a:t> (Institute for Scintillation Materials) for initial evaluation of UC Crystals and the performance of the cut pieces</a:t>
            </a:r>
            <a:endParaRPr lang="en-US" sz="2400" kern="0" dirty="0"/>
          </a:p>
        </p:txBody>
      </p:sp>
      <p:pic>
        <p:nvPicPr>
          <p:cNvPr id="5" name="Picture 4" descr="A large round object with many small squares&#10;&#10;Description automatically generated">
            <a:extLst>
              <a:ext uri="{FF2B5EF4-FFF2-40B4-BE49-F238E27FC236}">
                <a16:creationId xmlns:a16="http://schemas.microsoft.com/office/drawing/2014/main" id="{FE72D6F0-01EF-0670-CA2E-F3D101F70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" y="2328333"/>
            <a:ext cx="3657601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66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8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2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599" y="76200"/>
            <a:ext cx="8686801" cy="609600"/>
          </a:xfrm>
        </p:spPr>
        <p:txBody>
          <a:bodyPr/>
          <a:lstStyle/>
          <a:p>
            <a:pPr lvl="0" latinLnBrk="1"/>
            <a:r>
              <a:rPr lang="en-US" b="1" dirty="0"/>
              <a:t>Little DAMSA – Stages 0 &amp; 1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09600"/>
            <a:ext cx="8763001" cy="2293513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Stage 0 (</a:t>
            </a:r>
            <a:r>
              <a:rPr lang="en-US" sz="2800" dirty="0" err="1"/>
              <a:t>yr</a:t>
            </a:r>
            <a:r>
              <a:rPr lang="en-US" sz="2800" dirty="0"/>
              <a:t> 1 – 3) </a:t>
            </a:r>
            <a:r>
              <a:rPr lang="en-US" sz="2800" dirty="0">
                <a:sym typeface="Wingdings" pitchFamily="2" charset="2"/>
              </a:rPr>
              <a:t> e-beam background validator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/>
              <a:t>Measure and validate the MC neutron and photon </a:t>
            </a:r>
            <a:r>
              <a:rPr lang="en-US" sz="2400" dirty="0" err="1"/>
              <a:t>bck</a:t>
            </a:r>
            <a:r>
              <a:rPr lang="en-US" sz="2400" dirty="0"/>
              <a:t> counts</a:t>
            </a:r>
          </a:p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/>
              <a:t>Stage 1 (</a:t>
            </a:r>
            <a:r>
              <a:rPr lang="en-US" sz="2800" dirty="0" err="1"/>
              <a:t>yr</a:t>
            </a:r>
            <a:r>
              <a:rPr lang="en-US" sz="2800" dirty="0"/>
              <a:t> 1 – 3) </a:t>
            </a:r>
            <a:r>
              <a:rPr lang="en-US" sz="2800" dirty="0">
                <a:sym typeface="Wingdings" pitchFamily="2" charset="2"/>
              </a:rPr>
              <a:t> The a2</a:t>
            </a:r>
            <a:r>
              <a:rPr lang="en-US" sz="2800" dirty="0">
                <a:latin typeface="Symbol" pitchFamily="2" charset="2"/>
                <a:sym typeface="Wingdings" pitchFamily="2" charset="2"/>
              </a:rPr>
              <a:t>g</a:t>
            </a:r>
            <a:r>
              <a:rPr lang="en-US" sz="2800" dirty="0">
                <a:sym typeface="Wingdings" pitchFamily="2" charset="2"/>
              </a:rPr>
              <a:t> demonstrator @ e-beam</a:t>
            </a:r>
            <a:endParaRPr lang="en-US" sz="2800" dirty="0"/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/>
              <a:t>Build a demonstrator with only W target, vacuum decay chamber and an ECAL + charged particle veto counters which occupy the same location and space as the tracker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66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E66856C-31F6-904A-9A37-B408A097987A}"/>
              </a:ext>
            </a:extLst>
          </p:cNvPr>
          <p:cNvGrpSpPr/>
          <p:nvPr/>
        </p:nvGrpSpPr>
        <p:grpSpPr>
          <a:xfrm>
            <a:off x="685799" y="2939973"/>
            <a:ext cx="7848601" cy="3384627"/>
            <a:chOff x="685799" y="3048000"/>
            <a:chExt cx="7848601" cy="3003627"/>
          </a:xfrm>
        </p:grpSpPr>
        <p:pic>
          <p:nvPicPr>
            <p:cNvPr id="3" name="Picture 2" descr="A diagram of a building&#10;&#10;Description automatically generated">
              <a:extLst>
                <a:ext uri="{FF2B5EF4-FFF2-40B4-BE49-F238E27FC236}">
                  <a16:creationId xmlns:a16="http://schemas.microsoft.com/office/drawing/2014/main" id="{4F3A3066-0362-D111-E32F-55ABF2609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799" y="3048000"/>
              <a:ext cx="7772400" cy="3003627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F1EB698-E8C9-990D-996B-459D8980BFC5}"/>
                </a:ext>
              </a:extLst>
            </p:cNvPr>
            <p:cNvSpPr txBox="1"/>
            <p:nvPr/>
          </p:nvSpPr>
          <p:spPr>
            <a:xfrm>
              <a:off x="3627608" y="3059286"/>
              <a:ext cx="4906792" cy="3550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40FF"/>
                  </a:solidFill>
                  <a:latin typeface="+mj-lt"/>
                </a:rPr>
                <a:t>Little DAMSA Path-Finder (LDPF, Stages 0 and 1)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87EBC3D-72BC-80FA-FA6B-B0ACB7CDB409}"/>
              </a:ext>
            </a:extLst>
          </p:cNvPr>
          <p:cNvSpPr txBox="1"/>
          <p:nvPr/>
        </p:nvSpPr>
        <p:spPr>
          <a:xfrm>
            <a:off x="956588" y="5929046"/>
            <a:ext cx="7287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+mj-lt"/>
              </a:rPr>
              <a:t>Even w/ 10</a:t>
            </a:r>
            <a:r>
              <a:rPr lang="en-US" sz="2000" baseline="30000" dirty="0">
                <a:solidFill>
                  <a:schemeClr val="bg1"/>
                </a:solidFill>
                <a:latin typeface="+mj-lt"/>
              </a:rPr>
              <a:t>14</a:t>
            </a:r>
            <a:r>
              <a:rPr lang="en-US" sz="2000" dirty="0">
                <a:solidFill>
                  <a:schemeClr val="bg1"/>
                </a:solidFill>
                <a:latin typeface="+mj-lt"/>
              </a:rPr>
              <a:t> EOT could already help accessing the target parameter space!</a:t>
            </a:r>
          </a:p>
        </p:txBody>
      </p:sp>
    </p:spTree>
    <p:extLst>
      <p:ext uri="{BB962C8B-B14F-4D97-AF65-F5344CB8AC3E}">
        <p14:creationId xmlns:p14="http://schemas.microsoft.com/office/powerpoint/2010/main" val="296650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599" y="0"/>
            <a:ext cx="8686801" cy="609600"/>
          </a:xfrm>
        </p:spPr>
        <p:txBody>
          <a:bodyPr/>
          <a:lstStyle/>
          <a:p>
            <a:pPr lvl="0" latinLnBrk="1"/>
            <a:r>
              <a:rPr lang="en-US" b="1" dirty="0"/>
              <a:t>Little DAMSA – Stage 2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0658" y="609600"/>
            <a:ext cx="8763001" cy="548075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/>
              <a:t>Stage 2 (</a:t>
            </a:r>
            <a:r>
              <a:rPr lang="en-US" sz="2800" dirty="0" err="1"/>
              <a:t>yr</a:t>
            </a:r>
            <a:r>
              <a:rPr lang="en-US" sz="2800" dirty="0"/>
              <a:t> 3 – 4) </a:t>
            </a:r>
            <a:r>
              <a:rPr lang="en-US" sz="2800" dirty="0">
                <a:sym typeface="Wingdings" pitchFamily="2" charset="2"/>
              </a:rPr>
              <a:t> The a2e demonstrator @ e-beam</a:t>
            </a:r>
            <a:endParaRPr lang="en-US" sz="2800" dirty="0"/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/>
              <a:t>Build on the stage 1 demonstrator, add 6 Si tracker layers and a 1T permanent magnet</a:t>
            </a:r>
            <a:endParaRPr lang="en-US" sz="2000" dirty="0"/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/>
              <a:t>Demonstrate the expanded signal capture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66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97F6533-BAF4-80CF-C06E-628AFA7BDC49}"/>
              </a:ext>
            </a:extLst>
          </p:cNvPr>
          <p:cNvGrpSpPr/>
          <p:nvPr/>
        </p:nvGrpSpPr>
        <p:grpSpPr>
          <a:xfrm>
            <a:off x="762000" y="2438400"/>
            <a:ext cx="7772400" cy="3352800"/>
            <a:chOff x="1066800" y="3962400"/>
            <a:chExt cx="6934200" cy="2743200"/>
          </a:xfrm>
        </p:grpSpPr>
        <p:pic>
          <p:nvPicPr>
            <p:cNvPr id="6" name="Picture 5" descr="A diagram of a computer model&#10;&#10;Description automatically generated with medium confidence">
              <a:extLst>
                <a:ext uri="{FF2B5EF4-FFF2-40B4-BE49-F238E27FC236}">
                  <a16:creationId xmlns:a16="http://schemas.microsoft.com/office/drawing/2014/main" id="{9C83C224-5D03-0D80-9CD2-E696F11E64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66800" y="3962400"/>
              <a:ext cx="6934200" cy="27432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C196581-FC53-D87F-F330-F67A4696D6A3}"/>
                </a:ext>
              </a:extLst>
            </p:cNvPr>
            <p:cNvSpPr txBox="1"/>
            <p:nvPr/>
          </p:nvSpPr>
          <p:spPr>
            <a:xfrm>
              <a:off x="1143000" y="4009935"/>
              <a:ext cx="40924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40FF"/>
                  </a:solidFill>
                  <a:latin typeface="+mj-lt"/>
                </a:rPr>
                <a:t>Little DAMSA Physics Expander (Stage 2)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405B8493-BD02-3FFB-B6D6-8B7B69841572}"/>
              </a:ext>
            </a:extLst>
          </p:cNvPr>
          <p:cNvSpPr/>
          <p:nvPr/>
        </p:nvSpPr>
        <p:spPr bwMode="auto">
          <a:xfrm>
            <a:off x="4215372" y="3165122"/>
            <a:ext cx="1347228" cy="1940278"/>
          </a:xfrm>
          <a:prstGeom prst="rect">
            <a:avLst/>
          </a:prstGeom>
          <a:solidFill>
            <a:srgbClr val="EFFFD2">
              <a:alpha val="36958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99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4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AD115459-2D7A-D372-9FB0-90926DEFA5DB}"/>
              </a:ext>
            </a:extLst>
          </p:cNvPr>
          <p:cNvGrpSpPr/>
          <p:nvPr/>
        </p:nvGrpSpPr>
        <p:grpSpPr>
          <a:xfrm>
            <a:off x="685800" y="3212816"/>
            <a:ext cx="7398064" cy="3035584"/>
            <a:chOff x="685800" y="3212816"/>
            <a:chExt cx="7398064" cy="3035584"/>
          </a:xfrm>
        </p:grpSpPr>
        <p:pic>
          <p:nvPicPr>
            <p:cNvPr id="2" name="Picture 1" descr="A diagram of a section of a section of a section of a section of a section of a section of a section of a section of a section of a section of a section of a section of&#10;&#10;Description automatically generated">
              <a:extLst>
                <a:ext uri="{FF2B5EF4-FFF2-40B4-BE49-F238E27FC236}">
                  <a16:creationId xmlns:a16="http://schemas.microsoft.com/office/drawing/2014/main" id="{34365996-DBFF-8F65-11BD-6B61AB3B19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800" y="3237214"/>
              <a:ext cx="7398064" cy="301118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5DBC8C9-874C-9414-1D7E-084CB52059D5}"/>
                </a:ext>
              </a:extLst>
            </p:cNvPr>
            <p:cNvSpPr txBox="1"/>
            <p:nvPr/>
          </p:nvSpPr>
          <p:spPr>
            <a:xfrm>
              <a:off x="914400" y="3212816"/>
              <a:ext cx="28501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40FF"/>
                  </a:solidFill>
                  <a:latin typeface="+mj-lt"/>
                </a:rPr>
                <a:t>Little DAMSA @ PIP-II F2D2</a:t>
              </a:r>
            </a:p>
          </p:txBody>
        </p:sp>
      </p:grp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599" y="76200"/>
            <a:ext cx="8686801" cy="609600"/>
          </a:xfrm>
        </p:spPr>
        <p:txBody>
          <a:bodyPr/>
          <a:lstStyle/>
          <a:p>
            <a:pPr lvl="0" latinLnBrk="1"/>
            <a:r>
              <a:rPr lang="en-US" b="1" dirty="0"/>
              <a:t>Little DAMSA – Stages 3 &amp; 4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09600"/>
            <a:ext cx="8763001" cy="548075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/>
              <a:t>Stage 3 (</a:t>
            </a:r>
            <a:r>
              <a:rPr lang="en-US" sz="2800" dirty="0" err="1"/>
              <a:t>yr</a:t>
            </a:r>
            <a:r>
              <a:rPr lang="en-US" sz="2800" dirty="0"/>
              <a:t> 4 – 5) </a:t>
            </a:r>
            <a:r>
              <a:rPr lang="en-US" sz="2800" dirty="0">
                <a:sym typeface="Wingdings" pitchFamily="2" charset="2"/>
              </a:rPr>
              <a:t> The neutron background validator @ proton beams</a:t>
            </a:r>
            <a:endParaRPr lang="en-US" sz="2800" dirty="0"/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/>
              <a:t>Move the demonstrator to a low E, low power proton beams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/>
              <a:t>Demonstrate neutron background handling</a:t>
            </a:r>
          </a:p>
          <a:p>
            <a:pPr>
              <a:lnSpc>
                <a:spcPct val="90000"/>
              </a:lnSpc>
              <a:spcBef>
                <a:spcPts val="72"/>
              </a:spcBef>
            </a:pPr>
            <a:r>
              <a:rPr lang="en-US" sz="2800" dirty="0"/>
              <a:t>Stage 4 (</a:t>
            </a:r>
            <a:r>
              <a:rPr lang="en-US" sz="2800" dirty="0" err="1"/>
              <a:t>yr</a:t>
            </a:r>
            <a:r>
              <a:rPr lang="en-US" sz="2800" dirty="0"/>
              <a:t> 4 – 5)</a:t>
            </a:r>
            <a:r>
              <a:rPr lang="en-US" sz="2800" dirty="0">
                <a:sym typeface="Wingdings" pitchFamily="2" charset="2"/>
              </a:rPr>
              <a:t> The full scale DAMSA @ F2D2</a:t>
            </a:r>
            <a:endParaRPr lang="en-US" sz="2800" dirty="0"/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/>
              <a:t>Move the complete detector to available proton beam facilities</a:t>
            </a:r>
          </a:p>
          <a:p>
            <a:pPr lvl="1">
              <a:lnSpc>
                <a:spcPct val="90000"/>
              </a:lnSpc>
              <a:spcBef>
                <a:spcPts val="72"/>
              </a:spcBef>
            </a:pPr>
            <a:r>
              <a:rPr lang="en-US" sz="2400" dirty="0"/>
              <a:t>Perform search and discovery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66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3166A17-2617-4889-E81E-F43A36E68074}"/>
              </a:ext>
            </a:extLst>
          </p:cNvPr>
          <p:cNvGrpSpPr/>
          <p:nvPr/>
        </p:nvGrpSpPr>
        <p:grpSpPr>
          <a:xfrm>
            <a:off x="1143000" y="7015272"/>
            <a:ext cx="7772400" cy="3163550"/>
            <a:chOff x="457200" y="2861024"/>
            <a:chExt cx="7772400" cy="3163550"/>
          </a:xfrm>
        </p:grpSpPr>
        <p:pic>
          <p:nvPicPr>
            <p:cNvPr id="3" name="Picture 2" descr="A diagram of a section of a section of a section of a section of a section of a section of a section of a section of a section of a section of a section of a section of&#10;&#10;Description automatically generated">
              <a:extLst>
                <a:ext uri="{FF2B5EF4-FFF2-40B4-BE49-F238E27FC236}">
                  <a16:creationId xmlns:a16="http://schemas.microsoft.com/office/drawing/2014/main" id="{6AAC950F-5427-7DED-BEFC-E3D25D3CDB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2861024"/>
              <a:ext cx="7772400" cy="316355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BF74B6E-5FE1-DF13-5A0B-A68E12E014F4}"/>
                </a:ext>
              </a:extLst>
            </p:cNvPr>
            <p:cNvSpPr txBox="1"/>
            <p:nvPr/>
          </p:nvSpPr>
          <p:spPr>
            <a:xfrm>
              <a:off x="685800" y="2861024"/>
              <a:ext cx="44884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40FF"/>
                  </a:solidFill>
                  <a:latin typeface="+mj-lt"/>
                </a:rPr>
                <a:t>Little DAMSA @ Proton Beams (Stages 3 &amp; 4)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F93F000-45FD-F4A2-FD7B-5BEB1662A673}"/>
              </a:ext>
            </a:extLst>
          </p:cNvPr>
          <p:cNvGrpSpPr/>
          <p:nvPr/>
        </p:nvGrpSpPr>
        <p:grpSpPr>
          <a:xfrm>
            <a:off x="4440108" y="8173691"/>
            <a:ext cx="3973153" cy="369332"/>
            <a:chOff x="4102975" y="4266505"/>
            <a:chExt cx="3973153" cy="36933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B69FFE2-A660-1F39-0952-132B182477D9}"/>
                </a:ext>
              </a:extLst>
            </p:cNvPr>
            <p:cNvSpPr/>
            <p:nvPr/>
          </p:nvSpPr>
          <p:spPr bwMode="auto">
            <a:xfrm rot="21191447">
              <a:off x="4102975" y="4349439"/>
              <a:ext cx="3973153" cy="254443"/>
            </a:xfrm>
            <a:prstGeom prst="rect">
              <a:avLst/>
            </a:prstGeom>
            <a:solidFill>
              <a:srgbClr val="EFFFD2">
                <a:alpha val="36958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8B69B87-06E7-7203-E118-7F97C392662E}"/>
                </a:ext>
              </a:extLst>
            </p:cNvPr>
            <p:cNvSpPr txBox="1"/>
            <p:nvPr/>
          </p:nvSpPr>
          <p:spPr>
            <a:xfrm rot="21215153">
              <a:off x="4812665" y="4266505"/>
              <a:ext cx="2736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bg1"/>
                  </a:solidFill>
                  <a:latin typeface="+mj-lt"/>
                </a:rPr>
                <a:t>2cmx2cm square through-hole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B5ACCAA-EC24-C579-8C30-E8CA08F7A668}"/>
              </a:ext>
            </a:extLst>
          </p:cNvPr>
          <p:cNvGrpSpPr/>
          <p:nvPr/>
        </p:nvGrpSpPr>
        <p:grpSpPr>
          <a:xfrm>
            <a:off x="3964302" y="4418441"/>
            <a:ext cx="3683138" cy="369332"/>
            <a:chOff x="3964302" y="4418441"/>
            <a:chExt cx="3683138" cy="36933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511207-D4C4-0F7D-9CEE-622B26685101}"/>
                </a:ext>
              </a:extLst>
            </p:cNvPr>
            <p:cNvSpPr/>
            <p:nvPr/>
          </p:nvSpPr>
          <p:spPr bwMode="auto">
            <a:xfrm rot="21208007">
              <a:off x="3964302" y="4500620"/>
              <a:ext cx="3683138" cy="243638"/>
            </a:xfrm>
            <a:prstGeom prst="rect">
              <a:avLst/>
            </a:prstGeom>
            <a:solidFill>
              <a:srgbClr val="EFFFD2">
                <a:alpha val="36958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8C33424-45F2-8D0C-3626-7FBE0BB67909}"/>
                </a:ext>
              </a:extLst>
            </p:cNvPr>
            <p:cNvSpPr txBox="1"/>
            <p:nvPr/>
          </p:nvSpPr>
          <p:spPr>
            <a:xfrm rot="21216344">
              <a:off x="4566499" y="4418441"/>
              <a:ext cx="2736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chemeClr val="bg1"/>
                  </a:solidFill>
                  <a:latin typeface="+mn-lt"/>
                </a:rPr>
                <a:t>2cmx2cm square through hole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850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24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991601" cy="609600"/>
          </a:xfrm>
        </p:spPr>
        <p:txBody>
          <a:bodyPr/>
          <a:lstStyle/>
          <a:p>
            <a:pPr lvl="0" latinLnBrk="1"/>
            <a:r>
              <a:rPr lang="en-US" b="1" dirty="0"/>
              <a:t>Where is the DAMSA experiment?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09600"/>
            <a:ext cx="8991600" cy="57912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2800" dirty="0">
                <a:sym typeface="Wingdings" pitchFamily="2" charset="2"/>
              </a:rPr>
              <a:t>DAMSA has been introduced to the community throughout the past &gt;2.5 years, more intensely since 2023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sz="2400" dirty="0">
                <a:sym typeface="Wingdings" pitchFamily="2" charset="2"/>
              </a:rPr>
              <a:t>Concept included in a few Snowmass2021 white papers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sz="2400" dirty="0">
                <a:sym typeface="Wingdings" pitchFamily="2" charset="2"/>
              </a:rPr>
              <a:t>Physics case study published on </a:t>
            </a:r>
            <a:r>
              <a:rPr lang="en-US" sz="2400" dirty="0">
                <a:sym typeface="Wingdings" pitchFamily="2" charset="2"/>
                <a:hlinkClick r:id="rId2"/>
              </a:rPr>
              <a:t>PRD107, L031901 (2023)</a:t>
            </a:r>
            <a:endParaRPr lang="en-US" sz="2400" dirty="0">
              <a:sym typeface="Wingdings" pitchFamily="2" charset="2"/>
            </a:endParaRP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sz="2400" dirty="0">
                <a:sym typeface="Wingdings" pitchFamily="2" charset="2"/>
              </a:rPr>
              <a:t>Multiple presentations made at conferences, workshops and seminars in the U.S., SK and CERN in 2023 and 2024</a:t>
            </a:r>
          </a:p>
          <a:p>
            <a:pPr lvl="2">
              <a:lnSpc>
                <a:spcPct val="90000"/>
              </a:lnSpc>
              <a:spcBef>
                <a:spcPts val="0"/>
              </a:spcBef>
            </a:pPr>
            <a:r>
              <a:rPr lang="en-US" sz="2000" dirty="0">
                <a:sym typeface="Wingdings" pitchFamily="2" charset="2"/>
              </a:rPr>
              <a:t>Presented at a couple of P5 townhall meetings 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sz="2400" dirty="0">
                <a:sym typeface="Wingdings" pitchFamily="2" charset="2"/>
              </a:rPr>
              <a:t>Met w/ Fermilab directorate six times, 4 in 2023 &amp; 2 in 2024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sz="2400" dirty="0">
                <a:sym typeface="Wingdings" pitchFamily="2" charset="2"/>
              </a:rPr>
              <a:t>Updated the US DOE funding managers three times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Initial DAMSA collaboration building completed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Lead Investigators: J. Yu (UTA), J. Estrada (FNAL), UK Yang (SNU)</a:t>
            </a:r>
          </a:p>
          <a:p>
            <a:pPr lvl="2">
              <a:lnSpc>
                <a:spcPct val="90000"/>
              </a:lnSpc>
            </a:pPr>
            <a:r>
              <a:rPr lang="en-US" sz="2000" dirty="0">
                <a:sym typeface="Wingdings" pitchFamily="2" charset="2"/>
              </a:rPr>
              <a:t>12 US + 11 SK institutions on DAMSA</a:t>
            </a:r>
          </a:p>
          <a:p>
            <a:pPr lvl="2">
              <a:lnSpc>
                <a:spcPct val="90000"/>
              </a:lnSpc>
            </a:pPr>
            <a:r>
              <a:rPr lang="en-US" sz="2000" dirty="0">
                <a:sym typeface="Wingdings" pitchFamily="2" charset="2"/>
              </a:rPr>
              <a:t>A healthy mixture of theorists and experimentalists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Funding applications being submitted (some successes!!)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DAMSA can be a network of experiments at different facilities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6C33307-897D-9F83-B2B6-399A66B76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87C9FB-226F-2B2A-7C51-1D070C8B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39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6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8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8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84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889E6-9500-3AF7-D1B2-3FA407842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6200" y="-76200"/>
            <a:ext cx="9296400" cy="838200"/>
          </a:xfrm>
        </p:spPr>
        <p:txBody>
          <a:bodyPr/>
          <a:lstStyle/>
          <a:p>
            <a:r>
              <a:rPr lang="en-US" sz="4000" b="1" dirty="0"/>
              <a:t>Potential Fermilab Experimental Facility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5330B2-3C34-B171-C0DE-90BF7D4947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09600"/>
            <a:ext cx="8458200" cy="5181600"/>
          </a:xfrm>
        </p:spPr>
        <p:txBody>
          <a:bodyPr/>
          <a:lstStyle/>
          <a:p>
            <a:r>
              <a:rPr lang="en-US" dirty="0"/>
              <a:t>Proposed Name: F2D2 </a:t>
            </a:r>
          </a:p>
          <a:p>
            <a:pPr lvl="1"/>
            <a:r>
              <a:rPr lang="en-US" b="1" u="sng" dirty="0">
                <a:solidFill>
                  <a:srgbClr val="FF0000"/>
                </a:solidFill>
              </a:rPr>
              <a:t>F</a:t>
            </a:r>
            <a:r>
              <a:rPr lang="en-US" dirty="0"/>
              <a:t>ermilab </a:t>
            </a:r>
            <a:r>
              <a:rPr lang="en-US" b="1" u="sng" dirty="0">
                <a:solidFill>
                  <a:srgbClr val="FF0000"/>
                </a:solidFill>
              </a:rPr>
              <a:t>F</a:t>
            </a:r>
            <a:r>
              <a:rPr lang="en-US" dirty="0"/>
              <a:t>acility for </a:t>
            </a:r>
            <a:r>
              <a:rPr lang="en-US" b="1" u="sng" dirty="0">
                <a:solidFill>
                  <a:srgbClr val="FF0000"/>
                </a:solidFill>
              </a:rPr>
              <a:t>D</a:t>
            </a:r>
            <a:r>
              <a:rPr lang="en-US" dirty="0"/>
              <a:t>ark matter </a:t>
            </a:r>
            <a:r>
              <a:rPr lang="en-US" b="1" u="sng" dirty="0">
                <a:solidFill>
                  <a:srgbClr val="FF0000"/>
                </a:solidFill>
              </a:rPr>
              <a:t>D</a:t>
            </a:r>
            <a:r>
              <a:rPr lang="en-US" dirty="0"/>
              <a:t>iscovery</a:t>
            </a:r>
          </a:p>
          <a:p>
            <a:pPr lvl="1"/>
            <a:r>
              <a:rPr lang="en-US" dirty="0"/>
              <a:t>Sited in the Tevatron field, out of any ACE plan</a:t>
            </a:r>
          </a:p>
          <a:p>
            <a:r>
              <a:rPr lang="en-US" dirty="0"/>
              <a:t>Requirements</a:t>
            </a:r>
          </a:p>
          <a:p>
            <a:pPr lvl="1"/>
            <a:r>
              <a:rPr lang="en-US" dirty="0"/>
              <a:t>Basic assumption : multiple experiments operate simultaneously, mixture of on and off-axis</a:t>
            </a:r>
          </a:p>
          <a:p>
            <a:pPr lvl="1"/>
            <a:r>
              <a:rPr lang="en-US" dirty="0"/>
              <a:t>Sufficient overburden (&gt;=40.m.w.e.)</a:t>
            </a:r>
          </a:p>
          <a:p>
            <a:pPr lvl="1"/>
            <a:r>
              <a:rPr lang="en-US" dirty="0"/>
              <a:t>Sufficient footprint per experiment</a:t>
            </a:r>
          </a:p>
          <a:p>
            <a:pPr lvl="1"/>
            <a:r>
              <a:rPr lang="en-US" dirty="0"/>
              <a:t>Sufficient height of the hall w/ a large capacity crane coverage</a:t>
            </a:r>
          </a:p>
          <a:p>
            <a:r>
              <a:rPr lang="en-US" dirty="0"/>
              <a:t>TF completed its work and delivered its report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48EA7-AE7C-2D6A-4A42-BD3894CB7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Aug. 14,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0D3C63-753D-D65A-1D1E-08A6A4EF1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0400" y="6172200"/>
            <a:ext cx="2819400" cy="457200"/>
          </a:xfrm>
        </p:spPr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F165C8-D922-F85F-071B-22286CB4B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F27AFC3-2617-A6CE-5256-219E6B2158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990600"/>
            <a:ext cx="38100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06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oogle Shape;104;p16">
            <a:extLst>
              <a:ext uri="{FF2B5EF4-FFF2-40B4-BE49-F238E27FC236}">
                <a16:creationId xmlns:a16="http://schemas.microsoft.com/office/drawing/2014/main" id="{19CA939F-94F3-179F-0F0B-02D78362DBF9}"/>
              </a:ext>
            </a:extLst>
          </p:cNvPr>
          <p:cNvCxnSpPr>
            <a:cxnSpLocks/>
          </p:cNvCxnSpPr>
          <p:nvPr/>
        </p:nvCxnSpPr>
        <p:spPr>
          <a:xfrm>
            <a:off x="6467792" y="264429"/>
            <a:ext cx="0" cy="5602971"/>
          </a:xfrm>
          <a:prstGeom prst="straightConnector1">
            <a:avLst/>
          </a:prstGeom>
          <a:noFill/>
          <a:ln w="28575" cap="flat" cmpd="sng">
            <a:solidFill>
              <a:srgbClr val="B7B7B7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4" name="Google Shape;94;p16"/>
          <p:cNvCxnSpPr>
            <a:cxnSpLocks/>
          </p:cNvCxnSpPr>
          <p:nvPr/>
        </p:nvCxnSpPr>
        <p:spPr>
          <a:xfrm>
            <a:off x="640002" y="264429"/>
            <a:ext cx="0" cy="5602971"/>
          </a:xfrm>
          <a:prstGeom prst="straightConnector1">
            <a:avLst/>
          </a:prstGeom>
          <a:noFill/>
          <a:ln w="28575" cap="flat" cmpd="sng">
            <a:solidFill>
              <a:srgbClr val="B7B7B7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5" name="Google Shape;95;p16"/>
          <p:cNvCxnSpPr>
            <a:cxnSpLocks/>
          </p:cNvCxnSpPr>
          <p:nvPr/>
        </p:nvCxnSpPr>
        <p:spPr>
          <a:xfrm>
            <a:off x="1805560" y="264429"/>
            <a:ext cx="0" cy="5602971"/>
          </a:xfrm>
          <a:prstGeom prst="straightConnector1">
            <a:avLst/>
          </a:prstGeom>
          <a:noFill/>
          <a:ln w="28575" cap="flat" cmpd="sng">
            <a:solidFill>
              <a:srgbClr val="B7B7B7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96" name="Google Shape;96;p16"/>
          <p:cNvSpPr txBox="1"/>
          <p:nvPr/>
        </p:nvSpPr>
        <p:spPr>
          <a:xfrm>
            <a:off x="325493" y="5791200"/>
            <a:ext cx="665107" cy="680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 b="1" dirty="0" err="1">
                <a:latin typeface="+mj-lt"/>
              </a:rPr>
              <a:t>Yr</a:t>
            </a:r>
            <a:r>
              <a:rPr lang="en" sz="2000" b="1" dirty="0">
                <a:latin typeface="+mj-lt"/>
              </a:rPr>
              <a:t> 0 2024</a:t>
            </a:r>
            <a:endParaRPr sz="2000" b="1" dirty="0">
              <a:latin typeface="+mj-lt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1482761" y="5791200"/>
            <a:ext cx="665107" cy="680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 b="1" dirty="0" err="1">
                <a:latin typeface="+mj-lt"/>
              </a:rPr>
              <a:t>Yr</a:t>
            </a:r>
            <a:r>
              <a:rPr lang="en" sz="2000" b="1" dirty="0">
                <a:latin typeface="+mj-lt"/>
              </a:rPr>
              <a:t> 1 2025 </a:t>
            </a:r>
            <a:endParaRPr sz="2000" b="1" dirty="0">
              <a:latin typeface="+mj-lt"/>
            </a:endParaRPr>
          </a:p>
        </p:txBody>
      </p:sp>
      <p:cxnSp>
        <p:nvCxnSpPr>
          <p:cNvPr id="98" name="Google Shape;98;p16"/>
          <p:cNvCxnSpPr>
            <a:cxnSpLocks/>
          </p:cNvCxnSpPr>
          <p:nvPr/>
        </p:nvCxnSpPr>
        <p:spPr>
          <a:xfrm>
            <a:off x="2971118" y="264429"/>
            <a:ext cx="0" cy="5602971"/>
          </a:xfrm>
          <a:prstGeom prst="straightConnector1">
            <a:avLst/>
          </a:prstGeom>
          <a:noFill/>
          <a:ln w="28575" cap="flat" cmpd="sng">
            <a:solidFill>
              <a:srgbClr val="B7B7B7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00" name="Google Shape;100;p16"/>
          <p:cNvCxnSpPr>
            <a:cxnSpLocks/>
          </p:cNvCxnSpPr>
          <p:nvPr/>
        </p:nvCxnSpPr>
        <p:spPr>
          <a:xfrm>
            <a:off x="4136676" y="264429"/>
            <a:ext cx="0" cy="5602971"/>
          </a:xfrm>
          <a:prstGeom prst="straightConnector1">
            <a:avLst/>
          </a:prstGeom>
          <a:noFill/>
          <a:ln w="28575" cap="flat" cmpd="sng">
            <a:solidFill>
              <a:srgbClr val="B7B7B7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02" name="Google Shape;102;p16"/>
          <p:cNvCxnSpPr>
            <a:cxnSpLocks/>
          </p:cNvCxnSpPr>
          <p:nvPr/>
        </p:nvCxnSpPr>
        <p:spPr>
          <a:xfrm>
            <a:off x="5302234" y="264429"/>
            <a:ext cx="0" cy="5602971"/>
          </a:xfrm>
          <a:prstGeom prst="straightConnector1">
            <a:avLst/>
          </a:prstGeom>
          <a:noFill/>
          <a:ln w="28575" cap="flat" cmpd="sng">
            <a:solidFill>
              <a:srgbClr val="B7B7B7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04" name="Google Shape;104;p16"/>
          <p:cNvCxnSpPr>
            <a:cxnSpLocks/>
          </p:cNvCxnSpPr>
          <p:nvPr/>
        </p:nvCxnSpPr>
        <p:spPr>
          <a:xfrm>
            <a:off x="8798909" y="264429"/>
            <a:ext cx="0" cy="5602971"/>
          </a:xfrm>
          <a:prstGeom prst="straightConnector1">
            <a:avLst/>
          </a:prstGeom>
          <a:noFill/>
          <a:ln w="28575" cap="flat" cmpd="sng">
            <a:solidFill>
              <a:srgbClr val="B7B7B7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5" name="Google Shape;105;p16"/>
          <p:cNvSpPr txBox="1"/>
          <p:nvPr/>
        </p:nvSpPr>
        <p:spPr>
          <a:xfrm>
            <a:off x="8483096" y="5791200"/>
            <a:ext cx="660904" cy="75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 b="1" dirty="0" err="1">
                <a:latin typeface="+mj-lt"/>
              </a:rPr>
              <a:t>Yr</a:t>
            </a:r>
            <a:r>
              <a:rPr lang="en" sz="2000" b="1" dirty="0">
                <a:latin typeface="+mj-lt"/>
              </a:rPr>
              <a:t> 7 2031</a:t>
            </a:r>
            <a:endParaRPr sz="2000" b="1" dirty="0">
              <a:latin typeface="+mj-lt"/>
            </a:endParaRPr>
          </a:p>
        </p:txBody>
      </p:sp>
      <p:sp>
        <p:nvSpPr>
          <p:cNvPr id="108" name="Google Shape;108;p16"/>
          <p:cNvSpPr/>
          <p:nvPr/>
        </p:nvSpPr>
        <p:spPr>
          <a:xfrm>
            <a:off x="1676400" y="152400"/>
            <a:ext cx="6133820" cy="495316"/>
          </a:xfrm>
          <a:prstGeom prst="roundRect">
            <a:avLst>
              <a:gd name="adj" fmla="val 16667"/>
            </a:avLst>
          </a:prstGeom>
          <a:solidFill>
            <a:srgbClr val="00FFFF">
              <a:alpha val="50770"/>
            </a:srgbClr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4000" b="1" dirty="0">
                <a:solidFill>
                  <a:srgbClr val="C00000"/>
                </a:solidFill>
                <a:latin typeface="+mj-lt"/>
              </a:rPr>
              <a:t>DAMSA @ PIP-II Timeline</a:t>
            </a:r>
            <a:endParaRPr sz="40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09" name="Google Shape;109;p16"/>
          <p:cNvSpPr/>
          <p:nvPr/>
        </p:nvSpPr>
        <p:spPr>
          <a:xfrm>
            <a:off x="634847" y="685800"/>
            <a:ext cx="2812963" cy="1249054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3177EE"/>
              </a:gs>
              <a:gs pos="0">
                <a:srgbClr val="00FFFF"/>
              </a:gs>
              <a:gs pos="30000">
                <a:srgbClr val="215ABC"/>
              </a:gs>
              <a:gs pos="25000">
                <a:srgbClr val="194CA3"/>
              </a:gs>
              <a:gs pos="57000">
                <a:schemeClr val="tx1"/>
              </a:gs>
            </a:gsLst>
            <a:lin ang="10801400" scaled="0"/>
          </a:gra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1600" b="1" dirty="0">
                <a:solidFill>
                  <a:srgbClr val="FFFFFF"/>
                </a:solidFill>
                <a:latin typeface="+mj-lt"/>
              </a:rPr>
              <a:t>Project establish, Det. Design, Demo &amp; prototyping</a:t>
            </a:r>
            <a:endParaRPr sz="1600" b="1" dirty="0">
              <a:latin typeface="+mj-lt"/>
            </a:endParaRPr>
          </a:p>
        </p:txBody>
      </p:sp>
      <p:sp>
        <p:nvSpPr>
          <p:cNvPr id="110" name="Google Shape;110;p16"/>
          <p:cNvSpPr/>
          <p:nvPr/>
        </p:nvSpPr>
        <p:spPr>
          <a:xfrm>
            <a:off x="3447826" y="1295400"/>
            <a:ext cx="3019962" cy="940945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3177EE"/>
              </a:gs>
              <a:gs pos="0">
                <a:srgbClr val="FFFF00"/>
              </a:gs>
              <a:gs pos="21000">
                <a:srgbClr val="BF9000"/>
              </a:gs>
              <a:gs pos="89000">
                <a:srgbClr val="7F6000"/>
              </a:gs>
              <a:gs pos="59000">
                <a:schemeClr val="tx1"/>
              </a:gs>
            </a:gsLst>
            <a:lin ang="10801400" scaled="0"/>
          </a:gra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FFFFFF"/>
                </a:solidFill>
                <a:latin typeface="+mj-lt"/>
              </a:rPr>
              <a:t>Experiment Construction</a:t>
            </a:r>
            <a:endParaRPr sz="1800" b="1" dirty="0">
              <a:latin typeface="+mj-lt"/>
            </a:endParaRPr>
          </a:p>
        </p:txBody>
      </p:sp>
      <p:sp>
        <p:nvSpPr>
          <p:cNvPr id="29" name="Google Shape;97;p16">
            <a:extLst>
              <a:ext uri="{FF2B5EF4-FFF2-40B4-BE49-F238E27FC236}">
                <a16:creationId xmlns:a16="http://schemas.microsoft.com/office/drawing/2014/main" id="{CB9A7D3C-1957-3643-BB66-EBADF0F5724E}"/>
              </a:ext>
            </a:extLst>
          </p:cNvPr>
          <p:cNvSpPr txBox="1"/>
          <p:nvPr/>
        </p:nvSpPr>
        <p:spPr>
          <a:xfrm>
            <a:off x="2640029" y="5791200"/>
            <a:ext cx="673981" cy="680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 b="1" dirty="0" err="1">
                <a:latin typeface="+mj-lt"/>
              </a:rPr>
              <a:t>Yr</a:t>
            </a:r>
            <a:r>
              <a:rPr lang="en" sz="2000" b="1" dirty="0">
                <a:latin typeface="+mj-lt"/>
              </a:rPr>
              <a:t> 2 2026 </a:t>
            </a:r>
            <a:endParaRPr sz="2000" b="1" dirty="0">
              <a:latin typeface="+mj-lt"/>
            </a:endParaRPr>
          </a:p>
        </p:txBody>
      </p:sp>
      <p:sp>
        <p:nvSpPr>
          <p:cNvPr id="30" name="Google Shape;97;p16">
            <a:extLst>
              <a:ext uri="{FF2B5EF4-FFF2-40B4-BE49-F238E27FC236}">
                <a16:creationId xmlns:a16="http://schemas.microsoft.com/office/drawing/2014/main" id="{4E22D1F0-7EAD-2841-87AB-B7EB8D5EF589}"/>
              </a:ext>
            </a:extLst>
          </p:cNvPr>
          <p:cNvSpPr txBox="1"/>
          <p:nvPr/>
        </p:nvSpPr>
        <p:spPr>
          <a:xfrm>
            <a:off x="3806171" y="5791200"/>
            <a:ext cx="682458" cy="680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 b="1" dirty="0" err="1">
                <a:latin typeface="+mj-lt"/>
              </a:rPr>
              <a:t>Yr</a:t>
            </a:r>
            <a:r>
              <a:rPr lang="en" sz="2000" b="1" dirty="0">
                <a:latin typeface="+mj-lt"/>
              </a:rPr>
              <a:t> 3 2027 </a:t>
            </a:r>
            <a:endParaRPr sz="2000" b="1" dirty="0">
              <a:latin typeface="+mj-lt"/>
            </a:endParaRPr>
          </a:p>
        </p:txBody>
      </p:sp>
      <p:sp>
        <p:nvSpPr>
          <p:cNvPr id="31" name="Google Shape;97;p16">
            <a:extLst>
              <a:ext uri="{FF2B5EF4-FFF2-40B4-BE49-F238E27FC236}">
                <a16:creationId xmlns:a16="http://schemas.microsoft.com/office/drawing/2014/main" id="{ADBE1AC9-DB97-3248-AE48-16AE41A11C11}"/>
              </a:ext>
            </a:extLst>
          </p:cNvPr>
          <p:cNvSpPr txBox="1"/>
          <p:nvPr/>
        </p:nvSpPr>
        <p:spPr>
          <a:xfrm>
            <a:off x="4980790" y="5791200"/>
            <a:ext cx="682458" cy="680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 b="1" dirty="0" err="1">
                <a:latin typeface="+mj-lt"/>
              </a:rPr>
              <a:t>Yr</a:t>
            </a:r>
            <a:r>
              <a:rPr lang="en" sz="2000" b="1" dirty="0">
                <a:latin typeface="+mj-lt"/>
              </a:rPr>
              <a:t> 4 2028 </a:t>
            </a:r>
            <a:endParaRPr sz="2000" b="1" dirty="0">
              <a:latin typeface="+mj-lt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143FBCC-2AE4-1048-A72C-795514F54CDD}"/>
              </a:ext>
            </a:extLst>
          </p:cNvPr>
          <p:cNvGrpSpPr/>
          <p:nvPr/>
        </p:nvGrpSpPr>
        <p:grpSpPr>
          <a:xfrm>
            <a:off x="685801" y="1875146"/>
            <a:ext cx="2285316" cy="715654"/>
            <a:chOff x="2472911" y="3257434"/>
            <a:chExt cx="1617270" cy="267000"/>
          </a:xfrm>
        </p:grpSpPr>
        <p:cxnSp>
          <p:nvCxnSpPr>
            <p:cNvPr id="27" name="Google Shape;146;p17">
              <a:extLst>
                <a:ext uri="{FF2B5EF4-FFF2-40B4-BE49-F238E27FC236}">
                  <a16:creationId xmlns:a16="http://schemas.microsoft.com/office/drawing/2014/main" id="{19F4B7A7-7DD0-B14B-B308-10F8AC2FF85D}"/>
                </a:ext>
              </a:extLst>
            </p:cNvPr>
            <p:cNvCxnSpPr>
              <a:cxnSpLocks/>
            </p:cNvCxnSpPr>
            <p:nvPr/>
          </p:nvCxnSpPr>
          <p:spPr>
            <a:xfrm>
              <a:off x="2472911" y="3288518"/>
              <a:ext cx="1617270" cy="0"/>
            </a:xfrm>
            <a:prstGeom prst="straightConnector1">
              <a:avLst/>
            </a:prstGeom>
            <a:noFill/>
            <a:ln w="38100" cap="flat" cmpd="sng">
              <a:solidFill>
                <a:srgbClr val="BF9000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28" name="Google Shape;148;p17">
              <a:extLst>
                <a:ext uri="{FF2B5EF4-FFF2-40B4-BE49-F238E27FC236}">
                  <a16:creationId xmlns:a16="http://schemas.microsoft.com/office/drawing/2014/main" id="{F49FCF22-76E7-8A44-9173-5879FD2D2A7C}"/>
                </a:ext>
              </a:extLst>
            </p:cNvPr>
            <p:cNvSpPr txBox="1"/>
            <p:nvPr/>
          </p:nvSpPr>
          <p:spPr>
            <a:xfrm>
              <a:off x="2528749" y="3257434"/>
              <a:ext cx="1505593" cy="26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srgbClr val="BF9000"/>
                  </a:solidFill>
                  <a:latin typeface="+mj-lt"/>
                </a:rPr>
                <a:t>Design studies, CDR &amp; TDR, Tech. Publications</a:t>
              </a:r>
              <a:endParaRPr sz="1800" b="1" dirty="0">
                <a:solidFill>
                  <a:srgbClr val="BF9000"/>
                </a:solidFill>
                <a:latin typeface="+mj-lt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0064E67-83EA-D040-B410-FC46B5592AA8}"/>
              </a:ext>
            </a:extLst>
          </p:cNvPr>
          <p:cNvGrpSpPr/>
          <p:nvPr/>
        </p:nvGrpSpPr>
        <p:grpSpPr>
          <a:xfrm>
            <a:off x="3351001" y="2209800"/>
            <a:ext cx="3430799" cy="715654"/>
            <a:chOff x="2441045" y="3257434"/>
            <a:chExt cx="1724898" cy="267000"/>
          </a:xfrm>
        </p:grpSpPr>
        <p:cxnSp>
          <p:nvCxnSpPr>
            <p:cNvPr id="33" name="Google Shape;146;p17">
              <a:extLst>
                <a:ext uri="{FF2B5EF4-FFF2-40B4-BE49-F238E27FC236}">
                  <a16:creationId xmlns:a16="http://schemas.microsoft.com/office/drawing/2014/main" id="{08A4AF01-07D3-A640-8618-BA92A03CC1AB}"/>
                </a:ext>
              </a:extLst>
            </p:cNvPr>
            <p:cNvCxnSpPr>
              <a:cxnSpLocks/>
            </p:cNvCxnSpPr>
            <p:nvPr/>
          </p:nvCxnSpPr>
          <p:spPr>
            <a:xfrm>
              <a:off x="2472911" y="3288518"/>
              <a:ext cx="1617270" cy="0"/>
            </a:xfrm>
            <a:prstGeom prst="straightConnector1">
              <a:avLst/>
            </a:prstGeom>
            <a:noFill/>
            <a:ln w="38100" cap="flat" cmpd="sng">
              <a:solidFill>
                <a:srgbClr val="BF9000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4" name="Google Shape;148;p17">
              <a:extLst>
                <a:ext uri="{FF2B5EF4-FFF2-40B4-BE49-F238E27FC236}">
                  <a16:creationId xmlns:a16="http://schemas.microsoft.com/office/drawing/2014/main" id="{C025ADBE-94EE-5548-BE61-C32E38F571D3}"/>
                </a:ext>
              </a:extLst>
            </p:cNvPr>
            <p:cNvSpPr txBox="1"/>
            <p:nvPr/>
          </p:nvSpPr>
          <p:spPr>
            <a:xfrm>
              <a:off x="2441045" y="3257434"/>
              <a:ext cx="1724898" cy="26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srgbClr val="BF9000"/>
                  </a:solidFill>
                  <a:latin typeface="+mj-lt"/>
                </a:rPr>
                <a:t>Sim, analysis, recon. software development,</a:t>
              </a:r>
            </a:p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srgbClr val="BF9000"/>
                  </a:solidFill>
                  <a:latin typeface="+mj-lt"/>
                </a:rPr>
                <a:t>Tech. publications </a:t>
              </a:r>
              <a:endParaRPr sz="1800" b="1" dirty="0">
                <a:solidFill>
                  <a:srgbClr val="BF9000"/>
                </a:solidFill>
                <a:latin typeface="+mj-lt"/>
              </a:endParaRPr>
            </a:p>
          </p:txBody>
        </p:sp>
      </p:grpSp>
      <p:cxnSp>
        <p:nvCxnSpPr>
          <p:cNvPr id="4" name="Google Shape;104;p16">
            <a:extLst>
              <a:ext uri="{FF2B5EF4-FFF2-40B4-BE49-F238E27FC236}">
                <a16:creationId xmlns:a16="http://schemas.microsoft.com/office/drawing/2014/main" id="{5F33A558-9BF8-53E0-9A24-01BD9806B179}"/>
              </a:ext>
            </a:extLst>
          </p:cNvPr>
          <p:cNvCxnSpPr>
            <a:cxnSpLocks/>
          </p:cNvCxnSpPr>
          <p:nvPr/>
        </p:nvCxnSpPr>
        <p:spPr>
          <a:xfrm>
            <a:off x="7633350" y="264429"/>
            <a:ext cx="0" cy="5602971"/>
          </a:xfrm>
          <a:prstGeom prst="straightConnector1">
            <a:avLst/>
          </a:prstGeom>
          <a:noFill/>
          <a:ln w="28575" cap="flat" cmpd="sng">
            <a:solidFill>
              <a:srgbClr val="B7B7B7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5" name="Google Shape;105;p16">
            <a:extLst>
              <a:ext uri="{FF2B5EF4-FFF2-40B4-BE49-F238E27FC236}">
                <a16:creationId xmlns:a16="http://schemas.microsoft.com/office/drawing/2014/main" id="{49578F5D-DBFB-3150-BB65-94BE4CFB0DF2}"/>
              </a:ext>
            </a:extLst>
          </p:cNvPr>
          <p:cNvSpPr txBox="1"/>
          <p:nvPr/>
        </p:nvSpPr>
        <p:spPr>
          <a:xfrm>
            <a:off x="7330027" y="5791200"/>
            <a:ext cx="660910" cy="75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 b="1" dirty="0" err="1">
                <a:latin typeface="+mj-lt"/>
              </a:rPr>
              <a:t>Yr</a:t>
            </a:r>
            <a:r>
              <a:rPr lang="en" sz="2000" b="1" dirty="0">
                <a:latin typeface="+mj-lt"/>
              </a:rPr>
              <a:t> 6 2030</a:t>
            </a:r>
            <a:endParaRPr sz="2000" b="1" dirty="0">
              <a:latin typeface="+mj-lt"/>
            </a:endParaRPr>
          </a:p>
        </p:txBody>
      </p:sp>
      <p:sp>
        <p:nvSpPr>
          <p:cNvPr id="6" name="Google Shape;105;p16">
            <a:extLst>
              <a:ext uri="{FF2B5EF4-FFF2-40B4-BE49-F238E27FC236}">
                <a16:creationId xmlns:a16="http://schemas.microsoft.com/office/drawing/2014/main" id="{9A068D04-E553-1AEB-2E5C-E8B05486E418}"/>
              </a:ext>
            </a:extLst>
          </p:cNvPr>
          <p:cNvSpPr txBox="1"/>
          <p:nvPr/>
        </p:nvSpPr>
        <p:spPr>
          <a:xfrm>
            <a:off x="6155409" y="5791200"/>
            <a:ext cx="682457" cy="75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 b="1" dirty="0" err="1">
                <a:latin typeface="+mj-lt"/>
              </a:rPr>
              <a:t>Yr</a:t>
            </a:r>
            <a:r>
              <a:rPr lang="en" sz="2000" b="1" dirty="0">
                <a:latin typeface="+mj-lt"/>
              </a:rPr>
              <a:t> 5 2029</a:t>
            </a:r>
            <a:endParaRPr sz="2000" b="1" dirty="0">
              <a:latin typeface="+mj-lt"/>
            </a:endParaRPr>
          </a:p>
        </p:txBody>
      </p:sp>
      <p:sp>
        <p:nvSpPr>
          <p:cNvPr id="7" name="Google Shape;110;p16">
            <a:extLst>
              <a:ext uri="{FF2B5EF4-FFF2-40B4-BE49-F238E27FC236}">
                <a16:creationId xmlns:a16="http://schemas.microsoft.com/office/drawing/2014/main" id="{83B483C7-73F9-C9E4-3C03-89F24B917EDA}"/>
              </a:ext>
            </a:extLst>
          </p:cNvPr>
          <p:cNvSpPr/>
          <p:nvPr/>
        </p:nvSpPr>
        <p:spPr>
          <a:xfrm>
            <a:off x="6324601" y="2438400"/>
            <a:ext cx="2454724" cy="940945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3177EE"/>
              </a:gs>
              <a:gs pos="0">
                <a:srgbClr val="FFFF00"/>
              </a:gs>
              <a:gs pos="36000">
                <a:srgbClr val="BF9000"/>
              </a:gs>
              <a:gs pos="52000">
                <a:srgbClr val="7F6000"/>
              </a:gs>
              <a:gs pos="91000">
                <a:schemeClr val="tx1"/>
              </a:gs>
            </a:gsLst>
            <a:lin ang="10801400" scaled="0"/>
          </a:gra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FFFFFF"/>
                </a:solidFill>
                <a:latin typeface="+mj-lt"/>
              </a:rPr>
              <a:t>Commissioning &amp; Data taking</a:t>
            </a:r>
            <a:endParaRPr sz="1800" b="1" dirty="0">
              <a:latin typeface="+mj-l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02B5CD-2595-A8FB-9883-F32F670DE15B}"/>
              </a:ext>
            </a:extLst>
          </p:cNvPr>
          <p:cNvGrpSpPr/>
          <p:nvPr/>
        </p:nvGrpSpPr>
        <p:grpSpPr>
          <a:xfrm>
            <a:off x="6349805" y="3399146"/>
            <a:ext cx="2717996" cy="715654"/>
            <a:chOff x="2472911" y="3257434"/>
            <a:chExt cx="1656757" cy="267000"/>
          </a:xfrm>
        </p:grpSpPr>
        <p:cxnSp>
          <p:nvCxnSpPr>
            <p:cNvPr id="10" name="Google Shape;146;p17">
              <a:extLst>
                <a:ext uri="{FF2B5EF4-FFF2-40B4-BE49-F238E27FC236}">
                  <a16:creationId xmlns:a16="http://schemas.microsoft.com/office/drawing/2014/main" id="{4025005C-6107-845D-F85C-2B5D1DA4893A}"/>
                </a:ext>
              </a:extLst>
            </p:cNvPr>
            <p:cNvCxnSpPr>
              <a:cxnSpLocks/>
            </p:cNvCxnSpPr>
            <p:nvPr/>
          </p:nvCxnSpPr>
          <p:spPr>
            <a:xfrm>
              <a:off x="2472911" y="3288518"/>
              <a:ext cx="1617270" cy="0"/>
            </a:xfrm>
            <a:prstGeom prst="straightConnector1">
              <a:avLst/>
            </a:prstGeom>
            <a:noFill/>
            <a:ln w="38100" cap="flat" cmpd="sng">
              <a:solidFill>
                <a:srgbClr val="BF9000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11" name="Google Shape;148;p17">
              <a:extLst>
                <a:ext uri="{FF2B5EF4-FFF2-40B4-BE49-F238E27FC236}">
                  <a16:creationId xmlns:a16="http://schemas.microsoft.com/office/drawing/2014/main" id="{9139D2C2-2D66-3003-1455-FC473C3A3AB0}"/>
                </a:ext>
              </a:extLst>
            </p:cNvPr>
            <p:cNvSpPr txBox="1"/>
            <p:nvPr/>
          </p:nvSpPr>
          <p:spPr>
            <a:xfrm>
              <a:off x="2492050" y="3257434"/>
              <a:ext cx="1637618" cy="26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srgbClr val="BF9000"/>
                  </a:solidFill>
                  <a:latin typeface="+mj-lt"/>
                </a:rPr>
                <a:t>Data analysis &amp; Tech &amp; Phys. publications</a:t>
              </a:r>
              <a:endParaRPr sz="1800" b="1" dirty="0">
                <a:solidFill>
                  <a:srgbClr val="BF9000"/>
                </a:solidFill>
                <a:latin typeface="+mj-lt"/>
              </a:endParaRPr>
            </a:p>
          </p:txBody>
        </p:sp>
      </p:grpSp>
      <p:sp>
        <p:nvSpPr>
          <p:cNvPr id="12" name="Google Shape;110;p16">
            <a:extLst>
              <a:ext uri="{FF2B5EF4-FFF2-40B4-BE49-F238E27FC236}">
                <a16:creationId xmlns:a16="http://schemas.microsoft.com/office/drawing/2014/main" id="{50B6A263-4F12-F8E1-331B-933D72B9BFFA}"/>
              </a:ext>
            </a:extLst>
          </p:cNvPr>
          <p:cNvSpPr/>
          <p:nvPr/>
        </p:nvSpPr>
        <p:spPr>
          <a:xfrm>
            <a:off x="1234702" y="3048000"/>
            <a:ext cx="1879608" cy="940945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98000">
                <a:srgbClr val="7030A0"/>
              </a:gs>
              <a:gs pos="0">
                <a:srgbClr val="7030A0"/>
              </a:gs>
              <a:gs pos="100000">
                <a:srgbClr val="FFFF00"/>
              </a:gs>
              <a:gs pos="100000">
                <a:srgbClr val="BF9000"/>
              </a:gs>
              <a:gs pos="100000">
                <a:srgbClr val="7F6000"/>
              </a:gs>
              <a:gs pos="59000">
                <a:schemeClr val="tx1"/>
              </a:gs>
            </a:gsLst>
            <a:lin ang="10800000" scaled="0"/>
          </a:gra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FFFFFF"/>
                </a:solidFill>
                <a:latin typeface="+mj-lt"/>
              </a:rPr>
              <a:t>Facility Design</a:t>
            </a:r>
            <a:endParaRPr sz="1800" b="1" dirty="0">
              <a:latin typeface="+mj-lt"/>
            </a:endParaRPr>
          </a:p>
        </p:txBody>
      </p:sp>
      <p:sp>
        <p:nvSpPr>
          <p:cNvPr id="13" name="Google Shape;110;p16">
            <a:extLst>
              <a:ext uri="{FF2B5EF4-FFF2-40B4-BE49-F238E27FC236}">
                <a16:creationId xmlns:a16="http://schemas.microsoft.com/office/drawing/2014/main" id="{6AED8671-EE2B-6CDF-98DF-99D200B77A78}"/>
              </a:ext>
            </a:extLst>
          </p:cNvPr>
          <p:cNvSpPr/>
          <p:nvPr/>
        </p:nvSpPr>
        <p:spPr>
          <a:xfrm>
            <a:off x="2971800" y="3657600"/>
            <a:ext cx="3291880" cy="940945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2D050"/>
              </a:gs>
              <a:gs pos="100000">
                <a:srgbClr val="FFFF00"/>
              </a:gs>
              <a:gs pos="100000">
                <a:srgbClr val="BF9000"/>
              </a:gs>
              <a:gs pos="0">
                <a:schemeClr val="accent1">
                  <a:lumMod val="75000"/>
                </a:schemeClr>
              </a:gs>
              <a:gs pos="72000">
                <a:schemeClr val="tx1"/>
              </a:gs>
            </a:gsLst>
            <a:lin ang="10801400" scaled="0"/>
          </a:gra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FFFFFF"/>
                </a:solidFill>
                <a:latin typeface="+mj-lt"/>
              </a:rPr>
              <a:t>Facility Construction</a:t>
            </a:r>
            <a:endParaRPr sz="1800" b="1" dirty="0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84249D-8AA4-2FC9-76C8-4A7D434618FA}"/>
              </a:ext>
            </a:extLst>
          </p:cNvPr>
          <p:cNvSpPr txBox="1"/>
          <p:nvPr/>
        </p:nvSpPr>
        <p:spPr>
          <a:xfrm>
            <a:off x="1266095" y="3959376"/>
            <a:ext cx="15533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432FF"/>
                </a:solidFill>
                <a:latin typeface="+mj-lt"/>
              </a:rPr>
              <a:t>Fermilab TF announced @ the PAC</a:t>
            </a:r>
          </a:p>
        </p:txBody>
      </p:sp>
      <p:sp>
        <p:nvSpPr>
          <p:cNvPr id="16" name="Google Shape;110;p16">
            <a:extLst>
              <a:ext uri="{FF2B5EF4-FFF2-40B4-BE49-F238E27FC236}">
                <a16:creationId xmlns:a16="http://schemas.microsoft.com/office/drawing/2014/main" id="{3AF9DF3A-D035-D049-ED85-9A2B9F1B37A4}"/>
              </a:ext>
            </a:extLst>
          </p:cNvPr>
          <p:cNvSpPr/>
          <p:nvPr/>
        </p:nvSpPr>
        <p:spPr>
          <a:xfrm>
            <a:off x="6155408" y="4161146"/>
            <a:ext cx="1722497" cy="940945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92D050"/>
              </a:gs>
              <a:gs pos="100000">
                <a:srgbClr val="FFFF00"/>
              </a:gs>
              <a:gs pos="100000">
                <a:srgbClr val="BF9000"/>
              </a:gs>
              <a:gs pos="84000">
                <a:schemeClr val="accent1">
                  <a:lumMod val="75000"/>
                </a:schemeClr>
              </a:gs>
              <a:gs pos="39000">
                <a:schemeClr val="tx1"/>
              </a:gs>
            </a:gsLst>
            <a:lin ang="10801400" scaled="0"/>
          </a:gra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FFFF"/>
                </a:solidFill>
                <a:latin typeface="+mj-lt"/>
              </a:rPr>
              <a:t>Facility Commissioning</a:t>
            </a:r>
            <a:endParaRPr sz="1600" b="1" dirty="0"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BFD49CC-EDA7-4CD1-E1CF-A5FFD932AB2C}"/>
              </a:ext>
            </a:extLst>
          </p:cNvPr>
          <p:cNvSpPr/>
          <p:nvPr/>
        </p:nvSpPr>
        <p:spPr bwMode="auto">
          <a:xfrm>
            <a:off x="970508" y="5275401"/>
            <a:ext cx="2477301" cy="646331"/>
          </a:xfrm>
          <a:prstGeom prst="rect">
            <a:avLst/>
          </a:prstGeom>
          <a:gradFill>
            <a:gsLst>
              <a:gs pos="54000">
                <a:srgbClr val="0432FF"/>
              </a:gs>
              <a:gs pos="100000">
                <a:srgbClr val="929000">
                  <a:shade val="67500"/>
                  <a:satMod val="115000"/>
                </a:srgbClr>
              </a:gs>
              <a:gs pos="100000">
                <a:srgbClr val="929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</a:gra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highlight>
                  <a:srgbClr val="0000FF"/>
                </a:highlight>
                <a:latin typeface="+mj-lt"/>
              </a:rPr>
              <a:t>Seed Funds for design and prototyping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BCA580-011E-BD83-75AB-22FA4F0ABC31}"/>
              </a:ext>
            </a:extLst>
          </p:cNvPr>
          <p:cNvSpPr txBox="1"/>
          <p:nvPr/>
        </p:nvSpPr>
        <p:spPr>
          <a:xfrm>
            <a:off x="3447810" y="5275401"/>
            <a:ext cx="3105383" cy="646331"/>
          </a:xfrm>
          <a:prstGeom prst="rect">
            <a:avLst/>
          </a:prstGeom>
          <a:gradFill flip="none" rotWithShape="1">
            <a:gsLst>
              <a:gs pos="41000">
                <a:srgbClr val="929000">
                  <a:shade val="30000"/>
                  <a:satMod val="115000"/>
                </a:srgbClr>
              </a:gs>
              <a:gs pos="6000">
                <a:srgbClr val="929000">
                  <a:shade val="67500"/>
                  <a:satMod val="115000"/>
                </a:srgbClr>
              </a:gs>
              <a:gs pos="78000">
                <a:srgbClr val="929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highlight>
                  <a:srgbClr val="808000"/>
                </a:highlight>
                <a:latin typeface="+mj-lt"/>
              </a:rPr>
              <a:t>Construction </a:t>
            </a:r>
          </a:p>
          <a:p>
            <a:pPr algn="ctr"/>
            <a:r>
              <a:rPr lang="en-US" sz="1800" b="1" dirty="0">
                <a:solidFill>
                  <a:schemeClr val="bg1"/>
                </a:solidFill>
                <a:highlight>
                  <a:srgbClr val="808000"/>
                </a:highlight>
                <a:latin typeface="+mj-lt"/>
              </a:rPr>
              <a:t>funds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91FF11-3F42-B439-AA81-9AAD079CBF72}"/>
              </a:ext>
            </a:extLst>
          </p:cNvPr>
          <p:cNvSpPr txBox="1"/>
          <p:nvPr/>
        </p:nvSpPr>
        <p:spPr>
          <a:xfrm>
            <a:off x="6553200" y="5275401"/>
            <a:ext cx="2449821" cy="646331"/>
          </a:xfrm>
          <a:prstGeom prst="rect">
            <a:avLst/>
          </a:prstGeom>
          <a:gradFill>
            <a:gsLst>
              <a:gs pos="91000">
                <a:srgbClr val="929000"/>
              </a:gs>
              <a:gs pos="37000">
                <a:srgbClr val="929000">
                  <a:shade val="67500"/>
                  <a:satMod val="115000"/>
                </a:srgbClr>
              </a:gs>
              <a:gs pos="77000">
                <a:srgbClr val="929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</a:gra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highlight>
                  <a:srgbClr val="808000"/>
                </a:highlight>
                <a:latin typeface="+mj-lt"/>
              </a:rPr>
              <a:t>Operations</a:t>
            </a:r>
          </a:p>
          <a:p>
            <a:pPr algn="ctr"/>
            <a:r>
              <a:rPr lang="en-US" sz="1800" b="1" dirty="0">
                <a:solidFill>
                  <a:schemeClr val="bg1"/>
                </a:solidFill>
                <a:highlight>
                  <a:srgbClr val="808000"/>
                </a:highlight>
                <a:latin typeface="+mj-lt"/>
              </a:rPr>
              <a:t>funds</a:t>
            </a:r>
          </a:p>
        </p:txBody>
      </p:sp>
      <p:sp>
        <p:nvSpPr>
          <p:cNvPr id="20" name="Google Shape;108;p16">
            <a:extLst>
              <a:ext uri="{FF2B5EF4-FFF2-40B4-BE49-F238E27FC236}">
                <a16:creationId xmlns:a16="http://schemas.microsoft.com/office/drawing/2014/main" id="{2619609C-9CAB-30F9-1EB5-F2830F649655}"/>
              </a:ext>
            </a:extLst>
          </p:cNvPr>
          <p:cNvSpPr/>
          <p:nvPr/>
        </p:nvSpPr>
        <p:spPr>
          <a:xfrm rot="16200000">
            <a:off x="-742941" y="1733542"/>
            <a:ext cx="2133600" cy="495316"/>
          </a:xfrm>
          <a:prstGeom prst="roundRect">
            <a:avLst>
              <a:gd name="adj" fmla="val 16667"/>
            </a:avLst>
          </a:prstGeom>
          <a:solidFill>
            <a:srgbClr val="00FFFF">
              <a:alpha val="50770"/>
            </a:srgbClr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3200" b="1" dirty="0">
                <a:solidFill>
                  <a:srgbClr val="C00000"/>
                </a:solidFill>
                <a:latin typeface="+mj-lt"/>
              </a:rPr>
              <a:t>Experiment</a:t>
            </a:r>
            <a:endParaRPr sz="32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1" name="Google Shape;108;p16">
            <a:extLst>
              <a:ext uri="{FF2B5EF4-FFF2-40B4-BE49-F238E27FC236}">
                <a16:creationId xmlns:a16="http://schemas.microsoft.com/office/drawing/2014/main" id="{CF6876E5-276D-1FEC-0555-CD3EC4FCD1EE}"/>
              </a:ext>
            </a:extLst>
          </p:cNvPr>
          <p:cNvSpPr/>
          <p:nvPr/>
        </p:nvSpPr>
        <p:spPr>
          <a:xfrm rot="16200000">
            <a:off x="-538634" y="3864889"/>
            <a:ext cx="1724986" cy="495316"/>
          </a:xfrm>
          <a:prstGeom prst="roundRect">
            <a:avLst>
              <a:gd name="adj" fmla="val 16667"/>
            </a:avLst>
          </a:prstGeom>
          <a:solidFill>
            <a:srgbClr val="00FFFF">
              <a:alpha val="50770"/>
            </a:srgbClr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3200" b="1" dirty="0">
                <a:solidFill>
                  <a:srgbClr val="C00000"/>
                </a:solidFill>
                <a:latin typeface="+mj-lt"/>
              </a:rPr>
              <a:t>Facility</a:t>
            </a:r>
            <a:endParaRPr sz="32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8521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10" grpId="0" animBg="1"/>
      <p:bldP spid="7" grpId="0" animBg="1"/>
      <p:bldP spid="12" grpId="0" animBg="1"/>
      <p:bldP spid="13" grpId="0" animBg="1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27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" y="0"/>
            <a:ext cx="8991601" cy="609600"/>
          </a:xfrm>
        </p:spPr>
        <p:txBody>
          <a:bodyPr/>
          <a:lstStyle/>
          <a:p>
            <a:pPr lvl="0" latinLnBrk="1"/>
            <a:r>
              <a:rPr lang="en-US" sz="4800" b="1" dirty="0"/>
              <a:t>Conclusions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" y="609600"/>
            <a:ext cx="8801103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000" dirty="0">
                <a:sym typeface="Wingdings" pitchFamily="2" charset="2"/>
              </a:rPr>
              <a:t>DAMSA is a table-top DSP search and </a:t>
            </a:r>
            <a:r>
              <a:rPr lang="en-US" sz="3000" b="1" u="sng" dirty="0">
                <a:solidFill>
                  <a:srgbClr val="FF40FF"/>
                </a:solidFill>
                <a:sym typeface="Wingdings" pitchFamily="2" charset="2"/>
              </a:rPr>
              <a:t>discovery</a:t>
            </a:r>
            <a:r>
              <a:rPr lang="en-US" sz="3000" dirty="0">
                <a:sym typeface="Wingdings" pitchFamily="2" charset="2"/>
              </a:rPr>
              <a:t> exp.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sym typeface="Wingdings" pitchFamily="2" charset="2"/>
              </a:rPr>
              <a:t>DAMSA has been making steady and serious progress </a:t>
            </a:r>
          </a:p>
          <a:p>
            <a:pPr lvl="1">
              <a:lnSpc>
                <a:spcPct val="90000"/>
              </a:lnSpc>
            </a:pPr>
            <a:r>
              <a:rPr lang="en-US" sz="2600" dirty="0">
                <a:sym typeface="Wingdings" pitchFamily="2" charset="2"/>
              </a:rPr>
              <a:t>Aim to be ready for PIP-II LINAC F2D2 by the end of this decade</a:t>
            </a:r>
          </a:p>
          <a:p>
            <a:pPr lvl="2">
              <a:lnSpc>
                <a:spcPct val="90000"/>
              </a:lnSpc>
            </a:pPr>
            <a:r>
              <a:rPr lang="en-US" sz="2200" dirty="0">
                <a:sym typeface="Wingdings" pitchFamily="2" charset="2"/>
              </a:rPr>
              <a:t>Fermilab F2D2 TF submitted its initial report</a:t>
            </a:r>
          </a:p>
          <a:p>
            <a:pPr lvl="1">
              <a:lnSpc>
                <a:spcPct val="90000"/>
              </a:lnSpc>
            </a:pPr>
            <a:r>
              <a:rPr lang="en-US" sz="2600" dirty="0">
                <a:sym typeface="Wingdings" pitchFamily="2" charset="2"/>
              </a:rPr>
              <a:t>An excellent example of agile experiment w/ good physics case</a:t>
            </a:r>
          </a:p>
          <a:p>
            <a:pPr lvl="2">
              <a:lnSpc>
                <a:spcPct val="90000"/>
              </a:lnSpc>
            </a:pPr>
            <a:r>
              <a:rPr lang="en-US" sz="2200" dirty="0">
                <a:sym typeface="Wingdings" pitchFamily="2" charset="2"/>
              </a:rPr>
              <a:t>Recent US HEP P5 report emphasizes support for AESTE program</a:t>
            </a:r>
            <a:endParaRPr lang="en-US" sz="2200" b="1" u="sng" dirty="0">
              <a:solidFill>
                <a:srgbClr val="FF0000"/>
              </a:solidFill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sz="2600" dirty="0">
                <a:sym typeface="Wingdings" pitchFamily="2" charset="2"/>
              </a:rPr>
              <a:t>Staged approach for feasibility tests and physics every step</a:t>
            </a:r>
            <a:endParaRPr lang="en-US" sz="2200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sz="3000" dirty="0">
                <a:sym typeface="Wingdings" pitchFamily="2" charset="2"/>
              </a:rPr>
              <a:t>Initial DAMSA collaboration building complete</a:t>
            </a:r>
          </a:p>
          <a:p>
            <a:pPr lvl="1">
              <a:lnSpc>
                <a:spcPct val="90000"/>
              </a:lnSpc>
            </a:pPr>
            <a:r>
              <a:rPr lang="en-US" sz="2600" dirty="0">
                <a:sym typeface="Wingdings" pitchFamily="2" charset="2"/>
              </a:rPr>
              <a:t>Assignment of roles and responsibilities complete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sym typeface="Wingdings" pitchFamily="2" charset="2"/>
              </a:rPr>
              <a:t>Little DAMSA Path-Finder experiment is being developed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sym typeface="Wingdings" pitchFamily="2" charset="2"/>
              </a:rPr>
              <a:t>DAMSA presents an excellent opportunity to produce and discover DSP in beams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57C904F-9640-0114-8FAA-FCD909871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5DE295-64BC-2204-C80E-10CD19C3B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43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7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Aug. 14, 2024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Introduction to DAMSA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28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199" y="76200"/>
            <a:ext cx="8991601" cy="609600"/>
          </a:xfrm>
        </p:spPr>
        <p:txBody>
          <a:bodyPr/>
          <a:lstStyle/>
          <a:p>
            <a:pPr lvl="0" latinLnBrk="1"/>
            <a:r>
              <a:rPr lang="en-US" sz="5400" b="1" dirty="0"/>
              <a:t>LDW2024 Parting Questions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738851"/>
            <a:ext cx="8915399" cy="5357149"/>
          </a:xfrm>
        </p:spPr>
        <p:txBody>
          <a:bodyPr/>
          <a:lstStyle/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rgbClr val="C00000"/>
                </a:solidFill>
                <a:sym typeface="Wingdings" pitchFamily="2" charset="2"/>
              </a:rPr>
              <a:t>The strength of DAMSA experiment setup</a:t>
            </a:r>
          </a:p>
          <a:p>
            <a:pPr lvl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ym typeface="Wingdings" pitchFamily="2" charset="2"/>
              </a:rPr>
              <a:t>Extremely short baseline  Capture prompt decays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ym typeface="Wingdings" pitchFamily="2" charset="2"/>
              </a:rPr>
              <a:t>What other physic topics can we do with the setup like DAMSA experiment?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Is there a SM measurement DAMSA can contribute?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n-US" sz="3600" dirty="0">
                <a:sym typeface="Wingdings" pitchFamily="2" charset="2"/>
              </a:rPr>
              <a:t>What modifications to DAMSA experimental configuration that could dramatically expand the physics reach? – </a:t>
            </a:r>
            <a:r>
              <a:rPr lang="en-US" sz="3600" dirty="0">
                <a:latin typeface="Symbol" pitchFamily="2" charset="2"/>
                <a:sym typeface="Wingdings" pitchFamily="2" charset="2"/>
              </a:rPr>
              <a:t>m</a:t>
            </a:r>
            <a:r>
              <a:rPr lang="en-US" sz="3600" dirty="0">
                <a:sym typeface="Wingdings" pitchFamily="2" charset="2"/>
              </a:rPr>
              <a:t>-detector?</a:t>
            </a:r>
          </a:p>
          <a:p>
            <a:pPr>
              <a:lnSpc>
                <a:spcPct val="90000"/>
              </a:lnSpc>
            </a:pPr>
            <a:r>
              <a:rPr lang="en-US" sz="3600" dirty="0">
                <a:sym typeface="Wingdings" pitchFamily="2" charset="2"/>
              </a:rPr>
              <a:t>What are the tools necessary to assess DAMSA physics reach in a timely manner?</a:t>
            </a:r>
          </a:p>
        </p:txBody>
      </p:sp>
    </p:spTree>
    <p:extLst>
      <p:ext uri="{BB962C8B-B14F-4D97-AF65-F5344CB8AC3E}">
        <p14:creationId xmlns:p14="http://schemas.microsoft.com/office/powerpoint/2010/main" val="369956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3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915400" cy="609600"/>
          </a:xfrm>
        </p:spPr>
        <p:txBody>
          <a:bodyPr/>
          <a:lstStyle/>
          <a:p>
            <a:pPr lvl="0" latinLnBrk="1"/>
            <a:r>
              <a:rPr lang="en-US" sz="4800" b="1" dirty="0"/>
              <a:t>What is DAMSA?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533400"/>
            <a:ext cx="8953500" cy="556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000" dirty="0"/>
              <a:t>A </a:t>
            </a:r>
            <a:r>
              <a:rPr lang="en-US" sz="3000" b="1" u="sng" dirty="0">
                <a:solidFill>
                  <a:srgbClr val="FF0000"/>
                </a:solidFill>
              </a:rPr>
              <a:t>very</a:t>
            </a:r>
            <a:r>
              <a:rPr lang="en-US" sz="3000" u="sng" dirty="0">
                <a:solidFill>
                  <a:srgbClr val="FF0000"/>
                </a:solidFill>
              </a:rPr>
              <a:t> </a:t>
            </a:r>
            <a:r>
              <a:rPr lang="en-US" sz="3000" b="1" u="sng" dirty="0">
                <a:solidFill>
                  <a:srgbClr val="FF0000"/>
                </a:solidFill>
              </a:rPr>
              <a:t>short baseline </a:t>
            </a:r>
            <a:r>
              <a:rPr lang="en-US" sz="3000" dirty="0"/>
              <a:t>dark sector particle (DSP) search and discovery experiment at high intensity proton beams</a:t>
            </a:r>
          </a:p>
          <a:p>
            <a:pPr>
              <a:lnSpc>
                <a:spcPct val="90000"/>
              </a:lnSpc>
            </a:pPr>
            <a:r>
              <a:rPr lang="en-US" sz="3000" dirty="0"/>
              <a:t>Stands for </a:t>
            </a:r>
            <a:r>
              <a:rPr lang="en-US" sz="3000" b="1" u="sng" dirty="0">
                <a:solidFill>
                  <a:srgbClr val="FF0000"/>
                </a:solidFill>
              </a:rPr>
              <a:t>D</a:t>
            </a:r>
            <a:r>
              <a:rPr lang="en-US" sz="3000" dirty="0"/>
              <a:t>ump produced </a:t>
            </a:r>
            <a:r>
              <a:rPr lang="en-US" sz="3000" b="1" u="sng" dirty="0">
                <a:solidFill>
                  <a:srgbClr val="FF0000"/>
                </a:solidFill>
              </a:rPr>
              <a:t>A</a:t>
            </a:r>
            <a:r>
              <a:rPr lang="en-US" sz="3000" dirty="0"/>
              <a:t>boriginal </a:t>
            </a:r>
            <a:r>
              <a:rPr lang="en-US" sz="3000" b="1" u="sng" dirty="0">
                <a:solidFill>
                  <a:srgbClr val="FF0000"/>
                </a:solidFill>
              </a:rPr>
              <a:t>M</a:t>
            </a:r>
            <a:r>
              <a:rPr lang="en-US" sz="3000" dirty="0"/>
              <a:t>atter </a:t>
            </a:r>
            <a:r>
              <a:rPr lang="en-US" sz="3000" b="1" u="sng" dirty="0">
                <a:solidFill>
                  <a:srgbClr val="FF0000"/>
                </a:solidFill>
              </a:rPr>
              <a:t>S</a:t>
            </a:r>
            <a:r>
              <a:rPr lang="en-US" sz="3000" dirty="0"/>
              <a:t>earches at an </a:t>
            </a:r>
            <a:r>
              <a:rPr lang="en-US" sz="3000" b="1" u="sng" dirty="0">
                <a:solidFill>
                  <a:srgbClr val="FF0000"/>
                </a:solidFill>
              </a:rPr>
              <a:t>A</a:t>
            </a:r>
            <a:r>
              <a:rPr lang="en-US" sz="3000" dirty="0"/>
              <a:t>ccelerator = </a:t>
            </a:r>
            <a:r>
              <a:rPr lang="en-US" sz="3000" b="1" u="sng" dirty="0" err="1">
                <a:solidFill>
                  <a:srgbClr val="FF0000"/>
                </a:solidFill>
              </a:rPr>
              <a:t>DA</a:t>
            </a:r>
            <a:r>
              <a:rPr lang="en-US" sz="3000" dirty="0" err="1"/>
              <a:t>rk</a:t>
            </a:r>
            <a:r>
              <a:rPr lang="en-US" sz="3000" dirty="0"/>
              <a:t> </a:t>
            </a:r>
            <a:r>
              <a:rPr lang="en-US" sz="3000" b="1" u="sng" dirty="0">
                <a:solidFill>
                  <a:srgbClr val="FF0000"/>
                </a:solidFill>
              </a:rPr>
              <a:t>M</a:t>
            </a:r>
            <a:r>
              <a:rPr lang="en-US" sz="3000" dirty="0"/>
              <a:t>essenger </a:t>
            </a:r>
            <a:r>
              <a:rPr lang="en-US" sz="3000" b="1" u="sng" dirty="0">
                <a:solidFill>
                  <a:srgbClr val="FF0000"/>
                </a:solidFill>
              </a:rPr>
              <a:t>S</a:t>
            </a:r>
            <a:r>
              <a:rPr lang="en-US" sz="3000" dirty="0"/>
              <a:t>earches at an </a:t>
            </a:r>
            <a:r>
              <a:rPr lang="en-US" sz="3000" b="1" u="sng" dirty="0">
                <a:solidFill>
                  <a:srgbClr val="FF0000"/>
                </a:solidFill>
              </a:rPr>
              <a:t>A</a:t>
            </a:r>
            <a:r>
              <a:rPr lang="en-US" sz="3000" dirty="0"/>
              <a:t>ccelerator (DAMSA)</a:t>
            </a:r>
          </a:p>
          <a:p>
            <a:pPr lvl="1">
              <a:lnSpc>
                <a:spcPct val="90000"/>
              </a:lnSpc>
            </a:pPr>
            <a:r>
              <a:rPr lang="ko-KR" altLang="en-US" sz="2600" dirty="0" err="1"/>
              <a:t>담사</a:t>
            </a:r>
            <a:r>
              <a:rPr lang="en-US" altLang="ko-KR" sz="2600" dirty="0"/>
              <a:t> (</a:t>
            </a:r>
            <a:r>
              <a:rPr lang="ja-JP" altLang="en-US" sz="2600"/>
              <a:t>潭思</a:t>
            </a:r>
            <a:r>
              <a:rPr lang="en-US" altLang="ko-KR" sz="2600" dirty="0"/>
              <a:t>) = </a:t>
            </a:r>
            <a:r>
              <a:rPr lang="ko-KR" altLang="en-US" sz="2600" dirty="0" err="1"/>
              <a:t>깊은생각</a:t>
            </a:r>
            <a:r>
              <a:rPr lang="ko-KR" altLang="en-US" sz="2600" dirty="0"/>
              <a:t> </a:t>
            </a:r>
            <a:r>
              <a:rPr lang="en-US" altLang="ko-KR" sz="2600" dirty="0"/>
              <a:t>– Rumination or Reflection</a:t>
            </a:r>
          </a:p>
          <a:p>
            <a:pPr lvl="2">
              <a:lnSpc>
                <a:spcPct val="90000"/>
              </a:lnSpc>
            </a:pPr>
            <a:r>
              <a:rPr lang="en-US" altLang="ko-KR" sz="2200" dirty="0">
                <a:hlinkClick r:id="rId3"/>
              </a:rPr>
              <a:t>Concept studies published: J. Yu </a:t>
            </a:r>
            <a:r>
              <a:rPr lang="en-US" altLang="ko-KR" sz="2200" i="1" dirty="0">
                <a:hlinkClick r:id="rId3"/>
              </a:rPr>
              <a:t>et al</a:t>
            </a:r>
            <a:r>
              <a:rPr lang="en-US" altLang="ko-KR" sz="2200" dirty="0">
                <a:hlinkClick r:id="rId3"/>
              </a:rPr>
              <a:t>., PRD 107, L031901 (2023) </a:t>
            </a:r>
            <a:r>
              <a:rPr lang="en-US" altLang="ko-KR" sz="2200" dirty="0"/>
              <a:t> </a:t>
            </a: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3000" dirty="0"/>
              <a:t>Aims to discover DSP’s in the low mass regime at an accelerator </a:t>
            </a:r>
            <a:r>
              <a:rPr lang="en-US" sz="3000" dirty="0">
                <a:sym typeface="Wingdings" pitchFamily="2" charset="2"/>
              </a:rPr>
              <a:t> </a:t>
            </a:r>
            <a:r>
              <a:rPr lang="en-US" sz="3000" dirty="0" err="1">
                <a:sym typeface="Wingdings" pitchFamily="2" charset="2"/>
              </a:rPr>
              <a:t>E</a:t>
            </a:r>
            <a:r>
              <a:rPr lang="en-US" sz="3000" baseline="-25000" dirty="0" err="1">
                <a:sym typeface="Wingdings" pitchFamily="2" charset="2"/>
              </a:rPr>
              <a:t>beam</a:t>
            </a:r>
            <a:r>
              <a:rPr lang="en-US" sz="3000" dirty="0">
                <a:sym typeface="Wingdings" pitchFamily="2" charset="2"/>
              </a:rPr>
              <a:t> below the pion threshold beneficial</a:t>
            </a:r>
          </a:p>
          <a:p>
            <a:pPr lvl="1">
              <a:lnSpc>
                <a:spcPct val="90000"/>
              </a:lnSpc>
            </a:pPr>
            <a:r>
              <a:rPr lang="en-US" sz="2600" dirty="0">
                <a:sym typeface="Wingdings" pitchFamily="2" charset="2"/>
              </a:rPr>
              <a:t>Originally developed for 600MeV proton beams at a nuclear rare isotope facility</a:t>
            </a:r>
            <a:endParaRPr lang="en-US" sz="2600" dirty="0"/>
          </a:p>
          <a:p>
            <a:pPr lvl="1">
              <a:lnSpc>
                <a:spcPct val="90000"/>
              </a:lnSpc>
            </a:pPr>
            <a:r>
              <a:rPr lang="en-US" sz="2600" dirty="0"/>
              <a:t>The 800MeV PIP-II and the ACE beams at Fermilab fit the bill</a:t>
            </a:r>
          </a:p>
          <a:p>
            <a:pPr>
              <a:lnSpc>
                <a:spcPct val="90000"/>
              </a:lnSpc>
            </a:pPr>
            <a:r>
              <a:rPr lang="en-US" sz="3000" dirty="0"/>
              <a:t>DAMSA can be at any </a:t>
            </a:r>
            <a:r>
              <a:rPr lang="en-US" sz="3000" dirty="0" err="1"/>
              <a:t>accl</a:t>
            </a:r>
            <a:r>
              <a:rPr lang="en-US" sz="3000" dirty="0"/>
              <a:t>. facility, including CERN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0BFE9E7-8486-106B-273D-5A2C9EB8F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064BA5-04E1-5988-FC38-2FC3B216D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8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6A741864-6889-226F-9A34-1785C6C54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6014" y="2286000"/>
            <a:ext cx="5134186" cy="3962400"/>
          </a:xfrm>
          <a:prstGeom prst="rect">
            <a:avLst/>
          </a:prstGeom>
        </p:spPr>
      </p:pic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52EF81B-C2D2-F049-A062-37871DEBED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609600"/>
            <a:ext cx="4114800" cy="1518356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Aug. 14, 2024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Introduction to DAMSA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4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Physics Strategy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72FCF0-A0DF-F57B-1115-129287B9A594}"/>
              </a:ext>
            </a:extLst>
          </p:cNvPr>
          <p:cNvSpPr txBox="1"/>
          <p:nvPr/>
        </p:nvSpPr>
        <p:spPr>
          <a:xfrm rot="3356928">
            <a:off x="7009623" y="3150479"/>
            <a:ext cx="2531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This edge limited (ceiling) by the distance from the source to the detector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DAED16-CB89-E5C2-CD98-B7B1098F212D}"/>
              </a:ext>
            </a:extLst>
          </p:cNvPr>
          <p:cNvSpPr txBox="1"/>
          <p:nvPr/>
        </p:nvSpPr>
        <p:spPr>
          <a:xfrm>
            <a:off x="5821486" y="2166253"/>
            <a:ext cx="31821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200" kern="0" dirty="0" err="1">
                <a:sym typeface="Wingdings" pitchFamily="2" charset="2"/>
              </a:rPr>
              <a:t>Brdar</a:t>
            </a:r>
            <a:r>
              <a:rPr lang="en-US" sz="1200" kern="0" dirty="0">
                <a:sym typeface="Wingdings" pitchFamily="2" charset="2"/>
              </a:rPr>
              <a:t>, Yu </a:t>
            </a:r>
            <a:r>
              <a:rPr lang="en-US" sz="1200" i="1" kern="0" dirty="0">
                <a:sym typeface="Wingdings" pitchFamily="2" charset="2"/>
              </a:rPr>
              <a:t>et al</a:t>
            </a:r>
            <a:r>
              <a:rPr lang="en-US" sz="1200" kern="0" dirty="0">
                <a:sym typeface="Wingdings" pitchFamily="2" charset="2"/>
              </a:rPr>
              <a:t>., </a:t>
            </a:r>
            <a:r>
              <a:rPr lang="en-US" sz="1200" kern="0" dirty="0">
                <a:sym typeface="Wingdings" pitchFamily="2" charset="2"/>
                <a:hlinkClick r:id="rId5"/>
              </a:rPr>
              <a:t>PRL126, 201801</a:t>
            </a:r>
            <a:r>
              <a:rPr lang="en-US" sz="1200" kern="0" dirty="0">
                <a:sym typeface="Wingdings" pitchFamily="2" charset="2"/>
              </a:rPr>
              <a:t> (2021)</a:t>
            </a:r>
            <a:endParaRPr lang="en-US" sz="1050" kern="0" dirty="0">
              <a:sym typeface="Wingdings" pitchFamily="2" charset="2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35A64E07-3F32-1B15-88AF-CE3330064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609600"/>
            <a:ext cx="4876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400" kern="0" dirty="0"/>
              <a:t>Photons are the source for dark sector particle production</a:t>
            </a:r>
          </a:p>
          <a:p>
            <a:pPr lvl="1">
              <a:lnSpc>
                <a:spcPct val="90000"/>
              </a:lnSpc>
            </a:pPr>
            <a:r>
              <a:rPr lang="en-US" sz="2000" kern="0" dirty="0"/>
              <a:t>Use case: Search for Axion-like particles (ALP) in </a:t>
            </a:r>
            <a:r>
              <a:rPr lang="en-US" sz="2000" b="1" u="sng" kern="0" dirty="0">
                <a:solidFill>
                  <a:srgbClr val="FF0000"/>
                </a:solidFill>
              </a:rPr>
              <a:t>two-photon</a:t>
            </a:r>
            <a:r>
              <a:rPr lang="en-US" sz="2000" kern="0" dirty="0"/>
              <a:t> final state via the </a:t>
            </a:r>
            <a:r>
              <a:rPr lang="en-US" sz="2000" kern="0" dirty="0" err="1"/>
              <a:t>Primakoff</a:t>
            </a:r>
            <a:r>
              <a:rPr lang="en-US" sz="2000" kern="0" dirty="0"/>
              <a:t> process</a:t>
            </a:r>
            <a:endParaRPr lang="en-US" sz="2400" b="1" u="sng" kern="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6AE6DAA-6F4E-1398-92AE-A88B5ABCA28B}"/>
              </a:ext>
            </a:extLst>
          </p:cNvPr>
          <p:cNvSpPr txBox="1"/>
          <p:nvPr/>
        </p:nvSpPr>
        <p:spPr>
          <a:xfrm>
            <a:off x="4724400" y="2489537"/>
            <a:ext cx="259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What is the most peculiar feature of the DUNE sensitivity reach?</a:t>
            </a:r>
          </a:p>
        </p:txBody>
      </p:sp>
      <p:pic>
        <p:nvPicPr>
          <p:cNvPr id="4" name="Picture 3" descr="A person sitting on a blue couch&#10;&#10;Description automatically generated">
            <a:extLst>
              <a:ext uri="{FF2B5EF4-FFF2-40B4-BE49-F238E27FC236}">
                <a16:creationId xmlns:a16="http://schemas.microsoft.com/office/drawing/2014/main" id="{84F06C96-DA80-B565-F9F2-936C1B0FD2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83168" y="421168"/>
            <a:ext cx="6851495" cy="602216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F325A92-E90E-23E9-07AD-CB911C8F0963}"/>
              </a:ext>
            </a:extLst>
          </p:cNvPr>
          <p:cNvSpPr/>
          <p:nvPr/>
        </p:nvSpPr>
        <p:spPr bwMode="auto">
          <a:xfrm>
            <a:off x="5029200" y="1752600"/>
            <a:ext cx="906105" cy="68580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998347-52B7-FB91-6896-E00DE752C64A}"/>
              </a:ext>
            </a:extLst>
          </p:cNvPr>
          <p:cNvSpPr txBox="1"/>
          <p:nvPr/>
        </p:nvSpPr>
        <p:spPr>
          <a:xfrm>
            <a:off x="6251802" y="5410200"/>
            <a:ext cx="28921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200" kern="0" dirty="0">
                <a:sym typeface="Wingdings" pitchFamily="2" charset="2"/>
              </a:rPr>
              <a:t>Kim, Yu </a:t>
            </a:r>
            <a:r>
              <a:rPr lang="en-US" sz="1200" i="1" kern="0" dirty="0">
                <a:sym typeface="Wingdings" pitchFamily="2" charset="2"/>
              </a:rPr>
              <a:t>et al</a:t>
            </a:r>
            <a:r>
              <a:rPr lang="en-US" sz="1200" kern="0" dirty="0">
                <a:sym typeface="Wingdings" pitchFamily="2" charset="2"/>
              </a:rPr>
              <a:t>., </a:t>
            </a:r>
            <a:r>
              <a:rPr lang="en-US" sz="1200" kern="0" dirty="0">
                <a:sym typeface="Wingdings" pitchFamily="2" charset="2"/>
                <a:hlinkClick r:id="rId7"/>
              </a:rPr>
              <a:t>2401.09529</a:t>
            </a:r>
            <a:r>
              <a:rPr lang="en-US" sz="1200" kern="0" dirty="0">
                <a:sym typeface="Wingdings" pitchFamily="2" charset="2"/>
              </a:rPr>
              <a:t> (2024)</a:t>
            </a:r>
            <a:endParaRPr lang="en-US" sz="1050" kern="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6011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2" grpId="1"/>
      <p:bldP spid="9" grpId="0" animBg="1"/>
      <p:bldP spid="9" grpId="1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6A741864-6889-226F-9A34-1785C6C545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6014" y="2286000"/>
            <a:ext cx="5134186" cy="3962400"/>
          </a:xfrm>
          <a:prstGeom prst="rect">
            <a:avLst/>
          </a:prstGeom>
        </p:spPr>
      </p:pic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52EF81B-C2D2-F049-A062-37871DEBE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609600"/>
            <a:ext cx="4114800" cy="1518356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5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Physics Strategy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12747"/>
            <a:ext cx="4343400" cy="129225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Photons are the sources for dark sector particle production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Use case: Axion-like particles (ALP) in </a:t>
            </a:r>
            <a:r>
              <a:rPr lang="en-US" sz="2000" b="1" u="sng" dirty="0">
                <a:solidFill>
                  <a:srgbClr val="FF0000"/>
                </a:solidFill>
              </a:rPr>
              <a:t>two-photon</a:t>
            </a:r>
            <a:r>
              <a:rPr lang="en-US" sz="2000" dirty="0"/>
              <a:t> final state via the </a:t>
            </a:r>
            <a:r>
              <a:rPr lang="en-US" sz="2000" dirty="0" err="1"/>
              <a:t>Primakoff</a:t>
            </a:r>
            <a:r>
              <a:rPr lang="en-US" sz="2000" dirty="0"/>
              <a:t> process</a:t>
            </a:r>
            <a:endParaRPr lang="en-US" sz="2400" b="1" u="sng" dirty="0">
              <a:solidFill>
                <a:srgbClr val="FF0000"/>
              </a:solidFill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B61436F3-FD4B-9F4F-9D1E-1188A2B95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609" y="2133600"/>
            <a:ext cx="4205991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800" b="1" kern="0" dirty="0">
                <a:solidFill>
                  <a:srgbClr val="FF0000"/>
                </a:solidFill>
              </a:rPr>
              <a:t>Produce</a:t>
            </a:r>
            <a:r>
              <a:rPr lang="en-US" sz="2800" kern="0" dirty="0">
                <a:solidFill>
                  <a:srgbClr val="FF40FF"/>
                </a:solidFill>
              </a:rPr>
              <a:t> as many photons as possible from the beam</a:t>
            </a:r>
          </a:p>
          <a:p>
            <a:pPr>
              <a:lnSpc>
                <a:spcPct val="90000"/>
              </a:lnSpc>
            </a:pPr>
            <a:r>
              <a:rPr lang="en-US" sz="2800" b="1" kern="0" dirty="0">
                <a:solidFill>
                  <a:srgbClr val="FF0000"/>
                </a:solidFill>
              </a:rPr>
              <a:t>Capture</a:t>
            </a:r>
            <a:r>
              <a:rPr lang="en-US" sz="2800" kern="0" dirty="0">
                <a:solidFill>
                  <a:srgbClr val="FF40FF"/>
                </a:solidFill>
              </a:rPr>
              <a:t> as many ALPs in as wide a mass range as possible</a:t>
            </a:r>
          </a:p>
          <a:p>
            <a:pPr>
              <a:lnSpc>
                <a:spcPct val="90000"/>
              </a:lnSpc>
            </a:pPr>
            <a:r>
              <a:rPr lang="en-US" sz="2800" b="1" kern="0" dirty="0">
                <a:solidFill>
                  <a:srgbClr val="FF0000"/>
                </a:solidFill>
              </a:rPr>
              <a:t>Mitigate </a:t>
            </a:r>
            <a:r>
              <a:rPr lang="en-US" sz="2800" kern="0" dirty="0">
                <a:solidFill>
                  <a:srgbClr val="FF40FF"/>
                </a:solidFill>
              </a:rPr>
              <a:t>the backgrounds from neutral particles, using two EM particle final states</a:t>
            </a:r>
          </a:p>
          <a:p>
            <a:pPr>
              <a:lnSpc>
                <a:spcPct val="90000"/>
              </a:lnSpc>
            </a:pPr>
            <a:r>
              <a:rPr lang="en-US" sz="2800" b="1" kern="0" dirty="0">
                <a:solidFill>
                  <a:srgbClr val="FF0000"/>
                </a:solidFill>
              </a:rPr>
              <a:t>Place</a:t>
            </a:r>
            <a:r>
              <a:rPr lang="en-US" sz="2800" kern="0" dirty="0">
                <a:solidFill>
                  <a:srgbClr val="FF40FF"/>
                </a:solidFill>
              </a:rPr>
              <a:t> the detector very close to the beam</a:t>
            </a:r>
          </a:p>
        </p:txBody>
      </p:sp>
      <p:sp>
        <p:nvSpPr>
          <p:cNvPr id="4" name="Notched Right Arrow 3">
            <a:extLst>
              <a:ext uri="{FF2B5EF4-FFF2-40B4-BE49-F238E27FC236}">
                <a16:creationId xmlns:a16="http://schemas.microsoft.com/office/drawing/2014/main" id="{E7CD3227-A417-CC27-4952-4E47D45DA0B7}"/>
              </a:ext>
            </a:extLst>
          </p:cNvPr>
          <p:cNvSpPr/>
          <p:nvPr/>
        </p:nvSpPr>
        <p:spPr bwMode="auto">
          <a:xfrm rot="18808504">
            <a:off x="7500219" y="3229088"/>
            <a:ext cx="1523619" cy="1406188"/>
          </a:xfrm>
          <a:prstGeom prst="notchedRightArrow">
            <a:avLst/>
          </a:prstGeom>
          <a:solidFill>
            <a:schemeClr val="accent2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Focus</a:t>
            </a:r>
            <a:r>
              <a:rPr kumimoji="0" lang="en-US" sz="2000" b="1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 here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DAED16-CB89-E5C2-CD98-B7B1098F212D}"/>
              </a:ext>
            </a:extLst>
          </p:cNvPr>
          <p:cNvSpPr txBox="1"/>
          <p:nvPr/>
        </p:nvSpPr>
        <p:spPr>
          <a:xfrm>
            <a:off x="5867400" y="5410201"/>
            <a:ext cx="32004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200" kern="0" dirty="0" err="1">
                <a:sym typeface="Wingdings" pitchFamily="2" charset="2"/>
              </a:rPr>
              <a:t>Brdar</a:t>
            </a:r>
            <a:r>
              <a:rPr lang="en-US" sz="1200" kern="0" dirty="0">
                <a:sym typeface="Wingdings" pitchFamily="2" charset="2"/>
              </a:rPr>
              <a:t>, Yu </a:t>
            </a:r>
            <a:r>
              <a:rPr lang="en-US" sz="1200" i="1" kern="0" dirty="0">
                <a:sym typeface="Wingdings" pitchFamily="2" charset="2"/>
              </a:rPr>
              <a:t>et al</a:t>
            </a:r>
            <a:r>
              <a:rPr lang="en-US" sz="1200" kern="0" dirty="0">
                <a:sym typeface="Wingdings" pitchFamily="2" charset="2"/>
              </a:rPr>
              <a:t>., </a:t>
            </a:r>
            <a:r>
              <a:rPr lang="en-US" sz="1200" kern="0" dirty="0">
                <a:sym typeface="Wingdings" pitchFamily="2" charset="2"/>
                <a:hlinkClick r:id="rId4"/>
              </a:rPr>
              <a:t>PRL126, 201801</a:t>
            </a:r>
            <a:r>
              <a:rPr lang="en-US" sz="1200" kern="0" dirty="0">
                <a:sym typeface="Wingdings" pitchFamily="2" charset="2"/>
              </a:rPr>
              <a:t> (2021)</a:t>
            </a:r>
            <a:endParaRPr lang="en-US" sz="1050" kern="0" dirty="0">
              <a:sym typeface="Wingdings" pitchFamily="2" charset="2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749623-3425-8317-A0F9-5F43479ECC82}"/>
              </a:ext>
            </a:extLst>
          </p:cNvPr>
          <p:cNvSpPr/>
          <p:nvPr/>
        </p:nvSpPr>
        <p:spPr bwMode="auto">
          <a:xfrm>
            <a:off x="4724400" y="5235643"/>
            <a:ext cx="1524000" cy="403157"/>
          </a:xfrm>
          <a:prstGeom prst="rect">
            <a:avLst/>
          </a:prstGeom>
          <a:solidFill>
            <a:srgbClr val="EFFFAE">
              <a:alpha val="26000"/>
            </a:srgbClr>
          </a:solidFill>
          <a:ln w="38100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FA07F3-D79B-0B5F-796B-EA100F14FC68}"/>
              </a:ext>
            </a:extLst>
          </p:cNvPr>
          <p:cNvSpPr txBox="1"/>
          <p:nvPr/>
        </p:nvSpPr>
        <p:spPr>
          <a:xfrm>
            <a:off x="4724400" y="2529810"/>
            <a:ext cx="3541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  <a:highlight>
                  <a:srgbClr val="FFFF99"/>
                </a:highlight>
                <a:latin typeface="+mj-lt"/>
              </a:rPr>
              <a:t>Note : ND-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99"/>
                </a:highlight>
                <a:latin typeface="+mj-lt"/>
              </a:rPr>
              <a:t>GAr</a:t>
            </a:r>
            <a:r>
              <a:rPr lang="en-US" sz="1800" b="1" dirty="0">
                <a:solidFill>
                  <a:srgbClr val="FF0000"/>
                </a:solidFill>
                <a:highlight>
                  <a:srgbClr val="FFFF99"/>
                </a:highlight>
                <a:latin typeface="+mj-lt"/>
              </a:rPr>
              <a:t> only in DUNE Phase-II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AA4B1D-E78D-8A93-8728-BEA488056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FE42E9-2C3F-F9CD-6695-50BE066FD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20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"/>
            <a:ext cx="8077200" cy="609600"/>
          </a:xfrm>
        </p:spPr>
        <p:txBody>
          <a:bodyPr/>
          <a:lstStyle/>
          <a:p>
            <a:pPr lvl="0" latinLnBrk="1"/>
            <a:r>
              <a:rPr lang="en-US" sz="4800" b="1" dirty="0"/>
              <a:t>DAMSA Exp. Concept 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599" y="685800"/>
            <a:ext cx="8762999" cy="554002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Inject and absorb as many protons and produce as large number of </a:t>
            </a:r>
            <a:r>
              <a:rPr lang="en-US" sz="2800" dirty="0">
                <a:latin typeface="Symbol" pitchFamily="2" charset="2"/>
              </a:rPr>
              <a:t>g </a:t>
            </a:r>
            <a:r>
              <a:rPr lang="en-US" sz="2800" dirty="0"/>
              <a:t>in the </a:t>
            </a:r>
            <a:r>
              <a:rPr lang="en-US" sz="2800" b="1" u="sng" dirty="0">
                <a:solidFill>
                  <a:srgbClr val="FF0000"/>
                </a:solidFill>
              </a:rPr>
              <a:t>dump</a:t>
            </a:r>
            <a:r>
              <a:rPr lang="en-US" sz="2800" dirty="0"/>
              <a:t> as possible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Allow higher coupling ALP’s to </a:t>
            </a:r>
            <a:r>
              <a:rPr lang="en-US" sz="2800" b="1" u="sng" dirty="0">
                <a:solidFill>
                  <a:srgbClr val="FF0000"/>
                </a:solidFill>
              </a:rPr>
              <a:t>decay in the vacuum </a:t>
            </a:r>
            <a:r>
              <a:rPr lang="en-US" sz="2800" dirty="0"/>
              <a:t>w/ as small number of neutrons escaping the dump as possible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Place the </a:t>
            </a:r>
            <a:r>
              <a:rPr lang="en-US" sz="2800" b="1" u="sng" dirty="0">
                <a:solidFill>
                  <a:srgbClr val="FF0000"/>
                </a:solidFill>
              </a:rPr>
              <a:t>detector as close to the dump as possible</a:t>
            </a:r>
            <a:r>
              <a:rPr lang="en-US" sz="2800" b="1" u="sng" dirty="0"/>
              <a:t> </a:t>
            </a:r>
            <a:r>
              <a:rPr lang="en-US" sz="2800" dirty="0"/>
              <a:t>on axis to expand the mass reach to higher mass region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E6282D76-FB67-2247-BF43-976CB8789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276600"/>
            <a:ext cx="7772400" cy="286200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035E37-E4B0-BED9-B0BD-71B8E4AAF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B47F936-50BB-1D1B-1C10-BAC6C6FA9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812B0-57E8-A379-F43C-A284914E7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305235-F4CF-156F-79C6-1C517A58A7AC}"/>
              </a:ext>
            </a:extLst>
          </p:cNvPr>
          <p:cNvSpPr txBox="1"/>
          <p:nvPr/>
        </p:nvSpPr>
        <p:spPr>
          <a:xfrm>
            <a:off x="1981200" y="5410200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D=1m, L=1m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00E6CE-2855-E38A-ADCE-1DBE5F81E15A}"/>
              </a:ext>
            </a:extLst>
          </p:cNvPr>
          <p:cNvSpPr txBox="1"/>
          <p:nvPr/>
        </p:nvSpPr>
        <p:spPr>
          <a:xfrm>
            <a:off x="5122080" y="5674772"/>
            <a:ext cx="2188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D=10m, L=10m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1AA4D5-95BD-2E2A-0147-51CC39517E14}"/>
              </a:ext>
            </a:extLst>
          </p:cNvPr>
          <p:cNvSpPr txBox="1"/>
          <p:nvPr/>
        </p:nvSpPr>
        <p:spPr>
          <a:xfrm>
            <a:off x="7848600" y="4363883"/>
            <a:ext cx="1333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D=10m, L = full containment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BB1701-D16D-6E7E-1A1F-9A485AF71D88}"/>
              </a:ext>
            </a:extLst>
          </p:cNvPr>
          <p:cNvSpPr txBox="1"/>
          <p:nvPr/>
        </p:nvSpPr>
        <p:spPr>
          <a:xfrm>
            <a:off x="1889049" y="3287619"/>
            <a:ext cx="234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TO SCALE</a:t>
            </a:r>
          </a:p>
        </p:txBody>
      </p:sp>
    </p:spTree>
    <p:extLst>
      <p:ext uri="{BB962C8B-B14F-4D97-AF65-F5344CB8AC3E}">
        <p14:creationId xmlns:p14="http://schemas.microsoft.com/office/powerpoint/2010/main" val="106569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5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Aug. 14, 2024</a:t>
            </a:r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37259" y="152400"/>
            <a:ext cx="8534400" cy="609600"/>
          </a:xfrm>
        </p:spPr>
        <p:txBody>
          <a:bodyPr/>
          <a:lstStyle/>
          <a:p>
            <a:pPr lvl="0" latinLnBrk="1"/>
            <a:r>
              <a:rPr lang="en-US" sz="6600" b="1" dirty="0"/>
              <a:t>The three key elements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534" y="1219200"/>
            <a:ext cx="8705850" cy="50292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4800" dirty="0"/>
              <a:t>The beam</a:t>
            </a:r>
          </a:p>
          <a:p>
            <a:pPr algn="ctr">
              <a:lnSpc>
                <a:spcPct val="90000"/>
              </a:lnSpc>
            </a:pPr>
            <a:endParaRPr lang="en-US" sz="4800" dirty="0"/>
          </a:p>
          <a:p>
            <a:pPr algn="ctr">
              <a:lnSpc>
                <a:spcPct val="90000"/>
              </a:lnSpc>
            </a:pPr>
            <a:r>
              <a:rPr lang="en-US" sz="4800" dirty="0"/>
              <a:t>The dump</a:t>
            </a:r>
          </a:p>
          <a:p>
            <a:pPr algn="ctr">
              <a:lnSpc>
                <a:spcPct val="90000"/>
              </a:lnSpc>
            </a:pPr>
            <a:endParaRPr lang="en-US" sz="4800" dirty="0"/>
          </a:p>
          <a:p>
            <a:pPr algn="ctr">
              <a:lnSpc>
                <a:spcPct val="90000"/>
              </a:lnSpc>
            </a:pPr>
            <a:r>
              <a:rPr lang="en-US" sz="4800" dirty="0"/>
              <a:t>The detector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31250CC-D6C9-C52F-4B53-9E9A325C5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8B4B2E-00C9-EB3F-69F5-4D7F1696D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4EAA23-4DFF-B583-F8AF-0D503C41E4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1021" y="1219200"/>
            <a:ext cx="870585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4800" kern="0" dirty="0"/>
              <a:t>The bad</a:t>
            </a:r>
          </a:p>
          <a:p>
            <a:pPr algn="ctr">
              <a:lnSpc>
                <a:spcPct val="90000"/>
              </a:lnSpc>
            </a:pPr>
            <a:endParaRPr lang="en-US" sz="4800" kern="0" dirty="0"/>
          </a:p>
          <a:p>
            <a:pPr algn="ctr">
              <a:lnSpc>
                <a:spcPct val="90000"/>
              </a:lnSpc>
            </a:pPr>
            <a:r>
              <a:rPr lang="en-US" sz="4800" kern="0" dirty="0"/>
              <a:t>The ugly</a:t>
            </a:r>
          </a:p>
          <a:p>
            <a:pPr algn="ctr">
              <a:lnSpc>
                <a:spcPct val="90000"/>
              </a:lnSpc>
            </a:pPr>
            <a:endParaRPr lang="en-US" sz="4800" kern="0" dirty="0"/>
          </a:p>
          <a:p>
            <a:pPr algn="ctr">
              <a:lnSpc>
                <a:spcPct val="90000"/>
              </a:lnSpc>
            </a:pPr>
            <a:r>
              <a:rPr lang="en-US" sz="4800" kern="0" dirty="0"/>
              <a:t>The good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306D52-9DD8-42E2-FC19-7D0437765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322" y="4511122"/>
            <a:ext cx="1679022" cy="16790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51E767-A2F6-237C-83DE-646343435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322" y="2725461"/>
            <a:ext cx="1679022" cy="16790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144967-34D9-F2F8-E5DA-F80D3A0BCA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2322" y="939800"/>
            <a:ext cx="1679022" cy="167902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9834327-5FF7-E85E-F508-1A55DD5CAA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742" y="1464433"/>
            <a:ext cx="2775857" cy="3886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30F16EE-4FD9-38A5-C779-183DA5C4BB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468" y="1464433"/>
            <a:ext cx="2690132" cy="382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66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5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6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4" grpId="0" uiExpand="1" build="p"/>
      <p:bldP spid="4" grpI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644"/>
            <a:ext cx="8382000" cy="609600"/>
          </a:xfrm>
        </p:spPr>
        <p:txBody>
          <a:bodyPr/>
          <a:lstStyle/>
          <a:p>
            <a:pPr lvl="0" latinLnBrk="1"/>
            <a:r>
              <a:rPr lang="en-US" b="1" dirty="0"/>
              <a:t>Accelerator Complex in the PIP-II Era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590804"/>
            <a:ext cx="8839200" cy="283819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68"/>
              </a:spcBef>
            </a:pPr>
            <a:r>
              <a:rPr lang="en-US" dirty="0"/>
              <a:t>PIP-II (Proton Improvement Plan – II) provides</a:t>
            </a:r>
          </a:p>
          <a:p>
            <a:pPr lvl="1">
              <a:lnSpc>
                <a:spcPct val="90000"/>
              </a:lnSpc>
              <a:spcBef>
                <a:spcPts val="168"/>
              </a:spcBef>
            </a:pPr>
            <a:r>
              <a:rPr lang="en-US" dirty="0"/>
              <a:t>New SRF LINAC for proton injection into Booster at 800MeV</a:t>
            </a:r>
          </a:p>
          <a:p>
            <a:pPr lvl="1">
              <a:lnSpc>
                <a:spcPct val="90000"/>
              </a:lnSpc>
              <a:spcBef>
                <a:spcPts val="168"/>
              </a:spcBef>
            </a:pPr>
            <a:r>
              <a:rPr lang="en-US" dirty="0"/>
              <a:t>Booster cycle rates upgrade for increased proton beam intensity at 8GeV for 1.2MW beam power from main injector</a:t>
            </a:r>
          </a:p>
          <a:p>
            <a:pPr>
              <a:lnSpc>
                <a:spcPct val="90000"/>
              </a:lnSpc>
              <a:spcBef>
                <a:spcPts val="168"/>
              </a:spcBef>
            </a:pPr>
            <a:r>
              <a:rPr lang="en-US" dirty="0"/>
              <a:t>PIP-II LINAC is the essential first element for DUNE</a:t>
            </a:r>
          </a:p>
          <a:p>
            <a:pPr lvl="1">
              <a:lnSpc>
                <a:spcPct val="90000"/>
              </a:lnSpc>
              <a:spcBef>
                <a:spcPts val="168"/>
              </a:spcBef>
            </a:pPr>
            <a:r>
              <a:rPr lang="en-US" dirty="0">
                <a:solidFill>
                  <a:srgbClr val="CC00CC"/>
                </a:solidFill>
              </a:rPr>
              <a:t>Total proton current of 2mA </a:t>
            </a:r>
            <a:r>
              <a:rPr lang="en-US" dirty="0">
                <a:solidFill>
                  <a:srgbClr val="CC00CC"/>
                </a:solidFill>
                <a:sym typeface="Wingdings" pitchFamily="2" charset="2"/>
              </a:rPr>
              <a:t></a:t>
            </a:r>
            <a:r>
              <a:rPr lang="en-US" dirty="0">
                <a:solidFill>
                  <a:srgbClr val="CC00CC"/>
                </a:solidFill>
              </a:rPr>
              <a:t>up to ~4x10</a:t>
            </a:r>
            <a:r>
              <a:rPr lang="en-US" baseline="30000" dirty="0">
                <a:solidFill>
                  <a:srgbClr val="CC00CC"/>
                </a:solidFill>
              </a:rPr>
              <a:t>23</a:t>
            </a:r>
            <a:r>
              <a:rPr lang="en-US" dirty="0">
                <a:solidFill>
                  <a:srgbClr val="CC00CC"/>
                </a:solidFill>
              </a:rPr>
              <a:t> </a:t>
            </a:r>
            <a:r>
              <a:rPr lang="en-US" dirty="0" err="1">
                <a:solidFill>
                  <a:srgbClr val="CC00CC"/>
                </a:solidFill>
              </a:rPr>
              <a:t>PoT</a:t>
            </a:r>
            <a:r>
              <a:rPr lang="en-US" dirty="0">
                <a:solidFill>
                  <a:srgbClr val="CC00CC"/>
                </a:solidFill>
              </a:rPr>
              <a:t>/</a:t>
            </a:r>
            <a:r>
              <a:rPr lang="en-US" dirty="0" err="1">
                <a:solidFill>
                  <a:srgbClr val="CC00CC"/>
                </a:solidFill>
              </a:rPr>
              <a:t>yr</a:t>
            </a:r>
            <a:endParaRPr lang="en-US" dirty="0"/>
          </a:p>
          <a:p>
            <a:pPr lvl="1">
              <a:lnSpc>
                <a:spcPct val="90000"/>
              </a:lnSpc>
              <a:spcBef>
                <a:spcPts val="168"/>
              </a:spcBef>
            </a:pPr>
            <a:r>
              <a:rPr lang="en-US" dirty="0">
                <a:solidFill>
                  <a:srgbClr val="CC00CC"/>
                </a:solidFill>
              </a:rPr>
              <a:t>&lt;2% used for down stream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FEAB97BB-883F-1B10-0DFA-2B2EBF43E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635" y="3510844"/>
            <a:ext cx="4984635" cy="258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  <a:spcBef>
                <a:spcPts val="172"/>
              </a:spcBef>
            </a:pPr>
            <a:r>
              <a:rPr lang="en-US" sz="2800" kern="0" dirty="0"/>
              <a:t>PIP-II era begins in </a:t>
            </a:r>
            <a:r>
              <a:rPr lang="en-US" sz="2800" b="1" u="sng" kern="0" dirty="0">
                <a:solidFill>
                  <a:srgbClr val="C00000"/>
                </a:solidFill>
              </a:rPr>
              <a:t>2029</a:t>
            </a:r>
            <a:r>
              <a:rPr lang="en-US" sz="2800" kern="0" dirty="0"/>
              <a:t>, DUNE 2031</a:t>
            </a:r>
          </a:p>
          <a:p>
            <a:pPr lvl="1">
              <a:lnSpc>
                <a:spcPct val="90000"/>
              </a:lnSpc>
              <a:spcBef>
                <a:spcPts val="172"/>
              </a:spcBef>
            </a:pPr>
            <a:r>
              <a:rPr lang="en-US" sz="2400" kern="0" dirty="0"/>
              <a:t>Mu2e (8GeV)</a:t>
            </a:r>
          </a:p>
          <a:p>
            <a:pPr lvl="1">
              <a:lnSpc>
                <a:spcPct val="90000"/>
              </a:lnSpc>
              <a:spcBef>
                <a:spcPts val="172"/>
              </a:spcBef>
            </a:pPr>
            <a:r>
              <a:rPr lang="en-US" sz="2400" kern="0" dirty="0"/>
              <a:t>Fixed target, test beams (120 GeV)</a:t>
            </a:r>
          </a:p>
          <a:p>
            <a:pPr lvl="1">
              <a:lnSpc>
                <a:spcPct val="90000"/>
              </a:lnSpc>
              <a:spcBef>
                <a:spcPts val="172"/>
              </a:spcBef>
            </a:pPr>
            <a:r>
              <a:rPr lang="en-US" sz="2400" kern="0" dirty="0"/>
              <a:t>0.8 GeV beam available for other exp, such as beam dump experiments like DAMSA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F6A681-0373-2CB2-1E31-9002C0334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324" y="3257804"/>
            <a:ext cx="4376677" cy="283819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58648B4-281B-F20C-9C58-6963D3C375ED}"/>
              </a:ext>
            </a:extLst>
          </p:cNvPr>
          <p:cNvCxnSpPr>
            <a:cxnSpLocks/>
          </p:cNvCxnSpPr>
          <p:nvPr/>
        </p:nvCxnSpPr>
        <p:spPr>
          <a:xfrm flipV="1">
            <a:off x="3810000" y="3906551"/>
            <a:ext cx="3282176" cy="20291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3842142-F4A9-3AAF-DD35-8825543C1A9A}"/>
              </a:ext>
            </a:extLst>
          </p:cNvPr>
          <p:cNvSpPr txBox="1"/>
          <p:nvPr/>
        </p:nvSpPr>
        <p:spPr>
          <a:xfrm>
            <a:off x="7017294" y="6019800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B. 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Flauger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EA60DE-1759-E849-A5CF-6A3E1BD29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6BED08-F813-0890-007E-6D113A450FCA}"/>
              </a:ext>
            </a:extLst>
          </p:cNvPr>
          <p:cNvSpPr txBox="1"/>
          <p:nvPr/>
        </p:nvSpPr>
        <p:spPr>
          <a:xfrm>
            <a:off x="7219463" y="4075057"/>
            <a:ext cx="1289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40FF"/>
                </a:solidFill>
                <a:latin typeface="+mj-lt"/>
              </a:rPr>
              <a:t>TeV</a:t>
            </a:r>
            <a:r>
              <a:rPr lang="en-US" b="1" dirty="0">
                <a:solidFill>
                  <a:srgbClr val="FF40FF"/>
                </a:solidFill>
                <a:latin typeface="+mj-lt"/>
              </a:rPr>
              <a:t> Field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D7C9B32-D51C-1F17-999A-C2DBB5E49D4A}"/>
              </a:ext>
            </a:extLst>
          </p:cNvPr>
          <p:cNvSpPr/>
          <p:nvPr/>
        </p:nvSpPr>
        <p:spPr bwMode="auto">
          <a:xfrm>
            <a:off x="6781800" y="3376582"/>
            <a:ext cx="701047" cy="783775"/>
          </a:xfrm>
          <a:prstGeom prst="ellipse">
            <a:avLst/>
          </a:prstGeom>
          <a:noFill/>
          <a:ln w="57150" cap="flat" cmpd="sng" algn="ctr">
            <a:solidFill>
              <a:srgbClr val="FF4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04C13-F080-F559-A089-D2F3F810D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0C111A3-067F-33E8-1210-DF721338D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69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4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6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2" grpId="0" uiExpand="1" build="p"/>
      <p:bldP spid="10" grpId="0"/>
      <p:bldP spid="7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1" y="76200"/>
            <a:ext cx="8839200" cy="609600"/>
          </a:xfrm>
        </p:spPr>
        <p:txBody>
          <a:bodyPr/>
          <a:lstStyle/>
          <a:p>
            <a:pPr lvl="0" latinLnBrk="1"/>
            <a:r>
              <a:rPr lang="en-US" sz="4800" b="1" dirty="0"/>
              <a:t>Physics Driven DAMSA Detector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991599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Discover dark sector particles beyond 2</a:t>
            </a:r>
            <a:r>
              <a:rPr lang="en-US" dirty="0">
                <a:latin typeface="Symbol" pitchFamily="2" charset="2"/>
                <a:sym typeface="Wingdings" pitchFamily="2" charset="2"/>
              </a:rPr>
              <a:t>g</a:t>
            </a:r>
            <a:r>
              <a:rPr lang="en-US" dirty="0">
                <a:sym typeface="Wingdings" pitchFamily="2" charset="2"/>
              </a:rPr>
              <a:t> ALP, such as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Dark photon / ALP to </a:t>
            </a:r>
            <a:r>
              <a:rPr lang="en-US" dirty="0" err="1">
                <a:sym typeface="Wingdings" pitchFamily="2" charset="2"/>
              </a:rPr>
              <a:t>e+e</a:t>
            </a:r>
            <a:r>
              <a:rPr lang="en-US" dirty="0">
                <a:sym typeface="Wingdings" pitchFamily="2" charset="2"/>
              </a:rPr>
              <a:t>-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Low mass dark matter, </a:t>
            </a:r>
            <a:r>
              <a:rPr lang="en-US" dirty="0" err="1">
                <a:sym typeface="Wingdings" pitchFamily="2" charset="2"/>
              </a:rPr>
              <a:t>etc</a:t>
            </a:r>
            <a:endParaRPr lang="en-US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Based on the signal and neutron background mitigation studies, using GEANT4  Detector assumptions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Fine granularity for a </a:t>
            </a:r>
            <a:r>
              <a:rPr lang="en-US" b="1" u="sng" dirty="0">
                <a:solidFill>
                  <a:srgbClr val="FF0000"/>
                </a:solidFill>
                <a:sym typeface="Wingdings" pitchFamily="2" charset="2"/>
              </a:rPr>
              <a:t>superb shower position and angular resolutions </a:t>
            </a:r>
            <a:r>
              <a:rPr lang="en-US" dirty="0">
                <a:sym typeface="Wingdings" pitchFamily="2" charset="2"/>
              </a:rPr>
              <a:t>for 2 EM particle vertex pointing &amp; DCA precision better than 1cm in the vacuum decay volume</a:t>
            </a:r>
          </a:p>
          <a:p>
            <a:pPr lvl="1">
              <a:lnSpc>
                <a:spcPct val="90000"/>
              </a:lnSpc>
            </a:pPr>
            <a:r>
              <a:rPr lang="en-US" b="1" u="sng" dirty="0">
                <a:solidFill>
                  <a:srgbClr val="FF0000"/>
                </a:solidFill>
                <a:sym typeface="Wingdings" pitchFamily="2" charset="2"/>
              </a:rPr>
              <a:t>Fast timing </a:t>
            </a:r>
            <a:r>
              <a:rPr lang="en-US" dirty="0">
                <a:sym typeface="Wingdings" pitchFamily="2" charset="2"/>
              </a:rPr>
              <a:t>capability at sub-ns level (~100ps) for two EM particle arrival time differences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Capability of measuring up to 500 MeV photons with as </a:t>
            </a:r>
            <a:r>
              <a:rPr lang="en-US" b="1" u="sng" dirty="0">
                <a:solidFill>
                  <a:srgbClr val="FF0000"/>
                </a:solidFill>
                <a:sym typeface="Wingdings" pitchFamily="2" charset="2"/>
              </a:rPr>
              <a:t>fine a mass resolution</a:t>
            </a:r>
            <a:r>
              <a:rPr lang="en-US" dirty="0">
                <a:sym typeface="Wingdings" pitchFamily="2" charset="2"/>
              </a:rPr>
              <a:t> as accomplishable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35688C-1440-3D29-3AD7-CA7B1AE14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BA8C37-6F92-7950-DD3B-B1F20722A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DAMSA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EC5FB-35EA-7562-0FF6-0D84791F8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Aug. 14,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2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142450</TotalTime>
  <Words>2284</Words>
  <Application>Microsoft Macintosh PowerPoint</Application>
  <PresentationFormat>On-screen Show (4:3)</PresentationFormat>
  <Paragraphs>348</Paragraphs>
  <Slides>28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Arial</vt:lpstr>
      <vt:lpstr>Arial Narrow</vt:lpstr>
      <vt:lpstr>Book Antiqua</vt:lpstr>
      <vt:lpstr>Cambria</vt:lpstr>
      <vt:lpstr>Monotype Corsiva</vt:lpstr>
      <vt:lpstr>Open Sans</vt:lpstr>
      <vt:lpstr>Symbol</vt:lpstr>
      <vt:lpstr>Times New Roman</vt:lpstr>
      <vt:lpstr>Wingdings</vt:lpstr>
      <vt:lpstr>phys1443-spring02</vt:lpstr>
      <vt:lpstr>think-cell 슬라이드</vt:lpstr>
      <vt:lpstr>PowerPoint Presentation</vt:lpstr>
      <vt:lpstr>Physics Motivation For DSP</vt:lpstr>
      <vt:lpstr>What is DAMSA?</vt:lpstr>
      <vt:lpstr>DAMSA Physics Strategy</vt:lpstr>
      <vt:lpstr>DAMSA Physics Strategy</vt:lpstr>
      <vt:lpstr>DAMSA Exp. Concept </vt:lpstr>
      <vt:lpstr>The three key elements</vt:lpstr>
      <vt:lpstr>Accelerator Complex in the PIP-II Era</vt:lpstr>
      <vt:lpstr>Physics Driven DAMSA Detector</vt:lpstr>
      <vt:lpstr>DAMSA Sensitivity – Running Experiments</vt:lpstr>
      <vt:lpstr>DAMSA Sensitivity – All Experiments</vt:lpstr>
      <vt:lpstr>Detector Design Concept</vt:lpstr>
      <vt:lpstr>The Little DAMSA</vt:lpstr>
      <vt:lpstr>Small Scale DAMSA Sensitivity</vt:lpstr>
      <vt:lpstr>The Little DAMSA That Could! </vt:lpstr>
      <vt:lpstr>The Little DAMSA Sensitivity</vt:lpstr>
      <vt:lpstr>Why Pilot DAMSA?</vt:lpstr>
      <vt:lpstr>The Little DAMSA Experiment! </vt:lpstr>
      <vt:lpstr>DAMSA – The Tracker </vt:lpstr>
      <vt:lpstr>DAMSA – The ECAL</vt:lpstr>
      <vt:lpstr>Little DAMSA – Stages 0 &amp; 1</vt:lpstr>
      <vt:lpstr>Little DAMSA – Stage 2</vt:lpstr>
      <vt:lpstr>Little DAMSA – Stages 3 &amp; 4</vt:lpstr>
      <vt:lpstr>Where is the DAMSA experiment?</vt:lpstr>
      <vt:lpstr>Potential Fermilab Experimental Facility</vt:lpstr>
      <vt:lpstr>PowerPoint Presentation</vt:lpstr>
      <vt:lpstr>Conclusions</vt:lpstr>
      <vt:lpstr>LDW2024 Parting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Yu, Jaehoon</cp:lastModifiedBy>
  <cp:revision>2728</cp:revision>
  <cp:lastPrinted>2023-11-30T17:50:52Z</cp:lastPrinted>
  <dcterms:created xsi:type="dcterms:W3CDTF">2012-01-19T04:21:20Z</dcterms:created>
  <dcterms:modified xsi:type="dcterms:W3CDTF">2024-08-14T00:49:22Z</dcterms:modified>
</cp:coreProperties>
</file>