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5"/>
  </p:notesMasterIdLst>
  <p:handoutMasterIdLst>
    <p:handoutMasterId r:id="rId36"/>
  </p:handoutMasterIdLst>
  <p:sldIdLst>
    <p:sldId id="263" r:id="rId2"/>
    <p:sldId id="425" r:id="rId3"/>
    <p:sldId id="662" r:id="rId4"/>
    <p:sldId id="585" r:id="rId5"/>
    <p:sldId id="690" r:id="rId6"/>
    <p:sldId id="675" r:id="rId7"/>
    <p:sldId id="406" r:id="rId8"/>
    <p:sldId id="673" r:id="rId9"/>
    <p:sldId id="704" r:id="rId10"/>
    <p:sldId id="489" r:id="rId11"/>
    <p:sldId id="678" r:id="rId12"/>
    <p:sldId id="684" r:id="rId13"/>
    <p:sldId id="693" r:id="rId14"/>
    <p:sldId id="685" r:id="rId15"/>
    <p:sldId id="686" r:id="rId16"/>
    <p:sldId id="526" r:id="rId17"/>
    <p:sldId id="528" r:id="rId18"/>
    <p:sldId id="706" r:id="rId19"/>
    <p:sldId id="705" r:id="rId20"/>
    <p:sldId id="672" r:id="rId21"/>
    <p:sldId id="601" r:id="rId22"/>
    <p:sldId id="692" r:id="rId23"/>
    <p:sldId id="569" r:id="rId24"/>
    <p:sldId id="479" r:id="rId25"/>
    <p:sldId id="437" r:id="rId26"/>
    <p:sldId id="651" r:id="rId27"/>
    <p:sldId id="461" r:id="rId28"/>
    <p:sldId id="428" r:id="rId29"/>
    <p:sldId id="589" r:id="rId30"/>
    <p:sldId id="568" r:id="rId31"/>
    <p:sldId id="587" r:id="rId32"/>
    <p:sldId id="636" r:id="rId33"/>
    <p:sldId id="63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57C704"/>
    <a:srgbClr val="8AC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1"/>
    <p:restoredTop sz="95048"/>
  </p:normalViewPr>
  <p:slideViewPr>
    <p:cSldViewPr snapToGrid="0" snapToObjects="1">
      <p:cViewPr varScale="1">
        <p:scale>
          <a:sx n="102" d="100"/>
          <a:sy n="102" d="100"/>
        </p:scale>
        <p:origin x="2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91463225420881"/>
          <c:y val="4.3859930175969848E-2"/>
          <c:w val="0.74428982164851099"/>
          <c:h val="0.76938205209014787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8456"/>
            <c:marker>
              <c:symbol val="circle"/>
              <c:size val="3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E720-2F43-8A4F-68624CD07AB4}"/>
              </c:ext>
            </c:extLst>
          </c:dPt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1D-6141-800D-6EB81F764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Magnetic Field (T)</a:t>
                </a:r>
                <a:endParaRPr lang="ko-KR" altLang="en-US" sz="900" b="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2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Quality Factor</a:t>
                </a:r>
                <a:endParaRPr lang="ko-KR" altLang="en-US" sz="900" b="0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8/9/24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8/9/24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1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83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97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04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90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72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18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80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804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132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44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15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710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66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432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960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327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30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759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slightly changing the topic.</a:t>
            </a:r>
          </a:p>
          <a:p>
            <a:r>
              <a:rPr lang="en-US" dirty="0"/>
              <a:t>Axion signal detection has typically relied on power detection using amplifiers.</a:t>
            </a:r>
          </a:p>
          <a:p>
            <a:r>
              <a:rPr lang="en-US" dirty="0"/>
              <a:t>Nowadays, most experiments utilize quantum noise limited amplifiers.</a:t>
            </a:r>
          </a:p>
          <a:p>
            <a:r>
              <a:rPr lang="en-US" dirty="0"/>
              <a:t>There was also an attempt to overcome the quantum limit using the so-called quantum squeezing technology.</a:t>
            </a:r>
          </a:p>
          <a:p>
            <a:endParaRPr lang="en-US" dirty="0"/>
          </a:p>
          <a:p>
            <a:r>
              <a:rPr lang="en-US" dirty="0"/>
              <a:t>In the mean time, people started jumping into single photon detector development.</a:t>
            </a:r>
          </a:p>
          <a:p>
            <a:r>
              <a:rPr lang="en-US" dirty="0"/>
              <a:t>It is mainly because counting photons is not subject to the quantum limit, such that you can in principle reduce noise level considerably.</a:t>
            </a:r>
          </a:p>
          <a:p>
            <a:r>
              <a:rPr lang="en-US" dirty="0"/>
              <a:t>In particular, such advantage manifests itself at high frequencies and low temperatures.</a:t>
            </a:r>
          </a:p>
          <a:p>
            <a:r>
              <a:rPr lang="en-US" dirty="0"/>
              <a:t>So the single photon detector will be the game changer in the future.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197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several single photon detection schemes depending on excitation and interference of a qubit system or bolometry such as transition edge sensors.</a:t>
            </a:r>
          </a:p>
          <a:p>
            <a:r>
              <a:rPr lang="en-US" dirty="0"/>
              <a:t>There are pros and cons for each scheme.</a:t>
            </a:r>
          </a:p>
          <a:p>
            <a:r>
              <a:rPr lang="en-US" dirty="0"/>
              <a:t>Typically, qubit systems are applicable to our business since the technology is mature in the GHz range.</a:t>
            </a:r>
          </a:p>
          <a:p>
            <a:r>
              <a:rPr lang="en-US" dirty="0"/>
              <a:t>However, it has a critical drawback – bandwidth is narrow and frequency tunability is extremely low.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163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\mu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23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488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66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quarter-wave coplanar waveguide resonator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384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505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30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64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81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48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89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47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LDM2024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Axion haloscopes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2.png"/><Relationship Id="rId7" Type="http://schemas.openxmlformats.org/officeDocument/2006/relationships/image" Target="../media/image29.jpg"/><Relationship Id="rId12" Type="http://schemas.openxmlformats.org/officeDocument/2006/relationships/image" Target="../media/image3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33.jpg"/><Relationship Id="rId5" Type="http://schemas.openxmlformats.org/officeDocument/2006/relationships/image" Target="../media/image3.png"/><Relationship Id="rId10" Type="http://schemas.openxmlformats.org/officeDocument/2006/relationships/image" Target="../media/image32.png"/><Relationship Id="rId4" Type="http://schemas.openxmlformats.org/officeDocument/2006/relationships/image" Target="../media/image28.JP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13" Type="http://schemas.openxmlformats.org/officeDocument/2006/relationships/image" Target="../media/image41.png"/><Relationship Id="rId3" Type="http://schemas.openxmlformats.org/officeDocument/2006/relationships/image" Target="../media/image19.png"/><Relationship Id="rId7" Type="http://schemas.openxmlformats.org/officeDocument/2006/relationships/image" Target="../media/image31.png"/><Relationship Id="rId12" Type="http://schemas.openxmlformats.org/officeDocument/2006/relationships/image" Target="../media/image4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10.png"/><Relationship Id="rId15" Type="http://schemas.openxmlformats.org/officeDocument/2006/relationships/image" Target="../media/image43.jpeg"/><Relationship Id="rId10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9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8.jpg"/><Relationship Id="rId5" Type="http://schemas.openxmlformats.org/officeDocument/2006/relationships/image" Target="../media/image10.pn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jpeg"/><Relationship Id="rId3" Type="http://schemas.openxmlformats.org/officeDocument/2006/relationships/image" Target="../media/image19.png"/><Relationship Id="rId7" Type="http://schemas.openxmlformats.org/officeDocument/2006/relationships/image" Target="../media/image50.jpe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43.jpeg"/><Relationship Id="rId5" Type="http://schemas.openxmlformats.org/officeDocument/2006/relationships/image" Target="../media/image10.png"/><Relationship Id="rId10" Type="http://schemas.openxmlformats.org/officeDocument/2006/relationships/image" Target="../media/image53.jpg"/><Relationship Id="rId4" Type="http://schemas.openxmlformats.org/officeDocument/2006/relationships/image" Target="../media/image3.png"/><Relationship Id="rId9" Type="http://schemas.openxmlformats.org/officeDocument/2006/relationships/image" Target="../media/image52.png"/><Relationship Id="rId1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9.png"/><Relationship Id="rId7" Type="http://schemas.openxmlformats.org/officeDocument/2006/relationships/image" Target="NUL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10.png"/><Relationship Id="rId10" Type="http://schemas.openxmlformats.org/officeDocument/2006/relationships/image" Target="../media/image60.png"/><Relationship Id="rId4" Type="http://schemas.openxmlformats.org/officeDocument/2006/relationships/image" Target="../media/image3.png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tiff"/><Relationship Id="rId3" Type="http://schemas.openxmlformats.org/officeDocument/2006/relationships/image" Target="../media/image3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jpg"/><Relationship Id="rId10" Type="http://schemas.openxmlformats.org/officeDocument/2006/relationships/image" Target="../media/image66.png"/><Relationship Id="rId4" Type="http://schemas.openxmlformats.org/officeDocument/2006/relationships/image" Target="../media/image21.jpg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23.jpg"/><Relationship Id="rId4" Type="http://schemas.openxmlformats.org/officeDocument/2006/relationships/image" Target="../media/image68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Relationship Id="rId9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3.png"/><Relationship Id="rId7" Type="http://schemas.openxmlformats.org/officeDocument/2006/relationships/image" Target="../media/image7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10.png"/><Relationship Id="rId9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0.png"/><Relationship Id="rId3" Type="http://schemas.openxmlformats.org/officeDocument/2006/relationships/image" Target="../media/image3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jpg"/><Relationship Id="rId10" Type="http://schemas.openxmlformats.org/officeDocument/2006/relationships/image" Target="../media/image87.png"/><Relationship Id="rId4" Type="http://schemas.openxmlformats.org/officeDocument/2006/relationships/image" Target="../media/image10.png"/><Relationship Id="rId9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g"/><Relationship Id="rId13" Type="http://schemas.openxmlformats.org/officeDocument/2006/relationships/image" Target="../media/image94.gif"/><Relationship Id="rId3" Type="http://schemas.openxmlformats.org/officeDocument/2006/relationships/image" Target="../media/image3.png"/><Relationship Id="rId7" Type="http://schemas.openxmlformats.org/officeDocument/2006/relationships/image" Target="../media/image88.jpg"/><Relationship Id="rId12" Type="http://schemas.openxmlformats.org/officeDocument/2006/relationships/image" Target="../media/image93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92.png"/><Relationship Id="rId5" Type="http://schemas.openxmlformats.org/officeDocument/2006/relationships/image" Target="../media/image87.jpeg"/><Relationship Id="rId10" Type="http://schemas.openxmlformats.org/officeDocument/2006/relationships/image" Target="../media/image91.png"/><Relationship Id="rId4" Type="http://schemas.openxmlformats.org/officeDocument/2006/relationships/image" Target="../media/image10.png"/><Relationship Id="rId9" Type="http://schemas.openxmlformats.org/officeDocument/2006/relationships/image" Target="../media/image9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5.jp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3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5" Type="http://schemas.openxmlformats.org/officeDocument/2006/relationships/image" Target="../media/image96.png"/><Relationship Id="rId4" Type="http://schemas.openxmlformats.org/officeDocument/2006/relationships/image" Target="../media/image10.png"/><Relationship Id="rId9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3.png"/><Relationship Id="rId7" Type="http://schemas.openxmlformats.org/officeDocument/2006/relationships/image" Target="../media/image590.png"/><Relationship Id="rId12" Type="http://schemas.openxmlformats.org/officeDocument/2006/relationships/image" Target="../media/image6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07.png"/><Relationship Id="rId5" Type="http://schemas.openxmlformats.org/officeDocument/2006/relationships/image" Target="../media/image104.png"/><Relationship Id="rId10" Type="http://schemas.openxmlformats.org/officeDocument/2006/relationships/image" Target="../media/image620.png"/><Relationship Id="rId4" Type="http://schemas.openxmlformats.org/officeDocument/2006/relationships/image" Target="../media/image10.png"/><Relationship Id="rId9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jp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NUL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11" Type="http://schemas.openxmlformats.org/officeDocument/2006/relationships/image" Target="NUL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emf"/><Relationship Id="rId13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chart" Target="../charts/chart1.xml"/><Relationship Id="rId5" Type="http://schemas.openxmlformats.org/officeDocument/2006/relationships/image" Target="../media/image3.png"/><Relationship Id="rId10" Type="http://schemas.openxmlformats.org/officeDocument/2006/relationships/image" Target="../media/image46.png"/><Relationship Id="rId4" Type="http://schemas.openxmlformats.org/officeDocument/2006/relationships/image" Target="../media/image109.png"/><Relationship Id="rId9" Type="http://schemas.openxmlformats.org/officeDocument/2006/relationships/image" Target="../media/image11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NULL"/><Relationship Id="rId3" Type="http://schemas.openxmlformats.org/officeDocument/2006/relationships/image" Target="../media/image3.png"/><Relationship Id="rId7" Type="http://schemas.openxmlformats.org/officeDocument/2006/relationships/image" Target="../media/image43.jpeg"/><Relationship Id="rId12" Type="http://schemas.openxmlformats.org/officeDocument/2006/relationships/image" Target="NUL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emf"/><Relationship Id="rId11" Type="http://schemas.openxmlformats.org/officeDocument/2006/relationships/image" Target="../media/image118.jp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7.jpg"/><Relationship Id="rId4" Type="http://schemas.openxmlformats.org/officeDocument/2006/relationships/image" Target="../media/image10.png"/><Relationship Id="rId9" Type="http://schemas.openxmlformats.org/officeDocument/2006/relationships/image" Target="../media/image116.png"/><Relationship Id="rId14" Type="http://schemas.openxmlformats.org/officeDocument/2006/relationships/image" Target="../media/image119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3.png"/><Relationship Id="rId7" Type="http://schemas.openxmlformats.org/officeDocument/2006/relationships/image" Target="../media/image43.jpeg"/><Relationship Id="rId12" Type="http://schemas.openxmlformats.org/officeDocument/2006/relationships/image" Target="../media/image1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emf"/><Relationship Id="rId11" Type="http://schemas.openxmlformats.org/officeDocument/2006/relationships/image" Target="../media/image118.jp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7.jpg"/><Relationship Id="rId4" Type="http://schemas.openxmlformats.org/officeDocument/2006/relationships/image" Target="../media/image10.png"/><Relationship Id="rId9" Type="http://schemas.openxmlformats.org/officeDocument/2006/relationships/image" Target="../media/image11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3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0.png"/><Relationship Id="rId4" Type="http://schemas.openxmlformats.org/officeDocument/2006/relationships/image" Target="../media/image10.png"/><Relationship Id="rId9" Type="http://schemas.openxmlformats.org/officeDocument/2006/relationships/image" Target="../media/image1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.png"/><Relationship Id="rId7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NULL"/><Relationship Id="rId4" Type="http://schemas.openxmlformats.org/officeDocument/2006/relationships/image" Target="../media/image10.png"/><Relationship Id="rId9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326689-305B-FDD8-12BD-25BF28053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" y="380999"/>
            <a:ext cx="9137177" cy="6091451"/>
          </a:xfrm>
          <a:prstGeom prst="rect">
            <a:avLst/>
          </a:prstGeom>
        </p:spPr>
      </p:pic>
      <p:sp>
        <p:nvSpPr>
          <p:cNvPr id="2" name="Title 1"/>
          <p:cNvSpPr>
            <a:spLocks noGrp="1" noChangeAspect="1"/>
          </p:cNvSpPr>
          <p:nvPr>
            <p:ph type="ctrTitle"/>
          </p:nvPr>
        </p:nvSpPr>
        <p:spPr>
          <a:xfrm>
            <a:off x="2780778" y="380998"/>
            <a:ext cx="6356399" cy="10720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4000" cap="none" dirty="0"/>
              <a:t>Axion Haloscope Searches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574" y="4798031"/>
            <a:ext cx="8605380" cy="167442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Light Dark World 2024</a:t>
            </a:r>
          </a:p>
          <a:p>
            <a:r>
              <a:rPr lang="en-US" sz="2000" i="1" dirty="0">
                <a:solidFill>
                  <a:srgbClr val="FFFF00"/>
                </a:solidFill>
              </a:rPr>
              <a:t>August 12, 2024 KAIST</a:t>
            </a:r>
          </a:p>
          <a:p>
            <a:pPr algn="r"/>
            <a:r>
              <a:rPr lang="en-US" i="1" dirty="0" err="1">
                <a:solidFill>
                  <a:srgbClr val="00B0F0"/>
                </a:solidFill>
              </a:rPr>
              <a:t>SungWoo</a:t>
            </a:r>
            <a:r>
              <a:rPr lang="en-US" i="1" dirty="0">
                <a:solidFill>
                  <a:srgbClr val="00B0F0"/>
                </a:solidFill>
              </a:rPr>
              <a:t> YOUN</a:t>
            </a:r>
          </a:p>
          <a:p>
            <a:pPr algn="r"/>
            <a:r>
              <a:rPr lang="en-US" sz="2000" i="1" dirty="0">
                <a:solidFill>
                  <a:srgbClr val="92D050"/>
                </a:solidFill>
              </a:rPr>
              <a:t>Center for Axion and Precision Physics Research (CAPP)</a:t>
            </a:r>
          </a:p>
          <a:p>
            <a:pPr algn="r"/>
            <a:r>
              <a:rPr lang="en-US" sz="2000" i="1" dirty="0">
                <a:solidFill>
                  <a:srgbClr val="92D050"/>
                </a:solidFill>
              </a:rPr>
              <a:t>Institute for Basic Science (IBS) </a:t>
            </a:r>
          </a:p>
        </p:txBody>
      </p:sp>
    </p:spTree>
    <p:extLst>
      <p:ext uri="{BB962C8B-B14F-4D97-AF65-F5344CB8AC3E}">
        <p14:creationId xmlns:p14="http://schemas.microsoft.com/office/powerpoint/2010/main" val="2748442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ADMX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55E3DA-D7B8-E6F6-5E46-CD4A21CB8C04}"/>
              </a:ext>
            </a:extLst>
          </p:cNvPr>
          <p:cNvGrpSpPr/>
          <p:nvPr/>
        </p:nvGrpSpPr>
        <p:grpSpPr>
          <a:xfrm>
            <a:off x="457198" y="1305719"/>
            <a:ext cx="2286001" cy="3076413"/>
            <a:chOff x="457198" y="1305719"/>
            <a:chExt cx="2286001" cy="30764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A3B7C4-C42C-3183-9B3D-3294F87F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0544CB-284B-7003-5E51-76AD0706C438}"/>
                </a:ext>
              </a:extLst>
            </p:cNvPr>
            <p:cNvSpPr txBox="1"/>
            <p:nvPr/>
          </p:nvSpPr>
          <p:spPr>
            <a:xfrm>
              <a:off x="457198" y="1371033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F4EB2EF-3842-A013-C0F9-8EED28B9E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5989" y="1303250"/>
            <a:ext cx="4146002" cy="272451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BA08036-1E0A-8728-04EF-91DECD18AB55}"/>
              </a:ext>
            </a:extLst>
          </p:cNvPr>
          <p:cNvSpPr txBox="1"/>
          <p:nvPr/>
        </p:nvSpPr>
        <p:spPr>
          <a:xfrm>
            <a:off x="4755095" y="1680229"/>
            <a:ext cx="2226408" cy="329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127</a:t>
            </a:r>
            <a:r>
              <a:rPr lang="en-KR" sz="1200" i="1" dirty="0">
                <a:solidFill>
                  <a:srgbClr val="00B050"/>
                </a:solidFill>
              </a:rPr>
              <a:t> 261803 (2021)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3F6417-B5D9-E3A3-4A29-21A652415C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163"/>
          <a:stretch/>
        </p:blipFill>
        <p:spPr>
          <a:xfrm>
            <a:off x="7169685" y="2009995"/>
            <a:ext cx="1517115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C147EB-790E-E6A7-3C45-67AC6DD4FE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37"/>
          <a:stretch/>
        </p:blipFill>
        <p:spPr>
          <a:xfrm>
            <a:off x="7097399" y="4583461"/>
            <a:ext cx="1589401" cy="14400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DFEE09F-D637-CAD8-5274-A83B33CDFAB6}"/>
              </a:ext>
            </a:extLst>
          </p:cNvPr>
          <p:cNvGrpSpPr/>
          <p:nvPr/>
        </p:nvGrpSpPr>
        <p:grpSpPr>
          <a:xfrm>
            <a:off x="457198" y="4129922"/>
            <a:ext cx="6695661" cy="2347078"/>
            <a:chOff x="457198" y="4129922"/>
            <a:chExt cx="6695661" cy="23470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7119307-9091-FEFE-43E3-D21DFBC598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1149" b="13127"/>
            <a:stretch/>
          </p:blipFill>
          <p:spPr>
            <a:xfrm>
              <a:off x="457198" y="4129922"/>
              <a:ext cx="6695661" cy="234707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BF4A7B-B4D0-560D-7FA9-B4E5DF4F5AAB}"/>
                </a:ext>
              </a:extLst>
            </p:cNvPr>
            <p:cNvSpPr txBox="1"/>
            <p:nvPr/>
          </p:nvSpPr>
          <p:spPr>
            <a:xfrm>
              <a:off x="4545496" y="5846314"/>
              <a:ext cx="1589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>
                  <a:solidFill>
                    <a:schemeClr val="bg1"/>
                  </a:solidFill>
                </a:rPr>
                <a:t>MRI (9.8T, 80cm)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026410-3A27-CAC8-F3C6-DA77EAFBFCFF}"/>
                </a:ext>
              </a:extLst>
            </p:cNvPr>
            <p:cNvSpPr txBox="1"/>
            <p:nvPr/>
          </p:nvSpPr>
          <p:spPr>
            <a:xfrm rot="21274318">
              <a:off x="1683713" y="4894806"/>
              <a:ext cx="203844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EFR: 2027 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99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t="5327" b="9012"/>
          <a:stretch/>
        </p:blipFill>
        <p:spPr>
          <a:xfrm>
            <a:off x="457200" y="1303001"/>
            <a:ext cx="8229600" cy="289625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IBS-CAPP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DE5AD75-9FCA-85A0-982B-B9381D9EDD67}"/>
              </a:ext>
            </a:extLst>
          </p:cNvPr>
          <p:cNvGrpSpPr/>
          <p:nvPr/>
        </p:nvGrpSpPr>
        <p:grpSpPr>
          <a:xfrm>
            <a:off x="5797322" y="2512807"/>
            <a:ext cx="1584291" cy="3964503"/>
            <a:chOff x="5797322" y="2512807"/>
            <a:chExt cx="1584291" cy="3964503"/>
          </a:xfrm>
        </p:grpSpPr>
        <p:pic>
          <p:nvPicPr>
            <p:cNvPr id="12" name="그림 6">
              <a:extLst>
                <a:ext uri="{FF2B5EF4-FFF2-40B4-BE49-F238E27FC236}">
                  <a16:creationId xmlns:a16="http://schemas.microsoft.com/office/drawing/2014/main" id="{EC382CCF-24E1-1646-A813-ED1180EDF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563781" y="4431904"/>
              <a:ext cx="1980000" cy="148499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5797322" y="6169533"/>
              <a:ext cx="14928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CAPP-8T</a:t>
              </a:r>
            </a:p>
          </p:txBody>
        </p:sp>
        <p:cxnSp>
          <p:nvCxnSpPr>
            <p:cNvPr id="46" name="Straight Arrow Connector 45"/>
            <p:cNvCxnSpPr>
              <a:cxnSpLocks/>
              <a:stCxn id="12" idx="1"/>
            </p:cNvCxnSpPr>
            <p:nvPr/>
          </p:nvCxnSpPr>
          <p:spPr>
            <a:xfrm flipV="1">
              <a:off x="6553781" y="2512807"/>
              <a:ext cx="827832" cy="1671596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75E83D1-4D95-7244-B25D-2D4CAB154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956"/>
          <a:stretch/>
        </p:blipFill>
        <p:spPr>
          <a:xfrm>
            <a:off x="2175279" y="3963649"/>
            <a:ext cx="1646049" cy="2196000"/>
          </a:xfrm>
          <a:effectLst>
            <a:softEdge rad="63500"/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533442E-115C-F039-6073-A883C680C79E}"/>
              </a:ext>
            </a:extLst>
          </p:cNvPr>
          <p:cNvGrpSpPr/>
          <p:nvPr/>
        </p:nvGrpSpPr>
        <p:grpSpPr>
          <a:xfrm>
            <a:off x="2154905" y="2680417"/>
            <a:ext cx="1666423" cy="3786198"/>
            <a:chOff x="2154905" y="2680417"/>
            <a:chExt cx="1666423" cy="3786198"/>
          </a:xfrm>
        </p:grpSpPr>
        <p:sp>
          <p:nvSpPr>
            <p:cNvPr id="62" name="TextBox 61"/>
            <p:cNvSpPr txBox="1"/>
            <p:nvPr/>
          </p:nvSpPr>
          <p:spPr>
            <a:xfrm>
              <a:off x="2154905" y="6155706"/>
              <a:ext cx="1666423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CAPP-12TB</a:t>
              </a:r>
            </a:p>
          </p:txBody>
        </p:sp>
        <p:cxnSp>
          <p:nvCxnSpPr>
            <p:cNvPr id="43" name="Straight Arrow Connector 42"/>
            <p:cNvCxnSpPr>
              <a:cxnSpLocks/>
              <a:stCxn id="3" idx="0"/>
            </p:cNvCxnSpPr>
            <p:nvPr/>
          </p:nvCxnSpPr>
          <p:spPr>
            <a:xfrm flipH="1" flipV="1">
              <a:off x="2247165" y="2680417"/>
              <a:ext cx="751139" cy="1283232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5952C4-AE10-6201-AF1A-337344708C9A}"/>
              </a:ext>
            </a:extLst>
          </p:cNvPr>
          <p:cNvGrpSpPr/>
          <p:nvPr/>
        </p:nvGrpSpPr>
        <p:grpSpPr>
          <a:xfrm>
            <a:off x="7304096" y="2391508"/>
            <a:ext cx="1496690" cy="4088934"/>
            <a:chOff x="7304096" y="2391508"/>
            <a:chExt cx="1496690" cy="4088934"/>
          </a:xfrm>
        </p:grpSpPr>
        <p:cxnSp>
          <p:nvCxnSpPr>
            <p:cNvPr id="47" name="Straight Arrow Connector 46"/>
            <p:cNvCxnSpPr>
              <a:cxnSpLocks/>
              <a:stCxn id="5" idx="0"/>
            </p:cNvCxnSpPr>
            <p:nvPr/>
          </p:nvCxnSpPr>
          <p:spPr>
            <a:xfrm flipV="1">
              <a:off x="8046596" y="2391508"/>
              <a:ext cx="250583" cy="1798129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7313890" y="6169533"/>
              <a:ext cx="1486896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CAPP-8TB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CD3C54-83A2-BBF0-3D56-80A71C126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04096" y="4189637"/>
              <a:ext cx="1484999" cy="1980000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0BB0E9-5C3B-0912-CDF8-8A670F2762E0}"/>
              </a:ext>
            </a:extLst>
          </p:cNvPr>
          <p:cNvGrpSpPr/>
          <p:nvPr/>
        </p:nvGrpSpPr>
        <p:grpSpPr>
          <a:xfrm>
            <a:off x="354905" y="2050166"/>
            <a:ext cx="1800000" cy="4422014"/>
            <a:chOff x="354905" y="2050166"/>
            <a:chExt cx="1800000" cy="4422014"/>
          </a:xfrm>
        </p:grpSpPr>
        <p:sp>
          <p:nvSpPr>
            <p:cNvPr id="27" name="TextBox 26"/>
            <p:cNvSpPr txBox="1"/>
            <p:nvPr/>
          </p:nvSpPr>
          <p:spPr>
            <a:xfrm>
              <a:off x="384511" y="6164403"/>
              <a:ext cx="17054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CAPP-9T</a:t>
              </a:r>
            </a:p>
          </p:txBody>
        </p:sp>
        <p:cxnSp>
          <p:nvCxnSpPr>
            <p:cNvPr id="41" name="Straight Arrow Connector 40"/>
            <p:cNvCxnSpPr>
              <a:cxnSpLocks/>
              <a:stCxn id="10" idx="0"/>
            </p:cNvCxnSpPr>
            <p:nvPr/>
          </p:nvCxnSpPr>
          <p:spPr>
            <a:xfrm flipH="1" flipV="1">
              <a:off x="1254905" y="2050166"/>
              <a:ext cx="1" cy="2472404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14A3AC0-C02A-3456-8E74-9EE4BC88CD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4905" y="4522569"/>
              <a:ext cx="1800000" cy="1647068"/>
              <a:chOff x="384509" y="4593100"/>
              <a:chExt cx="1718744" cy="157130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E89A5522-536B-E1AA-A45F-B68EFCAF0F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8052" r="9002"/>
              <a:stretch/>
            </p:blipFill>
            <p:spPr>
              <a:xfrm>
                <a:off x="384510" y="4593100"/>
                <a:ext cx="1718743" cy="1566548"/>
              </a:xfrm>
              <a:prstGeom prst="rect">
                <a:avLst/>
              </a:prstGeom>
              <a:ln>
                <a:noFill/>
              </a:ln>
              <a:effectLst>
                <a:softEdge rad="63500"/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028206A-C751-B831-1853-851D72D243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4509" y="5627911"/>
                <a:ext cx="409930" cy="52961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3" name="Picture 12" descr="20180618_152220.jpg">
                <a:extLst>
                  <a:ext uri="{FF2B5EF4-FFF2-40B4-BE49-F238E27FC236}">
                    <a16:creationId xmlns:a16="http://schemas.microsoft.com/office/drawing/2014/main" id="{422EE22D-4AD8-CB68-D2C3-522C194B02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044" r="19705"/>
              <a:stretch/>
            </p:blipFill>
            <p:spPr>
              <a:xfrm>
                <a:off x="1639154" y="4597855"/>
                <a:ext cx="464099" cy="156654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4ECFDD-A765-7ADB-13CB-3CA9F1F72864}"/>
              </a:ext>
            </a:extLst>
          </p:cNvPr>
          <p:cNvGrpSpPr/>
          <p:nvPr/>
        </p:nvGrpSpPr>
        <p:grpSpPr>
          <a:xfrm>
            <a:off x="3799905" y="3429000"/>
            <a:ext cx="2011602" cy="3054362"/>
            <a:chOff x="3799905" y="3429000"/>
            <a:chExt cx="2011602" cy="305436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83D13D-209D-4366-3B8F-204244702C8C}"/>
                </a:ext>
              </a:extLst>
            </p:cNvPr>
            <p:cNvSpPr txBox="1"/>
            <p:nvPr/>
          </p:nvSpPr>
          <p:spPr>
            <a:xfrm>
              <a:off x="3799905" y="6172453"/>
              <a:ext cx="2005458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CAPP-12T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632AA01-47F4-E721-996B-C374986353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8553" y="3429000"/>
              <a:ext cx="236322" cy="1235138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EBDA9EE-66AE-A291-9561-EBFF75F48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05824" y="4664138"/>
              <a:ext cx="2005683" cy="1504262"/>
            </a:xfrm>
            <a:prstGeom prst="rect">
              <a:avLst/>
            </a:prstGeom>
            <a:effectLst>
              <a:softEdge rad="63500"/>
            </a:effectLst>
          </p:spPr>
        </p:pic>
      </p:grpSp>
    </p:spTree>
    <p:extLst>
      <p:ext uri="{BB962C8B-B14F-4D97-AF65-F5344CB8AC3E}">
        <p14:creationId xmlns:p14="http://schemas.microsoft.com/office/powerpoint/2010/main" val="35828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256D85B-78B4-0C82-06B1-3D8ACB34C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CAPP (I)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F0AC0F2-2D51-0946-C2EC-ACB34AAAC5C2}"/>
              </a:ext>
            </a:extLst>
          </p:cNvPr>
          <p:cNvGrpSpPr/>
          <p:nvPr/>
        </p:nvGrpSpPr>
        <p:grpSpPr>
          <a:xfrm>
            <a:off x="359998" y="1185929"/>
            <a:ext cx="3194645" cy="2869236"/>
            <a:chOff x="359998" y="1185929"/>
            <a:chExt cx="3194645" cy="2869236"/>
          </a:xfrm>
        </p:grpSpPr>
        <p:pic>
          <p:nvPicPr>
            <p:cNvPr id="12" name="Picture 11" descr="double-cell.png">
              <a:extLst>
                <a:ext uri="{FF2B5EF4-FFF2-40B4-BE49-F238E27FC236}">
                  <a16:creationId xmlns:a16="http://schemas.microsoft.com/office/drawing/2014/main" id="{FD16EDB8-998A-6C5A-9EE0-D86CDAF69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4159" y="1439990"/>
              <a:ext cx="1150484" cy="864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CAFB5A-3CEF-8515-976B-67158089AEC3}"/>
                </a:ext>
              </a:extLst>
            </p:cNvPr>
            <p:cNvSpPr txBox="1"/>
            <p:nvPr/>
          </p:nvSpPr>
          <p:spPr>
            <a:xfrm>
              <a:off x="359998" y="1185929"/>
              <a:ext cx="2160000" cy="1107996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CAPP-9T</a:t>
              </a:r>
            </a:p>
            <a:p>
              <a:pPr algn="ctr"/>
              <a:r>
                <a:rPr lang="en-KR" sz="1400" i="1" dirty="0"/>
                <a:t>(9T/127mm)</a:t>
              </a:r>
            </a:p>
            <a:p>
              <a:pPr algn="ctr"/>
              <a:endParaRPr lang="en-KR" sz="800" i="1" dirty="0">
                <a:solidFill>
                  <a:srgbClr val="00B050"/>
                </a:solidFill>
              </a:endParaRP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2-cell pizza </a:t>
              </a:r>
              <a:r>
                <a:rPr lang="en-KR" sz="1400" i="1" dirty="0"/>
                <a:t>(3.2 GHz)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PRL </a:t>
              </a:r>
              <a:r>
                <a:rPr lang="en-US" sz="1200" b="1" i="1" dirty="0">
                  <a:solidFill>
                    <a:srgbClr val="00B050"/>
                  </a:solidFill>
                </a:rPr>
                <a:t>125</a:t>
              </a:r>
              <a:r>
                <a:rPr lang="en-US" sz="1200" i="1" dirty="0">
                  <a:solidFill>
                    <a:srgbClr val="00B050"/>
                  </a:solidFill>
                </a:rPr>
                <a:t> 221302 (2020)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70AFDF-E183-570B-AC68-BA030FE14B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052" t="8740" r="9002"/>
            <a:stretch/>
          </p:blipFill>
          <p:spPr>
            <a:xfrm>
              <a:off x="362233" y="2290623"/>
              <a:ext cx="2119470" cy="1764542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5236F93-37BB-2584-FF79-D82CDB612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17702" y="2318204"/>
              <a:ext cx="923398" cy="1641599"/>
            </a:xfrm>
            <a:prstGeom prst="rect">
              <a:avLst/>
            </a:prstGeom>
            <a:effectLst>
              <a:softEdge rad="63500"/>
            </a:effec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7CA3F45-A9CD-36EE-71E8-E7871E008B6A}"/>
              </a:ext>
            </a:extLst>
          </p:cNvPr>
          <p:cNvGrpSpPr/>
          <p:nvPr/>
        </p:nvGrpSpPr>
        <p:grpSpPr>
          <a:xfrm>
            <a:off x="6450001" y="1185929"/>
            <a:ext cx="2339998" cy="3897405"/>
            <a:chOff x="6444001" y="1959777"/>
            <a:chExt cx="2340000" cy="389740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DF71EFA-5FD4-2914-36F3-325E4FCB8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44000" y="2402030"/>
              <a:ext cx="1440001" cy="1930482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472E605-D24F-636D-C7D3-DD4EAB747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581629" y="1959777"/>
              <a:ext cx="620984" cy="150810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B8AEDF7-348E-74D4-6E9A-5441E099A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80000" y="3467882"/>
              <a:ext cx="864000" cy="864000"/>
            </a:xfrm>
            <a:prstGeom prst="rect">
              <a:avLst/>
            </a:prstGeom>
            <a:effectLst>
              <a:softEdge rad="38100"/>
            </a:effec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7D496FE-FDD8-26D3-4243-46820AA15885}"/>
                </a:ext>
              </a:extLst>
            </p:cNvPr>
            <p:cNvSpPr txBox="1"/>
            <p:nvPr/>
          </p:nvSpPr>
          <p:spPr>
            <a:xfrm>
              <a:off x="6444001" y="4349077"/>
              <a:ext cx="2340000" cy="1508105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CAPP-8TB</a:t>
              </a:r>
            </a:p>
            <a:p>
              <a:pPr algn="ctr"/>
              <a:r>
                <a:rPr lang="en-KR" sz="1400" i="1" dirty="0"/>
                <a:t>(8T/165mm)</a:t>
              </a:r>
            </a:p>
            <a:p>
              <a:pPr algn="ctr"/>
              <a:endParaRPr lang="en-KR" sz="800" i="1" dirty="0"/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8-cell + JPA </a:t>
              </a:r>
            </a:p>
            <a:p>
              <a:pPr algn="ctr"/>
              <a:r>
                <a:rPr lang="en-KR" sz="1400" i="1" dirty="0"/>
                <a:t>(5.9 GHz, </a:t>
              </a:r>
              <a:r>
                <a:rPr lang="en-KR" sz="1400" i="1" dirty="0">
                  <a:solidFill>
                    <a:srgbClr val="FF0000"/>
                  </a:solidFill>
                </a:rPr>
                <a:t>400 mK</a:t>
              </a:r>
              <a:r>
                <a:rPr lang="en-KR" sz="1400" i="1" dirty="0"/>
                <a:t>)</a:t>
              </a:r>
            </a:p>
            <a:p>
              <a:pPr algn="ctr"/>
              <a:r>
                <a:rPr lang="en-US" sz="1400" i="1" dirty="0"/>
                <a:t>N</a:t>
              </a:r>
              <a:r>
                <a:rPr lang="en-KR" sz="1400" i="1" dirty="0"/>
                <a:t>ear KSVZ sensitivity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Paper in preparation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9CAF537-E69B-B68D-F408-409485EDF387}"/>
              </a:ext>
            </a:extLst>
          </p:cNvPr>
          <p:cNvGrpSpPr/>
          <p:nvPr/>
        </p:nvGrpSpPr>
        <p:grpSpPr>
          <a:xfrm>
            <a:off x="439943" y="4872958"/>
            <a:ext cx="5747828" cy="1725774"/>
            <a:chOff x="439943" y="4872958"/>
            <a:chExt cx="5747828" cy="172577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E381616-0BD6-23D5-CFF2-E1441EA43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69999" y="5085457"/>
              <a:ext cx="2010807" cy="150810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1C58B2F-CD75-D06C-9103-39560BAE44A4}"/>
                </a:ext>
              </a:extLst>
            </p:cNvPr>
            <p:cNvSpPr txBox="1"/>
            <p:nvPr/>
          </p:nvSpPr>
          <p:spPr>
            <a:xfrm>
              <a:off x="1529999" y="4875183"/>
              <a:ext cx="2340000" cy="1723549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CAPP-12T</a:t>
              </a:r>
            </a:p>
            <a:p>
              <a:pPr algn="ctr"/>
              <a:r>
                <a:rPr lang="en-KR" sz="1400" i="1" dirty="0"/>
                <a:t>(12T/96m)</a:t>
              </a:r>
            </a:p>
            <a:p>
              <a:pPr algn="ctr"/>
              <a:endParaRPr lang="en-KR" sz="800" i="1" dirty="0"/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3-cell + JPA </a:t>
              </a:r>
            </a:p>
            <a:p>
              <a:pPr algn="ctr"/>
              <a:r>
                <a:rPr lang="en-KR" sz="1400" i="1" dirty="0"/>
                <a:t>(5.3 GHz, 400 mK)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KSVZ sensitivity</a:t>
              </a:r>
            </a:p>
            <a:p>
              <a:pPr algn="ctr"/>
              <a:r>
                <a:rPr lang="en-KR" sz="1400" i="1" dirty="0"/>
                <a:t>NM algorithm</a:t>
              </a:r>
              <a:endParaRPr lang="en-KR" sz="1200" i="1" dirty="0"/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arXiv:2312.11003 (PRL)</a:t>
              </a:r>
            </a:p>
          </p:txBody>
        </p:sp>
        <p:pic>
          <p:nvPicPr>
            <p:cNvPr id="24" name="그림 15">
              <a:extLst>
                <a:ext uri="{FF2B5EF4-FFF2-40B4-BE49-F238E27FC236}">
                  <a16:creationId xmlns:a16="http://schemas.microsoft.com/office/drawing/2014/main" id="{5B4106BC-A095-0B6D-A053-D8EC08D80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9943" y="4872958"/>
              <a:ext cx="974867" cy="8640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DF72A3B-279B-3A24-0CD1-6BAF95772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96911" y="5085456"/>
              <a:ext cx="790860" cy="147562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CFFA06E-C20B-E73C-E27A-54DF87A2B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480" y="5738043"/>
              <a:ext cx="975600" cy="859540"/>
            </a:xfrm>
            <a:prstGeom prst="rect">
              <a:avLst/>
            </a:prstGeom>
          </p:spPr>
        </p:pic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B7EF258-AACF-8927-3873-99813777C882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441100" y="3139004"/>
            <a:ext cx="1030161" cy="289996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467085C-9B28-6A0F-1239-F4E0C87F5535}"/>
              </a:ext>
            </a:extLst>
          </p:cNvPr>
          <p:cNvCxnSpPr>
            <a:cxnSpLocks/>
          </p:cNvCxnSpPr>
          <p:nvPr/>
        </p:nvCxnSpPr>
        <p:spPr>
          <a:xfrm flipH="1">
            <a:off x="5114441" y="3112508"/>
            <a:ext cx="1335560" cy="607085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9EC3B8E-98EB-987D-A9AF-79EBC8AA4302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4875403" y="4293031"/>
            <a:ext cx="130550" cy="792426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46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997C2B6-D866-ACA1-DEEA-A84D85116B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CAPP (II)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C3BDF38B-7EAD-358D-0633-8C418C6C5897}"/>
              </a:ext>
            </a:extLst>
          </p:cNvPr>
          <p:cNvGrpSpPr/>
          <p:nvPr/>
        </p:nvGrpSpPr>
        <p:grpSpPr>
          <a:xfrm>
            <a:off x="457200" y="1994160"/>
            <a:ext cx="2748647" cy="4489202"/>
            <a:chOff x="5937957" y="1840954"/>
            <a:chExt cx="2748647" cy="448920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47F90E7-5E1C-0BED-1A99-0A2BE60E64E2}"/>
                </a:ext>
              </a:extLst>
            </p:cNvPr>
            <p:cNvSpPr txBox="1"/>
            <p:nvPr/>
          </p:nvSpPr>
          <p:spPr>
            <a:xfrm>
              <a:off x="5937957" y="1840954"/>
              <a:ext cx="2748647" cy="1508105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CAPP-8T</a:t>
              </a:r>
            </a:p>
            <a:p>
              <a:pPr algn="ctr"/>
              <a:r>
                <a:rPr lang="en-KR" sz="1400" i="1" dirty="0"/>
                <a:t>(8T/125mm)</a:t>
              </a:r>
            </a:p>
            <a:p>
              <a:pPr algn="ctr"/>
              <a:endParaRPr lang="en-KR" sz="800" i="1" dirty="0">
                <a:solidFill>
                  <a:srgbClr val="00B050"/>
                </a:solidFill>
              </a:endParaRP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HTS SC cavity + JPA</a:t>
              </a:r>
            </a:p>
            <a:p>
              <a:pPr algn="ctr"/>
              <a:r>
                <a:rPr lang="en-KR" sz="1400" i="1" dirty="0"/>
                <a:t>(2.3 GHz, </a:t>
              </a:r>
              <a:r>
                <a:rPr lang="en-KR" sz="1400" i="1" dirty="0">
                  <a:solidFill>
                    <a:srgbClr val="FF0000"/>
                  </a:solidFill>
                </a:rPr>
                <a:t>Q ~ 0.5 M</a:t>
              </a:r>
              <a:r>
                <a:rPr lang="en-KR" sz="1400" i="1" dirty="0"/>
                <a:t>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KSVZ sensitivity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Paper in preparation</a:t>
              </a:r>
            </a:p>
          </p:txBody>
        </p:sp>
        <p:pic>
          <p:nvPicPr>
            <p:cNvPr id="6" name="그림 12">
              <a:extLst>
                <a:ext uri="{FF2B5EF4-FFF2-40B4-BE49-F238E27FC236}">
                  <a16:creationId xmlns:a16="http://schemas.microsoft.com/office/drawing/2014/main" id="{EED9B916-8BD8-6FFF-E551-3A9E029FA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0119" y="3345539"/>
              <a:ext cx="1346094" cy="1794792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9ED78F3-4E38-FC85-8107-72B537C8AD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9162" r="6887"/>
            <a:stretch/>
          </p:blipFill>
          <p:spPr>
            <a:xfrm>
              <a:off x="5937957" y="3349059"/>
              <a:ext cx="1402162" cy="2981097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F57987A-AA9E-4D0C-F6D7-60616E153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9727" y="5143851"/>
              <a:ext cx="1346486" cy="118630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EC4CD3D-E1C0-1617-F76A-E89140050CE7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4083878" y="3572144"/>
            <a:ext cx="1925491" cy="531568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B5E44D5-39BB-32A5-ACF7-32AE1F1C8CC9}"/>
              </a:ext>
            </a:extLst>
          </p:cNvPr>
          <p:cNvGrpSpPr/>
          <p:nvPr/>
        </p:nvGrpSpPr>
        <p:grpSpPr>
          <a:xfrm>
            <a:off x="5937959" y="1094637"/>
            <a:ext cx="2748647" cy="4870658"/>
            <a:chOff x="604153" y="1409635"/>
            <a:chExt cx="2748647" cy="487065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66A1462-0603-B8EB-5EAA-7D7749242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5563" y="2915592"/>
              <a:ext cx="1307990" cy="1943100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AA3F8ED-6E96-C5AC-B0C5-0B66FBC9E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978277" y="2922036"/>
              <a:ext cx="1074726" cy="1934507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AC7EC33-E336-7353-18C3-E6A63807E7CB}"/>
                </a:ext>
              </a:extLst>
            </p:cNvPr>
            <p:cNvSpPr txBox="1"/>
            <p:nvPr/>
          </p:nvSpPr>
          <p:spPr>
            <a:xfrm>
              <a:off x="604153" y="1409635"/>
              <a:ext cx="2748647" cy="1508105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CAPP-8T</a:t>
              </a:r>
            </a:p>
            <a:p>
              <a:pPr algn="ctr"/>
              <a:r>
                <a:rPr lang="en-KR" sz="1400" i="1" dirty="0"/>
                <a:t>(8T/125mm)</a:t>
              </a:r>
            </a:p>
            <a:p>
              <a:pPr algn="ctr"/>
              <a:endParaRPr lang="en-KR" sz="800" i="1" dirty="0">
                <a:solidFill>
                  <a:srgbClr val="00B050"/>
                </a:solidFill>
              </a:endParaRP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HTS SC cavity + JPA </a:t>
              </a:r>
            </a:p>
            <a:p>
              <a:pPr algn="ctr"/>
              <a:r>
                <a:rPr lang="en-KR" sz="1400" i="1" dirty="0"/>
                <a:t>(2.3 GHz, </a:t>
              </a:r>
              <a:r>
                <a:rPr lang="en-KR" sz="1400" i="1" dirty="0">
                  <a:solidFill>
                    <a:srgbClr val="FF0000"/>
                  </a:solidFill>
                </a:rPr>
                <a:t>Q ~ 3.5 M</a:t>
              </a:r>
              <a:r>
                <a:rPr lang="en-KR" sz="1400" i="1" dirty="0"/>
                <a:t>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AQN search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Paper in preparation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52AF368-5B53-EC89-B31E-733407159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7549" y="4856543"/>
              <a:ext cx="1901455" cy="1423750"/>
            </a:xfrm>
            <a:prstGeom prst="rect">
              <a:avLst/>
            </a:prstGeom>
            <a:effectLst>
              <a:softEdge rad="63500"/>
            </a:effectLst>
          </p:spPr>
        </p:pic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5F3E330-D53E-C0A2-B7CC-F01AF7B5211A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05456" y="4396141"/>
            <a:ext cx="878422" cy="0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01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997C2B6-D866-ACA1-DEEA-A84D85116B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CAPP (III)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A485C74-DA70-61DA-32F0-FCC56B566D78}"/>
              </a:ext>
            </a:extLst>
          </p:cNvPr>
          <p:cNvGrpSpPr/>
          <p:nvPr/>
        </p:nvGrpSpPr>
        <p:grpSpPr>
          <a:xfrm>
            <a:off x="6450000" y="2386046"/>
            <a:ext cx="2340000" cy="4153804"/>
            <a:chOff x="643652" y="1488727"/>
            <a:chExt cx="2340000" cy="415380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62A4EC7-D3A1-6DC6-B0D9-68E2EAA65AB6}"/>
                </a:ext>
              </a:extLst>
            </p:cNvPr>
            <p:cNvSpPr txBox="1"/>
            <p:nvPr/>
          </p:nvSpPr>
          <p:spPr>
            <a:xfrm>
              <a:off x="643652" y="1488727"/>
              <a:ext cx="2340000" cy="1324800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CAPP-9T</a:t>
              </a:r>
            </a:p>
            <a:p>
              <a:pPr algn="ctr"/>
              <a:r>
                <a:rPr lang="en-KR" sz="1400" i="1" dirty="0"/>
                <a:t>(9T/127mm)</a:t>
              </a:r>
            </a:p>
            <a:p>
              <a:pPr algn="ctr"/>
              <a:endParaRPr lang="en-KR" sz="800" i="1" dirty="0">
                <a:solidFill>
                  <a:srgbClr val="00B050"/>
                </a:solidFill>
              </a:endParaRP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TM</a:t>
              </a:r>
              <a:r>
                <a:rPr lang="en-KR" sz="1400" i="1" baseline="-25000" dirty="0">
                  <a:solidFill>
                    <a:srgbClr val="FF0000"/>
                  </a:solidFill>
                </a:rPr>
                <a:t>020</a:t>
              </a:r>
              <a:r>
                <a:rPr lang="en-KR" sz="1400" i="1" dirty="0">
                  <a:solidFill>
                    <a:srgbClr val="FF0000"/>
                  </a:solidFill>
                </a:rPr>
                <a:t> + Kirigami </a:t>
              </a:r>
              <a:r>
                <a:rPr lang="en-KR" sz="1400" i="1" dirty="0"/>
                <a:t>(5.2 GHz)</a:t>
              </a:r>
            </a:p>
            <a:p>
              <a:pPr algn="ctr"/>
              <a:r>
                <a:rPr lang="en-US" sz="1400" i="1" dirty="0"/>
                <a:t>Demonstration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arXiv:2403.13390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BB81EDD-6969-F4CD-88D4-685538125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4614" y="2820032"/>
              <a:ext cx="925955" cy="925955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2C3801-6C31-47CB-3918-8C6D9B0D0F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2598" r="15660"/>
            <a:stretch/>
          </p:blipFill>
          <p:spPr>
            <a:xfrm>
              <a:off x="1555828" y="2825633"/>
              <a:ext cx="1265673" cy="2816898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5" name="그림 4" descr="실린더, 스케치, 만화 영화, 페퍼밀이(가) 표시된 사진&#10;&#10;자동 생성된 설명">
              <a:extLst>
                <a:ext uri="{FF2B5EF4-FFF2-40B4-BE49-F238E27FC236}">
                  <a16:creationId xmlns:a16="http://schemas.microsoft.com/office/drawing/2014/main" id="{D8935733-C7A0-ECC2-6562-9497B279D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31" t="21599"/>
            <a:stretch/>
          </p:blipFill>
          <p:spPr>
            <a:xfrm>
              <a:off x="777360" y="3743469"/>
              <a:ext cx="660462" cy="1899062"/>
            </a:xfrm>
            <a:prstGeom prst="rect">
              <a:avLst/>
            </a:prstGeom>
            <a:effectLst>
              <a:softEdge rad="63500"/>
            </a:effec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1954EFF-B74A-588E-E5E8-A0AD96C3CE23}"/>
              </a:ext>
            </a:extLst>
          </p:cNvPr>
          <p:cNvGrpSpPr/>
          <p:nvPr/>
        </p:nvGrpSpPr>
        <p:grpSpPr>
          <a:xfrm>
            <a:off x="362322" y="2353673"/>
            <a:ext cx="2340000" cy="4183445"/>
            <a:chOff x="478205" y="1453354"/>
            <a:chExt cx="2340000" cy="41834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49AAE2C-2B20-702D-AEFD-F4EA7E95F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8180" y="3656592"/>
              <a:ext cx="802437" cy="198020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50DB79-1E74-2506-37F1-222D1DD4A0B0}"/>
                </a:ext>
              </a:extLst>
            </p:cNvPr>
            <p:cNvSpPr txBox="1"/>
            <p:nvPr/>
          </p:nvSpPr>
          <p:spPr>
            <a:xfrm>
              <a:off x="478205" y="1453354"/>
              <a:ext cx="2340000" cy="1323439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CAPP-12T</a:t>
              </a:r>
            </a:p>
            <a:p>
              <a:pPr algn="ctr"/>
              <a:r>
                <a:rPr lang="en-KR" sz="1400" i="1" dirty="0"/>
                <a:t>(12T/96m)</a:t>
              </a:r>
            </a:p>
            <a:p>
              <a:pPr algn="ctr"/>
              <a:endParaRPr lang="en-KR" sz="800" i="1" dirty="0"/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TM</a:t>
              </a:r>
              <a:r>
                <a:rPr lang="en-KR" sz="1400" i="1" baseline="-25000" dirty="0">
                  <a:solidFill>
                    <a:srgbClr val="FF0000"/>
                  </a:solidFill>
                </a:rPr>
                <a:t>020</a:t>
              </a:r>
              <a:r>
                <a:rPr lang="en-KR" sz="1400" i="1" dirty="0">
                  <a:solidFill>
                    <a:srgbClr val="FF0000"/>
                  </a:solidFill>
                </a:rPr>
                <a:t> + Kirigami + JPA </a:t>
              </a:r>
            </a:p>
            <a:p>
              <a:pPr algn="ctr"/>
              <a:r>
                <a:rPr lang="en-KR" sz="1400" i="1" dirty="0"/>
                <a:t>(5.1 GHz)</a:t>
              </a:r>
            </a:p>
            <a:p>
              <a:pPr algn="ctr"/>
              <a:r>
                <a:rPr lang="en-KR" sz="1400" i="1" dirty="0"/>
                <a:t>KSVZ run is about to begin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718D16A-233C-17FF-79A6-CCE21DAB1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73781" y="2785206"/>
              <a:ext cx="1342317" cy="2835259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306FA38-A234-1448-8336-35C663063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205" y="2785206"/>
              <a:ext cx="983378" cy="866393"/>
            </a:xfrm>
            <a:prstGeom prst="rect">
              <a:avLst/>
            </a:prstGeom>
            <a:effectLst>
              <a:softEdge rad="63500"/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16269E-2569-D65F-26F7-74BE26899A5D}"/>
              </a:ext>
            </a:extLst>
          </p:cNvPr>
          <p:cNvGrpSpPr/>
          <p:nvPr/>
        </p:nvGrpSpPr>
        <p:grpSpPr>
          <a:xfrm>
            <a:off x="2660221" y="1172127"/>
            <a:ext cx="5228923" cy="3684003"/>
            <a:chOff x="7640345" y="2039349"/>
            <a:chExt cx="5228923" cy="3684003"/>
          </a:xfrm>
        </p:grpSpPr>
        <p:pic>
          <p:nvPicPr>
            <p:cNvPr id="22" name="그림 17">
              <a:extLst>
                <a:ext uri="{FF2B5EF4-FFF2-40B4-BE49-F238E27FC236}">
                  <a16:creationId xmlns:a16="http://schemas.microsoft.com/office/drawing/2014/main" id="{32F9C476-FD88-D148-4D64-AACA7E63F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526" b="9228"/>
            <a:stretch/>
          </p:blipFill>
          <p:spPr>
            <a:xfrm>
              <a:off x="9525632" y="2144483"/>
              <a:ext cx="936000" cy="931665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BA61ED-BBC9-5C13-8A37-1C09FA36B1BB}"/>
                </a:ext>
              </a:extLst>
            </p:cNvPr>
            <p:cNvSpPr txBox="1"/>
            <p:nvPr/>
          </p:nvSpPr>
          <p:spPr>
            <a:xfrm>
              <a:off x="10460329" y="2143567"/>
              <a:ext cx="2408939" cy="1107996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CAPP-9T</a:t>
              </a:r>
            </a:p>
            <a:p>
              <a:pPr algn="ctr"/>
              <a:r>
                <a:rPr lang="en-KR" sz="1400" i="1" dirty="0"/>
                <a:t>(9T/127mm)</a:t>
              </a:r>
            </a:p>
            <a:p>
              <a:pPr algn="ctr"/>
              <a:endParaRPr lang="en-KR" sz="800" i="1" dirty="0">
                <a:solidFill>
                  <a:srgbClr val="00B050"/>
                </a:solidFill>
              </a:endParaRP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Photonic crystal (&gt;10 GHz)</a:t>
              </a:r>
              <a:endParaRPr lang="en-KR" sz="1400" i="1" dirty="0"/>
            </a:p>
            <a:p>
              <a:pPr algn="ctr"/>
              <a:r>
                <a:rPr lang="en-US" sz="1400" i="1" dirty="0"/>
                <a:t>Ready for physics run</a:t>
              </a:r>
              <a:endParaRPr lang="en-KR" sz="1400" i="1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194B85C-C8EB-C54B-2AC2-731955A3BB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22174" r="19130"/>
            <a:stretch/>
          </p:blipFill>
          <p:spPr>
            <a:xfrm>
              <a:off x="8584015" y="2149500"/>
              <a:ext cx="936000" cy="2126223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286446C-B175-3EE0-94C5-5D3E5D0AD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640345" y="2039349"/>
              <a:ext cx="1188000" cy="3684003"/>
            </a:xfrm>
            <a:prstGeom prst="rect">
              <a:avLst/>
            </a:prstGeom>
          </p:spPr>
        </p:pic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0821C2-288F-D46D-8C3C-72436265870A}"/>
              </a:ext>
            </a:extLst>
          </p:cNvPr>
          <p:cNvCxnSpPr>
            <a:cxnSpLocks/>
          </p:cNvCxnSpPr>
          <p:nvPr/>
        </p:nvCxnSpPr>
        <p:spPr>
          <a:xfrm flipH="1" flipV="1">
            <a:off x="4971133" y="4087186"/>
            <a:ext cx="1482004" cy="127665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0C3AAFB-C47C-28BE-E0DF-F1B0084AB74F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2700215" y="4459561"/>
            <a:ext cx="2268743" cy="643594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5B147E3-DF8D-75C8-373E-E3C26D712EE6}"/>
              </a:ext>
            </a:extLst>
          </p:cNvPr>
          <p:cNvCxnSpPr>
            <a:cxnSpLocks/>
            <a:stCxn id="24" idx="3"/>
            <a:endCxn id="29" idx="1"/>
          </p:cNvCxnSpPr>
          <p:nvPr/>
        </p:nvCxnSpPr>
        <p:spPr>
          <a:xfrm>
            <a:off x="4539891" y="2345390"/>
            <a:ext cx="1172244" cy="798577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49E5C9D-12DB-BCA2-DEF3-F0255980F572}"/>
              </a:ext>
            </a:extLst>
          </p:cNvPr>
          <p:cNvSpPr/>
          <p:nvPr/>
        </p:nvSpPr>
        <p:spPr>
          <a:xfrm>
            <a:off x="5712135" y="2783967"/>
            <a:ext cx="54000" cy="720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9C4492-192B-0BB9-E773-2E4F5E52C1DE}"/>
              </a:ext>
            </a:extLst>
          </p:cNvPr>
          <p:cNvCxnSpPr/>
          <p:nvPr/>
        </p:nvCxnSpPr>
        <p:spPr>
          <a:xfrm>
            <a:off x="4968958" y="2783967"/>
            <a:ext cx="0" cy="1908000"/>
          </a:xfrm>
          <a:prstGeom prst="line">
            <a:avLst/>
          </a:prstGeom>
          <a:ln w="19050">
            <a:solidFill>
              <a:srgbClr val="FF000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68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B35B10B-2D28-E05C-A397-C4414FFDC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CAPP (IV)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EFD0465-328C-71F8-280E-4A37BB932243}"/>
              </a:ext>
            </a:extLst>
          </p:cNvPr>
          <p:cNvGrpSpPr/>
          <p:nvPr/>
        </p:nvGrpSpPr>
        <p:grpSpPr>
          <a:xfrm>
            <a:off x="5181626" y="1453356"/>
            <a:ext cx="3607469" cy="5125843"/>
            <a:chOff x="5033449" y="1453356"/>
            <a:chExt cx="3607469" cy="512584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BC001B-4BB5-EB68-1466-3C2F4B06CE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416" r="17425"/>
            <a:stretch/>
          </p:blipFill>
          <p:spPr>
            <a:xfrm>
              <a:off x="5033449" y="1465380"/>
              <a:ext cx="1542499" cy="320560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softEdge rad="63500"/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3C67474-5D1C-EEE7-0319-087CA0F64FA0}"/>
                    </a:ext>
                  </a:extLst>
                </p:cNvPr>
                <p:cNvSpPr txBox="1"/>
                <p:nvPr/>
              </p:nvSpPr>
              <p:spPr>
                <a:xfrm>
                  <a:off x="5033449" y="4670984"/>
                  <a:ext cx="3605330" cy="1908215"/>
                </a:xfrm>
                <a:prstGeom prst="rect">
                  <a:avLst/>
                </a:prstGeom>
                <a:solidFill>
                  <a:schemeClr val="bg2"/>
                </a:solidFill>
                <a:effectLst>
                  <a:softEdge rad="63500"/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KR" sz="1600" b="1" i="1" dirty="0"/>
                    <a:t>CAPP-12TB</a:t>
                  </a:r>
                </a:p>
                <a:p>
                  <a:pPr algn="ctr"/>
                  <a:r>
                    <a:rPr lang="en-KR" sz="1400" i="1" dirty="0"/>
                    <a:t>(12T/320mm)</a:t>
                  </a:r>
                </a:p>
                <a:p>
                  <a:pPr algn="ctr"/>
                  <a:r>
                    <a:rPr lang="en-KR" sz="1400" i="1" dirty="0"/>
                    <a:t> f &gt; 1 GHz, V = 37 L, T</a:t>
                  </a:r>
                  <a:r>
                    <a:rPr lang="en-KR" sz="1400" i="1" baseline="-25000" dirty="0"/>
                    <a:t>sys</a:t>
                  </a:r>
                  <a:r>
                    <a:rPr lang="en-KR" sz="1400" i="1" dirty="0"/>
                    <a:t> &lt; 250 mK </a:t>
                  </a:r>
                </a:p>
                <a:p>
                  <a:pPr algn="ctr"/>
                  <a:endParaRPr lang="en-KR" sz="800" i="1" dirty="0"/>
                </a:p>
                <a:p>
                  <a:pPr algn="ctr"/>
                  <a:r>
                    <a:rPr lang="en-US" sz="1400" i="1" dirty="0">
                      <a:solidFill>
                        <a:srgbClr val="FF0000"/>
                      </a:solidFill>
                    </a:rPr>
                    <a:t>d</a:t>
                  </a:r>
                  <a:r>
                    <a:rPr lang="en-KR" sz="1400" i="1" dirty="0">
                      <a:solidFill>
                        <a:srgbClr val="FF0000"/>
                      </a:solidFill>
                    </a:rPr>
                    <a:t>f/dt ~ 2 MHz/day @ DFSZ </a:t>
                  </a:r>
                </a:p>
                <a:p>
                  <a:pPr algn="ctr"/>
                  <a:r>
                    <a:rPr lang="en-KR" sz="1200" i="1" dirty="0">
                      <a:solidFill>
                        <a:srgbClr val="00B050"/>
                      </a:solidFill>
                    </a:rPr>
                    <a:t>PRL </a:t>
                  </a:r>
                  <a:r>
                    <a:rPr lang="en-KR" sz="1200" b="1" i="1" dirty="0">
                      <a:solidFill>
                        <a:srgbClr val="00B050"/>
                      </a:solidFill>
                    </a:rPr>
                    <a:t>130</a:t>
                  </a:r>
                  <a:r>
                    <a:rPr lang="en-KR" sz="1200" i="1" dirty="0">
                      <a:solidFill>
                        <a:srgbClr val="00B050"/>
                      </a:solidFill>
                    </a:rPr>
                    <a:t> 071002 (2023)</a:t>
                  </a:r>
                </a:p>
                <a:p>
                  <a:pPr algn="ctr"/>
                  <a:r>
                    <a:rPr lang="en-US" sz="1400" i="1" dirty="0">
                      <a:solidFill>
                        <a:srgbClr val="FF0000"/>
                      </a:solidFill>
                    </a:rPr>
                    <a:t>Extended scan (</a:t>
                  </a:r>
                  <a14:m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en-US" sz="1400" i="1" dirty="0">
                      <a:solidFill>
                        <a:srgbClr val="FF0000"/>
                      </a:solidFill>
                    </a:rPr>
                    <a:t>~120 MHz)</a:t>
                  </a:r>
                </a:p>
                <a:p>
                  <a:pPr algn="ctr"/>
                  <a:r>
                    <a:rPr lang="en-US" sz="1200" i="1" dirty="0">
                      <a:solidFill>
                        <a:srgbClr val="00B050"/>
                      </a:solidFill>
                    </a:rPr>
                    <a:t>arXiv:2402.12892 (PRX)</a:t>
                  </a:r>
                </a:p>
                <a:p>
                  <a:pPr algn="ctr"/>
                  <a:r>
                    <a:rPr lang="en-US" sz="1400" i="1" dirty="0"/>
                    <a:t>Preparation for 300 </a:t>
                  </a:r>
                  <a:r>
                    <a:rPr lang="en-KR" sz="1400" i="1" dirty="0"/>
                    <a:t>MHz run w/ SC cavity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3C67474-5D1C-EEE7-0319-087CA0F64F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3449" y="4670984"/>
                  <a:ext cx="3605330" cy="1908215"/>
                </a:xfrm>
                <a:prstGeom prst="rect">
                  <a:avLst/>
                </a:prstGeom>
                <a:blipFill>
                  <a:blip r:embed="rId7"/>
                  <a:stretch>
                    <a:fillRect t="-662" b="-2649"/>
                  </a:stretch>
                </a:blipFill>
                <a:effectLst>
                  <a:softEdge rad="63500"/>
                </a:effectLst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Content Placeholder 13">
              <a:extLst>
                <a:ext uri="{FF2B5EF4-FFF2-40B4-BE49-F238E27FC236}">
                  <a16:creationId xmlns:a16="http://schemas.microsoft.com/office/drawing/2014/main" id="{6820DB65-1514-0670-5374-25574DCB83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0067"/>
            <a:stretch/>
          </p:blipFill>
          <p:spPr>
            <a:xfrm>
              <a:off x="6568199" y="1453356"/>
              <a:ext cx="1342831" cy="321762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5A28B72-4FF3-AF99-3EAB-69F2BE4CC0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631" b="-1"/>
            <a:stretch/>
          </p:blipFill>
          <p:spPr>
            <a:xfrm>
              <a:off x="7918779" y="1461104"/>
              <a:ext cx="720000" cy="2467066"/>
            </a:xfrm>
            <a:prstGeom prst="rect">
              <a:avLst/>
            </a:prstGeom>
            <a:effectLst>
              <a:softEdge rad="38100"/>
            </a:effec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8E40645-915C-6AE9-8AD3-80D71B58A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20918" y="3960248"/>
              <a:ext cx="720000" cy="694285"/>
            </a:xfrm>
            <a:prstGeom prst="rect">
              <a:avLst/>
            </a:prstGeom>
            <a:effectLst>
              <a:softEdge rad="38100"/>
            </a:effectLst>
          </p:spPr>
        </p:pic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E76FFE6-DA68-5ED8-52B4-78BDCAE733EE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3277892" y="3068182"/>
            <a:ext cx="1903734" cy="892066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54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QUAX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3D16698-E6E0-BEEB-79C3-984F326D35D8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A600ABE-CFA8-64C3-8BAA-D35D1C7E5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B356031-B929-B611-80A2-56AF97389827}"/>
                </a:ext>
              </a:extLst>
            </p:cNvPr>
            <p:cNvSpPr txBox="1"/>
            <p:nvPr/>
          </p:nvSpPr>
          <p:spPr>
            <a:xfrm>
              <a:off x="5849613" y="1363379"/>
              <a:ext cx="1067237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(LNF)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584C1F-E93D-F78E-0726-0983A022074F}"/>
              </a:ext>
            </a:extLst>
          </p:cNvPr>
          <p:cNvGrpSpPr/>
          <p:nvPr/>
        </p:nvGrpSpPr>
        <p:grpSpPr>
          <a:xfrm>
            <a:off x="434898" y="1287896"/>
            <a:ext cx="4465117" cy="1764000"/>
            <a:chOff x="4221683" y="4677000"/>
            <a:chExt cx="4465117" cy="1800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9DE1E6A-9148-9872-DE42-183A4E55E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1683" y="4677000"/>
              <a:ext cx="4465117" cy="1800000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C32504-B6F4-CD6F-D102-F0924DEBE644}"/>
                </a:ext>
              </a:extLst>
            </p:cNvPr>
            <p:cNvSpPr txBox="1"/>
            <p:nvPr/>
          </p:nvSpPr>
          <p:spPr>
            <a:xfrm>
              <a:off x="4274691" y="4744612"/>
              <a:ext cx="1224000" cy="31405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(LNL)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116D03A-F673-1C0B-B7C3-27FA97E22D75}"/>
              </a:ext>
            </a:extLst>
          </p:cNvPr>
          <p:cNvGrpSpPr/>
          <p:nvPr/>
        </p:nvGrpSpPr>
        <p:grpSpPr>
          <a:xfrm>
            <a:off x="434898" y="3183941"/>
            <a:ext cx="3861683" cy="2184071"/>
            <a:chOff x="360000" y="4304209"/>
            <a:chExt cx="3861683" cy="218407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7BE9B2-E801-B2C6-C0C5-99BB91759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4898" y="4616280"/>
              <a:ext cx="1377974" cy="1872000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7280A7-3872-EA8E-D1FF-EBF880142132}"/>
                </a:ext>
              </a:extLst>
            </p:cNvPr>
            <p:cNvSpPr txBox="1"/>
            <p:nvPr/>
          </p:nvSpPr>
          <p:spPr>
            <a:xfrm>
              <a:off x="1952627" y="4334987"/>
              <a:ext cx="2269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PRApplied </a:t>
              </a:r>
              <a:r>
                <a:rPr lang="en-KR" sz="1200" b="1" i="1" dirty="0">
                  <a:solidFill>
                    <a:srgbClr val="00B050"/>
                  </a:solidFill>
                </a:rPr>
                <a:t>17</a:t>
              </a:r>
              <a:r>
                <a:rPr lang="en-KR" sz="1200" i="1" dirty="0">
                  <a:solidFill>
                    <a:srgbClr val="00B050"/>
                  </a:solidFill>
                </a:rPr>
                <a:t> 054013 (2022)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340A567-A6C1-3C7D-069F-69FA89C95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12872" y="4615168"/>
              <a:ext cx="2363636" cy="187200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3A5877C-1F1D-019B-D243-921F9D7DF626}"/>
                </a:ext>
              </a:extLst>
            </p:cNvPr>
            <p:cNvSpPr txBox="1"/>
            <p:nvPr/>
          </p:nvSpPr>
          <p:spPr>
            <a:xfrm>
              <a:off x="360000" y="4304209"/>
              <a:ext cx="1498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Dielectric cavity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9DC1FBA-AD28-C272-5F6A-4C271114BBD8}"/>
              </a:ext>
            </a:extLst>
          </p:cNvPr>
          <p:cNvGrpSpPr/>
          <p:nvPr/>
        </p:nvGrpSpPr>
        <p:grpSpPr>
          <a:xfrm>
            <a:off x="5213825" y="3982906"/>
            <a:ext cx="3472975" cy="2500456"/>
            <a:chOff x="1929262" y="1294440"/>
            <a:chExt cx="3472975" cy="250045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17765E7-A56E-9E3B-62DD-84984E52F0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971" t="47933" r="3434" b="-1"/>
            <a:stretch/>
          </p:blipFill>
          <p:spPr>
            <a:xfrm rot="16200000">
              <a:off x="1627308" y="2014871"/>
              <a:ext cx="2086359" cy="936000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6E5E93F-62A1-90C6-9341-6AA13D830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9221" y="1439691"/>
              <a:ext cx="2263016" cy="21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60798C-31B3-EEBB-0C3F-FEA0CE874500}"/>
                </a:ext>
              </a:extLst>
            </p:cNvPr>
            <p:cNvSpPr txBox="1"/>
            <p:nvPr/>
          </p:nvSpPr>
          <p:spPr>
            <a:xfrm>
              <a:off x="3517167" y="1294440"/>
              <a:ext cx="1842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99</a:t>
              </a:r>
              <a:r>
                <a:rPr lang="en-KR" sz="1200" i="1" dirty="0">
                  <a:solidFill>
                    <a:srgbClr val="00B050"/>
                  </a:solidFill>
                </a:rPr>
                <a:t> 101101 (2019)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80C2A43-4EF7-8EA2-0893-A5140F96C1CD}"/>
                </a:ext>
              </a:extLst>
            </p:cNvPr>
            <p:cNvSpPr txBox="1"/>
            <p:nvPr/>
          </p:nvSpPr>
          <p:spPr>
            <a:xfrm>
              <a:off x="1929262" y="3487119"/>
              <a:ext cx="1498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SC (NbTi) cavity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249827B3-350D-CBE0-D39F-A695FBBA78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424" y="5454814"/>
            <a:ext cx="2514221" cy="103526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01CA94A-07B5-756A-00B6-1C92DF7DAB49}"/>
              </a:ext>
            </a:extLst>
          </p:cNvPr>
          <p:cNvSpPr txBox="1"/>
          <p:nvPr/>
        </p:nvSpPr>
        <p:spPr>
          <a:xfrm>
            <a:off x="2960912" y="5905306"/>
            <a:ext cx="874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400" i="1" dirty="0"/>
              <a:t>TWPA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E4641B-D206-C6FF-970F-EE2758318EB5}"/>
              </a:ext>
            </a:extLst>
          </p:cNvPr>
          <p:cNvSpPr txBox="1"/>
          <p:nvPr/>
        </p:nvSpPr>
        <p:spPr>
          <a:xfrm>
            <a:off x="2961645" y="6213083"/>
            <a:ext cx="184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108</a:t>
            </a:r>
            <a:r>
              <a:rPr lang="en-KR" sz="1200" i="1" dirty="0">
                <a:solidFill>
                  <a:srgbClr val="00B050"/>
                </a:solidFill>
              </a:rPr>
              <a:t> 062005 (2023)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AD7EC2-0F1F-59EB-B107-141B85789443}"/>
              </a:ext>
            </a:extLst>
          </p:cNvPr>
          <p:cNvGrpSpPr/>
          <p:nvPr/>
        </p:nvGrpSpPr>
        <p:grpSpPr>
          <a:xfrm>
            <a:off x="5270663" y="3561753"/>
            <a:ext cx="3405319" cy="2987868"/>
            <a:chOff x="5270663" y="3561753"/>
            <a:chExt cx="3405319" cy="298786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1BAB759-55B4-C64D-E56F-B4F574609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70663" y="3561753"/>
              <a:ext cx="2415813" cy="26784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C20508-7D6D-D85C-4C10-3758CE61F956}"/>
                </a:ext>
              </a:extLst>
            </p:cNvPr>
            <p:cNvSpPr txBox="1"/>
            <p:nvPr/>
          </p:nvSpPr>
          <p:spPr>
            <a:xfrm>
              <a:off x="5270663" y="6241844"/>
              <a:ext cx="34053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FLASH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02B19B4-7CD8-97C3-7BE5-DB9D0B9032E3}"/>
                </a:ext>
              </a:extLst>
            </p:cNvPr>
            <p:cNvSpPr txBox="1"/>
            <p:nvPr/>
          </p:nvSpPr>
          <p:spPr>
            <a:xfrm>
              <a:off x="7696238" y="3562497"/>
              <a:ext cx="979744" cy="26776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r>
                <a:rPr lang="en-KR" sz="1400" b="1" i="1" dirty="0"/>
                <a:t>FINUDA</a:t>
              </a:r>
            </a:p>
            <a:p>
              <a:pPr algn="ctr"/>
              <a:endParaRPr lang="en-KR" sz="1200" i="1" dirty="0"/>
            </a:p>
            <a:p>
              <a:pPr algn="ctr"/>
              <a:r>
                <a:rPr lang="en-KR" sz="1200" i="1" dirty="0"/>
                <a:t>B = 1.1 T</a:t>
              </a:r>
            </a:p>
            <a:p>
              <a:pPr algn="ctr"/>
              <a:r>
                <a:rPr lang="en-KR" sz="1200" i="1" dirty="0"/>
                <a:t>R = 1.4 m</a:t>
              </a:r>
            </a:p>
            <a:p>
              <a:pPr algn="ctr"/>
              <a:endParaRPr lang="en-KR" sz="1200" i="1" dirty="0"/>
            </a:p>
            <a:p>
              <a:pPr algn="ctr"/>
              <a:endParaRPr lang="en-KR" sz="1200" i="1" dirty="0"/>
            </a:p>
            <a:p>
              <a:pPr algn="ctr"/>
              <a:endParaRPr lang="en-KR" sz="1200" i="1" dirty="0"/>
            </a:p>
            <a:p>
              <a:pPr algn="ctr"/>
              <a:endParaRPr lang="en-K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007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ORGAN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2A89CC3-AB2D-A6AB-5E12-3E191BAF470A}"/>
              </a:ext>
            </a:extLst>
          </p:cNvPr>
          <p:cNvGrpSpPr>
            <a:grpSpLocks noChangeAspect="1"/>
          </p:cNvGrpSpPr>
          <p:nvPr/>
        </p:nvGrpSpPr>
        <p:grpSpPr>
          <a:xfrm>
            <a:off x="1211390" y="3683359"/>
            <a:ext cx="4375724" cy="2382338"/>
            <a:chOff x="4849624" y="4411960"/>
            <a:chExt cx="3792931" cy="2065040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FBD5B313-A515-29FD-EAC1-1BFB2D14A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9624" y="4411960"/>
              <a:ext cx="3792931" cy="2065040"/>
            </a:xfrm>
            <a:prstGeom prst="rect">
              <a:avLst/>
            </a:prstGeom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1FBC4B31-EB88-2326-5E5F-7309CE5A4B8B}"/>
                </a:ext>
              </a:extLst>
            </p:cNvPr>
            <p:cNvSpPr txBox="1"/>
            <p:nvPr/>
          </p:nvSpPr>
          <p:spPr>
            <a:xfrm>
              <a:off x="5153344" y="5949915"/>
              <a:ext cx="20906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KR" sz="1200" i="1" dirty="0">
                  <a:solidFill>
                    <a:srgbClr val="00B050"/>
                  </a:solidFill>
                </a:rPr>
                <a:t>Sci. Adv. </a:t>
              </a:r>
              <a:r>
                <a:rPr lang="en-KR" sz="1200" b="1" i="1" dirty="0">
                  <a:solidFill>
                    <a:srgbClr val="00B050"/>
                  </a:solidFill>
                </a:rPr>
                <a:t>8</a:t>
              </a:r>
              <a:r>
                <a:rPr lang="en-KR" sz="1200" i="1" dirty="0">
                  <a:solidFill>
                    <a:srgbClr val="00B050"/>
                  </a:solidFill>
                </a:rPr>
                <a:t> abq3765 (2022)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FADD83-258F-4464-EDC5-C598F2BA9E8C}"/>
                </a:ext>
              </a:extLst>
            </p:cNvPr>
            <p:cNvSpPr txBox="1"/>
            <p:nvPr/>
          </p:nvSpPr>
          <p:spPr>
            <a:xfrm>
              <a:off x="7076716" y="5984828"/>
              <a:ext cx="1522607" cy="213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000" b="1" i="1" dirty="0"/>
                <a:t>ALP genesis + SMASH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94539E4-B4C7-E9DA-6624-84C479F088BF}"/>
              </a:ext>
            </a:extLst>
          </p:cNvPr>
          <p:cNvGrpSpPr>
            <a:grpSpLocks noChangeAspect="1"/>
          </p:cNvGrpSpPr>
          <p:nvPr/>
        </p:nvGrpSpPr>
        <p:grpSpPr>
          <a:xfrm>
            <a:off x="5587115" y="3884746"/>
            <a:ext cx="3099685" cy="1938387"/>
            <a:chOff x="4097220" y="2872604"/>
            <a:chExt cx="2697492" cy="168687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E43B563-6082-43DD-63B1-8A7137328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2F3DE5-0047-286F-266D-3E2A2D8FC4A9}"/>
                </a:ext>
              </a:extLst>
            </p:cNvPr>
            <p:cNvSpPr txBox="1"/>
            <p:nvPr/>
          </p:nvSpPr>
          <p:spPr>
            <a:xfrm>
              <a:off x="4097220" y="2936022"/>
              <a:ext cx="939867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ED94F84-13E3-5B17-659D-DEAA42922A47}"/>
              </a:ext>
            </a:extLst>
          </p:cNvPr>
          <p:cNvGrpSpPr>
            <a:grpSpLocks noChangeAspect="1"/>
          </p:cNvGrpSpPr>
          <p:nvPr/>
        </p:nvGrpSpPr>
        <p:grpSpPr>
          <a:xfrm>
            <a:off x="1404032" y="1418182"/>
            <a:ext cx="3897535" cy="2383696"/>
            <a:chOff x="685800" y="1052236"/>
            <a:chExt cx="7772400" cy="47535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EAE03F5-FD91-EB9A-998C-9CF3477FF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5800" y="1052236"/>
              <a:ext cx="7772400" cy="475352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6BB3A70-26E6-70D3-D4F3-79F5DE806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1951" y="2065411"/>
              <a:ext cx="6250107" cy="190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8068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pPr marL="0" indent="0">
              <a:buNone/>
            </a:pP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 err="1"/>
              <a:t>GrAHal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grpSp>
        <p:nvGrpSpPr>
          <p:cNvPr id="12" name="Groupe 6">
            <a:extLst>
              <a:ext uri="{FF2B5EF4-FFF2-40B4-BE49-F238E27FC236}">
                <a16:creationId xmlns:a16="http://schemas.microsoft.com/office/drawing/2014/main" id="{5D147C45-4743-4582-F716-93B25B73C0EB}"/>
              </a:ext>
            </a:extLst>
          </p:cNvPr>
          <p:cNvGrpSpPr>
            <a:grpSpLocks noChangeAspect="1"/>
          </p:cNvGrpSpPr>
          <p:nvPr/>
        </p:nvGrpSpPr>
        <p:grpSpPr>
          <a:xfrm>
            <a:off x="3578117" y="1305719"/>
            <a:ext cx="3030177" cy="2699999"/>
            <a:chOff x="1641485" y="765981"/>
            <a:chExt cx="4334956" cy="3653245"/>
          </a:xfrm>
        </p:grpSpPr>
        <p:grpSp>
          <p:nvGrpSpPr>
            <p:cNvPr id="13" name="Groupe 7">
              <a:extLst>
                <a:ext uri="{FF2B5EF4-FFF2-40B4-BE49-F238E27FC236}">
                  <a16:creationId xmlns:a16="http://schemas.microsoft.com/office/drawing/2014/main" id="{F37BC9DA-97EA-E495-E03F-1B0EE77B061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41485" y="765981"/>
              <a:ext cx="4334956" cy="3653245"/>
              <a:chOff x="301224" y="193516"/>
              <a:chExt cx="4955811" cy="4176464"/>
            </a:xfrm>
          </p:grpSpPr>
          <p:grpSp>
            <p:nvGrpSpPr>
              <p:cNvPr id="16" name="Groupe 10">
                <a:extLst>
                  <a:ext uri="{FF2B5EF4-FFF2-40B4-BE49-F238E27FC236}">
                    <a16:creationId xmlns:a16="http://schemas.microsoft.com/office/drawing/2014/main" id="{0EC0DAA6-9BD7-ECF5-B4E7-6D0E2321FA16}"/>
                  </a:ext>
                </a:extLst>
              </p:cNvPr>
              <p:cNvGrpSpPr/>
              <p:nvPr/>
            </p:nvGrpSpPr>
            <p:grpSpPr>
              <a:xfrm>
                <a:off x="707579" y="193516"/>
                <a:ext cx="4549456" cy="4176464"/>
                <a:chOff x="476601" y="1988840"/>
                <a:chExt cx="4549456" cy="4176464"/>
              </a:xfrm>
            </p:grpSpPr>
            <p:pic>
              <p:nvPicPr>
                <p:cNvPr id="20" name="Image 14">
                  <a:extLst>
                    <a:ext uri="{FF2B5EF4-FFF2-40B4-BE49-F238E27FC236}">
                      <a16:creationId xmlns:a16="http://schemas.microsoft.com/office/drawing/2014/main" id="{BB6917C1-5B26-554C-8928-C58C372C72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476601" y="1988840"/>
                  <a:ext cx="4549456" cy="4176464"/>
                </a:xfrm>
                <a:prstGeom prst="rect">
                  <a:avLst/>
                </a:prstGeom>
              </p:spPr>
            </p:pic>
            <p:pic>
              <p:nvPicPr>
                <p:cNvPr id="21" name="Picture 4">
                  <a:extLst>
                    <a:ext uri="{FF2B5EF4-FFF2-40B4-BE49-F238E27FC236}">
                      <a16:creationId xmlns:a16="http://schemas.microsoft.com/office/drawing/2014/main" id="{6F4D22F8-CD16-4154-E8C6-86F77DE68B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5982" t="22289" r="20309" b="8510"/>
                <a:stretch>
                  <a:fillRect/>
                </a:stretch>
              </p:blipFill>
              <p:spPr bwMode="auto">
                <a:xfrm>
                  <a:off x="2050759" y="4332593"/>
                  <a:ext cx="621324" cy="9797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E04C33F-F67F-03BA-834E-8517283DB311}"/>
                  </a:ext>
                </a:extLst>
              </p:cNvPr>
              <p:cNvSpPr/>
              <p:nvPr/>
            </p:nvSpPr>
            <p:spPr>
              <a:xfrm>
                <a:off x="2940085" y="2056677"/>
                <a:ext cx="247020" cy="1296143"/>
              </a:xfrm>
              <a:prstGeom prst="rect">
                <a:avLst/>
              </a:prstGeom>
              <a:solidFill>
                <a:srgbClr val="F79709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Connecteur droit 12">
                <a:extLst>
                  <a:ext uri="{FF2B5EF4-FFF2-40B4-BE49-F238E27FC236}">
                    <a16:creationId xmlns:a16="http://schemas.microsoft.com/office/drawing/2014/main" id="{664FA9E8-F547-961B-CDDF-0FCE3BF4E56C}"/>
                  </a:ext>
                </a:extLst>
              </p:cNvPr>
              <p:cNvCxnSpPr/>
              <p:nvPr/>
            </p:nvCxnSpPr>
            <p:spPr>
              <a:xfrm>
                <a:off x="646013" y="1185651"/>
                <a:ext cx="14020" cy="2956774"/>
              </a:xfrm>
              <a:prstGeom prst="line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ZoneTexte 13">
                <a:extLst>
                  <a:ext uri="{FF2B5EF4-FFF2-40B4-BE49-F238E27FC236}">
                    <a16:creationId xmlns:a16="http://schemas.microsoft.com/office/drawing/2014/main" id="{A9A6A93D-538C-62BC-988B-1765BDE3FD1B}"/>
                  </a:ext>
                </a:extLst>
              </p:cNvPr>
              <p:cNvSpPr txBox="1"/>
              <p:nvPr/>
            </p:nvSpPr>
            <p:spPr>
              <a:xfrm rot="16200000">
                <a:off x="216425" y="2447671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2 m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EB9D1-B1F3-42B3-B779-ABC2E6F5848F}"/>
                </a:ext>
              </a:extLst>
            </p:cNvPr>
            <p:cNvSpPr/>
            <p:nvPr/>
          </p:nvSpPr>
          <p:spPr>
            <a:xfrm>
              <a:off x="3188120" y="2405729"/>
              <a:ext cx="216074" cy="1133765"/>
            </a:xfrm>
            <a:prstGeom prst="rect">
              <a:avLst/>
            </a:prstGeom>
            <a:solidFill>
              <a:srgbClr val="F79709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8" descr="hybride">
              <a:extLst>
                <a:ext uri="{FF2B5EF4-FFF2-40B4-BE49-F238E27FC236}">
                  <a16:creationId xmlns:a16="http://schemas.microsoft.com/office/drawing/2014/main" id="{9954C32E-CEAF-E753-50C9-F51041C448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lum bright="18000"/>
            </a:blip>
            <a:srcRect l="40671" t="44479" r="46278" b="17968"/>
            <a:stretch>
              <a:fillRect/>
            </a:stretch>
          </p:blipFill>
          <p:spPr bwMode="auto">
            <a:xfrm>
              <a:off x="3413473" y="2395729"/>
              <a:ext cx="503896" cy="1385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CBFAEE-1065-F095-8C4C-0EC05161D4A4}"/>
              </a:ext>
            </a:extLst>
          </p:cNvPr>
          <p:cNvGrpSpPr/>
          <p:nvPr/>
        </p:nvGrpSpPr>
        <p:grpSpPr>
          <a:xfrm>
            <a:off x="6608294" y="1305718"/>
            <a:ext cx="2091032" cy="2700000"/>
            <a:chOff x="6595767" y="1315114"/>
            <a:chExt cx="2091032" cy="2700000"/>
          </a:xfrm>
        </p:grpSpPr>
        <p:pic>
          <p:nvPicPr>
            <p:cNvPr id="24" name="Image 22">
              <a:extLst>
                <a:ext uri="{FF2B5EF4-FFF2-40B4-BE49-F238E27FC236}">
                  <a16:creationId xmlns:a16="http://schemas.microsoft.com/office/drawing/2014/main" id="{3931A0EB-84BA-A039-9DE3-FABB3D17AE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58"/>
            <a:stretch/>
          </p:blipFill>
          <p:spPr>
            <a:xfrm rot="5400000">
              <a:off x="6291283" y="1619598"/>
              <a:ext cx="2700000" cy="2091032"/>
            </a:xfrm>
            <a:prstGeom prst="rect">
              <a:avLst/>
            </a:prstGeom>
            <a:effectLst>
              <a:softEdge rad="101600"/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F4E84EC-2A76-AF33-D7A5-C8901885599F}"/>
                </a:ext>
              </a:extLst>
            </p:cNvPr>
            <p:cNvSpPr txBox="1"/>
            <p:nvPr/>
          </p:nvSpPr>
          <p:spPr>
            <a:xfrm>
              <a:off x="6760305" y="1410349"/>
              <a:ext cx="1068462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GraHal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A4BE0FC0-9944-833F-074B-35F1C3DEB9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8693488"/>
                  </p:ext>
                </p:extLst>
              </p:nvPr>
            </p:nvGraphicFramePr>
            <p:xfrm>
              <a:off x="3365326" y="4014819"/>
              <a:ext cx="5334000" cy="1744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500">
                      <a:extLst>
                        <a:ext uri="{9D8B030D-6E8A-4147-A177-3AD203B41FA5}">
                          <a16:colId xmlns:a16="http://schemas.microsoft.com/office/drawing/2014/main" val="780970709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1312503532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3970740593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2383028595"/>
                        </a:ext>
                      </a:extLst>
                    </a:gridCol>
                  </a:tblGrid>
                  <a:tr h="28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Field [T]</a:t>
                          </a:r>
                          <a:endParaRPr lang="en-KR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KR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𝚽</m:t>
                              </m:r>
                            </m:oMath>
                          </a14:m>
                          <a:r>
                            <a:rPr lang="en-KR" sz="1400" i="1" dirty="0"/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B</a:t>
                          </a:r>
                          <a:r>
                            <a:rPr lang="en-KR" sz="1400" i="1" baseline="30000" dirty="0"/>
                            <a:t>2</a:t>
                          </a:r>
                          <a:r>
                            <a:rPr lang="en-KR" sz="1400" i="1" dirty="0"/>
                            <a:t>V [T</a:t>
                          </a:r>
                          <a:r>
                            <a:rPr lang="en-KR" sz="1400" i="1" baseline="30000" dirty="0"/>
                            <a:t>2</a:t>
                          </a:r>
                          <a:r>
                            <a:rPr lang="en-KR" sz="1400" i="1" dirty="0"/>
                            <a:t>m</a:t>
                          </a:r>
                          <a:r>
                            <a:rPr lang="en-KR" sz="1400" i="1" baseline="30000" dirty="0"/>
                            <a:t>3</a:t>
                          </a:r>
                          <a:r>
                            <a:rPr lang="en-KR" sz="1400" i="1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f</a:t>
                          </a:r>
                          <a:r>
                            <a:rPr lang="en-KR" sz="1400" i="1" dirty="0"/>
                            <a:t> [GHz]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4910441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9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800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0.34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278862504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17.5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375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6.6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0.79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64026399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27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170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3.5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2.67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119746858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40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50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0.6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6.76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313246803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43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34 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11.5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951830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A4BE0FC0-9944-833F-074B-35F1C3DEB9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8693488"/>
                  </p:ext>
                </p:extLst>
              </p:nvPr>
            </p:nvGraphicFramePr>
            <p:xfrm>
              <a:off x="3365326" y="4014819"/>
              <a:ext cx="5334000" cy="1744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500">
                      <a:extLst>
                        <a:ext uri="{9D8B030D-6E8A-4147-A177-3AD203B41FA5}">
                          <a16:colId xmlns:a16="http://schemas.microsoft.com/office/drawing/2014/main" val="780970709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1312503532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3970740593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238302859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Field [T]</a:t>
                          </a:r>
                          <a:endParaRPr lang="en-KR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>
                        <a:blipFill>
                          <a:blip r:embed="rId8"/>
                          <a:stretch>
                            <a:fillRect l="-99057" t="-4167" r="-200943" b="-4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B</a:t>
                          </a:r>
                          <a:r>
                            <a:rPr lang="en-KR" sz="1400" i="1" baseline="30000" dirty="0"/>
                            <a:t>2</a:t>
                          </a:r>
                          <a:r>
                            <a:rPr lang="en-KR" sz="1400" i="1" dirty="0"/>
                            <a:t>V [T</a:t>
                          </a:r>
                          <a:r>
                            <a:rPr lang="en-KR" sz="1400" i="1" baseline="30000" dirty="0"/>
                            <a:t>2</a:t>
                          </a:r>
                          <a:r>
                            <a:rPr lang="en-KR" sz="1400" i="1" dirty="0"/>
                            <a:t>m</a:t>
                          </a:r>
                          <a:r>
                            <a:rPr lang="en-KR" sz="1400" i="1" baseline="30000" dirty="0"/>
                            <a:t>3</a:t>
                          </a:r>
                          <a:r>
                            <a:rPr lang="en-KR" sz="1400" i="1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f</a:t>
                          </a:r>
                          <a:r>
                            <a:rPr lang="en-KR" sz="1400" i="1" dirty="0"/>
                            <a:t> [GHz]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4910441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9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800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0.34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278862504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17.5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375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6.6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0.79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640263997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27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170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3.5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2.67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1197468580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40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50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0.6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6.76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313246803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i="1" kern="1200" dirty="0">
                              <a:effectLst/>
                              <a:latin typeface="+mn-lt"/>
                            </a:rPr>
                            <a:t>43</a:t>
                          </a:r>
                          <a:endParaRPr lang="fr-FR" sz="1400" b="1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1400" i="1" kern="1200" dirty="0">
                              <a:effectLst/>
                              <a:latin typeface="+mn-lt"/>
                            </a:rPr>
                            <a:t>34 </a:t>
                          </a:r>
                          <a:endParaRPr lang="fr-FR" sz="1400" i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fr-FR" sz="14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11.5</a:t>
                          </a:r>
                        </a:p>
                      </a:txBody>
                      <a:tcPr marL="68580" marR="68580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951830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50239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2936354" y="1304584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1"/>
              <a:ext cx="853010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603291" y="4005718"/>
            <a:ext cx="3096035" cy="1938387"/>
            <a:chOff x="4111297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11297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55A92C-2DAA-6AED-91BC-5B2068D80F28}"/>
              </a:ext>
            </a:extLst>
          </p:cNvPr>
          <p:cNvGrpSpPr/>
          <p:nvPr/>
        </p:nvGrpSpPr>
        <p:grpSpPr>
          <a:xfrm>
            <a:off x="6608294" y="1305718"/>
            <a:ext cx="2091032" cy="2700000"/>
            <a:chOff x="6595767" y="1315114"/>
            <a:chExt cx="2091032" cy="2700000"/>
          </a:xfrm>
        </p:grpSpPr>
        <p:pic>
          <p:nvPicPr>
            <p:cNvPr id="10" name="Image 22">
              <a:extLst>
                <a:ext uri="{FF2B5EF4-FFF2-40B4-BE49-F238E27FC236}">
                  <a16:creationId xmlns:a16="http://schemas.microsoft.com/office/drawing/2014/main" id="{70F38EDC-70A4-DDB6-FD54-FF2334609C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58"/>
            <a:stretch/>
          </p:blipFill>
          <p:spPr>
            <a:xfrm rot="5400000">
              <a:off x="6291283" y="1619598"/>
              <a:ext cx="2700000" cy="2091032"/>
            </a:xfrm>
            <a:prstGeom prst="rect">
              <a:avLst/>
            </a:prstGeom>
            <a:effectLst>
              <a:softEdge rad="101600"/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B31243-3C80-8DDD-D96F-7A7FA192908D}"/>
                </a:ext>
              </a:extLst>
            </p:cNvPr>
            <p:cNvSpPr txBox="1"/>
            <p:nvPr/>
          </p:nvSpPr>
          <p:spPr>
            <a:xfrm>
              <a:off x="6760305" y="1410349"/>
              <a:ext cx="1068462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GraHal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6EED14-20B5-505E-ED93-60642906962B}"/>
                  </a:ext>
                </a:extLst>
              </p:cNvPr>
              <p:cNvSpPr txBox="1"/>
              <p:nvPr/>
            </p:nvSpPr>
            <p:spPr>
              <a:xfrm>
                <a:off x="6648304" y="5987589"/>
                <a:ext cx="2217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≲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r>
                  <a:rPr lang="en-US" sz="2000" b="1" i="1" dirty="0">
                    <a:solidFill>
                      <a:srgbClr val="FF0000"/>
                    </a:solidFill>
                  </a:rPr>
                  <a:t>  </a:t>
                </a:r>
                <a:endParaRPr lang="en-KR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6EED14-20B5-505E-ED93-606429069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304" y="5987589"/>
                <a:ext cx="2217400" cy="400110"/>
              </a:xfrm>
              <a:prstGeom prst="rect">
                <a:avLst/>
              </a:prstGeom>
              <a:blipFill>
                <a:blip r:embed="rId9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1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6906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82018B-A873-D2FE-A3BB-25B09B6FDCF8}"/>
              </a:ext>
            </a:extLst>
          </p:cNvPr>
          <p:cNvSpPr>
            <a:spLocks noChangeAspect="1"/>
          </p:cNvSpPr>
          <p:nvPr/>
        </p:nvSpPr>
        <p:spPr>
          <a:xfrm>
            <a:off x="2161396" y="3823754"/>
            <a:ext cx="1800000" cy="1800000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226000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4636792-081F-1D73-E972-D95DD54EF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6562" y="1306513"/>
            <a:ext cx="6770875" cy="5170487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Searches vs. predictions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02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19"/>
            <a:ext cx="8229600" cy="3960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Dielectric power </a:t>
            </a:r>
            <a:r>
              <a:rPr lang="en-US" i="1" dirty="0">
                <a:solidFill>
                  <a:srgbClr val="FF0000"/>
                </a:solidFill>
              </a:rPr>
              <a:t>booster</a:t>
            </a:r>
            <a:r>
              <a:rPr lang="en-US" i="1" dirty="0">
                <a:solidFill>
                  <a:srgbClr val="0432FF"/>
                </a:solidFill>
              </a:rPr>
              <a:t> 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MADMAX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C10BE5-B41B-A7C1-A96E-CE3FDFD15F52}"/>
              </a:ext>
            </a:extLst>
          </p:cNvPr>
          <p:cNvGrpSpPr/>
          <p:nvPr/>
        </p:nvGrpSpPr>
        <p:grpSpPr>
          <a:xfrm>
            <a:off x="784153" y="3721049"/>
            <a:ext cx="4132992" cy="2761111"/>
            <a:chOff x="4501663" y="3624419"/>
            <a:chExt cx="4132992" cy="2761111"/>
          </a:xfrm>
        </p:grpSpPr>
        <p:pic>
          <p:nvPicPr>
            <p:cNvPr id="10" name="Content Placeholder 2">
              <a:extLst>
                <a:ext uri="{FF2B5EF4-FFF2-40B4-BE49-F238E27FC236}">
                  <a16:creationId xmlns:a16="http://schemas.microsoft.com/office/drawing/2014/main" id="{F30632B1-ED0D-B365-4829-A3BE79A771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90" t="5115" r="10638" b="15951"/>
            <a:stretch/>
          </p:blipFill>
          <p:spPr>
            <a:xfrm>
              <a:off x="4501663" y="3937530"/>
              <a:ext cx="4132992" cy="2448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6C38A2-5076-D907-3795-F97E89D9FDC7}"/>
                </a:ext>
              </a:extLst>
            </p:cNvPr>
            <p:cNvSpPr txBox="1"/>
            <p:nvPr/>
          </p:nvSpPr>
          <p:spPr>
            <a:xfrm>
              <a:off x="4501663" y="3624419"/>
              <a:ext cx="3960001" cy="3079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i="1" dirty="0">
                  <a:solidFill>
                    <a:schemeClr val="tx1"/>
                  </a:solidFill>
                </a:rPr>
                <a:t>Full scale experiment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705C8A-DCF4-ECAB-699E-9B892235C4DA}"/>
              </a:ext>
            </a:extLst>
          </p:cNvPr>
          <p:cNvGrpSpPr/>
          <p:nvPr/>
        </p:nvGrpSpPr>
        <p:grpSpPr>
          <a:xfrm>
            <a:off x="6014497" y="2972333"/>
            <a:ext cx="2660040" cy="3509827"/>
            <a:chOff x="6014497" y="2972333"/>
            <a:chExt cx="2660040" cy="350982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EE4ADC-BE21-5F08-DC9F-91839A16D7FA}"/>
                </a:ext>
              </a:extLst>
            </p:cNvPr>
            <p:cNvSpPr txBox="1"/>
            <p:nvPr/>
          </p:nvSpPr>
          <p:spPr>
            <a:xfrm rot="16200000">
              <a:off x="5002474" y="4569449"/>
              <a:ext cx="23318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Prototype (2024)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74E6E16-C4ED-76B8-7F2D-627DE9EE2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34537" y="2972333"/>
              <a:ext cx="2340000" cy="1743529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8B1D40-11DD-8BFA-920B-177EC473038A}"/>
                </a:ext>
              </a:extLst>
            </p:cNvPr>
            <p:cNvSpPr/>
            <p:nvPr/>
          </p:nvSpPr>
          <p:spPr>
            <a:xfrm>
              <a:off x="6334537" y="4257880"/>
              <a:ext cx="12426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20 disks</a:t>
              </a:r>
            </a:p>
            <a:p>
              <a:r>
                <a:rPr lang="en-KR" sz="1200" i="1" dirty="0">
                  <a:solidFill>
                    <a:schemeClr val="bg1"/>
                  </a:solidFill>
                </a:rPr>
                <a:t>30cm diameter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FC88299-531A-D8D7-BDB6-AC090E004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34537" y="4723338"/>
              <a:ext cx="2340000" cy="1758822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A5345B2-22FB-7495-D408-76667B3AB97B}"/>
                </a:ext>
              </a:extLst>
            </p:cNvPr>
            <p:cNvSpPr txBox="1"/>
            <p:nvPr/>
          </p:nvSpPr>
          <p:spPr>
            <a:xfrm>
              <a:off x="6338434" y="4728604"/>
              <a:ext cx="1281566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Morpurgo (1.6T)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5136AB-4324-BA8A-BCF6-05E6B7532241}"/>
              </a:ext>
            </a:extLst>
          </p:cNvPr>
          <p:cNvGrpSpPr/>
          <p:nvPr/>
        </p:nvGrpSpPr>
        <p:grpSpPr>
          <a:xfrm>
            <a:off x="457200" y="1794557"/>
            <a:ext cx="5323266" cy="1800000"/>
            <a:chOff x="457200" y="1794557"/>
            <a:chExt cx="5323266" cy="18000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6CF530D-B964-D251-D77A-07D7BD21F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200" y="1935482"/>
              <a:ext cx="2317573" cy="1440000"/>
            </a:xfrm>
            <a:prstGeom prst="rect">
              <a:avLst/>
            </a:prstGeom>
          </p:spPr>
        </p:pic>
        <p:pic>
          <p:nvPicPr>
            <p:cNvPr id="26" name="Picture 25" descr="Screen Shot 2018-07-18 at 9.05.04 AM.png">
              <a:extLst>
                <a:ext uri="{FF2B5EF4-FFF2-40B4-BE49-F238E27FC236}">
                  <a16:creationId xmlns:a16="http://schemas.microsoft.com/office/drawing/2014/main" id="{9814DD71-CAE1-445D-311D-1D1B28034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813" y="1794557"/>
              <a:ext cx="2773653" cy="18000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5C83CDC-6D92-E818-A8B5-030D1858DCD6}"/>
                </a:ext>
              </a:extLst>
            </p:cNvPr>
            <p:cNvSpPr/>
            <p:nvPr/>
          </p:nvSpPr>
          <p:spPr>
            <a:xfrm>
              <a:off x="3703474" y="2694557"/>
              <a:ext cx="180000" cy="144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1F4F81C-3B01-6231-8345-FC65EB8334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0000" y="2180494"/>
              <a:ext cx="1003474" cy="4925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4FA9A06-846F-FBFD-3B52-BC4054ED69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0000" y="2838557"/>
              <a:ext cx="1003474" cy="4872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6C8F254-FBA3-4616-8278-87E54A0F3DEB}"/>
                </a:ext>
              </a:extLst>
            </p:cNvPr>
            <p:cNvSpPr/>
            <p:nvPr/>
          </p:nvSpPr>
          <p:spPr>
            <a:xfrm>
              <a:off x="720000" y="1930322"/>
              <a:ext cx="1980000" cy="226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4F9C3C-69DA-5C8E-C371-EC1FC181779E}"/>
              </a:ext>
            </a:extLst>
          </p:cNvPr>
          <p:cNvGrpSpPr/>
          <p:nvPr/>
        </p:nvGrpSpPr>
        <p:grpSpPr>
          <a:xfrm>
            <a:off x="6012507" y="1150458"/>
            <a:ext cx="2665927" cy="1719937"/>
            <a:chOff x="6012507" y="1150458"/>
            <a:chExt cx="2665927" cy="171993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35F5A42-E5F4-214C-A15C-B720E5447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38434" y="1206281"/>
              <a:ext cx="2340000" cy="1608293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4CF98C-07C0-4E06-1620-EF9CAAB8363B}"/>
                </a:ext>
              </a:extLst>
            </p:cNvPr>
            <p:cNvSpPr txBox="1"/>
            <p:nvPr/>
          </p:nvSpPr>
          <p:spPr>
            <a:xfrm rot="16200000">
              <a:off x="5306427" y="1856538"/>
              <a:ext cx="17199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Proof-of-concept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E3DAA12-6191-05AE-1C25-FAAC4C65F405}"/>
                </a:ext>
              </a:extLst>
            </p:cNvPr>
            <p:cNvSpPr/>
            <p:nvPr/>
          </p:nvSpPr>
          <p:spPr>
            <a:xfrm>
              <a:off x="7998899" y="2485557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3 disks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646B429-F819-5176-3C5A-2C7A1151BB78}"/>
              </a:ext>
            </a:extLst>
          </p:cNvPr>
          <p:cNvSpPr txBox="1"/>
          <p:nvPr/>
        </p:nvSpPr>
        <p:spPr>
          <a:xfrm>
            <a:off x="3006813" y="3567248"/>
            <a:ext cx="2773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>
                <a:solidFill>
                  <a:srgbClr val="FF0000"/>
                </a:solidFill>
              </a:rPr>
              <a:t>Suitable for high-freq. search</a:t>
            </a:r>
          </a:p>
        </p:txBody>
      </p:sp>
    </p:spTree>
    <p:extLst>
      <p:ext uri="{BB962C8B-B14F-4D97-AF65-F5344CB8AC3E}">
        <p14:creationId xmlns:p14="http://schemas.microsoft.com/office/powerpoint/2010/main" val="224093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2997192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Plasma haloscope</a:t>
            </a:r>
          </a:p>
          <a:p>
            <a:pPr lvl="1"/>
            <a:r>
              <a:rPr lang="en-US" i="1" dirty="0"/>
              <a:t>Wire array =&gt; plasma metamaterial</a:t>
            </a: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lvl="8"/>
            <a:endParaRPr lang="en-US" i="1" dirty="0">
              <a:solidFill>
                <a:srgbClr val="FF0000"/>
              </a:solidFill>
            </a:endParaRPr>
          </a:p>
          <a:p>
            <a:pPr marL="548640" lvl="2" indent="0">
              <a:buNone/>
            </a:pPr>
            <a:r>
              <a:rPr lang="en-US" i="1" dirty="0">
                <a:solidFill>
                  <a:srgbClr val="FF0000"/>
                </a:solidFill>
              </a:rPr>
              <a:t>Axion-plasmon interaction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ALPHA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22</a:t>
            </a:fld>
            <a:endParaRPr lang="en-US"/>
          </a:p>
        </p:txBody>
      </p:sp>
      <p:pic>
        <p:nvPicPr>
          <p:cNvPr id="2" name="Picture 1" descr="Physicists-Found-Way-Hear-Dark-Matter.jpg">
            <a:extLst>
              <a:ext uri="{FF2B5EF4-FFF2-40B4-BE49-F238E27FC236}">
                <a16:creationId xmlns:a16="http://schemas.microsoft.com/office/drawing/2014/main" id="{47236F6D-E3B3-2601-CE1F-B1F74FD6A4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74" y="1988392"/>
            <a:ext cx="2160000" cy="18000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6CA7710-A5F1-BA70-D429-8C002AC9510E}"/>
              </a:ext>
            </a:extLst>
          </p:cNvPr>
          <p:cNvGrpSpPr/>
          <p:nvPr/>
        </p:nvGrpSpPr>
        <p:grpSpPr>
          <a:xfrm>
            <a:off x="1051635" y="4312646"/>
            <a:ext cx="3155454" cy="2162375"/>
            <a:chOff x="1872642" y="3302665"/>
            <a:chExt cx="3155454" cy="216237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79AC56B-D6ED-D5E6-C752-8D188E377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72643" y="3579664"/>
              <a:ext cx="3155453" cy="156786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01FFB9-B034-8CE1-0C48-59F479C75A90}"/>
                </a:ext>
              </a:extLst>
            </p:cNvPr>
            <p:cNvSpPr txBox="1"/>
            <p:nvPr/>
          </p:nvSpPr>
          <p:spPr>
            <a:xfrm>
              <a:off x="3191191" y="3302665"/>
              <a:ext cx="1836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107</a:t>
              </a:r>
              <a:r>
                <a:rPr lang="en-KR" sz="1200" i="1" dirty="0">
                  <a:solidFill>
                    <a:srgbClr val="00B050"/>
                  </a:solidFill>
                </a:rPr>
                <a:t> 055013 (2023)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0C293CB-4135-8140-DCB3-0CA424D0BBCF}"/>
                </a:ext>
              </a:extLst>
            </p:cNvPr>
            <p:cNvSpPr txBox="1"/>
            <p:nvPr/>
          </p:nvSpPr>
          <p:spPr>
            <a:xfrm>
              <a:off x="1872642" y="5157263"/>
              <a:ext cx="3155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Prototype cavity of 10x10 array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1DA08D4-4CE6-2BD5-D6A6-A09B525822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1006" y="3737022"/>
            <a:ext cx="2036387" cy="273799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AB5DAC-36F6-C550-2539-AA6DD928F836}"/>
              </a:ext>
            </a:extLst>
          </p:cNvPr>
          <p:cNvSpPr txBox="1"/>
          <p:nvPr/>
        </p:nvSpPr>
        <p:spPr>
          <a:xfrm>
            <a:off x="7259553" y="4843655"/>
            <a:ext cx="12917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1" dirty="0"/>
              <a:t>Physics data </a:t>
            </a:r>
          </a:p>
          <a:p>
            <a:pPr algn="ctr"/>
            <a:r>
              <a:rPr lang="en-US" sz="1400" b="1" i="1" dirty="0"/>
              <a:t>in 2026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44D9AA8-0660-377B-5423-5BE83C51085D}"/>
              </a:ext>
            </a:extLst>
          </p:cNvPr>
          <p:cNvGrpSpPr/>
          <p:nvPr/>
        </p:nvGrpSpPr>
        <p:grpSpPr>
          <a:xfrm>
            <a:off x="4253947" y="1623403"/>
            <a:ext cx="4432852" cy="2015105"/>
            <a:chOff x="1185392" y="1483673"/>
            <a:chExt cx="4432852" cy="20151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F394E25-1C9C-3B87-9C9E-DBA438B9CC6C}"/>
                    </a:ext>
                  </a:extLst>
                </p:cNvPr>
                <p:cNvSpPr txBox="1"/>
                <p:nvPr/>
              </p:nvSpPr>
              <p:spPr>
                <a:xfrm>
                  <a:off x="1955507" y="2108051"/>
                  <a:ext cx="1654006" cy="5786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indent="-365760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baseline="30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en-US" i="1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F394E25-1C9C-3B87-9C9E-DBA438B9CC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507" y="2108051"/>
                  <a:ext cx="1654006" cy="5786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8C9515C-A33E-7C84-375D-67996361C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55028" b="13408"/>
            <a:stretch/>
          </p:blipFill>
          <p:spPr>
            <a:xfrm>
              <a:off x="3650162" y="1483673"/>
              <a:ext cx="1489792" cy="144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4D8A7F1-25FD-381D-000F-50A8BDF97E7D}"/>
                    </a:ext>
                  </a:extLst>
                </p:cNvPr>
                <p:cNvSpPr txBox="1"/>
                <p:nvPr/>
              </p:nvSpPr>
              <p:spPr>
                <a:xfrm>
                  <a:off x="1185392" y="2914003"/>
                  <a:ext cx="4432852" cy="584775"/>
                </a:xfrm>
                <a:prstGeom prst="rect">
                  <a:avLst/>
                </a:prstGeom>
                <a:noFill/>
              </p:spPr>
              <p:txBody>
                <a:bodyPr wrap="square" lIns="72000" rIns="0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lang="en-US" sz="1600" i="1" dirty="0">
                      <a:solidFill>
                        <a:schemeClr val="tx1"/>
                      </a:solidFill>
                    </a:rPr>
                    <a:t> independent of the detector size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i="1" dirty="0"/>
                    <a:t>Large conversion volume at </a:t>
                  </a:r>
                  <a:r>
                    <a:rPr lang="en-KR" sz="1600" i="1" dirty="0"/>
                    <a:t>high frequencies</a:t>
                  </a: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4D8A7F1-25FD-381D-000F-50A8BDF97E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92" y="2914003"/>
                  <a:ext cx="4432852" cy="584775"/>
                </a:xfrm>
                <a:prstGeom prst="rect">
                  <a:avLst/>
                </a:prstGeom>
                <a:blipFill>
                  <a:blip r:embed="rId10"/>
                  <a:stretch>
                    <a:fillRect l="-1146" t="-2128" r="-2292" b="-1276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6231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CAPP-HF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E047AD-B5C8-6975-1702-854C684C9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0F9068-95CC-C2BB-08BC-ACE8BB137E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8735" y="4832807"/>
            <a:ext cx="1637833" cy="1644193"/>
          </a:xfrm>
          <a:prstGeom prst="rect">
            <a:avLst/>
          </a:prstGeom>
        </p:spPr>
      </p:pic>
      <p:pic>
        <p:nvPicPr>
          <p:cNvPr id="11" name="그림 17">
            <a:extLst>
              <a:ext uri="{FF2B5EF4-FFF2-40B4-BE49-F238E27FC236}">
                <a16:creationId xmlns:a16="http://schemas.microsoft.com/office/drawing/2014/main" id="{9497A832-C731-E056-075D-2CAD8279F29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26" b="9228"/>
          <a:stretch/>
        </p:blipFill>
        <p:spPr>
          <a:xfrm>
            <a:off x="6699136" y="3839077"/>
            <a:ext cx="1772209" cy="176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95CC21-282B-9504-C21B-7DA5EE63BD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7652" y="2890922"/>
            <a:ext cx="2880000" cy="8810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5BB70B-F246-0370-248F-DD6A37DCA0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7652" y="3799135"/>
            <a:ext cx="2880000" cy="9094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6A167B-72FA-670D-7A51-56D927FD65E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352" y="4846931"/>
            <a:ext cx="2436165" cy="16364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A1817E2-0171-FB50-8FCB-E31A27ED759F}"/>
              </a:ext>
            </a:extLst>
          </p:cNvPr>
          <p:cNvSpPr txBox="1"/>
          <p:nvPr/>
        </p:nvSpPr>
        <p:spPr>
          <a:xfrm>
            <a:off x="464731" y="1299014"/>
            <a:ext cx="276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M</a:t>
            </a:r>
            <a:r>
              <a:rPr lang="en-KR" i="1" dirty="0">
                <a:solidFill>
                  <a:srgbClr val="0432FF"/>
                </a:solidFill>
              </a:rPr>
              <a:t>ultiple-cell (pizza)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CB12AE-0A01-3D14-F036-67AD98022F6E}"/>
              </a:ext>
            </a:extLst>
          </p:cNvPr>
          <p:cNvGrpSpPr>
            <a:grpSpLocks noChangeAspect="1"/>
          </p:cNvGrpSpPr>
          <p:nvPr/>
        </p:nvGrpSpPr>
        <p:grpSpPr>
          <a:xfrm>
            <a:off x="255742" y="1936197"/>
            <a:ext cx="3173258" cy="974523"/>
            <a:chOff x="469227" y="1633450"/>
            <a:chExt cx="4102773" cy="125998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A3B4AA-50C8-959F-E319-42BB8AE3E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27" y="1633450"/>
              <a:ext cx="1679982" cy="125998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5848849-1588-5F7F-CCEC-E9845C6DD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4585" y="1633450"/>
              <a:ext cx="1679981" cy="125998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E771C6-88BE-A0C3-2799-4DDC15AF2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018" y="1633450"/>
              <a:ext cx="1679982" cy="125998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1796F74-1B00-0039-1266-5D6EC1CD71A2}"/>
              </a:ext>
            </a:extLst>
          </p:cNvPr>
          <p:cNvSpPr txBox="1"/>
          <p:nvPr/>
        </p:nvSpPr>
        <p:spPr>
          <a:xfrm>
            <a:off x="6541549" y="1303394"/>
            <a:ext cx="213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Photonic crystal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0A741B-50D7-CBEB-0636-FE2E3C28EEDB}"/>
              </a:ext>
            </a:extLst>
          </p:cNvPr>
          <p:cNvSpPr txBox="1"/>
          <p:nvPr/>
        </p:nvSpPr>
        <p:spPr>
          <a:xfrm>
            <a:off x="3521543" y="1309633"/>
            <a:ext cx="272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Higher-mode (wheel)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73E3B1-CCDD-587D-E8A8-C10D02DACCDA}"/>
              </a:ext>
            </a:extLst>
          </p:cNvPr>
          <p:cNvSpPr txBox="1"/>
          <p:nvPr/>
        </p:nvSpPr>
        <p:spPr>
          <a:xfrm>
            <a:off x="1439261" y="1655465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PLB </a:t>
            </a:r>
            <a:r>
              <a:rPr lang="en-KR" sz="1200" b="1" i="1" dirty="0">
                <a:solidFill>
                  <a:srgbClr val="00B050"/>
                </a:solidFill>
              </a:rPr>
              <a:t>777</a:t>
            </a:r>
            <a:r>
              <a:rPr lang="en-KR" sz="1200" i="1" dirty="0">
                <a:solidFill>
                  <a:srgbClr val="00B050"/>
                </a:solidFill>
              </a:rPr>
              <a:t> 412 (2018)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C99284-F1A5-9278-1CBF-9FA3455BB1F3}"/>
              </a:ext>
            </a:extLst>
          </p:cNvPr>
          <p:cNvSpPr txBox="1"/>
          <p:nvPr/>
        </p:nvSpPr>
        <p:spPr>
          <a:xfrm>
            <a:off x="6811478" y="1668346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107</a:t>
            </a:r>
            <a:r>
              <a:rPr lang="en-KR" sz="1200" i="1" dirty="0">
                <a:solidFill>
                  <a:srgbClr val="00B050"/>
                </a:solidFill>
              </a:rPr>
              <a:t> 015012 (2022)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69DCD-5E18-2375-9566-3CBC983516B2}"/>
              </a:ext>
            </a:extLst>
          </p:cNvPr>
          <p:cNvSpPr txBox="1"/>
          <p:nvPr/>
        </p:nvSpPr>
        <p:spPr>
          <a:xfrm>
            <a:off x="4274984" y="2624362"/>
            <a:ext cx="2036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JPG </a:t>
            </a:r>
            <a:r>
              <a:rPr lang="en-KR" sz="1200" b="1" i="1" dirty="0">
                <a:solidFill>
                  <a:srgbClr val="00B050"/>
                </a:solidFill>
              </a:rPr>
              <a:t>47</a:t>
            </a:r>
            <a:r>
              <a:rPr lang="en-KR" sz="1200" i="1" dirty="0">
                <a:solidFill>
                  <a:srgbClr val="00B050"/>
                </a:solidFill>
              </a:rPr>
              <a:t> 035203 (2020)</a:t>
            </a:r>
          </a:p>
        </p:txBody>
      </p:sp>
      <p:pic>
        <p:nvPicPr>
          <p:cNvPr id="27" name="그림 6">
            <a:extLst>
              <a:ext uri="{FF2B5EF4-FFF2-40B4-BE49-F238E27FC236}">
                <a16:creationId xmlns:a16="http://schemas.microsoft.com/office/drawing/2014/main" id="{A25BFF61-59E0-CE7A-E5EB-B7E8EA1E34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114" y="1938422"/>
            <a:ext cx="1905000" cy="1905000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6DC5D90-5F1A-E9B9-CB30-4A002DA2F3A6}"/>
              </a:ext>
            </a:extLst>
          </p:cNvPr>
          <p:cNvGraphicFramePr>
            <a:graphicFrameLocks noGrp="1"/>
          </p:cNvGraphicFramePr>
          <p:nvPr/>
        </p:nvGraphicFramePr>
        <p:xfrm>
          <a:off x="3505201" y="1693643"/>
          <a:ext cx="2746239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f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Q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V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C</a:t>
                      </a:r>
                      <a:r>
                        <a:rPr lang="en-US" sz="1200" i="1" baseline="-25000" dirty="0"/>
                        <a:t>abs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TM</a:t>
                      </a:r>
                      <a:r>
                        <a:rPr lang="en-US" sz="1200" i="1" baseline="-25000" dirty="0"/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TM</a:t>
                      </a:r>
                      <a:r>
                        <a:rPr lang="en-US" sz="1200" i="1" baseline="-25000" dirty="0">
                          <a:solidFill>
                            <a:srgbClr val="FF0000"/>
                          </a:solidFill>
                        </a:rPr>
                        <a:t>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3.6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A27C44E4-0571-6816-9979-C130640640B8}"/>
              </a:ext>
            </a:extLst>
          </p:cNvPr>
          <p:cNvSpPr txBox="1"/>
          <p:nvPr/>
        </p:nvSpPr>
        <p:spPr>
          <a:xfrm>
            <a:off x="454211" y="4015934"/>
            <a:ext cx="2766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Larger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Simpler receiver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sz="1600" i="1" dirty="0">
                <a:solidFill>
                  <a:srgbClr val="FF0000"/>
                </a:solidFill>
              </a:rPr>
              <a:t>~4 x f</a:t>
            </a:r>
            <a:r>
              <a:rPr lang="en-KR" sz="1600" i="1" baseline="-25000" dirty="0">
                <a:solidFill>
                  <a:srgbClr val="FF0000"/>
                </a:solidFill>
              </a:rPr>
              <a:t>TM010</a:t>
            </a:r>
            <a:endParaRPr lang="en-KR" sz="1600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/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f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i="1" dirty="0"/>
                  <a:t> spacing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KR" sz="1600" i="1" dirty="0">
                    <a:solidFill>
                      <a:srgbClr val="FF0000"/>
                    </a:solidFill>
                  </a:rPr>
                  <a:t>~10 x f</a:t>
                </a:r>
                <a:r>
                  <a:rPr lang="en-KR" sz="1600" i="1" baseline="-25000" dirty="0">
                    <a:solidFill>
                      <a:srgbClr val="FF0000"/>
                    </a:solidFill>
                  </a:rPr>
                  <a:t>TM010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B</a:t>
                </a:r>
                <a:r>
                  <a:rPr lang="en-KR" sz="1600" i="1" dirty="0"/>
                  <a:t>oosting effect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44D608-BA60-8570-B2CA-F04D9666E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461" y="5665146"/>
                <a:ext cx="1989328" cy="830997"/>
              </a:xfrm>
              <a:prstGeom prst="rect">
                <a:avLst/>
              </a:prstGeom>
              <a:blipFill>
                <a:blip r:embed="rId16"/>
                <a:stretch>
                  <a:fillRect l="-1274" t="-1493" b="-895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36E5F95-E019-DE2B-1D28-7705E214F803}"/>
              </a:ext>
            </a:extLst>
          </p:cNvPr>
          <p:cNvGrpSpPr>
            <a:grpSpLocks noChangeAspect="1"/>
          </p:cNvGrpSpPr>
          <p:nvPr/>
        </p:nvGrpSpPr>
        <p:grpSpPr>
          <a:xfrm>
            <a:off x="679740" y="3063293"/>
            <a:ext cx="936000" cy="936000"/>
            <a:chOff x="4771321" y="2377281"/>
            <a:chExt cx="3600000" cy="3600000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496BE9F-8D67-A7EE-F9CB-F7E21D1EC4BD}"/>
                </a:ext>
              </a:extLst>
            </p:cNvPr>
            <p:cNvSpPr/>
            <p:nvPr/>
          </p:nvSpPr>
          <p:spPr>
            <a:xfrm>
              <a:off x="4771321" y="2377281"/>
              <a:ext cx="3600000" cy="360000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C9398368-632E-60D7-7B60-63EACE747AED}"/>
                </a:ext>
              </a:extLst>
            </p:cNvPr>
            <p:cNvGrpSpPr/>
            <p:nvPr/>
          </p:nvGrpSpPr>
          <p:grpSpPr>
            <a:xfrm>
              <a:off x="5095321" y="2692964"/>
              <a:ext cx="1476000" cy="1476000"/>
              <a:chOff x="4181306" y="2902620"/>
              <a:chExt cx="752400" cy="75240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A13CCF7-3ABF-BCBA-FE6F-C8A2D77B506F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2C15C530-E760-C9D2-1266-353EC1DC4F4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CB651F84-548C-7ECE-751B-5125E9D4BAB4}"/>
                </a:ext>
              </a:extLst>
            </p:cNvPr>
            <p:cNvGrpSpPr/>
            <p:nvPr/>
          </p:nvGrpSpPr>
          <p:grpSpPr>
            <a:xfrm>
              <a:off x="6583651" y="4177281"/>
              <a:ext cx="1476000" cy="1476000"/>
              <a:chOff x="4181306" y="2902620"/>
              <a:chExt cx="752400" cy="752400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DEB2A2AE-CD57-74F3-D574-87F8316B8915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31D2B6B4-ADB2-46FA-A70A-2E86A185E267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91148717-BC69-8546-5B8E-97BC9A3C7E82}"/>
                </a:ext>
              </a:extLst>
            </p:cNvPr>
            <p:cNvGrpSpPr/>
            <p:nvPr/>
          </p:nvGrpSpPr>
          <p:grpSpPr>
            <a:xfrm>
              <a:off x="5095321" y="4181293"/>
              <a:ext cx="1476000" cy="1476000"/>
              <a:chOff x="4181306" y="2902620"/>
              <a:chExt cx="752400" cy="752400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D87808DE-18E2-55C7-31B8-71F8B973A49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C4A5FEDC-8F45-5788-EC5F-9D0F56EC7238}"/>
                  </a:ext>
                </a:extLst>
              </p:cNvPr>
              <p:cNvSpPr/>
              <p:nvPr/>
            </p:nvSpPr>
            <p:spPr>
              <a:xfrm>
                <a:off x="4271058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805C529-6174-735B-7E5A-409A9E012D7F}"/>
                </a:ext>
              </a:extLst>
            </p:cNvPr>
            <p:cNvGrpSpPr/>
            <p:nvPr/>
          </p:nvGrpSpPr>
          <p:grpSpPr>
            <a:xfrm>
              <a:off x="6583651" y="2684448"/>
              <a:ext cx="1476000" cy="1476000"/>
              <a:chOff x="4181306" y="2902620"/>
              <a:chExt cx="752400" cy="752400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D7218AE-BB81-B95C-E076-C575F0397AD2}"/>
                  </a:ext>
                </a:extLst>
              </p:cNvPr>
              <p:cNvSpPr/>
              <p:nvPr/>
            </p:nvSpPr>
            <p:spPr>
              <a:xfrm>
                <a:off x="4181306" y="2902620"/>
                <a:ext cx="752400" cy="7524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8BC76F2C-6641-0464-CB2C-FF6E15A6F983}"/>
                  </a:ext>
                </a:extLst>
              </p:cNvPr>
              <p:cNvSpPr/>
              <p:nvPr/>
            </p:nvSpPr>
            <p:spPr>
              <a:xfrm>
                <a:off x="4272110" y="2993025"/>
                <a:ext cx="568888" cy="568887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7C9D13C-0411-6404-3A8C-8C6ED2B7E1C7}"/>
              </a:ext>
            </a:extLst>
          </p:cNvPr>
          <p:cNvGrpSpPr>
            <a:grpSpLocks noChangeAspect="1"/>
          </p:cNvGrpSpPr>
          <p:nvPr/>
        </p:nvGrpSpPr>
        <p:grpSpPr>
          <a:xfrm>
            <a:off x="2120168" y="3047278"/>
            <a:ext cx="936000" cy="936000"/>
            <a:chOff x="4973517" y="2144416"/>
            <a:chExt cx="1800000" cy="1800000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762FCAE-A5DB-EC61-70BE-BC9BF3023C55}"/>
                </a:ext>
              </a:extLst>
            </p:cNvPr>
            <p:cNvSpPr/>
            <p:nvPr/>
          </p:nvSpPr>
          <p:spPr>
            <a:xfrm>
              <a:off x="4973517" y="2144416"/>
              <a:ext cx="1800000" cy="1800000"/>
            </a:xfrm>
            <a:prstGeom prst="ellipse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3B583B2-58D0-0E23-C176-82F8320B3592}"/>
                </a:ext>
              </a:extLst>
            </p:cNvPr>
            <p:cNvSpPr/>
            <p:nvPr/>
          </p:nvSpPr>
          <p:spPr>
            <a:xfrm>
              <a:off x="5062049" y="2232947"/>
              <a:ext cx="1619997" cy="1619996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9C6D47F-14C4-5B4C-E95C-5CA11FC11406}"/>
                </a:ext>
              </a:extLst>
            </p:cNvPr>
            <p:cNvSpPr/>
            <p:nvPr/>
          </p:nvSpPr>
          <p:spPr>
            <a:xfrm>
              <a:off x="5828671" y="2233947"/>
              <a:ext cx="90000" cy="1620003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0635EA-D101-4CCA-566D-5208E514A5DA}"/>
                </a:ext>
              </a:extLst>
            </p:cNvPr>
            <p:cNvSpPr/>
            <p:nvPr/>
          </p:nvSpPr>
          <p:spPr>
            <a:xfrm rot="5400000">
              <a:off x="5828940" y="2232855"/>
              <a:ext cx="90000" cy="1620000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5A09ECB-1244-B6EC-AFFF-461AAA3D47A6}"/>
                </a:ext>
              </a:extLst>
            </p:cNvPr>
            <p:cNvSpPr/>
            <p:nvPr/>
          </p:nvSpPr>
          <p:spPr>
            <a:xfrm>
              <a:off x="5783235" y="2952415"/>
              <a:ext cx="180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3156C01-CFBA-1B81-2B44-9A3FE4A0D553}"/>
              </a:ext>
            </a:extLst>
          </p:cNvPr>
          <p:cNvSpPr txBox="1"/>
          <p:nvPr/>
        </p:nvSpPr>
        <p:spPr>
          <a:xfrm>
            <a:off x="1626194" y="3331800"/>
            <a:ext cx="49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v</a:t>
            </a:r>
            <a:r>
              <a:rPr lang="en-US" sz="1800" i="1" dirty="0"/>
              <a:t>s.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163247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CAST-CAPP</a:t>
            </a:r>
          </a:p>
          <a:p>
            <a:pPr lvl="1"/>
            <a:r>
              <a:rPr lang="en-US" i="1" dirty="0"/>
              <a:t>Phase-matched cavities, ~20 </a:t>
            </a:r>
            <a:r>
              <a:rPr lang="en-US" i="1" dirty="0" err="1"/>
              <a:t>ueV</a:t>
            </a:r>
            <a:r>
              <a:rPr lang="en-US" sz="1400" i="1" dirty="0"/>
              <a:t>		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Nat. Comm. </a:t>
            </a:r>
            <a:r>
              <a:rPr lang="en-US" sz="1500" b="1" i="1" u="none" strike="noStrike" dirty="0">
                <a:solidFill>
                  <a:srgbClr val="00B050"/>
                </a:solidFill>
                <a:effectLst/>
              </a:rPr>
              <a:t>13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 6180 (2022)</a:t>
            </a:r>
            <a:endParaRPr lang="en-US" sz="1500" i="1" dirty="0"/>
          </a:p>
          <a:p>
            <a:pPr lvl="8"/>
            <a:endParaRPr lang="en-US" i="1" dirty="0">
              <a:solidFill>
                <a:srgbClr val="0432FF"/>
              </a:solidFill>
            </a:endParaRPr>
          </a:p>
          <a:p>
            <a:r>
              <a:rPr lang="en-US" i="1" dirty="0">
                <a:solidFill>
                  <a:srgbClr val="0432FF"/>
                </a:solidFill>
              </a:rPr>
              <a:t>RADES</a:t>
            </a:r>
          </a:p>
          <a:p>
            <a:pPr lvl="1"/>
            <a:r>
              <a:rPr lang="en-US" i="1" dirty="0"/>
              <a:t>HTS cavity, 11.7 T,  ~36.5 </a:t>
            </a:r>
            <a:r>
              <a:rPr lang="en-US" i="1" dirty="0" err="1"/>
              <a:t>ueV</a:t>
            </a:r>
            <a:r>
              <a:rPr lang="en-US" i="1" dirty="0"/>
              <a:t> 		</a:t>
            </a:r>
            <a:r>
              <a:rPr lang="en-US" sz="1500" i="1" dirty="0">
                <a:solidFill>
                  <a:srgbClr val="00B050"/>
                </a:solidFill>
              </a:rPr>
              <a:t>a</a:t>
            </a:r>
            <a:r>
              <a:rPr lang="en-US" sz="1500" i="1" dirty="0">
                <a:solidFill>
                  <a:srgbClr val="00B050"/>
                </a:solidFill>
                <a:effectLst/>
              </a:rPr>
              <a:t>rXiv:2403.07790</a:t>
            </a:r>
            <a:endParaRPr lang="en-US" sz="1500" i="1" dirty="0"/>
          </a:p>
          <a:p>
            <a:pPr lvl="8"/>
            <a:endParaRPr lang="en-US" i="1" dirty="0">
              <a:solidFill>
                <a:srgbClr val="0432FF"/>
              </a:solidFill>
            </a:endParaRPr>
          </a:p>
          <a:p>
            <a:r>
              <a:rPr lang="en-US" i="1" dirty="0">
                <a:solidFill>
                  <a:srgbClr val="0432FF"/>
                </a:solidFill>
              </a:rPr>
              <a:t>Taiwan Axion Search Experiment with Haloscope </a:t>
            </a:r>
          </a:p>
          <a:p>
            <a:pPr lvl="1"/>
            <a:r>
              <a:rPr lang="en-US" i="1" dirty="0"/>
              <a:t>4.7 GHz, 11 x </a:t>
            </a:r>
            <a:r>
              <a:rPr lang="en-US" i="1" dirty="0" err="1"/>
              <a:t>g</a:t>
            </a:r>
            <a:r>
              <a:rPr lang="en-US" i="1" baseline="-25000" dirty="0" err="1"/>
              <a:t>arr</a:t>
            </a:r>
            <a:r>
              <a:rPr lang="en-US" i="1" baseline="30000" dirty="0" err="1"/>
              <a:t>KSVZ</a:t>
            </a:r>
            <a:r>
              <a:rPr lang="en-US" sz="1400" i="1" baseline="30000" dirty="0"/>
              <a:t> 			</a:t>
            </a:r>
            <a:r>
              <a:rPr lang="en-KR" sz="1500" i="1" dirty="0">
                <a:solidFill>
                  <a:srgbClr val="00B050"/>
                </a:solidFill>
              </a:rPr>
              <a:t>PRL </a:t>
            </a:r>
            <a:r>
              <a:rPr lang="en-KR" sz="1500" b="1" i="1" dirty="0">
                <a:solidFill>
                  <a:srgbClr val="00B050"/>
                </a:solidFill>
              </a:rPr>
              <a:t>129</a:t>
            </a:r>
            <a:r>
              <a:rPr lang="en-KR" sz="1500" i="1" dirty="0">
                <a:solidFill>
                  <a:srgbClr val="00B050"/>
                </a:solidFill>
              </a:rPr>
              <a:t> 111802 (2022)</a:t>
            </a:r>
          </a:p>
          <a:p>
            <a:pPr lvl="8"/>
            <a:endParaRPr lang="en-US" i="1" dirty="0">
              <a:solidFill>
                <a:srgbClr val="0432FF"/>
              </a:solidFill>
            </a:endParaRPr>
          </a:p>
          <a:p>
            <a:r>
              <a:rPr lang="en-US" i="1" dirty="0">
                <a:solidFill>
                  <a:srgbClr val="0432FF"/>
                </a:solidFill>
              </a:rPr>
              <a:t>Broadband Reflector Experiment for Axion Detection</a:t>
            </a:r>
          </a:p>
          <a:p>
            <a:pPr lvl="1"/>
            <a:r>
              <a:rPr lang="en-US" i="1" dirty="0"/>
              <a:t>Parabolic reflector, THz region 		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PRL </a:t>
            </a:r>
            <a:r>
              <a:rPr lang="en-US" sz="1500" b="1" i="1" u="none" strike="noStrike" dirty="0">
                <a:solidFill>
                  <a:srgbClr val="00B050"/>
                </a:solidFill>
                <a:effectLst/>
              </a:rPr>
              <a:t>132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 131004 (2024)</a:t>
            </a:r>
          </a:p>
          <a:p>
            <a:pPr lvl="8"/>
            <a:endParaRPr lang="en-US" i="1" dirty="0"/>
          </a:p>
          <a:p>
            <a:pPr lvl="8"/>
            <a:endParaRPr lang="en-US" i="1" dirty="0"/>
          </a:p>
          <a:p>
            <a:pPr lvl="8"/>
            <a:endParaRPr lang="en-US" i="1" dirty="0"/>
          </a:p>
          <a:p>
            <a:r>
              <a:rPr lang="en-US" i="1" dirty="0" err="1">
                <a:solidFill>
                  <a:srgbClr val="0432FF"/>
                </a:solidFill>
              </a:rPr>
              <a:t>SUPerconducting</a:t>
            </a:r>
            <a:r>
              <a:rPr lang="en-US" i="1" dirty="0">
                <a:solidFill>
                  <a:srgbClr val="0432FF"/>
                </a:solidFill>
              </a:rPr>
              <a:t> </a:t>
            </a:r>
            <a:r>
              <a:rPr lang="en-US" i="1" dirty="0" err="1">
                <a:solidFill>
                  <a:srgbClr val="0432FF"/>
                </a:solidFill>
              </a:rPr>
              <a:t>AXion</a:t>
            </a:r>
            <a:r>
              <a:rPr lang="en-US" i="1" dirty="0">
                <a:solidFill>
                  <a:srgbClr val="0432FF"/>
                </a:solidFill>
              </a:rPr>
              <a:t> search </a:t>
            </a:r>
          </a:p>
          <a:p>
            <a:pPr lvl="1"/>
            <a:r>
              <a:rPr lang="en-US" i="1" dirty="0"/>
              <a:t>SC cavity, 14T, 8.4 GHz 			</a:t>
            </a:r>
            <a:r>
              <a:rPr lang="en-US" sz="1500" b="0" i="1" u="none" strike="noStrike" dirty="0" err="1">
                <a:solidFill>
                  <a:srgbClr val="00B050"/>
                </a:solidFill>
                <a:effectLst/>
              </a:rPr>
              <a:t>PoS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 EPS-HEP2023 (2024) 140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432FF"/>
                </a:solidFill>
              </a:rPr>
              <a:t>Canfranc Axion Detection Experiment</a:t>
            </a:r>
          </a:p>
          <a:p>
            <a:pPr lvl="1"/>
            <a:r>
              <a:rPr lang="en-US" i="1" dirty="0"/>
              <a:t>90 GHz (W-band), Kinetic Induction Detectors 	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JCAP </a:t>
            </a:r>
            <a:r>
              <a:rPr lang="en-US" sz="1500" b="1" i="1" u="none" strike="noStrike" dirty="0">
                <a:solidFill>
                  <a:srgbClr val="00B050"/>
                </a:solidFill>
                <a:effectLst/>
              </a:rPr>
              <a:t>11</a:t>
            </a:r>
            <a:r>
              <a:rPr lang="en-US" sz="1500" b="0" i="1" u="none" strike="noStrike" dirty="0">
                <a:solidFill>
                  <a:srgbClr val="00B050"/>
                </a:solidFill>
                <a:effectLst/>
              </a:rPr>
              <a:t> 044 (2022)</a:t>
            </a:r>
            <a:endParaRPr lang="en-KR" sz="1500" i="1" dirty="0">
              <a:solidFill>
                <a:srgbClr val="00B050"/>
              </a:solidFill>
            </a:endParaRPr>
          </a:p>
          <a:p>
            <a:pPr lvl="1"/>
            <a:endParaRPr lang="en-US" i="1" dirty="0"/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Other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4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7057809" cy="5171280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could address two fundamental questions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Strong CP problem &amp; dark matter mystery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Enormous experimental effort to explore the parameter space</a:t>
            </a:r>
          </a:p>
          <a:p>
            <a:pPr lvl="1"/>
            <a:r>
              <a:rPr lang="en-US" i="1" dirty="0"/>
              <a:t>Different technologies targeting at different mass ranges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H</a:t>
            </a:r>
            <a:r>
              <a:rPr lang="en-US" sz="2400" i="1" dirty="0">
                <a:solidFill>
                  <a:srgbClr val="0000FF"/>
                </a:solidFill>
              </a:rPr>
              <a:t>aloscope is among the most sensitive search methods</a:t>
            </a:r>
          </a:p>
          <a:p>
            <a:pPr lvl="1"/>
            <a:r>
              <a:rPr lang="en-US" i="1" dirty="0"/>
              <a:t>Resonant effects to enhance detection sensitivity</a:t>
            </a:r>
          </a:p>
          <a:p>
            <a:pPr lvl="1"/>
            <a:r>
              <a:rPr lang="en-US" i="1" dirty="0"/>
              <a:t>New results, new groups and new ideas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b="0" i="1" u="none" strike="noStrike" dirty="0">
                <a:solidFill>
                  <a:srgbClr val="0432FF"/>
                </a:solidFill>
                <a:effectLst/>
              </a:rPr>
              <a:t>Progress is gradual yet unwavering</a:t>
            </a:r>
          </a:p>
          <a:p>
            <a:pPr lvl="1"/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Endurance with</a:t>
            </a:r>
            <a:r>
              <a:rPr lang="en-US" i="1" dirty="0">
                <a:solidFill>
                  <a:srgbClr val="000000"/>
                </a:solidFill>
              </a:rPr>
              <a:t>in the s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cientific community is essential.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Next few decades are promising to unveil the nature of dark matter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43609A-F87A-CCEB-5A26-883907A595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009" y="1305719"/>
            <a:ext cx="1171791" cy="15623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588CDD-B1A3-9723-A8D9-688AE3DBD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7623" y="3704572"/>
            <a:ext cx="1539177" cy="145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33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39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Microwave signal detection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27</a:t>
            </a:fld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70F0544-8AC1-6747-A184-AB80C7DAC30E}"/>
              </a:ext>
            </a:extLst>
          </p:cNvPr>
          <p:cNvGrpSpPr/>
          <p:nvPr/>
        </p:nvGrpSpPr>
        <p:grpSpPr>
          <a:xfrm>
            <a:off x="1857682" y="4925137"/>
            <a:ext cx="3240000" cy="1639889"/>
            <a:chOff x="2409189" y="4726792"/>
            <a:chExt cx="3240000" cy="163988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FB44B8-BF80-4843-9BB2-45F61AF4C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09189" y="4726792"/>
              <a:ext cx="3240000" cy="136687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E59B22-7E08-F742-B72A-97A0F6D6B38C}"/>
                </a:ext>
              </a:extLst>
            </p:cNvPr>
            <p:cNvSpPr txBox="1"/>
            <p:nvPr/>
          </p:nvSpPr>
          <p:spPr>
            <a:xfrm>
              <a:off x="2409467" y="6058904"/>
              <a:ext cx="3239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Q</a:t>
              </a:r>
              <a:r>
                <a:rPr lang="en-KR" sz="1400" i="1" dirty="0"/>
                <a:t>uantum squeezing 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&lt; 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) 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DC6F5F1-BF02-3440-BB33-684CFBD33CE1}"/>
              </a:ext>
            </a:extLst>
          </p:cNvPr>
          <p:cNvGrpSpPr/>
          <p:nvPr/>
        </p:nvGrpSpPr>
        <p:grpSpPr>
          <a:xfrm>
            <a:off x="2543825" y="2127925"/>
            <a:ext cx="3780000" cy="2371950"/>
            <a:chOff x="2306295" y="1648538"/>
            <a:chExt cx="3780000" cy="237195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B3E19DB-E5C2-A04E-A16F-BAE2C8D8B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06295" y="1648538"/>
              <a:ext cx="3780000" cy="237195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9F1D581-7041-B24D-B6D0-E1A47BADA1BA}"/>
                </a:ext>
              </a:extLst>
            </p:cNvPr>
            <p:cNvSpPr txBox="1"/>
            <p:nvPr/>
          </p:nvSpPr>
          <p:spPr>
            <a:xfrm>
              <a:off x="2809794" y="1725551"/>
              <a:ext cx="9171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/>
                <a:t>f</a:t>
              </a:r>
              <a:r>
                <a:rPr lang="en-KR" sz="1200" dirty="0"/>
                <a:t> = 10 GHz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7D2992F-275E-7445-B7D8-4C6C402DEDC8}"/>
              </a:ext>
            </a:extLst>
          </p:cNvPr>
          <p:cNvGrpSpPr/>
          <p:nvPr/>
        </p:nvGrpSpPr>
        <p:grpSpPr>
          <a:xfrm>
            <a:off x="457200" y="1303642"/>
            <a:ext cx="1800001" cy="1452079"/>
            <a:chOff x="457200" y="1303642"/>
            <a:chExt cx="1800001" cy="145207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50EEBC0-EA7E-4A46-B5A2-FF013A910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200" y="1303642"/>
              <a:ext cx="1800000" cy="95390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666F43-2D44-B441-99FD-9BDE565EAE73}"/>
                </a:ext>
              </a:extLst>
            </p:cNvPr>
            <p:cNvSpPr txBox="1"/>
            <p:nvPr/>
          </p:nvSpPr>
          <p:spPr>
            <a:xfrm>
              <a:off x="457201" y="2232501"/>
              <a:ext cx="180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Transistor-based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~ K)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3F21912-B457-A24E-9B9E-372BE0A4B7FD}"/>
                </a:ext>
              </a:extLst>
            </p:cNvPr>
            <p:cNvSpPr txBox="1"/>
            <p:nvPr/>
          </p:nvSpPr>
          <p:spPr>
            <a:xfrm>
              <a:off x="1010414" y="1820148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HEMT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1C3BAC1-8237-5642-B382-A14D8095C978}"/>
              </a:ext>
            </a:extLst>
          </p:cNvPr>
          <p:cNvSpPr txBox="1"/>
          <p:nvPr/>
        </p:nvSpPr>
        <p:spPr>
          <a:xfrm>
            <a:off x="6557859" y="2322793"/>
            <a:ext cx="24370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Single photon detector </a:t>
            </a:r>
          </a:p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(SPD) </a:t>
            </a:r>
          </a:p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↓</a:t>
            </a:r>
          </a:p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Game changer </a:t>
            </a:r>
          </a:p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at high frequencies </a:t>
            </a:r>
          </a:p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and low temperatures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1B1B5F-D7FA-BD4B-BDBA-BC5A10A354C5}"/>
              </a:ext>
            </a:extLst>
          </p:cNvPr>
          <p:cNvSpPr txBox="1"/>
          <p:nvPr/>
        </p:nvSpPr>
        <p:spPr>
          <a:xfrm>
            <a:off x="2470144" y="1316689"/>
            <a:ext cx="19636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Power detection</a:t>
            </a:r>
          </a:p>
          <a:p>
            <a:pPr algn="ctr"/>
            <a:r>
              <a:rPr lang="en-US" altLang="ko-KR" sz="1600" i="1" dirty="0"/>
              <a:t>(w/</a:t>
            </a:r>
            <a:r>
              <a:rPr lang="ko-KR" altLang="en-US" sz="1600" i="1" dirty="0"/>
              <a:t> </a:t>
            </a:r>
            <a:r>
              <a:rPr lang="en-US" altLang="ko-KR" sz="1600" i="1" dirty="0"/>
              <a:t>amplifiers)</a:t>
            </a:r>
            <a:endParaRPr lang="en-KR" sz="1600" i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6B9DAB-33AA-034C-B0FD-923625E53213}"/>
              </a:ext>
            </a:extLst>
          </p:cNvPr>
          <p:cNvSpPr/>
          <p:nvPr/>
        </p:nvSpPr>
        <p:spPr>
          <a:xfrm>
            <a:off x="4315984" y="1321984"/>
            <a:ext cx="277672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KR" b="1" i="1" dirty="0"/>
              <a:t> vs.  photon counting</a:t>
            </a:r>
          </a:p>
          <a:p>
            <a:r>
              <a:rPr lang="en-KR" sz="1600" i="1" dirty="0"/>
              <a:t>   (w/ single photon detector)</a:t>
            </a:r>
            <a:endParaRPr lang="en-KR" sz="16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07B85BB-E7AF-FD48-9086-23532CB15A72}"/>
              </a:ext>
            </a:extLst>
          </p:cNvPr>
          <p:cNvGrpSpPr/>
          <p:nvPr/>
        </p:nvGrpSpPr>
        <p:grpSpPr>
          <a:xfrm>
            <a:off x="6421607" y="4311146"/>
            <a:ext cx="2377700" cy="2253880"/>
            <a:chOff x="6335971" y="4629592"/>
            <a:chExt cx="2377700" cy="22538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E5350C-85F4-244E-8D52-1DA1F6CA4C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61265"/>
            <a:stretch/>
          </p:blipFill>
          <p:spPr>
            <a:xfrm>
              <a:off x="6431899" y="4629592"/>
              <a:ext cx="2160000" cy="156138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AA36B02-C0F6-BD4B-89D1-66EB9994E9F8}"/>
                </a:ext>
              </a:extLst>
            </p:cNvPr>
            <p:cNvSpPr txBox="1"/>
            <p:nvPr/>
          </p:nvSpPr>
          <p:spPr>
            <a:xfrm>
              <a:off x="6335971" y="6144808"/>
              <a:ext cx="23777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Single photon counting</a:t>
              </a:r>
            </a:p>
            <a:p>
              <a:pPr algn="ctr"/>
              <a:r>
                <a:rPr lang="en-US" sz="1400" b="1" i="1" dirty="0"/>
                <a:t>Not subject to SQL</a:t>
              </a:r>
            </a:p>
            <a:p>
              <a:pPr algn="ctr"/>
              <a:r>
                <a:rPr lang="en-US" sz="1400" i="1" dirty="0"/>
                <a:t>(T</a:t>
              </a:r>
              <a:r>
                <a:rPr lang="en-US" sz="1400" i="1" baseline="-25000" dirty="0"/>
                <a:t>N</a:t>
              </a:r>
              <a:r>
                <a:rPr lang="en-US" sz="1400" i="1" dirty="0"/>
                <a:t> &lt;&lt; T</a:t>
              </a:r>
              <a:r>
                <a:rPr lang="en-US" sz="1400" i="1" baseline="-25000" dirty="0"/>
                <a:t>SQL</a:t>
              </a:r>
              <a:r>
                <a:rPr lang="en-US" sz="1400" i="1" dirty="0"/>
                <a:t>)</a:t>
              </a:r>
              <a:endParaRPr lang="en-KR" sz="1400" i="1" dirty="0"/>
            </a:p>
          </p:txBody>
        </p:sp>
      </p:grp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9AA5CE5-07D4-9442-9B72-D0E0BC04CD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457199" y="3122298"/>
            <a:ext cx="1800000" cy="910465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5829F86-C929-7049-8EA9-9C969B3FB6FE}"/>
              </a:ext>
            </a:extLst>
          </p:cNvPr>
          <p:cNvGrpSpPr/>
          <p:nvPr/>
        </p:nvGrpSpPr>
        <p:grpSpPr>
          <a:xfrm>
            <a:off x="342715" y="3225486"/>
            <a:ext cx="2104024" cy="1317150"/>
            <a:chOff x="342715" y="3225486"/>
            <a:chExt cx="2104024" cy="131715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A1D262-FD72-F74A-8054-220D8FAFD8C2}"/>
                </a:ext>
              </a:extLst>
            </p:cNvPr>
            <p:cNvSpPr txBox="1"/>
            <p:nvPr/>
          </p:nvSpPr>
          <p:spPr>
            <a:xfrm>
              <a:off x="342715" y="4019416"/>
              <a:ext cx="2104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Quantum limited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~ 50 mK x f [GHz])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21B7ED9-9619-5E46-8D28-2B751C4C4B5E}"/>
                </a:ext>
              </a:extLst>
            </p:cNvPr>
            <p:cNvSpPr txBox="1"/>
            <p:nvPr/>
          </p:nvSpPr>
          <p:spPr>
            <a:xfrm>
              <a:off x="1380364" y="3225486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JPA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55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SPD schemes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28</a:t>
            </a:fld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pic>
        <p:nvPicPr>
          <p:cNvPr id="11" name="Picture 2" descr="igure2">
            <a:extLst>
              <a:ext uri="{FF2B5EF4-FFF2-40B4-BE49-F238E27FC236}">
                <a16:creationId xmlns:a16="http://schemas.microsoft.com/office/drawing/2014/main" id="{4FF7770A-CC33-3545-AE89-8695E0A1F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05" y="1729950"/>
            <a:ext cx="2519017" cy="166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1EE0B51A-EEEB-5E48-A1DC-0DDE8989AB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31527"/>
              </p:ext>
            </p:extLst>
          </p:nvPr>
        </p:nvGraphicFramePr>
        <p:xfrm>
          <a:off x="457200" y="4069079"/>
          <a:ext cx="82296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549">
                  <a:extLst>
                    <a:ext uri="{9D8B030D-6E8A-4147-A177-3AD203B41FA5}">
                      <a16:colId xmlns:a16="http://schemas.microsoft.com/office/drawing/2014/main" val="2810254443"/>
                    </a:ext>
                  </a:extLst>
                </a:gridCol>
                <a:gridCol w="2392017">
                  <a:extLst>
                    <a:ext uri="{9D8B030D-6E8A-4147-A177-3AD203B41FA5}">
                      <a16:colId xmlns:a16="http://schemas.microsoft.com/office/drawing/2014/main" val="2202402113"/>
                    </a:ext>
                  </a:extLst>
                </a:gridCol>
                <a:gridCol w="2392017">
                  <a:extLst>
                    <a:ext uri="{9D8B030D-6E8A-4147-A177-3AD203B41FA5}">
                      <a16:colId xmlns:a16="http://schemas.microsoft.com/office/drawing/2014/main" val="3951919905"/>
                    </a:ext>
                  </a:extLst>
                </a:gridCol>
                <a:gridCol w="2392017">
                  <a:extLst>
                    <a:ext uri="{9D8B030D-6E8A-4147-A177-3AD203B41FA5}">
                      <a16:colId xmlns:a16="http://schemas.microsoft.com/office/drawing/2014/main" val="1665029537"/>
                    </a:ext>
                  </a:extLst>
                </a:gridCol>
              </a:tblGrid>
              <a:tr h="190256">
                <a:tc>
                  <a:txBody>
                    <a:bodyPr/>
                    <a:lstStyle/>
                    <a:p>
                      <a:pPr algn="ctr"/>
                      <a:endParaRPr lang="en-KR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Excitation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Intereference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Bolometer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474415"/>
                  </a:ext>
                </a:extLst>
              </a:tr>
              <a:tr h="190256"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Basis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b="1" i="1" dirty="0">
                          <a:solidFill>
                            <a:schemeClr val="tx1"/>
                          </a:solidFill>
                        </a:rPr>
                        <a:t>Qubit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b="1" i="1" dirty="0">
                          <a:solidFill>
                            <a:schemeClr val="tx1"/>
                          </a:solidFill>
                        </a:rPr>
                        <a:t>JJ-Qubit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b="1" i="1" dirty="0"/>
                        <a:t>JJ-TES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7403134"/>
                  </a:ext>
                </a:extLst>
              </a:tr>
              <a:tr h="190256"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E</a:t>
                      </a:r>
                      <a:r>
                        <a:rPr lang="en-KR" sz="1600" i="1" dirty="0"/>
                        <a:t>lectron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Heat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4480401"/>
                  </a:ext>
                </a:extLst>
              </a:tr>
              <a:tr h="328623"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Pros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>
                          <a:solidFill>
                            <a:srgbClr val="0432FF"/>
                          </a:solidFill>
                        </a:rPr>
                        <a:t>H</a:t>
                      </a:r>
                      <a:r>
                        <a:rPr lang="en-US" sz="1600" i="1" dirty="0" err="1">
                          <a:solidFill>
                            <a:srgbClr val="0432FF"/>
                          </a:solidFill>
                        </a:rPr>
                        <a:t>i</a:t>
                      </a:r>
                      <a:r>
                        <a:rPr lang="en-KR" sz="1600" i="1" dirty="0">
                          <a:solidFill>
                            <a:srgbClr val="0432FF"/>
                          </a:solidFill>
                        </a:rPr>
                        <a:t>gh sensitivity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>
                          <a:solidFill>
                            <a:srgbClr val="0432FF"/>
                          </a:solidFill>
                        </a:rPr>
                        <a:t>Non-demolition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rgbClr val="0432FF"/>
                          </a:solidFill>
                        </a:rPr>
                        <a:t>W</a:t>
                      </a:r>
                      <a:r>
                        <a:rPr lang="en-KR" sz="1600" i="1" dirty="0">
                          <a:solidFill>
                            <a:srgbClr val="0432FF"/>
                          </a:solidFill>
                        </a:rPr>
                        <a:t>ide bandwith</a:t>
                      </a:r>
                    </a:p>
                    <a:p>
                      <a:pPr algn="ctr"/>
                      <a:r>
                        <a:rPr lang="en-KR" sz="1600" i="1" dirty="0">
                          <a:solidFill>
                            <a:srgbClr val="0432FF"/>
                          </a:solidFill>
                        </a:rPr>
                        <a:t>Robust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289793"/>
                  </a:ext>
                </a:extLst>
              </a:tr>
              <a:tr h="466991"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Cons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Bandwidth vs. Dark cout rate</a:t>
                      </a:r>
                    </a:p>
                    <a:p>
                      <a:pPr algn="ctr"/>
                      <a:r>
                        <a:rPr lang="en-KR" sz="1600" i="1" dirty="0">
                          <a:solidFill>
                            <a:srgbClr val="FF0000"/>
                          </a:solidFill>
                        </a:rPr>
                        <a:t>Low tunability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/>
                        <a:t>Narrow bandwidth</a:t>
                      </a:r>
                    </a:p>
                    <a:p>
                      <a:pPr algn="ctr"/>
                      <a:r>
                        <a:rPr lang="en-KR" sz="1600" i="1" dirty="0">
                          <a:solidFill>
                            <a:srgbClr val="FF0000"/>
                          </a:solidFill>
                        </a:rPr>
                        <a:t>Low tunability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600" i="1" dirty="0">
                          <a:solidFill>
                            <a:srgbClr val="FF0000"/>
                          </a:solidFill>
                        </a:rPr>
                        <a:t>High noise level</a:t>
                      </a:r>
                    </a:p>
                    <a:p>
                      <a:pPr algn="ctr"/>
                      <a:r>
                        <a:rPr lang="en-KR" sz="1600" i="1" dirty="0"/>
                        <a:t>Dead (relaxation) time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3857542"/>
                  </a:ext>
                </a:extLst>
              </a:tr>
            </a:tbl>
          </a:graphicData>
        </a:graphic>
      </p:graphicFrame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B73631B9-1198-1C45-A6E6-DA77360B308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5772" b="37616"/>
          <a:stretch/>
        </p:blipFill>
        <p:spPr>
          <a:xfrm>
            <a:off x="6454537" y="1353629"/>
            <a:ext cx="2178525" cy="2414825"/>
          </a:xfrm>
          <a:prstGeom prst="rect">
            <a:avLst/>
          </a:prstGeom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53B68DD8-EB36-DA42-8E06-4249F6D4DA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898" y="1718706"/>
            <a:ext cx="2586462" cy="1834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111D39-3747-3947-AB2A-EACD5985F00D}"/>
              </a:ext>
            </a:extLst>
          </p:cNvPr>
          <p:cNvSpPr txBox="1"/>
          <p:nvPr/>
        </p:nvSpPr>
        <p:spPr>
          <a:xfrm>
            <a:off x="1555414" y="1228902"/>
            <a:ext cx="126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i="1" dirty="0"/>
              <a:t>Excitation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485165-2B46-6A4F-AB59-AC9D11113566}"/>
              </a:ext>
            </a:extLst>
          </p:cNvPr>
          <p:cNvSpPr txBox="1"/>
          <p:nvPr/>
        </p:nvSpPr>
        <p:spPr>
          <a:xfrm>
            <a:off x="3915898" y="1228902"/>
            <a:ext cx="150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i="1" dirty="0"/>
              <a:t>Interference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026BCC-B86C-E34C-8E80-530A4ED07C85}"/>
              </a:ext>
            </a:extLst>
          </p:cNvPr>
          <p:cNvSpPr txBox="1"/>
          <p:nvPr/>
        </p:nvSpPr>
        <p:spPr>
          <a:xfrm>
            <a:off x="6281529" y="1228902"/>
            <a:ext cx="126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i="1" dirty="0"/>
              <a:t>Bolometer</a:t>
            </a:r>
          </a:p>
        </p:txBody>
      </p:sp>
    </p:spTree>
    <p:extLst>
      <p:ext uri="{BB962C8B-B14F-4D97-AF65-F5344CB8AC3E}">
        <p14:creationId xmlns:p14="http://schemas.microsoft.com/office/powerpoint/2010/main" val="1648810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FF0000"/>
                </a:solidFill>
              </a:rPr>
              <a:t>L</a:t>
            </a:r>
            <a:r>
              <a:rPr lang="en-US" sz="2200" i="1" dirty="0">
                <a:solidFill>
                  <a:srgbClr val="0000FF"/>
                </a:solidFill>
              </a:rPr>
              <a:t>ow temperature </a:t>
            </a:r>
            <a:r>
              <a:rPr lang="en-US" sz="2200" i="1" dirty="0">
                <a:solidFill>
                  <a:srgbClr val="FF0000"/>
                </a:solidFill>
              </a:rPr>
              <a:t>A</a:t>
            </a:r>
            <a:r>
              <a:rPr lang="en-US" sz="2200" i="1" dirty="0">
                <a:solidFill>
                  <a:srgbClr val="0000FF"/>
                </a:solidFill>
              </a:rPr>
              <a:t>xion </a:t>
            </a:r>
            <a:r>
              <a:rPr lang="en-US" sz="2200" i="1" dirty="0">
                <a:solidFill>
                  <a:srgbClr val="FF0000"/>
                </a:solidFill>
              </a:rPr>
              <a:t>C</a:t>
            </a:r>
            <a:r>
              <a:rPr lang="en-US" sz="2200" i="1" dirty="0">
                <a:solidFill>
                  <a:srgbClr val="0000FF"/>
                </a:solidFill>
              </a:rPr>
              <a:t>hiral </a:t>
            </a:r>
            <a:r>
              <a:rPr lang="en-US" sz="2200" i="1" dirty="0">
                <a:solidFill>
                  <a:srgbClr val="FF0000"/>
                </a:solidFill>
              </a:rPr>
              <a:t>M</a:t>
            </a:r>
            <a:r>
              <a:rPr lang="en-US" sz="2200" i="1" dirty="0">
                <a:solidFill>
                  <a:srgbClr val="0000FF"/>
                </a:solidFill>
              </a:rPr>
              <a:t>agnetic </a:t>
            </a:r>
            <a:r>
              <a:rPr lang="en-US" sz="2200" i="1" dirty="0">
                <a:solidFill>
                  <a:srgbClr val="FF0000"/>
                </a:solidFill>
              </a:rPr>
              <a:t>E</a:t>
            </a:r>
            <a:r>
              <a:rPr lang="en-US" sz="2200" i="1" dirty="0">
                <a:solidFill>
                  <a:srgbClr val="0000FF"/>
                </a:solidFill>
              </a:rPr>
              <a:t>ffect</a:t>
            </a:r>
          </a:p>
          <a:p>
            <a:endParaRPr lang="en-US" i="1" dirty="0">
              <a:solidFill>
                <a:srgbClr val="0000FF"/>
              </a:solidFill>
            </a:endParaRPr>
          </a:p>
          <a:p>
            <a:endParaRPr lang="en-US" i="1" dirty="0">
              <a:solidFill>
                <a:srgbClr val="0000FF"/>
              </a:solidFill>
            </a:endParaRPr>
          </a:p>
          <a:p>
            <a:endParaRPr lang="en-US" i="1" dirty="0">
              <a:solidFill>
                <a:srgbClr val="0000FF"/>
              </a:solidFill>
            </a:endParaRPr>
          </a:p>
          <a:p>
            <a:pPr lvl="1"/>
            <a:endParaRPr lang="en-US" i="1" dirty="0">
              <a:solidFill>
                <a:srgbClr val="0000FF"/>
              </a:solidFill>
            </a:endParaRPr>
          </a:p>
          <a:p>
            <a:endParaRPr lang="en-US" i="1" dirty="0">
              <a:solidFill>
                <a:srgbClr val="0000FF"/>
              </a:solidFill>
            </a:endParaRPr>
          </a:p>
          <a:p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 err="1"/>
              <a:t>Axionic</a:t>
            </a:r>
            <a:r>
              <a:rPr lang="en-US" dirty="0"/>
              <a:t> chiral magnetic effect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025" name="Picture 1" descr="page9image2538430336">
            <a:extLst>
              <a:ext uri="{FF2B5EF4-FFF2-40B4-BE49-F238E27FC236}">
                <a16:creationId xmlns:a16="http://schemas.microsoft.com/office/drawing/2014/main" id="{7DA09EF0-F7B3-1743-73D1-46DB114CD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480" y="1752717"/>
            <a:ext cx="3106615" cy="30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87E26A-ED75-1A6C-AD28-986DD5D582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4059"/>
          <a:stretch/>
        </p:blipFill>
        <p:spPr>
          <a:xfrm>
            <a:off x="2083041" y="1857432"/>
            <a:ext cx="3110296" cy="8925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914CD9-E5DC-A72C-0BB7-B7B2D9F10C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8559"/>
          <a:stretch/>
        </p:blipFill>
        <p:spPr>
          <a:xfrm>
            <a:off x="728178" y="1768347"/>
            <a:ext cx="1354863" cy="10707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2F801AAF-2608-8C3B-6489-B66D87669CF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28180" y="2974476"/>
              <a:ext cx="4644000" cy="13679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2000">
                      <a:extLst>
                        <a:ext uri="{9D8B030D-6E8A-4147-A177-3AD203B41FA5}">
                          <a16:colId xmlns:a16="http://schemas.microsoft.com/office/drawing/2014/main" val="3748446700"/>
                        </a:ext>
                      </a:extLst>
                    </a:gridCol>
                    <a:gridCol w="900000">
                      <a:extLst>
                        <a:ext uri="{9D8B030D-6E8A-4147-A177-3AD203B41FA5}">
                          <a16:colId xmlns:a16="http://schemas.microsoft.com/office/drawing/2014/main" val="3592432855"/>
                        </a:ext>
                      </a:extLst>
                    </a:gridCol>
                    <a:gridCol w="1872000">
                      <a:extLst>
                        <a:ext uri="{9D8B030D-6E8A-4147-A177-3AD203B41FA5}">
                          <a16:colId xmlns:a16="http://schemas.microsoft.com/office/drawing/2014/main" val="432191940"/>
                        </a:ext>
                      </a:extLst>
                    </a:gridCol>
                  </a:tblGrid>
                  <a:tr h="142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ABRACADABRA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KR" sz="1200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LACME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07700498"/>
                      </a:ext>
                    </a:extLst>
                  </a:tr>
                  <a:tr h="16206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box>
                                      <m:box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oxPr>
                                      <m:e>
                                        <m:argPr>
                                          <m:argSz m:val="-1"/>
                                        </m:argPr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den>
                                        </m:f>
                                      </m:e>
                                    </m:box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𝜇𝜈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𝜇𝜈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KR" sz="1200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Coupling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oMath>
                            </m:oMathPara>
                          </a14:m>
                          <a:endParaRPr lang="en-KR" sz="1200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24759084"/>
                      </a:ext>
                    </a:extLst>
                  </a:tr>
                  <a:tr h="242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ffective current (vacuum)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Axion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hemical potential (polarized medium)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6057881"/>
                      </a:ext>
                    </a:extLst>
                  </a:tr>
                  <a:tr h="16572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  <m:r>
                                  <a:rPr lang="en-US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200" b="1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b="1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j</a:t>
                          </a:r>
                          <a:r>
                            <a:rPr lang="en-KR" sz="1200" i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(eff)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  <m:box>
                                  <m:box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e>
                                          <m: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den>
                                    </m:f>
                                  </m:e>
                                </m:box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𝑎𝑒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  <m:r>
                                  <a:rPr lang="en-US" sz="1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200" b="1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363564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2F801AAF-2608-8C3B-6489-B66D87669C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84714613"/>
                  </p:ext>
                </p:extLst>
              </p:nvPr>
            </p:nvGraphicFramePr>
            <p:xfrm>
              <a:off x="728180" y="2974476"/>
              <a:ext cx="4644000" cy="13729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2000">
                      <a:extLst>
                        <a:ext uri="{9D8B030D-6E8A-4147-A177-3AD203B41FA5}">
                          <a16:colId xmlns:a16="http://schemas.microsoft.com/office/drawing/2014/main" val="3748446700"/>
                        </a:ext>
                      </a:extLst>
                    </a:gridCol>
                    <a:gridCol w="900000">
                      <a:extLst>
                        <a:ext uri="{9D8B030D-6E8A-4147-A177-3AD203B41FA5}">
                          <a16:colId xmlns:a16="http://schemas.microsoft.com/office/drawing/2014/main" val="3592432855"/>
                        </a:ext>
                      </a:extLst>
                    </a:gridCol>
                    <a:gridCol w="1872000">
                      <a:extLst>
                        <a:ext uri="{9D8B030D-6E8A-4147-A177-3AD203B41FA5}">
                          <a16:colId xmlns:a16="http://schemas.microsoft.com/office/drawing/2014/main" val="43219194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ABRACADABRA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KR" sz="1200" i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LACME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07700498"/>
                      </a:ext>
                    </a:extLst>
                  </a:tr>
                  <a:tr h="309753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76" t="-95833" r="-149324" b="-27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Coupling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48649" t="-95833" r="-1351" b="-27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47590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ffective current (vacuum)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Axion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r>
                            <a:rPr lang="en-KR" sz="1200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hemical potential (polarized medium)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6057881"/>
                      </a:ext>
                    </a:extLst>
                  </a:tr>
                  <a:tr h="331724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76" t="-323077" r="-149324" b="-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200" b="1" i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j</a:t>
                          </a:r>
                          <a:r>
                            <a:rPr lang="en-KR" sz="1200" i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(eff)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48649" t="-323077" r="-1351" b="-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63564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13E8ABD-B922-B356-88C9-53D0C4F8011C}"/>
                  </a:ext>
                </a:extLst>
              </p:cNvPr>
              <p:cNvSpPr txBox="1"/>
              <p:nvPr/>
            </p:nvSpPr>
            <p:spPr>
              <a:xfrm>
                <a:off x="523631" y="4886268"/>
                <a:ext cx="2202756" cy="13923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KR" sz="1400" i="1" dirty="0">
                    <a:solidFill>
                      <a:schemeClr val="tx1"/>
                    </a:solidFill>
                    <a:latin typeface="+mn-lt"/>
                  </a:rPr>
                  <a:t> </a:t>
                </a:r>
                <a:r>
                  <a:rPr lang="en-KR" sz="1400" i="1" dirty="0"/>
                  <a:t>adds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KR" sz="1400" i="1" dirty="0"/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KR" sz="1400" i="1" dirty="0"/>
                  <a:t>along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KR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endParaRPr lang="en-KR" sz="1400" i="1" dirty="0">
                  <a:solidFill>
                    <a:schemeClr val="tx1"/>
                  </a:solidFill>
                  <a:latin typeface="+mn-lt"/>
                </a:endParaRPr>
              </a:p>
              <a:p>
                <a:pPr algn="ctr"/>
                <a:endParaRPr lang="en-US" sz="1400" b="1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KR" sz="1400" i="1" dirty="0"/>
                  <a:t> polarizes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KR" sz="1400" i="1" dirty="0"/>
              </a:p>
              <a:p>
                <a:pPr algn="ctr"/>
                <a:endParaRPr lang="en-KR" sz="1400" i="1" dirty="0">
                  <a:solidFill>
                    <a:schemeClr val="tx1"/>
                  </a:solidFill>
                  <a:latin typeface="+mn-lt"/>
                </a:endParaRPr>
              </a:p>
              <a:p>
                <a:pPr algn="ctr"/>
                <a:r>
                  <a:rPr lang="en-KR" sz="1400" i="1" dirty="0">
                    <a:solidFill>
                      <a:schemeClr val="tx1"/>
                    </a:solidFill>
                    <a:latin typeface="+mn-lt"/>
                  </a:rPr>
                  <a:t>Helicity imbalance =&gt; current flow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13E8ABD-B922-B356-88C9-53D0C4F80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31" y="4886268"/>
                <a:ext cx="2202756" cy="1392304"/>
              </a:xfrm>
              <a:prstGeom prst="rect">
                <a:avLst/>
              </a:prstGeom>
              <a:blipFill>
                <a:blip r:embed="rId8"/>
                <a:stretch>
                  <a:fillRect b="-360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ED88A8A5-6B8B-0423-0544-E27D9DD91BCE}"/>
              </a:ext>
            </a:extLst>
          </p:cNvPr>
          <p:cNvGrpSpPr/>
          <p:nvPr/>
        </p:nvGrpSpPr>
        <p:grpSpPr>
          <a:xfrm>
            <a:off x="5674665" y="5246777"/>
            <a:ext cx="3012136" cy="914582"/>
            <a:chOff x="5674665" y="5246777"/>
            <a:chExt cx="3012136" cy="91458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5AC25A3-79B2-F8A0-9E4A-F465E9F5C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61275" y="5246777"/>
              <a:ext cx="2925526" cy="91458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05D9ACF-4BC8-5154-3BC0-A8ADA0EC3A31}"/>
                    </a:ext>
                  </a:extLst>
                </p:cNvPr>
                <p:cNvSpPr txBox="1"/>
                <p:nvPr/>
              </p:nvSpPr>
              <p:spPr>
                <a:xfrm>
                  <a:off x="5674665" y="5543353"/>
                  <a:ext cx="3197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𝑎𝑒</m:t>
                            </m:r>
                          </m:sub>
                        </m:sSub>
                      </m:oMath>
                    </m:oMathPara>
                  </a14:m>
                  <a:endParaRPr lang="en-KR" sz="12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05D9ACF-4BC8-5154-3BC0-A8ADA0EC3A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4665" y="5543353"/>
                  <a:ext cx="319735" cy="276999"/>
                </a:xfrm>
                <a:prstGeom prst="rect">
                  <a:avLst/>
                </a:prstGeom>
                <a:blipFill>
                  <a:blip r:embed="rId10"/>
                  <a:stretch>
                    <a:fillRect r="-7692" b="-4348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2F02937-AECE-D105-B9D9-AC3FFEF54398}"/>
              </a:ext>
            </a:extLst>
          </p:cNvPr>
          <p:cNvGrpSpPr/>
          <p:nvPr/>
        </p:nvGrpSpPr>
        <p:grpSpPr>
          <a:xfrm>
            <a:off x="2574613" y="4465949"/>
            <a:ext cx="3520736" cy="2100136"/>
            <a:chOff x="2481479" y="4408124"/>
            <a:chExt cx="3520736" cy="210013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71746EE-6F4D-620E-1313-72F42B857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481479" y="4408124"/>
              <a:ext cx="2754516" cy="19907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FEEA22E-34E0-D988-A9E8-0ED1AE2C5E2E}"/>
                    </a:ext>
                  </a:extLst>
                </p:cNvPr>
                <p:cNvSpPr txBox="1"/>
                <p:nvPr/>
              </p:nvSpPr>
              <p:spPr>
                <a:xfrm>
                  <a:off x="4361694" y="4621695"/>
                  <a:ext cx="1640521" cy="27866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r>
                          <a:rPr lang="en-US" sz="1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0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KR" sz="1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FEEA22E-34E0-D988-A9E8-0ED1AE2C5E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1694" y="4621695"/>
                  <a:ext cx="1640521" cy="27866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A1A804F-0064-A4A3-4115-A3248E6D6F7E}"/>
                </a:ext>
              </a:extLst>
            </p:cNvPr>
            <p:cNvSpPr txBox="1"/>
            <p:nvPr/>
          </p:nvSpPr>
          <p:spPr>
            <a:xfrm>
              <a:off x="3204308" y="6262039"/>
              <a:ext cx="10800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  Chiral medium</a:t>
              </a:r>
              <a:endParaRPr lang="en-KR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0830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3">
            <a:extLst>
              <a:ext uri="{FF2B5EF4-FFF2-40B4-BE49-F238E27FC236}">
                <a16:creationId xmlns:a16="http://schemas.microsoft.com/office/drawing/2014/main" id="{E2B4A8EA-5A2C-E44D-8F73-CCC87EEA2D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96"/>
          <a:stretch/>
        </p:blipFill>
        <p:spPr bwMode="auto">
          <a:xfrm>
            <a:off x="865123" y="4201012"/>
            <a:ext cx="4742883" cy="220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2"/>
                <a:ext cx="8229600" cy="294332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Strong CP problem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PQ mechanism (1977)</a:t>
                </a:r>
              </a:p>
              <a:p>
                <a:pPr lvl="2"/>
                <a:r>
                  <a:rPr lang="en-US" i="1" dirty="0"/>
                  <a:t>U(1) global symmetry and scalar field</a:t>
                </a:r>
              </a:p>
              <a:p>
                <a:pPr lvl="2"/>
                <a:r>
                  <a:rPr lang="en-US" i="1" dirty="0"/>
                  <a:t>SSB =&gt; axion field (1978)</a:t>
                </a:r>
              </a:p>
              <a:p>
                <a:pPr lvl="8"/>
                <a:endParaRPr lang="en-US" sz="400" i="1" dirty="0"/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QCD </a:t>
                </a:r>
                <a:r>
                  <a:rPr lang="en-US" i="1" dirty="0"/>
                  <a:t>axion: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(cf. ALP)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Invisible axion (1979):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sz="1800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Cosmological implication</a:t>
                </a:r>
              </a:p>
              <a:p>
                <a:pPr lvl="1"/>
                <a:r>
                  <a:rPr lang="en-US" i="1" dirty="0"/>
                  <a:t>Accounting for dark matter (1983)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2"/>
                <a:ext cx="8229600" cy="2943324"/>
              </a:xfrm>
              <a:blipFill>
                <a:blip r:embed="rId4"/>
                <a:stretch>
                  <a:fillRect l="-617" t="-343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9C154C-6023-69D7-42B2-3EFC578310E8}"/>
              </a:ext>
            </a:extLst>
          </p:cNvPr>
          <p:cNvSpPr txBox="1"/>
          <p:nvPr/>
        </p:nvSpPr>
        <p:spPr>
          <a:xfrm>
            <a:off x="865123" y="6398878"/>
            <a:ext cx="3094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Annu. Rev. Nucl. Part. Sci. 65 485 (2016)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B1B2C-6225-C038-DF11-2914AD801E84}"/>
              </a:ext>
            </a:extLst>
          </p:cNvPr>
          <p:cNvSpPr txBox="1"/>
          <p:nvPr/>
        </p:nvSpPr>
        <p:spPr>
          <a:xfrm>
            <a:off x="865123" y="4550578"/>
            <a:ext cx="1674160" cy="90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K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39EE5B-73F9-F4C3-A65D-05A0E43BE882}"/>
              </a:ext>
            </a:extLst>
          </p:cNvPr>
          <p:cNvGrpSpPr/>
          <p:nvPr/>
        </p:nvGrpSpPr>
        <p:grpSpPr>
          <a:xfrm>
            <a:off x="5780680" y="3047672"/>
            <a:ext cx="3361088" cy="1606081"/>
            <a:chOff x="5126618" y="3373130"/>
            <a:chExt cx="3361088" cy="16060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837AC6-8661-3A5D-22DB-A1E8715EC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82355" y="3815308"/>
              <a:ext cx="597623" cy="67815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E7F3C8-33E6-1641-5FBE-CE4E14C9A0C1}"/>
                </a:ext>
              </a:extLst>
            </p:cNvPr>
            <p:cNvSpPr txBox="1"/>
            <p:nvPr/>
          </p:nvSpPr>
          <p:spPr>
            <a:xfrm>
              <a:off x="7079943" y="4493462"/>
              <a:ext cx="14077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000" i="1" dirty="0"/>
                <a:t>Goldstone boson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DFB3778-B458-C90A-7E59-7945C1625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26618" y="3734266"/>
              <a:ext cx="1656000" cy="102230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7CAB26-D662-EF48-DEE1-00C1441C353B}"/>
                </a:ext>
              </a:extLst>
            </p:cNvPr>
            <p:cNvSpPr txBox="1"/>
            <p:nvPr/>
          </p:nvSpPr>
          <p:spPr>
            <a:xfrm>
              <a:off x="5126618" y="3373130"/>
              <a:ext cx="2703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200" i="1" dirty="0"/>
                <a:t>Spontaneous </a:t>
              </a:r>
              <a:r>
                <a:rPr lang="en-US" sz="1200" i="1" dirty="0"/>
                <a:t>S</a:t>
              </a:r>
              <a:r>
                <a:rPr lang="en-KR" sz="1200" i="1" dirty="0"/>
                <a:t>ymmetry Breaking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0D2C0AF-1E7D-459B-C9EF-111D2CE89509}"/>
                    </a:ext>
                  </a:extLst>
                </p:cNvPr>
                <p:cNvSpPr txBox="1"/>
                <p:nvPr/>
              </p:nvSpPr>
              <p:spPr>
                <a:xfrm>
                  <a:off x="5126618" y="4702212"/>
                  <a:ext cx="191828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1200" i="1" dirty="0" err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ea typeface="ＭＳ ゴシック"/>
                          <a:cs typeface="ＭＳ ゴシック"/>
                          <a:sym typeface="Zapf Dingbats"/>
                        </a:rPr>
                        <m:t>×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200" i="1" baseline="-25000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sz="1200" i="1" dirty="0"/>
                    <a:t> at minimum 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0D2C0AF-1E7D-459B-C9EF-111D2CE89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6618" y="4702212"/>
                  <a:ext cx="1918283" cy="276999"/>
                </a:xfrm>
                <a:prstGeom prst="rect">
                  <a:avLst/>
                </a:prstGeom>
                <a:blipFill>
                  <a:blip r:embed="rId9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ED5058-4E6A-68E3-3576-4B0F435A9DDF}"/>
              </a:ext>
            </a:extLst>
          </p:cNvPr>
          <p:cNvGrpSpPr/>
          <p:nvPr/>
        </p:nvGrpSpPr>
        <p:grpSpPr>
          <a:xfrm>
            <a:off x="6073822" y="1323902"/>
            <a:ext cx="2865514" cy="1097323"/>
            <a:chOff x="5922938" y="1534958"/>
            <a:chExt cx="2865514" cy="109732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87A4E3-7AC4-DE04-9E8A-7779EF3158AC}"/>
                </a:ext>
              </a:extLst>
            </p:cNvPr>
            <p:cNvSpPr txBox="1"/>
            <p:nvPr/>
          </p:nvSpPr>
          <p:spPr>
            <a:xfrm>
              <a:off x="6876672" y="1534958"/>
              <a:ext cx="19117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Absence of nEDM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635F449-A056-8C3D-8A96-662CB55A91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8640" t="4170" r="36620" b="54255"/>
            <a:stretch/>
          </p:blipFill>
          <p:spPr>
            <a:xfrm>
              <a:off x="5922938" y="1849754"/>
              <a:ext cx="767473" cy="77630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E8DB356-74FF-76CF-8EC6-F06EB9F00D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9742" t="55013" r="35927" b="3436"/>
            <a:stretch/>
          </p:blipFill>
          <p:spPr>
            <a:xfrm>
              <a:off x="7455746" y="1849754"/>
              <a:ext cx="766992" cy="78252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92FADD-2283-35C2-1F29-B08ED343FC9A}"/>
                </a:ext>
              </a:extLst>
            </p:cNvPr>
            <p:cNvSpPr txBox="1"/>
            <p:nvPr/>
          </p:nvSpPr>
          <p:spPr>
            <a:xfrm>
              <a:off x="6886334" y="2090774"/>
              <a:ext cx="453879" cy="311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i="1" dirty="0"/>
                <a:t>v</a:t>
              </a:r>
              <a:r>
                <a:rPr lang="en-KR" sz="1400" i="1" dirty="0"/>
                <a:t>s.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21825E-8BA7-2100-A17D-ACC40BFDC185}"/>
                  </a:ext>
                </a:extLst>
              </p:cNvPr>
              <p:cNvSpPr txBox="1"/>
              <p:nvPr/>
            </p:nvSpPr>
            <p:spPr>
              <a:xfrm>
                <a:off x="5393409" y="2471018"/>
                <a:ext cx="1561161" cy="461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-36576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acc>
                        <m:accPr>
                          <m:chr m:val="̃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en-US" sz="1400" i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21825E-8BA7-2100-A17D-ACC40BFDC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409" y="2471018"/>
                <a:ext cx="1561161" cy="461217"/>
              </a:xfrm>
              <a:prstGeom prst="rect">
                <a:avLst/>
              </a:prstGeom>
              <a:blipFill>
                <a:blip r:embed="rId11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>
            <a:extLst>
              <a:ext uri="{FF2B5EF4-FFF2-40B4-BE49-F238E27FC236}">
                <a16:creationId xmlns:a16="http://schemas.microsoft.com/office/drawing/2014/main" id="{2E80D45F-0EED-4987-BE08-4FFC0EE2DB6D}"/>
              </a:ext>
            </a:extLst>
          </p:cNvPr>
          <p:cNvSpPr txBox="1">
            <a:spLocks/>
          </p:cNvSpPr>
          <p:nvPr/>
        </p:nvSpPr>
        <p:spPr>
          <a:xfrm>
            <a:off x="727200" y="374400"/>
            <a:ext cx="7700917" cy="719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dark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92DE4F-9F4E-DC25-96C6-A704D450F04F}"/>
                  </a:ext>
                </a:extLst>
              </p:cNvPr>
              <p:cNvSpPr txBox="1"/>
              <p:nvPr/>
            </p:nvSpPr>
            <p:spPr>
              <a:xfrm>
                <a:off x="6956828" y="2423066"/>
                <a:ext cx="2184940" cy="5404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acc>
                        <m:accPr>
                          <m:chr m:val="̃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en-KR" sz="1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92DE4F-9F4E-DC25-96C6-A704D450F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828" y="2423066"/>
                <a:ext cx="2184940" cy="540469"/>
              </a:xfrm>
              <a:prstGeom prst="rect">
                <a:avLst/>
              </a:prstGeom>
              <a:blipFill>
                <a:blip r:embed="rId12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DF847DC8-A2C2-288C-2C82-306B69369BC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2851"/>
          <a:stretch/>
        </p:blipFill>
        <p:spPr>
          <a:xfrm>
            <a:off x="6385249" y="4846159"/>
            <a:ext cx="1997862" cy="16758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092CC3-741A-D79B-8A80-9BB51315B36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7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  <p:bldP spid="17" grpId="0"/>
      <p:bldP spid="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5720"/>
            <a:ext cx="8229599" cy="5171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0000FF"/>
                </a:solidFill>
              </a:rPr>
              <a:t>High-Temp. Superconductor (HTS)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HTS cavities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30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0D077F-96BD-051E-2AA2-8D91AD562593}"/>
              </a:ext>
            </a:extLst>
          </p:cNvPr>
          <p:cNvGrpSpPr/>
          <p:nvPr/>
        </p:nvGrpSpPr>
        <p:grpSpPr>
          <a:xfrm>
            <a:off x="3494796" y="1303642"/>
            <a:ext cx="2578922" cy="3513839"/>
            <a:chOff x="456812" y="1313647"/>
            <a:chExt cx="2578922" cy="351383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2FBBA86-EB08-1941-8B57-2E428114B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4334" y="2923641"/>
              <a:ext cx="2443878" cy="190384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389FE53-ABDE-DB4C-A180-8FE379CCCBD7}"/>
                </a:ext>
              </a:extLst>
            </p:cNvPr>
            <p:cNvSpPr/>
            <p:nvPr/>
          </p:nvSpPr>
          <p:spPr>
            <a:xfrm>
              <a:off x="1579792" y="3014156"/>
              <a:ext cx="13219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cs-CZ" sz="1200" i="1" dirty="0">
                  <a:solidFill>
                    <a:srgbClr val="008000"/>
                  </a:solidFill>
                </a:rPr>
                <a:t>PRA </a:t>
              </a:r>
              <a:r>
                <a:rPr lang="cs-CZ" sz="1200" b="1" i="1" dirty="0">
                  <a:solidFill>
                    <a:srgbClr val="008000"/>
                  </a:solidFill>
                </a:rPr>
                <a:t>17</a:t>
              </a:r>
              <a:r>
                <a:rPr lang="cs-CZ" sz="1200" i="1" dirty="0">
                  <a:solidFill>
                    <a:srgbClr val="008000"/>
                  </a:solidFill>
                </a:rPr>
                <a:t> 6 (2022)</a:t>
              </a:r>
              <a:endParaRPr lang="en-US" sz="1200" i="1" dirty="0">
                <a:solidFill>
                  <a:srgbClr val="008000"/>
                </a:solidFill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C13AA25-58FF-4F48-9105-4F65D11658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192"/>
            <a:stretch/>
          </p:blipFill>
          <p:spPr>
            <a:xfrm>
              <a:off x="456812" y="1313647"/>
              <a:ext cx="2578922" cy="1620000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209B2BA-4AFF-764A-A44B-567FD73EDC4C}"/>
              </a:ext>
            </a:extLst>
          </p:cNvPr>
          <p:cNvSpPr txBox="1"/>
          <p:nvPr/>
        </p:nvSpPr>
        <p:spPr>
          <a:xfrm>
            <a:off x="6312487" y="3511162"/>
            <a:ext cx="82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>
                <a:solidFill>
                  <a:schemeClr val="bg1"/>
                </a:solidFill>
              </a:rPr>
              <a:t>AMSC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BF2B15F-B01B-C049-9030-7982B64ADB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73CD93D-3C2C-B743-91A8-D4A995F2C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D957536-F356-DCFF-A2DD-D0A0F57882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68400" imgH="419100" progId="Equation.DSMT4">
                  <p:embed/>
                </p:oleObj>
              </mc:Choice>
              <mc:Fallback>
                <p:oleObj name="Equation" r:id="rId7" imgW="1168400" imgH="4191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D957536-F356-DCFF-A2DD-D0A0F57882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22574BC-69B7-F8B9-B732-FE91C677E85F}"/>
              </a:ext>
            </a:extLst>
          </p:cNvPr>
          <p:cNvGraphicFramePr>
            <a:graphicFrameLocks noGrp="1"/>
          </p:cNvGraphicFramePr>
          <p:nvPr/>
        </p:nvGraphicFramePr>
        <p:xfrm>
          <a:off x="3429000" y="4840263"/>
          <a:ext cx="525155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310">
                  <a:extLst>
                    <a:ext uri="{9D8B030D-6E8A-4147-A177-3AD203B41FA5}">
                      <a16:colId xmlns:a16="http://schemas.microsoft.com/office/drawing/2014/main" val="2826040088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3291875309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2842907336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2520559756"/>
                    </a:ext>
                  </a:extLst>
                </a:gridCol>
                <a:gridCol w="1050310">
                  <a:extLst>
                    <a:ext uri="{9D8B030D-6E8A-4147-A177-3AD203B41FA5}">
                      <a16:colId xmlns:a16="http://schemas.microsoft.com/office/drawing/2014/main" val="672753680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</a:t>
                      </a:r>
                      <a:r>
                        <a:rPr lang="en-KR" sz="1200" i="1" baseline="30000" dirty="0"/>
                        <a:t>st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</a:t>
                      </a:r>
                      <a:r>
                        <a:rPr lang="en-KR" sz="1200" i="1" baseline="30000" dirty="0"/>
                        <a:t>nd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3</a:t>
                      </a:r>
                      <a:r>
                        <a:rPr lang="en-KR" sz="1200" i="1" baseline="30000" dirty="0"/>
                        <a:t>rd</a:t>
                      </a:r>
                      <a:r>
                        <a:rPr lang="en-KR" sz="1200" i="1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M</a:t>
                      </a:r>
                      <a:r>
                        <a:rPr lang="en-KR" sz="1200" b="1" i="1" dirty="0"/>
                        <a:t>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/>
                        <a:t>YBCO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b="1" i="1" dirty="0"/>
                        <a:t>GdBCO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200" b="1" i="1" dirty="0"/>
                        <a:t>EuBCO+APC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Manufacture</a:t>
                      </a:r>
                      <a:endParaRPr lang="en-KR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AMSC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Theva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Fujikura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35100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V [L]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f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i="1" dirty="0"/>
                        <a:t>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0.33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0.5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3.5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1" i="1" dirty="0">
                          <a:solidFill>
                            <a:srgbClr val="FF0000"/>
                          </a:solidFill>
                        </a:rPr>
                        <a:t>13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30D9A110-B041-D001-762B-B06B580C39C5}"/>
              </a:ext>
            </a:extLst>
          </p:cNvPr>
          <p:cNvGrpSpPr/>
          <p:nvPr/>
        </p:nvGrpSpPr>
        <p:grpSpPr>
          <a:xfrm>
            <a:off x="6076890" y="1313647"/>
            <a:ext cx="2610295" cy="3526616"/>
            <a:chOff x="6076890" y="1313647"/>
            <a:chExt cx="2610295" cy="352661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C478122-1312-E291-17E6-4F041E0620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28017" y="1313647"/>
              <a:ext cx="2308039" cy="1620000"/>
              <a:chOff x="6277647" y="1302371"/>
              <a:chExt cx="2275393" cy="159695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D362A25-6DA2-5C72-6564-D909A177F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52718" y="1302371"/>
                <a:ext cx="1200322" cy="159695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2C1445F-F75C-90B2-8ED0-678D1FF32C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277647" y="1302371"/>
                <a:ext cx="1075071" cy="1596950"/>
              </a:xfrm>
              <a:prstGeom prst="rect">
                <a:avLst/>
              </a:prstGeom>
            </p:spPr>
          </p:pic>
        </p:grpSp>
        <p:graphicFrame>
          <p:nvGraphicFramePr>
            <p:cNvPr id="21" name="차트 33">
              <a:extLst>
                <a:ext uri="{FF2B5EF4-FFF2-40B4-BE49-F238E27FC236}">
                  <a16:creationId xmlns:a16="http://schemas.microsoft.com/office/drawing/2014/main" id="{B80C79A7-DFC3-FF0C-DB48-F07B009612EA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076890" y="2940779"/>
            <a:ext cx="2610295" cy="18994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966D174-8E6D-886F-7E65-40A3B4A5856E}"/>
              </a:ext>
            </a:extLst>
          </p:cNvPr>
          <p:cNvSpPr txBox="1"/>
          <p:nvPr/>
        </p:nvSpPr>
        <p:spPr>
          <a:xfrm>
            <a:off x="8065605" y="4147798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800" dirty="0"/>
              <a:t>TM010</a:t>
            </a:r>
          </a:p>
          <a:p>
            <a:r>
              <a:rPr lang="en-KR" sz="800" dirty="0"/>
              <a:t>TM011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FB0C74-91AA-1327-EFB7-E9F25A77334F}"/>
              </a:ext>
            </a:extLst>
          </p:cNvPr>
          <p:cNvGrpSpPr/>
          <p:nvPr/>
        </p:nvGrpSpPr>
        <p:grpSpPr>
          <a:xfrm>
            <a:off x="454676" y="1743815"/>
            <a:ext cx="2975121" cy="1903844"/>
            <a:chOff x="456811" y="1824651"/>
            <a:chExt cx="2975121" cy="19038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106A2C1-9039-C072-5B02-D2626E727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6811" y="1824651"/>
              <a:ext cx="2975121" cy="190384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93DD35-8CE9-B32D-F048-7D849A4363DC}"/>
                </a:ext>
              </a:extLst>
            </p:cNvPr>
            <p:cNvSpPr txBox="1"/>
            <p:nvPr/>
          </p:nvSpPr>
          <p:spPr>
            <a:xfrm>
              <a:off x="2086346" y="1962442"/>
              <a:ext cx="1168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/>
                <a:t>Normal state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0D70D5-EDD4-6AFA-538D-6EC121FF6501}"/>
                </a:ext>
              </a:extLst>
            </p:cNvPr>
            <p:cNvSpPr txBox="1"/>
            <p:nvPr/>
          </p:nvSpPr>
          <p:spPr>
            <a:xfrm>
              <a:off x="1614596" y="2732207"/>
              <a:ext cx="8746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>
                  <a:solidFill>
                    <a:srgbClr val="FF0000"/>
                  </a:solidFill>
                </a:rPr>
                <a:t>Vortex state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B30DAD-D412-465C-947D-F0431B17C8B1}"/>
                </a:ext>
              </a:extLst>
            </p:cNvPr>
            <p:cNvSpPr txBox="1"/>
            <p:nvPr/>
          </p:nvSpPr>
          <p:spPr>
            <a:xfrm>
              <a:off x="1452425" y="3225158"/>
              <a:ext cx="1397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000" i="1" dirty="0"/>
                <a:t>Meissner state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78F69E9-7BEF-12EC-ED76-068F0935D7EC}"/>
              </a:ext>
            </a:extLst>
          </p:cNvPr>
          <p:cNvSpPr txBox="1"/>
          <p:nvPr/>
        </p:nvSpPr>
        <p:spPr>
          <a:xfrm>
            <a:off x="7899476" y="3166921"/>
            <a:ext cx="68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200" i="1" dirty="0">
                <a:solidFill>
                  <a:srgbClr val="FF0000"/>
                </a:solidFill>
              </a:rPr>
              <a:t>13.7 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FEC7F99-2FF7-6C49-5E8F-8AB65DAC1187}"/>
              </a:ext>
            </a:extLst>
          </p:cNvPr>
          <p:cNvSpPr txBox="1"/>
          <p:nvPr/>
        </p:nvSpPr>
        <p:spPr>
          <a:xfrm>
            <a:off x="454676" y="3709288"/>
            <a:ext cx="2974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 err="1">
                <a:solidFill>
                  <a:srgbClr val="0000FF"/>
                </a:solidFill>
              </a:rPr>
              <a:t>ReBCO</a:t>
            </a:r>
            <a:r>
              <a:rPr lang="en-US" sz="1800" i="1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HTS </a:t>
            </a:r>
            <a:r>
              <a:rPr lang="en-US" sz="1800" i="1" dirty="0">
                <a:solidFill>
                  <a:srgbClr val="0000FF"/>
                </a:solidFill>
              </a:rPr>
              <a:t>tapes (2D)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BF5FB08-FB3E-02AF-4FAA-084E97B12970}"/>
              </a:ext>
            </a:extLst>
          </p:cNvPr>
          <p:cNvGrpSpPr>
            <a:grpSpLocks noChangeAspect="1"/>
          </p:cNvGrpSpPr>
          <p:nvPr/>
        </p:nvGrpSpPr>
        <p:grpSpPr>
          <a:xfrm>
            <a:off x="681461" y="4121724"/>
            <a:ext cx="2520000" cy="1954398"/>
            <a:chOff x="855000" y="4861500"/>
            <a:chExt cx="2383277" cy="1848361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89BC705-7211-A184-EAC6-CFF3F258A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61248" y="4864536"/>
              <a:ext cx="2377029" cy="1845325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4986B38-7CA6-087A-27DC-0103AE6F1F5C}"/>
                </a:ext>
              </a:extLst>
            </p:cNvPr>
            <p:cNvSpPr txBox="1"/>
            <p:nvPr/>
          </p:nvSpPr>
          <p:spPr>
            <a:xfrm>
              <a:off x="855000" y="4861500"/>
              <a:ext cx="1723100" cy="505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/>
                <a:t>Stabilizer (Cu) 20 um</a:t>
              </a:r>
            </a:p>
            <a:p>
              <a:endParaRPr lang="en-US" sz="1000" dirty="0"/>
            </a:p>
            <a:p>
              <a:r>
                <a:rPr lang="en-US" sz="1000" dirty="0"/>
                <a:t>Protection layer (Ag) 2 um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BE58210-C79D-896E-96CD-1DB972D93424}"/>
                </a:ext>
              </a:extLst>
            </p:cNvPr>
            <p:cNvSpPr txBox="1"/>
            <p:nvPr/>
          </p:nvSpPr>
          <p:spPr>
            <a:xfrm>
              <a:off x="855000" y="5627630"/>
              <a:ext cx="2383276" cy="10678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000" dirty="0">
                  <a:solidFill>
                    <a:srgbClr val="FF0000"/>
                  </a:solidFill>
                </a:rPr>
                <a:t>Superconducting </a:t>
              </a:r>
            </a:p>
            <a:p>
              <a:pPr algn="r"/>
              <a:r>
                <a:rPr lang="en-US" sz="1000" dirty="0">
                  <a:solidFill>
                    <a:srgbClr val="FF0000"/>
                  </a:solidFill>
                </a:rPr>
                <a:t>layer (</a:t>
              </a:r>
              <a:r>
                <a:rPr lang="en-US" sz="1000" dirty="0" err="1">
                  <a:solidFill>
                    <a:srgbClr val="FF0000"/>
                  </a:solidFill>
                </a:rPr>
                <a:t>GdBCO</a:t>
              </a:r>
              <a:r>
                <a:rPr lang="en-US" sz="1000" dirty="0">
                  <a:solidFill>
                    <a:srgbClr val="FF0000"/>
                  </a:solidFill>
                </a:rPr>
                <a:t>) 2 um</a:t>
              </a:r>
            </a:p>
            <a:p>
              <a:pPr algn="r"/>
              <a:endParaRPr lang="en-US" sz="1000" dirty="0"/>
            </a:p>
            <a:p>
              <a:pPr algn="r"/>
              <a:endParaRPr lang="en-US" sz="1000" dirty="0"/>
            </a:p>
            <a:p>
              <a:pPr algn="r"/>
              <a:r>
                <a:rPr lang="en-US" sz="1000" dirty="0"/>
                <a:t>Buffer layer (MgO) 0.7 um</a:t>
              </a:r>
            </a:p>
            <a:p>
              <a:pPr algn="r"/>
              <a:endParaRPr lang="en-US" sz="1000" dirty="0"/>
            </a:p>
            <a:p>
              <a:pPr algn="r"/>
              <a:r>
                <a:rPr lang="en-US" sz="1000" dirty="0"/>
                <a:t>Substrate [Hastelloy) 50 um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9603EC0-F928-7FBD-A6FE-05D404D6034E}"/>
              </a:ext>
            </a:extLst>
          </p:cNvPr>
          <p:cNvSpPr txBox="1"/>
          <p:nvPr/>
        </p:nvSpPr>
        <p:spPr>
          <a:xfrm>
            <a:off x="454676" y="6108974"/>
            <a:ext cx="2883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solidFill>
                  <a:srgbClr val="0000FF"/>
                </a:solidFill>
              </a:rPr>
              <a:t>+ 3D body = SC cavity</a:t>
            </a:r>
          </a:p>
        </p:txBody>
      </p:sp>
    </p:spTree>
    <p:extLst>
      <p:ext uri="{BB962C8B-B14F-4D97-AF65-F5344CB8AC3E}">
        <p14:creationId xmlns:p14="http://schemas.microsoft.com/office/powerpoint/2010/main" val="3382124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0000FF"/>
                </a:solidFill>
              </a:rPr>
              <a:t>Flux-driven Josephson parametric amplifiers (JPAs)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0F47C27-023A-99AD-ADFB-2EFB587788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400" imgH="419100" progId="Equation.DSMT4">
                  <p:embed/>
                </p:oleObj>
              </mc:Choice>
              <mc:Fallback>
                <p:oleObj name="Equation" r:id="rId5" imgW="11684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0F47C27-023A-99AD-ADFB-2EFB587788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A86B5273-EA12-5A77-EDE2-04E2754F7237}"/>
              </a:ext>
            </a:extLst>
          </p:cNvPr>
          <p:cNvGrpSpPr>
            <a:grpSpLocks noChangeAspect="1"/>
          </p:cNvGrpSpPr>
          <p:nvPr/>
        </p:nvGrpSpPr>
        <p:grpSpPr>
          <a:xfrm>
            <a:off x="477774" y="3828286"/>
            <a:ext cx="4450946" cy="2395538"/>
            <a:chOff x="457200" y="3917666"/>
            <a:chExt cx="4790913" cy="257850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E60350-DD98-F846-2682-B3278B4D8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544" y="5092173"/>
              <a:ext cx="1593575" cy="1404000"/>
            </a:xfrm>
            <a:prstGeom prst="rect">
              <a:avLst/>
            </a:prstGeom>
          </p:spPr>
        </p:pic>
        <p:pic>
          <p:nvPicPr>
            <p:cNvPr id="12" name="Content Placeholder 4">
              <a:extLst>
                <a:ext uri="{FF2B5EF4-FFF2-40B4-BE49-F238E27FC236}">
                  <a16:creationId xmlns:a16="http://schemas.microsoft.com/office/drawing/2014/main" id="{785431A6-3A80-CB3B-75C1-FC34A9315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917666"/>
              <a:ext cx="4429088" cy="100800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75CEB43-456D-9335-5911-CD6D46EE7A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35602" y="4192658"/>
              <a:ext cx="611999" cy="61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66C755-364B-C0C0-4AE3-CD5372FBA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82403" y="5555065"/>
              <a:ext cx="1863733" cy="94074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040AEC-2977-5A00-5211-9CACC5533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4073527" y="5310442"/>
              <a:ext cx="1503470" cy="845703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softEdge rad="0"/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10F7C2-FEC4-9D68-624E-B321A8646ECA}"/>
                </a:ext>
              </a:extLst>
            </p:cNvPr>
            <p:cNvCxnSpPr>
              <a:cxnSpLocks/>
              <a:stCxn id="13" idx="5"/>
              <a:endCxn id="17" idx="1"/>
            </p:cNvCxnSpPr>
            <p:nvPr/>
          </p:nvCxnSpPr>
          <p:spPr>
            <a:xfrm>
              <a:off x="4057976" y="4715033"/>
              <a:ext cx="523502" cy="66944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16F8F52-AFD4-D3FC-35D2-946E10DF37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18213" y="5321211"/>
              <a:ext cx="432000" cy="43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3EBE3-B148-1983-DA4C-4FA333ADFA4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3766244" y="5689946"/>
              <a:ext cx="815234" cy="35835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3F4802-0100-8694-541B-C5E9A02965E4}"/>
                </a:ext>
              </a:extLst>
            </p:cNvPr>
            <p:cNvSpPr txBox="1"/>
            <p:nvPr/>
          </p:nvSpPr>
          <p:spPr>
            <a:xfrm>
              <a:off x="2402776" y="5020691"/>
              <a:ext cx="1997298" cy="473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SQUID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(nonlinear inductance)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0BE29B28-D26C-D5AC-E771-37D3F57C0E1B}"/>
              </a:ext>
            </a:extLst>
          </p:cNvPr>
          <p:cNvSpPr>
            <a:spLocks noChangeAspect="1"/>
          </p:cNvSpPr>
          <p:nvPr/>
        </p:nvSpPr>
        <p:spPr>
          <a:xfrm>
            <a:off x="4030401" y="3850287"/>
            <a:ext cx="576000" cy="576000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A6233C0-D340-10A4-C9F4-7C7D24A559AD}"/>
              </a:ext>
            </a:extLst>
          </p:cNvPr>
          <p:cNvSpPr>
            <a:spLocks/>
          </p:cNvSpPr>
          <p:nvPr/>
        </p:nvSpPr>
        <p:spPr>
          <a:xfrm>
            <a:off x="3282699" y="3685087"/>
            <a:ext cx="684000" cy="432000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C230D8-AF65-A496-F613-3684E362D9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899" y="1828632"/>
            <a:ext cx="2820382" cy="1800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A3DD3A4-90B5-5E1D-C19C-0BB47806A717}"/>
              </a:ext>
            </a:extLst>
          </p:cNvPr>
          <p:cNvSpPr txBox="1"/>
          <p:nvPr/>
        </p:nvSpPr>
        <p:spPr>
          <a:xfrm>
            <a:off x="405075" y="6228446"/>
            <a:ext cx="41315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U. of Tokyo &amp; RIKEN</a:t>
            </a:r>
            <a:endParaRPr lang="en-K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6E2C8D7-7629-A0C1-41D0-C0BF7DB5D005}"/>
                  </a:ext>
                </a:extLst>
              </p:cNvPr>
              <p:cNvSpPr txBox="1"/>
              <p:nvPr/>
            </p:nvSpPr>
            <p:spPr>
              <a:xfrm>
                <a:off x="3834070" y="2333191"/>
                <a:ext cx="1689549" cy="747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C00000"/>
                    </a:solidFill>
                  </a:rPr>
                  <a:t>Frequency tuning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14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 sz="1400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sz="14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4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6E2C8D7-7629-A0C1-41D0-C0BF7DB5D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070" y="2333191"/>
                <a:ext cx="1689549" cy="747641"/>
              </a:xfrm>
              <a:prstGeom prst="rect">
                <a:avLst/>
              </a:prstGeom>
              <a:blipFill>
                <a:blip r:embed="rId1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B0885B0-9F58-0383-022B-D57B2F04C0EA}"/>
                  </a:ext>
                </a:extLst>
              </p:cNvPr>
              <p:cNvSpPr txBox="1"/>
              <p:nvPr/>
            </p:nvSpPr>
            <p:spPr>
              <a:xfrm>
                <a:off x="3565751" y="3081773"/>
                <a:ext cx="2226189" cy="793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7030A0"/>
                    </a:solidFill>
                  </a:rPr>
                  <a:t>Parametric amplification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KR" sz="1400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B0885B0-9F58-0383-022B-D57B2F04C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751" y="3081773"/>
                <a:ext cx="2226189" cy="793807"/>
              </a:xfrm>
              <a:prstGeom prst="rect">
                <a:avLst/>
              </a:prstGeom>
              <a:blipFill>
                <a:blip r:embed="rId13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A2C7B9FB-7718-8130-6F15-959D2617372F}"/>
              </a:ext>
            </a:extLst>
          </p:cNvPr>
          <p:cNvGrpSpPr/>
          <p:nvPr/>
        </p:nvGrpSpPr>
        <p:grpSpPr>
          <a:xfrm>
            <a:off x="5876429" y="1807740"/>
            <a:ext cx="2807377" cy="4728483"/>
            <a:chOff x="5960709" y="1503990"/>
            <a:chExt cx="2807377" cy="472848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9A959FA-E79E-CB42-7739-5A3DE17E7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960709" y="1645616"/>
              <a:ext cx="2807377" cy="3960000"/>
            </a:xfrm>
            <a:prstGeom prst="rect">
              <a:avLst/>
            </a:prstGeom>
          </p:spPr>
        </p:pic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D5C913B-7E6C-D589-9462-A242EA09ACAD}"/>
                </a:ext>
              </a:extLst>
            </p:cNvPr>
            <p:cNvCxnSpPr>
              <a:cxnSpLocks/>
            </p:cNvCxnSpPr>
            <p:nvPr/>
          </p:nvCxnSpPr>
          <p:spPr>
            <a:xfrm>
              <a:off x="6270969" y="5065802"/>
              <a:ext cx="248452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396AC0-08D2-55D9-2007-4A2A8A53B099}"/>
                </a:ext>
              </a:extLst>
            </p:cNvPr>
            <p:cNvSpPr txBox="1"/>
            <p:nvPr/>
          </p:nvSpPr>
          <p:spPr>
            <a:xfrm>
              <a:off x="6483444" y="5069191"/>
              <a:ext cx="2088005" cy="311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chemeClr val="accent1"/>
                  </a:solidFill>
                </a:rPr>
                <a:t>Standard quantum limit</a:t>
              </a:r>
              <a:endParaRPr lang="en-KR" sz="1000" i="1" dirty="0">
                <a:solidFill>
                  <a:schemeClr val="accent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B277167-FFE5-EB74-5B6D-F4267A1DC305}"/>
                </a:ext>
              </a:extLst>
            </p:cNvPr>
            <p:cNvSpPr txBox="1"/>
            <p:nvPr/>
          </p:nvSpPr>
          <p:spPr>
            <a:xfrm>
              <a:off x="6874686" y="1503990"/>
              <a:ext cx="18701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000" i="1" dirty="0"/>
                <a:t>SST </a:t>
              </a:r>
              <a:r>
                <a:rPr lang="en-KR" sz="1000" b="1" i="1" dirty="0"/>
                <a:t>34</a:t>
              </a:r>
              <a:r>
                <a:rPr lang="en-KR" sz="1000" i="1" dirty="0"/>
                <a:t> 085013 (2021)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BB7519A-AEAB-EBA9-E88A-D1E4B2CF47AB}"/>
                </a:ext>
              </a:extLst>
            </p:cNvPr>
            <p:cNvSpPr txBox="1"/>
            <p:nvPr/>
          </p:nvSpPr>
          <p:spPr>
            <a:xfrm>
              <a:off x="5960709" y="5647698"/>
              <a:ext cx="28073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i="1" dirty="0">
                  <a:solidFill>
                    <a:srgbClr val="FF0000"/>
                  </a:solidFill>
                </a:rPr>
                <a:t>Best performance </a:t>
              </a:r>
            </a:p>
            <a:p>
              <a:pPr algn="ctr"/>
              <a:r>
                <a:rPr lang="en-KR" sz="1600" i="1" dirty="0"/>
                <a:t>in axion search application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935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9" grpId="0"/>
      <p:bldP spid="4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0000FF"/>
                </a:solidFill>
              </a:rPr>
              <a:t>Flux-driven Josephson parametric amplifiers (JPAs)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0F47C27-023A-99AD-ADFB-2EFB587788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400" imgH="419100" progId="Equation.DSMT4">
                  <p:embed/>
                </p:oleObj>
              </mc:Choice>
              <mc:Fallback>
                <p:oleObj name="Equation" r:id="rId5" imgW="11684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0F47C27-023A-99AD-ADFB-2EFB587788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A86B5273-EA12-5A77-EDE2-04E2754F7237}"/>
              </a:ext>
            </a:extLst>
          </p:cNvPr>
          <p:cNvGrpSpPr>
            <a:grpSpLocks noChangeAspect="1"/>
          </p:cNvGrpSpPr>
          <p:nvPr/>
        </p:nvGrpSpPr>
        <p:grpSpPr>
          <a:xfrm>
            <a:off x="360000" y="3908208"/>
            <a:ext cx="4114800" cy="2628015"/>
            <a:chOff x="457200" y="3667433"/>
            <a:chExt cx="4429088" cy="28287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E60350-DD98-F846-2682-B3278B4D8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5092173"/>
              <a:ext cx="1593576" cy="1404000"/>
            </a:xfrm>
            <a:prstGeom prst="rect">
              <a:avLst/>
            </a:prstGeom>
          </p:spPr>
        </p:pic>
        <p:pic>
          <p:nvPicPr>
            <p:cNvPr id="12" name="Content Placeholder 4">
              <a:extLst>
                <a:ext uri="{FF2B5EF4-FFF2-40B4-BE49-F238E27FC236}">
                  <a16:creationId xmlns:a16="http://schemas.microsoft.com/office/drawing/2014/main" id="{785431A6-3A80-CB3B-75C1-FC34A9315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667433"/>
              <a:ext cx="4429088" cy="100800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75CEB43-456D-9335-5911-CD6D46EE7A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8067" y="3945183"/>
              <a:ext cx="611999" cy="61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66C755-364B-C0C0-4AE3-CD5372FBA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07059" y="5555065"/>
              <a:ext cx="1863731" cy="94074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040AEC-2977-5A00-5211-9CACC5533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3698189" y="5310442"/>
              <a:ext cx="1503470" cy="845702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softEdge rad="0"/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10F7C2-FEC4-9D68-624E-B321A8646ECA}"/>
                </a:ext>
              </a:extLst>
            </p:cNvPr>
            <p:cNvCxnSpPr>
              <a:cxnSpLocks/>
              <a:stCxn id="13" idx="4"/>
              <a:endCxn id="17" idx="1"/>
            </p:cNvCxnSpPr>
            <p:nvPr/>
          </p:nvCxnSpPr>
          <p:spPr>
            <a:xfrm>
              <a:off x="3834066" y="4557183"/>
              <a:ext cx="330360" cy="82729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16F8F52-AFD4-D3FC-35D2-946E10DF37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1161" y="5321211"/>
              <a:ext cx="432000" cy="43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3EBE3-B148-1983-DA4C-4FA333ADFA4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3390900" y="5689946"/>
              <a:ext cx="773526" cy="3583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3F4802-0100-8694-541B-C5E9A02965E4}"/>
                </a:ext>
              </a:extLst>
            </p:cNvPr>
            <p:cNvSpPr txBox="1"/>
            <p:nvPr/>
          </p:nvSpPr>
          <p:spPr>
            <a:xfrm>
              <a:off x="2027430" y="5020691"/>
              <a:ext cx="1997296" cy="473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SQUID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(nonlinear inductance)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0BE29B28-D26C-D5AC-E771-37D3F57C0E1B}"/>
              </a:ext>
            </a:extLst>
          </p:cNvPr>
          <p:cNvSpPr>
            <a:spLocks noChangeAspect="1"/>
          </p:cNvSpPr>
          <p:nvPr/>
        </p:nvSpPr>
        <p:spPr>
          <a:xfrm>
            <a:off x="3929664" y="3927777"/>
            <a:ext cx="576000" cy="576000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A6233C0-D340-10A4-C9F4-7C7D24A559AD}"/>
              </a:ext>
            </a:extLst>
          </p:cNvPr>
          <p:cNvSpPr>
            <a:spLocks/>
          </p:cNvSpPr>
          <p:nvPr/>
        </p:nvSpPr>
        <p:spPr>
          <a:xfrm>
            <a:off x="3166464" y="3792686"/>
            <a:ext cx="684000" cy="363145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C230D8-AF65-A496-F613-3684E362D9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899" y="1828632"/>
            <a:ext cx="2820382" cy="180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3CA34BC-BAC5-0356-2BD3-A5AD043DC1D1}"/>
              </a:ext>
            </a:extLst>
          </p:cNvPr>
          <p:cNvSpPr txBox="1"/>
          <p:nvPr/>
        </p:nvSpPr>
        <p:spPr>
          <a:xfrm>
            <a:off x="2786822" y="1661180"/>
            <a:ext cx="1800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/>
              <a:t>SST 34 085013 (2021)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7CBB14-DBDD-0986-D09A-27D8064F7FAB}"/>
              </a:ext>
            </a:extLst>
          </p:cNvPr>
          <p:cNvSpPr txBox="1"/>
          <p:nvPr/>
        </p:nvSpPr>
        <p:spPr>
          <a:xfrm>
            <a:off x="3543920" y="2081388"/>
            <a:ext cx="1743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Best performance!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F163F4-CFE2-BF8B-3881-E2D1F9834489}"/>
              </a:ext>
            </a:extLst>
          </p:cNvPr>
          <p:cNvSpPr txBox="1"/>
          <p:nvPr/>
        </p:nvSpPr>
        <p:spPr>
          <a:xfrm>
            <a:off x="2937076" y="3547853"/>
            <a:ext cx="112727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rgbClr val="C00000"/>
                </a:solidFill>
              </a:rPr>
              <a:t>Frequency tuning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6C48A5F-D9BA-1107-EF17-0137B12F3E71}"/>
              </a:ext>
            </a:extLst>
          </p:cNvPr>
          <p:cNvGrpSpPr/>
          <p:nvPr/>
        </p:nvGrpSpPr>
        <p:grpSpPr>
          <a:xfrm>
            <a:off x="4586824" y="2081388"/>
            <a:ext cx="4232677" cy="3085180"/>
            <a:chOff x="754189" y="2611323"/>
            <a:chExt cx="4068316" cy="291016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8F693F0-661E-9204-39C3-DC075E705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54189" y="2888323"/>
              <a:ext cx="4068316" cy="263316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1535337-45AC-49A7-BFF1-8F259AB2030A}"/>
                </a:ext>
              </a:extLst>
            </p:cNvPr>
            <p:cNvSpPr txBox="1"/>
            <p:nvPr/>
          </p:nvSpPr>
          <p:spPr>
            <a:xfrm>
              <a:off x="3820390" y="2611323"/>
              <a:ext cx="1002082" cy="261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/>
                <a:t>S. Uchaikin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42DF287-B6CA-E0C9-C9D6-13BB412F019D}"/>
                </a:ext>
              </a:extLst>
            </p:cNvPr>
            <p:cNvSpPr txBox="1"/>
            <p:nvPr/>
          </p:nvSpPr>
          <p:spPr>
            <a:xfrm>
              <a:off x="1438106" y="3229711"/>
              <a:ext cx="10493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~30 chips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F4988DA-7A20-BB53-4849-3A1824BE283E}"/>
              </a:ext>
            </a:extLst>
          </p:cNvPr>
          <p:cNvSpPr txBox="1"/>
          <p:nvPr/>
        </p:nvSpPr>
        <p:spPr>
          <a:xfrm>
            <a:off x="4462246" y="6228104"/>
            <a:ext cx="4464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U. of Tokyo &amp; RIKEN</a:t>
            </a:r>
            <a:endParaRPr lang="en-KR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854AB8-0708-0FE3-0AF9-75105A5DB016}"/>
              </a:ext>
            </a:extLst>
          </p:cNvPr>
          <p:cNvSpPr txBox="1"/>
          <p:nvPr/>
        </p:nvSpPr>
        <p:spPr>
          <a:xfrm>
            <a:off x="3837161" y="4519859"/>
            <a:ext cx="966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rgbClr val="7030A0"/>
                </a:solidFill>
              </a:rPr>
              <a:t>Parametric amplification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112A576-2997-EAC8-3517-072C5B8D5178}"/>
              </a:ext>
            </a:extLst>
          </p:cNvPr>
          <p:cNvSpPr txBox="1"/>
          <p:nvPr/>
        </p:nvSpPr>
        <p:spPr>
          <a:xfrm>
            <a:off x="5035981" y="5349522"/>
            <a:ext cx="3703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But, … limited bandwidth!</a:t>
            </a:r>
          </a:p>
        </p:txBody>
      </p:sp>
    </p:spTree>
    <p:extLst>
      <p:ext uri="{BB962C8B-B14F-4D97-AF65-F5344CB8AC3E}">
        <p14:creationId xmlns:p14="http://schemas.microsoft.com/office/powerpoint/2010/main" val="398594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0000FF"/>
                </a:solidFill>
              </a:rPr>
              <a:t>Flux-driven Josephson parametric amplifiers (JPAs)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0F47C27-023A-99AD-ADFB-2EFB587788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0762" y="376716"/>
          <a:ext cx="2007273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400" imgH="419100" progId="Equation.DSMT4">
                  <p:embed/>
                </p:oleObj>
              </mc:Choice>
              <mc:Fallback>
                <p:oleObj name="Equation" r:id="rId5" imgW="11684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0F47C27-023A-99AD-ADFB-2EFB587788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0762" y="376716"/>
                        <a:ext cx="2007273" cy="71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35">
            <a:extLst>
              <a:ext uri="{FF2B5EF4-FFF2-40B4-BE49-F238E27FC236}">
                <a16:creationId xmlns:a16="http://schemas.microsoft.com/office/drawing/2014/main" id="{A6C48A5F-D9BA-1107-EF17-0137B12F3E71}"/>
              </a:ext>
            </a:extLst>
          </p:cNvPr>
          <p:cNvGrpSpPr/>
          <p:nvPr/>
        </p:nvGrpSpPr>
        <p:grpSpPr>
          <a:xfrm>
            <a:off x="4586824" y="2081388"/>
            <a:ext cx="4232677" cy="3085180"/>
            <a:chOff x="754189" y="2611323"/>
            <a:chExt cx="4068316" cy="291016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8F693F0-661E-9204-39C3-DC075E705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4189" y="2888323"/>
              <a:ext cx="4068316" cy="263316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1535337-45AC-49A7-BFF1-8F259AB2030A}"/>
                </a:ext>
              </a:extLst>
            </p:cNvPr>
            <p:cNvSpPr txBox="1"/>
            <p:nvPr/>
          </p:nvSpPr>
          <p:spPr>
            <a:xfrm>
              <a:off x="3820390" y="2611323"/>
              <a:ext cx="10020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S. Uchaikin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42DF287-B6CA-E0C9-C9D6-13BB412F019D}"/>
                </a:ext>
              </a:extLst>
            </p:cNvPr>
            <p:cNvSpPr txBox="1"/>
            <p:nvPr/>
          </p:nvSpPr>
          <p:spPr>
            <a:xfrm>
              <a:off x="1438106" y="3229711"/>
              <a:ext cx="10493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~30 chips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F4988DA-7A20-BB53-4849-3A1824BE283E}"/>
              </a:ext>
            </a:extLst>
          </p:cNvPr>
          <p:cNvSpPr txBox="1"/>
          <p:nvPr/>
        </p:nvSpPr>
        <p:spPr>
          <a:xfrm>
            <a:off x="4462246" y="6228104"/>
            <a:ext cx="4464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U. of Tokyo &amp; RIKEN</a:t>
            </a:r>
            <a:endParaRPr lang="en-KR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112A576-2997-EAC8-3517-072C5B8D5178}"/>
              </a:ext>
            </a:extLst>
          </p:cNvPr>
          <p:cNvSpPr txBox="1"/>
          <p:nvPr/>
        </p:nvSpPr>
        <p:spPr>
          <a:xfrm>
            <a:off x="5035981" y="5349522"/>
            <a:ext cx="3703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But, … limited bandwidth!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1D2799B-A33F-8732-6AB0-3AFF5965FEAA}"/>
              </a:ext>
            </a:extLst>
          </p:cNvPr>
          <p:cNvGrpSpPr/>
          <p:nvPr/>
        </p:nvGrpSpPr>
        <p:grpSpPr>
          <a:xfrm>
            <a:off x="650391" y="1691586"/>
            <a:ext cx="3119416" cy="2398830"/>
            <a:chOff x="5564076" y="1715352"/>
            <a:chExt cx="3119416" cy="2398830"/>
          </a:xfrm>
        </p:grpSpPr>
        <p:pic>
          <p:nvPicPr>
            <p:cNvPr id="24" name="Picture 9">
              <a:extLst>
                <a:ext uri="{FF2B5EF4-FFF2-40B4-BE49-F238E27FC236}">
                  <a16:creationId xmlns:a16="http://schemas.microsoft.com/office/drawing/2014/main" id="{E4817AE0-83C3-D0CC-58A4-75F42BD8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076" y="2023129"/>
              <a:ext cx="3119416" cy="2091053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077F36-6DC0-B7AC-DAA9-D2096FFB1371}"/>
                </a:ext>
              </a:extLst>
            </p:cNvPr>
            <p:cNvSpPr txBox="1"/>
            <p:nvPr/>
          </p:nvSpPr>
          <p:spPr>
            <a:xfrm>
              <a:off x="5564076" y="1715352"/>
              <a:ext cx="31194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spc="-1" dirty="0">
                  <a:solidFill>
                    <a:srgbClr val="FF0000"/>
                  </a:solidFill>
                  <a:latin typeface="Calibri"/>
                </a:rPr>
                <a:t>Parallel-Serial configuration </a:t>
              </a:r>
              <a:endParaRPr lang="en-KR" sz="14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CB6877-FFB5-06C3-C0FB-51EC62E8F99F}"/>
              </a:ext>
            </a:extLst>
          </p:cNvPr>
          <p:cNvGrpSpPr/>
          <p:nvPr/>
        </p:nvGrpSpPr>
        <p:grpSpPr>
          <a:xfrm>
            <a:off x="554824" y="3942146"/>
            <a:ext cx="4032000" cy="2541216"/>
            <a:chOff x="4884238" y="4038949"/>
            <a:chExt cx="4032000" cy="254121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37FE8EF-3760-8A54-6580-2B4CB1CA5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0361"/>
            <a:stretch/>
          </p:blipFill>
          <p:spPr>
            <a:xfrm>
              <a:off x="4884238" y="4038949"/>
              <a:ext cx="4032000" cy="2541216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812D6F6-EA1E-E363-264D-4535A3690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7628" y="5512537"/>
              <a:ext cx="2988000" cy="18000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066DFE-4B59-E852-5CA7-E52748609E49}"/>
                </a:ext>
              </a:extLst>
            </p:cNvPr>
            <p:cNvSpPr txBox="1"/>
            <p:nvPr/>
          </p:nvSpPr>
          <p:spPr>
            <a:xfrm rot="21398460">
              <a:off x="5817625" y="5598286"/>
              <a:ext cx="20880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chemeClr val="accent1">
                      <a:lumMod val="75000"/>
                    </a:schemeClr>
                  </a:solidFill>
                </a:rPr>
                <a:t>Standard quantum limit</a:t>
              </a:r>
              <a:endParaRPr lang="en-KR" sz="10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5DF2068-C424-CB21-5DC5-84137BE3B43E}"/>
              </a:ext>
            </a:extLst>
          </p:cNvPr>
          <p:cNvSpPr txBox="1"/>
          <p:nvPr/>
        </p:nvSpPr>
        <p:spPr>
          <a:xfrm>
            <a:off x="2503855" y="3995361"/>
            <a:ext cx="1672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>
                <a:solidFill>
                  <a:srgbClr val="FF0000"/>
                </a:solidFill>
              </a:rPr>
              <a:t>Wideband search</a:t>
            </a:r>
            <a:endParaRPr lang="en-KR" sz="1400" b="1" i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0A91A2-117E-161F-7E1B-77BE364AD73D}"/>
              </a:ext>
            </a:extLst>
          </p:cNvPr>
          <p:cNvSpPr txBox="1"/>
          <p:nvPr/>
        </p:nvSpPr>
        <p:spPr>
          <a:xfrm>
            <a:off x="2110749" y="3698008"/>
            <a:ext cx="531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800" b="1" dirty="0"/>
              <a:t>Pump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07E29D-4336-AAE1-C50F-510D7F2BE5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7555" y="3124074"/>
            <a:ext cx="838525" cy="80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8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coupling to SM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models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Detection pr</a:t>
            </a:r>
            <a:r>
              <a:rPr lang="en-US" i="1" dirty="0">
                <a:solidFill>
                  <a:srgbClr val="0000FF"/>
                </a:solidFill>
              </a:rPr>
              <a:t>inciple</a:t>
            </a:r>
          </a:p>
          <a:p>
            <a:pPr lvl="1"/>
            <a:r>
              <a:rPr lang="en-US" i="1" dirty="0" err="1"/>
              <a:t>Sikivie</a:t>
            </a:r>
            <a:r>
              <a:rPr lang="en-US" i="1" dirty="0"/>
              <a:t> effect (1983)</a:t>
            </a:r>
          </a:p>
          <a:p>
            <a:pPr lvl="2"/>
            <a:r>
              <a:rPr lang="en-US" i="1" dirty="0"/>
              <a:t>Macroscopic </a:t>
            </a:r>
            <a:r>
              <a:rPr lang="en-US" i="1" dirty="0" err="1"/>
              <a:t>Primakoff</a:t>
            </a:r>
            <a:endParaRPr lang="en-US" i="1" dirty="0"/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models and detection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52C608-BC6B-FFD2-9543-D3AAAF302B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644"/>
          <a:stretch/>
        </p:blipFill>
        <p:spPr>
          <a:xfrm>
            <a:off x="4222788" y="5003625"/>
            <a:ext cx="4464012" cy="1473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51FAB6-8477-DA3D-4798-32661B66D2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719" y="3687467"/>
            <a:ext cx="2006600" cy="1003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728178" y="1669753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209211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2292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2092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3556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99810541"/>
                  </p:ext>
                </p:extLst>
              </p:nvPr>
            </p:nvGraphicFramePr>
            <p:xfrm>
              <a:off x="728178" y="1669753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33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87578" t="-92593" r="-2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87578" t="-92593" r="-1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7578" t="-92593" r="-1242" b="-25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F53556DC-CA2B-108F-6C53-C0B755BA7BE5}"/>
              </a:ext>
            </a:extLst>
          </p:cNvPr>
          <p:cNvSpPr>
            <a:spLocks noChangeAspect="1"/>
          </p:cNvSpPr>
          <p:nvPr/>
        </p:nvSpPr>
        <p:spPr>
          <a:xfrm>
            <a:off x="2530948" y="1682452"/>
            <a:ext cx="2015999" cy="1440382"/>
          </a:xfrm>
          <a:prstGeom prst="ellipse">
            <a:avLst/>
          </a:prstGeom>
          <a:noFill/>
          <a:ln w="26424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85E8BA-09D8-3A2E-CAFA-535D63F6FE33}"/>
              </a:ext>
            </a:extLst>
          </p:cNvPr>
          <p:cNvGrpSpPr/>
          <p:nvPr/>
        </p:nvGrpSpPr>
        <p:grpSpPr>
          <a:xfrm>
            <a:off x="3429000" y="3550652"/>
            <a:ext cx="4516407" cy="1151670"/>
            <a:chOff x="3213970" y="3774143"/>
            <a:chExt cx="4516407" cy="115167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3A2A7E-098D-52BE-3CE6-3D44E8F68F1A}"/>
                </a:ext>
              </a:extLst>
            </p:cNvPr>
            <p:cNvSpPr txBox="1"/>
            <p:nvPr/>
          </p:nvSpPr>
          <p:spPr>
            <a:xfrm>
              <a:off x="4842751" y="4088951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DFSZ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(2Higgs+singlet)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B21DB2-A344-F337-D44E-86489E33CE7D}"/>
                </a:ext>
              </a:extLst>
            </p:cNvPr>
            <p:cNvSpPr txBox="1"/>
            <p:nvPr/>
          </p:nvSpPr>
          <p:spPr>
            <a:xfrm>
              <a:off x="6290377" y="4086411"/>
              <a:ext cx="1440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KSVZ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</a:t>
              </a:r>
              <a:r>
                <a:rPr lang="en-US" sz="1200" i="1" dirty="0" err="1">
                  <a:solidFill>
                    <a:srgbClr val="0070C0"/>
                  </a:solidFill>
                  <a:cs typeface="Times New Roman" panose="02020603050405020304" pitchFamily="18" charset="0"/>
                </a:rPr>
                <a:t>Higgs+singlet</a:t>
              </a:r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)</a:t>
              </a:r>
              <a:endParaRPr lang="en-KR" sz="1200" i="1" dirty="0">
                <a:solidFill>
                  <a:srgbClr val="0070C0"/>
                </a:solidFill>
              </a:endParaRPr>
            </a:p>
            <a:p>
              <a:pPr algn="ctr"/>
              <a:endParaRPr lang="en-US" sz="1600" b="1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A7C89D-FF17-BB5A-D959-45F30CA43D56}"/>
                </a:ext>
              </a:extLst>
            </p:cNvPr>
            <p:cNvSpPr txBox="1"/>
            <p:nvPr/>
          </p:nvSpPr>
          <p:spPr>
            <a:xfrm>
              <a:off x="3389557" y="4080948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7030A0"/>
                  </a:solidFill>
                  <a:cs typeface="Times New Roman" panose="02020603050405020304" pitchFamily="18" charset="0"/>
                </a:rPr>
                <a:t>PQWW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B682DB9-53F7-1FFF-F3CF-9F1852E58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4381" y="4104019"/>
              <a:ext cx="792000" cy="288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/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i="1" dirty="0"/>
                    <a:t>I</a:t>
                  </a:r>
                  <a:r>
                    <a:rPr lang="en-KR" sz="1400" b="1" i="1" dirty="0"/>
                    <a:t>nvisible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1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𝑬𝑾</m:t>
                          </m:r>
                        </m:sub>
                      </m:sSub>
                    </m:oMath>
                  </a14:m>
                  <a:r>
                    <a:rPr lang="en-KR" sz="1400" b="1" i="1" dirty="0"/>
                    <a:t>)</a:t>
                  </a:r>
                  <a:endParaRPr lang="en-US" sz="1400" b="1" i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blipFill>
                  <a:blip r:embed="rId8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/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i="1" dirty="0"/>
                    <a:t>Standard</a:t>
                  </a:r>
                  <a:r>
                    <a:rPr lang="en-KR" sz="1400" i="1" dirty="0"/>
                    <a:t>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</m:oMath>
                  </a14:m>
                  <a:r>
                    <a:rPr lang="en-KR" sz="1400" i="1" dirty="0"/>
                    <a:t>)</a:t>
                  </a:r>
                  <a:endParaRPr lang="en-US" sz="1400" i="1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blipFill>
                  <a:blip r:embed="rId9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3BE05E2-2E18-F0CA-BA1C-D6B7560AA470}"/>
                </a:ext>
              </a:extLst>
            </p:cNvPr>
            <p:cNvSpPr txBox="1"/>
            <p:nvPr/>
          </p:nvSpPr>
          <p:spPr>
            <a:xfrm>
              <a:off x="3381931" y="3774144"/>
              <a:ext cx="29008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SM fermions</a:t>
              </a:r>
              <a:endParaRPr lang="en-KR" sz="1400" i="1" baseline="30000" dirty="0">
                <a:solidFill>
                  <a:srgbClr val="0070C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A5A3D6-F6F9-559A-7565-EF532DB9C7E8}"/>
                </a:ext>
              </a:extLst>
            </p:cNvPr>
            <p:cNvSpPr txBox="1"/>
            <p:nvPr/>
          </p:nvSpPr>
          <p:spPr>
            <a:xfrm>
              <a:off x="6290375" y="3774143"/>
              <a:ext cx="1440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BSM fermions</a:t>
              </a:r>
              <a:endParaRPr lang="en-KR" sz="1400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D6D9359-CECA-07FC-F24C-D5038529B74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352800" y="3358074"/>
              <a:ext cx="5277450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9150">
                      <a:extLst>
                        <a:ext uri="{9D8B030D-6E8A-4147-A177-3AD203B41FA5}">
                          <a16:colId xmlns:a16="http://schemas.microsoft.com/office/drawing/2014/main" val="1574108490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3484858854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1045867086"/>
                        </a:ext>
                      </a:extLst>
                    </a:gridCol>
                  </a:tblGrid>
                  <a:tr h="21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260953"/>
                      </a:ext>
                    </a:extLst>
                  </a:tr>
                  <a:tr h="19629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874257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993820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Standard</a:t>
                          </a:r>
                          <a:r>
                            <a:rPr lang="en-KR" sz="1400" b="0" i="1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KR" sz="1400" b="0" i="1" dirty="0"/>
                            <a:t>)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1" dirty="0"/>
                            <a:t>I</a:t>
                          </a:r>
                          <a:r>
                            <a:rPr lang="en-KR" sz="1400" b="1" i="1" dirty="0"/>
                            <a:t>nvisible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sub>
                              </m:s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≫</m:t>
                              </m:r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𝑬𝑾</m:t>
                                  </m:r>
                                </m:sub>
                              </m:sSub>
                            </m:oMath>
                          </a14:m>
                          <a:r>
                            <a:rPr lang="en-KR" sz="1400" b="1" i="1" dirty="0"/>
                            <a:t>)</a:t>
                          </a:r>
                          <a:endParaRPr lang="en-US" sz="1400" b="1" i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9034850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5588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D6D9359-CECA-07FC-F24C-D5038529B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2250199"/>
                  </p:ext>
                </p:extLst>
              </p:nvPr>
            </p:nvGraphicFramePr>
            <p:xfrm>
              <a:off x="3352800" y="3358074"/>
              <a:ext cx="5277450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9150">
                      <a:extLst>
                        <a:ext uri="{9D8B030D-6E8A-4147-A177-3AD203B41FA5}">
                          <a16:colId xmlns:a16="http://schemas.microsoft.com/office/drawing/2014/main" val="1574108490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3484858854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104586708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260953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87425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99382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10"/>
                          <a:stretch>
                            <a:fillRect l="-719" t="-308333" r="-200719" b="-1208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10"/>
                          <a:stretch>
                            <a:fillRect l="-50542" t="-308333" r="-722" b="-1208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903485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55889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8073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10000"/>
              </a:bodyPr>
              <a:lstStyle/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Haloscope</a:t>
                </a:r>
              </a:p>
              <a:p>
                <a:pPr lvl="1"/>
                <a:r>
                  <a:rPr lang="en-US" i="1" dirty="0"/>
                  <a:t>Dark matter </a:t>
                </a:r>
                <a:r>
                  <a:rPr lang="en-US" i="1" dirty="0">
                    <a:solidFill>
                      <a:srgbClr val="FF0000"/>
                    </a:solidFill>
                  </a:rPr>
                  <a:t>halo</a:t>
                </a:r>
                <a:r>
                  <a:rPr lang="en-US" i="1" dirty="0"/>
                  <a:t> in our galaxy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0.36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0.45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𝑐𝑐</m:t>
                                </m:r>
                              </m:den>
                            </m:f>
                          </m:den>
                        </m:f>
                      </m:e>
                    </m:d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1.1 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𝐺𝐻𝑧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10.5 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37 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0.6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Helioscope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Solar</a:t>
                </a:r>
                <a:r>
                  <a:rPr lang="en-US" i="1" dirty="0"/>
                  <a:t> axion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2.6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ko-KR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2(1−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𝑞𝐿</m:t>
                            </m:r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Light shinning through a wall</a:t>
                </a:r>
              </a:p>
              <a:p>
                <a:pPr lvl="1"/>
                <a:r>
                  <a:rPr lang="en-US" i="1" dirty="0"/>
                  <a:t>Axion production at </a:t>
                </a:r>
                <a:r>
                  <a:rPr lang="en-US" i="1" dirty="0">
                    <a:solidFill>
                      <a:srgbClr val="FF0000"/>
                    </a:solidFill>
                  </a:rPr>
                  <a:t>lab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acc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𝑙𝑎𝑠𝑒𝑟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40 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𝐵𝐿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560 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𝑇𝑚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5000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40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000</m:t>
                            </m:r>
                          </m:den>
                        </m:f>
                      </m:e>
                    </m:d>
                  </m:oMath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b="-24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strategies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03635AE-CD2A-8CE3-BC22-E819ADD080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6800" y="5008025"/>
            <a:ext cx="3240000" cy="86210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141EFEC-E99E-21DE-124A-2BD79A84C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5049" y="1305719"/>
            <a:ext cx="1195501" cy="11310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D2D4CB3-44B1-2358-28EC-B96148637B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6800" y="3290108"/>
            <a:ext cx="3600000" cy="86454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A881E3B-67A2-AE69-8125-3D98810255B8}"/>
              </a:ext>
            </a:extLst>
          </p:cNvPr>
          <p:cNvSpPr txBox="1"/>
          <p:nvPr/>
        </p:nvSpPr>
        <p:spPr>
          <a:xfrm>
            <a:off x="1520577" y="2886888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~100 photons/sec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56B16E6-4C28-9C78-711C-34058094499A}"/>
              </a:ext>
            </a:extLst>
          </p:cNvPr>
          <p:cNvSpPr txBox="1"/>
          <p:nvPr/>
        </p:nvSpPr>
        <p:spPr>
          <a:xfrm>
            <a:off x="1524858" y="4681944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~10 photons/day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C0667E-48F0-4992-7B45-4C827D583CFE}"/>
              </a:ext>
            </a:extLst>
          </p:cNvPr>
          <p:cNvSpPr txBox="1"/>
          <p:nvPr/>
        </p:nvSpPr>
        <p:spPr>
          <a:xfrm>
            <a:off x="7357153" y="6035065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 photons/day</a:t>
            </a:r>
          </a:p>
        </p:txBody>
      </p:sp>
    </p:spTree>
    <p:extLst>
      <p:ext uri="{BB962C8B-B14F-4D97-AF65-F5344CB8AC3E}">
        <p14:creationId xmlns:p14="http://schemas.microsoft.com/office/powerpoint/2010/main" val="40730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689F272-B5C0-4FA5-BE89-A0C7ABDF2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4135" y="1306513"/>
            <a:ext cx="7755730" cy="5170487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9B98C81-0FAB-33EC-BCD2-9587AFD2F67F}"/>
              </a:ext>
            </a:extLst>
          </p:cNvPr>
          <p:cNvGrpSpPr/>
          <p:nvPr/>
        </p:nvGrpSpPr>
        <p:grpSpPr>
          <a:xfrm>
            <a:off x="2637165" y="2295212"/>
            <a:ext cx="6274481" cy="3215634"/>
            <a:chOff x="2637165" y="2295212"/>
            <a:chExt cx="6274481" cy="321563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92C940A-6C6D-210D-3D1A-512EC55141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23646" y="4055655"/>
              <a:ext cx="2988000" cy="1455191"/>
              <a:chOff x="5720267" y="4401662"/>
              <a:chExt cx="2880000" cy="140259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8E02D14-1A81-27B4-A051-BE62C4F7FD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20267" y="4631926"/>
                <a:ext cx="2880000" cy="117232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1E4209-B943-B053-9C3F-EB87836E17A1}"/>
                  </a:ext>
                </a:extLst>
              </p:cNvPr>
              <p:cNvSpPr txBox="1"/>
              <p:nvPr/>
            </p:nvSpPr>
            <p:spPr>
              <a:xfrm>
                <a:off x="6140935" y="4401662"/>
                <a:ext cx="2038663" cy="2669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Helioscope (s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olar axion)</a:t>
                </a:r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2F4C32-81DB-2C0B-1143-76217C5359CB}"/>
                </a:ext>
              </a:extLst>
            </p:cNvPr>
            <p:cNvSpPr>
              <a:spLocks/>
            </p:cNvSpPr>
            <p:nvPr/>
          </p:nvSpPr>
          <p:spPr>
            <a:xfrm>
              <a:off x="2637165" y="2295212"/>
              <a:ext cx="5400000" cy="864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F4DA14E-0DA1-FF19-D7EB-97CD1270FC45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5317671" y="3157677"/>
              <a:ext cx="1042418" cy="10364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4266FB-182A-43C2-3E59-DD46347B3828}"/>
              </a:ext>
            </a:extLst>
          </p:cNvPr>
          <p:cNvGrpSpPr/>
          <p:nvPr/>
        </p:nvGrpSpPr>
        <p:grpSpPr>
          <a:xfrm>
            <a:off x="229300" y="1795982"/>
            <a:ext cx="5745272" cy="3200363"/>
            <a:chOff x="229300" y="1795982"/>
            <a:chExt cx="5745272" cy="320036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C68B9C9-0D33-EEED-0206-984DF0E6BE4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300" y="3905135"/>
              <a:ext cx="3060000" cy="1091210"/>
              <a:chOff x="648472" y="5140240"/>
              <a:chExt cx="2988000" cy="106553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BCABF690-32C5-DC40-DC4A-98540DDE13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8472" y="5140240"/>
                <a:ext cx="2988000" cy="795053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A8CEA3-25B2-DED1-E8AA-38BE1CE1045D}"/>
                  </a:ext>
                </a:extLst>
              </p:cNvPr>
              <p:cNvSpPr txBox="1"/>
              <p:nvPr/>
            </p:nvSpPr>
            <p:spPr>
              <a:xfrm>
                <a:off x="1339045" y="5935293"/>
                <a:ext cx="1612153" cy="2704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200" b="1" i="1" dirty="0">
                    <a:solidFill>
                      <a:srgbClr val="FF0000"/>
                    </a:solidFill>
                  </a:rPr>
                  <a:t>LSW (axion at lab)</a:t>
                </a:r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5C00D13-F22F-9063-0EA4-C4521D6C816A}"/>
                </a:ext>
              </a:extLst>
            </p:cNvPr>
            <p:cNvSpPr>
              <a:spLocks/>
            </p:cNvSpPr>
            <p:nvPr/>
          </p:nvSpPr>
          <p:spPr>
            <a:xfrm>
              <a:off x="2374572" y="1795982"/>
              <a:ext cx="3600000" cy="540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2947B4C-B26A-C424-65B5-6AF119A75A75}"/>
                </a:ext>
              </a:extLst>
            </p:cNvPr>
            <p:cNvCxnSpPr>
              <a:cxnSpLocks/>
              <a:stCxn id="21" idx="0"/>
              <a:endCxn id="19" idx="3"/>
            </p:cNvCxnSpPr>
            <p:nvPr/>
          </p:nvCxnSpPr>
          <p:spPr>
            <a:xfrm flipV="1">
              <a:off x="1759300" y="2256901"/>
              <a:ext cx="1142480" cy="164823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C3E78A-BF94-0D4B-41DD-5699AC0392E4}"/>
              </a:ext>
            </a:extLst>
          </p:cNvPr>
          <p:cNvGrpSpPr/>
          <p:nvPr/>
        </p:nvGrpSpPr>
        <p:grpSpPr>
          <a:xfrm>
            <a:off x="3776934" y="3188673"/>
            <a:ext cx="2013442" cy="3389541"/>
            <a:chOff x="3776934" y="3188673"/>
            <a:chExt cx="2013442" cy="338954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9D7668F-2D5D-426D-BF63-D3A294CE2B5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6191" y="4970943"/>
              <a:ext cx="1844185" cy="1607271"/>
              <a:chOff x="4831718" y="2672659"/>
              <a:chExt cx="1827674" cy="159288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8D6A39-9862-D7FD-A28C-D523CB8C5F3B}"/>
                  </a:ext>
                </a:extLst>
              </p:cNvPr>
              <p:cNvSpPr txBox="1"/>
              <p:nvPr/>
            </p:nvSpPr>
            <p:spPr>
              <a:xfrm>
                <a:off x="4831718" y="3991023"/>
                <a:ext cx="1827674" cy="274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Haloscope (DM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 axion)</a:t>
                </a: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E65752A-B68C-9542-8B26-428B260DCA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25556" y="2672659"/>
                <a:ext cx="1440000" cy="1362324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567F40D-D635-52EA-4704-58FA6E444A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6934" y="3188673"/>
              <a:ext cx="1440000" cy="1216292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4676DCC-4B1B-1274-5648-88A84078E846}"/>
                </a:ext>
              </a:extLst>
            </p:cNvPr>
            <p:cNvCxnSpPr>
              <a:cxnSpLocks/>
              <a:stCxn id="28" idx="0"/>
              <a:endCxn id="25" idx="4"/>
            </p:cNvCxnSpPr>
            <p:nvPr/>
          </p:nvCxnSpPr>
          <p:spPr>
            <a:xfrm flipH="1" flipV="1">
              <a:off x="4496934" y="4404965"/>
              <a:ext cx="371351" cy="5659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92E90233-4306-6EE7-1332-5FD20B19155D}"/>
              </a:ext>
            </a:extLst>
          </p:cNvPr>
          <p:cNvSpPr/>
          <p:nvPr/>
        </p:nvSpPr>
        <p:spPr>
          <a:xfrm>
            <a:off x="1333449" y="1828058"/>
            <a:ext cx="2284708" cy="41697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3E587FE-B65A-E59C-59D3-21203A920DC0}"/>
              </a:ext>
            </a:extLst>
          </p:cNvPr>
          <p:cNvSpPr/>
          <p:nvPr/>
        </p:nvSpPr>
        <p:spPr>
          <a:xfrm>
            <a:off x="5945215" y="1828058"/>
            <a:ext cx="2284709" cy="4169784"/>
          </a:xfrm>
          <a:prstGeom prst="rect">
            <a:avLst/>
          </a:prstGeom>
          <a:solidFill>
            <a:schemeClr val="accent1">
              <a:alpha val="6983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52C293-02B3-2ED3-897B-5B498B182529}"/>
              </a:ext>
            </a:extLst>
          </p:cNvPr>
          <p:cNvSpPr txBox="1"/>
          <p:nvPr/>
        </p:nvSpPr>
        <p:spPr>
          <a:xfrm>
            <a:off x="1672423" y="5146479"/>
            <a:ext cx="160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i="1" dirty="0">
                <a:cs typeface="Arial" panose="020B0604020202020204" pitchFamily="34" charset="0"/>
              </a:rPr>
              <a:t>Cosmological</a:t>
            </a:r>
            <a:r>
              <a:rPr lang="ko-KR" altLang="en-US" sz="1600" i="1" dirty="0">
                <a:cs typeface="Arial" panose="020B0604020202020204" pitchFamily="34" charset="0"/>
              </a:rPr>
              <a:t> </a:t>
            </a:r>
            <a:r>
              <a:rPr lang="en-US" altLang="ko-KR" sz="1600" i="1" dirty="0">
                <a:cs typeface="Arial" panose="020B0604020202020204" pitchFamily="34" charset="0"/>
              </a:rPr>
              <a:t>boundary</a:t>
            </a:r>
            <a:endParaRPr lang="en-KR" sz="1600" i="1" dirty="0"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FD8321F-0F7D-5A10-F833-D084F5E3580E}"/>
              </a:ext>
            </a:extLst>
          </p:cNvPr>
          <p:cNvSpPr txBox="1"/>
          <p:nvPr/>
        </p:nvSpPr>
        <p:spPr>
          <a:xfrm>
            <a:off x="6293788" y="5146479"/>
            <a:ext cx="160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i="1" dirty="0">
                <a:cs typeface="Arial" panose="020B0604020202020204" pitchFamily="34" charset="0"/>
              </a:rPr>
              <a:t>Astrophysical</a:t>
            </a:r>
            <a:r>
              <a:rPr lang="en-KR" altLang="ko-KR" sz="1600" i="1" dirty="0">
                <a:cs typeface="Arial" panose="020B0604020202020204" pitchFamily="34" charset="0"/>
              </a:rPr>
              <a:t> constraints</a:t>
            </a:r>
            <a:endParaRPr lang="en-US" altLang="ko-KR" sz="1600" i="1" dirty="0"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41FB6D3-66F1-ED93-F1E8-3B5EEE05D751}"/>
              </a:ext>
            </a:extLst>
          </p:cNvPr>
          <p:cNvSpPr txBox="1"/>
          <p:nvPr/>
        </p:nvSpPr>
        <p:spPr>
          <a:xfrm>
            <a:off x="6860388" y="1093773"/>
            <a:ext cx="1614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/>
              <a:t>1 GHz = 4.2 ueV</a:t>
            </a:r>
          </a:p>
        </p:txBody>
      </p:sp>
    </p:spTree>
    <p:extLst>
      <p:ext uri="{BB962C8B-B14F-4D97-AF65-F5344CB8AC3E}">
        <p14:creationId xmlns:p14="http://schemas.microsoft.com/office/powerpoint/2010/main" val="403524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for DM axion search in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 region</a:t>
                </a:r>
              </a:p>
              <a:p>
                <a:pPr lvl="1"/>
                <a:r>
                  <a:rPr lang="en-US" i="1" dirty="0"/>
                  <a:t>Resonant conversion of axions into microwave photons</a:t>
                </a:r>
              </a:p>
              <a:p>
                <a:pPr lvl="8"/>
                <a:endParaRPr lang="en-US" i="1" dirty="0"/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Axion-photon conversion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marL="274320" lvl="1" indent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0.36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0.45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𝑐𝑐</m:t>
                                </m:r>
                              </m:den>
                            </m:f>
                          </m:den>
                        </m:f>
                      </m:e>
                    </m:d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1.1 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𝐺𝐻𝑧</m:t>
                            </m:r>
                          </m:den>
                        </m:f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10.5 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37 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0.6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marL="27432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𝑆𝑁𝑅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𝑠𝑖𝑔𝑛𝑎𝑙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𝑛𝑜𝑖𝑠𝑒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𝛾𝛾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/0.2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Unknown mass  = &gt; scanning rate (F.O.M.)</a:t>
                </a:r>
              </a:p>
              <a:p>
                <a:pPr marL="27432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𝐺𝐻𝑧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𝑦𝑒𝑎𝑟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𝑆𝑁𝑅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0.2 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𝑠𝑦𝑠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𝑠𝑦𝑠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bSup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marL="274320" lvl="1" indent="0">
                  <a:buNone/>
                </a:pPr>
                <a:endParaRPr lang="en-US" sz="220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22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haloscope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91FB659-663E-A748-8D45-B5F6FD17FE01}"/>
                  </a:ext>
                </a:extLst>
              </p:cNvPr>
              <p:cNvSpPr/>
              <p:nvPr/>
            </p:nvSpPr>
            <p:spPr>
              <a:xfrm>
                <a:off x="6104278" y="4357976"/>
                <a:ext cx="2581156" cy="7604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i="1" dirty="0"/>
                  <a:t>System n</a:t>
                </a:r>
                <a:r>
                  <a:rPr lang="en-KR" sz="1400" i="1" dirty="0"/>
                  <a:t>oise (in temperature)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𝑡h𝑟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𝑎𝑑𝑑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400" i="1" dirty="0"/>
                  <a:t>	e</a:t>
                </a:r>
                <a:r>
                  <a:rPr lang="en-KR" sz="1400" i="1" dirty="0"/>
                  <a:t>x)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~ 3×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KR" sz="1400" i="1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91FB659-663E-A748-8D45-B5F6FD17FE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4278" y="4357976"/>
                <a:ext cx="2581156" cy="760465"/>
              </a:xfrm>
              <a:prstGeom prst="rect">
                <a:avLst/>
              </a:prstGeom>
              <a:blipFill>
                <a:blip r:embed="rId6"/>
                <a:stretch>
                  <a:fillRect l="-490" t="-1639" b="-655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AD1F745-1638-3186-A001-675CC7CBE0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4875" y="1817672"/>
            <a:ext cx="2324220" cy="21988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57FF48-24FD-46AF-24E0-4E55EAB7FA1C}"/>
              </a:ext>
            </a:extLst>
          </p:cNvPr>
          <p:cNvSpPr txBox="1"/>
          <p:nvPr/>
        </p:nvSpPr>
        <p:spPr>
          <a:xfrm>
            <a:off x="1580826" y="3042876"/>
            <a:ext cx="1477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i="1" dirty="0"/>
              <a:t>(~120 photons/sec)</a:t>
            </a:r>
            <a:endParaRPr lang="en-KR" sz="1200" i="1" dirty="0"/>
          </a:p>
        </p:txBody>
      </p:sp>
    </p:spTree>
    <p:extLst>
      <p:ext uri="{BB962C8B-B14F-4D97-AF65-F5344CB8AC3E}">
        <p14:creationId xmlns:p14="http://schemas.microsoft.com/office/powerpoint/2010/main" val="60813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10A5BEF-C614-C528-F417-35C4DF8AB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Haloscope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5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LDM2024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haloscopes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2936354" y="1304584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1"/>
              <a:ext cx="853010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603291" y="4005718"/>
            <a:ext cx="3096035" cy="1938387"/>
            <a:chOff x="4111297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11297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55A92C-2DAA-6AED-91BC-5B2068D80F28}"/>
              </a:ext>
            </a:extLst>
          </p:cNvPr>
          <p:cNvGrpSpPr/>
          <p:nvPr/>
        </p:nvGrpSpPr>
        <p:grpSpPr>
          <a:xfrm>
            <a:off x="6608294" y="1305718"/>
            <a:ext cx="2091032" cy="2700000"/>
            <a:chOff x="6595767" y="1315114"/>
            <a:chExt cx="2091032" cy="2700000"/>
          </a:xfrm>
        </p:grpSpPr>
        <p:pic>
          <p:nvPicPr>
            <p:cNvPr id="10" name="Image 22">
              <a:extLst>
                <a:ext uri="{FF2B5EF4-FFF2-40B4-BE49-F238E27FC236}">
                  <a16:creationId xmlns:a16="http://schemas.microsoft.com/office/drawing/2014/main" id="{70F38EDC-70A4-DDB6-FD54-FF2334609C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58"/>
            <a:stretch/>
          </p:blipFill>
          <p:spPr>
            <a:xfrm rot="5400000">
              <a:off x="6291283" y="1619598"/>
              <a:ext cx="2700000" cy="2091032"/>
            </a:xfrm>
            <a:prstGeom prst="rect">
              <a:avLst/>
            </a:prstGeom>
            <a:effectLst>
              <a:softEdge rad="101600"/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B31243-3C80-8DDD-D96F-7A7FA192908D}"/>
                </a:ext>
              </a:extLst>
            </p:cNvPr>
            <p:cNvSpPr txBox="1"/>
            <p:nvPr/>
          </p:nvSpPr>
          <p:spPr>
            <a:xfrm>
              <a:off x="6760305" y="1410349"/>
              <a:ext cx="1068462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GraHal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82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63423</TotalTime>
  <Words>2018</Words>
  <Application>Microsoft Macintosh PowerPoint</Application>
  <PresentationFormat>On-screen Show (4:3)</PresentationFormat>
  <Paragraphs>669</Paragraphs>
  <Slides>33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Pangram</vt:lpstr>
      <vt:lpstr>Arial</vt:lpstr>
      <vt:lpstr>Calibri</vt:lpstr>
      <vt:lpstr>Cambria Math</vt:lpstr>
      <vt:lpstr>Clarity</vt:lpstr>
      <vt:lpstr>Equation</vt:lpstr>
      <vt:lpstr>Axion Haloscope Searches</vt:lpstr>
      <vt:lpstr>Dark matter business expanding</vt:lpstr>
      <vt:lpstr>Axion</vt:lpstr>
      <vt:lpstr>Axion models and detection</vt:lpstr>
      <vt:lpstr>Search strategies</vt:lpstr>
      <vt:lpstr>Axion searches</vt:lpstr>
      <vt:lpstr>Cavity haloscope</vt:lpstr>
      <vt:lpstr>Haloscope searches</vt:lpstr>
      <vt:lpstr>Cavity haloscopes</vt:lpstr>
      <vt:lpstr>ADMX</vt:lpstr>
      <vt:lpstr>IBS-CAPP</vt:lpstr>
      <vt:lpstr>CAPP (I) </vt:lpstr>
      <vt:lpstr>CAPP (II)</vt:lpstr>
      <vt:lpstr>CAPP (III)</vt:lpstr>
      <vt:lpstr>CAPP (IV)</vt:lpstr>
      <vt:lpstr>QUAX</vt:lpstr>
      <vt:lpstr>ORGAN</vt:lpstr>
      <vt:lpstr>GrAHal</vt:lpstr>
      <vt:lpstr>Cavity haloscopes</vt:lpstr>
      <vt:lpstr>Searches vs. predictions</vt:lpstr>
      <vt:lpstr>MADMAX</vt:lpstr>
      <vt:lpstr>ALPHA</vt:lpstr>
      <vt:lpstr>CAPP-HF</vt:lpstr>
      <vt:lpstr>Other haloscopes</vt:lpstr>
      <vt:lpstr>Summary</vt:lpstr>
      <vt:lpstr>PowerPoint Presentation</vt:lpstr>
      <vt:lpstr>Microwave signal detection</vt:lpstr>
      <vt:lpstr>SPD schemes</vt:lpstr>
      <vt:lpstr>Axionic chiral magnetic effect</vt:lpstr>
      <vt:lpstr>HTS cavities</vt:lpstr>
      <vt:lpstr>QNL amplification</vt:lpstr>
      <vt:lpstr>QNL amplification</vt:lpstr>
      <vt:lpstr>QNL amplification</vt:lpstr>
    </vt:vector>
  </TitlesOfParts>
  <Company>Institute for Basic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creator>SungWoo YOUN</dc:creator>
  <cp:lastModifiedBy>Microsoft Office User</cp:lastModifiedBy>
  <cp:revision>716</cp:revision>
  <cp:lastPrinted>2017-11-04T23:18:58Z</cp:lastPrinted>
  <dcterms:created xsi:type="dcterms:W3CDTF">2017-10-29T07:04:28Z</dcterms:created>
  <dcterms:modified xsi:type="dcterms:W3CDTF">2024-08-12T01:06:40Z</dcterms:modified>
</cp:coreProperties>
</file>