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1" r:id="rId1"/>
  </p:sldMasterIdLst>
  <p:notesMasterIdLst>
    <p:notesMasterId r:id="rId25"/>
  </p:notesMasterIdLst>
  <p:handoutMasterIdLst>
    <p:handoutMasterId r:id="rId26"/>
  </p:handoutMasterIdLst>
  <p:sldIdLst>
    <p:sldId id="423" r:id="rId2"/>
    <p:sldId id="735" r:id="rId3"/>
    <p:sldId id="736" r:id="rId4"/>
    <p:sldId id="799" r:id="rId5"/>
    <p:sldId id="746" r:id="rId6"/>
    <p:sldId id="710" r:id="rId7"/>
    <p:sldId id="825" r:id="rId8"/>
    <p:sldId id="822" r:id="rId9"/>
    <p:sldId id="823" r:id="rId10"/>
    <p:sldId id="824" r:id="rId11"/>
    <p:sldId id="576" r:id="rId12"/>
    <p:sldId id="585" r:id="rId13"/>
    <p:sldId id="586" r:id="rId14"/>
    <p:sldId id="821" r:id="rId15"/>
    <p:sldId id="826" r:id="rId16"/>
    <p:sldId id="705" r:id="rId17"/>
    <p:sldId id="731" r:id="rId18"/>
    <p:sldId id="808" r:id="rId19"/>
    <p:sldId id="806" r:id="rId20"/>
    <p:sldId id="804" r:id="rId21"/>
    <p:sldId id="769" r:id="rId22"/>
    <p:sldId id="798" r:id="rId23"/>
    <p:sldId id="807" r:id="rId24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lke" initials="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C5A58C-A8AE-474B-B662-2D12244AF2BE}" v="46" dt="2024-05-02T09:55:55.3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4" autoAdjust="0"/>
    <p:restoredTop sz="85565" autoAdjust="0"/>
  </p:normalViewPr>
  <p:slideViewPr>
    <p:cSldViewPr>
      <p:cViewPr>
        <p:scale>
          <a:sx n="125" d="100"/>
          <a:sy n="125" d="100"/>
        </p:scale>
        <p:origin x="972" y="6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73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-270"/>
    </p:cViewPr>
  </p:sorterViewPr>
  <p:notesViewPr>
    <p:cSldViewPr>
      <p:cViewPr varScale="1">
        <p:scale>
          <a:sx n="137" d="100"/>
          <a:sy n="137" d="100"/>
        </p:scale>
        <p:origin x="1622" y="9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E9CCA479-EB8F-4BFC-A9AA-4AAFD2ADB582}" type="datetimeFigureOut">
              <a:rPr lang="nl-NL" smtClean="0"/>
              <a:pPr/>
              <a:t>4-2-2025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6831870B-7C67-4FC4-BEF5-2ACD4DF981D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411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A70ED500-B3E1-471C-A9B2-CD8A511BE04B}" type="datetimeFigureOut">
              <a:rPr lang="nl-NL" smtClean="0"/>
              <a:pPr/>
              <a:t>4-2-2025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20A93C87-F0F0-4BC6-BDC5-2C6B968D78CF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94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83195-29C5-4042-A450-98C8D476F76F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50992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9AB6B7-0623-8D6E-D225-8E52E22E8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BB23E3-5319-EE20-3E03-9EE2E41779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E714F8-9B2B-6319-738D-E08F517664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0B2C3-5188-D205-B202-1AE35119BC8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713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662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067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Many states +</a:t>
            </a:r>
            <a:r>
              <a:rPr lang="nl-NL" baseline="0" dirty="0"/>
              <a:t> linearized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001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25DA8-9337-DA6A-64BD-98CEA878E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6BD4A7-0972-AE94-759B-AE8EC5350D9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17BB73-90E4-D2BD-37BB-F580CF80D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A0393-EAAE-00B5-600D-E263804C25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612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9ADA0-538E-2BE0-2E58-2BDBEF5E1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25CF29-86B6-590E-5297-68F3047116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5B8579-6F13-93F6-A1F0-FF1855E357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F10DD-3696-7F28-4FFB-5967AA00A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19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Parameters </a:t>
            </a:r>
            <a:r>
              <a:rPr lang="nl-NL" dirty="0" err="1"/>
              <a:t>influence</a:t>
            </a:r>
            <a:r>
              <a:rPr lang="nl-NL" dirty="0"/>
              <a:t> </a:t>
            </a:r>
            <a:r>
              <a:rPr lang="nl-NL" dirty="0" err="1"/>
              <a:t>observables</a:t>
            </a:r>
            <a:r>
              <a:rPr lang="nl-NL" dirty="0"/>
              <a:t> in complex </a:t>
            </a:r>
            <a:r>
              <a:rPr lang="nl-NL" dirty="0" err="1"/>
              <a:t>and</a:t>
            </a:r>
            <a:r>
              <a:rPr lang="nl-NL" dirty="0"/>
              <a:t> non-</a:t>
            </a:r>
            <a:r>
              <a:rPr lang="nl-NL" dirty="0" err="1"/>
              <a:t>linear</a:t>
            </a:r>
            <a:r>
              <a:rPr lang="nl-NL" dirty="0"/>
              <a:t> way</a:t>
            </a:r>
          </a:p>
          <a:p>
            <a:r>
              <a:rPr lang="nl-NL" dirty="0"/>
              <a:t>Global analysis </a:t>
            </a:r>
            <a:r>
              <a:rPr lang="nl-NL" dirty="0" err="1"/>
              <a:t>needed</a:t>
            </a:r>
            <a:endParaRPr lang="nl-NL" dirty="0"/>
          </a:p>
          <a:p>
            <a:r>
              <a:rPr lang="nl-NL" dirty="0"/>
              <a:t>Run on design points + </a:t>
            </a:r>
            <a:r>
              <a:rPr lang="nl-NL" dirty="0" err="1"/>
              <a:t>emulate</a:t>
            </a:r>
            <a:endParaRPr lang="nl-NL" dirty="0"/>
          </a:p>
          <a:p>
            <a:r>
              <a:rPr lang="nl-NL" dirty="0"/>
              <a:t>MCMC </a:t>
            </a:r>
            <a:r>
              <a:rPr lang="nl-NL" dirty="0" err="1"/>
              <a:t>with</a:t>
            </a:r>
            <a:r>
              <a:rPr lang="nl-NL" dirty="0"/>
              <a:t> Bayes </a:t>
            </a:r>
            <a:r>
              <a:rPr lang="nl-NL" dirty="0" err="1"/>
              <a:t>theorem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over 500 datapoints</a:t>
            </a:r>
          </a:p>
          <a:p>
            <a:r>
              <a:rPr lang="nl-NL" dirty="0" err="1"/>
              <a:t>Verify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high </a:t>
            </a:r>
            <a:r>
              <a:rPr lang="nl-NL" dirty="0" err="1"/>
              <a:t>probability</a:t>
            </a:r>
            <a:r>
              <a:rPr lang="nl-NL" dirty="0"/>
              <a:t> parameter set </a:t>
            </a:r>
            <a:r>
              <a:rPr lang="nl-NL" dirty="0" err="1"/>
              <a:t>works</a:t>
            </a:r>
            <a:r>
              <a:rPr lang="nl-NL" dirty="0"/>
              <a:t> well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observables</a:t>
            </a:r>
            <a:endParaRPr lang="nl-NL" dirty="0"/>
          </a:p>
          <a:p>
            <a:r>
              <a:rPr lang="nl-NL" dirty="0" err="1"/>
              <a:t>Similar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gravitational</a:t>
            </a:r>
            <a:r>
              <a:rPr lang="nl-NL" dirty="0"/>
              <a:t> waves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instance</a:t>
            </a:r>
            <a:r>
              <a:rPr lang="nl-NL" dirty="0"/>
              <a:t> </a:t>
            </a:r>
            <a:r>
              <a:rPr lang="nl-NL" dirty="0" err="1"/>
              <a:t>waveform</a:t>
            </a:r>
            <a:r>
              <a:rPr lang="nl-NL" dirty="0"/>
              <a:t> </a:t>
            </a:r>
            <a:r>
              <a:rPr lang="nl-NL" dirty="0" err="1"/>
              <a:t>determines</a:t>
            </a:r>
            <a:r>
              <a:rPr lang="nl-NL" dirty="0"/>
              <a:t> </a:t>
            </a:r>
            <a:r>
              <a:rPr lang="nl-NL" dirty="0" err="1"/>
              <a:t>correlation</a:t>
            </a:r>
            <a:r>
              <a:rPr lang="nl-NL" dirty="0"/>
              <a:t> </a:t>
            </a:r>
            <a:r>
              <a:rPr lang="nl-NL" dirty="0" err="1"/>
              <a:t>between</a:t>
            </a:r>
            <a:r>
              <a:rPr lang="nl-NL" dirty="0"/>
              <a:t> </a:t>
            </a:r>
            <a:r>
              <a:rPr lang="nl-NL" dirty="0" err="1"/>
              <a:t>distance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inclination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1864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93700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5407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028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701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638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4754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788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546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A93C87-F0F0-4BC6-BDC5-2C6B968D78CF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413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708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C98DC-02CC-07D4-DAEE-926CA806F7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B20199-D282-B0C5-8D61-D50EC24E68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CFF0A3-A8A8-8423-16C0-D8C43F3A98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9090E3-0098-D64C-491F-1A316579C1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829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C266E9-4963-441C-21C1-EBC910D099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7BDD4F-7E11-C05A-5978-2F8DABEF80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2F23EB-3260-C26C-77FE-D53E4372ED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A4199-E017-CAB7-3C90-C580618086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4790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F1FA8-2666-7643-84CE-F4EE9D013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FF5905-B6C3-623A-E578-33DEE94068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CB02A6-3623-75C8-5E1C-87C0F1F9CE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A6812A-C8F8-C630-2E3E-0AF8D8934B1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3C87-F0F0-4BC6-BDC5-2C6B968D78CF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980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40433-150C-447F-9FFC-AF24AA8E2DE9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DAC46-674D-4E4A-A028-7F0C6C230921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12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69564-2026-4974-AD2F-20BD4F973867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32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749A-1546-454C-BB68-60CBF38B78B2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141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BB326-F20E-4FB1-AB68-E3C700D0A079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71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7776-E099-4984-8B60-76848BAB2E26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0875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0B8A-84FA-41C6-8A41-CD6B6025AECB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346715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5CF1D-D203-42D2-9024-C11945ED8C09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96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74D4-ADBC-4B47-A8A5-0D08DA2649AF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12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CA5D93F-3442-4693-93B6-87F31361A5E8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658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96A3B-B161-406A-8D19-8D7F6B6D71CB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57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8110B8A-84FA-41C6-8A41-CD6B6025AECB}" type="datetime1">
              <a:rPr lang="nl-NL" smtClean="0"/>
              <a:pPr/>
              <a:t>4-2-2025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1A58DBF-7C61-4997-9886-539CDC07A380}" type="slidenum">
              <a:rPr lang="nl-NL" smtClean="0"/>
              <a:pPr/>
              <a:t>‹#›</a:t>
            </a:fld>
            <a:endParaRPr lang="nl-N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00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9644/contributions/5343932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wilkevanderschee.nl/trajectum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hyperlink" Target="https://sites.google.com/view/govertnijs/trajectum" TargetMode="Externa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43000" y="2876822"/>
            <a:ext cx="10470319" cy="6858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GB" sz="3400" b="1" dirty="0"/>
              <a:t>From far-from-equilibrium to attractors: </a:t>
            </a:r>
            <a:br>
              <a:rPr lang="en-GB" sz="3400" b="1" dirty="0"/>
            </a:br>
            <a:r>
              <a:rPr lang="en-GB" sz="3400" b="1" dirty="0"/>
              <a:t>Initial conditions for nuclear collisions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401196" y="3706426"/>
            <a:ext cx="9037638" cy="4714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en-US" sz="2500" spc="-80" dirty="0">
                <a:solidFill>
                  <a:srgbClr val="C00000"/>
                </a:solidFill>
                <a:latin typeface="Tw Cen MT" pitchFamily="34" charset="0"/>
                <a:ea typeface="+mj-ea"/>
                <a:cs typeface="+mj-cs"/>
              </a:rPr>
              <a:t>Towards a precision analysis of heavy ion collisions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2111" y="5385618"/>
            <a:ext cx="68762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700" b="1" dirty="0"/>
              <a:t>Wilke van der Schee</a:t>
            </a:r>
            <a:endParaRPr lang="nl-NL" sz="1700" dirty="0"/>
          </a:p>
          <a:p>
            <a:pPr algn="r"/>
            <a:r>
              <a:rPr lang="nb-NO" sz="1700" dirty="0"/>
              <a:t>Quantum Dynamics at Ghent 2025</a:t>
            </a:r>
          </a:p>
          <a:p>
            <a:pPr algn="r"/>
            <a:r>
              <a:rPr lang="en-US" sz="1700" dirty="0"/>
              <a:t>6 February 2025</a:t>
            </a:r>
            <a:endParaRPr lang="nl-NL" sz="1700" dirty="0"/>
          </a:p>
        </p:txBody>
      </p:sp>
      <p:pic>
        <p:nvPicPr>
          <p:cNvPr id="15" name="Picture 2" descr="Image result for cern logo">
            <a:extLst>
              <a:ext uri="{FF2B5EF4-FFF2-40B4-BE49-F238E27FC236}">
                <a16:creationId xmlns:a16="http://schemas.microsoft.com/office/drawing/2014/main" id="{B2D6CF3D-6565-4D3C-B247-426A40C889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3"/>
          <a:stretch/>
        </p:blipFill>
        <p:spPr bwMode="auto">
          <a:xfrm>
            <a:off x="-67235" y="16164"/>
            <a:ext cx="1981200" cy="200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B8A181-1E44-441D-9D0C-60EF415D7F30}"/>
              </a:ext>
            </a:extLst>
          </p:cNvPr>
          <p:cNvGrpSpPr/>
          <p:nvPr/>
        </p:nvGrpSpPr>
        <p:grpSpPr>
          <a:xfrm>
            <a:off x="4572000" y="4851504"/>
            <a:ext cx="3786139" cy="1355488"/>
            <a:chOff x="8815339" y="3893982"/>
            <a:chExt cx="3200400" cy="120986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0C7571-6D12-4694-9A9A-5A4F2C108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5339" y="4035366"/>
              <a:ext cx="3200400" cy="85620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C32CFF-0B43-4745-BDCA-B35C525F5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00FF66"/>
                </a:clrFrom>
                <a:clrTo>
                  <a:srgbClr val="00FF6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88073" y="3893982"/>
              <a:ext cx="437553" cy="1209861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5F80112-7AF1-4D34-9D13-A1A17E361817}"/>
              </a:ext>
            </a:extLst>
          </p:cNvPr>
          <p:cNvSpPr txBox="1"/>
          <p:nvPr/>
        </p:nvSpPr>
        <p:spPr>
          <a:xfrm>
            <a:off x="2210971" y="4221112"/>
            <a:ext cx="929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Work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mostly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Govert Nijs, Aleksi Kurkela </a:t>
            </a:r>
            <a:r>
              <a:rPr lang="nl-NL" sz="1600" dirty="0" err="1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nl-NL" sz="1600" dirty="0">
                <a:solidFill>
                  <a:schemeClr val="accent1">
                    <a:lumMod val="75000"/>
                  </a:schemeClr>
                </a:solidFill>
              </a:rPr>
              <a:t> Urs Wiedemann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52FB49-E279-5A75-884E-91A4F9793CAE}"/>
              </a:ext>
            </a:extLst>
          </p:cNvPr>
          <p:cNvGrpSpPr/>
          <p:nvPr/>
        </p:nvGrpSpPr>
        <p:grpSpPr>
          <a:xfrm>
            <a:off x="2133600" y="-600006"/>
            <a:ext cx="3200400" cy="2342322"/>
            <a:chOff x="6400255" y="-862273"/>
            <a:chExt cx="5548320" cy="3909624"/>
          </a:xfrm>
        </p:grpSpPr>
        <p:pic>
          <p:nvPicPr>
            <p:cNvPr id="8" name="Picture 8" descr="Voorbeeld van het aangepaste UU-logo">
              <a:extLst>
                <a:ext uri="{FF2B5EF4-FFF2-40B4-BE49-F238E27FC236}">
                  <a16:creationId xmlns:a16="http://schemas.microsoft.com/office/drawing/2014/main" id="{28086C36-A740-D912-501D-A7553D142F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96" r="53750"/>
            <a:stretch/>
          </p:blipFill>
          <p:spPr bwMode="auto">
            <a:xfrm>
              <a:off x="6400255" y="-862273"/>
              <a:ext cx="3651958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Voorbeeld van het aangepaste UU-logo">
              <a:extLst>
                <a:ext uri="{FF2B5EF4-FFF2-40B4-BE49-F238E27FC236}">
                  <a16:creationId xmlns:a16="http://schemas.microsoft.com/office/drawing/2014/main" id="{7FC2BD33-B7ED-5BBC-F565-C5B52CAF84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85121"/>
            <a:stretch/>
          </p:blipFill>
          <p:spPr bwMode="auto">
            <a:xfrm>
              <a:off x="10134600" y="-762649"/>
              <a:ext cx="1813975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A21F7384-BC6F-B362-EEB0-8ABAF257711E}"/>
              </a:ext>
            </a:extLst>
          </p:cNvPr>
          <p:cNvSpPr/>
          <p:nvPr/>
        </p:nvSpPr>
        <p:spPr>
          <a:xfrm>
            <a:off x="-216381" y="6264565"/>
            <a:ext cx="4407381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3D02AECA-F58F-D84D-51C7-DA0E0EA1E58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476" y="2020069"/>
            <a:ext cx="5250485" cy="4888949"/>
          </a:xfrm>
          <a:prstGeom prst="rect">
            <a:avLst/>
          </a:prstGeom>
        </p:spPr>
      </p:pic>
      <p:pic>
        <p:nvPicPr>
          <p:cNvPr id="11" name="Picture 10" descr="holography qgp.jpg">
            <a:extLst>
              <a:ext uri="{FF2B5EF4-FFF2-40B4-BE49-F238E27FC236}">
                <a16:creationId xmlns:a16="http://schemas.microsoft.com/office/drawing/2014/main" id="{3DC6E620-9E1B-8634-D63D-9D3717EDCAE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1106" y="-22860"/>
            <a:ext cx="4634587" cy="25377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B6D5E7-8A4E-21FA-F1FD-3A9F2DEFC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733FA-78F8-49BA-25EA-786BC1760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nl-NL" sz="3900" noProof="0" dirty="0"/>
              <a:t>The </a:t>
            </a:r>
            <a:r>
              <a:rPr lang="nl-NL" sz="3900" noProof="0" dirty="0" err="1"/>
              <a:t>initial</a:t>
            </a:r>
            <a:r>
              <a:rPr lang="nl-NL" sz="3900" noProof="0" dirty="0"/>
              <a:t> stage </a:t>
            </a:r>
            <a:r>
              <a:rPr lang="nl-NL" sz="3900" noProof="0" dirty="0" err="1"/>
              <a:t>and</a:t>
            </a:r>
            <a:r>
              <a:rPr lang="nl-NL" sz="3900" noProof="0" dirty="0"/>
              <a:t> a </a:t>
            </a:r>
            <a:r>
              <a:rPr lang="nl-NL" sz="3900" noProof="0" dirty="0" err="1"/>
              <a:t>generalised</a:t>
            </a:r>
            <a:r>
              <a:rPr lang="nl-NL" sz="3900" noProof="0" dirty="0"/>
              <a:t> Trento model</a:t>
            </a:r>
            <a:endParaRPr lang="en-GB" sz="39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2EB16-E5DF-D6DD-0DE3-6D97DECCAD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957557"/>
            <a:ext cx="96012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noProof="0" dirty="0"/>
              <a:t>Shear tensor:</a:t>
            </a:r>
          </a:p>
          <a:p>
            <a:pPr marL="749808" lvl="1" indent="-457200"/>
            <a:r>
              <a:rPr lang="en-GB" noProof="0" dirty="0"/>
              <a:t>Free streaming: follows from stress energy tensor</a:t>
            </a:r>
          </a:p>
          <a:p>
            <a:pPr marL="749808" lvl="1" indent="-457200"/>
            <a:r>
              <a:rPr lang="en-GB" noProof="0" dirty="0" err="1"/>
              <a:t>Hydrodynamisatio</a:t>
            </a:r>
            <a:r>
              <a:rPr lang="en-GB" dirty="0"/>
              <a:t>n: follows from constitutive equation</a:t>
            </a:r>
            <a:r>
              <a:rPr lang="en-GB" baseline="30000" dirty="0"/>
              <a:t>*</a:t>
            </a:r>
            <a:r>
              <a:rPr lang="en-GB" dirty="0"/>
              <a:t>:</a:t>
            </a:r>
            <a:endParaRPr lang="en-GB" noProof="0" dirty="0"/>
          </a:p>
          <a:p>
            <a:pPr marL="749808" lvl="1" indent="-457200"/>
            <a:r>
              <a:rPr lang="en-GB" dirty="0" err="1"/>
              <a:t>Trajectum</a:t>
            </a:r>
            <a:r>
              <a:rPr lang="en-GB" dirty="0"/>
              <a:t> interpolates:</a:t>
            </a:r>
            <a:endParaRPr lang="en-GB" noProof="0" dirty="0"/>
          </a:p>
          <a:p>
            <a:pPr marL="457200" indent="-457200">
              <a:buFont typeface="+mj-lt"/>
              <a:buAutoNum type="arabicPeriod"/>
            </a:pPr>
            <a:endParaRPr lang="en-GB" noProof="0" dirty="0"/>
          </a:p>
          <a:p>
            <a:pPr marL="457200" indent="-457200">
              <a:buFont typeface="+mj-lt"/>
              <a:buAutoNum type="arabicPeriod"/>
            </a:pPr>
            <a:r>
              <a:rPr lang="en-GB" noProof="0" dirty="0"/>
              <a:t>Posterior distributions:</a:t>
            </a:r>
          </a:p>
          <a:p>
            <a:pPr marL="749808" lvl="1" indent="-457200"/>
            <a:r>
              <a:rPr lang="en-GB" dirty="0"/>
              <a:t>Strong preference for </a:t>
            </a:r>
            <a:r>
              <a:rPr lang="en-GB" dirty="0" err="1"/>
              <a:t>hydrodynamisation</a:t>
            </a:r>
            <a:r>
              <a:rPr lang="en-GB" dirty="0"/>
              <a:t> (!)</a:t>
            </a:r>
          </a:p>
          <a:p>
            <a:pPr marL="749808" lvl="1" indent="-457200"/>
            <a:r>
              <a:rPr lang="en-GB" dirty="0"/>
              <a:t>Evidence for </a:t>
            </a:r>
            <a:r>
              <a:rPr lang="en-GB" i="1" dirty="0"/>
              <a:t>T</a:t>
            </a:r>
            <a:r>
              <a:rPr lang="en-GB" dirty="0"/>
              <a:t> as `entropy’ instead of energy</a:t>
            </a:r>
          </a:p>
          <a:p>
            <a:pPr marL="749808" lvl="1" indent="-457200"/>
            <a:endParaRPr lang="en-GB" sz="600" dirty="0"/>
          </a:p>
          <a:p>
            <a:pPr marL="749808" lvl="1" indent="-457200"/>
            <a:endParaRPr lang="en-GB" noProof="0" dirty="0"/>
          </a:p>
          <a:p>
            <a:pPr marL="749808" lvl="1" indent="-457200"/>
            <a:endParaRPr lang="en-GB" noProof="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63BC5403-5FF2-EF97-8D1B-CF87C3561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en-GB" noProof="0" smtClean="0"/>
              <a:pPr/>
              <a:t>10</a:t>
            </a:fld>
            <a:r>
              <a:rPr lang="en-GB" noProof="0" dirty="0"/>
              <a:t>/14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6CC014-AC48-4F48-0986-AADFCB43E5FF}"/>
              </a:ext>
            </a:extLst>
          </p:cNvPr>
          <p:cNvSpPr txBox="1"/>
          <p:nvPr/>
        </p:nvSpPr>
        <p:spPr>
          <a:xfrm>
            <a:off x="-56614" y="6300239"/>
            <a:ext cx="8763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100" dirty="0">
              <a:solidFill>
                <a:schemeClr val="bg1"/>
              </a:solidFill>
              <a:latin typeface="Tw Cen MT" pitchFamily="34" charset="0"/>
            </a:endParaRPr>
          </a:p>
          <a:p>
            <a:endParaRPr lang="en-GB" sz="1100" dirty="0">
              <a:solidFill>
                <a:schemeClr val="bg1"/>
              </a:solidFill>
              <a:latin typeface="Tw Cen MT" pitchFamily="34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Govert Nijs and WS, A generalized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hydrodynamizing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initial stage for Heavy Ion Collisions (2023)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A42134-D821-D4F7-C4F2-FA836267B0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974" y="2566161"/>
            <a:ext cx="3729409" cy="3135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41ADC0-DEEF-D9BF-4ED8-26117E73CB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0306" y="2921340"/>
            <a:ext cx="3605609" cy="3140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D60D04F-B61D-D6C6-8A3E-8E724A855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9804" y="3488329"/>
            <a:ext cx="2608570" cy="281191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A6B0EB2-32DF-C508-BB95-5A53AECF25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2390" y="3622605"/>
            <a:ext cx="2444296" cy="261386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5365A9-6B83-26AE-B9BB-AD201347157A}"/>
              </a:ext>
            </a:extLst>
          </p:cNvPr>
          <p:cNvSpPr txBox="1"/>
          <p:nvPr/>
        </p:nvSpPr>
        <p:spPr>
          <a:xfrm>
            <a:off x="-22860" y="6041319"/>
            <a:ext cx="6440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>
                <a:solidFill>
                  <a:schemeClr val="accent5"/>
                </a:solidFill>
              </a:rPr>
              <a:t>*</a:t>
            </a:r>
            <a:r>
              <a:rPr lang="nl-NL" sz="1400" dirty="0" err="1">
                <a:solidFill>
                  <a:schemeClr val="accent5"/>
                </a:solidFill>
              </a:rPr>
              <a:t>Morally</a:t>
            </a:r>
            <a:r>
              <a:rPr lang="nl-NL" sz="1400" dirty="0">
                <a:solidFill>
                  <a:schemeClr val="accent5"/>
                </a:solidFill>
              </a:rPr>
              <a:t> </a:t>
            </a:r>
            <a:r>
              <a:rPr lang="nl-NL" sz="1400" dirty="0" err="1">
                <a:solidFill>
                  <a:schemeClr val="accent5"/>
                </a:solidFill>
              </a:rPr>
              <a:t>speaking</a:t>
            </a:r>
            <a:r>
              <a:rPr lang="nl-NL" sz="1400" dirty="0">
                <a:solidFill>
                  <a:schemeClr val="accent5"/>
                </a:solidFill>
              </a:rPr>
              <a:t>; in </a:t>
            </a:r>
            <a:r>
              <a:rPr lang="nl-NL" sz="1400" dirty="0" err="1">
                <a:solidFill>
                  <a:schemeClr val="accent5"/>
                </a:solidFill>
              </a:rPr>
              <a:t>reality</a:t>
            </a:r>
            <a:r>
              <a:rPr lang="nl-NL" sz="1400" dirty="0">
                <a:solidFill>
                  <a:schemeClr val="accent5"/>
                </a:solidFill>
              </a:rPr>
              <a:t> </a:t>
            </a:r>
            <a:r>
              <a:rPr lang="nl-NL" sz="1400" dirty="0" err="1">
                <a:solidFill>
                  <a:schemeClr val="accent5"/>
                </a:solidFill>
              </a:rPr>
              <a:t>there</a:t>
            </a:r>
            <a:r>
              <a:rPr lang="nl-NL" sz="1400" dirty="0">
                <a:solidFill>
                  <a:schemeClr val="accent5"/>
                </a:solidFill>
              </a:rPr>
              <a:t> are 2nd order </a:t>
            </a:r>
            <a:r>
              <a:rPr lang="nl-NL" sz="1400" dirty="0" err="1">
                <a:solidFill>
                  <a:schemeClr val="accent5"/>
                </a:solidFill>
              </a:rPr>
              <a:t>terms</a:t>
            </a:r>
            <a:r>
              <a:rPr lang="nl-NL" sz="1400" dirty="0">
                <a:solidFill>
                  <a:schemeClr val="accent5"/>
                </a:solidFill>
              </a:rPr>
              <a:t> </a:t>
            </a:r>
            <a:r>
              <a:rPr lang="nl-NL" sz="1400" dirty="0" err="1">
                <a:solidFill>
                  <a:schemeClr val="accent5"/>
                </a:solidFill>
              </a:rPr>
              <a:t>that</a:t>
            </a:r>
            <a:r>
              <a:rPr lang="nl-NL" sz="1400" dirty="0">
                <a:solidFill>
                  <a:schemeClr val="accent5"/>
                </a:solidFill>
              </a:rPr>
              <a:t> are important </a:t>
            </a:r>
            <a:r>
              <a:rPr lang="nl-NL" sz="1400" dirty="0" err="1">
                <a:solidFill>
                  <a:schemeClr val="accent5"/>
                </a:solidFill>
              </a:rPr>
              <a:t>for</a:t>
            </a:r>
            <a:r>
              <a:rPr lang="nl-NL" sz="1400" dirty="0">
                <a:solidFill>
                  <a:schemeClr val="accent5"/>
                </a:solidFill>
              </a:rPr>
              <a:t> </a:t>
            </a:r>
            <a:r>
              <a:rPr lang="nl-NL" sz="1400" dirty="0" err="1">
                <a:solidFill>
                  <a:schemeClr val="accent5"/>
                </a:solidFill>
              </a:rPr>
              <a:t>stability</a:t>
            </a:r>
            <a:endParaRPr lang="en-GB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78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0276" y="1143000"/>
            <a:ext cx="8650249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Attractor in ads/</a:t>
            </a:r>
            <a:r>
              <a:rPr lang="en-US" dirty="0" err="1"/>
              <a:t>cft</a:t>
            </a:r>
            <a:r>
              <a:rPr lang="en-US" dirty="0"/>
              <a:t> revisited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891" y="1828800"/>
            <a:ext cx="8302752" cy="5715000"/>
          </a:xfrm>
        </p:spPr>
        <p:txBody>
          <a:bodyPr>
            <a:normAutofit/>
          </a:bodyPr>
          <a:lstStyle/>
          <a:p>
            <a:r>
              <a:rPr lang="en-US" dirty="0"/>
              <a:t>Old attractor: seems natural to start at </a:t>
            </a:r>
            <a:r>
              <a:rPr lang="en-US" dirty="0" err="1"/>
              <a:t>p</a:t>
            </a:r>
            <a:r>
              <a:rPr lang="en-US" baseline="-25000" dirty="0" err="1"/>
              <a:t>L</a:t>
            </a:r>
            <a:r>
              <a:rPr lang="en-US" dirty="0"/>
              <a:t>=0</a:t>
            </a:r>
          </a:p>
          <a:p>
            <a:pPr lvl="1"/>
            <a:r>
              <a:rPr lang="en-US" dirty="0"/>
              <a:t>But is there really an argument?</a:t>
            </a:r>
          </a:p>
          <a:p>
            <a:endParaRPr lang="en-US" dirty="0"/>
          </a:p>
          <a:p>
            <a:r>
              <a:rPr lang="en-US" dirty="0"/>
              <a:t>Start at seven different initial times</a:t>
            </a:r>
          </a:p>
          <a:p>
            <a:pPr lvl="1"/>
            <a:r>
              <a:rPr lang="en-US" dirty="0"/>
              <a:t>UV + IR profiles, fixing initial isotropy + derivative</a:t>
            </a:r>
          </a:p>
          <a:p>
            <a:pPr lvl="1"/>
            <a:r>
              <a:rPr lang="en-US" dirty="0"/>
              <a:t>Can distinguish a `profile-dependent’ attractor (?)</a:t>
            </a:r>
          </a:p>
          <a:p>
            <a:pPr lvl="1"/>
            <a:endParaRPr lang="en-US" dirty="0"/>
          </a:p>
          <a:p>
            <a:r>
              <a:rPr lang="en-US" dirty="0"/>
              <a:t>Approach to attractor</a:t>
            </a:r>
          </a:p>
          <a:p>
            <a:pPr lvl="1"/>
            <a:r>
              <a:rPr lang="en-US" dirty="0"/>
              <a:t>Kinetic theory: within starting time</a:t>
            </a:r>
          </a:p>
          <a:p>
            <a:pPr lvl="1"/>
            <a:r>
              <a:rPr lang="en-US" dirty="0"/>
              <a:t>Strong coupling: within 1/T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16200000">
            <a:off x="9752927" y="6017578"/>
            <a:ext cx="1315721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/>
              <a:t>/18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A26D207-B32B-4976-A6DE-76F414140F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175" y="3249860"/>
            <a:ext cx="4705350" cy="2950280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CB770B63-39EE-4965-13F3-10FD4C49A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396335"/>
            <a:ext cx="9467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w Cen MT" pitchFamily="34" charset="0"/>
              </a:rPr>
              <a:t>Aleksi Kurkela, WS, Urs Achim Wiedemann and Bin Wu, Early- and Late-Time Behavior of Attractors in Heavy-Ion Collisions (2019)</a:t>
            </a:r>
          </a:p>
          <a:p>
            <a:r>
              <a:rPr lang="en-US" sz="1200" dirty="0">
                <a:solidFill>
                  <a:schemeClr val="bg1"/>
                </a:solidFill>
                <a:latin typeface="Tw Cen MT" pitchFamily="34" charset="0"/>
              </a:rPr>
              <a:t>Paul </a:t>
            </a:r>
            <a:r>
              <a:rPr lang="en-US" sz="1200" dirty="0" err="1">
                <a:solidFill>
                  <a:schemeClr val="bg1"/>
                </a:solidFill>
                <a:latin typeface="Tw Cen MT" pitchFamily="34" charset="0"/>
              </a:rPr>
              <a:t>Romatschke</a:t>
            </a:r>
            <a:r>
              <a:rPr lang="en-GB" sz="12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200" dirty="0">
                <a:solidFill>
                  <a:schemeClr val="bg1"/>
                </a:solidFill>
                <a:latin typeface="Tw Cen MT" pitchFamily="34" charset="0"/>
              </a:rPr>
              <a:t>Fluid Dynamics Far From Local Equilibrium (2017)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253967-5218-DD48-6AF6-BA76663D2F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8400" y="402597"/>
            <a:ext cx="2133600" cy="26341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FC8EA6-AF05-B0C8-B8F0-DFCA1D446C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" y="56828"/>
            <a:ext cx="2660248" cy="16195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F4143C-2A69-CA89-DD7B-6F8B202587C8}"/>
              </a:ext>
            </a:extLst>
          </p:cNvPr>
          <p:cNvSpPr txBox="1"/>
          <p:nvPr/>
        </p:nvSpPr>
        <p:spPr>
          <a:xfrm>
            <a:off x="670560" y="50366"/>
            <a:ext cx="609600" cy="3231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500" dirty="0">
                <a:solidFill>
                  <a:schemeClr val="accent5"/>
                </a:solidFill>
              </a:rPr>
              <a:t>Berta</a:t>
            </a:r>
            <a:endParaRPr lang="en-GB" sz="1500" dirty="0">
              <a:solidFill>
                <a:schemeClr val="accent5"/>
              </a:solidFill>
            </a:endParaRP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9484FB54-6E67-925F-5A69-F65DACA71D9C}"/>
              </a:ext>
            </a:extLst>
          </p:cNvPr>
          <p:cNvSpPr txBox="1">
            <a:spLocks/>
          </p:cNvSpPr>
          <p:nvPr/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11</a:t>
            </a:fld>
            <a:r>
              <a:rPr lang="nl-NL" dirty="0"/>
              <a:t>/14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47B146-8659-7DB8-D32A-5E619A58CD30}"/>
              </a:ext>
            </a:extLst>
          </p:cNvPr>
          <p:cNvSpPr txBox="1"/>
          <p:nvPr/>
        </p:nvSpPr>
        <p:spPr>
          <a:xfrm>
            <a:off x="8883345" y="14566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1199963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66800"/>
            <a:ext cx="8650249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Why does ads/</a:t>
            </a:r>
            <a:r>
              <a:rPr lang="en-US" dirty="0" err="1"/>
              <a:t>cft</a:t>
            </a:r>
            <a:r>
              <a:rPr lang="en-US" dirty="0"/>
              <a:t> decay `slowly’?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05000"/>
            <a:ext cx="8470018" cy="5715000"/>
          </a:xfrm>
        </p:spPr>
        <p:txBody>
          <a:bodyPr>
            <a:normAutofit/>
          </a:bodyPr>
          <a:lstStyle/>
          <a:p>
            <a:r>
              <a:rPr lang="en-US" dirty="0"/>
              <a:t>UV and IR profiles contain </a:t>
            </a:r>
            <a:r>
              <a:rPr lang="en-US" dirty="0">
                <a:solidFill>
                  <a:srgbClr val="C00000"/>
                </a:solidFill>
              </a:rPr>
              <a:t>higher-point correlation functions</a:t>
            </a:r>
          </a:p>
          <a:p>
            <a:pPr lvl="1"/>
            <a:r>
              <a:rPr lang="en-US" dirty="0"/>
              <a:t>Impossible to put correlations on lengths &gt;&gt; 1/T (because of horizon)</a:t>
            </a:r>
            <a:endParaRPr lang="en-US" baseline="-25000" dirty="0"/>
          </a:p>
          <a:p>
            <a:pPr lvl="1"/>
            <a:r>
              <a:rPr lang="en-US" dirty="0"/>
              <a:t>IR: strong correlation on scale 1/T</a:t>
            </a:r>
          </a:p>
          <a:p>
            <a:pPr lvl="1"/>
            <a:r>
              <a:rPr lang="en-US" dirty="0"/>
              <a:t>UV: constructed to have only small-scale correlations</a:t>
            </a:r>
          </a:p>
          <a:p>
            <a:pPr lvl="1"/>
            <a:endParaRPr lang="en-US" dirty="0"/>
          </a:p>
          <a:p>
            <a:r>
              <a:rPr lang="en-US" dirty="0"/>
              <a:t>Causality: system cannot relax before a time 1/T has passed (IR)</a:t>
            </a:r>
          </a:p>
          <a:p>
            <a:pPr lvl="1"/>
            <a:r>
              <a:rPr lang="en-US" dirty="0"/>
              <a:t>RTA can relax much faster</a:t>
            </a:r>
          </a:p>
          <a:p>
            <a:pPr lvl="1"/>
            <a:endParaRPr lang="en-US" dirty="0"/>
          </a:p>
          <a:p>
            <a:r>
              <a:rPr lang="en-US" dirty="0"/>
              <a:t>Somewhat against weak/strong coupling intuition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  <a:p>
            <a:pPr lvl="1"/>
            <a:r>
              <a:rPr lang="en-US" dirty="0"/>
              <a:t>But perhaps it’s all about initial conditions…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16200000">
            <a:off x="9752927" y="6017578"/>
            <a:ext cx="1315721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/18</a:t>
            </a:r>
          </a:p>
        </p:txBody>
      </p:sp>
      <p:pic>
        <p:nvPicPr>
          <p:cNvPr id="11" name="Picture 10" descr="holography qgp.jpg">
            <a:extLst>
              <a:ext uri="{FF2B5EF4-FFF2-40B4-BE49-F238E27FC236}">
                <a16:creationId xmlns:a16="http://schemas.microsoft.com/office/drawing/2014/main" id="{E3949321-AD00-4D6E-BAB4-7B29180BDB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30998" y="4407739"/>
            <a:ext cx="4634587" cy="2537733"/>
          </a:xfrm>
          <a:prstGeom prst="rect">
            <a:avLst/>
          </a:prstGeom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313CF1A2-8584-47EE-141C-B238FE1445DF}"/>
              </a:ext>
            </a:extLst>
          </p:cNvPr>
          <p:cNvSpPr txBox="1">
            <a:spLocks/>
          </p:cNvSpPr>
          <p:nvPr/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12</a:t>
            </a:fld>
            <a:r>
              <a:rPr lang="nl-NL" dirty="0"/>
              <a:t>/14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5D584-BBAD-BCC3-C662-9AC279D66381}"/>
              </a:ext>
            </a:extLst>
          </p:cNvPr>
          <p:cNvSpPr txBox="1"/>
          <p:nvPr/>
        </p:nvSpPr>
        <p:spPr>
          <a:xfrm>
            <a:off x="8883345" y="14566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1384234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1D1423DE-2297-44EC-8849-FCE1F42EA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616" y="3577873"/>
            <a:ext cx="348368" cy="278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8510" y="991857"/>
            <a:ext cx="8650249" cy="609282"/>
          </a:xfrm>
        </p:spPr>
        <p:txBody>
          <a:bodyPr>
            <a:normAutofit fontScale="90000"/>
          </a:bodyPr>
          <a:lstStyle/>
          <a:p>
            <a:r>
              <a:rPr lang="en-US" dirty="0"/>
              <a:t>Attractors and QGP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1665" y="1933972"/>
            <a:ext cx="6502566" cy="5715000"/>
          </a:xfrm>
        </p:spPr>
        <p:txBody>
          <a:bodyPr>
            <a:normAutofit/>
          </a:bodyPr>
          <a:lstStyle/>
          <a:p>
            <a:r>
              <a:rPr lang="en-US" dirty="0"/>
              <a:t>Energy density vs time, boost-invariant: 0+1D</a:t>
            </a:r>
          </a:p>
          <a:p>
            <a:pPr lvl="1"/>
            <a:r>
              <a:rPr lang="en-US" dirty="0"/>
              <a:t>Late time:</a:t>
            </a:r>
            <a:endParaRPr lang="en-US" sz="1600" dirty="0"/>
          </a:p>
          <a:p>
            <a:pPr lvl="1"/>
            <a:r>
              <a:rPr lang="en-US" dirty="0"/>
              <a:t>Early time: </a:t>
            </a:r>
            <a:r>
              <a:rPr lang="en-US" dirty="0">
                <a:solidFill>
                  <a:srgbClr val="C00000"/>
                </a:solidFill>
              </a:rPr>
              <a:t>assumed</a:t>
            </a:r>
            <a:r>
              <a:rPr lang="en-US" dirty="0"/>
              <a:t> free streaming: </a:t>
            </a:r>
          </a:p>
          <a:p>
            <a:pPr lvl="1"/>
            <a:r>
              <a:rPr lang="en-US" dirty="0"/>
              <a:t>Attractor = approach to hydro</a:t>
            </a:r>
          </a:p>
          <a:p>
            <a:pPr lvl="1"/>
            <a:r>
              <a:rPr lang="en-US" dirty="0"/>
              <a:t>Depends (crucially) on </a:t>
            </a:r>
            <a:r>
              <a:rPr lang="en-US" i="1" dirty="0">
                <a:latin typeface="Symbol" panose="05050102010706020507" pitchFamily="18" charset="2"/>
              </a:rPr>
              <a:t>h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</a:p>
          <a:p>
            <a:pPr lvl="1"/>
            <a:r>
              <a:rPr lang="en-US" dirty="0"/>
              <a:t>Depends (slightly) on theory (      )</a:t>
            </a:r>
          </a:p>
          <a:p>
            <a:pPr lvl="1"/>
            <a:endParaRPr lang="en-US" dirty="0"/>
          </a:p>
          <a:p>
            <a:r>
              <a:rPr lang="en-US" dirty="0"/>
              <a:t>Can be used to estimate entropy: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16200000">
            <a:off x="9752927" y="6017578"/>
            <a:ext cx="1315721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/>
              <a:t>/18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2858A0-63EA-49C8-BE6B-24C52684D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6446" y="1969129"/>
            <a:ext cx="4181554" cy="381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1C1145-778E-40D2-A21E-33B8CDBDA6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849" y="4645296"/>
            <a:ext cx="4282379" cy="7488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B664A4-1DE9-448E-9957-6655B080FA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470" y="5494442"/>
            <a:ext cx="2193808" cy="6715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C36AFA4-D492-4585-96A9-A33D6B7B785D}"/>
              </a:ext>
            </a:extLst>
          </p:cNvPr>
          <p:cNvSpPr txBox="1"/>
          <p:nvPr/>
        </p:nvSpPr>
        <p:spPr>
          <a:xfrm>
            <a:off x="0" y="6608780"/>
            <a:ext cx="88305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G.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Giacalone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A.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Mazeliauskas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S. Schlichting Hydrodynamic attractors, initial state energy and particle production in HIC (2019)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838678-02A2-4AA2-A000-8EF4682702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0601" y="552999"/>
            <a:ext cx="1632635" cy="116172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7F3CBF-71DE-4F57-B556-768F26543C3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81536" y="2244179"/>
            <a:ext cx="1209675" cy="309563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CCBB459-CC88-4428-BF58-19FD099255D2}"/>
              </a:ext>
            </a:extLst>
          </p:cNvPr>
          <p:cNvCxnSpPr>
            <a:cxnSpLocks/>
          </p:cNvCxnSpPr>
          <p:nvPr/>
        </p:nvCxnSpPr>
        <p:spPr>
          <a:xfrm>
            <a:off x="3710940" y="2446020"/>
            <a:ext cx="2753830" cy="105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BEC9870-9E25-441A-948A-9409C356CCEE}"/>
              </a:ext>
            </a:extLst>
          </p:cNvPr>
          <p:cNvCxnSpPr>
            <a:cxnSpLocks/>
          </p:cNvCxnSpPr>
          <p:nvPr/>
        </p:nvCxnSpPr>
        <p:spPr>
          <a:xfrm>
            <a:off x="5762775" y="2956801"/>
            <a:ext cx="1791456" cy="809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684256F0-C4ED-DE19-2BD9-C00BDE6C54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9450" y="2599298"/>
            <a:ext cx="871649" cy="260972"/>
          </a:xfrm>
          <a:prstGeom prst="rect">
            <a:avLst/>
          </a:prstGeom>
        </p:spPr>
      </p:pic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8A4B1A11-A60A-26CF-737E-3136C67433BF}"/>
              </a:ext>
            </a:extLst>
          </p:cNvPr>
          <p:cNvSpPr txBox="1">
            <a:spLocks/>
          </p:cNvSpPr>
          <p:nvPr/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1A58DBF-7C61-4997-9886-539CDC07A380}" type="slidenum">
              <a:rPr lang="nl-NL" smtClean="0"/>
              <a:pPr/>
              <a:t>13</a:t>
            </a:fld>
            <a:r>
              <a:rPr lang="nl-NL" dirty="0"/>
              <a:t>/14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7F3BA6-8976-7DBD-8D63-BA01FA4009C1}"/>
              </a:ext>
            </a:extLst>
          </p:cNvPr>
          <p:cNvSpPr txBox="1"/>
          <p:nvPr/>
        </p:nvSpPr>
        <p:spPr>
          <a:xfrm>
            <a:off x="8883345" y="14566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3470787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4567B4-258C-4AA5-95FC-9563003D7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D9832E-D2B1-A9BC-E9CE-376868523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14</a:t>
            </a:fld>
            <a:r>
              <a:rPr lang="nl-NL" dirty="0"/>
              <a:t>/14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7C1BB0-109D-5CD2-81AB-61EA6003572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9200" y="268287"/>
            <a:ext cx="8382000" cy="914400"/>
          </a:xfrm>
        </p:spPr>
        <p:txBody>
          <a:bodyPr>
            <a:normAutofit/>
          </a:bodyPr>
          <a:lstStyle/>
          <a:p>
            <a:r>
              <a:rPr lang="nl-NL" sz="3200" dirty="0" err="1"/>
              <a:t>Two</a:t>
            </a:r>
            <a:r>
              <a:rPr lang="nl-NL" sz="3200" dirty="0"/>
              <a:t> </a:t>
            </a:r>
            <a:r>
              <a:rPr lang="nl-NL" sz="3200" dirty="0" err="1"/>
              <a:t>related</a:t>
            </a:r>
            <a:r>
              <a:rPr lang="nl-NL" sz="3200" dirty="0"/>
              <a:t> </a:t>
            </a:r>
            <a:r>
              <a:rPr lang="nl-NL" sz="3200" dirty="0" err="1"/>
              <a:t>puzzles</a:t>
            </a:r>
            <a:r>
              <a:rPr lang="nl-NL" sz="3200" dirty="0"/>
              <a:t> </a:t>
            </a:r>
            <a:r>
              <a:rPr lang="nl-NL" sz="3200" dirty="0" err="1"/>
              <a:t>for</a:t>
            </a:r>
            <a:r>
              <a:rPr lang="nl-NL" sz="3200" dirty="0"/>
              <a:t> </a:t>
            </a:r>
            <a:r>
              <a:rPr lang="nl-NL" sz="3200" dirty="0" err="1"/>
              <a:t>discussion</a:t>
            </a:r>
            <a:endParaRPr lang="nl-NL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F061AA-EDC1-FFC2-6119-B34996EC197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95400" y="1447800"/>
            <a:ext cx="9913938" cy="4876800"/>
          </a:xfrm>
        </p:spPr>
        <p:txBody>
          <a:bodyPr>
            <a:normAutofit/>
          </a:bodyPr>
          <a:lstStyle/>
          <a:p>
            <a:r>
              <a:rPr lang="en-US" dirty="0"/>
              <a:t>In shock wave collisions: rapidity profile is a Gaussian with </a:t>
            </a:r>
            <a:r>
              <a:rPr lang="en-US" b="1" dirty="0"/>
              <a:t>unit </a:t>
            </a:r>
            <a:r>
              <a:rPr lang="en-US" dirty="0"/>
              <a:t>width</a:t>
            </a:r>
          </a:p>
          <a:p>
            <a:pPr lvl="1"/>
            <a:r>
              <a:rPr lang="en-US" dirty="0"/>
              <a:t>Does not increase much with finite coupling corrections (Gauss-Bonnet)</a:t>
            </a:r>
          </a:p>
          <a:p>
            <a:pPr lvl="1"/>
            <a:r>
              <a:rPr lang="en-US" dirty="0"/>
              <a:t>In experiment the width increases much faster</a:t>
            </a:r>
          </a:p>
          <a:p>
            <a:pPr lvl="1"/>
            <a:endParaRPr lang="en-US" dirty="0"/>
          </a:p>
          <a:p>
            <a:r>
              <a:rPr lang="en-US" dirty="0"/>
              <a:t>The entropy generated in scale invariant theories grows too fast: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Dimensional analysis and locality in transverse plane: </a:t>
            </a:r>
          </a:p>
          <a:p>
            <a:pPr lvl="1"/>
            <a:endParaRPr lang="en-US" dirty="0"/>
          </a:p>
          <a:p>
            <a:pPr marL="201168" lvl="1" indent="0">
              <a:buNone/>
            </a:pPr>
            <a:r>
              <a:rPr lang="en-US" dirty="0"/>
              <a:t>                               implies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Experiment: 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lvl="1"/>
            <a:r>
              <a:rPr lang="en-US" dirty="0">
                <a:solidFill>
                  <a:srgbClr val="000000"/>
                </a:solidFill>
              </a:rPr>
              <a:t>Evidence for `saturation’ scale?</a:t>
            </a:r>
          </a:p>
          <a:p>
            <a:pPr marL="0" indent="0">
              <a:buNone/>
            </a:pPr>
            <a:r>
              <a:rPr lang="en-US" sz="1500" dirty="0">
                <a:solidFill>
                  <a:schemeClr val="accent5"/>
                </a:solidFill>
              </a:rPr>
              <a:t>Work by </a:t>
            </a:r>
            <a:r>
              <a:rPr lang="en-US" sz="1500" dirty="0" err="1">
                <a:solidFill>
                  <a:schemeClr val="accent5"/>
                </a:solidFill>
              </a:rPr>
              <a:t>Gubser</a:t>
            </a:r>
            <a:r>
              <a:rPr lang="en-US" sz="1500" dirty="0">
                <a:solidFill>
                  <a:schemeClr val="accent5"/>
                </a:solidFill>
              </a:rPr>
              <a:t>, </a:t>
            </a:r>
            <a:r>
              <a:rPr lang="en-US" sz="1500" dirty="0" err="1">
                <a:solidFill>
                  <a:schemeClr val="accent5"/>
                </a:solidFill>
              </a:rPr>
              <a:t>Pufu</a:t>
            </a:r>
            <a:r>
              <a:rPr lang="en-US" sz="1500" dirty="0">
                <a:solidFill>
                  <a:schemeClr val="accent5"/>
                </a:solidFill>
              </a:rPr>
              <a:t>, </a:t>
            </a:r>
            <a:r>
              <a:rPr lang="en-US" sz="1500" dirty="0" err="1">
                <a:solidFill>
                  <a:schemeClr val="accent5"/>
                </a:solidFill>
              </a:rPr>
              <a:t>Yarom</a:t>
            </a:r>
            <a:r>
              <a:rPr lang="en-US" sz="1500" dirty="0">
                <a:solidFill>
                  <a:schemeClr val="accent5"/>
                </a:solidFill>
              </a:rPr>
              <a:t>, </a:t>
            </a:r>
            <a:r>
              <a:rPr lang="en-US" sz="1500" dirty="0" err="1">
                <a:solidFill>
                  <a:schemeClr val="accent5"/>
                </a:solidFill>
              </a:rPr>
              <a:t>Kiritsis</a:t>
            </a:r>
            <a:r>
              <a:rPr lang="en-US" sz="1500" dirty="0">
                <a:solidFill>
                  <a:schemeClr val="accent5"/>
                </a:solidFill>
              </a:rPr>
              <a:t>, recent follow ups by Yaffe-</a:t>
            </a:r>
            <a:r>
              <a:rPr lang="en-US" sz="1500" dirty="0" err="1">
                <a:solidFill>
                  <a:schemeClr val="accent5"/>
                </a:solidFill>
              </a:rPr>
              <a:t>Waeber</a:t>
            </a:r>
            <a:endParaRPr lang="en-US" sz="1500" dirty="0">
              <a:solidFill>
                <a:schemeClr val="accent5"/>
              </a:solidFill>
            </a:endParaRPr>
          </a:p>
          <a:p>
            <a:pPr lvl="1">
              <a:buClr>
                <a:schemeClr val="accent6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221C70B-C6E6-83F8-F3F6-B1EBFD144838}"/>
              </a:ext>
            </a:extLst>
          </p:cNvPr>
          <p:cNvCxnSpPr/>
          <p:nvPr/>
        </p:nvCxnSpPr>
        <p:spPr>
          <a:xfrm flipV="1">
            <a:off x="1295400" y="1219200"/>
            <a:ext cx="5791200" cy="7620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473C439-4002-2735-A437-27561896BAE9}"/>
              </a:ext>
            </a:extLst>
          </p:cNvPr>
          <p:cNvSpPr txBox="1"/>
          <p:nvPr/>
        </p:nvSpPr>
        <p:spPr>
          <a:xfrm>
            <a:off x="-24740" y="6450469"/>
            <a:ext cx="88305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WS and Bjoern Schenke, Rapidity dependence in holographic heavy ion collisions (2015)</a:t>
            </a: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Sašo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Grozdanov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WS, Coupling Constant Corrections in a Holographic Model of Heavy Ion Collisions (2016)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BF6441-0918-D1C3-E4AD-BAF9ADA4C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1564" y="2157396"/>
            <a:ext cx="3077407" cy="20836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6B6EEF-BB47-4B77-7E02-B7DFA62AF2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8046" y="59809"/>
            <a:ext cx="2752527" cy="19624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C0C734-D9B3-2DB8-765B-0D238CDB71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7603" y="4169125"/>
            <a:ext cx="1133946" cy="31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5A900BA-BDB6-1E56-1BFF-32FB7081BD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3816" y="4132509"/>
            <a:ext cx="3429877" cy="31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8D9DCB-2BE2-250D-8CB5-CF04608055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2777" y="4729625"/>
            <a:ext cx="643909" cy="45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52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108F65-BCEA-450A-187E-D1A4E7127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5E44A-8AAB-3806-F340-F70BC78655B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8600" y="2848916"/>
            <a:ext cx="6096000" cy="4781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Elliptic deformation (</a:t>
            </a:r>
            <a:r>
              <a:rPr lang="en-US" sz="1800" dirty="0">
                <a:latin typeface="Symbol" panose="05050102010706020507" pitchFamily="18" charset="2"/>
              </a:rPr>
              <a:t>b</a:t>
            </a:r>
            <a:r>
              <a:rPr lang="en-US" sz="1800" baseline="-25000" dirty="0"/>
              <a:t>2</a:t>
            </a:r>
            <a:r>
              <a:rPr lang="en-US" sz="1800" dirty="0"/>
              <a:t>):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Was known from nuclear structure (</a:t>
            </a:r>
            <a:r>
              <a:rPr lang="en-US" sz="1800" dirty="0">
                <a:solidFill>
                  <a:srgbClr val="C00000"/>
                </a:solidFill>
              </a:rPr>
              <a:t>0.16</a:t>
            </a:r>
            <a:r>
              <a:rPr lang="en-US" sz="180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1" dirty="0"/>
              <a:t>Prediction</a:t>
            </a:r>
            <a:r>
              <a:rPr lang="en-US" sz="1800" dirty="0"/>
              <a:t> (MSc thesis Giacalone)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ym typeface="Wingdings" panose="05000000000000000000" pitchFamily="2" charset="2"/>
              </a:rPr>
              <a:t>Xenon </a:t>
            </a:r>
            <a:r>
              <a:rPr lang="en-US" sz="1800" b="1" dirty="0">
                <a:sym typeface="Wingdings" panose="05000000000000000000" pitchFamily="2" charset="2"/>
              </a:rPr>
              <a:t>6 (!) </a:t>
            </a:r>
            <a:r>
              <a:rPr lang="en-US" sz="1800" dirty="0">
                <a:sym typeface="Wingdings" panose="05000000000000000000" pitchFamily="2" charset="2"/>
              </a:rPr>
              <a:t>hour run: slightly bigger effect</a:t>
            </a:r>
          </a:p>
          <a:p>
            <a:pPr marL="749808" lvl="1" indent="-457200">
              <a:buFont typeface="+mj-lt"/>
              <a:buAutoNum type="arabicPeriod"/>
            </a:pPr>
            <a:endParaRPr lang="en-US" sz="16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ym typeface="Wingdings" panose="05000000000000000000" pitchFamily="2" charset="2"/>
              </a:rPr>
              <a:t>Sophisticated nuclear structure (PGCM)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confirms slightly larger </a:t>
            </a:r>
            <a:r>
              <a:rPr lang="en-US" sz="1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800" baseline="-25000" dirty="0">
                <a:sym typeface="Wingdings" panose="05000000000000000000" pitchFamily="2" charset="2"/>
              </a:rPr>
              <a:t>2</a:t>
            </a:r>
            <a:r>
              <a:rPr lang="en-US" sz="1800" dirty="0">
                <a:sym typeface="Wingdings" panose="05000000000000000000" pitchFamily="2" charset="2"/>
              </a:rPr>
              <a:t> (</a:t>
            </a:r>
            <a:r>
              <a:rPr lang="en-US" sz="1800" dirty="0">
                <a:solidFill>
                  <a:srgbClr val="C00000"/>
                </a:solidFill>
                <a:sym typeface="Wingdings" panose="05000000000000000000" pitchFamily="2" charset="2"/>
              </a:rPr>
              <a:t>0.19</a:t>
            </a:r>
            <a:r>
              <a:rPr lang="en-US" sz="1800" dirty="0">
                <a:sym typeface="Wingdings" panose="05000000000000000000" pitchFamily="2" charset="2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14605CC-B499-A587-3BC6-D7BC6FC0B35C}"/>
              </a:ext>
            </a:extLst>
          </p:cNvPr>
          <p:cNvSpPr txBox="1">
            <a:spLocks/>
          </p:cNvSpPr>
          <p:nvPr/>
        </p:nvSpPr>
        <p:spPr>
          <a:xfrm>
            <a:off x="200615" y="1456351"/>
            <a:ext cx="10442448" cy="9687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C00000"/>
                </a:solidFill>
              </a:rPr>
              <a:t>Xenon-129: a deformed nucleus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A769DA-C4AF-4328-81C6-6A511EF3F94D}"/>
              </a:ext>
            </a:extLst>
          </p:cNvPr>
          <p:cNvSpPr txBox="1"/>
          <p:nvPr/>
        </p:nvSpPr>
        <p:spPr>
          <a:xfrm>
            <a:off x="0" y="6329762"/>
            <a:ext cx="119634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Giuliano Giacalone, Jacquelyn Noronha-Hostler, Matthew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Luzum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and Jean-Yves Ollitrault, Hydrodynamic predictions for 5.44 TeV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Xe+Xe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collisions (2017)</a:t>
            </a:r>
          </a:p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Giuliano Giacalone, Jacquelyn Noronha-Hostler, Matthew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Luzum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, Jean-Yves Ollitrault, Confronting hydrodynamic predictions with Xe-Xe data  (2018)</a:t>
            </a:r>
            <a:br>
              <a:rPr lang="en-GB" sz="1100" dirty="0">
                <a:solidFill>
                  <a:schemeClr val="bg1"/>
                </a:solidFill>
                <a:latin typeface="Tw Cen MT" pitchFamily="34" charset="0"/>
              </a:rPr>
            </a:b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Benjamin Bally, Michael Bender, Giuliano Giacalone and Vittorio Soma, Evidence of the triaxial structure of </a:t>
            </a:r>
            <a:r>
              <a:rPr lang="en-GB" sz="1100" baseline="30000" dirty="0">
                <a:solidFill>
                  <a:schemeClr val="bg1"/>
                </a:solidFill>
                <a:latin typeface="Tw Cen MT" pitchFamily="34" charset="0"/>
              </a:rPr>
              <a:t>129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Xe at the Large Hadron Collider (2021)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1D6E8C-EB73-E5BA-B48F-0D4C94A9BF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846510"/>
            <a:ext cx="2998127" cy="51649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EFBE21-3657-C879-1DD3-C10BDC8E5E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1032530"/>
            <a:ext cx="3079362" cy="2038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5E2C29-47DC-9FA2-2E87-5834115F9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4010764"/>
            <a:ext cx="2500816" cy="2212501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C3EA0E33-E344-4D40-228E-2F0386A2E90F}"/>
              </a:ext>
            </a:extLst>
          </p:cNvPr>
          <p:cNvSpPr/>
          <p:nvPr/>
        </p:nvSpPr>
        <p:spPr>
          <a:xfrm rot="12551085">
            <a:off x="8251834" y="1800145"/>
            <a:ext cx="876842" cy="5033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AB771AC-ADA9-CBB9-7740-48131DAA4509}"/>
              </a:ext>
            </a:extLst>
          </p:cNvPr>
          <p:cNvSpPr/>
          <p:nvPr/>
        </p:nvSpPr>
        <p:spPr>
          <a:xfrm rot="5400000">
            <a:off x="6404617" y="3290438"/>
            <a:ext cx="876842" cy="5033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C1A302-5312-3B9F-EB06-CF4D34E35C20}"/>
              </a:ext>
            </a:extLst>
          </p:cNvPr>
          <p:cNvSpPr txBox="1"/>
          <p:nvPr/>
        </p:nvSpPr>
        <p:spPr>
          <a:xfrm>
            <a:off x="9296400" y="264836"/>
            <a:ext cx="1141851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err="1"/>
              <a:t>Prediction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A187730-D906-4234-903D-852D924FA64A}"/>
              </a:ext>
            </a:extLst>
          </p:cNvPr>
          <p:cNvSpPr txBox="1"/>
          <p:nvPr/>
        </p:nvSpPr>
        <p:spPr>
          <a:xfrm>
            <a:off x="6406585" y="533652"/>
            <a:ext cx="126297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Experiment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203068-A454-2A17-8D18-6E5F5B233FD9}"/>
              </a:ext>
            </a:extLst>
          </p:cNvPr>
          <p:cNvSpPr txBox="1"/>
          <p:nvPr/>
        </p:nvSpPr>
        <p:spPr>
          <a:xfrm>
            <a:off x="4898389" y="3134546"/>
            <a:ext cx="175939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dirty="0" err="1"/>
              <a:t>Improved</a:t>
            </a:r>
            <a:r>
              <a:rPr lang="nl-NL" dirty="0"/>
              <a:t> </a:t>
            </a:r>
            <a:r>
              <a:rPr lang="nl-NL" dirty="0" err="1"/>
              <a:t>theory</a:t>
            </a:r>
            <a:endParaRPr lang="en-GB" dirty="0"/>
          </a:p>
        </p:txBody>
      </p:sp>
      <p:pic>
        <p:nvPicPr>
          <p:cNvPr id="1026" name="Picture 2" descr="rugbyballs pro and club level as well as promotion">
            <a:extLst>
              <a:ext uri="{FF2B5EF4-FFF2-40B4-BE49-F238E27FC236}">
                <a16:creationId xmlns:a16="http://schemas.microsoft.com/office/drawing/2014/main" id="{D597E761-C1E3-E94E-0098-D275026EE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77" y="76200"/>
            <a:ext cx="2239707" cy="143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697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6F337E2-C581-44E0-931C-2CC2860D9FF2}"/>
              </a:ext>
            </a:extLst>
          </p:cNvPr>
          <p:cNvSpPr/>
          <p:nvPr/>
        </p:nvSpPr>
        <p:spPr>
          <a:xfrm>
            <a:off x="8229600" y="1850249"/>
            <a:ext cx="3953142" cy="42790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73076"/>
            <a:ext cx="7162800" cy="1142682"/>
          </a:xfrm>
        </p:spPr>
        <p:txBody>
          <a:bodyPr>
            <a:normAutofit/>
          </a:bodyPr>
          <a:lstStyle/>
          <a:p>
            <a:r>
              <a:rPr lang="en-US" sz="3200" dirty="0"/>
              <a:t>Performing a global analysis</a:t>
            </a:r>
            <a:endParaRPr lang="en-US" sz="3200" baseline="-25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43000" y="2133600"/>
            <a:ext cx="8153400" cy="50292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Model depends on parameters non-linearly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Run model on 3000 `design’ points 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Use an emulator for any point in parameter space (</a:t>
            </a:r>
            <a:r>
              <a:rPr lang="en-US" b="1" dirty="0">
                <a:solidFill>
                  <a:schemeClr val="accent1"/>
                </a:solidFill>
              </a:rPr>
              <a:t>GP</a:t>
            </a:r>
            <a:r>
              <a:rPr lang="en-US" dirty="0">
                <a:solidFill>
                  <a:schemeClr val="accent1"/>
                </a:solidFill>
              </a:rPr>
              <a:t>)</a:t>
            </a:r>
          </a:p>
          <a:p>
            <a:pPr lvl="1"/>
            <a:endParaRPr lang="en-US" dirty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Markov Chain Monte Carlo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653 data points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Obtain posterior probability density of parameters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Compare posterior with data</a:t>
            </a:r>
          </a:p>
          <a:p>
            <a:pPr lvl="1"/>
            <a:r>
              <a:rPr lang="en-US" dirty="0">
                <a:solidFill>
                  <a:schemeClr val="accent1"/>
                </a:solidFill>
                <a:sym typeface="Wingdings" pitchFamily="2" charset="2"/>
              </a:rPr>
              <a:t>Can include high statistics run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2AD2C7-37E1-4FE5-917E-664C96AA87AE}"/>
              </a:ext>
            </a:extLst>
          </p:cNvPr>
          <p:cNvGrpSpPr/>
          <p:nvPr/>
        </p:nvGrpSpPr>
        <p:grpSpPr>
          <a:xfrm>
            <a:off x="8204233" y="388367"/>
            <a:ext cx="3392449" cy="1199918"/>
            <a:chOff x="5715000" y="381000"/>
            <a:chExt cx="3392449" cy="119991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37625CC-E7D1-4298-9973-5FC50D3AA201}"/>
                </a:ext>
              </a:extLst>
            </p:cNvPr>
            <p:cNvSpPr/>
            <p:nvPr/>
          </p:nvSpPr>
          <p:spPr>
            <a:xfrm>
              <a:off x="5715000" y="381000"/>
              <a:ext cx="3392449" cy="11999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C25EFE0-629C-4F10-9095-801CD6A73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41394" y="750031"/>
              <a:ext cx="3266055" cy="83088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8AB581-5F60-41EF-9ECA-2F09E1527537}"/>
                </a:ext>
              </a:extLst>
            </p:cNvPr>
            <p:cNvSpPr txBox="1"/>
            <p:nvPr/>
          </p:nvSpPr>
          <p:spPr>
            <a:xfrm>
              <a:off x="5786718" y="415540"/>
              <a:ext cx="2514600" cy="370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Bayes theorem:</a:t>
              </a:r>
            </a:p>
          </p:txBody>
        </p:sp>
      </p:grp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C9BC572D-0355-498D-AC39-F9CB15D0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16</a:t>
            </a:fld>
            <a:r>
              <a:rPr lang="nl-NL" dirty="0"/>
              <a:t>/14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C3A764-A8A0-4A6E-BB6F-79D25D3AD252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BC44B3-6772-4FE2-BB42-8CABBB530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729" y="2219581"/>
            <a:ext cx="3648049" cy="18490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C8E825-4546-4F0D-9C47-DBA9C8AE3C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0774" y="4099876"/>
            <a:ext cx="3656029" cy="18728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3F9AED-D82B-4726-AAC2-5CD0C3A5A454}"/>
              </a:ext>
            </a:extLst>
          </p:cNvPr>
          <p:cNvSpPr txBox="1"/>
          <p:nvPr/>
        </p:nvSpPr>
        <p:spPr>
          <a:xfrm>
            <a:off x="0" y="6590183"/>
            <a:ext cx="9296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LIGO, Properties of the Binary Black Hole Merger GW150914 (2016)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818F2F5-553D-4EBF-8DA9-8D51FF8B702F}"/>
              </a:ext>
            </a:extLst>
          </p:cNvPr>
          <p:cNvSpPr txBox="1"/>
          <p:nvPr/>
        </p:nvSpPr>
        <p:spPr>
          <a:xfrm>
            <a:off x="8229600" y="1841483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Same technique: gravitational waves</a:t>
            </a:r>
          </a:p>
        </p:txBody>
      </p:sp>
    </p:spTree>
    <p:extLst>
      <p:ext uri="{BB962C8B-B14F-4D97-AF65-F5344CB8AC3E}">
        <p14:creationId xmlns:p14="http://schemas.microsoft.com/office/powerpoint/2010/main" val="1199390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517" y="381000"/>
            <a:ext cx="10442448" cy="1295082"/>
          </a:xfrm>
        </p:spPr>
        <p:txBody>
          <a:bodyPr>
            <a:normAutofit/>
          </a:bodyPr>
          <a:lstStyle/>
          <a:p>
            <a:r>
              <a:rPr lang="en-US" sz="3000" dirty="0"/>
              <a:t>Design parameter-observable correlations: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17</a:t>
            </a:fld>
            <a:r>
              <a:rPr lang="nl-NL" dirty="0"/>
              <a:t>/14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58A081-CED6-4DCF-8637-2C20A0B92945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2C774F-970C-4DE1-8F84-3825389811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267" y="1828800"/>
            <a:ext cx="11957465" cy="418511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C4002DB-1F7E-B00C-4978-BB63ECDCEB90}"/>
              </a:ext>
            </a:extLst>
          </p:cNvPr>
          <p:cNvSpPr/>
          <p:nvPr/>
        </p:nvSpPr>
        <p:spPr>
          <a:xfrm>
            <a:off x="609600" y="5499101"/>
            <a:ext cx="11477898" cy="15239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22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B8A1B5F-0801-4AFF-A489-335B6A851F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201B52-6441-4DBA-BACE-235977581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9DF3DBB-17DD-4058-A944-5578E18A0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1F713A-22BA-F084-2895-C70B6960F3D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76400" y="1600200"/>
            <a:ext cx="10058400" cy="144938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60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prediction:</a:t>
            </a: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b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extremely </a:t>
            </a:r>
            <a:r>
              <a:rPr lang="en-US" sz="6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ultracentral</a:t>
            </a:r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collisions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F3985C0-E548-44D2-B30E-F3E42DADE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038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5443601"/>
            <a:ext cx="8382000" cy="129508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A true </a:t>
            </a:r>
            <a:r>
              <a:rPr lang="en-US" sz="1700" i="1" dirty="0"/>
              <a:t>prediction</a:t>
            </a:r>
            <a:r>
              <a:rPr lang="en-US" sz="1700" dirty="0"/>
              <a:t> using hydrodynamics (rare these days…)</a:t>
            </a:r>
          </a:p>
          <a:p>
            <a:pPr marL="749808" lvl="1" indent="-457200"/>
            <a:r>
              <a:rPr lang="en-US" sz="1500" dirty="0"/>
              <a:t>Non-trivial curve; non-monotonicity was unexpected</a:t>
            </a:r>
          </a:p>
          <a:p>
            <a:pPr marL="749808" lvl="1" indent="-457200"/>
            <a:r>
              <a:rPr lang="en-US" sz="1500" dirty="0"/>
              <a:t>Extremely precise (&lt;0.1%) due to uncertainty </a:t>
            </a:r>
            <a:r>
              <a:rPr lang="en-US" sz="1500" i="1" dirty="0"/>
              <a:t>cancellations</a:t>
            </a:r>
            <a:r>
              <a:rPr lang="en-US" sz="1500" dirty="0"/>
              <a:t> in the ratio (theory &amp; experiment (!))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19</a:t>
            </a:fld>
            <a:r>
              <a:rPr lang="nl-NL" dirty="0"/>
              <a:t>/14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49E5A5-D8EE-5275-D725-A5B32AD41648}"/>
              </a:ext>
            </a:extLst>
          </p:cNvPr>
          <p:cNvSpPr txBox="1"/>
          <p:nvPr/>
        </p:nvSpPr>
        <p:spPr>
          <a:xfrm>
            <a:off x="0" y="6325543"/>
            <a:ext cx="1021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Fernando G.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Gardim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, Giuliano Giacalone and Jean-Yves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Ollitrault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, The mean transverse momentum of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ultracentral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heavy-ion collisions: A new probe of hydrodynamics (2019)</a:t>
            </a:r>
          </a:p>
          <a:p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Govert Nijs and WS, Predictions and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postdictions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for relativistic lead and oxygen collisions with the computational simulation code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Trajectum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(2021)</a:t>
            </a:r>
          </a:p>
          <a:p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Austin </a:t>
            </a:r>
            <a:r>
              <a:rPr lang="en-US" sz="1000" dirty="0" err="1">
                <a:solidFill>
                  <a:schemeClr val="bg1"/>
                </a:solidFill>
                <a:latin typeface="Tw Cen MT" pitchFamily="34" charset="0"/>
              </a:rPr>
              <a:t>Baty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, Overview of Recent CMS results, 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  <a:hlinkClick r:id="rId3"/>
              </a:rPr>
              <a:t>https://indico.cern.ch/event/1139644/contributions/5343932/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 (see also </a:t>
            </a:r>
            <a:r>
              <a:rPr lang="en-US" sz="1000" b="1" dirty="0">
                <a:solidFill>
                  <a:schemeClr val="bg1"/>
                </a:solidFill>
                <a:latin typeface="Tw Cen MT" pitchFamily="34" charset="0"/>
              </a:rPr>
              <a:t>Cesar </a:t>
            </a:r>
            <a:r>
              <a:rPr lang="en-US" sz="1000" b="1" dirty="0" err="1">
                <a:solidFill>
                  <a:schemeClr val="bg1"/>
                </a:solidFill>
                <a:latin typeface="Tw Cen MT" pitchFamily="34" charset="0"/>
              </a:rPr>
              <a:t>Bernardes</a:t>
            </a:r>
            <a:r>
              <a:rPr lang="en-US" sz="1000" dirty="0">
                <a:solidFill>
                  <a:schemeClr val="bg1"/>
                </a:solidFill>
                <a:latin typeface="Tw Cen MT" pitchFamily="34" charset="0"/>
              </a:rPr>
              <a:t>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25B649-C5A3-F7C4-0860-8A95E7500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33090"/>
            <a:ext cx="9372600" cy="5281829"/>
          </a:xfrm>
          <a:prstGeom prst="rect">
            <a:avLst/>
          </a:prstGeom>
          <a:ln w="127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F6B66E9-9DAD-8B65-74DA-0EDB59AE0C61}"/>
              </a:ext>
            </a:extLst>
          </p:cNvPr>
          <p:cNvSpPr/>
          <p:nvPr/>
        </p:nvSpPr>
        <p:spPr>
          <a:xfrm>
            <a:off x="10431780" y="1667256"/>
            <a:ext cx="12192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95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28FF642-F4B2-4A51-A7FC-A453F9D1CE29}"/>
              </a:ext>
            </a:extLst>
          </p:cNvPr>
          <p:cNvSpPr txBox="1">
            <a:spLocks/>
          </p:cNvSpPr>
          <p:nvPr/>
        </p:nvSpPr>
        <p:spPr>
          <a:xfrm>
            <a:off x="4607284" y="3063609"/>
            <a:ext cx="2968753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/>
              <a:t>Shear viscosity (</a:t>
            </a:r>
            <a:r>
              <a:rPr lang="en-US" sz="1500" dirty="0">
                <a:solidFill>
                  <a:srgbClr val="FF0000"/>
                </a:solidFill>
              </a:rPr>
              <a:t>4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Bulk viscosity (</a:t>
            </a:r>
            <a:r>
              <a:rPr lang="en-US" sz="1500" dirty="0">
                <a:solidFill>
                  <a:srgbClr val="FF0000"/>
                </a:solidFill>
              </a:rPr>
              <a:t>3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8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Second order transports: 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</a:p>
          <a:p>
            <a:pPr marL="0" indent="0">
              <a:buNone/>
            </a:pPr>
            <a:r>
              <a:rPr lang="en-US" sz="1500" dirty="0">
                <a:solidFill>
                  <a:schemeClr val="tx1"/>
                </a:solidFill>
              </a:rPr>
              <a:t>EOS: 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  <a:endParaRPr lang="en-US" sz="15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4905" y="-355153"/>
            <a:ext cx="8458200" cy="1295082"/>
          </a:xfrm>
        </p:spPr>
        <p:txBody>
          <a:bodyPr>
            <a:normAutofit/>
          </a:bodyPr>
          <a:lstStyle/>
          <a:p>
            <a:r>
              <a:rPr lang="en-US" sz="3600" dirty="0"/>
              <a:t>Standard model of heavy ion collisions</a:t>
            </a:r>
            <a:endParaRPr lang="nl-NL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358" y="2551164"/>
            <a:ext cx="2968753" cy="35131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500" dirty="0" err="1"/>
              <a:t>Subnucleonic</a:t>
            </a:r>
            <a:r>
              <a:rPr lang="en-US" sz="1500" dirty="0"/>
              <a:t> structure? (</a:t>
            </a:r>
            <a:r>
              <a:rPr lang="en-US" sz="1500" dirty="0">
                <a:solidFill>
                  <a:srgbClr val="FF0000"/>
                </a:solidFill>
              </a:rPr>
              <a:t>8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endParaRPr lang="en-US" sz="1500" dirty="0"/>
          </a:p>
          <a:p>
            <a:pPr marL="0" indent="0">
              <a:buNone/>
            </a:pPr>
            <a:r>
              <a:rPr lang="en-US" sz="1500" dirty="0"/>
              <a:t>Non-thermal flow? (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  <a:r>
              <a:rPr lang="en-US" sz="1500" dirty="0"/>
              <a:t>)</a:t>
            </a:r>
            <a:br>
              <a:rPr lang="en-US" sz="1500" dirty="0"/>
            </a:br>
            <a:r>
              <a:rPr lang="en-US" sz="1500" dirty="0"/>
              <a:t>with </a:t>
            </a:r>
            <a:r>
              <a:rPr lang="en-US" sz="1500" dirty="0" err="1">
                <a:solidFill>
                  <a:schemeClr val="accent2"/>
                </a:solidFill>
              </a:rPr>
              <a:t>hydrodynamised</a:t>
            </a:r>
            <a:r>
              <a:rPr lang="en-US" sz="1500" dirty="0">
                <a:solidFill>
                  <a:schemeClr val="accent2"/>
                </a:solidFill>
              </a:rPr>
              <a:t> initial stage</a:t>
            </a:r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sz="1500" dirty="0"/>
              <a:t>Fluctuations? (</a:t>
            </a:r>
            <a:r>
              <a:rPr lang="en-US" sz="1500" dirty="0">
                <a:solidFill>
                  <a:srgbClr val="FF0000"/>
                </a:solidFill>
              </a:rPr>
              <a:t>1</a:t>
            </a:r>
            <a:r>
              <a:rPr lang="en-US" sz="1500" dirty="0"/>
              <a:t>)</a:t>
            </a:r>
          </a:p>
          <a:p>
            <a:pPr marL="0" indent="0">
              <a:buNone/>
            </a:pPr>
            <a:r>
              <a:rPr lang="en-US" sz="1500" dirty="0"/>
              <a:t>Shape (</a:t>
            </a:r>
            <a:r>
              <a:rPr lang="en-US" sz="1500" dirty="0">
                <a:solidFill>
                  <a:srgbClr val="FF0000"/>
                </a:solidFill>
              </a:rPr>
              <a:t>2</a:t>
            </a:r>
            <a:r>
              <a:rPr lang="en-US" sz="1500" dirty="0"/>
              <a:t>)</a:t>
            </a:r>
            <a:br>
              <a:rPr lang="en-US" sz="1500" dirty="0"/>
            </a:br>
            <a:endParaRPr lang="en-US" sz="15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388A42-A926-4D84-9E29-E173E5AF64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79" y="967902"/>
            <a:ext cx="3070407" cy="66506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679740D-F286-48D0-9649-39F417BBE9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909"/>
          <a:stretch/>
        </p:blipFill>
        <p:spPr>
          <a:xfrm>
            <a:off x="9896802" y="3495354"/>
            <a:ext cx="946172" cy="10304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2D9092-36C1-48AB-B8E6-28BD55C5D5C0}"/>
              </a:ext>
            </a:extLst>
          </p:cNvPr>
          <p:cNvSpPr txBox="1"/>
          <p:nvPr/>
        </p:nvSpPr>
        <p:spPr>
          <a:xfrm>
            <a:off x="840188" y="1976508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Initial stage (</a:t>
            </a:r>
            <a:r>
              <a:rPr lang="en-US" sz="2200" dirty="0">
                <a:solidFill>
                  <a:srgbClr val="FF0000"/>
                </a:solidFill>
              </a:rPr>
              <a:t>13</a:t>
            </a:r>
            <a:r>
              <a:rPr lang="en-US" sz="22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C2F2B-DD5A-455A-9422-28625642C72D}"/>
              </a:ext>
            </a:extLst>
          </p:cNvPr>
          <p:cNvSpPr txBox="1"/>
          <p:nvPr/>
        </p:nvSpPr>
        <p:spPr>
          <a:xfrm>
            <a:off x="4423877" y="1961818"/>
            <a:ext cx="34117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Viscous hydrodynamics (</a:t>
            </a:r>
            <a:r>
              <a:rPr lang="en-US" sz="2100" dirty="0">
                <a:solidFill>
                  <a:srgbClr val="FF0000"/>
                </a:solidFill>
              </a:rPr>
              <a:t>10</a:t>
            </a:r>
            <a:r>
              <a:rPr lang="en-US" sz="21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DE3E1D-3800-4AD9-BFF6-C3DF58C471E9}"/>
              </a:ext>
            </a:extLst>
          </p:cNvPr>
          <p:cNvSpPr txBox="1"/>
          <p:nvPr/>
        </p:nvSpPr>
        <p:spPr>
          <a:xfrm>
            <a:off x="8883345" y="2012460"/>
            <a:ext cx="266771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Cascade of hadrons (</a:t>
            </a:r>
            <a:r>
              <a:rPr lang="en-US" sz="2100" dirty="0">
                <a:solidFill>
                  <a:srgbClr val="FF0000"/>
                </a:solidFill>
              </a:rPr>
              <a:t>2</a:t>
            </a:r>
            <a:r>
              <a:rPr lang="en-US" sz="2100" dirty="0"/>
              <a:t>)</a:t>
            </a:r>
          </a:p>
          <a:p>
            <a:endParaRPr lang="en-US" sz="2100" dirty="0"/>
          </a:p>
          <a:p>
            <a:r>
              <a:rPr lang="en-US" sz="1500" dirty="0"/>
              <a:t>SMASH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0A05FA-4746-4D8F-A4C5-51B53AD69A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052" y="2927122"/>
            <a:ext cx="2895600" cy="1458216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1F1436-D5C4-4275-B827-DDE96F1FB041}"/>
              </a:ext>
            </a:extLst>
          </p:cNvPr>
          <p:cNvCxnSpPr>
            <a:cxnSpLocks/>
          </p:cNvCxnSpPr>
          <p:nvPr/>
        </p:nvCxnSpPr>
        <p:spPr>
          <a:xfrm>
            <a:off x="4240933" y="1991970"/>
            <a:ext cx="8070" cy="4224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5EDD8EB-3257-4C18-957D-A7506B7E8E35}"/>
              </a:ext>
            </a:extLst>
          </p:cNvPr>
          <p:cNvCxnSpPr>
            <a:cxnSpLocks/>
          </p:cNvCxnSpPr>
          <p:nvPr/>
        </p:nvCxnSpPr>
        <p:spPr>
          <a:xfrm>
            <a:off x="8622332" y="1991970"/>
            <a:ext cx="0" cy="42297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4A19FB-EFE1-4616-90AB-DCCDBDB74664}"/>
              </a:ext>
            </a:extLst>
          </p:cNvPr>
          <p:cNvSpPr txBox="1">
            <a:spLocks/>
          </p:cNvSpPr>
          <p:nvPr/>
        </p:nvSpPr>
        <p:spPr>
          <a:xfrm>
            <a:off x="8708471" y="2632649"/>
            <a:ext cx="3212069" cy="3786377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5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24442B-97D1-4388-A0B2-7A6ECB32AD29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Jonah Bernhard, Scott Moreland and Steffen Bass, Bayesian estimation of the specific shear and bulk viscosity of quark–gluon plasma (2019)</a:t>
            </a:r>
          </a:p>
          <a:p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Govert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Nijs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>
                <a:solidFill>
                  <a:srgbClr val="C00000"/>
                </a:solidFill>
                <a:latin typeface="Tw Cen MT" pitchFamily="34" charset="0"/>
              </a:rPr>
              <a:t>WS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Umut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Gursoy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Raimond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Snellings, A Bayesian analysis of Heavy Ion Collisions with </a:t>
            </a:r>
            <a:r>
              <a:rPr lang="en-US" sz="11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Tw Cen MT" pitchFamily="34" charset="0"/>
              </a:rPr>
              <a:t>Trajectum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(2020)</a:t>
            </a:r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39331DB6-825F-47E9-81DD-BAC23608C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</a:t>
            </a:fld>
            <a:r>
              <a:rPr lang="nl-NL" dirty="0"/>
              <a:t>/14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C356E49-FD53-4A5C-952C-9DD790388497}"/>
              </a:ext>
            </a:extLst>
          </p:cNvPr>
          <p:cNvSpPr txBox="1"/>
          <p:nvPr/>
        </p:nvSpPr>
        <p:spPr>
          <a:xfrm>
            <a:off x="8883345" y="14566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650465-9A22-40E2-8616-E4591295AFFF}"/>
              </a:ext>
            </a:extLst>
          </p:cNvPr>
          <p:cNvSpPr txBox="1"/>
          <p:nvPr/>
        </p:nvSpPr>
        <p:spPr>
          <a:xfrm>
            <a:off x="9567041" y="1299508"/>
            <a:ext cx="259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(</a:t>
            </a:r>
            <a:r>
              <a:rPr lang="en-US" sz="2200" dirty="0">
                <a:solidFill>
                  <a:srgbClr val="FF0000"/>
                </a:solidFill>
              </a:rPr>
              <a:t># parameters</a:t>
            </a:r>
            <a:r>
              <a:rPr lang="en-US" sz="2200" dirty="0"/>
              <a:t>)</a:t>
            </a:r>
          </a:p>
        </p:txBody>
      </p:sp>
      <p:pic>
        <p:nvPicPr>
          <p:cNvPr id="9" name="Picture 8" descr="Graphical user interface, chart, line chart, histogram&#10;&#10;Description automatically generated">
            <a:extLst>
              <a:ext uri="{FF2B5EF4-FFF2-40B4-BE49-F238E27FC236}">
                <a16:creationId xmlns:a16="http://schemas.microsoft.com/office/drawing/2014/main" id="{74024F85-1937-F8E5-75F1-689D6CC4EE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17"/>
          <a:stretch/>
        </p:blipFill>
        <p:spPr>
          <a:xfrm>
            <a:off x="6550200" y="2460763"/>
            <a:ext cx="2026670" cy="1344753"/>
          </a:xfrm>
          <a:prstGeom prst="rect">
            <a:avLst/>
          </a:prstGeom>
        </p:spPr>
      </p:pic>
      <p:pic>
        <p:nvPicPr>
          <p:cNvPr id="13" name="Picture 12" descr="Graphical user interface, chart, line chart, histogram&#10;&#10;Description automatically generated">
            <a:extLst>
              <a:ext uri="{FF2B5EF4-FFF2-40B4-BE49-F238E27FC236}">
                <a16:creationId xmlns:a16="http://schemas.microsoft.com/office/drawing/2014/main" id="{2C1D735E-54A2-7FE5-08FC-DF083CD88B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8"/>
          <a:stretch/>
        </p:blipFill>
        <p:spPr>
          <a:xfrm>
            <a:off x="6454405" y="3802571"/>
            <a:ext cx="2081789" cy="13507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826556-FA05-260B-34F9-942D5C058735}"/>
              </a:ext>
            </a:extLst>
          </p:cNvPr>
          <p:cNvSpPr/>
          <p:nvPr/>
        </p:nvSpPr>
        <p:spPr>
          <a:xfrm>
            <a:off x="1041413" y="4484915"/>
            <a:ext cx="2711190" cy="44334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64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What is happening?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10058400" cy="4367043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700" dirty="0"/>
              <a:t>(Extremely) </a:t>
            </a:r>
            <a:r>
              <a:rPr lang="en-US" sz="1700" dirty="0" err="1"/>
              <a:t>ultracentral</a:t>
            </a:r>
            <a:r>
              <a:rPr lang="en-US" sz="1700" dirty="0"/>
              <a:t> collisions are not driven by impact parameter</a:t>
            </a:r>
          </a:p>
          <a:p>
            <a:pPr marL="749808" lvl="1" indent="-457200"/>
            <a:r>
              <a:rPr lang="en-US" sz="1500" dirty="0"/>
              <a:t>Size does not extend beyond radius Lead nucleus</a:t>
            </a:r>
          </a:p>
          <a:p>
            <a:pPr marL="749808" lvl="1" indent="-457200"/>
            <a:r>
              <a:rPr lang="en-US" sz="1500" dirty="0"/>
              <a:t>(Local) </a:t>
            </a:r>
            <a:r>
              <a:rPr lang="en-US" sz="1500" b="1" dirty="0"/>
              <a:t>fluctuations</a:t>
            </a:r>
            <a:r>
              <a:rPr lang="en-US" sz="1500" dirty="0"/>
              <a:t> drive up multiplicity</a:t>
            </a:r>
          </a:p>
          <a:p>
            <a:pPr marL="749808" lvl="1" indent="-457200"/>
            <a:r>
              <a:rPr lang="en-US" sz="1500" dirty="0"/>
              <a:t>Average </a:t>
            </a:r>
            <a:r>
              <a:rPr lang="en-US" sz="1500" b="1" dirty="0"/>
              <a:t>temperature</a:t>
            </a:r>
            <a:r>
              <a:rPr lang="en-US" sz="1500" dirty="0"/>
              <a:t> can still increase</a:t>
            </a:r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endParaRPr lang="en-US" sz="1700" dirty="0"/>
          </a:p>
          <a:p>
            <a:pPr marL="457200" indent="-457200">
              <a:buFont typeface="+mj-lt"/>
              <a:buAutoNum type="arabicPeriod"/>
            </a:pPr>
            <a:r>
              <a:rPr lang="en-US" sz="1700" dirty="0"/>
              <a:t>A simplified picture:</a:t>
            </a:r>
          </a:p>
          <a:p>
            <a:pPr marL="749808" lvl="1" indent="-457200"/>
            <a:r>
              <a:rPr lang="en-US" sz="1500" dirty="0"/>
              <a:t>Entropy increase </a:t>
            </a:r>
            <a:r>
              <a:rPr lang="en-US" sz="1500" dirty="0">
                <a:sym typeface="Wingdings" panose="05000000000000000000" pitchFamily="2" charset="2"/>
              </a:rPr>
              <a:t> multiplicity increases</a:t>
            </a:r>
          </a:p>
          <a:p>
            <a:pPr marL="749808" lvl="1" indent="-457200"/>
            <a:r>
              <a:rPr lang="en-US" sz="1500" dirty="0">
                <a:sym typeface="Wingdings" panose="05000000000000000000" pitchFamily="2" charset="2"/>
              </a:rPr>
              <a:t>Temperature increases  mean pt increases (assuming ideal hydro + constant `work’ done in rapidity direction)</a:t>
            </a:r>
          </a:p>
          <a:p>
            <a:pPr marL="749808" lvl="1" indent="-457200"/>
            <a:endParaRPr lang="en-US" sz="1500" dirty="0">
              <a:sym typeface="Wingdings" panose="05000000000000000000" pitchFamily="2" charset="2"/>
            </a:endParaRPr>
          </a:p>
          <a:p>
            <a:pPr marL="749808" lvl="1" indent="-457200"/>
            <a:r>
              <a:rPr lang="en-US" sz="1500" dirty="0">
                <a:sym typeface="Wingdings" panose="05000000000000000000" pitchFamily="2" charset="2"/>
              </a:rPr>
              <a:t>Slope: sensitive to speed of sound (solely ?!):</a:t>
            </a:r>
            <a:endParaRPr lang="en-US" sz="150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20</a:t>
            </a:fld>
            <a:r>
              <a:rPr lang="nl-NL" dirty="0"/>
              <a:t>/14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88AF3-5C22-A7D5-594E-D672BE2DE80B}"/>
              </a:ext>
            </a:extLst>
          </p:cNvPr>
          <p:cNvSpPr txBox="1"/>
          <p:nvPr/>
        </p:nvSpPr>
        <p:spPr>
          <a:xfrm>
            <a:off x="0" y="6590183"/>
            <a:ext cx="1021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Fernando G. </a:t>
            </a:r>
            <a:r>
              <a:rPr lang="en-US" sz="1100">
                <a:solidFill>
                  <a:schemeClr val="bg1"/>
                </a:solidFill>
                <a:latin typeface="Tw Cen MT" pitchFamily="34" charset="0"/>
              </a:rPr>
              <a:t>Gardim, 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Giuliano Giacalone and Jean-Yves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Ollitrault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The mean transverse momentum of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ultracentral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heavy-ion collisions: A new probe of hydrodynamics (2019)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5B8B78-4F12-B1A1-9C19-30EFB1359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5799194"/>
            <a:ext cx="2514600" cy="4980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F93881-2365-98E4-D9B5-8D38098A6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2886793"/>
            <a:ext cx="5515585" cy="1952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8817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F713A-22BA-F084-2895-C70B6960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shape of nuclei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650A33-681F-6C2F-DD40-0FFA48014C00}"/>
              </a:ext>
            </a:extLst>
          </p:cNvPr>
          <p:cNvSpPr txBox="1"/>
          <p:nvPr/>
        </p:nvSpPr>
        <p:spPr>
          <a:xfrm>
            <a:off x="-76199" y="6324600"/>
            <a:ext cx="108966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Benjamin Bally, James Daniel Brandenburg, Giuliano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Giacalone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Ulrich Heinz,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Shengli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Huang,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Jiangoyng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Jia, Dean Lee, Yen-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Jie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Lee, Wei Li, Constantin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Loizides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Matthew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Luzum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Govert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Nijs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Jacquelyn Noronha-Hostler, Mateusz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Ploskon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WS,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Bjoern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Schenke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Chun Shen, Vittorio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Somà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Anthony Timmins,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Zhangbu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Xu and You Zhou</a:t>
            </a: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Imaging the initial condition of heavy-ion collisions and nuclear structure across the nuclide chart (2022)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850703-E0ED-A155-A90E-D56AE5531C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2667000"/>
            <a:ext cx="5049050" cy="282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0403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23352"/>
            <a:ext cx="10442448" cy="1295082"/>
          </a:xfrm>
        </p:spPr>
        <p:txBody>
          <a:bodyPr>
            <a:normAutofit/>
          </a:bodyPr>
          <a:lstStyle/>
          <a:p>
            <a:r>
              <a:rPr lang="en-US" sz="2800" baseline="30000" dirty="0">
                <a:solidFill>
                  <a:srgbClr val="C00000"/>
                </a:solidFill>
              </a:rPr>
              <a:t>16</a:t>
            </a:r>
            <a:r>
              <a:rPr lang="en-US" sz="2800" dirty="0">
                <a:solidFill>
                  <a:srgbClr val="C00000"/>
                </a:solidFill>
              </a:rPr>
              <a:t>Oxygen and </a:t>
            </a:r>
            <a:r>
              <a:rPr lang="en-US" sz="2800" baseline="30000" dirty="0">
                <a:solidFill>
                  <a:srgbClr val="C00000"/>
                </a:solidFill>
              </a:rPr>
              <a:t>20</a:t>
            </a:r>
            <a:r>
              <a:rPr lang="en-US" sz="2800" dirty="0">
                <a:solidFill>
                  <a:srgbClr val="C00000"/>
                </a:solidFill>
              </a:rPr>
              <a:t>Neon nuclear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5657" y="1906236"/>
            <a:ext cx="7433345" cy="4781128"/>
          </a:xfrm>
        </p:spPr>
        <p:txBody>
          <a:bodyPr>
            <a:normAutofit/>
          </a:bodyPr>
          <a:lstStyle/>
          <a:p>
            <a:pPr marL="0" indent="0">
              <a:lnSpc>
                <a:spcPct val="125000"/>
              </a:lnSpc>
              <a:buNone/>
            </a:pPr>
            <a:r>
              <a:rPr lang="en-US" sz="1800" dirty="0"/>
              <a:t>Do we understand and/or need to understand the shape of O and Ne?</a:t>
            </a:r>
          </a:p>
          <a:p>
            <a:pPr marL="749808" lvl="1" indent="-457200">
              <a:lnSpc>
                <a:spcPct val="125000"/>
              </a:lnSpc>
            </a:pPr>
            <a:r>
              <a:rPr lang="en-US" sz="1600" dirty="0"/>
              <a:t>Seems so, need precision understanding of anisotropic flow</a:t>
            </a:r>
            <a:endParaRPr lang="en-US" sz="1600" i="1" baseline="-25000" dirty="0"/>
          </a:p>
          <a:p>
            <a:pPr marL="749808" lvl="1" indent="-457200">
              <a:lnSpc>
                <a:spcPct val="125000"/>
              </a:lnSpc>
            </a:pPr>
            <a:r>
              <a:rPr lang="en-US" sz="1600" dirty="0"/>
              <a:t>Interesting by itself: combination of 4 or 5 alpha particles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/>
              <a:t>Studied using two complementary nuclear structure methods: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1700" dirty="0"/>
              <a:t>State-of-the-art Projected Generator Coordinate Method (PGCM)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1700" dirty="0"/>
              <a:t>`Pinhole’ configurations from </a:t>
            </a:r>
            <a:br>
              <a:rPr lang="en-US" sz="1700" dirty="0"/>
            </a:br>
            <a:r>
              <a:rPr lang="en-US" sz="1700" dirty="0"/>
              <a:t>Nuclear Lattice Effective Field Theory (NLEFT)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22</a:t>
            </a:fld>
            <a:r>
              <a:rPr lang="nl-NL" dirty="0"/>
              <a:t>/14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828665-D46B-B184-9F19-C2E1BF44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1600" y="70335"/>
            <a:ext cx="3364490" cy="30538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69F738-554F-687B-BC57-C9ACE27146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0" y="3387522"/>
            <a:ext cx="3048000" cy="29002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F88761-1DAD-DE5C-8119-2FC4198B5C5C}"/>
              </a:ext>
            </a:extLst>
          </p:cNvPr>
          <p:cNvSpPr txBox="1"/>
          <p:nvPr/>
        </p:nvSpPr>
        <p:spPr>
          <a:xfrm>
            <a:off x="0" y="6604273"/>
            <a:ext cx="1196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Giuliano Giacalone, Benjamin Bally, Govert Nijs,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Shihang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Shen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et al,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The unexpected uses of a bowling pin: exploiting 20Ne isotopes for precision characterizations of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collectivity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in small systems (2024)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1EA3C07-DC7B-07DA-D142-20FE26C3D1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8510" y="-4848"/>
            <a:ext cx="1371791" cy="1228896"/>
          </a:xfrm>
          <a:prstGeom prst="rect">
            <a:avLst/>
          </a:prstGeom>
        </p:spPr>
      </p:pic>
      <p:pic>
        <p:nvPicPr>
          <p:cNvPr id="15" name="Picture 14" descr="Opportunities of OO and pO collisions at the LHC">
            <a:extLst>
              <a:ext uri="{FF2B5EF4-FFF2-40B4-BE49-F238E27FC236}">
                <a16:creationId xmlns:a16="http://schemas.microsoft.com/office/drawing/2014/main" id="{C43D9EC2-66D2-0F41-DF4B-8713B7594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78097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946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804584"/>
            <a:ext cx="60960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Two big surprises (at least to me </a:t>
            </a:r>
            <a:r>
              <a:rPr lang="en-US" sz="1800" dirty="0">
                <a:sym typeface="Wingdings" panose="05000000000000000000" pitchFamily="2" charset="2"/>
              </a:rPr>
              <a:t>)</a:t>
            </a: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sz="1800" baseline="30000" dirty="0"/>
              <a:t>16</a:t>
            </a:r>
            <a:r>
              <a:rPr lang="en-US" sz="1800" dirty="0"/>
              <a:t>O alphas do not form a regular tetrahedron (!)</a:t>
            </a:r>
            <a:br>
              <a:rPr lang="en-US" sz="1800" dirty="0"/>
            </a:b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more like two coupled rods </a:t>
            </a:r>
            <a:br>
              <a:rPr lang="en-US" sz="1800" dirty="0"/>
            </a:br>
            <a:r>
              <a:rPr lang="en-US" sz="1800" dirty="0"/>
              <a:t>Similar results in NLEFT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  <a:p>
            <a:pPr marL="457200" indent="-457200">
              <a:buFont typeface="+mj-lt"/>
              <a:buAutoNum type="arabicPeriod"/>
            </a:pPr>
            <a:r>
              <a:rPr lang="en-US" sz="1800" baseline="30000" dirty="0"/>
              <a:t>20</a:t>
            </a:r>
            <a:r>
              <a:rPr lang="en-US" sz="1800" dirty="0"/>
              <a:t>Ne alphas do not form a bipyramid (!)</a:t>
            </a:r>
            <a:br>
              <a:rPr lang="en-US" sz="1800" dirty="0"/>
            </a:br>
            <a:r>
              <a:rPr lang="en-US" sz="1800" dirty="0">
                <a:sym typeface="Wingdings" panose="05000000000000000000" pitchFamily="2" charset="2"/>
              </a:rPr>
              <a:t> seemingly randomly placed on top…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(was a challenge to find due to breaking of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symmetry, credit to Benjamin Bally)</a:t>
            </a:r>
            <a:br>
              <a:rPr lang="en-US" sz="1800" dirty="0">
                <a:sym typeface="Wingdings" panose="05000000000000000000" pitchFamily="2" charset="2"/>
              </a:rPr>
            </a:br>
            <a:endParaRPr lang="en-US" sz="18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>
                <a:sym typeface="Wingdings" panose="05000000000000000000" pitchFamily="2" charset="2"/>
              </a:rPr>
              <a:t>Of course the intuition of alphas as point particles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ym typeface="Wingdings" panose="05000000000000000000" pitchFamily="2" charset="2"/>
              </a:rPr>
              <a:t>with interaction energy is really quite naïve…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2ECCD1-D1A8-848A-EA40-9FD1FEEC474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1600" y="70335"/>
            <a:ext cx="3364490" cy="30538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2BCF8C-1C36-59E4-6538-A50883D3B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8948" y="3957757"/>
            <a:ext cx="3048000" cy="29002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F33A7E-512F-76E5-FEB0-C2E8C05585E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48356" y="360727"/>
            <a:ext cx="2400592" cy="26788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B01870-0049-987D-A247-914533525D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0497" y="3719946"/>
            <a:ext cx="1881472" cy="278034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086FAD3-EA23-F22C-DD34-3CCFA2AE89BE}"/>
              </a:ext>
            </a:extLst>
          </p:cNvPr>
          <p:cNvSpPr txBox="1">
            <a:spLocks/>
          </p:cNvSpPr>
          <p:nvPr/>
        </p:nvSpPr>
        <p:spPr>
          <a:xfrm>
            <a:off x="1066800" y="419060"/>
            <a:ext cx="10442448" cy="9687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C00000"/>
                </a:solidFill>
              </a:rPr>
              <a:t>Alphas from nuclear structure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EEA37B-A8F7-D722-5EFC-FFDD68A6C1DC}"/>
              </a:ext>
            </a:extLst>
          </p:cNvPr>
          <p:cNvSpPr txBox="1"/>
          <p:nvPr/>
        </p:nvSpPr>
        <p:spPr>
          <a:xfrm>
            <a:off x="0" y="6604273"/>
            <a:ext cx="1196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Giuliano Giacalone, Benjamin Bally, Govert Nijs,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Shihang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Shen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et al,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The unexpected uses of a bowling pin: exploiting 20Ne isotopes for precision characterizations of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collectivity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in small systems (2024)</a:t>
            </a:r>
          </a:p>
        </p:txBody>
      </p:sp>
    </p:spTree>
    <p:extLst>
      <p:ext uri="{BB962C8B-B14F-4D97-AF65-F5344CB8AC3E}">
        <p14:creationId xmlns:p14="http://schemas.microsoft.com/office/powerpoint/2010/main" val="131371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i="1" dirty="0" err="1"/>
              <a:t>Trajectum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957557"/>
            <a:ext cx="4044582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Quite straightforward to use </a:t>
            </a:r>
            <a:br>
              <a:rPr lang="en-US" dirty="0"/>
            </a:br>
            <a:r>
              <a:rPr lang="en-US" dirty="0"/>
              <a:t>(see param file, right)</a:t>
            </a:r>
          </a:p>
          <a:p>
            <a:pPr marL="749808" lvl="1" indent="-457200"/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Includes </a:t>
            </a:r>
            <a:r>
              <a:rPr lang="en-US" dirty="0" err="1"/>
              <a:t>analyse</a:t>
            </a:r>
            <a:r>
              <a:rPr lang="en-US" dirty="0"/>
              <a:t> routine</a:t>
            </a:r>
          </a:p>
          <a:p>
            <a:pPr marL="749808" lvl="1" indent="-457200"/>
            <a:r>
              <a:rPr lang="en-US" dirty="0" err="1"/>
              <a:t>Parallelised</a:t>
            </a:r>
            <a:r>
              <a:rPr lang="en-US" dirty="0"/>
              <a:t>: can </a:t>
            </a:r>
            <a:r>
              <a:rPr lang="en-US" dirty="0" err="1"/>
              <a:t>analyse</a:t>
            </a:r>
            <a:r>
              <a:rPr lang="en-US" dirty="0"/>
              <a:t> unlimited number of events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95CD3CCC-50D4-4C22-973B-175692824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3</a:t>
            </a:fld>
            <a:r>
              <a:rPr lang="nl-NL" dirty="0"/>
              <a:t>/14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139BF8-3902-49B7-9290-2965F6ACA2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0634" y="-6207"/>
            <a:ext cx="1639956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F7A671-79FC-4595-8E51-B9371E9CA637}"/>
              </a:ext>
            </a:extLst>
          </p:cNvPr>
          <p:cNvSpPr txBox="1"/>
          <p:nvPr/>
        </p:nvSpPr>
        <p:spPr>
          <a:xfrm>
            <a:off x="-55667" y="6446999"/>
            <a:ext cx="8763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http://sites.google.com/view/govertnijs/trajectum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  <a:p>
            <a:r>
              <a:rPr lang="en-US" sz="1100" dirty="0">
                <a:solidFill>
                  <a:srgbClr val="92D050"/>
                </a:solidFill>
                <a:latin typeface="Tw Cen MT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http://wilkevanderschee.nl/trajectum</a:t>
            </a:r>
            <a:endParaRPr lang="en-US" sz="1100" dirty="0">
              <a:solidFill>
                <a:srgbClr val="92D050"/>
              </a:solidFill>
              <a:latin typeface="Tw Cen MT" pitchFamily="34" charset="0"/>
            </a:endParaRPr>
          </a:p>
        </p:txBody>
      </p:sp>
      <p:pic>
        <p:nvPicPr>
          <p:cNvPr id="4" name="moviehrv">
            <a:hlinkClick r:id="" action="ppaction://media"/>
            <a:extLst>
              <a:ext uri="{FF2B5EF4-FFF2-40B4-BE49-F238E27FC236}">
                <a16:creationId xmlns:a16="http://schemas.microsoft.com/office/drawing/2014/main" id="{7790F7D9-C730-45FD-DBD8-41EA0F0623E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303387" y="1932880"/>
            <a:ext cx="5077741" cy="4374918"/>
          </a:xfrm>
          <a:prstGeom prst="rect">
            <a:avLst/>
          </a:prstGeom>
        </p:spPr>
      </p:pic>
      <p:pic>
        <p:nvPicPr>
          <p:cNvPr id="6" name="moviehrv">
            <a:hlinkClick r:id="" action="ppaction://media"/>
            <a:extLst>
              <a:ext uri="{FF2B5EF4-FFF2-40B4-BE49-F238E27FC236}">
                <a16:creationId xmlns:a16="http://schemas.microsoft.com/office/drawing/2014/main" id="{FF956BDB-FA9D-40C3-95F8-000DD98CA77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631916" y="84145"/>
            <a:ext cx="1877341" cy="161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6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2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dirty="0">
                <a:solidFill>
                  <a:srgbClr val="FFFFFF"/>
                </a:solidFill>
              </a:rPr>
              <a:t>Experimental observables: </a:t>
            </a:r>
            <a:r>
              <a:rPr lang="en-US" sz="3700" i="1" dirty="0">
                <a:solidFill>
                  <a:srgbClr val="FFFFFF"/>
                </a:solidFill>
              </a:rPr>
              <a:t>a wealth of data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3783116-E3E4-40C5-9DF6-875C3D29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/14</a:t>
            </a:r>
          </a:p>
        </p:txBody>
      </p:sp>
      <p:pic>
        <p:nvPicPr>
          <p:cNvPr id="18" name="Picture 17" descr="A picture containing ball&#10;&#10;Description automatically generated">
            <a:extLst>
              <a:ext uri="{FF2B5EF4-FFF2-40B4-BE49-F238E27FC236}">
                <a16:creationId xmlns:a16="http://schemas.microsoft.com/office/drawing/2014/main" id="{90C3AF5E-2D2E-48D3-90F7-3DCE6B2609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61" y="4165385"/>
            <a:ext cx="528288" cy="552942"/>
          </a:xfrm>
          <a:prstGeom prst="rect">
            <a:avLst/>
          </a:prstGeom>
        </p:spPr>
      </p:pic>
      <p:pic>
        <p:nvPicPr>
          <p:cNvPr id="20" name="Picture 19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683AB5C5-6F66-4A18-90F3-9E0B686756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4" y="4090687"/>
            <a:ext cx="690248" cy="722460"/>
          </a:xfrm>
          <a:prstGeom prst="rect">
            <a:avLst/>
          </a:prstGeom>
        </p:spPr>
      </p:pic>
      <p:pic>
        <p:nvPicPr>
          <p:cNvPr id="6" name="Picture 5" descr="Calendar&#10;&#10;Description automatically generated with low confidence">
            <a:extLst>
              <a:ext uri="{FF2B5EF4-FFF2-40B4-BE49-F238E27FC236}">
                <a16:creationId xmlns:a16="http://schemas.microsoft.com/office/drawing/2014/main" id="{0E7D2D87-08C6-48C6-87C0-5F6C2B24D1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63" y="0"/>
            <a:ext cx="11790437" cy="685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BC3B7F-3193-4435-893F-196D0816558A}"/>
              </a:ext>
            </a:extLst>
          </p:cNvPr>
          <p:cNvSpPr txBox="1"/>
          <p:nvPr/>
        </p:nvSpPr>
        <p:spPr>
          <a:xfrm>
            <a:off x="-1" y="0"/>
            <a:ext cx="838201" cy="3447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" tIns="18288" rIns="45720" bIns="18288" rtlCol="0">
            <a:spAutoFit/>
          </a:bodyPr>
          <a:lstStyle/>
          <a:p>
            <a:r>
              <a:rPr lang="en-US" sz="2000" i="1" dirty="0">
                <a:latin typeface="Times" panose="02020603050405020304" pitchFamily="18" charset="0"/>
                <a:cs typeface="Times" panose="02020603050405020304" pitchFamily="18" charset="0"/>
              </a:rPr>
              <a:t>Prior</a:t>
            </a:r>
          </a:p>
        </p:txBody>
      </p:sp>
    </p:spTree>
    <p:extLst>
      <p:ext uri="{BB962C8B-B14F-4D97-AF65-F5344CB8AC3E}">
        <p14:creationId xmlns:p14="http://schemas.microsoft.com/office/powerpoint/2010/main" val="147257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998" y="4905301"/>
            <a:ext cx="4988879" cy="15544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dirty="0">
                <a:solidFill>
                  <a:srgbClr val="FFFFFF"/>
                </a:solidFill>
              </a:rPr>
              <a:t>Experimental observables: </a:t>
            </a:r>
            <a:r>
              <a:rPr lang="en-US" sz="3700" i="1" dirty="0">
                <a:solidFill>
                  <a:srgbClr val="FFFFFF"/>
                </a:solidFill>
              </a:rPr>
              <a:t>a wealth of data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3783116-E3E4-40C5-9DF6-875C3D29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1A58DBF-7C61-4997-9886-539CDC07A38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/14</a:t>
            </a:r>
          </a:p>
        </p:txBody>
      </p:sp>
      <p:pic>
        <p:nvPicPr>
          <p:cNvPr id="18" name="Picture 17" descr="A picture containing ball&#10;&#10;Description automatically generated">
            <a:extLst>
              <a:ext uri="{FF2B5EF4-FFF2-40B4-BE49-F238E27FC236}">
                <a16:creationId xmlns:a16="http://schemas.microsoft.com/office/drawing/2014/main" id="{90C3AF5E-2D2E-48D3-90F7-3DCE6B2609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761" y="4165385"/>
            <a:ext cx="528288" cy="552942"/>
          </a:xfrm>
          <a:prstGeom prst="rect">
            <a:avLst/>
          </a:prstGeom>
        </p:spPr>
      </p:pic>
      <p:pic>
        <p:nvPicPr>
          <p:cNvPr id="20" name="Picture 19" descr="A picture containing sweet, ball&#10;&#10;Description automatically generated">
            <a:extLst>
              <a:ext uri="{FF2B5EF4-FFF2-40B4-BE49-F238E27FC236}">
                <a16:creationId xmlns:a16="http://schemas.microsoft.com/office/drawing/2014/main" id="{683AB5C5-6F66-4A18-90F3-9E0B686756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854" y="4090687"/>
            <a:ext cx="690248" cy="7224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7D2D87-08C6-48C6-87C0-5F6C2B24D1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563" y="0"/>
            <a:ext cx="11790436" cy="6858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3BC3B7F-3193-4435-893F-196D0816558A}"/>
              </a:ext>
            </a:extLst>
          </p:cNvPr>
          <p:cNvSpPr txBox="1"/>
          <p:nvPr/>
        </p:nvSpPr>
        <p:spPr>
          <a:xfrm>
            <a:off x="-1" y="0"/>
            <a:ext cx="1154625" cy="34471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45720" tIns="18288" rIns="45720" bIns="18288" rtlCol="0">
            <a:spAutoFit/>
          </a:bodyPr>
          <a:lstStyle/>
          <a:p>
            <a:r>
              <a:rPr lang="en-US" sz="2000" i="1" dirty="0">
                <a:latin typeface="Times" panose="02020603050405020304" pitchFamily="18" charset="0"/>
                <a:cs typeface="Times" panose="02020603050405020304" pitchFamily="18" charset="0"/>
              </a:rPr>
              <a:t>Posterior</a:t>
            </a:r>
          </a:p>
        </p:txBody>
      </p:sp>
    </p:spTree>
    <p:extLst>
      <p:ext uri="{BB962C8B-B14F-4D97-AF65-F5344CB8AC3E}">
        <p14:creationId xmlns:p14="http://schemas.microsoft.com/office/powerpoint/2010/main" val="580080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06FAF873-277A-4F82-9CDB-5E4EEBEED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6</a:t>
            </a:fld>
            <a:r>
              <a:rPr lang="nl-NL" dirty="0"/>
              <a:t>/14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7085" y="-348312"/>
            <a:ext cx="8458200" cy="1293813"/>
          </a:xfrm>
        </p:spPr>
        <p:txBody>
          <a:bodyPr>
            <a:normAutofit/>
          </a:bodyPr>
          <a:lstStyle/>
          <a:p>
            <a:r>
              <a:rPr lang="nl-NL" sz="3600" dirty="0"/>
              <a:t>Full posterior </a:t>
            </a:r>
            <a:r>
              <a:rPr lang="nl-NL" sz="3600" dirty="0" err="1"/>
              <a:t>distributions</a:t>
            </a:r>
            <a:endParaRPr lang="nl-NL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447800"/>
            <a:ext cx="4038600" cy="4781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Some parameters better constrained than others</a:t>
            </a:r>
          </a:p>
          <a:p>
            <a:pPr marL="749808" lvl="1" indent="-457200"/>
            <a:r>
              <a:rPr lang="en-US" dirty="0"/>
              <a:t>Correlations add important information, e.g. p and q are correlated (comes back later)</a:t>
            </a:r>
          </a:p>
          <a:p>
            <a:pPr marL="749808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3FB973-436E-41A5-86F2-154B5BADD7E4}"/>
              </a:ext>
            </a:extLst>
          </p:cNvPr>
          <p:cNvSpPr txBox="1"/>
          <p:nvPr/>
        </p:nvSpPr>
        <p:spPr>
          <a:xfrm>
            <a:off x="8633251" y="6207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BA2E82-A013-0B78-F6AF-E419522302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992" y="65532"/>
            <a:ext cx="6721923" cy="625906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0B9FCD7-390E-B70D-817B-8E040DA90960}"/>
              </a:ext>
            </a:extLst>
          </p:cNvPr>
          <p:cNvSpPr/>
          <p:nvPr/>
        </p:nvSpPr>
        <p:spPr>
          <a:xfrm>
            <a:off x="6167499" y="4287570"/>
            <a:ext cx="5410200" cy="1905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1362330-2883-D7C4-048C-9E32F212A575}"/>
              </a:ext>
            </a:extLst>
          </p:cNvPr>
          <p:cNvCxnSpPr>
            <a:cxnSpLocks/>
          </p:cNvCxnSpPr>
          <p:nvPr/>
        </p:nvCxnSpPr>
        <p:spPr>
          <a:xfrm flipV="1">
            <a:off x="4419600" y="1401288"/>
            <a:ext cx="2943101" cy="11133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649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C208AE-8CAC-8155-378D-5686C906D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3D0F8-E968-A892-56D5-8E2D3F774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231167"/>
            <a:ext cx="60960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Smart trick: </a:t>
            </a:r>
            <a:r>
              <a:rPr lang="en-US" sz="1800" b="1" dirty="0"/>
              <a:t>two selections and </a:t>
            </a:r>
            <a:r>
              <a:rPr lang="en-US" sz="1800" b="1" dirty="0">
                <a:latin typeface="Symbol" panose="05050102010706020507" pitchFamily="18" charset="2"/>
              </a:rPr>
              <a:t>r</a:t>
            </a:r>
            <a:r>
              <a:rPr lang="en-US" sz="1800" b="1" baseline="-25000" dirty="0"/>
              <a:t>2</a:t>
            </a:r>
            <a:r>
              <a:rPr lang="en-US" sz="1800" b="1" dirty="0"/>
              <a:t>: correlation: v</a:t>
            </a:r>
            <a:r>
              <a:rPr lang="en-US" sz="1800" b="1" baseline="-25000" dirty="0"/>
              <a:t>2</a:t>
            </a:r>
            <a:r>
              <a:rPr lang="en-US" sz="1800" b="1" dirty="0"/>
              <a:t>, </a:t>
            </a:r>
            <a:r>
              <a:rPr lang="en-US" sz="1800" b="1" dirty="0" err="1"/>
              <a:t>p</a:t>
            </a:r>
            <a:r>
              <a:rPr lang="en-US" sz="1800" b="1" baseline="-25000" dirty="0" err="1"/>
              <a:t>T</a:t>
            </a:r>
            <a:endParaRPr lang="en-US" sz="1800" b="1" baseline="-25000" dirty="0"/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Central and large (full overlap, low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Prolate: large v</a:t>
            </a:r>
            <a:r>
              <a:rPr lang="en-US" sz="1800" baseline="-25000" dirty="0"/>
              <a:t>2</a:t>
            </a:r>
            <a:r>
              <a:rPr lang="en-US" sz="1800" dirty="0"/>
              <a:t> (negative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Oblate: small v</a:t>
            </a:r>
            <a:r>
              <a:rPr lang="en-US" sz="1800" baseline="-25000" dirty="0"/>
              <a:t>2</a:t>
            </a:r>
            <a:r>
              <a:rPr lang="en-US" sz="1800" dirty="0"/>
              <a:t> (positive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Conclusion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 determines </a:t>
            </a:r>
            <a:r>
              <a:rPr lang="en-US" sz="1800" dirty="0">
                <a:latin typeface="Symbol" panose="05050102010706020507" pitchFamily="18" charset="2"/>
              </a:rPr>
              <a:t>g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Alternatively: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sz="1800" dirty="0"/>
              <a:t>Central and spherical (full overlap, low v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Prolate: small area, high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(negative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	Oblate: large area , low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r>
              <a:rPr lang="en-US" sz="1800" dirty="0"/>
              <a:t> (positive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)</a:t>
            </a:r>
            <a:br>
              <a:rPr lang="en-US" sz="1800" dirty="0"/>
            </a:br>
            <a:r>
              <a:rPr lang="en-US" sz="1800" dirty="0"/>
              <a:t>Conclusion </a:t>
            </a:r>
            <a:r>
              <a:rPr lang="en-US" sz="1800" dirty="0">
                <a:latin typeface="Symbol" panose="05050102010706020507" pitchFamily="18" charset="2"/>
              </a:rPr>
              <a:t>r</a:t>
            </a:r>
            <a:r>
              <a:rPr lang="en-US" sz="1800" baseline="-25000" dirty="0"/>
              <a:t>2</a:t>
            </a:r>
            <a:r>
              <a:rPr lang="en-US" sz="1800" dirty="0"/>
              <a:t> determines </a:t>
            </a:r>
            <a:r>
              <a:rPr lang="en-US" sz="1800" dirty="0">
                <a:latin typeface="Symbol" panose="05050102010706020507" pitchFamily="18" charset="2"/>
              </a:rPr>
              <a:t>g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Note: just v</a:t>
            </a:r>
            <a:r>
              <a:rPr lang="en-US" sz="1800" baseline="-25000" dirty="0">
                <a:solidFill>
                  <a:srgbClr val="C00000"/>
                </a:solidFill>
              </a:rPr>
              <a:t>2</a:t>
            </a:r>
            <a:r>
              <a:rPr lang="en-US" sz="1800" dirty="0">
                <a:solidFill>
                  <a:srgbClr val="C00000"/>
                </a:solidFill>
              </a:rPr>
              <a:t> doesn’t work, </a:t>
            </a:r>
            <a:r>
              <a:rPr lang="en-US" sz="1800" dirty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US" sz="1800" baseline="-25000" dirty="0">
                <a:solidFill>
                  <a:srgbClr val="C00000"/>
                </a:solidFill>
              </a:rPr>
              <a:t>2</a:t>
            </a:r>
            <a:r>
              <a:rPr lang="en-US" sz="1800" dirty="0">
                <a:solidFill>
                  <a:srgbClr val="C00000"/>
                </a:solidFill>
              </a:rPr>
              <a:t> gives v</a:t>
            </a:r>
            <a:r>
              <a:rPr lang="en-US" sz="1800" baseline="-25000" dirty="0">
                <a:solidFill>
                  <a:srgbClr val="C00000"/>
                </a:solidFill>
              </a:rPr>
              <a:t>2</a:t>
            </a:r>
            <a:r>
              <a:rPr lang="en-US" sz="1800" dirty="0">
                <a:solidFill>
                  <a:srgbClr val="C00000"/>
                </a:solidFill>
              </a:rPr>
              <a:t> in both cases (!)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8AB12C5-E197-0192-AE54-1C2938960D82}"/>
              </a:ext>
            </a:extLst>
          </p:cNvPr>
          <p:cNvSpPr txBox="1">
            <a:spLocks/>
          </p:cNvSpPr>
          <p:nvPr/>
        </p:nvSpPr>
        <p:spPr>
          <a:xfrm>
            <a:off x="1066800" y="419060"/>
            <a:ext cx="10442448" cy="9687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C00000"/>
                </a:solidFill>
              </a:rPr>
              <a:t>Recent work: Xenon-129, an example of a triaxial nucleus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4AAFB6-8DDE-CB7F-62A1-0226F8966412}"/>
              </a:ext>
            </a:extLst>
          </p:cNvPr>
          <p:cNvSpPr txBox="1"/>
          <p:nvPr/>
        </p:nvSpPr>
        <p:spPr>
          <a:xfrm>
            <a:off x="0" y="6604273"/>
            <a:ext cx="1196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Benjamin Bally, Michael Bender, Giuliano Giacalone and Vittorio Soma, Evidence of the triaxial structure of </a:t>
            </a:r>
            <a:r>
              <a:rPr lang="en-GB" sz="1100" baseline="30000" dirty="0">
                <a:solidFill>
                  <a:schemeClr val="bg1"/>
                </a:solidFill>
                <a:latin typeface="Tw Cen MT" pitchFamily="34" charset="0"/>
              </a:rPr>
              <a:t>129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Xe at the Large Hadron Collider (2021)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D8B28F-4700-7479-9941-74E889DBA3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65074" y="2042487"/>
            <a:ext cx="2826925" cy="36601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BBCB87-EAF5-256F-9188-7CF4757DD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2484727"/>
            <a:ext cx="2456953" cy="30226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6D460E-2635-7CCF-1BB2-9AA239F2BB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15600" y="47849"/>
            <a:ext cx="1589544" cy="1406288"/>
          </a:xfrm>
          <a:prstGeom prst="rect">
            <a:avLst/>
          </a:prstGeom>
        </p:spPr>
      </p:pic>
      <p:pic>
        <p:nvPicPr>
          <p:cNvPr id="5" name="Picture 2" descr="rugbyballs pro and club level as well as promotion">
            <a:extLst>
              <a:ext uri="{FF2B5EF4-FFF2-40B4-BE49-F238E27FC236}">
                <a16:creationId xmlns:a16="http://schemas.microsoft.com/office/drawing/2014/main" id="{81F8D73F-F0A2-CC82-AFEF-CD5937EC94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850"/>
            <a:ext cx="1119853" cy="71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24FBDD-E583-6DB6-BD6C-60D0EAE51D63}"/>
              </a:ext>
            </a:extLst>
          </p:cNvPr>
          <p:cNvSpPr txBox="1"/>
          <p:nvPr/>
        </p:nvSpPr>
        <p:spPr>
          <a:xfrm>
            <a:off x="11325612" y="2300061"/>
            <a:ext cx="8560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 err="1"/>
              <a:t>prolate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971C05-9246-A4EE-C06C-647984EA06DF}"/>
              </a:ext>
            </a:extLst>
          </p:cNvPr>
          <p:cNvSpPr txBox="1"/>
          <p:nvPr/>
        </p:nvSpPr>
        <p:spPr>
          <a:xfrm>
            <a:off x="11402044" y="5138018"/>
            <a:ext cx="77957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dirty="0"/>
              <a:t>oblate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4968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87012-A142-3C13-65B6-C50DF4D0E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DBD9-CD6E-0817-209B-E7C559E5C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en-US" dirty="0"/>
              <a:t>What do we need to start hydro?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47D73-8744-DBB7-D63B-694243D27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957557"/>
            <a:ext cx="96012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Energy density at the start of hydrodynamics</a:t>
            </a:r>
          </a:p>
          <a:p>
            <a:pPr marL="749808" lvl="1" indent="-457200"/>
            <a:r>
              <a:rPr lang="en-US" dirty="0"/>
              <a:t>Attractor: </a:t>
            </a:r>
            <a:r>
              <a:rPr lang="en-US" dirty="0" err="1"/>
              <a:t>normalisation</a:t>
            </a:r>
            <a:r>
              <a:rPr lang="en-US" dirty="0"/>
              <a:t> constant and a power of free streaming energy density</a:t>
            </a:r>
          </a:p>
          <a:p>
            <a:pPr marL="749808" lvl="1" indent="-457200"/>
            <a:r>
              <a:rPr lang="en-US" dirty="0"/>
              <a:t>Transverse profile determined by shape nuclei + small correction (assume free streaming)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Fluid velocity at the start of hydrodynamics</a:t>
            </a:r>
          </a:p>
          <a:p>
            <a:pPr marL="749808" lvl="1" indent="-457200"/>
            <a:r>
              <a:rPr lang="en-US" dirty="0"/>
              <a:t>Boost invariance should be excellent: even in holographic shocks the </a:t>
            </a:r>
            <a:r>
              <a:rPr lang="en-US" i="1" dirty="0"/>
              <a:t>velocity </a:t>
            </a:r>
            <a:r>
              <a:rPr lang="en-US" dirty="0"/>
              <a:t>is boost invariant</a:t>
            </a:r>
          </a:p>
          <a:p>
            <a:pPr marL="749808" lvl="1" indent="-457200"/>
            <a:r>
              <a:rPr lang="en-US" dirty="0"/>
              <a:t>Radial velocity is universal at early times when given the anisotropy (Pratt-</a:t>
            </a:r>
            <a:r>
              <a:rPr lang="en-US" dirty="0" err="1"/>
              <a:t>Vredevoogd</a:t>
            </a:r>
            <a:r>
              <a:rPr lang="en-US" dirty="0"/>
              <a:t>):</a:t>
            </a:r>
          </a:p>
          <a:p>
            <a:pPr marL="749808" lvl="1" indent="-457200"/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 we need the shear tensor?</a:t>
            </a:r>
          </a:p>
          <a:p>
            <a:pPr marL="749808" lvl="1" indent="-457200"/>
            <a:r>
              <a:rPr lang="en-US" dirty="0"/>
              <a:t>Argument: no (!). Assuming hydro means assuming </a:t>
            </a:r>
            <a:r>
              <a:rPr lang="en-US" dirty="0" err="1"/>
              <a:t>hydrodynamised</a:t>
            </a:r>
            <a:r>
              <a:rPr lang="en-US" dirty="0"/>
              <a:t> plasma</a:t>
            </a:r>
          </a:p>
          <a:p>
            <a:pPr marL="749808" lvl="1" indent="-457200"/>
            <a:r>
              <a:rPr lang="en-US" dirty="0"/>
              <a:t>Shear tensor can be computed:</a:t>
            </a:r>
          </a:p>
          <a:p>
            <a:pPr marL="749808" lvl="1" indent="-457200"/>
            <a:r>
              <a:rPr lang="en-US" dirty="0"/>
              <a:t>Quite unlike free streaming shear tensor (!)</a:t>
            </a:r>
          </a:p>
          <a:p>
            <a:pPr marL="749808" lvl="1" indent="-457200"/>
            <a:endParaRPr lang="en-US" dirty="0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07A159EC-E5C2-CF24-AC94-31BB75CBB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>
            <a:normAutofit/>
          </a:bodyPr>
          <a:lstStyle/>
          <a:p>
            <a:fld id="{21A58DBF-7C61-4997-9886-539CDC07A380}" type="slidenum">
              <a:rPr lang="nl-NL" smtClean="0"/>
              <a:pPr/>
              <a:t>8</a:t>
            </a:fld>
            <a:r>
              <a:rPr lang="nl-NL" dirty="0"/>
              <a:t>/14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D1C4F-80BF-F2DF-528D-567E774E7E33}"/>
              </a:ext>
            </a:extLst>
          </p:cNvPr>
          <p:cNvSpPr txBox="1"/>
          <p:nvPr/>
        </p:nvSpPr>
        <p:spPr>
          <a:xfrm>
            <a:off x="8883345" y="14566"/>
            <a:ext cx="25792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nl-NL" sz="1300" dirty="0">
                <a:solidFill>
                  <a:schemeClr val="bg2">
                    <a:lumMod val="50000"/>
                  </a:schemeClr>
                </a:solidFill>
              </a:rPr>
              <a:t>Wilke van der Schee, CERN/Utrecht</a:t>
            </a:r>
          </a:p>
        </p:txBody>
      </p:sp>
    </p:spTree>
    <p:extLst>
      <p:ext uri="{BB962C8B-B14F-4D97-AF65-F5344CB8AC3E}">
        <p14:creationId xmlns:p14="http://schemas.microsoft.com/office/powerpoint/2010/main" val="1302706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4BC9CF-66AD-2A9B-D7AF-26B6CC060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B604F-DFC8-23A4-6BF6-FB5E55135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952" y="214359"/>
            <a:ext cx="9832848" cy="1295082"/>
          </a:xfrm>
        </p:spPr>
        <p:txBody>
          <a:bodyPr>
            <a:normAutofit/>
          </a:bodyPr>
          <a:lstStyle/>
          <a:p>
            <a:r>
              <a:rPr lang="nl-NL" sz="3900" noProof="0" dirty="0"/>
              <a:t>The </a:t>
            </a:r>
            <a:r>
              <a:rPr lang="nl-NL" sz="3900" noProof="0" dirty="0" err="1"/>
              <a:t>initial</a:t>
            </a:r>
            <a:r>
              <a:rPr lang="nl-NL" sz="3900" noProof="0" dirty="0"/>
              <a:t> stage </a:t>
            </a:r>
            <a:r>
              <a:rPr lang="nl-NL" sz="3900" noProof="0" dirty="0" err="1"/>
              <a:t>and</a:t>
            </a:r>
            <a:r>
              <a:rPr lang="nl-NL" sz="3900" noProof="0" dirty="0"/>
              <a:t> a </a:t>
            </a:r>
            <a:r>
              <a:rPr lang="nl-NL" sz="3900" noProof="0" dirty="0" err="1"/>
              <a:t>generalised</a:t>
            </a:r>
            <a:r>
              <a:rPr lang="nl-NL" sz="3900" noProof="0" dirty="0"/>
              <a:t> Trento model</a:t>
            </a:r>
            <a:endParaRPr lang="en-GB" sz="3900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A16BB-4B5A-BD97-47A6-2A9C20A61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957557"/>
            <a:ext cx="9601200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noProof="0" dirty="0"/>
              <a:t>Introduce a power q in the Trento formula:</a:t>
            </a:r>
          </a:p>
          <a:p>
            <a:pPr marL="457200" indent="-457200">
              <a:buFont typeface="+mj-lt"/>
              <a:buAutoNum type="arabicPeriod"/>
            </a:pPr>
            <a:endParaRPr lang="en-GB" noProof="0" dirty="0"/>
          </a:p>
          <a:p>
            <a:pPr marL="749808" lvl="1" indent="-457200"/>
            <a:r>
              <a:rPr lang="en-GB" b="1" i="1" noProof="0" dirty="0">
                <a:latin typeface="Times" panose="02020603050405020304" pitchFamily="18" charset="0"/>
                <a:cs typeface="Times" panose="02020603050405020304" pitchFamily="18" charset="0"/>
              </a:rPr>
              <a:t>T</a:t>
            </a:r>
            <a:r>
              <a:rPr lang="en-GB" b="1" i="1" baseline="-25000" noProof="0" dirty="0">
                <a:latin typeface="Times" panose="02020603050405020304" pitchFamily="18" charset="0"/>
                <a:cs typeface="Times" panose="02020603050405020304" pitchFamily="18" charset="0"/>
              </a:rPr>
              <a:t>A/B</a:t>
            </a:r>
            <a:r>
              <a:rPr lang="en-GB" noProof="0" dirty="0"/>
              <a:t> is thickness function of colliding left- and right moving nuclei</a:t>
            </a:r>
          </a:p>
          <a:p>
            <a:pPr marL="749808" lvl="1" indent="-457200"/>
            <a:r>
              <a:rPr lang="en-GB" noProof="0" dirty="0"/>
              <a:t>Can interpolate between participant (p=1) and binary scaling (q=2, p=0)</a:t>
            </a:r>
          </a:p>
          <a:p>
            <a:pPr marL="749808" lvl="1" indent="-457200"/>
            <a:r>
              <a:rPr lang="en-GB" dirty="0"/>
              <a:t>Can account for `attractor’ behaviour</a:t>
            </a:r>
          </a:p>
          <a:p>
            <a:pPr marL="749808" lvl="1" indent="-457200"/>
            <a:r>
              <a:rPr lang="en-GB" noProof="0" dirty="0"/>
              <a:t>Interpretation ambiguity as energy </a:t>
            </a:r>
            <a:r>
              <a:rPr lang="en-GB" dirty="0"/>
              <a:t>or entropy density is now included in the q parameter</a:t>
            </a:r>
            <a:endParaRPr lang="en-GB" noProof="0" dirty="0"/>
          </a:p>
          <a:p>
            <a:pPr marL="457200" indent="-457200">
              <a:buFont typeface="+mj-lt"/>
              <a:buAutoNum type="arabicPeriod"/>
            </a:pPr>
            <a:endParaRPr lang="en-GB" noProof="0" dirty="0"/>
          </a:p>
          <a:p>
            <a:pPr marL="457200" indent="-457200">
              <a:buFont typeface="+mj-lt"/>
              <a:buAutoNum type="arabicPeriod"/>
            </a:pPr>
            <a:r>
              <a:rPr lang="en-GB" noProof="0" dirty="0"/>
              <a:t>Fluid velocity: Pratt-</a:t>
            </a:r>
            <a:r>
              <a:rPr lang="en-GB" noProof="0" dirty="0" err="1"/>
              <a:t>Vredevoogd</a:t>
            </a:r>
            <a:r>
              <a:rPr lang="en-GB" noProof="0" dirty="0"/>
              <a:t>:</a:t>
            </a:r>
          </a:p>
          <a:p>
            <a:pPr marL="457200" indent="-457200">
              <a:buFont typeface="+mj-lt"/>
              <a:buAutoNum type="arabicPeriod"/>
            </a:pPr>
            <a:endParaRPr lang="en-GB" dirty="0"/>
          </a:p>
          <a:p>
            <a:pPr marL="749808" lvl="1" indent="-457200"/>
            <a:endParaRPr lang="en-GB" sz="600" dirty="0"/>
          </a:p>
          <a:p>
            <a:pPr marL="749808" lvl="1" indent="-457200"/>
            <a:r>
              <a:rPr lang="en-GB" dirty="0"/>
              <a:t>1/3 depends on anisotropy (!)</a:t>
            </a:r>
          </a:p>
          <a:p>
            <a:pPr marL="749808" lvl="1" indent="-457200"/>
            <a:r>
              <a:rPr lang="en-GB" noProof="0" dirty="0"/>
              <a:t>1/3 is exact for </a:t>
            </a:r>
            <a:r>
              <a:rPr lang="en-GB" noProof="0" dirty="0">
                <a:solidFill>
                  <a:srgbClr val="C00000"/>
                </a:solidFill>
              </a:rPr>
              <a:t>free streaming</a:t>
            </a:r>
            <a:r>
              <a:rPr lang="en-GB" noProof="0" dirty="0"/>
              <a:t> (</a:t>
            </a:r>
            <a:r>
              <a:rPr lang="en-GB" b="1" noProof="0" dirty="0">
                <a:solidFill>
                  <a:srgbClr val="C00000"/>
                </a:solidFill>
              </a:rPr>
              <a:t>P</a:t>
            </a:r>
            <a:r>
              <a:rPr lang="en-GB" b="1" baseline="-25000" noProof="0" dirty="0">
                <a:solidFill>
                  <a:srgbClr val="C00000"/>
                </a:solidFill>
              </a:rPr>
              <a:t>L</a:t>
            </a:r>
            <a:r>
              <a:rPr lang="en-GB" b="1" noProof="0" dirty="0">
                <a:solidFill>
                  <a:srgbClr val="C00000"/>
                </a:solidFill>
              </a:rPr>
              <a:t> = 0</a:t>
            </a:r>
            <a:r>
              <a:rPr lang="en-GB" noProof="0" dirty="0"/>
              <a:t>), for </a:t>
            </a:r>
            <a:r>
              <a:rPr lang="en-GB" noProof="0" dirty="0" err="1"/>
              <a:t>AdS</a:t>
            </a:r>
            <a:r>
              <a:rPr lang="en-GB" noProof="0" dirty="0"/>
              <a:t>/CFT it is numerical:</a:t>
            </a:r>
          </a:p>
          <a:p>
            <a:pPr marL="749808" lvl="1" indent="-457200"/>
            <a:endParaRPr lang="en-GB" noProof="0" dirty="0"/>
          </a:p>
          <a:p>
            <a:pPr marL="749808" lvl="1" indent="-457200"/>
            <a:endParaRPr lang="en-GB" noProof="0" dirty="0"/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2658694A-29FD-D8BD-78FF-62E58B75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21A58DBF-7C61-4997-9886-539CDC07A380}" type="slidenum">
              <a:rPr lang="en-GB" noProof="0" smtClean="0"/>
              <a:pPr/>
              <a:t>9</a:t>
            </a:fld>
            <a:r>
              <a:rPr lang="en-GB" noProof="0" dirty="0"/>
              <a:t>/14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FE962E-D750-BBAA-876D-903AE4855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1745413"/>
            <a:ext cx="2245332" cy="6486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4A3C27-0233-A923-30A7-D12C1BD47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7607" y="1755104"/>
            <a:ext cx="2776946" cy="64118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E355AC-954F-59BB-7FEB-508B73F4041B}"/>
              </a:ext>
            </a:extLst>
          </p:cNvPr>
          <p:cNvCxnSpPr>
            <a:cxnSpLocks/>
          </p:cNvCxnSpPr>
          <p:nvPr/>
        </p:nvCxnSpPr>
        <p:spPr>
          <a:xfrm>
            <a:off x="8493732" y="2069739"/>
            <a:ext cx="497868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6C3ED37-F85C-B9F6-9822-A67B2F6DC8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584" y="4978693"/>
            <a:ext cx="3653716" cy="3777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4536E7-5177-505F-A730-11D5ABD54B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38283" y="4101327"/>
            <a:ext cx="3653717" cy="27181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30EBCE-6930-1A04-BFF7-4D09C2EA6386}"/>
              </a:ext>
            </a:extLst>
          </p:cNvPr>
          <p:cNvSpPr txBox="1"/>
          <p:nvPr/>
        </p:nvSpPr>
        <p:spPr>
          <a:xfrm>
            <a:off x="-56614" y="6340974"/>
            <a:ext cx="8763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Joshua </a:t>
            </a:r>
            <a:r>
              <a:rPr lang="en-GB" sz="1100" dirty="0" err="1">
                <a:solidFill>
                  <a:schemeClr val="bg1"/>
                </a:solidFill>
                <a:latin typeface="Tw Cen MT" pitchFamily="34" charset="0"/>
              </a:rPr>
              <a:t>Vredevoogd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 and Scott Pratt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, </a:t>
            </a:r>
            <a:r>
              <a:rPr lang="en-GB" sz="1100" dirty="0">
                <a:solidFill>
                  <a:schemeClr val="bg1"/>
                </a:solidFill>
                <a:latin typeface="Tw Cen MT" pitchFamily="34" charset="0"/>
              </a:rPr>
              <a:t>Universal Flow in the First Stage of Relativistic Heavy Ion Collisions (2008)</a:t>
            </a: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WS, Paul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Romatschke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and Scott Pratt, Fully Dynamical Simulation of Central Nuclear Collisions (2013)</a:t>
            </a:r>
          </a:p>
          <a:p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Govert Nijs and WS, A generalized </a:t>
            </a:r>
            <a:r>
              <a:rPr lang="en-US" sz="1100" dirty="0" err="1">
                <a:solidFill>
                  <a:schemeClr val="bg1"/>
                </a:solidFill>
                <a:latin typeface="Tw Cen MT" pitchFamily="34" charset="0"/>
              </a:rPr>
              <a:t>hydrodynamizing</a:t>
            </a:r>
            <a:r>
              <a:rPr lang="en-US" sz="1100" dirty="0">
                <a:solidFill>
                  <a:schemeClr val="bg1"/>
                </a:solidFill>
                <a:latin typeface="Tw Cen MT" pitchFamily="34" charset="0"/>
              </a:rPr>
              <a:t> initial stage for Heavy Ion Collisions (2023)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6BF418-9F4C-EDA0-15C1-26D86A4FE33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30180" y="25470"/>
            <a:ext cx="1861820" cy="115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8936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9631</TotalTime>
  <Words>2021</Words>
  <Application>Microsoft Office PowerPoint</Application>
  <PresentationFormat>Widescreen</PresentationFormat>
  <Paragraphs>281</Paragraphs>
  <Slides>23</Slides>
  <Notes>21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Calibri</vt:lpstr>
      <vt:lpstr>Calibri Light</vt:lpstr>
      <vt:lpstr>Symbol</vt:lpstr>
      <vt:lpstr>Times</vt:lpstr>
      <vt:lpstr>Times New Roman</vt:lpstr>
      <vt:lpstr>Tw Cen MT</vt:lpstr>
      <vt:lpstr>Wingdings</vt:lpstr>
      <vt:lpstr>Retrospect</vt:lpstr>
      <vt:lpstr>From far-from-equilibrium to attractors:  Initial conditions for nuclear collisions</vt:lpstr>
      <vt:lpstr>Standard model of heavy ion collisions</vt:lpstr>
      <vt:lpstr>Trajectum</vt:lpstr>
      <vt:lpstr>Experimental observables: a wealth of data</vt:lpstr>
      <vt:lpstr>Experimental observables: a wealth of data</vt:lpstr>
      <vt:lpstr>Full posterior distributions</vt:lpstr>
      <vt:lpstr>PowerPoint Presentation</vt:lpstr>
      <vt:lpstr>What do we need to start hydro?</vt:lpstr>
      <vt:lpstr>The initial stage and a generalised Trento model</vt:lpstr>
      <vt:lpstr>The initial stage and a generalised Trento model</vt:lpstr>
      <vt:lpstr>Attractor in ads/cft revisited</vt:lpstr>
      <vt:lpstr>Why does ads/cft decay `slowly’?</vt:lpstr>
      <vt:lpstr>Attractors and QGP</vt:lpstr>
      <vt:lpstr>Two related puzzles for discussion</vt:lpstr>
      <vt:lpstr>PowerPoint Presentation</vt:lpstr>
      <vt:lpstr>Performing a global analysis</vt:lpstr>
      <vt:lpstr>Design parameter-observable correlations:</vt:lpstr>
      <vt:lpstr>A prediction:  extremely ultracentral collisions</vt:lpstr>
      <vt:lpstr>PowerPoint Presentation</vt:lpstr>
      <vt:lpstr>What is happening?</vt:lpstr>
      <vt:lpstr>The shape of nuclei</vt:lpstr>
      <vt:lpstr>16Oxygen and 20Neon nuclear structure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Uncovering the inner workings of the QGP</dc:title>
  <dc:creator>Wilke van der Schee</dc:creator>
  <cp:lastModifiedBy>Wilke van der Schee</cp:lastModifiedBy>
  <cp:revision>664</cp:revision>
  <cp:lastPrinted>2020-01-13T13:28:42Z</cp:lastPrinted>
  <dcterms:created xsi:type="dcterms:W3CDTF">2020-01-05T16:58:15Z</dcterms:created>
  <dcterms:modified xsi:type="dcterms:W3CDTF">2025-02-06T13:48:08Z</dcterms:modified>
</cp:coreProperties>
</file>