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72" r:id="rId5"/>
    <p:sldId id="273" r:id="rId6"/>
    <p:sldId id="260" r:id="rId7"/>
    <p:sldId id="261" r:id="rId8"/>
    <p:sldId id="262" r:id="rId9"/>
    <p:sldId id="263" r:id="rId10"/>
    <p:sldId id="274" r:id="rId11"/>
    <p:sldId id="275" r:id="rId12"/>
    <p:sldId id="264" r:id="rId13"/>
    <p:sldId id="278" r:id="rId14"/>
    <p:sldId id="266" r:id="rId15"/>
    <p:sldId id="267" r:id="rId16"/>
    <p:sldId id="268" r:id="rId17"/>
    <p:sldId id="269" r:id="rId18"/>
    <p:sldId id="270" r:id="rId19"/>
    <p:sldId id="279" r:id="rId20"/>
    <p:sldId id="271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58"/>
    <p:restoredTop sz="94695"/>
  </p:normalViewPr>
  <p:slideViewPr>
    <p:cSldViewPr snapToGrid="0">
      <p:cViewPr varScale="1">
        <p:scale>
          <a:sx n="125" d="100"/>
          <a:sy n="125" d="100"/>
        </p:scale>
        <p:origin x="144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65D160-6129-254C-88AD-B6D967B97EB9}" type="datetimeFigureOut">
              <a:rPr lang="en-US" smtClean="0"/>
              <a:t>2/3/25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8A5277-0017-E243-98C1-B4F19C3B3A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807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2991D9-EEB8-0548-5CF1-4FE117315B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04EB707-C4B3-4E99-1382-3E654F7BBC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3BAAC1-C95E-FEC1-1B40-79387A453D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F2975-BABA-8C42-973E-0B79C8B375CA}" type="datetime1">
              <a:rPr lang="en-US" smtClean="0"/>
              <a:t>2/3/25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7CC0B0-B4D7-EADC-E125-C767B1D55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DB2FA7-1569-48E9-312C-740DF4478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AA14E-BD42-A040-900E-81464AB27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96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617F6-B2E6-DA4E-E9B1-2AEDF5B73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18D95C-8584-51E2-90E7-EFB2EA9D21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C78B34-16F7-9CAC-7F4E-390CD58A1F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4DD09-414B-964E-BED7-904BF4569C8E}" type="datetime1">
              <a:rPr lang="en-US" smtClean="0"/>
              <a:t>2/3/25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43A735-2159-2561-BB96-75AE1444C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A6FF31-4D9E-E2F4-7961-D1C9C3AC9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AA14E-BD42-A040-900E-81464AB27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157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0F4F0D0-EE0E-93FA-9DC7-DF98AA31DA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8101BE-1621-4931-ABB8-EC1D50E292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B9D561-572A-E25E-0D45-896C62149B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04FB1-EF24-3847-A403-653810ACAE39}" type="datetime1">
              <a:rPr lang="en-US" smtClean="0"/>
              <a:t>2/3/25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08BEF7-E648-3F75-8333-FD84E2F9A9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A7B728-F2B3-11D3-C1C5-9B8AFC0BCA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AA14E-BD42-A040-900E-81464AB27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284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C62DAE-E0DF-DD72-6583-C482BF0F2E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0EB89E-932F-2B9E-BB29-A381E265ED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C67045-11AE-3E24-70F9-A16F0D95F3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2271C-92FB-9E43-ACBE-941C6D5CA094}" type="datetime1">
              <a:rPr lang="en-US" smtClean="0"/>
              <a:t>2/3/25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2A9A22-FB08-D8F7-B1B0-D80B66424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BFF830-4059-590F-B4F4-F2E634B11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AA14E-BD42-A040-900E-81464AB27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743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B1D8E4-2C5A-B82F-016F-CA85409C97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BB2832-F040-7111-A69C-7C534DF041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671D8B-B69A-3B83-8856-3505277744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73530-2BBA-ED43-A85A-A01F7411FFE1}" type="datetime1">
              <a:rPr lang="en-US" smtClean="0"/>
              <a:t>2/3/25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3BAB5C-DF27-6848-1D74-59D903B2E8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7B8E94-BD4E-423B-718D-9578F644A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AA14E-BD42-A040-900E-81464AB27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84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8E5417-7063-05EC-B225-70305EC8F8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992A3A-205A-3053-ABD9-BB8625A0D5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61001E-2254-FAA9-1684-A740912833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6B2359-E91C-2F10-111A-466157342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AA014-8117-B44A-9851-71B1B6743CD4}" type="datetime1">
              <a:rPr lang="en-US" smtClean="0"/>
              <a:t>2/3/25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EAEC3B-5705-85D7-FE60-706DC6229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2C83FD-1629-981C-E8ED-8819A2817D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AA14E-BD42-A040-900E-81464AB27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452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F53503-8CC9-4277-FCB9-0C5078322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C0465B-48C8-BCA7-0FA5-8840550346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FF5E83-C3C8-6E63-7033-50575C9920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3444F72-C7F8-D622-5DE5-8A865AEF5D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8F99CC8-0467-9990-0C13-43A8FE8971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0F7DB81-38B5-6280-267C-B70F4E3520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51ED1-D553-8E45-B172-B06E61F1F06A}" type="datetime1">
              <a:rPr lang="en-US" smtClean="0"/>
              <a:t>2/3/25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0AA6A4A-0B1A-B40C-5CAA-8BB8E8CD1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FCF6D37-9F93-077C-3209-FB6EA7CC9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AA14E-BD42-A040-900E-81464AB27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390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61F738-ADD5-B2CE-8119-0EB86EB56F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4C7554-0ED9-53B6-A9EE-51B1634C23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E2A05-58E8-DC4B-B0C3-B4056FFF02E1}" type="datetime1">
              <a:rPr lang="en-US" smtClean="0"/>
              <a:t>2/3/25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E673B6-DDFE-A860-262A-564E203E34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AD04AB-58A1-905C-2E3B-E71F81E3E5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AA14E-BD42-A040-900E-81464AB27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729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8DC96E-47EE-E14C-7A7A-7256B706CB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B80D6-5BE6-FC4B-AEC3-900A16961AFA}" type="datetime1">
              <a:rPr lang="en-US" smtClean="0"/>
              <a:t>2/3/25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D1E42DF-0568-16BE-2F42-B5996C066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476460-D03B-5044-F903-B791A13FE3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AA14E-BD42-A040-900E-81464AB27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056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77E21D-7FE4-BBCA-E93C-FF47EC681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E4565D-2F31-35D2-0CB8-098AD958F6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713DBA-76A7-D815-D54A-44940D4B77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CE42D1-7CDC-11F8-D0FB-791EC2938D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641FC-D5DB-0049-ADD2-F59C36B387DF}" type="datetime1">
              <a:rPr lang="en-US" smtClean="0"/>
              <a:t>2/3/25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4F7833-A688-4212-463A-9B9D29351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4EB202-FE46-1356-A0BB-CF08A785B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AA14E-BD42-A040-900E-81464AB27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752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0CD0E5-E7A8-6897-D92F-A3047DADC3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708B3CF-A123-8469-71C3-8DDD1B5EFD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36F827-FF88-2A90-E49F-279D82B749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E266F4-2D8E-A24C-763B-9E3A825B64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E69F8-7515-E945-B6D3-4CAF6F62B5B3}" type="datetime1">
              <a:rPr lang="en-US" smtClean="0"/>
              <a:t>2/3/25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DFD10A-7B23-9DCF-1D9F-705810238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A8BF3C-93CA-6A6C-7C80-54F4C0A921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AA14E-BD42-A040-900E-81464AB27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917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FFF2C6-0CAA-8722-C73B-2DC766A32A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74EAB3-878A-768A-EDBC-6B834BE25B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7C5D76-4BD8-0CED-E37A-0C29F11399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22D0693-FDE9-804F-B43D-0F024A5804B8}" type="datetime1">
              <a:rPr lang="en-US" smtClean="0"/>
              <a:t>2/3/25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4F0F5A-E024-56E5-E2E6-E515AA224B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F53106-A0DC-F854-A3A9-97988BE5AA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E6AA14E-BD42-A040-900E-81464AB27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951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4.png"/><Relationship Id="rId7" Type="http://schemas.openxmlformats.org/officeDocument/2006/relationships/image" Target="../media/image22.png"/><Relationship Id="rId12" Type="http://schemas.openxmlformats.org/officeDocument/2006/relationships/image" Target="../media/image26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7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5.png"/><Relationship Id="rId9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91DAD9-7ACC-E836-FCC6-1177EC07EEE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Quasinormal</a:t>
            </a:r>
            <a:r>
              <a:rPr lang="en-US" dirty="0"/>
              <a:t> modes of nonthermal fixed points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0C023B-80EB-F248-5505-229DCED10D5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Matisse De </a:t>
            </a:r>
            <a:r>
              <a:rPr lang="en-US" dirty="0" err="1"/>
              <a:t>Lescluze</a:t>
            </a:r>
            <a:endParaRPr lang="en-US" dirty="0"/>
          </a:p>
          <a:p>
            <a:r>
              <a:rPr lang="en-US" dirty="0"/>
              <a:t>4/02/2025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1F7A4CD-131A-EA78-4444-7F6AC1F437BB}"/>
              </a:ext>
            </a:extLst>
          </p:cNvPr>
          <p:cNvSpPr txBox="1"/>
          <p:nvPr/>
        </p:nvSpPr>
        <p:spPr>
          <a:xfrm>
            <a:off x="6267236" y="5381368"/>
            <a:ext cx="4726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Based on 2502.01622</a:t>
            </a:r>
          </a:p>
        </p:txBody>
      </p:sp>
    </p:spTree>
    <p:extLst>
      <p:ext uri="{BB962C8B-B14F-4D97-AF65-F5344CB8AC3E}">
        <p14:creationId xmlns:p14="http://schemas.microsoft.com/office/powerpoint/2010/main" val="16840377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D49DEF2-D1C0-28F0-39B4-62FC10311B6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All energy contained in scaling function</a:t>
                </a:r>
              </a:p>
              <a:p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/>
                  <a:t>Ensured by choosing corresponding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𝑟𝑒𝑓</m:t>
                        </m:r>
                      </m:sub>
                    </m:sSub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/>
                  <a:t> 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𝑟𝑒𝑓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mode  analogous to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dirty="0"/>
                  <a:t> or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dirty="0"/>
                  <a:t>  perturbation!</a:t>
                </a:r>
              </a:p>
              <a:p>
                <a:endParaRPr lang="en-US" dirty="0"/>
              </a:p>
              <a:p>
                <a:r>
                  <a:rPr lang="en-US" dirty="0"/>
                  <a:t>Only one zero mode expected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D49DEF2-D1C0-28F0-39B4-62FC10311B6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86" t="-23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14F1C336-B171-C776-F75A-BCC436116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Interpretation zero mode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05967B-19E5-AAD1-CB59-286B0069F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AA14E-BD42-A040-900E-81464AB2783F}" type="slidenum">
              <a:rPr lang="en-US" smtClean="0"/>
              <a:t>10</a:t>
            </a:fld>
            <a:r>
              <a:rPr lang="en-US" dirty="0"/>
              <a:t>/20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0E636EB-BC4D-9E9A-8C7B-FB2E91FD50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1298" y="2396732"/>
            <a:ext cx="3035300" cy="93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3235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CA728910-92BD-743E-4CAC-91B110D17BE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Energy density of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b>
                    </m:sSub>
                  </m:oMath>
                </a14:m>
                <a:r>
                  <a:rPr lang="en-US" dirty="0"/>
                  <a:t>mode</a:t>
                </a: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CA728910-92BD-743E-4CAC-91B110D17BE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4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4D0B42-CB1A-70DE-110C-36717F84D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AA14E-BD42-A040-900E-81464AB2783F}" type="slidenum">
              <a:rPr lang="en-US" smtClean="0"/>
              <a:t>11</a:t>
            </a:fld>
            <a:r>
              <a:rPr lang="en-US" dirty="0"/>
              <a:t>/20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026E0F5-7418-F5AA-4A53-0CB557A4D4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96267" y="1861558"/>
            <a:ext cx="4779260" cy="103575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A4DC6AF-7E72-EB34-5853-3DDB4D173D9A}"/>
              </a:ext>
            </a:extLst>
          </p:cNvPr>
          <p:cNvSpPr txBox="1"/>
          <p:nvPr/>
        </p:nvSpPr>
        <p:spPr>
          <a:xfrm>
            <a:off x="1325365" y="5497368"/>
            <a:ext cx="52706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Only boundary terms contribute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9302770-CAA9-7A0D-C81F-0406CE8965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6267" y="3270239"/>
            <a:ext cx="6210300" cy="185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7476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FF3AD2-8CAC-5CA9-0B24-68F348151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Coupling dependence?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9C02262-1374-DC81-28F5-2984195F1C3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Eigenvalue equation independent of coupling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Change in coupling equivalent to change in</a:t>
                </a:r>
                <a14:m>
                  <m:oMath xmlns:m="http://schemas.openxmlformats.org/officeDocument/2006/math">
                    <m:r>
                      <a:rPr lang="fr-FR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𝑟𝑒𝑓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9C02262-1374-DC81-28F5-2984195F1C3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86" t="-23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612E5D-9705-3F96-9842-B068DEC6E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AA14E-BD42-A040-900E-81464AB2783F}" type="slidenum">
              <a:rPr lang="en-US" smtClean="0"/>
              <a:t>12</a:t>
            </a:fld>
            <a:r>
              <a:rPr lang="en-US" dirty="0"/>
              <a:t>/20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A86C401-3747-3E33-E834-2760D93C9E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000" y="2679843"/>
            <a:ext cx="7594600" cy="10668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1F4F043-C3D2-4B74-9643-87EB92E5B1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06677" y="4751249"/>
            <a:ext cx="2357302" cy="101027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9336ABA-8941-0749-93A9-B29C4A9A1C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0102" y="4665465"/>
            <a:ext cx="4110210" cy="109605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0E9E1E8-C69F-7CCE-48ED-4BC6E410A49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65527" y="4856335"/>
            <a:ext cx="2108200" cy="80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842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B491F91-5F01-402C-C291-12BDCBC407A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  <m:r>
                      <a:rPr lang="nl-B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≪1</m:t>
                    </m:r>
                    <m:r>
                      <a:rPr lang="nl-BE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     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  <m:r>
                      <a:rPr lang="nl-B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r>
                      <a:rPr lang="nl-B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≪1</m:t>
                    </m:r>
                    <m:r>
                      <a:rPr lang="nl-BE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      </m:t>
                    </m:r>
                    <m:sSup>
                      <m:sSupPr>
                        <m:ctrlPr>
                          <a:rPr lang="nl-BE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nl-BE" i="1">
                        <a:latin typeface="Cambria Math" panose="02040503050406030204" pitchFamily="18" charset="0"/>
                      </a:rPr>
                      <m:t>≫</m:t>
                    </m:r>
                    <m:sSubSup>
                      <m:sSubSupPr>
                        <m:ctrlPr>
                          <a:rPr lang="nl-BE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nl-BE" i="1">
                        <a:latin typeface="Cambria Math" panose="02040503050406030204" pitchFamily="18" charset="0"/>
                      </a:rPr>
                      <m:t>~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nl-BE" i="1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p>
                          <m:sSupPr>
                            <m:ctrlPr>
                              <a:rPr lang="nl-BE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nl-BE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nl-BE" i="1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nl-BE" i="1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nl-BE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nary>
                  </m:oMath>
                </a14:m>
                <a:endParaRPr lang="en-US" dirty="0"/>
              </a:p>
              <a:p>
                <a:r>
                  <a:rPr lang="en-US" dirty="0"/>
                  <a:t>Only gluons, elastic scatterings</a:t>
                </a:r>
              </a:p>
              <a:p>
                <a:r>
                  <a:rPr lang="en-US" dirty="0"/>
                  <a:t>Small angle approximation: small momentum exchange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B491F91-5F01-402C-C291-12BDCBC407A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86" t="-203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B4D5C65B-677E-5BCA-BCAE-9CEFFB3A21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Fokker-Planck kinetic theory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77CAD0-1A6E-8E08-BA8B-7B89A3507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en-GB" noProof="0" smtClean="0"/>
              <a:t>13</a:t>
            </a:fld>
            <a:r>
              <a:rPr lang="en-US" dirty="0"/>
              <a:t>/20</a:t>
            </a:r>
            <a:endParaRPr lang="en-GB" noProof="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844F50A-CF5D-6D3E-314F-EDD431B34223}"/>
                  </a:ext>
                </a:extLst>
              </p:cNvPr>
              <p:cNvSpPr txBox="1"/>
              <p:nvPr/>
            </p:nvSpPr>
            <p:spPr>
              <a:xfrm>
                <a:off x="1130157" y="5047560"/>
                <a:ext cx="4737435" cy="5774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ct val="120000"/>
                  </a:lnSpc>
                </a:pPr>
                <a14:m>
                  <m:oMath xmlns:m="http://schemas.openxmlformats.org/officeDocument/2006/math">
                    <m:r>
                      <a:rPr lang="nl-BE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nl-BE" sz="2800" i="1">
                        <a:latin typeface="Cambria Math" panose="02040503050406030204" pitchFamily="18" charset="0"/>
                      </a:rPr>
                      <m:t>=−1/7</m:t>
                    </m:r>
                  </m:oMath>
                </a14:m>
                <a:r>
                  <a:rPr lang="en-US" sz="2800" dirty="0"/>
                  <a:t> and </a:t>
                </a:r>
                <a14:m>
                  <m:oMath xmlns:m="http://schemas.openxmlformats.org/officeDocument/2006/math">
                    <m:r>
                      <a:rPr lang="nl-BE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nl-BE" sz="2800" i="1">
                        <a:latin typeface="Cambria Math" panose="02040503050406030204" pitchFamily="18" charset="0"/>
                      </a:rPr>
                      <m:t>=−4/7</m:t>
                    </m:r>
                  </m:oMath>
                </a14:m>
                <a:endParaRPr lang="en-US" sz="2800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844F50A-CF5D-6D3E-314F-EDD431B342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0157" y="5047560"/>
                <a:ext cx="4737435" cy="577402"/>
              </a:xfrm>
              <a:prstGeom prst="rect">
                <a:avLst/>
              </a:prstGeom>
              <a:blipFill>
                <a:blip r:embed="rId3"/>
                <a:stretch>
                  <a:fillRect l="-1333" t="-2128" b="-276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70BC1921-457A-C916-17EF-BB3FDBFEFE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6946" y="4635500"/>
            <a:ext cx="4127500" cy="1676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E2800A4-6BE7-4659-A98F-F0E7C098CC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62055" y="3569128"/>
            <a:ext cx="7366000" cy="1104900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98741014-6891-0BE1-2C1D-62F9BD075E4B}"/>
              </a:ext>
            </a:extLst>
          </p:cNvPr>
          <p:cNvSpPr/>
          <p:nvPr/>
        </p:nvSpPr>
        <p:spPr>
          <a:xfrm>
            <a:off x="3349375" y="4006921"/>
            <a:ext cx="297951" cy="29795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031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4A282E1-796C-3509-335D-0BD731431A41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Scaling function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4A282E1-796C-3509-335D-0BD731431A4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4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60196E-F0B2-3C30-B7D1-4A8A92412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AA14E-BD42-A040-900E-81464AB2783F}" type="slidenum">
              <a:rPr lang="en-US" smtClean="0"/>
              <a:t>14</a:t>
            </a:fld>
            <a:r>
              <a:rPr lang="en-US" dirty="0"/>
              <a:t>/20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Content Placeholder 8">
                <a:extLst>
                  <a:ext uri="{FF2B5EF4-FFF2-40B4-BE49-F238E27FC236}">
                    <a16:creationId xmlns:a16="http://schemas.microsoft.com/office/drawing/2014/main" id="{C11F54E9-A6E2-A73F-5E14-B41868479CB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dirty="0"/>
                  <a:t> related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by overall amplitude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  <m:r>
                      <a:rPr lang="fr-FR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num>
                      <m:den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den>
                    </m:f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9" name="Content Placeholder 8">
                <a:extLst>
                  <a:ext uri="{FF2B5EF4-FFF2-40B4-BE49-F238E27FC236}">
                    <a16:creationId xmlns:a16="http://schemas.microsoft.com/office/drawing/2014/main" id="{C11F54E9-A6E2-A73F-5E14-B41868479CB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206" t="-23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Content Placeholder 5">
            <a:extLst>
              <a:ext uri="{FF2B5EF4-FFF2-40B4-BE49-F238E27FC236}">
                <a16:creationId xmlns:a16="http://schemas.microsoft.com/office/drawing/2014/main" id="{E0530C1C-7B61-0035-7E22-F3AFD8C2CC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9194" y="1870075"/>
            <a:ext cx="7284606" cy="435133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6B13F2C-AA14-9055-31F2-5808AD747FD0}"/>
                  </a:ext>
                </a:extLst>
              </p:cNvPr>
              <p:cNvSpPr txBox="1"/>
              <p:nvPr/>
            </p:nvSpPr>
            <p:spPr>
              <a:xfrm>
                <a:off x="924675" y="3048856"/>
                <a:ext cx="1736332" cy="5395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a:rPr lang="fr-F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1/</m:t>
                      </m:r>
                      <m:rad>
                        <m:radPr>
                          <m:degHide m:val="on"/>
                          <m:ctrlP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𝑟𝑒𝑓</m:t>
                              </m:r>
                            </m:sub>
                          </m:sSub>
                        </m:e>
                      </m:rad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6B13F2C-AA14-9055-31F2-5808AD747F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4675" y="3048856"/>
                <a:ext cx="1736332" cy="539571"/>
              </a:xfrm>
              <a:prstGeom prst="rect">
                <a:avLst/>
              </a:prstGeom>
              <a:blipFill>
                <a:blip r:embed="rId5"/>
                <a:stretch>
                  <a:fillRect b="-69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94642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CB0959-F1BE-183E-8D3A-F0437DD9E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QNM spectra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09CFC19-E00A-0274-7F0C-CE6292BB3A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2943" y="2384861"/>
            <a:ext cx="5371900" cy="2814876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F364CF-E017-E65A-DF35-4BE84CFCF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AA14E-BD42-A040-900E-81464AB2783F}" type="slidenum">
              <a:rPr lang="en-US" smtClean="0"/>
              <a:t>15</a:t>
            </a:fld>
            <a:r>
              <a:rPr lang="en-US" dirty="0"/>
              <a:t>/20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D717321-A25F-D04C-10CB-9673FA01B2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4843" y="365125"/>
            <a:ext cx="5577444" cy="306387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D14CEBB-665F-FE8A-C3C6-CCBB1780E5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4843" y="3535848"/>
            <a:ext cx="5544425" cy="295702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60A7A03-FF6E-B128-36B0-CC14E0A0BBF4}"/>
              </a:ext>
            </a:extLst>
          </p:cNvPr>
          <p:cNvSpPr txBox="1"/>
          <p:nvPr/>
        </p:nvSpPr>
        <p:spPr>
          <a:xfrm>
            <a:off x="1551398" y="5599416"/>
            <a:ext cx="225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Attractor</a:t>
            </a:r>
          </a:p>
        </p:txBody>
      </p:sp>
    </p:spTree>
    <p:extLst>
      <p:ext uri="{BB962C8B-B14F-4D97-AF65-F5344CB8AC3E}">
        <p14:creationId xmlns:p14="http://schemas.microsoft.com/office/powerpoint/2010/main" val="2517322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8761DDFE-071F-4200-B0AA-394476C2D2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C7AEDC8-23DC-98BF-B70C-EFD8B0656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8" y="547815"/>
            <a:ext cx="7042081" cy="1680519"/>
          </a:xfrm>
        </p:spPr>
        <p:txBody>
          <a:bodyPr>
            <a:normAutofit/>
          </a:bodyPr>
          <a:lstStyle/>
          <a:p>
            <a:r>
              <a:rPr lang="en-US" sz="4000" dirty="0"/>
              <a:t>Comparison to predicted modes</a:t>
            </a:r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9E00E263-B736-1D13-4901-2FC14DF499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8" y="2494819"/>
            <a:ext cx="5167185" cy="356535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ACFBF36-AA75-FF71-7D8C-D8BC5BBDF5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8394" y="2494819"/>
            <a:ext cx="5167185" cy="356535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45E98B-D47A-16CF-DBE7-B059E76C5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6E6AA14E-BD42-A040-900E-81464AB2783F}" type="slidenum">
              <a:rPr lang="en-US" smtClean="0"/>
              <a:pPr>
                <a:spcAft>
                  <a:spcPts val="600"/>
                </a:spcAft>
              </a:pPr>
              <a:t>16</a:t>
            </a:fld>
            <a:r>
              <a:rPr lang="en-US" dirty="0"/>
              <a:t>/20</a:t>
            </a:r>
          </a:p>
        </p:txBody>
      </p:sp>
    </p:spTree>
    <p:extLst>
      <p:ext uri="{BB962C8B-B14F-4D97-AF65-F5344CB8AC3E}">
        <p14:creationId xmlns:p14="http://schemas.microsoft.com/office/powerpoint/2010/main" val="35031124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DCC774-81D2-3267-8DA9-6E2D2AA55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Possibility of IR cascade in this model?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C29F50E-E3ED-A60A-7A9F-6359F34F037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Elastic scatterings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dirty="0"/>
                  <a:t> particle number and energy conserved</a:t>
                </a:r>
              </a:p>
              <a:p>
                <a:endParaRPr lang="en-US" dirty="0"/>
              </a:p>
              <a:p>
                <a:r>
                  <a:rPr lang="en-US" dirty="0"/>
                  <a:t>Non-zero flux of particles at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Possibility to reach dynamics that conserve particle number after some time</a:t>
                </a:r>
              </a:p>
              <a:p>
                <a:endParaRPr lang="en-US" dirty="0"/>
              </a:p>
              <a:p>
                <a:r>
                  <a:rPr lang="en-US" dirty="0"/>
                  <a:t>Would lead to cascade in IR with </a:t>
                </a:r>
                <a14:m>
                  <m:oMath xmlns:m="http://schemas.openxmlformats.org/officeDocument/2006/math">
                    <m:r>
                      <a:rPr lang="nl-BE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nl-BE" sz="2800" i="1">
                        <a:latin typeface="Cambria Math" panose="02040503050406030204" pitchFamily="18" charset="0"/>
                      </a:rPr>
                      <m:t>=−1/</m:t>
                    </m:r>
                    <m:r>
                      <a:rPr lang="fr-FR" sz="2800" b="0" i="1" smtClean="0">
                        <a:latin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en-US" sz="2800" dirty="0"/>
                  <a:t> and </a:t>
                </a:r>
                <a14:m>
                  <m:oMath xmlns:m="http://schemas.openxmlformats.org/officeDocument/2006/math">
                    <m:r>
                      <a:rPr lang="nl-BE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nl-BE" sz="2800" i="1">
                        <a:latin typeface="Cambria Math" panose="02040503050406030204" pitchFamily="18" charset="0"/>
                      </a:rPr>
                      <m:t>=−</m:t>
                    </m:r>
                    <m:r>
                      <a:rPr lang="fr-FR" sz="2800" b="0" i="1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nl-BE" sz="2800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fr-FR" sz="2800" b="0" i="1" smtClean="0">
                        <a:latin typeface="Cambria Math" panose="02040503050406030204" pitchFamily="18" charset="0"/>
                      </a:rPr>
                      <m:t>5</m:t>
                    </m:r>
                  </m:oMath>
                </a14:m>
                <a:endParaRPr lang="en-US" sz="2800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C29F50E-E3ED-A60A-7A9F-6359F34F037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86" t="-2326" r="-1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641B14-FC90-F289-B283-F4C25589B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AA14E-BD42-A040-900E-81464AB2783F}" type="slidenum">
              <a:rPr lang="en-US" smtClean="0"/>
              <a:t>17</a:t>
            </a:fld>
            <a:r>
              <a:rPr lang="en-US" dirty="0"/>
              <a:t>/20</a:t>
            </a:r>
          </a:p>
        </p:txBody>
      </p:sp>
    </p:spTree>
    <p:extLst>
      <p:ext uri="{BB962C8B-B14F-4D97-AF65-F5344CB8AC3E}">
        <p14:creationId xmlns:p14="http://schemas.microsoft.com/office/powerpoint/2010/main" val="27098389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22F58E-C53C-0F22-146B-79585005A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Scaling function for IR cascade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7F32F3AB-8B78-EE3F-9952-C85A904FC9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0799" y="1581218"/>
            <a:ext cx="6266327" cy="435133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9AB2B7-7983-45E2-27B0-3662F013A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AA14E-BD42-A040-900E-81464AB2783F}" type="slidenum">
              <a:rPr lang="en-US" smtClean="0"/>
              <a:t>18</a:t>
            </a:fld>
            <a:r>
              <a:rPr lang="en-US" dirty="0"/>
              <a:t>/20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EACCD0C-DDA1-D5BF-1DC3-B2EB25E83E9A}"/>
                  </a:ext>
                </a:extLst>
              </p:cNvPr>
              <p:cNvSpPr txBox="1"/>
              <p:nvPr/>
            </p:nvSpPr>
            <p:spPr>
              <a:xfrm>
                <a:off x="8096036" y="1690688"/>
                <a:ext cx="3257764" cy="22485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=(</m:t>
                    </m:r>
                    <m:acc>
                      <m:accPr>
                        <m:chr m:val="̅"/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̅"/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e>
                      <m:sup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)</m:t>
                    </m:r>
                    <m:sSub>
                      <m:sSub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endParaRPr lang="en-US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num>
                      <m:den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den>
                    </m:f>
                  </m:oMath>
                </a14:m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UV cascade not included!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EACCD0C-DDA1-D5BF-1DC3-B2EB25E83E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96036" y="1690688"/>
                <a:ext cx="3257764" cy="2248564"/>
              </a:xfrm>
              <a:prstGeom prst="rect">
                <a:avLst/>
              </a:prstGeom>
              <a:blipFill>
                <a:blip r:embed="rId3"/>
                <a:stretch>
                  <a:fillRect l="-2713" t="-16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705341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3D7FE-EBFE-3154-9AA7-6477BFA2D6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Spectrum for IR cascade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0A1D5B2-CCF5-9E75-1A5F-3671F5D2E0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80436" y="1690688"/>
            <a:ext cx="7430563" cy="435133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1CE7BB-F516-7C57-85FC-2EAAC8FA6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AA14E-BD42-A040-900E-81464AB2783F}" type="slidenum">
              <a:rPr lang="en-US" smtClean="0"/>
              <a:t>19</a:t>
            </a:fld>
            <a:r>
              <a:rPr lang="en-US" dirty="0"/>
              <a:t>/20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C7C7C9A-019F-C2AF-457F-A86AA49DF9D8}"/>
              </a:ext>
            </a:extLst>
          </p:cNvPr>
          <p:cNvSpPr/>
          <p:nvPr/>
        </p:nvSpPr>
        <p:spPr>
          <a:xfrm>
            <a:off x="7483229" y="3656442"/>
            <a:ext cx="441789" cy="41983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D101945-721F-0EF3-CAC9-69888D795DF5}"/>
              </a:ext>
            </a:extLst>
          </p:cNvPr>
          <p:cNvCxnSpPr>
            <a:cxnSpLocks/>
          </p:cNvCxnSpPr>
          <p:nvPr/>
        </p:nvCxnSpPr>
        <p:spPr>
          <a:xfrm flipH="1">
            <a:off x="4195499" y="3866357"/>
            <a:ext cx="3287730" cy="162331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B7AE68E-8217-077F-0812-3926427DED2F}"/>
                  </a:ext>
                </a:extLst>
              </p:cNvPr>
              <p:cNvSpPr txBox="1"/>
              <p:nvPr/>
            </p:nvSpPr>
            <p:spPr>
              <a:xfrm>
                <a:off x="2104407" y="5228064"/>
                <a:ext cx="199862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/>
                  <a:t>Complex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en-US" sz="2800" dirty="0"/>
                  <a:t>!</a:t>
                </a:r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B7AE68E-8217-077F-0812-3926427DED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4407" y="5228064"/>
                <a:ext cx="1998624" cy="523220"/>
              </a:xfrm>
              <a:prstGeom prst="rect">
                <a:avLst/>
              </a:prstGeom>
              <a:blipFill>
                <a:blip r:embed="rId3"/>
                <a:stretch>
                  <a:fillRect l="-6289" t="-11905" r="-5031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4C0612A9-1549-FC86-49C1-3E75F2F7A01A}"/>
              </a:ext>
            </a:extLst>
          </p:cNvPr>
          <p:cNvSpPr txBox="1"/>
          <p:nvPr/>
        </p:nvSpPr>
        <p:spPr>
          <a:xfrm>
            <a:off x="283029" y="2185254"/>
            <a:ext cx="41953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Dependence on UV cut-off </a:t>
            </a:r>
          </a:p>
          <a:p>
            <a:r>
              <a:rPr lang="en-US" sz="2400" dirty="0"/>
              <a:t>due to boundary contributions</a:t>
            </a:r>
          </a:p>
        </p:txBody>
      </p:sp>
    </p:spTree>
    <p:extLst>
      <p:ext uri="{BB962C8B-B14F-4D97-AF65-F5344CB8AC3E}">
        <p14:creationId xmlns:p14="http://schemas.microsoft.com/office/powerpoint/2010/main" val="1755713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2D2055-D6C5-D872-B5DE-06C8E16C6C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80E13C-C640-FB50-CC7E-3E0564652F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297680"/>
          </a:xfrm>
        </p:spPr>
        <p:txBody>
          <a:bodyPr/>
          <a:lstStyle/>
          <a:p>
            <a:r>
              <a:rPr lang="en-US" dirty="0"/>
              <a:t>Introduction</a:t>
            </a:r>
          </a:p>
          <a:p>
            <a:endParaRPr lang="en-US" dirty="0"/>
          </a:p>
          <a:p>
            <a:r>
              <a:rPr lang="en-US" dirty="0"/>
              <a:t>General statements on perturbations</a:t>
            </a:r>
          </a:p>
          <a:p>
            <a:endParaRPr lang="en-US" dirty="0"/>
          </a:p>
          <a:p>
            <a:r>
              <a:rPr lang="en-US" dirty="0"/>
              <a:t>Explicit example in FP kinetic theory</a:t>
            </a:r>
          </a:p>
          <a:p>
            <a:endParaRPr lang="en-US" dirty="0"/>
          </a:p>
          <a:p>
            <a:r>
              <a:rPr lang="en-US" dirty="0"/>
              <a:t>Outlook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ACF68E-2969-E409-6785-14EE17C94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AA14E-BD42-A040-900E-81464AB2783F}" type="slidenum">
              <a:rPr lang="en-US" smtClean="0"/>
              <a:t>2</a:t>
            </a:fld>
            <a:r>
              <a:rPr lang="en-US" dirty="0"/>
              <a:t>/20</a:t>
            </a:r>
          </a:p>
        </p:txBody>
      </p:sp>
    </p:spTree>
    <p:extLst>
      <p:ext uri="{BB962C8B-B14F-4D97-AF65-F5344CB8AC3E}">
        <p14:creationId xmlns:p14="http://schemas.microsoft.com/office/powerpoint/2010/main" val="11897700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CF1522-810F-5EC2-0BB4-DF4F086FF0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Outlook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9304854-8F6B-9752-81FC-86EC0B525F7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Other collision kernels leading to IR cascade</a:t>
                </a:r>
              </a:p>
              <a:p>
                <a:endParaRPr lang="en-US" dirty="0"/>
              </a:p>
              <a:p>
                <a:r>
                  <a:rPr lang="en-US" dirty="0"/>
                  <a:t>Dual cascade</a:t>
                </a:r>
              </a:p>
              <a:p>
                <a:endParaRPr lang="en-US" dirty="0"/>
              </a:p>
              <a:p>
                <a:r>
                  <a:rPr lang="en-US" dirty="0"/>
                  <a:t>Observable in cold atom systems?</a:t>
                </a:r>
              </a:p>
              <a:p>
                <a:endParaRPr lang="en-US" dirty="0"/>
              </a:p>
              <a:p>
                <a:r>
                  <a:rPr lang="en-US" dirty="0"/>
                  <a:t>Introduce spatial dependence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⟹</m:t>
                    </m:r>
                  </m:oMath>
                </a14:m>
                <a:r>
                  <a:rPr lang="en-US" dirty="0"/>
                  <a:t> hydro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9304854-8F6B-9752-81FC-86EC0B525F7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86" t="-23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C5B64A-ECA6-1302-3CFD-DF101C011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E6AA14E-BD42-A040-900E-81464AB2783F}" type="slidenum">
              <a:rPr lang="en-US" smtClean="0"/>
              <a:t>20</a:t>
            </a:fld>
            <a:r>
              <a:rPr lang="en-US" dirty="0"/>
              <a:t>/20</a:t>
            </a:r>
          </a:p>
        </p:txBody>
      </p:sp>
    </p:spTree>
    <p:extLst>
      <p:ext uri="{BB962C8B-B14F-4D97-AF65-F5344CB8AC3E}">
        <p14:creationId xmlns:p14="http://schemas.microsoft.com/office/powerpoint/2010/main" val="1304022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FEA5B2DD-0C69-7257-F603-4149FA711DC9}"/>
              </a:ext>
            </a:extLst>
          </p:cNvPr>
          <p:cNvSpPr txBox="1"/>
          <p:nvPr/>
        </p:nvSpPr>
        <p:spPr>
          <a:xfrm>
            <a:off x="838200" y="2022689"/>
            <a:ext cx="43434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Cold atom experiments, ultra-relativistic heavy-ion collisions, early universe dynamics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Kinetic theory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What is needed?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Conservation law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Collision kernel scales homogeneously in time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E991959-3BE6-98A3-36F3-9DBA4B26F27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7722"/>
          <a:stretch/>
        </p:blipFill>
        <p:spPr>
          <a:xfrm>
            <a:off x="1489753" y="3873357"/>
            <a:ext cx="2785962" cy="677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1D05D4D-0583-A767-F832-9A56F1666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Non-thermal fixed points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4907F8-213D-2048-422B-1D45CF906F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66BE05-8E56-5430-AE33-39BDCABEC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AA14E-BD42-A040-900E-81464AB2783F}" type="slidenum">
              <a:rPr lang="en-US" smtClean="0"/>
              <a:t>3</a:t>
            </a:fld>
            <a:r>
              <a:rPr lang="en-US" dirty="0"/>
              <a:t>/20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A1B5EBA-FBB3-3D57-09B0-DBF05C4B6A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9900" y="4708134"/>
            <a:ext cx="4533900" cy="11557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4A04B13-C244-8AB0-6B2D-1182D16682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5006" y="1765042"/>
            <a:ext cx="5477648" cy="270312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80F1E79-48E5-1FB0-1AC0-E4144A0D5CE4}"/>
              </a:ext>
            </a:extLst>
          </p:cNvPr>
          <p:cNvSpPr txBox="1"/>
          <p:nvPr/>
        </p:nvSpPr>
        <p:spPr>
          <a:xfrm>
            <a:off x="9302579" y="1434991"/>
            <a:ext cx="2529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dirty="0">
                <a:solidFill>
                  <a:srgbClr val="FF0000"/>
                </a:solidFill>
                <a:effectLst/>
                <a:latin typeface="Merriweather" panose="020F0502020204030204" pitchFamily="34" charset="0"/>
              </a:rPr>
              <a:t>From 1805.11881</a:t>
            </a:r>
            <a:r>
              <a:rPr lang="en-US" b="0" i="0" strike="noStrike" dirty="0">
                <a:solidFill>
                  <a:srgbClr val="FF0000"/>
                </a:solidFill>
                <a:effectLst/>
                <a:latin typeface="Merriweather" panose="020F0502020204030204" pitchFamily="34" charset="0"/>
              </a:rPr>
              <a:t> 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3658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B01AF1-B9D7-EB7B-C890-BA8E5E7327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Prescaling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5517E2-D03E-21F4-A3EA-9F69EC97D4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Finite time effect!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9EA495-FD89-5AFD-76A3-FA175B7FF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AA14E-BD42-A040-900E-81464AB2783F}" type="slidenum">
              <a:rPr lang="en-US" smtClean="0"/>
              <a:t>4</a:t>
            </a:fld>
            <a:r>
              <a:rPr lang="en-US" dirty="0"/>
              <a:t>/20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2BC2448-BC61-1604-7378-8583187D86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964" y="1825625"/>
            <a:ext cx="3619500" cy="9652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06DD8D3-E209-A11A-7868-CADF387222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1489" y="3420833"/>
            <a:ext cx="2311400" cy="990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3692999-87C8-3818-63C7-DA0F44046D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1596" y="1660688"/>
            <a:ext cx="6292629" cy="308593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610FDBC-FE85-459E-F160-B92A9FE6293C}"/>
              </a:ext>
            </a:extLst>
          </p:cNvPr>
          <p:cNvSpPr txBox="1"/>
          <p:nvPr/>
        </p:nvSpPr>
        <p:spPr>
          <a:xfrm>
            <a:off x="6713325" y="1559733"/>
            <a:ext cx="54786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FF0000"/>
                </a:solidFill>
              </a:rPr>
              <a:t>M. </a:t>
            </a:r>
            <a:r>
              <a:rPr lang="en-US" sz="1100" dirty="0" err="1">
                <a:solidFill>
                  <a:srgbClr val="FF0000"/>
                </a:solidFill>
              </a:rPr>
              <a:t>Gazo</a:t>
            </a:r>
            <a:r>
              <a:rPr lang="en-US" sz="1100" dirty="0">
                <a:solidFill>
                  <a:srgbClr val="FF0000"/>
                </a:solidFill>
              </a:rPr>
              <a:t>, A. </a:t>
            </a:r>
            <a:r>
              <a:rPr lang="en-US" sz="1100" dirty="0" err="1">
                <a:solidFill>
                  <a:srgbClr val="FF0000"/>
                </a:solidFill>
              </a:rPr>
              <a:t>Karailiev</a:t>
            </a:r>
            <a:r>
              <a:rPr lang="en-US" sz="1100" dirty="0">
                <a:solidFill>
                  <a:srgbClr val="FF0000"/>
                </a:solidFill>
              </a:rPr>
              <a:t>, T. Satoor,1 C. Eigen, M. </a:t>
            </a:r>
            <a:r>
              <a:rPr lang="en-US" sz="1100" dirty="0" err="1">
                <a:solidFill>
                  <a:srgbClr val="FF0000"/>
                </a:solidFill>
              </a:rPr>
              <a:t>Gałka</a:t>
            </a:r>
            <a:r>
              <a:rPr lang="en-US" sz="1100" dirty="0">
                <a:solidFill>
                  <a:srgbClr val="FF0000"/>
                </a:solidFill>
              </a:rPr>
              <a:t> and Z. </a:t>
            </a:r>
            <a:r>
              <a:rPr lang="en-US" sz="1100" dirty="0" err="1">
                <a:solidFill>
                  <a:srgbClr val="FF0000"/>
                </a:solidFill>
              </a:rPr>
              <a:t>Hadzibabic</a:t>
            </a:r>
            <a:endParaRPr lang="en-US" sz="1100" dirty="0">
              <a:solidFill>
                <a:srgbClr val="FF0000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9664A3B-B2A9-B9CD-443E-E066F1AB96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7775" y="2715949"/>
            <a:ext cx="2108200" cy="800100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7F4C741-869F-0AC3-BB57-FB392F8836EB}"/>
              </a:ext>
            </a:extLst>
          </p:cNvPr>
          <p:cNvCxnSpPr>
            <a:cxnSpLocks/>
          </p:cNvCxnSpPr>
          <p:nvPr/>
        </p:nvCxnSpPr>
        <p:spPr>
          <a:xfrm flipH="1">
            <a:off x="9137822" y="4686444"/>
            <a:ext cx="222422" cy="23956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936E287-3738-1B66-6074-650FBC3E0CFE}"/>
                  </a:ext>
                </a:extLst>
              </p:cNvPr>
              <p:cNvSpPr txBox="1"/>
              <p:nvPr/>
            </p:nvSpPr>
            <p:spPr>
              <a:xfrm>
                <a:off x="8377882" y="4822572"/>
                <a:ext cx="168051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mtClean="0"/>
                          </m:ctrlPr>
                        </m:sSubPr>
                        <m:e>
                          <m:r>
                            <a:rPr lang="fr-FR" b="0" i="1" smtClean="0"/>
                            <m:t>𝑡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fr-FR" b="0" i="0" smtClean="0"/>
                            <m:t>uni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936E287-3738-1B66-6074-650FBC3E0C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77882" y="4822572"/>
                <a:ext cx="1680518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B0ECC670-F0BD-BB1B-16D8-094F6FAFB13B}"/>
              </a:ext>
            </a:extLst>
          </p:cNvPr>
          <p:cNvSpPr txBox="1"/>
          <p:nvPr/>
        </p:nvSpPr>
        <p:spPr>
          <a:xfrm>
            <a:off x="3308278" y="950312"/>
            <a:ext cx="4900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0" strike="noStrike" dirty="0">
                <a:solidFill>
                  <a:srgbClr val="FF0000"/>
                </a:solidFill>
                <a:effectLst/>
                <a:latin typeface="Lucida Grande" panose="020B0600040502020204" pitchFamily="34" charset="0"/>
              </a:rPr>
              <a:t>2307.07545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318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59A4AF-3187-EEC2-1107-30249A5FA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049" y="232503"/>
            <a:ext cx="11042776" cy="607284"/>
          </a:xfrm>
        </p:spPr>
        <p:txBody>
          <a:bodyPr/>
          <a:lstStyle/>
          <a:p>
            <a:r>
              <a:rPr lang="en-US" sz="3094" dirty="0" err="1"/>
              <a:t>Quasinormal</a:t>
            </a:r>
            <a:r>
              <a:rPr lang="en-US" sz="3375" dirty="0"/>
              <a:t> modes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03B3EE5-3048-DF3C-F77E-B751729154E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812" dirty="0" err="1"/>
                  <a:t>AdS</a:t>
                </a:r>
                <a:r>
                  <a:rPr lang="en-US" sz="2812" dirty="0"/>
                  <a:t>/CFT: thermal state on boundary dual to black hole spacetime</a:t>
                </a:r>
              </a:p>
              <a:p>
                <a:pPr marL="60748" indent="0">
                  <a:buNone/>
                </a:pPr>
                <a:endParaRPr lang="en-US" sz="2812" dirty="0"/>
              </a:p>
              <a:p>
                <a:r>
                  <a:rPr lang="en-US" sz="2812" dirty="0"/>
                  <a:t>Perturbation of black hole spacetime </a:t>
                </a:r>
                <a14:m>
                  <m:oMath xmlns:m="http://schemas.openxmlformats.org/officeDocument/2006/math">
                    <m:r>
                      <a:rPr lang="en-US" sz="2812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</m:oMath>
                </a14:m>
                <a:endParaRPr lang="nl-BE" sz="2812" dirty="0">
                  <a:ea typeface="Cambria Math" panose="02040503050406030204" pitchFamily="18" charset="0"/>
                </a:endParaRPr>
              </a:p>
              <a:p>
                <a:endParaRPr lang="en-US" sz="2812" dirty="0"/>
              </a:p>
              <a:p>
                <a:endParaRPr lang="en-US" sz="2812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03B3EE5-3048-DF3C-F77E-B751729154E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86" t="-2326" r="-9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CFB43E-16B5-CC3C-BFB7-687CF09D94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84E0-0BD4-4705-A12B-9B71DDE63301}" type="slidenum">
              <a:rPr lang="en-GB" noProof="0" smtClean="0"/>
              <a:t>5</a:t>
            </a:fld>
            <a:r>
              <a:rPr lang="en-US" dirty="0"/>
              <a:t>/20</a:t>
            </a:r>
            <a:endParaRPr lang="en-GB" noProof="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03BCC1D-584C-BE2C-0AE0-13BBBB70B38E}"/>
                  </a:ext>
                </a:extLst>
              </p:cNvPr>
              <p:cNvSpPr txBox="1"/>
              <p:nvPr/>
            </p:nvSpPr>
            <p:spPr>
              <a:xfrm>
                <a:off x="5859947" y="4003745"/>
                <a:ext cx="4930502" cy="1086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en-US" sz="2531" dirty="0"/>
                  <a:t>Spectrum of </a:t>
                </a:r>
                <a:r>
                  <a:rPr lang="en-US" sz="2812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12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12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nl-BE" sz="2812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  <m:r>
                          <a:rPr lang="nl-BE" sz="2812" i="1">
                            <a:latin typeface="Cambria Math" panose="02040503050406030204" pitchFamily="18" charset="0"/>
                          </a:rPr>
                          <m:t>𝑁𝑀</m:t>
                        </m:r>
                      </m:sub>
                    </m:sSub>
                    <m:r>
                      <a:rPr lang="nl-BE" sz="2812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nl-BE" sz="2812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ℂ</m:t>
                    </m:r>
                  </m:oMath>
                </a14:m>
                <a:endParaRPr lang="nl-BE" sz="2812" dirty="0">
                  <a:ea typeface="Cambria Math" panose="02040503050406030204" pitchFamily="18" charset="0"/>
                </a:endParaRPr>
              </a:p>
              <a:p>
                <a:pPr algn="l">
                  <a:lnSpc>
                    <a:spcPct val="120000"/>
                  </a:lnSpc>
                </a:pPr>
                <a14:m>
                  <m:oMath xmlns:m="http://schemas.openxmlformats.org/officeDocument/2006/math">
                    <m:r>
                      <a:rPr lang="nl-BE" sz="253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nl-BE" sz="2531" dirty="0">
                    <a:ea typeface="Cambria Math" panose="02040503050406030204" pitchFamily="18" charset="0"/>
                  </a:rPr>
                  <a:t>                </a:t>
                </a:r>
                <a:r>
                  <a:rPr lang="en-US" sz="2531" dirty="0">
                    <a:ea typeface="Cambria Math" panose="02040503050406030204" pitchFamily="18" charset="0"/>
                  </a:rPr>
                  <a:t>decay</a:t>
                </a:r>
                <a:r>
                  <a:rPr lang="nl-BE" sz="2531" dirty="0">
                    <a:ea typeface="Cambria Math" panose="02040503050406030204" pitchFamily="18" charset="0"/>
                  </a:rPr>
                  <a:t> and </a:t>
                </a:r>
                <a:r>
                  <a:rPr lang="en-US" sz="2531" dirty="0">
                    <a:ea typeface="Cambria Math" panose="02040503050406030204" pitchFamily="18" charset="0"/>
                  </a:rPr>
                  <a:t>oscillation</a:t>
                </a: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03BCC1D-584C-BE2C-0AE0-13BBBB70B3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9947" y="4003745"/>
                <a:ext cx="4930502" cy="1086388"/>
              </a:xfrm>
              <a:prstGeom prst="rect">
                <a:avLst/>
              </a:prstGeom>
              <a:blipFill>
                <a:blip r:embed="rId3"/>
                <a:stretch>
                  <a:fillRect l="-2057" b="-139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2" descr="Black Hole Solutions and Basic Properties | SpringerLink">
            <a:extLst>
              <a:ext uri="{FF2B5EF4-FFF2-40B4-BE49-F238E27FC236}">
                <a16:creationId xmlns:a16="http://schemas.microsoft.com/office/drawing/2014/main" id="{6582157E-C501-F019-C336-0E3E3482EF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9422" y="3603863"/>
            <a:ext cx="2587770" cy="2463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A85B9D2-08E8-1E4D-7FE4-0D3A757D3883}"/>
              </a:ext>
            </a:extLst>
          </p:cNvPr>
          <p:cNvCxnSpPr/>
          <p:nvPr/>
        </p:nvCxnSpPr>
        <p:spPr>
          <a:xfrm flipH="1" flipV="1">
            <a:off x="3636275" y="4352285"/>
            <a:ext cx="251584" cy="246073"/>
          </a:xfrm>
          <a:prstGeom prst="straightConnector1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or: Curved 8">
            <a:extLst>
              <a:ext uri="{FF2B5EF4-FFF2-40B4-BE49-F238E27FC236}">
                <a16:creationId xmlns:a16="http://schemas.microsoft.com/office/drawing/2014/main" id="{DDC87774-31C9-224D-D0BC-FD7366BACD9F}"/>
              </a:ext>
            </a:extLst>
          </p:cNvPr>
          <p:cNvCxnSpPr>
            <a:cxnSpLocks/>
            <a:stCxn id="10" idx="1"/>
          </p:cNvCxnSpPr>
          <p:nvPr/>
        </p:nvCxnSpPr>
        <p:spPr>
          <a:xfrm rot="10800000" flipV="1">
            <a:off x="3842387" y="3453458"/>
            <a:ext cx="1970626" cy="923486"/>
          </a:xfrm>
          <a:prstGeom prst="curvedConnector3">
            <a:avLst/>
          </a:prstGeom>
          <a:ln w="31750">
            <a:solidFill>
              <a:srgbClr val="1E64C8"/>
            </a:solidFill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8E90FBF-C83E-78B9-C593-0D3B535F3A60}"/>
              </a:ext>
            </a:extLst>
          </p:cNvPr>
          <p:cNvSpPr txBox="1"/>
          <p:nvPr/>
        </p:nvSpPr>
        <p:spPr>
          <a:xfrm>
            <a:off x="5813013" y="3254301"/>
            <a:ext cx="4261038" cy="398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sz="1758" dirty="0"/>
              <a:t>Event horizon: ingoing boundary condition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1B1230A-46C7-71B4-7695-530BE74BA227}"/>
              </a:ext>
            </a:extLst>
          </p:cNvPr>
          <p:cNvSpPr txBox="1"/>
          <p:nvPr/>
        </p:nvSpPr>
        <p:spPr>
          <a:xfrm>
            <a:off x="4169100" y="5758293"/>
            <a:ext cx="6068907" cy="3086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6" dirty="0">
                <a:solidFill>
                  <a:srgbClr val="FF0000"/>
                </a:solidFill>
                <a:highlight>
                  <a:srgbClr val="FFFFFF"/>
                </a:highlight>
                <a:latin typeface="Merriweather Sans" panose="020F0502020204030204" pitchFamily="2" charset="0"/>
              </a:rPr>
              <a:t>From </a:t>
            </a:r>
            <a:r>
              <a:rPr lang="en-GB" sz="1406" dirty="0" err="1">
                <a:solidFill>
                  <a:srgbClr val="FF0000"/>
                </a:solidFill>
                <a:highlight>
                  <a:srgbClr val="FFFFFF"/>
                </a:highlight>
                <a:latin typeface="Merriweather Sans" panose="020F0502020204030204" pitchFamily="2" charset="0"/>
              </a:rPr>
              <a:t>Grumiller</a:t>
            </a:r>
            <a:r>
              <a:rPr lang="en-GB" sz="1406" dirty="0">
                <a:solidFill>
                  <a:srgbClr val="FF0000"/>
                </a:solidFill>
                <a:highlight>
                  <a:srgbClr val="FFFFFF"/>
                </a:highlight>
                <a:latin typeface="Merriweather Sans" panose="020F0502020204030204" pitchFamily="2" charset="0"/>
              </a:rPr>
              <a:t>, D., Sheikh-Jabbari, M.M. Black Hole Physics</a:t>
            </a:r>
            <a:endParaRPr lang="en-US" sz="1406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55D96A3-5893-9F51-E1E6-3B3E555B44BD}"/>
                  </a:ext>
                </a:extLst>
              </p:cNvPr>
              <p:cNvSpPr txBox="1"/>
              <p:nvPr/>
            </p:nvSpPr>
            <p:spPr>
              <a:xfrm>
                <a:off x="6224045" y="4584141"/>
                <a:ext cx="1128225" cy="4735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40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l-GR" sz="2400" i="1" smtClean="0">
                            <a:latin typeface="Cambria Math" panose="02040503050406030204" pitchFamily="18" charset="0"/>
                          </a:rPr>
                          <m:t>𝜔</m:t>
                        </m:r>
                        <m:r>
                          <a:rPr lang="en-US" sz="240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en-US" dirty="0"/>
                  <a:t>: </a:t>
                </a: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55D96A3-5893-9F51-E1E6-3B3E555B44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4045" y="4584141"/>
                <a:ext cx="1128225" cy="473591"/>
              </a:xfrm>
              <a:prstGeom prst="rect">
                <a:avLst/>
              </a:prstGeom>
              <a:blipFill>
                <a:blip r:embed="rId5"/>
                <a:stretch>
                  <a:fillRect b="-153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289457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16FFEE-7653-4B01-86C4-C728BA1BBF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Static frame of scaling function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61550A-BE57-8F52-C5DD-E4D62E7CBD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Static frame of scaling function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Can relaxation be described by QNMs?</a:t>
            </a:r>
          </a:p>
          <a:p>
            <a:endParaRPr lang="en-US" dirty="0"/>
          </a:p>
          <a:p>
            <a:r>
              <a:rPr lang="en-US" dirty="0"/>
              <a:t>Add a perturbation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C53D6E-816A-982E-6F54-DA90EEDE2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AA14E-BD42-A040-900E-81464AB2783F}" type="slidenum">
              <a:rPr lang="en-US" smtClean="0"/>
              <a:t>6</a:t>
            </a:fld>
            <a:r>
              <a:rPr lang="en-US" dirty="0"/>
              <a:t>/20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B1AE5E0-DF07-678D-A5C4-9C1D7B2A16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2373" y="1465413"/>
            <a:ext cx="5359546" cy="262834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15ABE0E-27FA-BCD1-4849-B7AB58BEAB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8512" y="2507749"/>
            <a:ext cx="2495054" cy="92125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6772F23-A292-7281-E504-E698D3536C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9389" y="5009114"/>
            <a:ext cx="6759377" cy="986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1352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1980F5-AB1A-F9E4-257F-DF05291E5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Linearized equation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7EA4FB-0B38-1669-EEEB-1EF8295737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Time dependence factorizes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Results in eigenvalue equation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09DE8F-A62A-79DA-5D0A-E6BEC7553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AA14E-BD42-A040-900E-81464AB2783F}" type="slidenum">
              <a:rPr lang="en-US" smtClean="0"/>
              <a:t>7</a:t>
            </a:fld>
            <a:r>
              <a:rPr lang="en-US" dirty="0"/>
              <a:t>/20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F4E1184-8B52-8A7C-5F58-9824FD912A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2893" y="3365796"/>
            <a:ext cx="3822938" cy="86673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A72E47F-8FC1-E0A6-6CC9-F94F36B34B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431" y="4859855"/>
            <a:ext cx="3962400" cy="1193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C43BDF2-29D5-5680-4106-40410447A9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2893" y="1728610"/>
            <a:ext cx="9786214" cy="11938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C24DE88-000D-1079-0A21-AE33644A698A}"/>
                  </a:ext>
                </a:extLst>
              </p:cNvPr>
              <p:cNvSpPr txBox="1"/>
              <p:nvPr/>
            </p:nvSpPr>
            <p:spPr>
              <a:xfrm>
                <a:off x="7166171" y="3659526"/>
                <a:ext cx="4491466" cy="1200329"/>
              </a:xfrm>
              <a:prstGeom prst="rect">
                <a:avLst/>
              </a:prstGeom>
              <a:ln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en-US" sz="36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fr-FR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sub>
                    </m:sSub>
                    <m:r>
                      <a:rPr lang="fr-FR" sz="3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acc>
                      <m:accPr>
                        <m:chr m:val="̅"/>
                        <m:ctrlPr>
                          <a:rPr lang="fr-FR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</m:acc>
                    <m:r>
                      <a:rPr lang="fr-FR" sz="3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3600" dirty="0"/>
                  <a:t> </a:t>
                </a:r>
              </a:p>
              <a:p>
                <a:pPr algn="ctr"/>
                <a:r>
                  <a:rPr lang="en-US" sz="3600" dirty="0"/>
                  <a:t>define QNM of NTFP</a:t>
                </a: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C24DE88-000D-1079-0A21-AE33644A69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6171" y="3659526"/>
                <a:ext cx="4491466" cy="1200329"/>
              </a:xfrm>
              <a:prstGeom prst="rect">
                <a:avLst/>
              </a:prstGeom>
              <a:blipFill>
                <a:blip r:embed="rId5"/>
                <a:stretch>
                  <a:fillRect l="-282" t="-7216" r="-282" b="-16495"/>
                </a:stretch>
              </a:blipFill>
              <a:ln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0BD3D63A-26B5-0809-7C1F-C97A60FA6DBD}"/>
              </a:ext>
            </a:extLst>
          </p:cNvPr>
          <p:cNvSpPr txBox="1"/>
          <p:nvPr/>
        </p:nvSpPr>
        <p:spPr>
          <a:xfrm>
            <a:off x="7166171" y="5386686"/>
            <a:ext cx="26199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Power law!</a:t>
            </a:r>
          </a:p>
        </p:txBody>
      </p:sp>
    </p:spTree>
    <p:extLst>
      <p:ext uri="{BB962C8B-B14F-4D97-AF65-F5344CB8AC3E}">
        <p14:creationId xmlns:p14="http://schemas.microsoft.com/office/powerpoint/2010/main" val="2831067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>
            <a:extLst>
              <a:ext uri="{FF2B5EF4-FFF2-40B4-BE49-F238E27FC236}">
                <a16:creationId xmlns:a16="http://schemas.microsoft.com/office/drawing/2014/main" id="{22D29ABD-109D-D73E-B01C-AB62350C4A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600" y="5345114"/>
            <a:ext cx="7340600" cy="127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69CA47-A23E-8396-191B-41C323F30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predicted modes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CA8597-E2D3-4C4C-7ACA-F67388C800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514350" indent="-514350">
              <a:buFont typeface="+mj-lt"/>
              <a:buAutoNum type="arabicParenR"/>
            </a:pPr>
            <a:r>
              <a:rPr lang="en-US" dirty="0"/>
              <a:t>.</a:t>
            </a:r>
          </a:p>
          <a:p>
            <a:pPr marL="514350" indent="-514350">
              <a:buFont typeface="+mj-lt"/>
              <a:buAutoNum type="arabicParenR"/>
            </a:pPr>
            <a:endParaRPr lang="en-US" dirty="0"/>
          </a:p>
          <a:p>
            <a:pPr marL="514350" indent="-514350">
              <a:buFont typeface="+mj-lt"/>
              <a:buAutoNum type="arabicParenR"/>
            </a:pPr>
            <a:endParaRPr lang="en-US" dirty="0"/>
          </a:p>
          <a:p>
            <a:pPr marL="514350" indent="-514350">
              <a:buFont typeface="+mj-lt"/>
              <a:buAutoNum type="arabicParenR"/>
            </a:pPr>
            <a:r>
              <a:rPr lang="en-US" dirty="0"/>
              <a:t>.</a:t>
            </a:r>
          </a:p>
          <a:p>
            <a:pPr marL="514350" indent="-514350">
              <a:buFont typeface="+mj-lt"/>
              <a:buAutoNum type="arabicParenR"/>
            </a:pPr>
            <a:endParaRPr lang="en-US" dirty="0"/>
          </a:p>
          <a:p>
            <a:pPr marL="514350" indent="-514350">
              <a:buFont typeface="+mj-lt"/>
              <a:buAutoNum type="arabicParenR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8A9406-C0FD-5926-9340-A962F5C80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AA14E-BD42-A040-900E-81464AB2783F}" type="slidenum">
              <a:rPr lang="en-US" smtClean="0"/>
              <a:t>8</a:t>
            </a:fld>
            <a:r>
              <a:rPr lang="en-US" dirty="0"/>
              <a:t>/20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E68D076-B437-82A5-A9D0-52F08A7335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371" y="1808567"/>
            <a:ext cx="4110210" cy="109605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BAA61B7-4B17-56DF-236B-D056218774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10600" y="1856307"/>
            <a:ext cx="2357302" cy="101027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F7EF826-36AA-C258-1038-80D8FF30E3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43173" y="3194840"/>
            <a:ext cx="2387600" cy="8001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D04CAFE-C471-2550-C841-38A21AA4E09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59900" y="4673201"/>
            <a:ext cx="2794000" cy="8255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CF35456-E4F2-AF72-6280-C3E275B0C33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68852" y="4050036"/>
            <a:ext cx="2006600" cy="6604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39767B4-24FD-D072-2A05-728CAEA83645}"/>
                  </a:ext>
                </a:extLst>
              </p:cNvPr>
              <p:cNvSpPr txBox="1"/>
              <p:nvPr/>
            </p:nvSpPr>
            <p:spPr>
              <a:xfrm>
                <a:off x="901876" y="4149404"/>
                <a:ext cx="20066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⟹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39767B4-24FD-D072-2A05-728CAEA836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1876" y="4149404"/>
                <a:ext cx="2006600" cy="46166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7" name="Picture 26">
            <a:extLst>
              <a:ext uri="{FF2B5EF4-FFF2-40B4-BE49-F238E27FC236}">
                <a16:creationId xmlns:a16="http://schemas.microsoft.com/office/drawing/2014/main" id="{8E547D91-64D0-29B9-2777-9D6C3D7C13C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20125" y="5575300"/>
            <a:ext cx="1917700" cy="7366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2C9D667D-4893-9ADB-4989-1E42595C32F1}"/>
                  </a:ext>
                </a:extLst>
              </p:cNvPr>
              <p:cNvSpPr txBox="1"/>
              <p:nvPr/>
            </p:nvSpPr>
            <p:spPr>
              <a:xfrm>
                <a:off x="901876" y="5657529"/>
                <a:ext cx="20066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⟹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2C9D667D-4893-9ADB-4989-1E42595C32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1876" y="5657529"/>
                <a:ext cx="2006600" cy="461665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" name="Picture 27">
            <a:extLst>
              <a:ext uri="{FF2B5EF4-FFF2-40B4-BE49-F238E27FC236}">
                <a16:creationId xmlns:a16="http://schemas.microsoft.com/office/drawing/2014/main" id="{6C0FA944-BA13-8A0A-22D4-CBF84ACD9B0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392333" y="1956545"/>
            <a:ext cx="2108200" cy="800100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7D52C0F2-5963-7958-93DF-36B115DC2F3F}"/>
              </a:ext>
            </a:extLst>
          </p:cNvPr>
          <p:cNvSpPr txBox="1"/>
          <p:nvPr/>
        </p:nvSpPr>
        <p:spPr>
          <a:xfrm>
            <a:off x="4304872" y="4211536"/>
            <a:ext cx="658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&amp;</a:t>
            </a:r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3335134-79BA-7D25-DC1B-BA0706F4ABEC}"/>
              </a:ext>
            </a:extLst>
          </p:cNvPr>
          <p:cNvSpPr txBox="1"/>
          <p:nvPr/>
        </p:nvSpPr>
        <p:spPr>
          <a:xfrm>
            <a:off x="4255048" y="5674546"/>
            <a:ext cx="658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&amp;</a:t>
            </a:r>
            <a:endParaRPr lang="en-US" dirty="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EA0203B8-C124-91F7-7319-56049690F68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220876" y="4014597"/>
            <a:ext cx="4102100" cy="889000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BCA85AC0-34B9-2E98-B9C7-BB88669156D9}"/>
              </a:ext>
            </a:extLst>
          </p:cNvPr>
          <p:cNvSpPr/>
          <p:nvPr/>
        </p:nvSpPr>
        <p:spPr>
          <a:xfrm>
            <a:off x="2332234" y="5674546"/>
            <a:ext cx="1119883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27B4B80-4A9F-6B48-9303-0AA76B2389A9}"/>
              </a:ext>
            </a:extLst>
          </p:cNvPr>
          <p:cNvSpPr txBox="1"/>
          <p:nvPr/>
        </p:nvSpPr>
        <p:spPr>
          <a:xfrm>
            <a:off x="2972152" y="6183912"/>
            <a:ext cx="2420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Zero mode!</a:t>
            </a:r>
          </a:p>
        </p:txBody>
      </p:sp>
    </p:spTree>
    <p:extLst>
      <p:ext uri="{BB962C8B-B14F-4D97-AF65-F5344CB8AC3E}">
        <p14:creationId xmlns:p14="http://schemas.microsoft.com/office/powerpoint/2010/main" val="1971633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D4D84-CE4D-4A1B-6668-D9AEF8FA79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Role of conservations laws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252367-859D-1301-935C-C5BF685D4C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Consider energy density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Energy density of perturbation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B91DCF-3F4C-83DC-FA55-45D39E1EA7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AA14E-BD42-A040-900E-81464AB2783F}" type="slidenum">
              <a:rPr lang="en-US" smtClean="0"/>
              <a:t>9</a:t>
            </a:fld>
            <a:r>
              <a:rPr lang="en-US" dirty="0"/>
              <a:t>/20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8F2BC71-FB9A-6C1F-99A9-0CBF053F20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354617"/>
            <a:ext cx="7772400" cy="134738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024724E-B2CF-F353-F705-638E30723C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538" y="4642186"/>
            <a:ext cx="4178300" cy="8763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477EE3B-D372-8C3E-CA96-B495E3A99587}"/>
                  </a:ext>
                </a:extLst>
              </p:cNvPr>
              <p:cNvSpPr txBox="1"/>
              <p:nvPr/>
            </p:nvSpPr>
            <p:spPr>
              <a:xfrm>
                <a:off x="7545519" y="3584257"/>
                <a:ext cx="3190975" cy="2954655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Constant if:</a:t>
                </a:r>
              </a:p>
              <a:p>
                <a:endParaRPr lang="en-US" sz="2400" dirty="0"/>
              </a:p>
              <a:p>
                <a:r>
                  <a:rPr lang="en-US" sz="2400" dirty="0"/>
                  <a:t>1)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  <m:r>
                      <a:rPr lang="fr-FR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r>
                  <a:rPr lang="en-US" sz="2400" dirty="0"/>
                  <a:t>Or</a:t>
                </a:r>
              </a:p>
              <a:p>
                <a:endParaRPr lang="en-US" sz="2400" dirty="0"/>
              </a:p>
              <a:p>
                <a:r>
                  <a:rPr lang="en-US" sz="2400" dirty="0"/>
                  <a:t>2)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sub>
                    </m:sSub>
                    <m:r>
                      <a:rPr lang="fr-FR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endParaRPr lang="en-US" sz="2400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477EE3B-D372-8C3E-CA96-B495E3A995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5519" y="3584257"/>
                <a:ext cx="3190975" cy="2954655"/>
              </a:xfrm>
              <a:prstGeom prst="rect">
                <a:avLst/>
              </a:prstGeom>
              <a:blipFill>
                <a:blip r:embed="rId4"/>
                <a:stretch>
                  <a:fillRect l="-2767" t="-1277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Double Brace 9">
            <a:extLst>
              <a:ext uri="{FF2B5EF4-FFF2-40B4-BE49-F238E27FC236}">
                <a16:creationId xmlns:a16="http://schemas.microsoft.com/office/drawing/2014/main" id="{85756705-6A72-F23D-0E46-974A389788DC}"/>
              </a:ext>
            </a:extLst>
          </p:cNvPr>
          <p:cNvSpPr/>
          <p:nvPr/>
        </p:nvSpPr>
        <p:spPr>
          <a:xfrm rot="16200000">
            <a:off x="3578096" y="3993960"/>
            <a:ext cx="1227527" cy="2034285"/>
          </a:xfrm>
          <a:prstGeom prst="bracePair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8189A17-ED97-28B1-4B66-74CCE58714FA}"/>
              </a:ext>
            </a:extLst>
          </p:cNvPr>
          <p:cNvSpPr/>
          <p:nvPr/>
        </p:nvSpPr>
        <p:spPr>
          <a:xfrm>
            <a:off x="3030876" y="4397338"/>
            <a:ext cx="2424702" cy="328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0CF12CD-00B7-C50A-A01C-B0F1695B6B1D}"/>
                  </a:ext>
                </a:extLst>
              </p:cNvPr>
              <p:cNvSpPr txBox="1"/>
              <p:nvPr/>
            </p:nvSpPr>
            <p:spPr>
              <a:xfrm>
                <a:off x="3932861" y="5609138"/>
                <a:ext cx="62073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0CF12CD-00B7-C50A-A01C-B0F1695B6B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2861" y="5609138"/>
                <a:ext cx="620731" cy="369332"/>
              </a:xfrm>
              <a:prstGeom prst="rect">
                <a:avLst/>
              </a:prstGeom>
              <a:blipFill>
                <a:blip r:embed="rId5"/>
                <a:stretch>
                  <a:fillRect r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ight Arrow 13">
            <a:extLst>
              <a:ext uri="{FF2B5EF4-FFF2-40B4-BE49-F238E27FC236}">
                <a16:creationId xmlns:a16="http://schemas.microsoft.com/office/drawing/2014/main" id="{DC75C74C-CF60-F851-B4CC-AC91B5F793FB}"/>
              </a:ext>
            </a:extLst>
          </p:cNvPr>
          <p:cNvSpPr/>
          <p:nvPr/>
        </p:nvSpPr>
        <p:spPr>
          <a:xfrm>
            <a:off x="5824168" y="4726112"/>
            <a:ext cx="1325367" cy="585628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DF01737-E673-0A8C-2171-E368AF6574E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41117" y="1617251"/>
            <a:ext cx="2108200" cy="8001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E2D51A5-2EB7-A526-4CDD-DBD1924A71F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41006" y="2318926"/>
            <a:ext cx="2159000" cy="558800"/>
          </a:xfrm>
          <a:prstGeom prst="rect">
            <a:avLst/>
          </a:prstGeom>
        </p:spPr>
      </p:pic>
      <p:sp>
        <p:nvSpPr>
          <p:cNvPr id="22" name="Right Arrow 21">
            <a:extLst>
              <a:ext uri="{FF2B5EF4-FFF2-40B4-BE49-F238E27FC236}">
                <a16:creationId xmlns:a16="http://schemas.microsoft.com/office/drawing/2014/main" id="{B1170923-C44E-D246-BA50-EC40FEA71E98}"/>
              </a:ext>
            </a:extLst>
          </p:cNvPr>
          <p:cNvSpPr/>
          <p:nvPr/>
        </p:nvSpPr>
        <p:spPr>
          <a:xfrm rot="19762832">
            <a:off x="8291245" y="2318926"/>
            <a:ext cx="545389" cy="402478"/>
          </a:xfrm>
          <a:prstGeom prst="right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7FE882B-A930-9BC5-5D02-180F16B6A445}"/>
              </a:ext>
            </a:extLst>
          </p:cNvPr>
          <p:cNvSpPr/>
          <p:nvPr/>
        </p:nvSpPr>
        <p:spPr>
          <a:xfrm>
            <a:off x="9236467" y="1690688"/>
            <a:ext cx="1677921" cy="1166906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576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3" grpId="0"/>
      <p:bldP spid="14" grpId="0" animBg="1"/>
      <p:bldP spid="22" grpId="0" animBg="1"/>
      <p:bldP spid="2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4445</TotalTime>
  <Words>474</Words>
  <Application>Microsoft Macintosh PowerPoint</Application>
  <PresentationFormat>Widescreen</PresentationFormat>
  <Paragraphs>177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Aptos</vt:lpstr>
      <vt:lpstr>Aptos Display</vt:lpstr>
      <vt:lpstr>Arial</vt:lpstr>
      <vt:lpstr>Cambria Math</vt:lpstr>
      <vt:lpstr>Lucida Grande</vt:lpstr>
      <vt:lpstr>Merriweather</vt:lpstr>
      <vt:lpstr>Merriweather Sans</vt:lpstr>
      <vt:lpstr>Office Theme</vt:lpstr>
      <vt:lpstr>Quasinormal modes of nonthermal fixed points</vt:lpstr>
      <vt:lpstr>Overview</vt:lpstr>
      <vt:lpstr>Non-thermal fixed points</vt:lpstr>
      <vt:lpstr>Prescaling</vt:lpstr>
      <vt:lpstr>Quasinormal modes</vt:lpstr>
      <vt:lpstr>Static frame of scaling function</vt:lpstr>
      <vt:lpstr>Linearized equation</vt:lpstr>
      <vt:lpstr>Two predicted modes</vt:lpstr>
      <vt:lpstr>Role of conservations laws</vt:lpstr>
      <vt:lpstr>Interpretation zero mode</vt:lpstr>
      <vt:lpstr>Energy density of〖 t〗_∗mode</vt:lpstr>
      <vt:lpstr>Coupling dependence?</vt:lpstr>
      <vt:lpstr>Fokker-Planck kinetic theory</vt:lpstr>
      <vt:lpstr>Scaling function f_s</vt:lpstr>
      <vt:lpstr>QNM spectra</vt:lpstr>
      <vt:lpstr>Comparison to predicted modes</vt:lpstr>
      <vt:lpstr>Possibility of IR cascade in this model?</vt:lpstr>
      <vt:lpstr>Scaling function for IR cascade</vt:lpstr>
      <vt:lpstr>Spectrum for IR cascade</vt:lpstr>
      <vt:lpstr>Outlook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Matisse De Lescluze</dc:creator>
  <cp:lastModifiedBy>Matisse De Lescluze</cp:lastModifiedBy>
  <cp:revision>4</cp:revision>
  <dcterms:created xsi:type="dcterms:W3CDTF">2025-02-03T16:44:46Z</dcterms:created>
  <dcterms:modified xsi:type="dcterms:W3CDTF">2025-02-06T18:50:00Z</dcterms:modified>
</cp:coreProperties>
</file>