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74" r:id="rId2"/>
    <p:sldId id="344" r:id="rId3"/>
    <p:sldId id="364" r:id="rId4"/>
    <p:sldId id="365" r:id="rId5"/>
    <p:sldId id="372" r:id="rId6"/>
    <p:sldId id="371" r:id="rId7"/>
    <p:sldId id="366" r:id="rId8"/>
    <p:sldId id="367" r:id="rId9"/>
    <p:sldId id="373" r:id="rId10"/>
    <p:sldId id="368" r:id="rId11"/>
    <p:sldId id="369" r:id="rId12"/>
    <p:sldId id="374" r:id="rId13"/>
    <p:sldId id="36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07"/>
    <p:restoredTop sz="94631"/>
  </p:normalViewPr>
  <p:slideViewPr>
    <p:cSldViewPr snapToGrid="0" snapToObjects="1">
      <p:cViewPr varScale="1">
        <p:scale>
          <a:sx n="88" d="100"/>
          <a:sy n="88" d="100"/>
        </p:scale>
        <p:origin x="192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37435-4719-8F46-9598-3E1BFBB60749}" type="datetimeFigureOut">
              <a:rPr lang="en-US" smtClean="0"/>
              <a:t>11/30/22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0892-021B-C34D-AB9D-B86F9AC70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704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15C08F-E43C-A343-8BE1-C591552E74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15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19136-710B-7249-BD48-55CF3859D5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FD00A0-46C6-4D4C-BE6D-8FF5E0A8C0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A0514-31C2-604B-9A70-249D67B50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35B402-2910-4D48-A484-7093064C5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9ECB4-417B-B44C-B52C-67B380BA4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76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E6300-B8BC-EA4E-904A-F75800D19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4390D8-E6C0-2B4B-A42E-604EE460BF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06A4D4-65BC-6C4B-962B-F75A23F38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00341-91AD-204F-8379-760E06092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807325-9442-E548-9054-A7D570D85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132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4C5D4D-37C0-B844-8C96-AF4918A405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088B26-C487-7241-B42C-094F3F179C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E6C15-2A69-C944-8888-13007F2C1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E6558-D4E3-9C42-A805-3EE7E5509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505669-7F09-3B42-AA18-CB167634C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909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156EA-DA30-4444-BAF1-46935B390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80BE5-777D-8F46-8221-D0FE27B91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201410-0039-DC48-BBD8-65BB718EF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2D0DCF-BA7C-AF41-83E8-91EAEF819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9F183-37F2-414D-AAE0-927CF98C3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512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FC3C5-6DE3-DD40-B2C9-9BD2EA4CA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C37FDF-B6B3-4049-A737-E845925719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9AEE1-549A-6F45-8EDF-C1925FC60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3A847-FDEA-2B4F-997E-3D99A4BA3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D3B5-06A2-F140-B734-D16FD49C0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93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27F17-D6B8-1040-9038-8FD86D59F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C224E4-1F3F-5740-B074-E06A9CE78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3C6893-4FA6-1A4A-B9E9-756BA95C0E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AD898-AC54-B04A-9936-A4C1272D4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23571E-8251-1443-9BDD-3790DB82F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522ABA-B5E6-8E4C-9E6D-25A1BDBB2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965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DA903-23D2-8E40-B674-2F2C2688B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41208B-E9C0-0847-82DE-92B4D060C0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C95362-A883-DB44-BC92-2B450C15C6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5CE7FD-78F5-B64F-9C5C-D61EECA00C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6FB79B-C700-3C4A-BF9D-CAAD59D250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C10CF2-1C4B-A644-9B12-30DEE904E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597285-7AEF-DF42-935F-0332DB8B9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7A83C6-6415-F444-BEFB-F70829472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84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0322D-40C8-DF48-8730-93DF8458E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021671-FE56-694A-8503-B241E408E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0A59CB-C0CB-D84B-849E-E48B414AA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AB9291-3415-784D-8976-D34452807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1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2BB34E-32EC-7146-906B-3823E54E2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13B4CB-84BE-254E-9630-9320CC704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757568-E046-8846-B2F3-8281C148B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630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E0060-9DD8-524C-8315-D2C2B5A10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1C8220-D3D0-1E4C-9C48-AC4A1C24B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2622AC-9A51-0A42-BF17-20784ABAAD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44C8CE-DA8C-4B4A-B7A6-8C31DC420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256D2-B5B5-2E4C-B24E-2AD378319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E875A-6B1A-2B43-B989-609037098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76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FAAC6-C6C5-8941-A4B9-E0C31400A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F19BEB-5A64-3147-BA21-31ED7F341D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14E44D-2296-3640-B20E-3879105F19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0B38B7-1AC4-874B-8087-DCB3E1913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B9995-3972-454A-9CCA-4ADB48744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9562FD-CB2E-3044-9AB7-1F8AD1BCD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141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52A41A-75E2-C64A-BB33-56C60A429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DB0EA0-582E-464D-8C65-4D786E019B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C75D3F-15C9-1D44-A0FE-32D34982E8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01.12.2022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726C8-2D2A-0F4A-9903-CF49B3FE75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Dark Matters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54F52-37ED-824D-9BA8-7C77A118F2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0FF6C-990B-0E4C-8017-B01327860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385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02.0108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hyperlink" Target="https://arxiv.org/abs/2204.01744" TargetMode="External"/><Relationship Id="rId4" Type="http://schemas.openxmlformats.org/officeDocument/2006/relationships/hyperlink" Target="https://arxiv.org/abs/2201.00824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7574"/>
            <a:ext cx="12192000" cy="111845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Multi-phase criticality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77200" y="3294316"/>
            <a:ext cx="3124200" cy="1336399"/>
          </a:xfrm>
        </p:spPr>
        <p:txBody>
          <a:bodyPr/>
          <a:lstStyle/>
          <a:p>
            <a:r>
              <a:rPr lang="en-US" sz="3600" dirty="0">
                <a:solidFill>
                  <a:srgbClr val="FF0000"/>
                </a:solidFill>
              </a:rPr>
              <a:t>Martti Raidal</a:t>
            </a:r>
          </a:p>
          <a:p>
            <a:r>
              <a:rPr lang="en-US" dirty="0"/>
              <a:t>NICPB, Tallinn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  <a:endParaRPr lang="et-E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/>
              <a:t>Dark Matters 2022</a:t>
            </a:r>
            <a:endParaRPr lang="et-E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1</a:t>
            </a:fld>
            <a:endParaRPr lang="et-E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E98EC0-2AD8-234B-A951-15095239DA48}"/>
              </a:ext>
            </a:extLst>
          </p:cNvPr>
          <p:cNvSpPr txBox="1"/>
          <p:nvPr/>
        </p:nvSpPr>
        <p:spPr>
          <a:xfrm>
            <a:off x="8803871" y="4630715"/>
            <a:ext cx="216277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2102.01084</a:t>
            </a:r>
            <a:r>
              <a:rPr lang="en-US" dirty="0"/>
              <a:t> [hep-</a:t>
            </a:r>
            <a:r>
              <a:rPr lang="en-US" dirty="0" err="1"/>
              <a:t>ph</a:t>
            </a:r>
            <a:r>
              <a:rPr lang="en-US" dirty="0"/>
              <a:t>]</a:t>
            </a:r>
          </a:p>
          <a:p>
            <a:r>
              <a:rPr lang="en-US" dirty="0">
                <a:hlinkClick r:id="rId4"/>
              </a:rPr>
              <a:t>2201.00824</a:t>
            </a:r>
            <a:r>
              <a:rPr lang="en-US" dirty="0"/>
              <a:t> [hep-</a:t>
            </a:r>
            <a:r>
              <a:rPr lang="en-US" dirty="0" err="1"/>
              <a:t>ph</a:t>
            </a:r>
            <a:r>
              <a:rPr lang="en-US" dirty="0"/>
              <a:t>]</a:t>
            </a:r>
          </a:p>
          <a:p>
            <a:r>
              <a:rPr lang="en-US" dirty="0">
                <a:hlinkClick r:id="rId5"/>
              </a:rPr>
              <a:t>2204.01744</a:t>
            </a:r>
            <a:r>
              <a:rPr lang="en-US" dirty="0"/>
              <a:t> [hep-</a:t>
            </a:r>
            <a:r>
              <a:rPr lang="en-US" dirty="0" err="1"/>
              <a:t>ph</a:t>
            </a:r>
            <a:r>
              <a:rPr lang="en-US" dirty="0"/>
              <a:t>]</a:t>
            </a:r>
          </a:p>
          <a:p>
            <a:r>
              <a:rPr lang="en-US" dirty="0"/>
              <a:t>Work in progress</a:t>
            </a:r>
          </a:p>
          <a:p>
            <a:r>
              <a:rPr lang="en-US" b="1" dirty="0"/>
              <a:t> 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F2D5F4-8FB4-6E42-B250-296796D4C3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223" y="1893797"/>
            <a:ext cx="6435777" cy="4462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4087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5C40F-178E-2A47-8891-DCF9809F9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DM freeze-in in the multi-critical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627ED-433F-D54E-9A36-3D5FAA0B9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5030788"/>
          </a:xfrm>
        </p:spPr>
        <p:txBody>
          <a:bodyPr>
            <a:normAutofit/>
          </a:bodyPr>
          <a:lstStyle/>
          <a:p>
            <a:r>
              <a:rPr lang="en-US" dirty="0"/>
              <a:t>All scalar couplings, except the Higgs quartic, must be super small</a:t>
            </a:r>
          </a:p>
          <a:p>
            <a:endParaRPr lang="en-US" dirty="0"/>
          </a:p>
          <a:p>
            <a:r>
              <a:rPr lang="en-US" dirty="0"/>
              <a:t>Criticality naturally embedded:</a:t>
            </a:r>
          </a:p>
          <a:p>
            <a:endParaRPr lang="en-US" dirty="0"/>
          </a:p>
          <a:p>
            <a:r>
              <a:rPr lang="en-US" dirty="0"/>
              <a:t>A possibility: introduce RH neutrinos N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Neutrino masses and </a:t>
            </a:r>
            <a:r>
              <a:rPr lang="en-US" dirty="0" err="1">
                <a:solidFill>
                  <a:srgbClr val="FF0000"/>
                </a:solidFill>
              </a:rPr>
              <a:t>leptogenesis</a:t>
            </a:r>
            <a:r>
              <a:rPr lang="en-US" dirty="0">
                <a:solidFill>
                  <a:srgbClr val="FF0000"/>
                </a:solidFill>
              </a:rPr>
              <a:t> coming from the same framework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A402C-C161-B949-995F-CB5B3E563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A365A-94E5-2841-A705-5FAC0FF6A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7850A-A61B-2D4E-9FB8-16CEC698B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890EBF-FAA0-7F46-A711-9947477F0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3852" y="3965559"/>
            <a:ext cx="5187090" cy="6521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90A05A-C19F-7C44-98D8-726940280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614115"/>
            <a:ext cx="3923056" cy="67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194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8809F-88A8-B04C-A61B-57E3E1ECB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DM induced CW and freeze-in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8456F-04B6-564F-A89B-342BD8AD3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DB0FD-D8D7-B747-8D55-579EA2E3C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260B8-BF5D-344F-A466-483723779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F15AE5-BBF8-BC47-ACF8-1C1F364D87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850" y="2047683"/>
            <a:ext cx="3596750" cy="8842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BA5C524-2A6E-D741-A3FF-67186EC211C8}"/>
              </a:ext>
            </a:extLst>
          </p:cNvPr>
          <p:cNvSpPr txBox="1"/>
          <p:nvPr/>
        </p:nvSpPr>
        <p:spPr>
          <a:xfrm>
            <a:off x="566057" y="3730171"/>
            <a:ext cx="33813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Dilaton</a:t>
            </a:r>
            <a:r>
              <a:rPr lang="en-US" sz="2400" dirty="0"/>
              <a:t> never thermalizes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45C8158-D3DF-B847-8B9F-D44BABA51D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95801" y="998198"/>
            <a:ext cx="5486400" cy="5569527"/>
          </a:xfrm>
        </p:spPr>
      </p:pic>
    </p:spTree>
    <p:extLst>
      <p:ext uri="{BB962C8B-B14F-4D97-AF65-F5344CB8AC3E}">
        <p14:creationId xmlns:p14="http://schemas.microsoft.com/office/powerpoint/2010/main" val="3799785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8809F-88A8-B04C-A61B-57E3E1ECB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DM induced hierarchy in scales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8456F-04B6-564F-A89B-342BD8AD3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DB0FD-D8D7-B747-8D55-579EA2E3C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260B8-BF5D-344F-A466-483723779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12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9E2941E-B828-E541-A9AD-B26B121091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52813" y="1006249"/>
            <a:ext cx="5357787" cy="4302465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A6EB283-D0F1-7842-AC68-BF124E40A2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950" y="5308714"/>
            <a:ext cx="8928100" cy="9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379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20F8D-89E8-0E40-8345-FF23DC7E7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F10BF-157B-3941-99F4-C4B9EA89B4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5563"/>
            <a:ext cx="11092544" cy="4851400"/>
          </a:xfrm>
        </p:spPr>
        <p:txBody>
          <a:bodyPr>
            <a:normAutofit fontScale="92500"/>
          </a:bodyPr>
          <a:lstStyle/>
          <a:p>
            <a:r>
              <a:rPr lang="en-US" dirty="0"/>
              <a:t>Multi-phase criticality combines “small” and “large” scalar couplings</a:t>
            </a:r>
          </a:p>
          <a:p>
            <a:endParaRPr lang="en-US" dirty="0"/>
          </a:p>
          <a:p>
            <a:r>
              <a:rPr lang="en-US" dirty="0"/>
              <a:t>The scalar DM is heavy, it triggers the CW and </a:t>
            </a:r>
            <a:r>
              <a:rPr lang="en-US" dirty="0">
                <a:solidFill>
                  <a:srgbClr val="FF0000"/>
                </a:solidFill>
              </a:rPr>
              <a:t>the loop-suppressed EW scale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Huge but </a:t>
            </a:r>
            <a:r>
              <a:rPr lang="en-US" dirty="0">
                <a:solidFill>
                  <a:srgbClr val="FF0000"/>
                </a:solidFill>
              </a:rPr>
              <a:t>technically natural hierarchy </a:t>
            </a:r>
            <a:r>
              <a:rPr lang="en-US" dirty="0"/>
              <a:t>between the EW and DM scales</a:t>
            </a:r>
          </a:p>
          <a:p>
            <a:endParaRPr lang="en-US" dirty="0"/>
          </a:p>
          <a:p>
            <a:r>
              <a:rPr lang="en-US" dirty="0"/>
              <a:t>Neutrino masses and </a:t>
            </a:r>
            <a:r>
              <a:rPr lang="en-US" dirty="0" err="1"/>
              <a:t>leptogenesis</a:t>
            </a:r>
            <a:r>
              <a:rPr lang="en-US" dirty="0"/>
              <a:t> may be obtained in a standard way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This scenario predicts one more light scalar, the </a:t>
            </a:r>
            <a:r>
              <a:rPr lang="en-US" dirty="0" err="1">
                <a:solidFill>
                  <a:srgbClr val="FF0000"/>
                </a:solidFill>
              </a:rPr>
              <a:t>dilaton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/>
              <a:t>which may be lighter or heavier than the SM Higgs boson.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0D3AB-EE7E-A945-90F0-FC0A5DFDC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4EF735-A775-6C4C-ADEF-D9929742F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5767C1-7066-784F-BC4E-C86D6783C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27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91A27-D276-1949-B5A5-2BB2B09F2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2728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Outline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D85E3-4308-434F-BD03-68FB29CD24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5359"/>
            <a:ext cx="10515600" cy="434099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>
                <a:solidFill>
                  <a:srgbClr val="FF0000"/>
                </a:solidFill>
              </a:rPr>
              <a:t>Explain hierarchies in physics scales (absence of NP at the LHC) with:</a:t>
            </a:r>
          </a:p>
          <a:p>
            <a:pPr>
              <a:lnSpc>
                <a:spcPct val="150000"/>
              </a:lnSpc>
            </a:pPr>
            <a:r>
              <a:rPr lang="en-US" dirty="0"/>
              <a:t>Multi-phase criticality and Coleman-Weinberg mechanism</a:t>
            </a:r>
          </a:p>
          <a:p>
            <a:pPr>
              <a:lnSpc>
                <a:spcPct val="150000"/>
              </a:lnSpc>
            </a:pPr>
            <a:r>
              <a:rPr lang="en-US" dirty="0"/>
              <a:t>Freeze-out in DM induced multi-phase dynamical symmetry breaking</a:t>
            </a:r>
          </a:p>
          <a:p>
            <a:pPr>
              <a:lnSpc>
                <a:spcPct val="150000"/>
              </a:lnSpc>
            </a:pPr>
            <a:r>
              <a:rPr lang="en-US" dirty="0"/>
              <a:t>Freeze-in in DM induced multi-phase dynamical symmetry breaking</a:t>
            </a:r>
          </a:p>
          <a:p>
            <a:pPr>
              <a:lnSpc>
                <a:spcPct val="150000"/>
              </a:lnSpc>
            </a:pPr>
            <a:r>
              <a:rPr lang="en-US" dirty="0"/>
              <a:t>Conclusions</a:t>
            </a:r>
          </a:p>
          <a:p>
            <a:pPr marL="0" indent="0">
              <a:buNone/>
            </a:pPr>
            <a:endParaRPr lang="en-US" baseline="-25000" dirty="0">
              <a:solidFill>
                <a:srgbClr val="0070C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EF205-F0A8-5B40-8E5B-DA3BBA35D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BC4E9-8A44-C548-8EA9-FDDE3310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89037-67C0-4344-9973-925F99C82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469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E1A29-8F18-3A47-A0B2-F72AF0EF3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563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Classically scale invariant Higgs-</a:t>
            </a:r>
            <a:r>
              <a:rPr lang="en-US" dirty="0" err="1">
                <a:solidFill>
                  <a:srgbClr val="0070C0"/>
                </a:solidFill>
              </a:rPr>
              <a:t>Dilaton</a:t>
            </a:r>
            <a:r>
              <a:rPr lang="en-US" dirty="0">
                <a:solidFill>
                  <a:srgbClr val="0070C0"/>
                </a:solidFill>
              </a:rPr>
              <a:t>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372B5C-9E3D-1346-AF44-613ED1E501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528092"/>
            <a:ext cx="5181600" cy="382825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Phase</a:t>
            </a:r>
          </a:p>
          <a:p>
            <a:endParaRPr lang="en-US" dirty="0"/>
          </a:p>
          <a:p>
            <a:r>
              <a:rPr lang="en-US" dirty="0"/>
              <a:t>Phase </a:t>
            </a:r>
          </a:p>
          <a:p>
            <a:endParaRPr lang="en-US" dirty="0"/>
          </a:p>
          <a:p>
            <a:r>
              <a:rPr lang="en-US" dirty="0"/>
              <a:t>Phase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Multi-phase criticality: masses and mixings vanish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2ADF4A-C618-7849-B9CA-9C292C368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99F008-A0CB-D148-A104-1C6F2B90A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A2DFF5-94F3-7645-A151-CDCA28415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3</a:t>
            </a:fld>
            <a:endParaRPr lang="en-US"/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3DCE6796-92F8-BA4A-87DF-B5AA5C0559A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434820"/>
            <a:ext cx="4787091" cy="4742143"/>
          </a:xfr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A5F2AA8-7EBB-2044-9BCF-4F8DABD7E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250" y="2582976"/>
            <a:ext cx="2298700" cy="3175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A77B98F-3551-9149-847D-86ECA662A8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3056" y="4416453"/>
            <a:ext cx="1549400" cy="3683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488A7DB-5733-634C-917E-44A39F9861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5679" y="3412332"/>
            <a:ext cx="2692400" cy="431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3DDC047-BA65-7444-8D40-EC8CB1D897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5834" y="1694544"/>
            <a:ext cx="5129532" cy="83354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8B1436A-F58F-E640-B163-662B27F7E1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9800" y="6146799"/>
            <a:ext cx="2641600" cy="419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377A5C-862C-4B44-9B29-DA08B77024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53400" y="3018064"/>
            <a:ext cx="10668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E939DE-06C1-2348-AC0D-32B343C1874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87756" y="4784753"/>
            <a:ext cx="25654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837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80E66-BA84-6149-91DB-8DF7AE9D2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306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CW mechanism and multi-phase criticality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FF6AE-BAE8-AE45-BFBA-BE81829B9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3715"/>
            <a:ext cx="10515600" cy="4934856"/>
          </a:xfrm>
        </p:spPr>
        <p:txBody>
          <a:bodyPr/>
          <a:lstStyle/>
          <a:p>
            <a:r>
              <a:rPr lang="en-US" dirty="0"/>
              <a:t>Dynamical symmetry breaking around the MP criticality: </a:t>
            </a:r>
            <a:r>
              <a:rPr lang="en-US" dirty="0">
                <a:solidFill>
                  <a:srgbClr val="FF0000"/>
                </a:solidFill>
              </a:rPr>
              <a:t>GW not good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94C279-696E-5549-B6E5-41B0B4D13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7379B-65CC-3047-8895-567ECA807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E6AFF-5215-0749-B9F0-6A7D74D0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B2F530-6AA0-A545-A091-6DFF2F0A2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1763796"/>
            <a:ext cx="5956300" cy="1866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4DB2E8-9A00-DE4C-B0E0-CB3E7A9503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7100" y="4802105"/>
            <a:ext cx="5143500" cy="1206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1725B30-6366-4348-9518-198DF7F89E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6750" y="3927761"/>
            <a:ext cx="5664200" cy="8001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1C13D6A-C710-5F4A-A863-EE542B295495}"/>
              </a:ext>
            </a:extLst>
          </p:cNvPr>
          <p:cNvSpPr txBox="1"/>
          <p:nvPr/>
        </p:nvSpPr>
        <p:spPr>
          <a:xfrm>
            <a:off x="9370698" y="4182641"/>
            <a:ext cx="2313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𝜷-function suppressed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3F5AA8-DA22-B44D-8C38-D8FB0E6A5F93}"/>
              </a:ext>
            </a:extLst>
          </p:cNvPr>
          <p:cNvSpPr txBox="1"/>
          <p:nvPr/>
        </p:nvSpPr>
        <p:spPr>
          <a:xfrm>
            <a:off x="9353575" y="5220689"/>
            <a:ext cx="2313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𝜷-function suppressed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5A34B3-DECC-6B4A-AABB-4758A7FA1C34}"/>
              </a:ext>
            </a:extLst>
          </p:cNvPr>
          <p:cNvSpPr txBox="1"/>
          <p:nvPr/>
        </p:nvSpPr>
        <p:spPr>
          <a:xfrm>
            <a:off x="799202" y="4182641"/>
            <a:ext cx="2313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𝜷-function suppressed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B6CAFA-FCEA-D044-8896-5CC3289ECACD}"/>
              </a:ext>
            </a:extLst>
          </p:cNvPr>
          <p:cNvSpPr txBox="1"/>
          <p:nvPr/>
        </p:nvSpPr>
        <p:spPr>
          <a:xfrm>
            <a:off x="1059456" y="5976442"/>
            <a:ext cx="10333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For small couplings the CW must be treated with better precision than the </a:t>
            </a:r>
            <a:r>
              <a:rPr lang="en-US" dirty="0" err="1">
                <a:solidFill>
                  <a:srgbClr val="FF0000"/>
                </a:solidFill>
              </a:rPr>
              <a:t>Gildener</a:t>
            </a:r>
            <a:r>
              <a:rPr lang="en-US" dirty="0">
                <a:solidFill>
                  <a:srgbClr val="FF0000"/>
                </a:solidFill>
              </a:rPr>
              <a:t>-Weinberg approximation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2932923-4E9D-FD4D-BDB4-5E7699936B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0499" y="2999627"/>
            <a:ext cx="2235200" cy="431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AF74111-94E9-4244-ADE2-ABC8420050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0995" y="1857278"/>
            <a:ext cx="5422900" cy="85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28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F58EE-D8BD-BC4D-B200-3D607D38A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The origin of the effect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01EE9-755C-F648-BE99-A01EB734C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45800" cy="4351338"/>
          </a:xfrm>
        </p:spPr>
        <p:txBody>
          <a:bodyPr/>
          <a:lstStyle/>
          <a:p>
            <a:r>
              <a:rPr lang="en-US" dirty="0"/>
              <a:t>Arrange tree-level </a:t>
            </a:r>
            <a:r>
              <a:rPr lang="en-US" dirty="0" err="1"/>
              <a:t>Gildener</a:t>
            </a:r>
            <a:r>
              <a:rPr lang="en-US" dirty="0"/>
              <a:t>-Weinberg flat direction along the s-axis</a:t>
            </a:r>
          </a:p>
          <a:p>
            <a:endParaRPr lang="en-US" dirty="0"/>
          </a:p>
          <a:p>
            <a:r>
              <a:rPr lang="en-US" dirty="0"/>
              <a:t>Quantum effects bend the flat direction to a banana</a:t>
            </a:r>
          </a:p>
          <a:p>
            <a:endParaRPr lang="en-US" dirty="0"/>
          </a:p>
          <a:p>
            <a:r>
              <a:rPr lang="en-US" dirty="0"/>
              <a:t>Usually this is just neglected small effect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Due to the multi-phase criticality, the EW scale is loop suppressed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29AC6-DCFA-D449-90E2-67B4BEB85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77B8B-A87F-194A-8BDC-7865AB79D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991BC-C2E2-3045-BA3D-C0E134872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961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99D3F-E1DE-0F4C-B870-1B23053F4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F727A-5B2D-D14E-B0A5-9468D9FA3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realistic models couplings never run to zero at  the same scale: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Small quartic couplings: </a:t>
            </a:r>
            <a:r>
              <a:rPr lang="en-US" dirty="0" err="1"/>
              <a:t>inflaton</a:t>
            </a:r>
            <a:r>
              <a:rPr lang="en-US" dirty="0"/>
              <a:t> 𝜆&lt;10</a:t>
            </a:r>
            <a:r>
              <a:rPr lang="en-US" baseline="30000" dirty="0"/>
              <a:t>-12</a:t>
            </a:r>
            <a:r>
              <a:rPr lang="en-US" dirty="0"/>
              <a:t>, Higgs 𝜆(10</a:t>
            </a:r>
            <a:r>
              <a:rPr lang="en-US" baseline="30000" dirty="0"/>
              <a:t>10</a:t>
            </a:r>
            <a:r>
              <a:rPr lang="en-US" dirty="0"/>
              <a:t>GeV), freeze-in</a:t>
            </a:r>
          </a:p>
          <a:p>
            <a:endParaRPr lang="en-US" dirty="0"/>
          </a:p>
          <a:p>
            <a:r>
              <a:rPr lang="en-US" dirty="0"/>
              <a:t>Top Yukawa affects perpendicular direction of the flat direction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In realistic models one need more scalar couplings to have dynamical symmetry breaking along the multi-phase criticality direction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577135-7802-3A49-AD62-0788839DB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FEA3D-AD24-4D4B-9767-A35F6259B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10D5F8-2FA0-F147-8FA1-ABE6D1D83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D75F6F-12AC-154E-A077-B18AE84DE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2381886"/>
            <a:ext cx="3923056" cy="67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541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4DA72-47F4-8E44-898C-541610948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92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DM induced multi-critical dynamical symmetry breaking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74F2A-95FC-4747-8112-A58995A6B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3657"/>
            <a:ext cx="10515600" cy="4493306"/>
          </a:xfrm>
        </p:spPr>
        <p:txBody>
          <a:bodyPr/>
          <a:lstStyle/>
          <a:p>
            <a:r>
              <a:rPr lang="en-US" dirty="0"/>
              <a:t>The scalar model: the Higgs, a </a:t>
            </a:r>
            <a:r>
              <a:rPr lang="en-US" dirty="0" err="1"/>
              <a:t>dilaton</a:t>
            </a:r>
            <a:r>
              <a:rPr lang="en-US" dirty="0"/>
              <a:t> and scalar DM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AD0EDA-11AA-5641-8DC1-7FC51E4CE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413F1-DD85-AF44-B39D-4076AC926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2D791B-2000-D94F-8770-67373FCD5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7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CFBFEE-14AA-9A4C-815D-13FD75319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459615"/>
            <a:ext cx="2685906" cy="1947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BA90D57-99C3-D44A-8F10-26358D07FB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226" y="2445033"/>
            <a:ext cx="9943548" cy="83519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D277CA7-3EB3-4C4D-A5B7-0AA4FB0C87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0750" y="3459615"/>
            <a:ext cx="2324100" cy="15494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C4B1608-B35D-D140-815B-89B8D13AFF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7674" y="3745365"/>
            <a:ext cx="3340100" cy="9779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D961F63-486A-5846-A382-AF9D02853D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1571" y="5402037"/>
            <a:ext cx="1676400" cy="7747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A56D70B-0F63-4742-94D1-928C4F9AD3BE}"/>
              </a:ext>
            </a:extLst>
          </p:cNvPr>
          <p:cNvSpPr txBox="1"/>
          <p:nvPr/>
        </p:nvSpPr>
        <p:spPr>
          <a:xfrm>
            <a:off x="3218924" y="5395298"/>
            <a:ext cx="85779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Scalar DM must be heavy, the </a:t>
            </a:r>
            <a:r>
              <a:rPr lang="en-US" sz="2800" dirty="0" err="1">
                <a:solidFill>
                  <a:srgbClr val="FF0000"/>
                </a:solidFill>
              </a:rPr>
              <a:t>dilaton</a:t>
            </a:r>
            <a:r>
              <a:rPr lang="en-US" sz="2800" dirty="0">
                <a:solidFill>
                  <a:srgbClr val="FF0000"/>
                </a:solidFill>
              </a:rPr>
              <a:t> can be heavier or lighter than the Higgs boson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290E3E-B858-B840-85FE-CEB83574D82B}"/>
              </a:ext>
            </a:extLst>
          </p:cNvPr>
          <p:cNvSpPr txBox="1"/>
          <p:nvPr/>
        </p:nvSpPr>
        <p:spPr>
          <a:xfrm>
            <a:off x="1059801" y="6081991"/>
            <a:ext cx="1309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One scale w</a:t>
            </a:r>
          </a:p>
        </p:txBody>
      </p:sp>
    </p:spTree>
    <p:extLst>
      <p:ext uri="{BB962C8B-B14F-4D97-AF65-F5344CB8AC3E}">
        <p14:creationId xmlns:p14="http://schemas.microsoft.com/office/powerpoint/2010/main" val="2029328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CAAD9-2EE8-B441-A7CE-C0B9C0EC3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DM freeze out in this model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7C3F6C9-0FCD-0541-9F63-698FFDD233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87637" y="832022"/>
            <a:ext cx="6008914" cy="588945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29EBF-98FC-6446-B1BA-D1DEA9EEE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DE7FB-7991-914C-80E8-CD7FB36A7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1932F-7D43-7440-89AB-E9BDDA162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EE84D3-7EBD-C741-8FCA-7C31BC299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987" y="1464528"/>
            <a:ext cx="2946400" cy="800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8EF717-9D36-B841-8FA5-6D534C8D36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8800" y="1770743"/>
            <a:ext cx="2743200" cy="4699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B24793E-F05E-6043-B662-74EF5A0E3B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37" y="3837598"/>
            <a:ext cx="4406900" cy="419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FE6576-6212-D140-873F-54A95F6304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21972" y="2332875"/>
            <a:ext cx="1689180" cy="58471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732CEA2-557E-1643-85B9-42A382A9E9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569" y="5343682"/>
            <a:ext cx="45847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285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CAAD9-2EE8-B441-A7CE-C0B9C0EC3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DM freeze out in the </a:t>
            </a:r>
            <a:r>
              <a:rPr lang="en-US" dirty="0" err="1">
                <a:solidFill>
                  <a:srgbClr val="0070C0"/>
                </a:solidFill>
              </a:rPr>
              <a:t>Gildener</a:t>
            </a:r>
            <a:r>
              <a:rPr lang="en-US" dirty="0">
                <a:solidFill>
                  <a:srgbClr val="0070C0"/>
                </a:solidFill>
              </a:rPr>
              <a:t>-Weinberg limit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29EBF-98FC-6446-B1BA-D1DEA9EEE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01.12.2022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DE7FB-7991-914C-80E8-CD7FB36A7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1932F-7D43-7440-89AB-E9BDDA162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FF6C-990B-0E4C-8017-B013278603F8}" type="slidenum">
              <a:rPr lang="en-US" smtClean="0"/>
              <a:t>9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494B703-B776-3A46-AB61-9037836FC0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5515" y="1027433"/>
            <a:ext cx="5675085" cy="5830567"/>
          </a:xfrm>
        </p:spPr>
      </p:pic>
    </p:spTree>
    <p:extLst>
      <p:ext uri="{BB962C8B-B14F-4D97-AF65-F5344CB8AC3E}">
        <p14:creationId xmlns:p14="http://schemas.microsoft.com/office/powerpoint/2010/main" val="3603441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5233</TotalTime>
  <Words>463</Words>
  <Application>Microsoft Macintosh PowerPoint</Application>
  <PresentationFormat>Widescreen</PresentationFormat>
  <Paragraphs>113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Multi-phase criticality</vt:lpstr>
      <vt:lpstr>Outline</vt:lpstr>
      <vt:lpstr>Classically scale invariant Higgs-Dilaton model</vt:lpstr>
      <vt:lpstr>CW mechanism and multi-phase criticality</vt:lpstr>
      <vt:lpstr>The origin of the effect</vt:lpstr>
      <vt:lpstr>Comments</vt:lpstr>
      <vt:lpstr>DM induced multi-critical dynamical symmetry breaking</vt:lpstr>
      <vt:lpstr>DM freeze out in this model</vt:lpstr>
      <vt:lpstr>DM freeze out in the Gildener-Weinberg limit</vt:lpstr>
      <vt:lpstr>DM freeze-in in the multi-critical framework</vt:lpstr>
      <vt:lpstr>DM induced CW and freeze-in results</vt:lpstr>
      <vt:lpstr>DM induced hierarchy in scales</vt:lpstr>
      <vt:lpstr>Conclusions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GWs and Primordial Black Holes as the DM</dc:title>
  <dc:creator>Martti Raidal</dc:creator>
  <cp:lastModifiedBy>Martti Raidal</cp:lastModifiedBy>
  <cp:revision>280</cp:revision>
  <cp:lastPrinted>2022-09-01T08:33:28Z</cp:lastPrinted>
  <dcterms:created xsi:type="dcterms:W3CDTF">2018-12-11T12:04:06Z</dcterms:created>
  <dcterms:modified xsi:type="dcterms:W3CDTF">2022-11-30T08:06:38Z</dcterms:modified>
</cp:coreProperties>
</file>