
<file path=[Content_Types].xml><?xml version="1.0" encoding="utf-8"?>
<Types xmlns="http://schemas.openxmlformats.org/package/2006/content-types">
  <Default Extension="xml" ContentType="application/xml"/>
  <Default Extension="bin" ContentType="application/vnd.openxmlformats-officedocument.oleObject"/>
  <Default Extension="jpeg" ContentType="image/jpeg"/>
  <Default Extension="rels" ContentType="application/vnd.openxmlformats-package.relationships+xml"/>
  <Default Extension="mp4" ContentType="video/mp4"/>
  <Default Extension="emf" ContentType="image/x-emf"/>
  <Default Extension="vml" ContentType="application/vnd.openxmlformats-officedocument.vmlDrawing"/>
  <Default Extension="gif" ContentType="image/gif"/>
  <Default Extension="png" ContentType="image/png"/>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sldIdLst>
    <p:sldId id="259" r:id="rId2"/>
    <p:sldId id="260" r:id="rId3"/>
    <p:sldId id="266" r:id="rId4"/>
    <p:sldId id="267" r:id="rId5"/>
    <p:sldId id="291" r:id="rId6"/>
    <p:sldId id="268" r:id="rId7"/>
    <p:sldId id="269" r:id="rId8"/>
    <p:sldId id="289" r:id="rId9"/>
    <p:sldId id="290" r:id="rId10"/>
    <p:sldId id="270" r:id="rId11"/>
    <p:sldId id="271" r:id="rId12"/>
    <p:sldId id="257" r:id="rId13"/>
    <p:sldId id="258" r:id="rId14"/>
    <p:sldId id="261" r:id="rId15"/>
    <p:sldId id="262" r:id="rId16"/>
    <p:sldId id="264" r:id="rId17"/>
    <p:sldId id="265" r:id="rId18"/>
    <p:sldId id="272" r:id="rId19"/>
    <p:sldId id="273" r:id="rId20"/>
    <p:sldId id="292" r:id="rId21"/>
    <p:sldId id="274" r:id="rId22"/>
    <p:sldId id="275" r:id="rId23"/>
    <p:sldId id="277" r:id="rId24"/>
    <p:sldId id="278" r:id="rId25"/>
    <p:sldId id="279" r:id="rId26"/>
    <p:sldId id="280" r:id="rId27"/>
    <p:sldId id="281" r:id="rId28"/>
    <p:sldId id="282" r:id="rId29"/>
    <p:sldId id="283" r:id="rId30"/>
    <p:sldId id="287" r:id="rId31"/>
    <p:sldId id="288" r:id="rId32"/>
    <p:sldId id="284" r:id="rId33"/>
    <p:sldId id="285" r:id="rId34"/>
    <p:sldId id="286" r:id="rId35"/>
    <p:sldId id="294" r:id="rId36"/>
    <p:sldId id="293" r:id="rId37"/>
    <p:sldId id="295"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403"/>
    <p:restoredTop sz="91434"/>
  </p:normalViewPr>
  <p:slideViewPr>
    <p:cSldViewPr snapToGrid="0" snapToObjects="1">
      <p:cViewPr varScale="1">
        <p:scale>
          <a:sx n="158" d="100"/>
          <a:sy n="158" d="100"/>
        </p:scale>
        <p:origin x="408" y="184"/>
      </p:cViewPr>
      <p:guideLst/>
    </p:cSldViewPr>
  </p:slideViewPr>
  <p:notesTextViewPr>
    <p:cViewPr>
      <p:scale>
        <a:sx n="1" d="1"/>
        <a:sy n="1" d="1"/>
      </p:scale>
      <p:origin x="0" y="0"/>
    </p:cViewPr>
  </p:notesTextViewPr>
  <p:sorterViewPr>
    <p:cViewPr>
      <p:scale>
        <a:sx n="110" d="100"/>
        <a:sy n="110"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15.wmf"/><Relationship Id="rId4" Type="http://schemas.openxmlformats.org/officeDocument/2006/relationships/image" Target="../media/image116.wmf"/><Relationship Id="rId5" Type="http://schemas.openxmlformats.org/officeDocument/2006/relationships/image" Target="../media/image117.png"/><Relationship Id="rId1" Type="http://schemas.openxmlformats.org/officeDocument/2006/relationships/image" Target="../media/image113.wmf"/><Relationship Id="rId2" Type="http://schemas.openxmlformats.org/officeDocument/2006/relationships/image" Target="../media/image114.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16.wmf"/><Relationship Id="rId4" Type="http://schemas.openxmlformats.org/officeDocument/2006/relationships/image" Target="../media/image117.png"/><Relationship Id="rId5" Type="http://schemas.openxmlformats.org/officeDocument/2006/relationships/image" Target="../media/image120.png"/><Relationship Id="rId1" Type="http://schemas.openxmlformats.org/officeDocument/2006/relationships/image" Target="../media/image114.wmf"/><Relationship Id="rId2" Type="http://schemas.openxmlformats.org/officeDocument/2006/relationships/image" Target="../media/image11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329407-5204-964C-9B85-9A6E916FF93E}" type="datetimeFigureOut">
              <a:rPr lang="en-US" smtClean="0"/>
              <a:t>2/2/21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98258A-6442-9E41-9043-703D20A6DCDB}" type="slidenum">
              <a:rPr lang="en-US" smtClean="0"/>
              <a:t>‹#›</a:t>
            </a:fld>
            <a:endParaRPr lang="en-US"/>
          </a:p>
        </p:txBody>
      </p:sp>
    </p:spTree>
    <p:extLst>
      <p:ext uri="{BB962C8B-B14F-4D97-AF65-F5344CB8AC3E}">
        <p14:creationId xmlns:p14="http://schemas.microsoft.com/office/powerpoint/2010/main" val="1749472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b="1">
                <a:solidFill>
                  <a:schemeClr val="tx1"/>
                </a:solidFill>
                <a:latin typeface="Comic Sans MS" charset="0"/>
                <a:ea typeface="ＭＳ Ｐゴシック" charset="-128"/>
              </a:defRPr>
            </a:lvl1pPr>
            <a:lvl2pPr marL="742950" indent="-285750" defTabSz="912813">
              <a:defRPr b="1">
                <a:solidFill>
                  <a:schemeClr val="tx1"/>
                </a:solidFill>
                <a:latin typeface="Comic Sans MS" charset="0"/>
                <a:ea typeface="ＭＳ Ｐゴシック" charset="-128"/>
              </a:defRPr>
            </a:lvl2pPr>
            <a:lvl3pPr marL="1143000" indent="-228600" defTabSz="912813">
              <a:defRPr b="1">
                <a:solidFill>
                  <a:schemeClr val="tx1"/>
                </a:solidFill>
                <a:latin typeface="Comic Sans MS" charset="0"/>
                <a:ea typeface="ＭＳ Ｐゴシック" charset="-128"/>
              </a:defRPr>
            </a:lvl3pPr>
            <a:lvl4pPr marL="1600200" indent="-228600" defTabSz="912813">
              <a:defRPr b="1">
                <a:solidFill>
                  <a:schemeClr val="tx1"/>
                </a:solidFill>
                <a:latin typeface="Comic Sans MS" charset="0"/>
                <a:ea typeface="ＭＳ Ｐゴシック" charset="-128"/>
              </a:defRPr>
            </a:lvl4pPr>
            <a:lvl5pPr marL="2057400" indent="-228600" defTabSz="912813">
              <a:defRPr b="1">
                <a:solidFill>
                  <a:schemeClr val="tx1"/>
                </a:solidFill>
                <a:latin typeface="Comic Sans MS" charset="0"/>
                <a:ea typeface="ＭＳ Ｐゴシック" charset="-128"/>
              </a:defRPr>
            </a:lvl5pPr>
            <a:lvl6pPr marL="2514600" indent="-228600" defTabSz="912813" eaLnBrk="0" fontAlgn="base" hangingPunct="0">
              <a:spcBef>
                <a:spcPct val="0"/>
              </a:spcBef>
              <a:spcAft>
                <a:spcPct val="0"/>
              </a:spcAft>
              <a:defRPr b="1">
                <a:solidFill>
                  <a:schemeClr val="tx1"/>
                </a:solidFill>
                <a:latin typeface="Comic Sans MS" charset="0"/>
                <a:ea typeface="ＭＳ Ｐゴシック" charset="-128"/>
              </a:defRPr>
            </a:lvl6pPr>
            <a:lvl7pPr marL="2971800" indent="-228600" defTabSz="912813" eaLnBrk="0" fontAlgn="base" hangingPunct="0">
              <a:spcBef>
                <a:spcPct val="0"/>
              </a:spcBef>
              <a:spcAft>
                <a:spcPct val="0"/>
              </a:spcAft>
              <a:defRPr b="1">
                <a:solidFill>
                  <a:schemeClr val="tx1"/>
                </a:solidFill>
                <a:latin typeface="Comic Sans MS" charset="0"/>
                <a:ea typeface="ＭＳ Ｐゴシック" charset="-128"/>
              </a:defRPr>
            </a:lvl7pPr>
            <a:lvl8pPr marL="3429000" indent="-228600" defTabSz="912813" eaLnBrk="0" fontAlgn="base" hangingPunct="0">
              <a:spcBef>
                <a:spcPct val="0"/>
              </a:spcBef>
              <a:spcAft>
                <a:spcPct val="0"/>
              </a:spcAft>
              <a:defRPr b="1">
                <a:solidFill>
                  <a:schemeClr val="tx1"/>
                </a:solidFill>
                <a:latin typeface="Comic Sans MS" charset="0"/>
                <a:ea typeface="ＭＳ Ｐゴシック" charset="-128"/>
              </a:defRPr>
            </a:lvl8pPr>
            <a:lvl9pPr marL="3886200" indent="-228600" defTabSz="912813" eaLnBrk="0" fontAlgn="base" hangingPunct="0">
              <a:spcBef>
                <a:spcPct val="0"/>
              </a:spcBef>
              <a:spcAft>
                <a:spcPct val="0"/>
              </a:spcAft>
              <a:defRPr b="1">
                <a:solidFill>
                  <a:schemeClr val="tx1"/>
                </a:solidFill>
                <a:latin typeface="Comic Sans MS" charset="0"/>
                <a:ea typeface="ＭＳ Ｐゴシック" charset="-128"/>
              </a:defRPr>
            </a:lvl9pPr>
          </a:lstStyle>
          <a:p>
            <a:fld id="{45A67B4E-8E87-3B4B-B1AB-873A30087CB0}" type="slidenum">
              <a:rPr lang="fr-FR" altLang="en-US" b="0">
                <a:latin typeface="Times New Roman" charset="0"/>
              </a:rPr>
              <a:pPr/>
              <a:t>8</a:t>
            </a:fld>
            <a:endParaRPr lang="fr-FR" altLang="en-US" b="0">
              <a:latin typeface="Times New Roman" charset="0"/>
            </a:endParaRPr>
          </a:p>
        </p:txBody>
      </p:sp>
      <p:sp>
        <p:nvSpPr>
          <p:cNvPr id="156674" name="Rectangle 2"/>
          <p:cNvSpPr>
            <a:spLocks noGrp="1" noRot="1" noChangeAspect="1" noChangeArrowheads="1" noTextEdit="1"/>
          </p:cNvSpPr>
          <p:nvPr>
            <p:ph type="sldImg"/>
          </p:nvPr>
        </p:nvSpPr>
        <p:spPr>
          <a:ln/>
        </p:spPr>
      </p:sp>
      <p:sp>
        <p:nvSpPr>
          <p:cNvPr id="1566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dirty="0">
              <a:latin typeface="Times New Roman" charset="0"/>
              <a:ea typeface="ＭＳ Ｐゴシック" charset="-128"/>
            </a:endParaRPr>
          </a:p>
        </p:txBody>
      </p:sp>
    </p:spTree>
    <p:extLst>
      <p:ext uri="{BB962C8B-B14F-4D97-AF65-F5344CB8AC3E}">
        <p14:creationId xmlns:p14="http://schemas.microsoft.com/office/powerpoint/2010/main" val="6115078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84494633-67A9-4E43-ACD1-7A0FAA47A108}" type="slidenum">
              <a:rPr lang="en-US" smtClean="0"/>
              <a:pPr>
                <a:defRPr/>
              </a:pPr>
              <a:t>10</a:t>
            </a:fld>
            <a:endParaRPr lang="en-US"/>
          </a:p>
        </p:txBody>
      </p:sp>
    </p:spTree>
    <p:extLst>
      <p:ext uri="{BB962C8B-B14F-4D97-AF65-F5344CB8AC3E}">
        <p14:creationId xmlns:p14="http://schemas.microsoft.com/office/powerpoint/2010/main" val="11929021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84494633-67A9-4E43-ACD1-7A0FAA47A108}" type="slidenum">
              <a:rPr lang="en-US" smtClean="0"/>
              <a:pPr>
                <a:defRPr/>
              </a:pPr>
              <a:t>11</a:t>
            </a:fld>
            <a:endParaRPr lang="en-US"/>
          </a:p>
        </p:txBody>
      </p:sp>
    </p:spTree>
    <p:extLst>
      <p:ext uri="{BB962C8B-B14F-4D97-AF65-F5344CB8AC3E}">
        <p14:creationId xmlns:p14="http://schemas.microsoft.com/office/powerpoint/2010/main" val="2123417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98258A-6442-9E41-9043-703D20A6DCDB}" type="slidenum">
              <a:rPr lang="en-US" smtClean="0"/>
              <a:t>16</a:t>
            </a:fld>
            <a:endParaRPr lang="en-US"/>
          </a:p>
        </p:txBody>
      </p:sp>
    </p:spTree>
    <p:extLst>
      <p:ext uri="{BB962C8B-B14F-4D97-AF65-F5344CB8AC3E}">
        <p14:creationId xmlns:p14="http://schemas.microsoft.com/office/powerpoint/2010/main" val="594500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a:ln/>
        </p:spPr>
      </p:sp>
      <p:sp>
        <p:nvSpPr>
          <p:cNvPr id="5734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Times New Roman" charset="0"/>
              <a:ea typeface="ＭＳ Ｐゴシック" charset="-128"/>
            </a:endParaRPr>
          </a:p>
        </p:txBody>
      </p:sp>
      <p:sp>
        <p:nvSpPr>
          <p:cNvPr id="5734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b="1">
                <a:solidFill>
                  <a:schemeClr val="tx1"/>
                </a:solidFill>
                <a:latin typeface="Comic Sans MS" charset="0"/>
                <a:ea typeface="ＭＳ Ｐゴシック" charset="-128"/>
              </a:defRPr>
            </a:lvl1pPr>
            <a:lvl2pPr marL="742950" indent="-285750" defTabSz="912813">
              <a:defRPr b="1">
                <a:solidFill>
                  <a:schemeClr val="tx1"/>
                </a:solidFill>
                <a:latin typeface="Comic Sans MS" charset="0"/>
                <a:ea typeface="ＭＳ Ｐゴシック" charset="-128"/>
              </a:defRPr>
            </a:lvl2pPr>
            <a:lvl3pPr marL="1143000" indent="-228600" defTabSz="912813">
              <a:defRPr b="1">
                <a:solidFill>
                  <a:schemeClr val="tx1"/>
                </a:solidFill>
                <a:latin typeface="Comic Sans MS" charset="0"/>
                <a:ea typeface="ＭＳ Ｐゴシック" charset="-128"/>
              </a:defRPr>
            </a:lvl3pPr>
            <a:lvl4pPr marL="1600200" indent="-228600" defTabSz="912813">
              <a:defRPr b="1">
                <a:solidFill>
                  <a:schemeClr val="tx1"/>
                </a:solidFill>
                <a:latin typeface="Comic Sans MS" charset="0"/>
                <a:ea typeface="ＭＳ Ｐゴシック" charset="-128"/>
              </a:defRPr>
            </a:lvl4pPr>
            <a:lvl5pPr marL="2057400" indent="-228600" defTabSz="912813">
              <a:defRPr b="1">
                <a:solidFill>
                  <a:schemeClr val="tx1"/>
                </a:solidFill>
                <a:latin typeface="Comic Sans MS" charset="0"/>
                <a:ea typeface="ＭＳ Ｐゴシック" charset="-128"/>
              </a:defRPr>
            </a:lvl5pPr>
            <a:lvl6pPr marL="2514600" indent="-228600" defTabSz="912813" eaLnBrk="0" fontAlgn="base" hangingPunct="0">
              <a:spcBef>
                <a:spcPct val="0"/>
              </a:spcBef>
              <a:spcAft>
                <a:spcPct val="0"/>
              </a:spcAft>
              <a:defRPr b="1">
                <a:solidFill>
                  <a:schemeClr val="tx1"/>
                </a:solidFill>
                <a:latin typeface="Comic Sans MS" charset="0"/>
                <a:ea typeface="ＭＳ Ｐゴシック" charset="-128"/>
              </a:defRPr>
            </a:lvl6pPr>
            <a:lvl7pPr marL="2971800" indent="-228600" defTabSz="912813" eaLnBrk="0" fontAlgn="base" hangingPunct="0">
              <a:spcBef>
                <a:spcPct val="0"/>
              </a:spcBef>
              <a:spcAft>
                <a:spcPct val="0"/>
              </a:spcAft>
              <a:defRPr b="1">
                <a:solidFill>
                  <a:schemeClr val="tx1"/>
                </a:solidFill>
                <a:latin typeface="Comic Sans MS" charset="0"/>
                <a:ea typeface="ＭＳ Ｐゴシック" charset="-128"/>
              </a:defRPr>
            </a:lvl7pPr>
            <a:lvl8pPr marL="3429000" indent="-228600" defTabSz="912813" eaLnBrk="0" fontAlgn="base" hangingPunct="0">
              <a:spcBef>
                <a:spcPct val="0"/>
              </a:spcBef>
              <a:spcAft>
                <a:spcPct val="0"/>
              </a:spcAft>
              <a:defRPr b="1">
                <a:solidFill>
                  <a:schemeClr val="tx1"/>
                </a:solidFill>
                <a:latin typeface="Comic Sans MS" charset="0"/>
                <a:ea typeface="ＭＳ Ｐゴシック" charset="-128"/>
              </a:defRPr>
            </a:lvl8pPr>
            <a:lvl9pPr marL="3886200" indent="-228600" defTabSz="912813" eaLnBrk="0" fontAlgn="base" hangingPunct="0">
              <a:spcBef>
                <a:spcPct val="0"/>
              </a:spcBef>
              <a:spcAft>
                <a:spcPct val="0"/>
              </a:spcAft>
              <a:defRPr b="1">
                <a:solidFill>
                  <a:schemeClr val="tx1"/>
                </a:solidFill>
                <a:latin typeface="Comic Sans MS" charset="0"/>
                <a:ea typeface="ＭＳ Ｐゴシック" charset="-128"/>
              </a:defRPr>
            </a:lvl9pPr>
          </a:lstStyle>
          <a:p>
            <a:fld id="{3BE99EA3-42F0-A24F-B7E0-E52F435F230F}" type="slidenum">
              <a:rPr lang="fr-FR" altLang="en-US" b="0">
                <a:latin typeface="Times New Roman" charset="0"/>
              </a:rPr>
              <a:pPr/>
              <a:t>32</a:t>
            </a:fld>
            <a:endParaRPr lang="fr-FR" altLang="en-US" b="0">
              <a:latin typeface="Times New Roman" charset="0"/>
            </a:endParaRPr>
          </a:p>
        </p:txBody>
      </p:sp>
    </p:spTree>
    <p:extLst>
      <p:ext uri="{BB962C8B-B14F-4D97-AF65-F5344CB8AC3E}">
        <p14:creationId xmlns:p14="http://schemas.microsoft.com/office/powerpoint/2010/main" val="8965507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98258A-6442-9E41-9043-703D20A6DCDB}" type="slidenum">
              <a:rPr lang="en-US" smtClean="0"/>
              <a:t>36</a:t>
            </a:fld>
            <a:endParaRPr lang="en-US"/>
          </a:p>
        </p:txBody>
      </p:sp>
    </p:spTree>
    <p:extLst>
      <p:ext uri="{BB962C8B-B14F-4D97-AF65-F5344CB8AC3E}">
        <p14:creationId xmlns:p14="http://schemas.microsoft.com/office/powerpoint/2010/main" val="868282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31C8C78-92BE-C74F-B8C1-A36BC024BDCF}" type="datetimeFigureOut">
              <a:rPr lang="en-US" smtClean="0"/>
              <a:t>2/2/21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7FA77D-056F-E149-9A44-CDB7A2F0C127}" type="slidenum">
              <a:rPr lang="en-US" smtClean="0"/>
              <a:t>‹#›</a:t>
            </a:fld>
            <a:endParaRPr lang="en-US"/>
          </a:p>
        </p:txBody>
      </p:sp>
    </p:spTree>
    <p:extLst>
      <p:ext uri="{BB962C8B-B14F-4D97-AF65-F5344CB8AC3E}">
        <p14:creationId xmlns:p14="http://schemas.microsoft.com/office/powerpoint/2010/main" val="1442945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1C8C78-92BE-C74F-B8C1-A36BC024BDCF}" type="datetimeFigureOut">
              <a:rPr lang="en-US" smtClean="0"/>
              <a:t>2/2/21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7FA77D-056F-E149-9A44-CDB7A2F0C127}" type="slidenum">
              <a:rPr lang="en-US" smtClean="0"/>
              <a:t>‹#›</a:t>
            </a:fld>
            <a:endParaRPr lang="en-US"/>
          </a:p>
        </p:txBody>
      </p:sp>
    </p:spTree>
    <p:extLst>
      <p:ext uri="{BB962C8B-B14F-4D97-AF65-F5344CB8AC3E}">
        <p14:creationId xmlns:p14="http://schemas.microsoft.com/office/powerpoint/2010/main" val="10028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1C8C78-92BE-C74F-B8C1-A36BC024BDCF}" type="datetimeFigureOut">
              <a:rPr lang="en-US" smtClean="0"/>
              <a:t>2/2/21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7FA77D-056F-E149-9A44-CDB7A2F0C127}" type="slidenum">
              <a:rPr lang="en-US" smtClean="0"/>
              <a:t>‹#›</a:t>
            </a:fld>
            <a:endParaRPr lang="en-US"/>
          </a:p>
        </p:txBody>
      </p:sp>
    </p:spTree>
    <p:extLst>
      <p:ext uri="{BB962C8B-B14F-4D97-AF65-F5344CB8AC3E}">
        <p14:creationId xmlns:p14="http://schemas.microsoft.com/office/powerpoint/2010/main" val="1038367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839129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1C8C78-92BE-C74F-B8C1-A36BC024BDCF}" type="datetimeFigureOut">
              <a:rPr lang="en-US" smtClean="0"/>
              <a:t>2/2/21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7FA77D-056F-E149-9A44-CDB7A2F0C127}" type="slidenum">
              <a:rPr lang="en-US" smtClean="0"/>
              <a:t>‹#›</a:t>
            </a:fld>
            <a:endParaRPr lang="en-US"/>
          </a:p>
        </p:txBody>
      </p:sp>
    </p:spTree>
    <p:extLst>
      <p:ext uri="{BB962C8B-B14F-4D97-AF65-F5344CB8AC3E}">
        <p14:creationId xmlns:p14="http://schemas.microsoft.com/office/powerpoint/2010/main" val="580081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31C8C78-92BE-C74F-B8C1-A36BC024BDCF}" type="datetimeFigureOut">
              <a:rPr lang="en-US" smtClean="0"/>
              <a:t>2/2/21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7FA77D-056F-E149-9A44-CDB7A2F0C127}" type="slidenum">
              <a:rPr lang="en-US" smtClean="0"/>
              <a:t>‹#›</a:t>
            </a:fld>
            <a:endParaRPr lang="en-US"/>
          </a:p>
        </p:txBody>
      </p:sp>
    </p:spTree>
    <p:extLst>
      <p:ext uri="{BB962C8B-B14F-4D97-AF65-F5344CB8AC3E}">
        <p14:creationId xmlns:p14="http://schemas.microsoft.com/office/powerpoint/2010/main" val="2132901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31C8C78-92BE-C74F-B8C1-A36BC024BDCF}" type="datetimeFigureOut">
              <a:rPr lang="en-US" smtClean="0"/>
              <a:t>2/2/21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7FA77D-056F-E149-9A44-CDB7A2F0C127}" type="slidenum">
              <a:rPr lang="en-US" smtClean="0"/>
              <a:t>‹#›</a:t>
            </a:fld>
            <a:endParaRPr lang="en-US"/>
          </a:p>
        </p:txBody>
      </p:sp>
    </p:spTree>
    <p:extLst>
      <p:ext uri="{BB962C8B-B14F-4D97-AF65-F5344CB8AC3E}">
        <p14:creationId xmlns:p14="http://schemas.microsoft.com/office/powerpoint/2010/main" val="1882945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31C8C78-92BE-C74F-B8C1-A36BC024BDCF}" type="datetimeFigureOut">
              <a:rPr lang="en-US" smtClean="0"/>
              <a:t>2/2/21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7FA77D-056F-E149-9A44-CDB7A2F0C127}" type="slidenum">
              <a:rPr lang="en-US" smtClean="0"/>
              <a:t>‹#›</a:t>
            </a:fld>
            <a:endParaRPr lang="en-US"/>
          </a:p>
        </p:txBody>
      </p:sp>
    </p:spTree>
    <p:extLst>
      <p:ext uri="{BB962C8B-B14F-4D97-AF65-F5344CB8AC3E}">
        <p14:creationId xmlns:p14="http://schemas.microsoft.com/office/powerpoint/2010/main" val="13449542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31C8C78-92BE-C74F-B8C1-A36BC024BDCF}" type="datetimeFigureOut">
              <a:rPr lang="en-US" smtClean="0"/>
              <a:t>2/2/21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7FA77D-056F-E149-9A44-CDB7A2F0C127}" type="slidenum">
              <a:rPr lang="en-US" smtClean="0"/>
              <a:t>‹#›</a:t>
            </a:fld>
            <a:endParaRPr lang="en-US"/>
          </a:p>
        </p:txBody>
      </p:sp>
    </p:spTree>
    <p:extLst>
      <p:ext uri="{BB962C8B-B14F-4D97-AF65-F5344CB8AC3E}">
        <p14:creationId xmlns:p14="http://schemas.microsoft.com/office/powerpoint/2010/main" val="233614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1C8C78-92BE-C74F-B8C1-A36BC024BDCF}" type="datetimeFigureOut">
              <a:rPr lang="en-US" smtClean="0"/>
              <a:t>2/2/21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7FA77D-056F-E149-9A44-CDB7A2F0C127}" type="slidenum">
              <a:rPr lang="en-US" smtClean="0"/>
              <a:t>‹#›</a:t>
            </a:fld>
            <a:endParaRPr lang="en-US"/>
          </a:p>
        </p:txBody>
      </p:sp>
    </p:spTree>
    <p:extLst>
      <p:ext uri="{BB962C8B-B14F-4D97-AF65-F5344CB8AC3E}">
        <p14:creationId xmlns:p14="http://schemas.microsoft.com/office/powerpoint/2010/main" val="763769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1C8C78-92BE-C74F-B8C1-A36BC024BDCF}" type="datetimeFigureOut">
              <a:rPr lang="en-US" smtClean="0"/>
              <a:t>2/2/21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7FA77D-056F-E149-9A44-CDB7A2F0C127}" type="slidenum">
              <a:rPr lang="en-US" smtClean="0"/>
              <a:t>‹#›</a:t>
            </a:fld>
            <a:endParaRPr lang="en-US"/>
          </a:p>
        </p:txBody>
      </p:sp>
    </p:spTree>
    <p:extLst>
      <p:ext uri="{BB962C8B-B14F-4D97-AF65-F5344CB8AC3E}">
        <p14:creationId xmlns:p14="http://schemas.microsoft.com/office/powerpoint/2010/main" val="1166850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1C8C78-92BE-C74F-B8C1-A36BC024BDCF}" type="datetimeFigureOut">
              <a:rPr lang="en-US" smtClean="0"/>
              <a:t>2/2/21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7FA77D-056F-E149-9A44-CDB7A2F0C127}" type="slidenum">
              <a:rPr lang="en-US" smtClean="0"/>
              <a:t>‹#›</a:t>
            </a:fld>
            <a:endParaRPr lang="en-US"/>
          </a:p>
        </p:txBody>
      </p:sp>
    </p:spTree>
    <p:extLst>
      <p:ext uri="{BB962C8B-B14F-4D97-AF65-F5344CB8AC3E}">
        <p14:creationId xmlns:p14="http://schemas.microsoft.com/office/powerpoint/2010/main" val="43187390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1C8C78-92BE-C74F-B8C1-A36BC024BDCF}" type="datetimeFigureOut">
              <a:rPr lang="en-US" smtClean="0"/>
              <a:t>2/2/21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7FA77D-056F-E149-9A44-CDB7A2F0C127}" type="slidenum">
              <a:rPr lang="en-US" smtClean="0"/>
              <a:t>‹#›</a:t>
            </a:fld>
            <a:endParaRPr lang="en-US"/>
          </a:p>
        </p:txBody>
      </p:sp>
    </p:spTree>
    <p:extLst>
      <p:ext uri="{BB962C8B-B14F-4D97-AF65-F5344CB8AC3E}">
        <p14:creationId xmlns:p14="http://schemas.microsoft.com/office/powerpoint/2010/main" val="7998181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22.gif"/><Relationship Id="rId5" Type="http://schemas.openxmlformats.org/officeDocument/2006/relationships/image" Target="../media/image52.png"/><Relationship Id="rId6" Type="http://schemas.openxmlformats.org/officeDocument/2006/relationships/image" Target="../media/image53.png"/><Relationship Id="rId7" Type="http://schemas.openxmlformats.org/officeDocument/2006/relationships/image" Target="../media/image54.png"/><Relationship Id="rId8" Type="http://schemas.openxmlformats.org/officeDocument/2006/relationships/image" Target="../media/image55.png"/><Relationship Id="rId10" Type="http://schemas.openxmlformats.org/officeDocument/2006/relationships/image" Target="../media/image190.png"/><Relationship Id="rId11" Type="http://schemas.openxmlformats.org/officeDocument/2006/relationships/image" Target="../media/image56.png"/><Relationship Id="rId12" Type="http://schemas.openxmlformats.org/officeDocument/2006/relationships/image" Target="../media/image57.png"/><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22.gif"/><Relationship Id="rId5" Type="http://schemas.openxmlformats.org/officeDocument/2006/relationships/image" Target="../media/image58.png"/><Relationship Id="rId6" Type="http://schemas.openxmlformats.org/officeDocument/2006/relationships/image" Target="../media/image330.png"/><Relationship Id="rId7" Type="http://schemas.openxmlformats.org/officeDocument/2006/relationships/image" Target="../media/image56.png"/><Relationship Id="rId8" Type="http://schemas.openxmlformats.org/officeDocument/2006/relationships/image" Target="../media/image57.pn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3" Type="http://schemas.openxmlformats.org/officeDocument/2006/relationships/image" Target="../media/image60.png"/><Relationship Id="rId4" Type="http://schemas.openxmlformats.org/officeDocument/2006/relationships/image" Target="../media/image61.png"/><Relationship Id="rId1" Type="http://schemas.openxmlformats.org/officeDocument/2006/relationships/slideLayout" Target="../slideLayouts/slideLayout7.xml"/><Relationship Id="rId2" Type="http://schemas.openxmlformats.org/officeDocument/2006/relationships/image" Target="../media/image42.png"/></Relationships>
</file>

<file path=ppt/slides/_rels/slide13.xml.rels><?xml version="1.0" encoding="UTF-8" standalone="yes"?>
<Relationships xmlns="http://schemas.openxmlformats.org/package/2006/relationships"><Relationship Id="rId3" Type="http://schemas.openxmlformats.org/officeDocument/2006/relationships/image" Target="../media/image210.png"/><Relationship Id="rId4" Type="http://schemas.openxmlformats.org/officeDocument/2006/relationships/image" Target="../media/image310.png"/><Relationship Id="rId5" Type="http://schemas.openxmlformats.org/officeDocument/2006/relationships/image" Target="../media/image410.png"/><Relationship Id="rId6" Type="http://schemas.openxmlformats.org/officeDocument/2006/relationships/image" Target="../media/image50.png"/><Relationship Id="rId7" Type="http://schemas.openxmlformats.org/officeDocument/2006/relationships/image" Target="../media/image63.png"/><Relationship Id="rId1" Type="http://schemas.openxmlformats.org/officeDocument/2006/relationships/slideLayout" Target="../slideLayouts/slideLayout7.xml"/><Relationship Id="rId2" Type="http://schemas.openxmlformats.org/officeDocument/2006/relationships/image" Target="../media/image62.png"/></Relationships>
</file>

<file path=ppt/slides/_rels/slide14.xml.rels><?xml version="1.0" encoding="UTF-8" standalone="yes"?>
<Relationships xmlns="http://schemas.openxmlformats.org/package/2006/relationships"><Relationship Id="rId3" Type="http://schemas.openxmlformats.org/officeDocument/2006/relationships/image" Target="../media/image86.png"/><Relationship Id="rId4" Type="http://schemas.openxmlformats.org/officeDocument/2006/relationships/image" Target="../media/image91.png"/><Relationship Id="rId5" Type="http://schemas.openxmlformats.org/officeDocument/2006/relationships/image" Target="../media/image42.png"/><Relationship Id="rId6" Type="http://schemas.openxmlformats.org/officeDocument/2006/relationships/image" Target="../media/image103.png"/><Relationship Id="rId7" Type="http://schemas.openxmlformats.org/officeDocument/2006/relationships/image" Target="../media/image113.png"/><Relationship Id="rId8" Type="http://schemas.openxmlformats.org/officeDocument/2006/relationships/image" Target="../media/image121.png"/><Relationship Id="rId9" Type="http://schemas.openxmlformats.org/officeDocument/2006/relationships/image" Target="../media/image64.png"/><Relationship Id="rId10" Type="http://schemas.openxmlformats.org/officeDocument/2006/relationships/image" Target="../media/image65.png"/><Relationship Id="rId1" Type="http://schemas.openxmlformats.org/officeDocument/2006/relationships/slideLayout" Target="../slideLayouts/slideLayout7.xml"/><Relationship Id="rId2" Type="http://schemas.openxmlformats.org/officeDocument/2006/relationships/image" Target="../media/image710.png"/></Relationships>
</file>

<file path=ppt/slides/_rels/slide15.xml.rels><?xml version="1.0" encoding="UTF-8" standalone="yes"?>
<Relationships xmlns="http://schemas.openxmlformats.org/package/2006/relationships"><Relationship Id="rId3" Type="http://schemas.openxmlformats.org/officeDocument/2006/relationships/image" Target="../media/image67.png"/><Relationship Id="rId4" Type="http://schemas.openxmlformats.org/officeDocument/2006/relationships/image" Target="../media/image68.png"/><Relationship Id="rId5" Type="http://schemas.openxmlformats.org/officeDocument/2006/relationships/image" Target="../media/image69.png"/><Relationship Id="rId6" Type="http://schemas.openxmlformats.org/officeDocument/2006/relationships/image" Target="../media/image70.png"/><Relationship Id="rId7" Type="http://schemas.openxmlformats.org/officeDocument/2006/relationships/image" Target="../media/image59.png"/><Relationship Id="rId8" Type="http://schemas.openxmlformats.org/officeDocument/2006/relationships/image" Target="../media/image72.png"/><Relationship Id="rId1" Type="http://schemas.openxmlformats.org/officeDocument/2006/relationships/slideLayout" Target="../slideLayouts/slideLayout7.xml"/><Relationship Id="rId2" Type="http://schemas.openxmlformats.org/officeDocument/2006/relationships/image" Target="../media/image6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7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1.png"/><Relationship Id="rId3" Type="http://schemas.openxmlformats.org/officeDocument/2006/relationships/image" Target="../media/image7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72.gif"/><Relationship Id="rId3" Type="http://schemas.openxmlformats.org/officeDocument/2006/relationships/image" Target="../media/image76.png"/></Relationships>
</file>

<file path=ppt/slides/_rels/slide19.xml.rels><?xml version="1.0" encoding="UTF-8" standalone="yes"?>
<Relationships xmlns="http://schemas.openxmlformats.org/package/2006/relationships"><Relationship Id="rId3" Type="http://schemas.openxmlformats.org/officeDocument/2006/relationships/image" Target="../media/image73.png"/><Relationship Id="rId8" Type="http://schemas.openxmlformats.org/officeDocument/2006/relationships/image" Target="../media/image620.png"/><Relationship Id="rId1" Type="http://schemas.openxmlformats.org/officeDocument/2006/relationships/slideLayout" Target="../slideLayouts/slideLayout12.xml"/><Relationship Id="rId2" Type="http://schemas.openxmlformats.org/officeDocument/2006/relationships/image" Target="../media/image28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5.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2.xml"/><Relationship Id="rId4" Type="http://schemas.openxmlformats.org/officeDocument/2006/relationships/image" Target="../media/image440.png"/><Relationship Id="rId5" Type="http://schemas.openxmlformats.org/officeDocument/2006/relationships/image" Target="../media/image77.png"/><Relationship Id="rId1" Type="http://schemas.microsoft.com/office/2007/relationships/media" Target="../media/media1.mp4"/><Relationship Id="rId2" Type="http://schemas.openxmlformats.org/officeDocument/2006/relationships/video" Target="../media/media1.mp4"/></Relationships>
</file>

<file path=ppt/slides/_rels/slide22.xml.rels><?xml version="1.0" encoding="UTF-8" standalone="yes"?>
<Relationships xmlns="http://schemas.openxmlformats.org/package/2006/relationships"><Relationship Id="rId3" Type="http://schemas.openxmlformats.org/officeDocument/2006/relationships/image" Target="../media/image79.png"/><Relationship Id="rId4" Type="http://schemas.openxmlformats.org/officeDocument/2006/relationships/image" Target="../media/image82.png"/><Relationship Id="rId1" Type="http://schemas.openxmlformats.org/officeDocument/2006/relationships/slideLayout" Target="../slideLayouts/slideLayout12.xml"/><Relationship Id="rId2" Type="http://schemas.openxmlformats.org/officeDocument/2006/relationships/image" Target="../media/image78.png"/></Relationships>
</file>

<file path=ppt/slides/_rels/slide23.xml.rels><?xml version="1.0" encoding="UTF-8" standalone="yes"?>
<Relationships xmlns="http://schemas.openxmlformats.org/package/2006/relationships"><Relationship Id="rId3" Type="http://schemas.openxmlformats.org/officeDocument/2006/relationships/image" Target="../media/image80.png"/><Relationship Id="rId4" Type="http://schemas.openxmlformats.org/officeDocument/2006/relationships/image" Target="../media/image550.png"/><Relationship Id="rId1" Type="http://schemas.openxmlformats.org/officeDocument/2006/relationships/slideLayout" Target="../slideLayouts/slideLayout12.xml"/><Relationship Id="rId2" Type="http://schemas.openxmlformats.org/officeDocument/2006/relationships/image" Target="../media/image530.png"/></Relationships>
</file>

<file path=ppt/slides/_rels/slide24.xml.rels><?xml version="1.0" encoding="UTF-8" standalone="yes"?>
<Relationships xmlns="http://schemas.openxmlformats.org/package/2006/relationships"><Relationship Id="rId3" Type="http://schemas.openxmlformats.org/officeDocument/2006/relationships/image" Target="../media/image690.png"/><Relationship Id="rId4" Type="http://schemas.openxmlformats.org/officeDocument/2006/relationships/image" Target="../media/image700.png"/><Relationship Id="rId5" Type="http://schemas.openxmlformats.org/officeDocument/2006/relationships/image" Target="../media/image711.png"/><Relationship Id="rId6" Type="http://schemas.openxmlformats.org/officeDocument/2006/relationships/image" Target="../media/image83.png"/><Relationship Id="rId7" Type="http://schemas.openxmlformats.org/officeDocument/2006/relationships/image" Target="../media/image730.png"/><Relationship Id="rId8" Type="http://schemas.openxmlformats.org/officeDocument/2006/relationships/image" Target="../media/image740.png"/><Relationship Id="rId9" Type="http://schemas.openxmlformats.org/officeDocument/2006/relationships/image" Target="../media/image750.png"/><Relationship Id="rId1" Type="http://schemas.openxmlformats.org/officeDocument/2006/relationships/slideLayout" Target="../slideLayouts/slideLayout12.xml"/><Relationship Id="rId2" Type="http://schemas.openxmlformats.org/officeDocument/2006/relationships/image" Target="../media/image81.png"/></Relationships>
</file>

<file path=ppt/slides/_rels/slide25.xml.rels><?xml version="1.0" encoding="UTF-8" standalone="yes"?>
<Relationships xmlns="http://schemas.openxmlformats.org/package/2006/relationships"><Relationship Id="rId3" Type="http://schemas.openxmlformats.org/officeDocument/2006/relationships/image" Target="../media/image84.gif"/><Relationship Id="rId4" Type="http://schemas.openxmlformats.org/officeDocument/2006/relationships/image" Target="../media/image85.gif"/><Relationship Id="rId1" Type="http://schemas.openxmlformats.org/officeDocument/2006/relationships/slideLayout" Target="../slideLayouts/slideLayout12.xml"/><Relationship Id="rId2" Type="http://schemas.openxmlformats.org/officeDocument/2006/relationships/image" Target="../media/image76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87.png"/><Relationship Id="rId3" Type="http://schemas.openxmlformats.org/officeDocument/2006/relationships/image" Target="../media/image88.png"/></Relationships>
</file>

<file path=ppt/slides/_rels/slide27.xml.rels><?xml version="1.0" encoding="UTF-8" standalone="yes"?>
<Relationships xmlns="http://schemas.openxmlformats.org/package/2006/relationships"><Relationship Id="rId3" Type="http://schemas.openxmlformats.org/officeDocument/2006/relationships/image" Target="../media/image820.png"/><Relationship Id="rId4" Type="http://schemas.openxmlformats.org/officeDocument/2006/relationships/image" Target="../media/image830.png"/><Relationship Id="rId5" Type="http://schemas.openxmlformats.org/officeDocument/2006/relationships/image" Target="../media/image840.png"/><Relationship Id="rId1" Type="http://schemas.openxmlformats.org/officeDocument/2006/relationships/slideLayout" Target="../slideLayouts/slideLayout12.xml"/><Relationship Id="rId2" Type="http://schemas.openxmlformats.org/officeDocument/2006/relationships/image" Target="../media/image89.png"/></Relationships>
</file>

<file path=ppt/slides/_rels/slide28.xml.rels><?xml version="1.0" encoding="UTF-8" standalone="yes"?>
<Relationships xmlns="http://schemas.openxmlformats.org/package/2006/relationships"><Relationship Id="rId3" Type="http://schemas.openxmlformats.org/officeDocument/2006/relationships/image" Target="../media/image92.png"/><Relationship Id="rId4" Type="http://schemas.openxmlformats.org/officeDocument/2006/relationships/image" Target="../media/image880.png"/><Relationship Id="rId5" Type="http://schemas.openxmlformats.org/officeDocument/2006/relationships/image" Target="../media/image93.png"/><Relationship Id="rId1" Type="http://schemas.openxmlformats.org/officeDocument/2006/relationships/slideLayout" Target="../slideLayouts/slideLayout12.xml"/><Relationship Id="rId2" Type="http://schemas.openxmlformats.org/officeDocument/2006/relationships/image" Target="../media/image90.gif"/></Relationships>
</file>

<file path=ppt/slides/_rels/slide29.xml.rels><?xml version="1.0" encoding="UTF-8" standalone="yes"?>
<Relationships xmlns="http://schemas.openxmlformats.org/package/2006/relationships"><Relationship Id="rId3" Type="http://schemas.openxmlformats.org/officeDocument/2006/relationships/image" Target="../media/image95.png"/><Relationship Id="rId4" Type="http://schemas.openxmlformats.org/officeDocument/2006/relationships/image" Target="../media/image96.png"/><Relationship Id="rId5" Type="http://schemas.openxmlformats.org/officeDocument/2006/relationships/image" Target="../media/image930.png"/><Relationship Id="rId1" Type="http://schemas.openxmlformats.org/officeDocument/2006/relationships/slideLayout" Target="../slideLayouts/slideLayout12.xml"/><Relationship Id="rId2" Type="http://schemas.openxmlformats.org/officeDocument/2006/relationships/image" Target="../media/image94.png"/></Relationships>
</file>

<file path=ppt/slides/_rels/slide3.xml.rels><?xml version="1.0" encoding="UTF-8" standalone="yes"?>
<Relationships xmlns="http://schemas.openxmlformats.org/package/2006/relationships"><Relationship Id="rId11" Type="http://schemas.openxmlformats.org/officeDocument/2006/relationships/image" Target="../media/image10.png"/><Relationship Id="rId12" Type="http://schemas.openxmlformats.org/officeDocument/2006/relationships/image" Target="../media/image11.png"/><Relationship Id="rId1" Type="http://schemas.openxmlformats.org/officeDocument/2006/relationships/slideLayout" Target="../slideLayouts/slideLayout12.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97.wmf"/><Relationship Id="rId5" Type="http://schemas.openxmlformats.org/officeDocument/2006/relationships/image" Target="../media/image98.png"/><Relationship Id="rId6" Type="http://schemas.openxmlformats.org/officeDocument/2006/relationships/image" Target="../media/image99.png"/><Relationship Id="rId7" Type="http://schemas.openxmlformats.org/officeDocument/2006/relationships/image" Target="../media/image100.png"/><Relationship Id="rId8" Type="http://schemas.openxmlformats.org/officeDocument/2006/relationships/image" Target="../media/image101.png"/><Relationship Id="rId9" Type="http://schemas.openxmlformats.org/officeDocument/2006/relationships/image" Target="../media/image102.png"/><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103.wmf"/><Relationship Id="rId5" Type="http://schemas.openxmlformats.org/officeDocument/2006/relationships/image" Target="../media/image104.png"/><Relationship Id="rId6" Type="http://schemas.openxmlformats.org/officeDocument/2006/relationships/image" Target="../media/image105.png"/><Relationship Id="rId7" Type="http://schemas.openxmlformats.org/officeDocument/2006/relationships/image" Target="../media/image109.png"/><Relationship Id="rId8" Type="http://schemas.openxmlformats.org/officeDocument/2006/relationships/image" Target="../media/image110.png"/><Relationship Id="rId9" Type="http://schemas.openxmlformats.org/officeDocument/2006/relationships/image" Target="../media/image111.png"/><Relationship Id="rId10" Type="http://schemas.openxmlformats.org/officeDocument/2006/relationships/image" Target="../media/image112.png"/><Relationship Id="rId1" Type="http://schemas.openxmlformats.org/officeDocument/2006/relationships/vmlDrawing" Target="../drawings/vmlDrawing2.vml"/><Relationship Id="rId2"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1" Type="http://schemas.openxmlformats.org/officeDocument/2006/relationships/oleObject" Target="../embeddings/oleObject6.bin"/><Relationship Id="rId12" Type="http://schemas.openxmlformats.org/officeDocument/2006/relationships/image" Target="../media/image116.wmf"/><Relationship Id="rId13" Type="http://schemas.openxmlformats.org/officeDocument/2006/relationships/oleObject" Target="../embeddings/oleObject7.bin"/><Relationship Id="rId14" Type="http://schemas.openxmlformats.org/officeDocument/2006/relationships/image" Target="../media/image117.png"/><Relationship Id="rId15" Type="http://schemas.openxmlformats.org/officeDocument/2006/relationships/image" Target="../media/image119.png"/><Relationship Id="rId1" Type="http://schemas.openxmlformats.org/officeDocument/2006/relationships/vmlDrawing" Target="../drawings/vmlDrawing3.vml"/><Relationship Id="rId2" Type="http://schemas.openxmlformats.org/officeDocument/2006/relationships/slideLayout" Target="../slideLayouts/slideLayout6.xml"/><Relationship Id="rId3" Type="http://schemas.openxmlformats.org/officeDocument/2006/relationships/notesSlide" Target="../notesSlides/notesSlide5.xml"/><Relationship Id="rId4" Type="http://schemas.openxmlformats.org/officeDocument/2006/relationships/oleObject" Target="../embeddings/oleObject3.bin"/><Relationship Id="rId5" Type="http://schemas.openxmlformats.org/officeDocument/2006/relationships/image" Target="../media/image113.wmf"/><Relationship Id="rId6" Type="http://schemas.openxmlformats.org/officeDocument/2006/relationships/image" Target="../media/image118.png"/><Relationship Id="rId7" Type="http://schemas.openxmlformats.org/officeDocument/2006/relationships/oleObject" Target="../embeddings/oleObject4.bin"/><Relationship Id="rId8" Type="http://schemas.openxmlformats.org/officeDocument/2006/relationships/image" Target="../media/image114.wmf"/><Relationship Id="rId9" Type="http://schemas.openxmlformats.org/officeDocument/2006/relationships/oleObject" Target="../embeddings/oleObject5.bin"/><Relationship Id="rId10" Type="http://schemas.openxmlformats.org/officeDocument/2006/relationships/image" Target="../media/image115.wmf"/></Relationships>
</file>

<file path=ppt/slides/_rels/slide33.xml.rels><?xml version="1.0" encoding="UTF-8" standalone="yes"?>
<Relationships xmlns="http://schemas.openxmlformats.org/package/2006/relationships"><Relationship Id="rId11" Type="http://schemas.openxmlformats.org/officeDocument/2006/relationships/image" Target="../media/image117.png"/><Relationship Id="rId12" Type="http://schemas.openxmlformats.org/officeDocument/2006/relationships/oleObject" Target="../embeddings/oleObject12.bin"/><Relationship Id="rId13" Type="http://schemas.openxmlformats.org/officeDocument/2006/relationships/image" Target="../media/image120.png"/><Relationship Id="rId14" Type="http://schemas.openxmlformats.org/officeDocument/2006/relationships/image" Target="../media/image121.jpeg"/><Relationship Id="rId15" Type="http://schemas.openxmlformats.org/officeDocument/2006/relationships/image" Target="../media/image122.jpeg"/><Relationship Id="rId1" Type="http://schemas.openxmlformats.org/officeDocument/2006/relationships/vmlDrawing" Target="../drawings/vmlDrawing4.vml"/><Relationship Id="rId2" Type="http://schemas.openxmlformats.org/officeDocument/2006/relationships/slideLayout" Target="../slideLayouts/slideLayout6.xml"/><Relationship Id="rId3" Type="http://schemas.openxmlformats.org/officeDocument/2006/relationships/image" Target="../media/image118.png"/><Relationship Id="rId4" Type="http://schemas.openxmlformats.org/officeDocument/2006/relationships/oleObject" Target="../embeddings/oleObject8.bin"/><Relationship Id="rId5" Type="http://schemas.openxmlformats.org/officeDocument/2006/relationships/image" Target="../media/image114.wmf"/><Relationship Id="rId6" Type="http://schemas.openxmlformats.org/officeDocument/2006/relationships/oleObject" Target="../embeddings/oleObject9.bin"/><Relationship Id="rId7" Type="http://schemas.openxmlformats.org/officeDocument/2006/relationships/image" Target="../media/image115.wmf"/><Relationship Id="rId8" Type="http://schemas.openxmlformats.org/officeDocument/2006/relationships/oleObject" Target="../embeddings/oleObject10.bin"/><Relationship Id="rId9" Type="http://schemas.openxmlformats.org/officeDocument/2006/relationships/image" Target="../media/image116.wmf"/><Relationship Id="rId10" Type="http://schemas.openxmlformats.org/officeDocument/2006/relationships/oleObject" Target="../embeddings/oleObject11.bin"/></Relationships>
</file>

<file path=ppt/slides/_rels/slide34.xml.rels><?xml version="1.0" encoding="UTF-8" standalone="yes"?>
<Relationships xmlns="http://schemas.openxmlformats.org/package/2006/relationships"><Relationship Id="rId3" Type="http://schemas.openxmlformats.org/officeDocument/2006/relationships/image" Target="../media/image121.jpeg"/><Relationship Id="rId4" Type="http://schemas.openxmlformats.org/officeDocument/2006/relationships/oleObject" Target="../embeddings/oleObject13.bin"/><Relationship Id="rId5" Type="http://schemas.openxmlformats.org/officeDocument/2006/relationships/image" Target="../media/image123.emf"/><Relationship Id="rId6" Type="http://schemas.openxmlformats.org/officeDocument/2006/relationships/image" Target="../media/image122.jpeg"/><Relationship Id="rId1" Type="http://schemas.openxmlformats.org/officeDocument/2006/relationships/vmlDrawing" Target="../drawings/vmlDrawing5.vml"/><Relationship Id="rId2"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125.png"/><Relationship Id="rId4" Type="http://schemas.openxmlformats.org/officeDocument/2006/relationships/image" Target="../media/image126.png"/><Relationship Id="rId5" Type="http://schemas.openxmlformats.org/officeDocument/2006/relationships/image" Target="../media/image127.png"/><Relationship Id="rId6" Type="http://schemas.openxmlformats.org/officeDocument/2006/relationships/image" Target="../media/image128.png"/><Relationship Id="rId7" Type="http://schemas.openxmlformats.org/officeDocument/2006/relationships/image" Target="../media/image129.png"/><Relationship Id="rId8" Type="http://schemas.openxmlformats.org/officeDocument/2006/relationships/image" Target="../media/image130.png"/><Relationship Id="rId1" Type="http://schemas.openxmlformats.org/officeDocument/2006/relationships/slideLayout" Target="../slideLayouts/slideLayout7.xml"/><Relationship Id="rId2" Type="http://schemas.openxmlformats.org/officeDocument/2006/relationships/image" Target="../media/image124.png"/></Relationships>
</file>

<file path=ppt/slides/_rels/slide36.xml.rels><?xml version="1.0" encoding="UTF-8" standalone="yes"?>
<Relationships xmlns="http://schemas.openxmlformats.org/package/2006/relationships"><Relationship Id="rId3" Type="http://schemas.openxmlformats.org/officeDocument/2006/relationships/image" Target="../media/image131.png"/><Relationship Id="rId4" Type="http://schemas.openxmlformats.org/officeDocument/2006/relationships/image" Target="../media/image132.png"/><Relationship Id="rId5" Type="http://schemas.openxmlformats.org/officeDocument/2006/relationships/image" Target="../media/image133.png"/><Relationship Id="rId6" Type="http://schemas.openxmlformats.org/officeDocument/2006/relationships/image" Target="../media/image134.png"/><Relationship Id="rId7" Type="http://schemas.openxmlformats.org/officeDocument/2006/relationships/image" Target="../media/image135.png"/><Relationship Id="rId8" Type="http://schemas.openxmlformats.org/officeDocument/2006/relationships/image" Target="../media/image136.png"/><Relationship Id="rId9" Type="http://schemas.openxmlformats.org/officeDocument/2006/relationships/image" Target="../media/image137.png"/><Relationship Id="rId10" Type="http://schemas.openxmlformats.org/officeDocument/2006/relationships/image" Target="../media/image138.pn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37.xml.rels><?xml version="1.0" encoding="UTF-8" standalone="yes"?>
<Relationships xmlns="http://schemas.openxmlformats.org/package/2006/relationships"><Relationship Id="rId3" Type="http://schemas.openxmlformats.org/officeDocument/2006/relationships/image" Target="../media/image140.png"/><Relationship Id="rId4" Type="http://schemas.openxmlformats.org/officeDocument/2006/relationships/hyperlink" Target="https://cds.cern.ch/record/2034423" TargetMode="External"/><Relationship Id="rId5" Type="http://schemas.openxmlformats.org/officeDocument/2006/relationships/hyperlink" Target="https://link-springer-com.ezproxy.cern.ch/content/pdf/10.1007%2F978-3-319-18317-6_9.pdf" TargetMode="External"/><Relationship Id="rId1" Type="http://schemas.openxmlformats.org/officeDocument/2006/relationships/slideLayout" Target="../slideLayouts/slideLayout7.xml"/><Relationship Id="rId2" Type="http://schemas.openxmlformats.org/officeDocument/2006/relationships/image" Target="../media/image139.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png"/><Relationship Id="rId8" Type="http://schemas.openxmlformats.org/officeDocument/2006/relationships/image" Target="../media/image18.png"/><Relationship Id="rId1" Type="http://schemas.openxmlformats.org/officeDocument/2006/relationships/slideLayout" Target="../slideLayouts/slideLayout12.xml"/><Relationship Id="rId2"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20.png"/><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5" Type="http://schemas.openxmlformats.org/officeDocument/2006/relationships/image" Target="../media/image24.png"/><Relationship Id="rId6" Type="http://schemas.openxmlformats.org/officeDocument/2006/relationships/image" Target="../media/image25.png"/><Relationship Id="rId7" Type="http://schemas.openxmlformats.org/officeDocument/2006/relationships/image" Target="../media/image26.png"/><Relationship Id="rId8" Type="http://schemas.openxmlformats.org/officeDocument/2006/relationships/image" Target="../media/image27.png"/><Relationship Id="rId9" Type="http://schemas.openxmlformats.org/officeDocument/2006/relationships/image" Target="../media/image28.png"/><Relationship Id="rId10" Type="http://schemas.openxmlformats.org/officeDocument/2006/relationships/image" Target="../media/image29.png"/><Relationship Id="rId11"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7.xml.rels><?xml version="1.0" encoding="UTF-8" standalone="yes"?>
<Relationships xmlns="http://schemas.openxmlformats.org/package/2006/relationships"><Relationship Id="rId14" Type="http://schemas.openxmlformats.org/officeDocument/2006/relationships/image" Target="../media/image106.png"/><Relationship Id="rId15" Type="http://schemas.openxmlformats.org/officeDocument/2006/relationships/image" Target="../media/image107.png"/><Relationship Id="rId16" Type="http://schemas.openxmlformats.org/officeDocument/2006/relationships/image" Target="../media/image108.png"/><Relationship Id="rId17" Type="http://schemas.openxmlformats.org/officeDocument/2006/relationships/image" Target="../media/image37.png"/><Relationship Id="rId18" Type="http://schemas.openxmlformats.org/officeDocument/2006/relationships/image" Target="../media/image38.png"/><Relationship Id="rId19" Type="http://schemas.openxmlformats.org/officeDocument/2006/relationships/image" Target="../media/image39.png"/><Relationship Id="rId20" Type="http://schemas.openxmlformats.org/officeDocument/2006/relationships/image" Target="../media/image31.png"/><Relationship Id="rId21" Type="http://schemas.openxmlformats.org/officeDocument/2006/relationships/image" Target="../media/image32.png"/><Relationship Id="rId1" Type="http://schemas.openxmlformats.org/officeDocument/2006/relationships/slideLayout" Target="../slideLayouts/slideLayout12.xml"/><Relationship Id="rId2" Type="http://schemas.openxmlformats.org/officeDocument/2006/relationships/image" Target="../media/image20.gif"/><Relationship Id="rId3" Type="http://schemas.openxmlformats.org/officeDocument/2006/relationships/image" Target="../media/image21.gif"/><Relationship Id="rId4" Type="http://schemas.openxmlformats.org/officeDocument/2006/relationships/image" Target="../media/image22.gif"/><Relationship Id="rId5" Type="http://schemas.openxmlformats.org/officeDocument/2006/relationships/image" Target="../media/image34.png"/><Relationship Id="rId6" Type="http://schemas.openxmlformats.org/officeDocument/2006/relationships/image" Target="../media/image35.png"/><Relationship Id="rId7" Type="http://schemas.openxmlformats.org/officeDocument/2006/relationships/image" Target="../media/image36.png"/><Relationship Id="rId22" Type="http://schemas.openxmlformats.org/officeDocument/2006/relationships/image" Target="../media/image33.png"/></Relationships>
</file>

<file path=ppt/slides/_rels/slide8.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image" Target="../media/image43.png"/><Relationship Id="rId5" Type="http://schemas.openxmlformats.org/officeDocument/2006/relationships/image" Target="../media/image44.png"/><Relationship Id="rId6" Type="http://schemas.openxmlformats.org/officeDocument/2006/relationships/image" Target="../media/image45.png"/><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image" Target="../media/image48.png"/><Relationship Id="rId5" Type="http://schemas.openxmlformats.org/officeDocument/2006/relationships/image" Target="../media/image49.png"/><Relationship Id="rId6" Type="http://schemas.openxmlformats.org/officeDocument/2006/relationships/image" Target="../media/image41.jpeg"/><Relationship Id="rId1" Type="http://schemas.openxmlformats.org/officeDocument/2006/relationships/slideLayout" Target="../slideLayouts/slideLayout7.xml"/><Relationship Id="rId2" Type="http://schemas.openxmlformats.org/officeDocument/2006/relationships/image" Target="../media/image4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Introduction to longitudinal beam dynamics</a:t>
            </a:r>
            <a:endParaRPr lang="en-GB" dirty="0"/>
          </a:p>
        </p:txBody>
      </p:sp>
      <p:sp>
        <p:nvSpPr>
          <p:cNvPr id="3" name="Subtitle 2"/>
          <p:cNvSpPr>
            <a:spLocks noGrp="1"/>
          </p:cNvSpPr>
          <p:nvPr>
            <p:ph type="subTitle" idx="1"/>
          </p:nvPr>
        </p:nvSpPr>
        <p:spPr/>
        <p:txBody>
          <a:bodyPr>
            <a:normAutofit fontScale="70000" lnSpcReduction="20000"/>
          </a:bodyPr>
          <a:lstStyle/>
          <a:p>
            <a:pPr algn="l"/>
            <a:r>
              <a:rPr lang="en-GB" dirty="0" smtClean="0"/>
              <a:t>Course objectives:</a:t>
            </a:r>
          </a:p>
          <a:p>
            <a:pPr marL="342900" indent="-342900" algn="l">
              <a:buFont typeface="Arial" panose="020B0604020202020204" pitchFamily="34" charset="0"/>
              <a:buChar char="•"/>
            </a:pPr>
            <a:r>
              <a:rPr lang="en-GB" dirty="0" smtClean="0"/>
              <a:t>Give an overview of the longitudinal dynamics of beam particles in accelerators</a:t>
            </a:r>
          </a:p>
          <a:p>
            <a:pPr marL="342900" indent="-342900" algn="l">
              <a:buFont typeface="Arial" panose="020B0604020202020204" pitchFamily="34" charset="0"/>
              <a:buChar char="•"/>
            </a:pPr>
            <a:r>
              <a:rPr lang="en-GB" dirty="0" smtClean="0"/>
              <a:t>Understand the issue of synchronization between the particles and the accelerating cavity</a:t>
            </a:r>
          </a:p>
          <a:p>
            <a:pPr marL="342900" indent="-342900" algn="l">
              <a:buFont typeface="Arial" panose="020B0604020202020204" pitchFamily="34" charset="0"/>
              <a:buChar char="•"/>
            </a:pPr>
            <a:r>
              <a:rPr lang="en-GB" dirty="0" smtClean="0"/>
              <a:t>The course will focused on synchrotrons and the synchrotron motion</a:t>
            </a:r>
          </a:p>
          <a:p>
            <a:pPr marL="342900" indent="-342900" algn="l">
              <a:buFont typeface="Arial" panose="020B0604020202020204" pitchFamily="34" charset="0"/>
              <a:buChar char="•"/>
            </a:pPr>
            <a:r>
              <a:rPr lang="en-GB" dirty="0" smtClean="0"/>
              <a:t>We will discuss radio-frequency resonators and the transit time factor</a:t>
            </a:r>
            <a:endParaRPr lang="en-GB" dirty="0"/>
          </a:p>
        </p:txBody>
      </p:sp>
      <p:sp>
        <p:nvSpPr>
          <p:cNvPr id="4" name="Date Placeholder 3"/>
          <p:cNvSpPr>
            <a:spLocks noGrp="1"/>
          </p:cNvSpPr>
          <p:nvPr>
            <p:ph type="dt" sz="half" idx="10"/>
          </p:nvPr>
        </p:nvSpPr>
        <p:spPr/>
        <p:txBody>
          <a:bodyPr/>
          <a:lstStyle/>
          <a:p>
            <a:r>
              <a:rPr lang="en-GB" smtClean="0"/>
              <a:t>04.02.2020</a:t>
            </a:r>
            <a:endParaRPr lang="en-GB"/>
          </a:p>
        </p:txBody>
      </p:sp>
      <p:sp>
        <p:nvSpPr>
          <p:cNvPr id="5" name="Footer Placeholder 4"/>
          <p:cNvSpPr>
            <a:spLocks noGrp="1"/>
          </p:cNvSpPr>
          <p:nvPr>
            <p:ph type="ftr" sz="quarter" idx="11"/>
          </p:nvPr>
        </p:nvSpPr>
        <p:spPr/>
        <p:txBody>
          <a:bodyPr/>
          <a:lstStyle/>
          <a:p>
            <a:r>
              <a:rPr lang="en-GB" smtClean="0"/>
              <a:t>ULB accelerator school, longitudinal beam dynamics, R. Alemany</a:t>
            </a:r>
            <a:endParaRPr lang="en-GB"/>
          </a:p>
        </p:txBody>
      </p:sp>
      <p:sp>
        <p:nvSpPr>
          <p:cNvPr id="6" name="Slide Number Placeholder 5"/>
          <p:cNvSpPr>
            <a:spLocks noGrp="1"/>
          </p:cNvSpPr>
          <p:nvPr>
            <p:ph type="sldNum" sz="quarter" idx="12"/>
          </p:nvPr>
        </p:nvSpPr>
        <p:spPr/>
        <p:txBody>
          <a:bodyPr/>
          <a:lstStyle/>
          <a:p>
            <a:fld id="{F45B2314-50F7-4F10-B8A8-A8DCE8E27403}" type="slidenum">
              <a:rPr lang="en-GB" smtClean="0"/>
              <a:t>1</a:t>
            </a:fld>
            <a:endParaRPr lang="en-GB"/>
          </a:p>
        </p:txBody>
      </p:sp>
    </p:spTree>
    <p:extLst>
      <p:ext uri="{BB962C8B-B14F-4D97-AF65-F5344CB8AC3E}">
        <p14:creationId xmlns:p14="http://schemas.microsoft.com/office/powerpoint/2010/main" val="16732279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7" name="TextBox 16"/>
              <p:cNvSpPr txBox="1">
                <a:spLocks noChangeArrowheads="1"/>
              </p:cNvSpPr>
              <p:nvPr/>
            </p:nvSpPr>
            <p:spPr bwMode="auto">
              <a:xfrm>
                <a:off x="158564" y="971080"/>
                <a:ext cx="12033436" cy="64633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285750" indent="-285750">
                  <a:buFont typeface="Wingdings" panose="05000000000000000000" pitchFamily="2" charset="2"/>
                  <a:buChar char="q"/>
                </a:pPr>
                <a:r>
                  <a:rPr lang="en-GB" b="1" dirty="0"/>
                  <a:t>Stationary case</a:t>
                </a:r>
                <a:r>
                  <a:rPr lang="en-GB" dirty="0">
                    <a:sym typeface="Wingdings" panose="05000000000000000000" pitchFamily="2" charset="2"/>
                  </a:rPr>
                  <a:t>: In the LHC </a:t>
                </a:r>
                <a14:m>
                  <m:oMath xmlns:m="http://schemas.openxmlformats.org/officeDocument/2006/math">
                    <m:sSub>
                      <m:sSubPr>
                        <m:ctrlPr>
                          <a:rPr lang="el-GR" i="1">
                            <a:latin typeface="Cambria Math" charset="0"/>
                          </a:rPr>
                        </m:ctrlPr>
                      </m:sSubPr>
                      <m:e>
                        <m:r>
                          <a:rPr lang="el-GR" i="1">
                            <a:latin typeface="Cambria Math" panose="02040503050406030204" pitchFamily="18" charset="0"/>
                          </a:rPr>
                          <m:t>𝜑</m:t>
                        </m:r>
                      </m:e>
                      <m:sub>
                        <m:r>
                          <a:rPr lang="en-GB">
                            <a:latin typeface="Cambria Math" panose="02040503050406030204" pitchFamily="18" charset="0"/>
                          </a:rPr>
                          <m:t>0</m:t>
                        </m:r>
                      </m:sub>
                    </m:sSub>
                    <m:r>
                      <a:rPr lang="en-US" i="1">
                        <a:latin typeface="Cambria Math" charset="0"/>
                      </a:rPr>
                      <m:t>=</m:t>
                    </m:r>
                    <m:sSub>
                      <m:sSubPr>
                        <m:ctrlPr>
                          <a:rPr lang="el-GR" i="1">
                            <a:latin typeface="Cambria Math" charset="0"/>
                          </a:rPr>
                        </m:ctrlPr>
                      </m:sSubPr>
                      <m:e>
                        <m:r>
                          <a:rPr lang="el-GR" i="1">
                            <a:latin typeface="Cambria Math" panose="02040503050406030204" pitchFamily="18" charset="0"/>
                          </a:rPr>
                          <m:t>𝜑</m:t>
                        </m:r>
                      </m:e>
                      <m:sub>
                        <m:r>
                          <m:rPr>
                            <m:sty m:val="p"/>
                          </m:rPr>
                          <a:rPr lang="en-US">
                            <a:latin typeface="Cambria Math" charset="0"/>
                          </a:rPr>
                          <m:t>s</m:t>
                        </m:r>
                      </m:sub>
                    </m:sSub>
                    <m:r>
                      <a:rPr lang="en-GB" i="1">
                        <a:latin typeface="Cambria Math" panose="02040503050406030204" pitchFamily="18" charset="0"/>
                      </a:rPr>
                      <m:t>=</m:t>
                    </m:r>
                  </m:oMath>
                </a14:m>
                <a:r>
                  <a:rPr lang="en-GB" dirty="0"/>
                  <a:t> </a:t>
                </a:r>
                <a14:m>
                  <m:oMath xmlns:m="http://schemas.openxmlformats.org/officeDocument/2006/math">
                    <m:r>
                      <m:rPr>
                        <m:sty m:val="p"/>
                      </m:rPr>
                      <a:rPr lang="el-GR" dirty="0">
                        <a:latin typeface="Cambria Math" panose="02040503050406030204" pitchFamily="18" charset="0"/>
                      </a:rPr>
                      <m:t>π</m:t>
                    </m:r>
                  </m:oMath>
                </a14:m>
                <a:r>
                  <a:rPr lang="en-GB" dirty="0"/>
                  <a:t> (above transition) </a:t>
                </a:r>
                <a:r>
                  <a:rPr lang="en-GB" dirty="0">
                    <a:sym typeface="Wingdings" panose="05000000000000000000" pitchFamily="2" charset="2"/>
                  </a:rPr>
                  <a:t> </a:t>
                </a:r>
                <a14:m>
                  <m:oMath xmlns:m="http://schemas.openxmlformats.org/officeDocument/2006/math">
                    <m:r>
                      <a:rPr lang="en-GB" b="1" i="1">
                        <a:latin typeface="Cambria Math" panose="02040503050406030204" pitchFamily="18" charset="0"/>
                      </a:rPr>
                      <m:t>𝑽</m:t>
                    </m:r>
                    <m:d>
                      <m:dPr>
                        <m:ctrlPr>
                          <a:rPr lang="en-GB" b="1" i="1">
                            <a:latin typeface="Cambria Math" charset="0"/>
                          </a:rPr>
                        </m:ctrlPr>
                      </m:dPr>
                      <m:e>
                        <m:r>
                          <m:rPr>
                            <m:sty m:val="p"/>
                          </m:rPr>
                          <a:rPr lang="el-GR" dirty="0">
                            <a:latin typeface="Cambria Math" panose="02040503050406030204" pitchFamily="18" charset="0"/>
                          </a:rPr>
                          <m:t>π</m:t>
                        </m:r>
                      </m:e>
                    </m:d>
                    <m:r>
                      <a:rPr lang="en-GB" b="1" i="1">
                        <a:latin typeface="Cambria Math" panose="02040503050406030204" pitchFamily="18" charset="0"/>
                      </a:rPr>
                      <m:t>=</m:t>
                    </m:r>
                    <m:sSub>
                      <m:sSubPr>
                        <m:ctrlPr>
                          <a:rPr lang="en-GB" b="1" i="1">
                            <a:latin typeface="Cambria Math" charset="0"/>
                          </a:rPr>
                        </m:ctrlPr>
                      </m:sSubPr>
                      <m:e>
                        <m:r>
                          <a:rPr lang="en-GB" b="1" i="1">
                            <a:latin typeface="Cambria Math" panose="02040503050406030204" pitchFamily="18" charset="0"/>
                          </a:rPr>
                          <m:t>𝒆</m:t>
                        </m:r>
                        <m:r>
                          <a:rPr lang="en-US" b="1" i="1">
                            <a:latin typeface="Cambria Math" charset="0"/>
                          </a:rPr>
                          <m:t>𝑽</m:t>
                        </m:r>
                      </m:e>
                      <m:sub>
                        <m:r>
                          <a:rPr lang="en-US" b="1" i="1">
                            <a:latin typeface="Cambria Math" charset="0"/>
                          </a:rPr>
                          <m:t>𝒎𝒂𝒙</m:t>
                        </m:r>
                      </m:sub>
                    </m:sSub>
                    <m:func>
                      <m:funcPr>
                        <m:ctrlPr>
                          <a:rPr lang="en-GB" b="1" i="1">
                            <a:latin typeface="Cambria Math" charset="0"/>
                          </a:rPr>
                        </m:ctrlPr>
                      </m:funcPr>
                      <m:fName>
                        <m:r>
                          <a:rPr lang="en-GB" b="1">
                            <a:latin typeface="Cambria Math" panose="02040503050406030204" pitchFamily="18" charset="0"/>
                          </a:rPr>
                          <m:t>𝐬𝐢𝐧</m:t>
                        </m:r>
                      </m:fName>
                      <m:e>
                        <m:r>
                          <a:rPr lang="el-GR" b="1" i="1">
                            <a:latin typeface="Cambria Math" panose="02040503050406030204" pitchFamily="18" charset="0"/>
                          </a:rPr>
                          <m:t>(</m:t>
                        </m:r>
                        <m:r>
                          <m:rPr>
                            <m:sty m:val="p"/>
                          </m:rPr>
                          <a:rPr lang="el-GR" dirty="0">
                            <a:latin typeface="Cambria Math" panose="02040503050406030204" pitchFamily="18" charset="0"/>
                          </a:rPr>
                          <m:t>π</m:t>
                        </m:r>
                        <m:r>
                          <a:rPr lang="el-GR" b="1" i="1">
                            <a:latin typeface="Cambria Math" panose="02040503050406030204" pitchFamily="18" charset="0"/>
                          </a:rPr>
                          <m:t>)</m:t>
                        </m:r>
                      </m:e>
                    </m:func>
                    <m:r>
                      <a:rPr lang="en-GB" b="1" i="1">
                        <a:latin typeface="Cambria Math" panose="02040503050406030204" pitchFamily="18" charset="0"/>
                      </a:rPr>
                      <m:t>=</m:t>
                    </m:r>
                    <m:r>
                      <a:rPr lang="en-GB" b="1" i="1">
                        <a:latin typeface="Cambria Math" panose="02040503050406030204" pitchFamily="18" charset="0"/>
                      </a:rPr>
                      <m:t>𝟎</m:t>
                    </m:r>
                  </m:oMath>
                </a14:m>
                <a:r>
                  <a:rPr lang="en-GB" dirty="0">
                    <a:sym typeface="Wingdings" panose="05000000000000000000" pitchFamily="2" charset="2"/>
                  </a:rPr>
                  <a:t>  synchronous particle does not gain any energy </a:t>
                </a:r>
                <a:endParaRPr lang="en-GB" dirty="0"/>
              </a:p>
            </p:txBody>
          </p:sp>
        </mc:Choice>
        <mc:Fallback xmlns="">
          <p:sp>
            <p:nvSpPr>
              <p:cNvPr id="17" name="TextBox 16"/>
              <p:cNvSpPr txBox="1">
                <a:spLocks noRot="1" noChangeAspect="1" noMove="1" noResize="1" noEditPoints="1" noAdjustHandles="1" noChangeArrowheads="1" noChangeShapeType="1" noTextEdit="1"/>
              </p:cNvSpPr>
              <p:nvPr/>
            </p:nvSpPr>
            <p:spPr bwMode="auto">
              <a:xfrm>
                <a:off x="158564" y="971080"/>
                <a:ext cx="12033436" cy="646331"/>
              </a:xfrm>
              <a:prstGeom prst="rect">
                <a:avLst/>
              </a:prstGeom>
              <a:blipFill rotWithShape="0">
                <a:blip r:embed="rId3"/>
                <a:stretch>
                  <a:fillRect l="-304" t="-5660" r="-152" b="-1415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86398" y="2388362"/>
            <a:ext cx="6703386" cy="3766452"/>
          </a:xfrm>
          <a:prstGeom prst="rect">
            <a:avLst/>
          </a:prstGeom>
        </p:spPr>
      </p:pic>
      <p:cxnSp>
        <p:nvCxnSpPr>
          <p:cNvPr id="8" name="Straight Connector 7"/>
          <p:cNvCxnSpPr/>
          <p:nvPr/>
        </p:nvCxnSpPr>
        <p:spPr>
          <a:xfrm flipH="1">
            <a:off x="3255560" y="3430212"/>
            <a:ext cx="413379" cy="119405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H="1">
            <a:off x="2958772" y="3882732"/>
            <a:ext cx="184742" cy="5250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H="1">
            <a:off x="3599969" y="3099711"/>
            <a:ext cx="605183" cy="188780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a:off x="4045496" y="2909878"/>
            <a:ext cx="605183" cy="228424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flipH="1">
            <a:off x="4553643" y="2756527"/>
            <a:ext cx="605183" cy="276394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H="1">
            <a:off x="5096207" y="2815155"/>
            <a:ext cx="562322" cy="281564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H="1">
            <a:off x="5621243" y="2880305"/>
            <a:ext cx="562322" cy="281564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flipH="1">
            <a:off x="6221092" y="3207855"/>
            <a:ext cx="487509" cy="230061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flipH="1">
            <a:off x="6823739" y="3563823"/>
            <a:ext cx="314339" cy="156884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flipH="1">
            <a:off x="7372488" y="3882732"/>
            <a:ext cx="146059" cy="82850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8180857" y="4052002"/>
            <a:ext cx="3419589" cy="1200329"/>
          </a:xfrm>
          <a:prstGeom prst="rect">
            <a:avLst/>
          </a:prstGeom>
          <a:solidFill>
            <a:schemeClr val="bg1"/>
          </a:solidFill>
          <a:ln w="31750">
            <a:solidFill>
              <a:srgbClr val="FF0000"/>
            </a:solidFill>
          </a:ln>
        </p:spPr>
        <p:txBody>
          <a:bodyPr wrap="square" rtlCol="0">
            <a:spAutoFit/>
          </a:bodyPr>
          <a:lstStyle/>
          <a:p>
            <a:r>
              <a:rPr lang="en-GB" dirty="0" smtClean="0"/>
              <a:t>The area enclosed by the </a:t>
            </a:r>
            <a:r>
              <a:rPr lang="en-GB" dirty="0" err="1" smtClean="0"/>
              <a:t>separatrix</a:t>
            </a:r>
            <a:r>
              <a:rPr lang="en-GB" dirty="0" smtClean="0"/>
              <a:t> is known as </a:t>
            </a:r>
            <a:r>
              <a:rPr lang="en-GB" b="1" dirty="0" smtClean="0"/>
              <a:t>Bucket area. </a:t>
            </a:r>
            <a:r>
              <a:rPr lang="en-GB" dirty="0" smtClean="0"/>
              <a:t>It is measured in </a:t>
            </a:r>
            <a:r>
              <a:rPr lang="en-GB" dirty="0" err="1" smtClean="0"/>
              <a:t>electronvolt</a:t>
            </a:r>
            <a:r>
              <a:rPr lang="en-GB" dirty="0" smtClean="0"/>
              <a:t>-seconds (</a:t>
            </a:r>
            <a:r>
              <a:rPr lang="en-GB" b="1" dirty="0" smtClean="0"/>
              <a:t>eVs</a:t>
            </a:r>
            <a:r>
              <a:rPr lang="en-GB" dirty="0" smtClean="0"/>
              <a:t>)</a:t>
            </a:r>
            <a:endParaRPr lang="en-GB" dirty="0"/>
          </a:p>
        </p:txBody>
      </p:sp>
      <p:cxnSp>
        <p:nvCxnSpPr>
          <p:cNvPr id="46" name="Straight Arrow Connector 45"/>
          <p:cNvCxnSpPr/>
          <p:nvPr/>
        </p:nvCxnSpPr>
        <p:spPr>
          <a:xfrm flipH="1">
            <a:off x="6845875" y="4552557"/>
            <a:ext cx="1320133" cy="7171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3" name="Title 1"/>
          <p:cNvSpPr txBox="1">
            <a:spLocks/>
          </p:cNvSpPr>
          <p:nvPr/>
        </p:nvSpPr>
        <p:spPr>
          <a:xfrm>
            <a:off x="1391127" y="-9603"/>
            <a:ext cx="9568310" cy="1143000"/>
          </a:xfrm>
          <a:prstGeom prst="rect">
            <a:avLst/>
          </a:prstGeom>
        </p:spPr>
        <p:txBody>
          <a:bodyPr vert="horz" lIns="45720" rIns="45720" anchor="ctr">
            <a:norm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fontAlgn="auto">
              <a:spcAft>
                <a:spcPts val="0"/>
              </a:spcAft>
            </a:pPr>
            <a:r>
              <a:rPr lang="en-GB" sz="3200" smtClean="0"/>
              <a:t>Single particle synchrotron motion – no acceleration</a:t>
            </a:r>
            <a:endParaRPr lang="en-US" sz="2800" dirty="0"/>
          </a:p>
        </p:txBody>
      </p:sp>
      <mc:AlternateContent xmlns:mc="http://schemas.openxmlformats.org/markup-compatibility/2006" xmlns:a14="http://schemas.microsoft.com/office/drawing/2010/main">
        <mc:Choice Requires="a14">
          <p:sp>
            <p:nvSpPr>
              <p:cNvPr id="41" name="TextBox 40"/>
              <p:cNvSpPr txBox="1"/>
              <p:nvPr/>
            </p:nvSpPr>
            <p:spPr>
              <a:xfrm>
                <a:off x="3668939" y="2388362"/>
                <a:ext cx="3435761" cy="338554"/>
              </a:xfrm>
              <a:prstGeom prst="rect">
                <a:avLst/>
              </a:prstGeom>
              <a:solidFill>
                <a:schemeClr val="bg1"/>
              </a:solidFill>
              <a:ln w="25400">
                <a:solidFill>
                  <a:schemeClr val="tx1"/>
                </a:solidFill>
              </a:ln>
            </p:spPr>
            <p:txBody>
              <a:bodyPr wrap="square" rtlCol="0">
                <a:spAutoFit/>
              </a:bodyPr>
              <a:lstStyle/>
              <a:p>
                <a:r>
                  <a:rPr lang="en-GB" sz="1600" b="1" dirty="0" smtClean="0">
                    <a:solidFill>
                      <a:schemeClr val="tx1"/>
                    </a:solidFill>
                  </a:rPr>
                  <a:t>Longitudinal phase space (</a:t>
                </a:r>
                <a14:m>
                  <m:oMath xmlns:m="http://schemas.openxmlformats.org/officeDocument/2006/math">
                    <m:r>
                      <a:rPr lang="el-GR" sz="1600" b="1" i="1" smtClean="0">
                        <a:solidFill>
                          <a:schemeClr val="tx1"/>
                        </a:solidFill>
                        <a:latin typeface="Cambria Math" panose="02040503050406030204" pitchFamily="18" charset="0"/>
                      </a:rPr>
                      <m:t>𝝋</m:t>
                    </m:r>
                  </m:oMath>
                </a14:m>
                <a:r>
                  <a:rPr lang="el-GR" sz="1600" b="1" dirty="0" smtClean="0">
                    <a:solidFill>
                      <a:schemeClr val="tx1"/>
                    </a:solidFill>
                  </a:rPr>
                  <a:t>,</a:t>
                </a:r>
                <a14:m>
                  <m:oMath xmlns:m="http://schemas.openxmlformats.org/officeDocument/2006/math">
                    <m:r>
                      <a:rPr lang="en-US" sz="1600" b="1" i="0" smtClean="0">
                        <a:solidFill>
                          <a:schemeClr val="tx1"/>
                        </a:solidFill>
                        <a:latin typeface="Cambria Math" charset="0"/>
                      </a:rPr>
                      <m:t>𝐰</m:t>
                    </m:r>
                  </m:oMath>
                </a14:m>
                <a:r>
                  <a:rPr lang="en-GB" sz="1600" b="1" dirty="0" smtClean="0">
                    <a:solidFill>
                      <a:schemeClr val="tx1"/>
                    </a:solidFill>
                  </a:rPr>
                  <a:t>)</a:t>
                </a:r>
              </a:p>
            </p:txBody>
          </p:sp>
        </mc:Choice>
        <mc:Fallback xmlns="">
          <p:sp>
            <p:nvSpPr>
              <p:cNvPr id="41" name="TextBox 40"/>
              <p:cNvSpPr txBox="1">
                <a:spLocks noRot="1" noChangeAspect="1" noMove="1" noResize="1" noEditPoints="1" noAdjustHandles="1" noChangeArrowheads="1" noChangeShapeType="1" noTextEdit="1"/>
              </p:cNvSpPr>
              <p:nvPr/>
            </p:nvSpPr>
            <p:spPr>
              <a:xfrm>
                <a:off x="3668939" y="2388362"/>
                <a:ext cx="3435761" cy="338554"/>
              </a:xfrm>
              <a:prstGeom prst="rect">
                <a:avLst/>
              </a:prstGeom>
              <a:blipFill rotWithShape="0">
                <a:blip r:embed="rId5"/>
                <a:stretch>
                  <a:fillRect l="-705" t="-1695" b="-18644"/>
                </a:stretch>
              </a:blipFill>
              <a:ln w="25400">
                <a:solidFill>
                  <a:schemeClr val="tx1"/>
                </a:solidFill>
              </a:ln>
            </p:spPr>
            <p:txBody>
              <a:bodyPr/>
              <a:lstStyle/>
              <a:p>
                <a:r>
                  <a:rPr lang="en-US">
                    <a:noFill/>
                  </a:rPr>
                  <a:t> </a:t>
                </a:r>
              </a:p>
            </p:txBody>
          </p:sp>
        </mc:Fallback>
      </mc:AlternateContent>
      <p:cxnSp>
        <p:nvCxnSpPr>
          <p:cNvPr id="42" name="Straight Arrow Connector 41"/>
          <p:cNvCxnSpPr>
            <a:stCxn id="47" idx="2"/>
          </p:cNvCxnSpPr>
          <p:nvPr/>
        </p:nvCxnSpPr>
        <p:spPr>
          <a:xfrm flipH="1">
            <a:off x="7581829" y="3383773"/>
            <a:ext cx="2393222" cy="472751"/>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p:cNvSpPr txBox="1"/>
              <p:nvPr/>
            </p:nvSpPr>
            <p:spPr>
              <a:xfrm>
                <a:off x="7978137" y="2424215"/>
                <a:ext cx="3993828" cy="959558"/>
              </a:xfrm>
              <a:prstGeom prst="rect">
                <a:avLst/>
              </a:prstGeom>
              <a:solidFill>
                <a:schemeClr val="bg1"/>
              </a:solidFill>
              <a:ln w="31750">
                <a:solidFill>
                  <a:srgbClr val="FF0000"/>
                </a:solidFill>
              </a:ln>
            </p:spPr>
            <p:txBody>
              <a:bodyPr wrap="square" rtlCol="0">
                <a:spAutoFit/>
              </a:bodyPr>
              <a:lstStyle/>
              <a:p>
                <a:r>
                  <a:rPr lang="en-GB" b="1" dirty="0" smtClean="0">
                    <a:solidFill>
                      <a:srgbClr val="FF0000"/>
                    </a:solidFill>
                  </a:rPr>
                  <a:t>Separatrix</a:t>
                </a:r>
                <a:r>
                  <a:rPr lang="en-GB" dirty="0" smtClean="0"/>
                  <a:t>: defines the </a:t>
                </a:r>
                <a:r>
                  <a:rPr lang="en-GB" b="1" dirty="0" smtClean="0"/>
                  <a:t>Bucket</a:t>
                </a:r>
                <a:r>
                  <a:rPr lang="en-GB" dirty="0" smtClean="0"/>
                  <a:t> and corresponds to the </a:t>
                </a:r>
                <a:r>
                  <a:rPr lang="en-GB" b="1" dirty="0" smtClean="0">
                    <a:solidFill>
                      <a:srgbClr val="FF0000"/>
                    </a:solidFill>
                  </a:rPr>
                  <a:t>trajectory of the particle with maximum offset from </a:t>
                </a:r>
                <a14:m>
                  <m:oMath xmlns:m="http://schemas.openxmlformats.org/officeDocument/2006/math">
                    <m:sSub>
                      <m:sSubPr>
                        <m:ctrlPr>
                          <a:rPr lang="el-GR" b="1" i="1">
                            <a:solidFill>
                              <a:srgbClr val="FF0000"/>
                            </a:solidFill>
                            <a:latin typeface="Cambria Math" charset="0"/>
                          </a:rPr>
                        </m:ctrlPr>
                      </m:sSubPr>
                      <m:e>
                        <m:r>
                          <a:rPr lang="el-GR" b="1" i="1">
                            <a:solidFill>
                              <a:srgbClr val="FF0000"/>
                            </a:solidFill>
                            <a:latin typeface="Cambria Math" panose="02040503050406030204" pitchFamily="18" charset="0"/>
                          </a:rPr>
                          <m:t>𝝋</m:t>
                        </m:r>
                      </m:e>
                      <m:sub>
                        <m:r>
                          <a:rPr lang="en-US" b="1" i="1" smtClean="0">
                            <a:solidFill>
                              <a:srgbClr val="FF0000"/>
                            </a:solidFill>
                            <a:latin typeface="Cambria Math" charset="0"/>
                          </a:rPr>
                          <m:t>𝒔</m:t>
                        </m:r>
                      </m:sub>
                    </m:sSub>
                  </m:oMath>
                </a14:m>
                <a:r>
                  <a:rPr lang="en-GB" dirty="0" smtClean="0"/>
                  <a:t> </a:t>
                </a:r>
                <a:endParaRPr lang="en-GB" dirty="0"/>
              </a:p>
            </p:txBody>
          </p:sp>
        </mc:Choice>
        <mc:Fallback xmlns="">
          <p:sp>
            <p:nvSpPr>
              <p:cNvPr id="47" name="TextBox 46"/>
              <p:cNvSpPr txBox="1">
                <a:spLocks noRot="1" noChangeAspect="1" noMove="1" noResize="1" noEditPoints="1" noAdjustHandles="1" noChangeArrowheads="1" noChangeShapeType="1" noTextEdit="1"/>
              </p:cNvSpPr>
              <p:nvPr/>
            </p:nvSpPr>
            <p:spPr>
              <a:xfrm>
                <a:off x="7978137" y="2424215"/>
                <a:ext cx="3993828" cy="959558"/>
              </a:xfrm>
              <a:prstGeom prst="rect">
                <a:avLst/>
              </a:prstGeom>
              <a:blipFill rotWithShape="0">
                <a:blip r:embed="rId6"/>
                <a:stretch>
                  <a:fillRect l="-1061" t="-2469" b="-3704"/>
                </a:stretch>
              </a:blipFill>
              <a:ln w="31750">
                <a:solidFill>
                  <a:srgbClr val="FF0000"/>
                </a:solidFill>
              </a:ln>
            </p:spPr>
            <p:txBody>
              <a:bodyPr/>
              <a:lstStyle/>
              <a:p>
                <a:r>
                  <a:rPr lang="en-US">
                    <a:noFill/>
                  </a:rPr>
                  <a:t> </a:t>
                </a:r>
              </a:p>
            </p:txBody>
          </p:sp>
        </mc:Fallback>
      </mc:AlternateContent>
      <p:cxnSp>
        <p:nvCxnSpPr>
          <p:cNvPr id="52" name="Straight Arrow Connector 51"/>
          <p:cNvCxnSpPr/>
          <p:nvPr/>
        </p:nvCxnSpPr>
        <p:spPr>
          <a:xfrm flipH="1">
            <a:off x="5376866" y="2750005"/>
            <a:ext cx="28461" cy="1362593"/>
          </a:xfrm>
          <a:prstGeom prst="straightConnector1">
            <a:avLst/>
          </a:prstGeom>
          <a:ln w="38100">
            <a:solidFill>
              <a:srgbClr val="000000"/>
            </a:solidFill>
            <a:headEnd type="triangle"/>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54" name="TextBox 53"/>
              <p:cNvSpPr txBox="1"/>
              <p:nvPr/>
            </p:nvSpPr>
            <p:spPr>
              <a:xfrm>
                <a:off x="5442854" y="3206223"/>
                <a:ext cx="1934184" cy="276999"/>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charset="0"/>
                          <a:ea typeface="Cambria Math" charset="0"/>
                          <a:cs typeface="Cambria Math" charset="0"/>
                        </a:rPr>
                        <m:t>∆</m:t>
                      </m:r>
                      <m:r>
                        <a:rPr lang="en-US" b="0" i="1" smtClean="0">
                          <a:latin typeface="Cambria Math" charset="0"/>
                          <a:ea typeface="Cambria Math" charset="0"/>
                          <a:cs typeface="Cambria Math" charset="0"/>
                        </a:rPr>
                        <m:t>𝐸</m:t>
                      </m:r>
                      <m:d>
                        <m:dPr>
                          <m:ctrlPr>
                            <a:rPr lang="en-US" i="1">
                              <a:latin typeface="Cambria Math" charset="0"/>
                              <a:ea typeface="Cambria Math" panose="02040503050406030204" pitchFamily="18" charset="0"/>
                            </a:rPr>
                          </m:ctrlPr>
                        </m:dPr>
                        <m:e>
                          <m:sSub>
                            <m:sSubPr>
                              <m:ctrlPr>
                                <a:rPr lang="en-US" i="1">
                                  <a:latin typeface="Cambria Math"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𝜑</m:t>
                              </m:r>
                            </m:e>
                            <m:sub>
                              <m:r>
                                <a:rPr lang="en-US" i="1">
                                  <a:latin typeface="Cambria Math" panose="02040503050406030204" pitchFamily="18" charset="0"/>
                                  <a:ea typeface="Cambria Math" panose="02040503050406030204" pitchFamily="18" charset="0"/>
                                </a:rPr>
                                <m:t>𝑠</m:t>
                              </m:r>
                            </m:sub>
                          </m:sSub>
                        </m:e>
                      </m:d>
                      <m:r>
                        <a:rPr lang="en-US" b="1" i="0" smtClean="0">
                          <a:latin typeface="Cambria Math" charset="0"/>
                          <a:ea typeface="Cambria Math" panose="02040503050406030204" pitchFamily="18" charset="0"/>
                        </a:rPr>
                        <m:t>=</m:t>
                      </m:r>
                      <m:r>
                        <a:rPr lang="el-GR" b="1" i="0" smtClean="0">
                          <a:solidFill>
                            <a:srgbClr val="000000"/>
                          </a:solidFill>
                          <a:latin typeface="Cambria Math" panose="02040503050406030204" pitchFamily="18" charset="0"/>
                        </a:rPr>
                        <m:t>𝚫</m:t>
                      </m:r>
                      <m:sSub>
                        <m:sSubPr>
                          <m:ctrlPr>
                            <a:rPr lang="el-GR" b="1" i="1" smtClean="0">
                              <a:solidFill>
                                <a:srgbClr val="000000"/>
                              </a:solidFill>
                              <a:latin typeface="Cambria Math" charset="0"/>
                            </a:rPr>
                          </m:ctrlPr>
                        </m:sSubPr>
                        <m:e>
                          <m:r>
                            <a:rPr lang="fr-FR" b="1" i="1" smtClean="0">
                              <a:solidFill>
                                <a:srgbClr val="000000"/>
                              </a:solidFill>
                              <a:latin typeface="Cambria Math" panose="02040503050406030204" pitchFamily="18" charset="0"/>
                            </a:rPr>
                            <m:t>𝑬</m:t>
                          </m:r>
                        </m:e>
                        <m:sub>
                          <m:r>
                            <a:rPr lang="en-GB" b="1" i="0" smtClean="0">
                              <a:solidFill>
                                <a:srgbClr val="000000"/>
                              </a:solidFill>
                              <a:latin typeface="Cambria Math" panose="02040503050406030204" pitchFamily="18" charset="0"/>
                            </a:rPr>
                            <m:t>𝐛𝐮𝐜𝐤𝐞𝐭</m:t>
                          </m:r>
                        </m:sub>
                      </m:sSub>
                    </m:oMath>
                  </m:oMathPara>
                </a14:m>
                <a:endParaRPr lang="en-GB" b="1" dirty="0"/>
              </a:p>
            </p:txBody>
          </p:sp>
        </mc:Choice>
        <mc:Fallback xmlns="">
          <p:sp>
            <p:nvSpPr>
              <p:cNvPr id="54" name="TextBox 53"/>
              <p:cNvSpPr txBox="1">
                <a:spLocks noRot="1" noChangeAspect="1" noMove="1" noResize="1" noEditPoints="1" noAdjustHandles="1" noChangeArrowheads="1" noChangeShapeType="1" noTextEdit="1"/>
              </p:cNvSpPr>
              <p:nvPr/>
            </p:nvSpPr>
            <p:spPr>
              <a:xfrm>
                <a:off x="5442854" y="3206223"/>
                <a:ext cx="1934184" cy="276999"/>
              </a:xfrm>
              <a:prstGeom prst="rect">
                <a:avLst/>
              </a:prstGeom>
              <a:blipFill rotWithShape="0">
                <a:blip r:embed="rId7"/>
                <a:stretch>
                  <a:fillRect l="-2524" r="-1262" b="-2444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7" name="TextBox 56"/>
              <p:cNvSpPr txBox="1"/>
              <p:nvPr/>
            </p:nvSpPr>
            <p:spPr>
              <a:xfrm>
                <a:off x="94836" y="2562644"/>
                <a:ext cx="3128575" cy="1005403"/>
              </a:xfrm>
              <a:prstGeom prst="rect">
                <a:avLst/>
              </a:prstGeom>
              <a:solidFill>
                <a:schemeClr val="bg1"/>
              </a:solidFill>
              <a:ln w="31750">
                <a:solidFill>
                  <a:srgbClr val="FF0000"/>
                </a:solidFill>
              </a:ln>
            </p:spPr>
            <p:txBody>
              <a:bodyPr wrap="square" rtlCol="0">
                <a:spAutoFit/>
              </a:bodyPr>
              <a:lstStyle/>
              <a:p>
                <a:r>
                  <a:rPr lang="en-GB" b="1" dirty="0" smtClean="0"/>
                  <a:t>Bucket Height,</a:t>
                </a:r>
                <a14:m>
                  <m:oMath xmlns:m="http://schemas.openxmlformats.org/officeDocument/2006/math">
                    <m:r>
                      <a:rPr lang="en-US" i="1">
                        <a:latin typeface="Cambria Math" panose="02040503050406030204" pitchFamily="18" charset="0"/>
                        <a:ea typeface="Cambria Math" panose="02040503050406030204" pitchFamily="18" charset="0"/>
                      </a:rPr>
                      <m:t>𝑤</m:t>
                    </m:r>
                    <m:d>
                      <m:dPr>
                        <m:ctrlPr>
                          <a:rPr lang="en-US" i="1">
                            <a:latin typeface="Cambria Math" charset="0"/>
                            <a:ea typeface="Cambria Math" panose="02040503050406030204" pitchFamily="18" charset="0"/>
                          </a:rPr>
                        </m:ctrlPr>
                      </m:dPr>
                      <m:e>
                        <m:sSub>
                          <m:sSubPr>
                            <m:ctrlPr>
                              <a:rPr lang="en-US" i="1">
                                <a:latin typeface="Cambria Math"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𝜑</m:t>
                            </m:r>
                          </m:e>
                          <m:sub>
                            <m:r>
                              <a:rPr lang="en-US" i="1">
                                <a:latin typeface="Cambria Math" panose="02040503050406030204" pitchFamily="18" charset="0"/>
                                <a:ea typeface="Cambria Math" panose="02040503050406030204" pitchFamily="18" charset="0"/>
                              </a:rPr>
                              <m:t>𝑠</m:t>
                            </m:r>
                          </m:sub>
                        </m:sSub>
                      </m:e>
                    </m:d>
                  </m:oMath>
                </a14:m>
                <a:r>
                  <a:rPr lang="en-GB" b="1" dirty="0" smtClean="0"/>
                  <a:t>: </a:t>
                </a:r>
                <a:r>
                  <a:rPr lang="en-GB" dirty="0" smtClean="0"/>
                  <a:t>defines the bucket acceptance, </a:t>
                </a:r>
                <a14:m>
                  <m:oMath xmlns:m="http://schemas.openxmlformats.org/officeDocument/2006/math">
                    <m:r>
                      <m:rPr>
                        <m:sty m:val="p"/>
                      </m:rPr>
                      <a:rPr lang="el-GR" b="0" i="1" smtClean="0">
                        <a:solidFill>
                          <a:schemeClr val="tx1"/>
                        </a:solidFill>
                        <a:latin typeface="Cambria Math" panose="02040503050406030204" pitchFamily="18" charset="0"/>
                      </a:rPr>
                      <m:t>Δ</m:t>
                    </m:r>
                    <m:sSub>
                      <m:sSubPr>
                        <m:ctrlPr>
                          <a:rPr lang="el-GR" i="1">
                            <a:solidFill>
                              <a:schemeClr val="tx1"/>
                            </a:solidFill>
                            <a:latin typeface="Cambria Math" charset="0"/>
                          </a:rPr>
                        </m:ctrlPr>
                      </m:sSubPr>
                      <m:e>
                        <m:r>
                          <a:rPr lang="fr-FR" b="0" i="1">
                            <a:solidFill>
                              <a:schemeClr val="tx1"/>
                            </a:solidFill>
                            <a:latin typeface="Cambria Math" panose="02040503050406030204" pitchFamily="18" charset="0"/>
                          </a:rPr>
                          <m:t>𝐸</m:t>
                        </m:r>
                      </m:e>
                      <m:sub>
                        <m:r>
                          <m:rPr>
                            <m:sty m:val="p"/>
                          </m:rPr>
                          <a:rPr lang="en-GB" b="0" i="1">
                            <a:solidFill>
                              <a:schemeClr val="tx1"/>
                            </a:solidFill>
                            <a:latin typeface="Cambria Math" panose="02040503050406030204" pitchFamily="18" charset="0"/>
                          </a:rPr>
                          <m:t>bucket</m:t>
                        </m:r>
                      </m:sub>
                    </m:sSub>
                    <m:r>
                      <a:rPr lang="en-GB" b="0" i="1" smtClean="0">
                        <a:solidFill>
                          <a:schemeClr val="tx1"/>
                        </a:solidFill>
                        <a:latin typeface="Cambria Math" panose="02040503050406030204" pitchFamily="18" charset="0"/>
                        <a:ea typeface="Cambria Math" panose="02040503050406030204" pitchFamily="18" charset="0"/>
                      </a:rPr>
                      <m:t>∝</m:t>
                    </m:r>
                    <m:rad>
                      <m:radPr>
                        <m:degHide m:val="on"/>
                        <m:ctrlPr>
                          <a:rPr lang="en-GB" i="1" smtClean="0">
                            <a:solidFill>
                              <a:schemeClr val="tx1"/>
                            </a:solidFill>
                            <a:latin typeface="Cambria Math" charset="0"/>
                            <a:ea typeface="Cambria Math" panose="02040503050406030204" pitchFamily="18" charset="0"/>
                          </a:rPr>
                        </m:ctrlPr>
                      </m:radPr>
                      <m:deg/>
                      <m:e>
                        <m:sSub>
                          <m:sSubPr>
                            <m:ctrlPr>
                              <a:rPr lang="en-GB" i="1">
                                <a:solidFill>
                                  <a:schemeClr val="tx1"/>
                                </a:solidFill>
                                <a:latin typeface="Cambria Math" charset="0"/>
                              </a:rPr>
                            </m:ctrlPr>
                          </m:sSubPr>
                          <m:e>
                            <m:acc>
                              <m:accPr>
                                <m:chr m:val="̂"/>
                                <m:ctrlPr>
                                  <a:rPr lang="en-GB" i="1">
                                    <a:solidFill>
                                      <a:schemeClr val="tx1"/>
                                    </a:solidFill>
                                    <a:latin typeface="Cambria Math" charset="0"/>
                                  </a:rPr>
                                </m:ctrlPr>
                              </m:accPr>
                              <m:e>
                                <m:r>
                                  <a:rPr lang="en-GB" b="0" i="1">
                                    <a:solidFill>
                                      <a:schemeClr val="tx1"/>
                                    </a:solidFill>
                                    <a:latin typeface="Cambria Math" panose="02040503050406030204" pitchFamily="18" charset="0"/>
                                  </a:rPr>
                                  <m:t>𝑉</m:t>
                                </m:r>
                              </m:e>
                            </m:acc>
                          </m:e>
                          <m:sub>
                            <m:r>
                              <a:rPr lang="en-GB" b="0" i="1">
                                <a:solidFill>
                                  <a:schemeClr val="tx1"/>
                                </a:solidFill>
                                <a:latin typeface="Cambria Math" panose="02040503050406030204" pitchFamily="18" charset="0"/>
                              </a:rPr>
                              <m:t>𝑅𝐹</m:t>
                            </m:r>
                          </m:sub>
                        </m:sSub>
                      </m:e>
                    </m:rad>
                  </m:oMath>
                </a14:m>
                <a:endParaRPr lang="en-GB" dirty="0"/>
              </a:p>
            </p:txBody>
          </p:sp>
        </mc:Choice>
        <mc:Fallback xmlns="">
          <p:sp>
            <p:nvSpPr>
              <p:cNvPr id="57" name="TextBox 56"/>
              <p:cNvSpPr txBox="1">
                <a:spLocks noRot="1" noChangeAspect="1" noMove="1" noResize="1" noEditPoints="1" noAdjustHandles="1" noChangeArrowheads="1" noChangeShapeType="1" noTextEdit="1"/>
              </p:cNvSpPr>
              <p:nvPr/>
            </p:nvSpPr>
            <p:spPr>
              <a:xfrm>
                <a:off x="94836" y="2562644"/>
                <a:ext cx="3128575" cy="1005403"/>
              </a:xfrm>
              <a:prstGeom prst="rect">
                <a:avLst/>
              </a:prstGeom>
              <a:blipFill rotWithShape="0">
                <a:blip r:embed="rId8"/>
                <a:stretch>
                  <a:fillRect l="-1351" t="-1765" b="-5882"/>
                </a:stretch>
              </a:blipFill>
              <a:ln w="31750">
                <a:solidFill>
                  <a:srgbClr val="FF0000"/>
                </a:solidFill>
              </a:ln>
            </p:spPr>
            <p:txBody>
              <a:bodyPr/>
              <a:lstStyle/>
              <a:p>
                <a:r>
                  <a:rPr lang="en-US">
                    <a:noFill/>
                  </a:rPr>
                  <a:t> </a:t>
                </a:r>
              </a:p>
            </p:txBody>
          </p:sp>
        </mc:Fallback>
      </mc:AlternateContent>
      <p:cxnSp>
        <p:nvCxnSpPr>
          <p:cNvPr id="58" name="Straight Arrow Connector 57"/>
          <p:cNvCxnSpPr/>
          <p:nvPr/>
        </p:nvCxnSpPr>
        <p:spPr>
          <a:xfrm>
            <a:off x="3218033" y="2909878"/>
            <a:ext cx="2149457" cy="554123"/>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V="1">
            <a:off x="2709636" y="4207733"/>
            <a:ext cx="5268501" cy="4238"/>
          </a:xfrm>
          <a:prstGeom prst="straightConnector1">
            <a:avLst/>
          </a:prstGeom>
          <a:ln w="38100">
            <a:solidFill>
              <a:srgbClr val="00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33" name="Rectangle 32"/>
          <p:cNvSpPr/>
          <p:nvPr/>
        </p:nvSpPr>
        <p:spPr>
          <a:xfrm>
            <a:off x="4953633" y="4265949"/>
            <a:ext cx="783035" cy="584775"/>
          </a:xfrm>
          <a:prstGeom prst="rect">
            <a:avLst/>
          </a:prstGeom>
          <a:noFill/>
        </p:spPr>
        <p:txBody>
          <a:bodyPr wrap="square">
            <a:spAutoFit/>
          </a:bodyPr>
          <a:lstStyle/>
          <a:p>
            <a:r>
              <a:rPr lang="en-GB" sz="1600" b="1" dirty="0">
                <a:solidFill>
                  <a:srgbClr val="000000"/>
                </a:solidFill>
                <a:cs typeface="Calibri" panose="020F0502020204030204" pitchFamily="34" charset="0"/>
              </a:rPr>
              <a:t>bucket length</a:t>
            </a:r>
            <a:endParaRPr lang="en-GB" sz="1600" dirty="0">
              <a:solidFill>
                <a:srgbClr val="000000"/>
              </a:solidFill>
            </a:endParaRPr>
          </a:p>
        </p:txBody>
      </p:sp>
      <mc:AlternateContent xmlns:mc="http://schemas.openxmlformats.org/markup-compatibility/2006" xmlns:a14="http://schemas.microsoft.com/office/drawing/2010/main">
        <mc:Choice Requires="a14">
          <p:sp>
            <p:nvSpPr>
              <p:cNvPr id="34" name="TextBox 33"/>
              <p:cNvSpPr txBox="1"/>
              <p:nvPr/>
            </p:nvSpPr>
            <p:spPr>
              <a:xfrm>
                <a:off x="122766" y="4142985"/>
                <a:ext cx="2127279" cy="1903342"/>
              </a:xfrm>
              <a:prstGeom prst="rect">
                <a:avLst/>
              </a:prstGeom>
              <a:solidFill>
                <a:schemeClr val="bg1"/>
              </a:solidFill>
              <a:ln w="31750">
                <a:solidFill>
                  <a:srgbClr val="FF0000"/>
                </a:solidFill>
              </a:ln>
            </p:spPr>
            <p:txBody>
              <a:bodyPr wrap="square" rtlCol="0">
                <a:spAutoFit/>
              </a:bodyPr>
              <a:lstStyle/>
              <a:p>
                <a:r>
                  <a:rPr lang="en-GB" b="1" dirty="0" smtClean="0"/>
                  <a:t>Bucket Length: </a:t>
                </a:r>
                <a:r>
                  <a:rPr lang="en-GB" dirty="0" smtClean="0"/>
                  <a:t>determined by the RF frequency </a:t>
                </a:r>
                <a14:m>
                  <m:oMath xmlns:m="http://schemas.openxmlformats.org/officeDocument/2006/math">
                    <m:sSub>
                      <m:sSubPr>
                        <m:ctrlPr>
                          <a:rPr lang="en-GB" b="1" i="1">
                            <a:latin typeface="Cambria Math" charset="0"/>
                          </a:rPr>
                        </m:ctrlPr>
                      </m:sSubPr>
                      <m:e>
                        <m:r>
                          <a:rPr lang="el-GR" b="1" i="1">
                            <a:latin typeface="Cambria Math" panose="02040503050406030204" pitchFamily="18" charset="0"/>
                          </a:rPr>
                          <m:t>𝝎</m:t>
                        </m:r>
                      </m:e>
                      <m:sub>
                        <m:r>
                          <a:rPr lang="en-GB" b="1" i="1">
                            <a:latin typeface="Cambria Math" panose="02040503050406030204" pitchFamily="18" charset="0"/>
                          </a:rPr>
                          <m:t>𝑹𝑭</m:t>
                        </m:r>
                      </m:sub>
                    </m:sSub>
                  </m:oMath>
                </a14:m>
                <a:r>
                  <a:rPr lang="el-GR" dirty="0" smtClean="0"/>
                  <a:t>. </a:t>
                </a:r>
                <a:endParaRPr lang="en-GB" dirty="0" smtClean="0"/>
              </a:p>
              <a:p>
                <a:r>
                  <a:rPr lang="en-GB" dirty="0" smtClean="0"/>
                  <a:t>In time units:</a:t>
                </a:r>
                <a:r>
                  <a:rPr lang="el-GR" dirty="0" smtClean="0"/>
                  <a:t> </a:t>
                </a:r>
                <a:r>
                  <a:rPr lang="en-GB" dirty="0" smtClean="0"/>
                  <a:t> </a:t>
                </a:r>
                <a14:m>
                  <m:oMath xmlns:m="http://schemas.openxmlformats.org/officeDocument/2006/math">
                    <m:r>
                      <a:rPr lang="el-GR" b="0" i="1" smtClean="0">
                        <a:solidFill>
                          <a:schemeClr val="tx1"/>
                        </a:solidFill>
                        <a:latin typeface="Cambria Math" panose="02040503050406030204" pitchFamily="18" charset="0"/>
                      </a:rPr>
                      <m:t>𝛥𝜏</m:t>
                    </m:r>
                    <m:r>
                      <a:rPr lang="el-GR" b="0" i="1" smtClean="0">
                        <a:solidFill>
                          <a:schemeClr val="tx1"/>
                        </a:solidFill>
                        <a:latin typeface="Cambria Math" panose="02040503050406030204" pitchFamily="18" charset="0"/>
                      </a:rPr>
                      <m:t>=</m:t>
                    </m:r>
                    <m:f>
                      <m:fPr>
                        <m:ctrlPr>
                          <a:rPr lang="el-GR" i="1" smtClean="0">
                            <a:solidFill>
                              <a:schemeClr val="tx1"/>
                            </a:solidFill>
                            <a:latin typeface="Cambria Math" charset="0"/>
                          </a:rPr>
                        </m:ctrlPr>
                      </m:fPr>
                      <m:num>
                        <m:r>
                          <a:rPr lang="el-GR" b="0" i="1" smtClean="0">
                            <a:solidFill>
                              <a:schemeClr val="tx1"/>
                            </a:solidFill>
                            <a:latin typeface="Cambria Math" panose="02040503050406030204" pitchFamily="18" charset="0"/>
                          </a:rPr>
                          <m:t>2</m:t>
                        </m:r>
                        <m:r>
                          <a:rPr lang="el-GR" b="0" i="1" smtClean="0">
                            <a:solidFill>
                              <a:schemeClr val="tx1"/>
                            </a:solidFill>
                            <a:latin typeface="Cambria Math" panose="02040503050406030204" pitchFamily="18" charset="0"/>
                          </a:rPr>
                          <m:t>𝜋</m:t>
                        </m:r>
                      </m:num>
                      <m:den>
                        <m:sSub>
                          <m:sSubPr>
                            <m:ctrlPr>
                              <a:rPr lang="en-GB" i="1">
                                <a:latin typeface="Cambria Math" charset="0"/>
                              </a:rPr>
                            </m:ctrlPr>
                          </m:sSubPr>
                          <m:e>
                            <m:r>
                              <a:rPr lang="el-GR" b="0" i="1">
                                <a:latin typeface="Cambria Math" panose="02040503050406030204" pitchFamily="18" charset="0"/>
                              </a:rPr>
                              <m:t>𝜔</m:t>
                            </m:r>
                          </m:e>
                          <m:sub>
                            <m:r>
                              <a:rPr lang="en-GB" b="0" i="1">
                                <a:latin typeface="Cambria Math" panose="02040503050406030204" pitchFamily="18" charset="0"/>
                              </a:rPr>
                              <m:t>𝑅𝐹</m:t>
                            </m:r>
                          </m:sub>
                        </m:sSub>
                      </m:den>
                    </m:f>
                    <m:r>
                      <a:rPr lang="en-GB" b="0" i="1" smtClean="0">
                        <a:latin typeface="Cambria Math" panose="02040503050406030204" pitchFamily="18" charset="0"/>
                      </a:rPr>
                      <m:t>=</m:t>
                    </m:r>
                    <m:sSub>
                      <m:sSubPr>
                        <m:ctrlPr>
                          <a:rPr lang="en-GB" i="1">
                            <a:latin typeface="Cambria Math" charset="0"/>
                          </a:rPr>
                        </m:ctrlPr>
                      </m:sSubPr>
                      <m:e>
                        <m:r>
                          <a:rPr lang="en-GB" b="0" i="1" smtClean="0">
                            <a:latin typeface="Cambria Math" panose="02040503050406030204" pitchFamily="18" charset="0"/>
                          </a:rPr>
                          <m:t>𝑇</m:t>
                        </m:r>
                      </m:e>
                      <m:sub>
                        <m:r>
                          <a:rPr lang="en-GB" b="0" i="1">
                            <a:latin typeface="Cambria Math" panose="02040503050406030204" pitchFamily="18" charset="0"/>
                          </a:rPr>
                          <m:t>𝑅𝐹</m:t>
                        </m:r>
                      </m:sub>
                    </m:sSub>
                  </m:oMath>
                </a14:m>
                <a:endParaRPr lang="en-GB" dirty="0"/>
              </a:p>
            </p:txBody>
          </p:sp>
        </mc:Choice>
        <mc:Fallback xmlns="">
          <p:sp>
            <p:nvSpPr>
              <p:cNvPr id="34" name="TextBox 33"/>
              <p:cNvSpPr txBox="1">
                <a:spLocks noRot="1" noChangeAspect="1" noMove="1" noResize="1" noEditPoints="1" noAdjustHandles="1" noChangeArrowheads="1" noChangeShapeType="1" noTextEdit="1"/>
              </p:cNvSpPr>
              <p:nvPr/>
            </p:nvSpPr>
            <p:spPr>
              <a:xfrm>
                <a:off x="122766" y="4142985"/>
                <a:ext cx="2127279" cy="1903342"/>
              </a:xfrm>
              <a:prstGeom prst="rect">
                <a:avLst/>
              </a:prstGeom>
              <a:blipFill>
                <a:blip r:embed="rId10"/>
                <a:stretch>
                  <a:fillRect l="-1695" t="-946" r="-565"/>
                </a:stretch>
              </a:blipFill>
              <a:ln w="31750">
                <a:solidFill>
                  <a:srgbClr val="FF00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Rectangle 27"/>
              <p:cNvSpPr/>
              <p:nvPr/>
            </p:nvSpPr>
            <p:spPr>
              <a:xfrm rot="16200000">
                <a:off x="1694219" y="4115803"/>
                <a:ext cx="1625766" cy="461665"/>
              </a:xfrm>
              <a:prstGeom prst="rect">
                <a:avLst/>
              </a:prstGeom>
              <a:solidFill>
                <a:schemeClr val="bg1"/>
              </a:solidFill>
            </p:spPr>
            <p:txBody>
              <a:bodyPr wrap="none">
                <a:spAutoFit/>
              </a:bodyPr>
              <a:lstStyle/>
              <a:p>
                <a14:m>
                  <m:oMath xmlns:m="http://schemas.openxmlformats.org/officeDocument/2006/math">
                    <m:r>
                      <a:rPr lang="en-US" sz="2400" i="1" smtClean="0">
                        <a:latin typeface="Cambria Math" charset="0"/>
                        <a:ea typeface="Cambria Math" charset="0"/>
                        <a:cs typeface="Cambria Math" charset="0"/>
                      </a:rPr>
                      <m:t>∆</m:t>
                    </m:r>
                    <m:r>
                      <a:rPr lang="en-US" sz="2400" b="0" i="1" smtClean="0">
                        <a:latin typeface="Cambria Math" charset="0"/>
                        <a:ea typeface="Cambria Math" charset="0"/>
                        <a:cs typeface="Cambria Math" charset="0"/>
                      </a:rPr>
                      <m:t>𝐸</m:t>
                    </m:r>
                    <m:d>
                      <m:dPr>
                        <m:ctrlPr>
                          <a:rPr lang="en-US" sz="2400" i="1">
                            <a:latin typeface="Cambria Math" charset="0"/>
                          </a:rPr>
                        </m:ctrlPr>
                      </m:dPr>
                      <m:e>
                        <m:r>
                          <a:rPr lang="en-US" sz="2400" i="1">
                            <a:latin typeface="Cambria Math" panose="02040503050406030204" pitchFamily="18" charset="0"/>
                            <a:ea typeface="Cambria Math" panose="02040503050406030204" pitchFamily="18" charset="0"/>
                          </a:rPr>
                          <m:t>𝜑</m:t>
                        </m:r>
                      </m:e>
                    </m:d>
                  </m:oMath>
                </a14:m>
                <a:r>
                  <a:rPr lang="en-GB" sz="2400" dirty="0" smtClean="0"/>
                  <a:t> (eV)</a:t>
                </a:r>
                <a:endParaRPr lang="en-GB" sz="2400" dirty="0"/>
              </a:p>
            </p:txBody>
          </p:sp>
        </mc:Choice>
        <mc:Fallback xmlns="">
          <p:sp>
            <p:nvSpPr>
              <p:cNvPr id="28" name="Rectangle 27"/>
              <p:cNvSpPr>
                <a:spLocks noRot="1" noChangeAspect="1" noMove="1" noResize="1" noEditPoints="1" noAdjustHandles="1" noChangeArrowheads="1" noChangeShapeType="1" noTextEdit="1"/>
              </p:cNvSpPr>
              <p:nvPr/>
            </p:nvSpPr>
            <p:spPr>
              <a:xfrm rot="16200000">
                <a:off x="1694219" y="4115803"/>
                <a:ext cx="1625766" cy="461665"/>
              </a:xfrm>
              <a:prstGeom prst="rect">
                <a:avLst/>
              </a:prstGeom>
              <a:blipFill rotWithShape="0">
                <a:blip r:embed="rId11"/>
                <a:stretch>
                  <a:fillRect l="-10526" t="-4511" r="-28947" b="-1128"/>
                </a:stretch>
              </a:blipFill>
            </p:spPr>
            <p:txBody>
              <a:bodyPr/>
              <a:lstStyle/>
              <a:p>
                <a:r>
                  <a:rPr lang="en-US">
                    <a:noFill/>
                  </a:rPr>
                  <a:t> </a:t>
                </a:r>
              </a:p>
            </p:txBody>
          </p:sp>
        </mc:Fallback>
      </mc:AlternateContent>
      <p:cxnSp>
        <p:nvCxnSpPr>
          <p:cNvPr id="35" name="Straight Arrow Connector 34"/>
          <p:cNvCxnSpPr/>
          <p:nvPr/>
        </p:nvCxnSpPr>
        <p:spPr>
          <a:xfrm flipV="1">
            <a:off x="2264894" y="4222978"/>
            <a:ext cx="1245970" cy="764542"/>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0" name="Rectangle 29"/>
              <p:cNvSpPr/>
              <p:nvPr/>
            </p:nvSpPr>
            <p:spPr>
              <a:xfrm>
                <a:off x="5096207" y="5787741"/>
                <a:ext cx="468590" cy="461665"/>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ea typeface="Cambria Math" panose="02040503050406030204" pitchFamily="18" charset="0"/>
                        </a:rPr>
                        <m:t>𝜑</m:t>
                      </m:r>
                    </m:oMath>
                  </m:oMathPara>
                </a14:m>
                <a:endParaRPr lang="en-GB" sz="2400" dirty="0"/>
              </a:p>
            </p:txBody>
          </p:sp>
        </mc:Choice>
        <mc:Fallback xmlns="">
          <p:sp>
            <p:nvSpPr>
              <p:cNvPr id="30" name="Rectangle 29"/>
              <p:cNvSpPr>
                <a:spLocks noRot="1" noChangeAspect="1" noMove="1" noResize="1" noEditPoints="1" noAdjustHandles="1" noChangeArrowheads="1" noChangeShapeType="1" noTextEdit="1"/>
              </p:cNvSpPr>
              <p:nvPr/>
            </p:nvSpPr>
            <p:spPr>
              <a:xfrm>
                <a:off x="5096207" y="5787741"/>
                <a:ext cx="468590" cy="461665"/>
              </a:xfrm>
              <a:prstGeom prst="rect">
                <a:avLst/>
              </a:prstGeom>
              <a:blipFill rotWithShape="0">
                <a:blip r:embed="rId12"/>
                <a:stretch>
                  <a:fillRect b="-7895"/>
                </a:stretch>
              </a:blipFill>
            </p:spPr>
            <p:txBody>
              <a:bodyPr/>
              <a:lstStyle/>
              <a:p>
                <a:r>
                  <a:rPr lang="en-US">
                    <a:noFill/>
                  </a:rPr>
                  <a:t> </a:t>
                </a:r>
              </a:p>
            </p:txBody>
          </p:sp>
        </mc:Fallback>
      </mc:AlternateContent>
    </p:spTree>
    <p:extLst>
      <p:ext uri="{BB962C8B-B14F-4D97-AF65-F5344CB8AC3E}">
        <p14:creationId xmlns:p14="http://schemas.microsoft.com/office/powerpoint/2010/main" val="2563839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7" grpId="0" animBg="1"/>
      <p:bldP spid="54" grpId="0" animBg="1"/>
      <p:bldP spid="57" grpId="0" animBg="1"/>
      <p:bldP spid="33" grpId="0"/>
      <p:bldP spid="3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7" name="TextBox 16"/>
              <p:cNvSpPr txBox="1">
                <a:spLocks noChangeArrowheads="1"/>
              </p:cNvSpPr>
              <p:nvPr/>
            </p:nvSpPr>
            <p:spPr bwMode="auto">
              <a:xfrm>
                <a:off x="158564" y="971080"/>
                <a:ext cx="12033436" cy="64633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285750" indent="-285750">
                  <a:buFont typeface="Wingdings" panose="05000000000000000000" pitchFamily="2" charset="2"/>
                  <a:buChar char="q"/>
                </a:pPr>
                <a:r>
                  <a:rPr lang="en-GB" b="1" dirty="0"/>
                  <a:t>Stationary case</a:t>
                </a:r>
                <a:r>
                  <a:rPr lang="en-GB" dirty="0">
                    <a:sym typeface="Wingdings" panose="05000000000000000000" pitchFamily="2" charset="2"/>
                  </a:rPr>
                  <a:t>: In the LHC </a:t>
                </a:r>
                <a14:m>
                  <m:oMath xmlns:m="http://schemas.openxmlformats.org/officeDocument/2006/math">
                    <m:sSub>
                      <m:sSubPr>
                        <m:ctrlPr>
                          <a:rPr lang="el-GR" i="1">
                            <a:latin typeface="Cambria Math" charset="0"/>
                          </a:rPr>
                        </m:ctrlPr>
                      </m:sSubPr>
                      <m:e>
                        <m:r>
                          <a:rPr lang="el-GR" i="1">
                            <a:latin typeface="Cambria Math" panose="02040503050406030204" pitchFamily="18" charset="0"/>
                          </a:rPr>
                          <m:t>𝜑</m:t>
                        </m:r>
                      </m:e>
                      <m:sub>
                        <m:r>
                          <a:rPr lang="en-GB">
                            <a:latin typeface="Cambria Math" panose="02040503050406030204" pitchFamily="18" charset="0"/>
                          </a:rPr>
                          <m:t>0</m:t>
                        </m:r>
                      </m:sub>
                    </m:sSub>
                    <m:r>
                      <a:rPr lang="en-US" i="1">
                        <a:latin typeface="Cambria Math" charset="0"/>
                      </a:rPr>
                      <m:t>=</m:t>
                    </m:r>
                    <m:sSub>
                      <m:sSubPr>
                        <m:ctrlPr>
                          <a:rPr lang="el-GR" i="1">
                            <a:latin typeface="Cambria Math" charset="0"/>
                          </a:rPr>
                        </m:ctrlPr>
                      </m:sSubPr>
                      <m:e>
                        <m:r>
                          <a:rPr lang="el-GR" i="1">
                            <a:latin typeface="Cambria Math" panose="02040503050406030204" pitchFamily="18" charset="0"/>
                          </a:rPr>
                          <m:t>𝜑</m:t>
                        </m:r>
                      </m:e>
                      <m:sub>
                        <m:r>
                          <m:rPr>
                            <m:sty m:val="p"/>
                          </m:rPr>
                          <a:rPr lang="en-US">
                            <a:latin typeface="Cambria Math" charset="0"/>
                          </a:rPr>
                          <m:t>s</m:t>
                        </m:r>
                      </m:sub>
                    </m:sSub>
                    <m:r>
                      <a:rPr lang="en-GB" i="1">
                        <a:latin typeface="Cambria Math" panose="02040503050406030204" pitchFamily="18" charset="0"/>
                      </a:rPr>
                      <m:t>=</m:t>
                    </m:r>
                  </m:oMath>
                </a14:m>
                <a:r>
                  <a:rPr lang="en-GB" dirty="0"/>
                  <a:t> </a:t>
                </a:r>
                <a14:m>
                  <m:oMath xmlns:m="http://schemas.openxmlformats.org/officeDocument/2006/math">
                    <m:r>
                      <m:rPr>
                        <m:sty m:val="p"/>
                      </m:rPr>
                      <a:rPr lang="el-GR" dirty="0">
                        <a:latin typeface="Cambria Math" panose="02040503050406030204" pitchFamily="18" charset="0"/>
                      </a:rPr>
                      <m:t>π</m:t>
                    </m:r>
                  </m:oMath>
                </a14:m>
                <a:r>
                  <a:rPr lang="en-GB" dirty="0"/>
                  <a:t> (above transition) </a:t>
                </a:r>
                <a:r>
                  <a:rPr lang="en-GB" dirty="0">
                    <a:sym typeface="Wingdings" panose="05000000000000000000" pitchFamily="2" charset="2"/>
                  </a:rPr>
                  <a:t> </a:t>
                </a:r>
                <a14:m>
                  <m:oMath xmlns:m="http://schemas.openxmlformats.org/officeDocument/2006/math">
                    <m:r>
                      <a:rPr lang="en-GB" b="1" i="1">
                        <a:latin typeface="Cambria Math" panose="02040503050406030204" pitchFamily="18" charset="0"/>
                      </a:rPr>
                      <m:t>𝑽</m:t>
                    </m:r>
                    <m:d>
                      <m:dPr>
                        <m:ctrlPr>
                          <a:rPr lang="en-GB" b="1" i="1">
                            <a:latin typeface="Cambria Math" charset="0"/>
                          </a:rPr>
                        </m:ctrlPr>
                      </m:dPr>
                      <m:e>
                        <m:r>
                          <m:rPr>
                            <m:sty m:val="p"/>
                          </m:rPr>
                          <a:rPr lang="el-GR" dirty="0">
                            <a:latin typeface="Cambria Math" panose="02040503050406030204" pitchFamily="18" charset="0"/>
                          </a:rPr>
                          <m:t>π</m:t>
                        </m:r>
                      </m:e>
                    </m:d>
                    <m:r>
                      <a:rPr lang="en-GB" b="1" i="1">
                        <a:latin typeface="Cambria Math" panose="02040503050406030204" pitchFamily="18" charset="0"/>
                      </a:rPr>
                      <m:t>=</m:t>
                    </m:r>
                    <m:sSub>
                      <m:sSubPr>
                        <m:ctrlPr>
                          <a:rPr lang="en-GB" b="1" i="1">
                            <a:latin typeface="Cambria Math" charset="0"/>
                          </a:rPr>
                        </m:ctrlPr>
                      </m:sSubPr>
                      <m:e>
                        <m:r>
                          <a:rPr lang="en-GB" b="1" i="1">
                            <a:latin typeface="Cambria Math" panose="02040503050406030204" pitchFamily="18" charset="0"/>
                          </a:rPr>
                          <m:t>𝒆</m:t>
                        </m:r>
                        <m:r>
                          <a:rPr lang="en-US" b="1" i="1">
                            <a:latin typeface="Cambria Math" charset="0"/>
                          </a:rPr>
                          <m:t>𝑽</m:t>
                        </m:r>
                      </m:e>
                      <m:sub>
                        <m:r>
                          <a:rPr lang="en-US" b="1" i="1">
                            <a:latin typeface="Cambria Math" charset="0"/>
                          </a:rPr>
                          <m:t>𝒎𝒂𝒙</m:t>
                        </m:r>
                      </m:sub>
                    </m:sSub>
                    <m:func>
                      <m:funcPr>
                        <m:ctrlPr>
                          <a:rPr lang="en-GB" b="1" i="1">
                            <a:latin typeface="Cambria Math" charset="0"/>
                          </a:rPr>
                        </m:ctrlPr>
                      </m:funcPr>
                      <m:fName>
                        <m:r>
                          <a:rPr lang="en-GB" b="1">
                            <a:latin typeface="Cambria Math" panose="02040503050406030204" pitchFamily="18" charset="0"/>
                          </a:rPr>
                          <m:t>𝐬𝐢𝐧</m:t>
                        </m:r>
                      </m:fName>
                      <m:e>
                        <m:r>
                          <a:rPr lang="el-GR" b="1" i="1">
                            <a:latin typeface="Cambria Math" panose="02040503050406030204" pitchFamily="18" charset="0"/>
                          </a:rPr>
                          <m:t>(</m:t>
                        </m:r>
                        <m:r>
                          <m:rPr>
                            <m:sty m:val="p"/>
                          </m:rPr>
                          <a:rPr lang="el-GR" dirty="0">
                            <a:latin typeface="Cambria Math" panose="02040503050406030204" pitchFamily="18" charset="0"/>
                          </a:rPr>
                          <m:t>π</m:t>
                        </m:r>
                        <m:r>
                          <a:rPr lang="el-GR" b="1" i="1">
                            <a:latin typeface="Cambria Math" panose="02040503050406030204" pitchFamily="18" charset="0"/>
                          </a:rPr>
                          <m:t>)</m:t>
                        </m:r>
                      </m:e>
                    </m:func>
                    <m:r>
                      <a:rPr lang="en-GB" b="1" i="1">
                        <a:latin typeface="Cambria Math" panose="02040503050406030204" pitchFamily="18" charset="0"/>
                      </a:rPr>
                      <m:t>=</m:t>
                    </m:r>
                    <m:r>
                      <a:rPr lang="en-GB" b="1" i="1">
                        <a:latin typeface="Cambria Math" panose="02040503050406030204" pitchFamily="18" charset="0"/>
                      </a:rPr>
                      <m:t>𝟎</m:t>
                    </m:r>
                  </m:oMath>
                </a14:m>
                <a:r>
                  <a:rPr lang="en-GB" dirty="0">
                    <a:sym typeface="Wingdings" panose="05000000000000000000" pitchFamily="2" charset="2"/>
                  </a:rPr>
                  <a:t>  synchronous particle does not gain any energy </a:t>
                </a:r>
                <a:endParaRPr lang="en-GB" dirty="0"/>
              </a:p>
            </p:txBody>
          </p:sp>
        </mc:Choice>
        <mc:Fallback xmlns="">
          <p:sp>
            <p:nvSpPr>
              <p:cNvPr id="17" name="TextBox 16"/>
              <p:cNvSpPr txBox="1">
                <a:spLocks noRot="1" noChangeAspect="1" noMove="1" noResize="1" noEditPoints="1" noAdjustHandles="1" noChangeArrowheads="1" noChangeShapeType="1" noTextEdit="1"/>
              </p:cNvSpPr>
              <p:nvPr/>
            </p:nvSpPr>
            <p:spPr bwMode="auto">
              <a:xfrm>
                <a:off x="158564" y="971080"/>
                <a:ext cx="12033436" cy="646331"/>
              </a:xfrm>
              <a:prstGeom prst="rect">
                <a:avLst/>
              </a:prstGeom>
              <a:blipFill rotWithShape="0">
                <a:blip r:embed="rId3"/>
                <a:stretch>
                  <a:fillRect l="-304" t="-5660" r="-152" b="-1415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24" name="Right Arrow 23"/>
          <p:cNvSpPr/>
          <p:nvPr/>
        </p:nvSpPr>
        <p:spPr>
          <a:xfrm>
            <a:off x="7921211" y="3512651"/>
            <a:ext cx="510798" cy="510877"/>
          </a:xfrm>
          <a:prstGeom prst="rightArrow">
            <a:avLst/>
          </a:prstGeom>
          <a:solidFill>
            <a:srgbClr val="0C377B"/>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Title 1"/>
          <p:cNvSpPr>
            <a:spLocks noGrp="1"/>
          </p:cNvSpPr>
          <p:nvPr>
            <p:ph type="title"/>
          </p:nvPr>
        </p:nvSpPr>
        <p:spPr>
          <a:xfrm>
            <a:off x="1391127" y="-9603"/>
            <a:ext cx="9568310" cy="1143000"/>
          </a:xfrm>
        </p:spPr>
        <p:txBody>
          <a:bodyPr>
            <a:normAutofit/>
          </a:bodyPr>
          <a:lstStyle/>
          <a:p>
            <a:pPr algn="ctr"/>
            <a:r>
              <a:rPr lang="en-GB" sz="3200" dirty="0" smtClean="0"/>
              <a:t>Single particle synchrotron motion – no acceleration</a:t>
            </a:r>
            <a:endParaRPr lang="en-US" sz="2800" dirty="0"/>
          </a:p>
        </p:txBody>
      </p:sp>
      <p:grpSp>
        <p:nvGrpSpPr>
          <p:cNvPr id="32" name="Group 31"/>
          <p:cNvGrpSpPr/>
          <p:nvPr/>
        </p:nvGrpSpPr>
        <p:grpSpPr>
          <a:xfrm>
            <a:off x="1871450" y="2380753"/>
            <a:ext cx="6703386" cy="3766452"/>
            <a:chOff x="7866175" y="3152392"/>
            <a:chExt cx="4162275" cy="2829791"/>
          </a:xfrm>
        </p:grpSpPr>
        <p:pic>
          <p:nvPicPr>
            <p:cNvPr id="38" name="Picture 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66175" y="3152392"/>
              <a:ext cx="4162275" cy="2829791"/>
            </a:xfrm>
            <a:prstGeom prst="rect">
              <a:avLst/>
            </a:prstGeom>
          </p:spPr>
        </p:pic>
        <p:cxnSp>
          <p:nvCxnSpPr>
            <p:cNvPr id="40" name="Straight Connector 39"/>
            <p:cNvCxnSpPr/>
            <p:nvPr/>
          </p:nvCxnSpPr>
          <p:spPr>
            <a:xfrm flipH="1">
              <a:off x="9552450" y="4166065"/>
              <a:ext cx="115215" cy="50378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flipH="1">
              <a:off x="9667666" y="4035533"/>
              <a:ext cx="200608" cy="80478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flipH="1">
              <a:off x="9821285" y="4023528"/>
              <a:ext cx="257992" cy="9691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flipH="1">
              <a:off x="10020675" y="4071185"/>
              <a:ext cx="257992" cy="9691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flipH="1">
              <a:off x="10208225" y="4177658"/>
              <a:ext cx="200609" cy="85723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flipH="1">
              <a:off x="10401206" y="4416497"/>
              <a:ext cx="100304" cy="47626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48" name="TextBox 47"/>
          <p:cNvSpPr txBox="1"/>
          <p:nvPr/>
        </p:nvSpPr>
        <p:spPr>
          <a:xfrm>
            <a:off x="8130846" y="2703875"/>
            <a:ext cx="3592714" cy="1200329"/>
          </a:xfrm>
          <a:prstGeom prst="rect">
            <a:avLst/>
          </a:prstGeom>
          <a:solidFill>
            <a:schemeClr val="bg1"/>
          </a:solidFill>
          <a:ln w="31750">
            <a:solidFill>
              <a:srgbClr val="FF0000"/>
            </a:solidFill>
          </a:ln>
        </p:spPr>
        <p:txBody>
          <a:bodyPr wrap="square" rtlCol="0">
            <a:spAutoFit/>
          </a:bodyPr>
          <a:lstStyle/>
          <a:p>
            <a:r>
              <a:rPr lang="en-GB" dirty="0" smtClean="0"/>
              <a:t>The area enclosed by the single particle trajectory gives the </a:t>
            </a:r>
            <a:r>
              <a:rPr lang="en-GB" b="1" dirty="0" smtClean="0"/>
              <a:t>single particle emittance. </a:t>
            </a:r>
            <a:r>
              <a:rPr lang="en-GB" dirty="0"/>
              <a:t>It is measured in </a:t>
            </a:r>
            <a:r>
              <a:rPr lang="en-GB" b="1" dirty="0" smtClean="0"/>
              <a:t>eVs</a:t>
            </a:r>
            <a:r>
              <a:rPr lang="en-GB" dirty="0" smtClean="0"/>
              <a:t>.</a:t>
            </a:r>
            <a:endParaRPr lang="en-GB" dirty="0"/>
          </a:p>
        </p:txBody>
      </p:sp>
      <p:cxnSp>
        <p:nvCxnSpPr>
          <p:cNvPr id="51" name="Straight Arrow Connector 50"/>
          <p:cNvCxnSpPr>
            <a:stCxn id="48" idx="2"/>
          </p:cNvCxnSpPr>
          <p:nvPr/>
        </p:nvCxnSpPr>
        <p:spPr>
          <a:xfrm flipH="1">
            <a:off x="5858945" y="3904204"/>
            <a:ext cx="4068258" cy="408111"/>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52" name="TextBox 51"/>
              <p:cNvSpPr txBox="1"/>
              <p:nvPr/>
            </p:nvSpPr>
            <p:spPr>
              <a:xfrm>
                <a:off x="3623413" y="2315255"/>
                <a:ext cx="3435761" cy="338554"/>
              </a:xfrm>
              <a:prstGeom prst="rect">
                <a:avLst/>
              </a:prstGeom>
              <a:solidFill>
                <a:schemeClr val="bg1"/>
              </a:solidFill>
              <a:ln w="25400">
                <a:solidFill>
                  <a:schemeClr val="tx1"/>
                </a:solidFill>
              </a:ln>
            </p:spPr>
            <p:txBody>
              <a:bodyPr wrap="square" rtlCol="0">
                <a:spAutoFit/>
              </a:bodyPr>
              <a:lstStyle/>
              <a:p>
                <a:r>
                  <a:rPr lang="en-GB" sz="1600" b="1" dirty="0" smtClean="0">
                    <a:solidFill>
                      <a:schemeClr val="tx1"/>
                    </a:solidFill>
                  </a:rPr>
                  <a:t>Longitudinal phase space (</a:t>
                </a:r>
                <a14:m>
                  <m:oMath xmlns:m="http://schemas.openxmlformats.org/officeDocument/2006/math">
                    <m:r>
                      <a:rPr lang="el-GR" sz="1600" b="1" i="1" smtClean="0">
                        <a:solidFill>
                          <a:schemeClr val="tx1"/>
                        </a:solidFill>
                        <a:latin typeface="Cambria Math" panose="02040503050406030204" pitchFamily="18" charset="0"/>
                      </a:rPr>
                      <m:t>𝝋</m:t>
                    </m:r>
                  </m:oMath>
                </a14:m>
                <a:r>
                  <a:rPr lang="el-GR" sz="1600" b="1" dirty="0" smtClean="0">
                    <a:solidFill>
                      <a:schemeClr val="tx1"/>
                    </a:solidFill>
                  </a:rPr>
                  <a:t>,</a:t>
                </a:r>
                <a14:m>
                  <m:oMath xmlns:m="http://schemas.openxmlformats.org/officeDocument/2006/math">
                    <m:r>
                      <a:rPr lang="en-US" sz="1600" i="1">
                        <a:latin typeface="Cambria Math" charset="0"/>
                        <a:ea typeface="Cambria Math" charset="0"/>
                        <a:cs typeface="Cambria Math" charset="0"/>
                      </a:rPr>
                      <m:t>∆</m:t>
                    </m:r>
                    <m:r>
                      <a:rPr lang="en-US" sz="1600" b="0" i="1" smtClean="0">
                        <a:latin typeface="Cambria Math" charset="0"/>
                        <a:ea typeface="Cambria Math" charset="0"/>
                        <a:cs typeface="Cambria Math" charset="0"/>
                      </a:rPr>
                      <m:t>𝐸</m:t>
                    </m:r>
                  </m:oMath>
                </a14:m>
                <a:r>
                  <a:rPr lang="en-GB" sz="1600" b="1" dirty="0" smtClean="0">
                    <a:solidFill>
                      <a:schemeClr val="tx1"/>
                    </a:solidFill>
                  </a:rPr>
                  <a:t>)</a:t>
                </a:r>
              </a:p>
            </p:txBody>
          </p:sp>
        </mc:Choice>
        <mc:Fallback xmlns="">
          <p:sp>
            <p:nvSpPr>
              <p:cNvPr id="52" name="TextBox 51"/>
              <p:cNvSpPr txBox="1">
                <a:spLocks noRot="1" noChangeAspect="1" noMove="1" noResize="1" noEditPoints="1" noAdjustHandles="1" noChangeArrowheads="1" noChangeShapeType="1" noTextEdit="1"/>
              </p:cNvSpPr>
              <p:nvPr/>
            </p:nvSpPr>
            <p:spPr>
              <a:xfrm>
                <a:off x="3623413" y="2315255"/>
                <a:ext cx="3435761" cy="338554"/>
              </a:xfrm>
              <a:prstGeom prst="rect">
                <a:avLst/>
              </a:prstGeom>
              <a:blipFill rotWithShape="0">
                <a:blip r:embed="rId5"/>
                <a:stretch>
                  <a:fillRect l="-528" t="-1695" b="-18644"/>
                </a:stretch>
              </a:blipFill>
              <a:ln w="25400">
                <a:solidFill>
                  <a:schemeClr val="tx1"/>
                </a:solidFill>
              </a:ln>
            </p:spPr>
            <p:txBody>
              <a:bodyPr/>
              <a:lstStyle/>
              <a:p>
                <a:r>
                  <a:rPr lang="en-US">
                    <a:noFill/>
                  </a:rPr>
                  <a:t> </a:t>
                </a:r>
              </a:p>
            </p:txBody>
          </p:sp>
        </mc:Fallback>
      </mc:AlternateContent>
      <p:cxnSp>
        <p:nvCxnSpPr>
          <p:cNvPr id="53" name="Straight Arrow Connector 52"/>
          <p:cNvCxnSpPr/>
          <p:nvPr/>
        </p:nvCxnSpPr>
        <p:spPr>
          <a:xfrm>
            <a:off x="5321673" y="3512651"/>
            <a:ext cx="13908" cy="629866"/>
          </a:xfrm>
          <a:prstGeom prst="straightConnector1">
            <a:avLst/>
          </a:prstGeom>
          <a:ln w="38100">
            <a:solidFill>
              <a:srgbClr val="0C377B"/>
            </a:solidFill>
            <a:headEnd type="triangle"/>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54" name="TextBox 53"/>
              <p:cNvSpPr txBox="1"/>
              <p:nvPr/>
            </p:nvSpPr>
            <p:spPr>
              <a:xfrm>
                <a:off x="5385520" y="3662021"/>
                <a:ext cx="1032269" cy="301878"/>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l-GR" b="1" i="0" smtClean="0">
                          <a:solidFill>
                            <a:srgbClr val="0C377B"/>
                          </a:solidFill>
                          <a:latin typeface="Cambria Math" panose="02040503050406030204" pitchFamily="18" charset="0"/>
                        </a:rPr>
                        <m:t>𝚫</m:t>
                      </m:r>
                      <m:sSub>
                        <m:sSubPr>
                          <m:ctrlPr>
                            <a:rPr lang="el-GR" b="1" i="1" smtClean="0">
                              <a:solidFill>
                                <a:srgbClr val="0C377B"/>
                              </a:solidFill>
                              <a:latin typeface="Cambria Math" charset="0"/>
                            </a:rPr>
                          </m:ctrlPr>
                        </m:sSubPr>
                        <m:e>
                          <m:r>
                            <a:rPr lang="fr-FR" b="1" i="1" smtClean="0">
                              <a:solidFill>
                                <a:srgbClr val="0C377B"/>
                              </a:solidFill>
                              <a:latin typeface="Cambria Math" panose="02040503050406030204" pitchFamily="18" charset="0"/>
                            </a:rPr>
                            <m:t>𝑬</m:t>
                          </m:r>
                        </m:e>
                        <m:sub>
                          <m:r>
                            <a:rPr lang="en-GB" b="1" i="0" smtClean="0">
                              <a:solidFill>
                                <a:srgbClr val="0C377B"/>
                              </a:solidFill>
                              <a:latin typeface="Cambria Math" panose="02040503050406030204" pitchFamily="18" charset="0"/>
                            </a:rPr>
                            <m:t>𝐩𝐚𝐫𝐭𝐢𝐜𝐥𝐞</m:t>
                          </m:r>
                        </m:sub>
                      </m:sSub>
                    </m:oMath>
                  </m:oMathPara>
                </a14:m>
                <a:endParaRPr lang="en-GB" b="1" dirty="0"/>
              </a:p>
            </p:txBody>
          </p:sp>
        </mc:Choice>
        <mc:Fallback xmlns="">
          <p:sp>
            <p:nvSpPr>
              <p:cNvPr id="54" name="TextBox 53"/>
              <p:cNvSpPr txBox="1">
                <a:spLocks noRot="1" noChangeAspect="1" noMove="1" noResize="1" noEditPoints="1" noAdjustHandles="1" noChangeArrowheads="1" noChangeShapeType="1" noTextEdit="1"/>
              </p:cNvSpPr>
              <p:nvPr/>
            </p:nvSpPr>
            <p:spPr>
              <a:xfrm>
                <a:off x="5385520" y="3662021"/>
                <a:ext cx="1032269" cy="301878"/>
              </a:xfrm>
              <a:prstGeom prst="rect">
                <a:avLst/>
              </a:prstGeom>
              <a:blipFill>
                <a:blip r:embed="rId6"/>
                <a:stretch>
                  <a:fillRect l="-2353" r="-2353" b="-3061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rot="16200000">
                <a:off x="1694219" y="4115803"/>
                <a:ext cx="1625766" cy="461665"/>
              </a:xfrm>
              <a:prstGeom prst="rect">
                <a:avLst/>
              </a:prstGeom>
              <a:solidFill>
                <a:schemeClr val="bg1"/>
              </a:solidFill>
            </p:spPr>
            <p:txBody>
              <a:bodyPr wrap="none">
                <a:spAutoFit/>
              </a:bodyPr>
              <a:lstStyle/>
              <a:p>
                <a14:m>
                  <m:oMath xmlns:m="http://schemas.openxmlformats.org/officeDocument/2006/math">
                    <m:r>
                      <a:rPr lang="en-US" sz="2400" i="1" smtClean="0">
                        <a:latin typeface="Cambria Math" charset="0"/>
                        <a:ea typeface="Cambria Math" charset="0"/>
                        <a:cs typeface="Cambria Math" charset="0"/>
                      </a:rPr>
                      <m:t>∆</m:t>
                    </m:r>
                    <m:r>
                      <a:rPr lang="en-US" sz="2400" b="0" i="1" smtClean="0">
                        <a:latin typeface="Cambria Math" charset="0"/>
                        <a:ea typeface="Cambria Math" charset="0"/>
                        <a:cs typeface="Cambria Math" charset="0"/>
                      </a:rPr>
                      <m:t>𝐸</m:t>
                    </m:r>
                    <m:d>
                      <m:dPr>
                        <m:ctrlPr>
                          <a:rPr lang="en-US" sz="2400" i="1">
                            <a:latin typeface="Cambria Math" charset="0"/>
                          </a:rPr>
                        </m:ctrlPr>
                      </m:dPr>
                      <m:e>
                        <m:r>
                          <a:rPr lang="en-US" sz="2400" i="1">
                            <a:latin typeface="Cambria Math" panose="02040503050406030204" pitchFamily="18" charset="0"/>
                            <a:ea typeface="Cambria Math" panose="02040503050406030204" pitchFamily="18" charset="0"/>
                          </a:rPr>
                          <m:t>𝜑</m:t>
                        </m:r>
                      </m:e>
                    </m:d>
                  </m:oMath>
                </a14:m>
                <a:r>
                  <a:rPr lang="en-GB" sz="2400" dirty="0" smtClean="0"/>
                  <a:t> (eV)</a:t>
                </a:r>
                <a:endParaRPr lang="en-GB" sz="2400" dirty="0"/>
              </a:p>
            </p:txBody>
          </p:sp>
        </mc:Choice>
        <mc:Fallback xmlns="">
          <p:sp>
            <p:nvSpPr>
              <p:cNvPr id="18" name="Rectangle 17"/>
              <p:cNvSpPr>
                <a:spLocks noRot="1" noChangeAspect="1" noMove="1" noResize="1" noEditPoints="1" noAdjustHandles="1" noChangeArrowheads="1" noChangeShapeType="1" noTextEdit="1"/>
              </p:cNvSpPr>
              <p:nvPr/>
            </p:nvSpPr>
            <p:spPr>
              <a:xfrm rot="16200000">
                <a:off x="1694219" y="4115803"/>
                <a:ext cx="1625766" cy="461665"/>
              </a:xfrm>
              <a:prstGeom prst="rect">
                <a:avLst/>
              </a:prstGeom>
              <a:blipFill rotWithShape="0">
                <a:blip r:embed="rId7"/>
                <a:stretch>
                  <a:fillRect l="-10526" t="-4511" r="-28947" b="-112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a:off x="5096207" y="5787741"/>
                <a:ext cx="468590" cy="461665"/>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ea typeface="Cambria Math" panose="02040503050406030204" pitchFamily="18" charset="0"/>
                        </a:rPr>
                        <m:t>𝜑</m:t>
                      </m:r>
                    </m:oMath>
                  </m:oMathPara>
                </a14:m>
                <a:endParaRPr lang="en-GB" sz="2400" dirty="0"/>
              </a:p>
            </p:txBody>
          </p:sp>
        </mc:Choice>
        <mc:Fallback xmlns="">
          <p:sp>
            <p:nvSpPr>
              <p:cNvPr id="19" name="Rectangle 18"/>
              <p:cNvSpPr>
                <a:spLocks noRot="1" noChangeAspect="1" noMove="1" noResize="1" noEditPoints="1" noAdjustHandles="1" noChangeArrowheads="1" noChangeShapeType="1" noTextEdit="1"/>
              </p:cNvSpPr>
              <p:nvPr/>
            </p:nvSpPr>
            <p:spPr>
              <a:xfrm>
                <a:off x="5096207" y="5787741"/>
                <a:ext cx="468590" cy="461665"/>
              </a:xfrm>
              <a:prstGeom prst="rect">
                <a:avLst/>
              </a:prstGeom>
              <a:blipFill rotWithShape="0">
                <a:blip r:embed="rId8"/>
                <a:stretch>
                  <a:fillRect b="-7895"/>
                </a:stretch>
              </a:blipFill>
            </p:spPr>
            <p:txBody>
              <a:bodyPr/>
              <a:lstStyle/>
              <a:p>
                <a:r>
                  <a:rPr lang="en-US">
                    <a:noFill/>
                  </a:rPr>
                  <a:t> </a:t>
                </a:r>
              </a:p>
            </p:txBody>
          </p:sp>
        </mc:Fallback>
      </mc:AlternateContent>
    </p:spTree>
    <p:extLst>
      <p:ext uri="{BB962C8B-B14F-4D97-AF65-F5344CB8AC3E}">
        <p14:creationId xmlns:p14="http://schemas.microsoft.com/office/powerpoint/2010/main" val="4883476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7408" y="548640"/>
            <a:ext cx="2870081" cy="369332"/>
          </a:xfrm>
          <a:prstGeom prst="rect">
            <a:avLst/>
          </a:prstGeom>
          <a:noFill/>
        </p:spPr>
        <p:txBody>
          <a:bodyPr wrap="none" rtlCol="0">
            <a:spAutoFit/>
          </a:bodyPr>
          <a:lstStyle/>
          <a:p>
            <a:r>
              <a:rPr lang="en-US" b="1" dirty="0" smtClean="0">
                <a:solidFill>
                  <a:schemeClr val="accent1"/>
                </a:solidFill>
              </a:rPr>
              <a:t>SYNCHROTRON FREQUENCY</a:t>
            </a:r>
            <a:endParaRPr lang="en-US" b="1" dirty="0">
              <a:solidFill>
                <a:schemeClr val="accent1"/>
              </a:solidFill>
            </a:endParaRPr>
          </a:p>
        </p:txBody>
      </p:sp>
      <p:sp>
        <p:nvSpPr>
          <p:cNvPr id="3" name="TextBox 2"/>
          <p:cNvSpPr txBox="1"/>
          <p:nvPr/>
        </p:nvSpPr>
        <p:spPr>
          <a:xfrm>
            <a:off x="682753" y="1292352"/>
            <a:ext cx="10765536" cy="2585323"/>
          </a:xfrm>
          <a:prstGeom prst="rect">
            <a:avLst/>
          </a:prstGeom>
          <a:noFill/>
        </p:spPr>
        <p:txBody>
          <a:bodyPr wrap="square" rtlCol="0">
            <a:spAutoFit/>
          </a:bodyPr>
          <a:lstStyle/>
          <a:p>
            <a:pPr marL="285750" indent="-285750">
              <a:buFont typeface="Arial" charset="0"/>
              <a:buChar char="•"/>
            </a:pPr>
            <a:r>
              <a:rPr lang="en-US" dirty="0" smtClean="0"/>
              <a:t>As discussed before, particles bounded within the bucket are performing oscillations around the stable phase.</a:t>
            </a:r>
          </a:p>
          <a:p>
            <a:pPr marL="285750" indent="-285750">
              <a:buFont typeface="Arial" charset="0"/>
              <a:buChar char="•"/>
            </a:pPr>
            <a:r>
              <a:rPr lang="en-US" dirty="0" smtClean="0"/>
              <a:t>The synchrotron oscillation period is the time that takes to travel all around the closed trajectory (defined by the initial conditions) in phase space.</a:t>
            </a:r>
          </a:p>
          <a:p>
            <a:pPr marL="285750" indent="-285750">
              <a:buFont typeface="Arial" charset="0"/>
              <a:buChar char="•"/>
            </a:pPr>
            <a:r>
              <a:rPr lang="en-US" dirty="0" smtClean="0"/>
              <a:t>Particles at different distances from the synchronous particle (synchronous phase) will oscillate with different synchrotron frequencies in the longitudinal phase space.</a:t>
            </a:r>
          </a:p>
          <a:p>
            <a:pPr marL="285750" indent="-285750">
              <a:buFont typeface="Arial" charset="0"/>
              <a:buChar char="•"/>
            </a:pPr>
            <a:r>
              <a:rPr lang="en-US" dirty="0" smtClean="0"/>
              <a:t>The longer the bunch the larger the spread of synchrotron frequencies.</a:t>
            </a:r>
          </a:p>
          <a:p>
            <a:pPr marL="285750" indent="-285750">
              <a:buFont typeface="Arial" charset="0"/>
              <a:buChar char="•"/>
            </a:pPr>
            <a:r>
              <a:rPr lang="en-US" dirty="0" smtClean="0"/>
              <a:t>Large synchrotron frequency spreads within the bunch (i.e. large bunches) provide a self-stabilizing mechanism against coherent beam instabilities, called Landau damping.</a:t>
            </a:r>
          </a:p>
          <a:p>
            <a:endParaRPr lang="en-US" dirty="0"/>
          </a:p>
        </p:txBody>
      </p:sp>
      <p:pic>
        <p:nvPicPr>
          <p:cNvPr id="4" name="Picture 3"/>
          <p:cNvPicPr>
            <a:picLocks noChangeAspect="1"/>
          </p:cNvPicPr>
          <p:nvPr/>
        </p:nvPicPr>
        <p:blipFill>
          <a:blip r:embed="rId2"/>
          <a:stretch>
            <a:fillRect/>
          </a:stretch>
        </p:blipFill>
        <p:spPr>
          <a:xfrm>
            <a:off x="4463543" y="4252055"/>
            <a:ext cx="2984500" cy="2120900"/>
          </a:xfrm>
          <a:prstGeom prst="rect">
            <a:avLst/>
          </a:prstGeom>
        </p:spPr>
      </p:pic>
      <p:sp>
        <p:nvSpPr>
          <p:cNvPr id="5" name="TextBox 4"/>
          <p:cNvSpPr txBox="1"/>
          <p:nvPr/>
        </p:nvSpPr>
        <p:spPr>
          <a:xfrm>
            <a:off x="5458968" y="5016325"/>
            <a:ext cx="372218" cy="369332"/>
          </a:xfrm>
          <a:prstGeom prst="rect">
            <a:avLst/>
          </a:prstGeom>
          <a:noFill/>
        </p:spPr>
        <p:txBody>
          <a:bodyPr wrap="none" rtlCol="0">
            <a:spAutoFit/>
          </a:bodyPr>
          <a:lstStyle/>
          <a:p>
            <a:r>
              <a:rPr lang="en-US" smtClean="0"/>
              <a:t>f1</a:t>
            </a:r>
            <a:endParaRPr lang="en-US"/>
          </a:p>
        </p:txBody>
      </p:sp>
      <p:sp>
        <p:nvSpPr>
          <p:cNvPr id="6" name="Oval 5"/>
          <p:cNvSpPr/>
          <p:nvPr/>
        </p:nvSpPr>
        <p:spPr>
          <a:xfrm>
            <a:off x="5306749" y="4699587"/>
            <a:ext cx="1261872" cy="1176318"/>
          </a:xfrm>
          <a:prstGeom prst="ellipse">
            <a:avLst/>
          </a:prstGeom>
          <a:no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196750" y="4758507"/>
            <a:ext cx="372218" cy="369332"/>
          </a:xfrm>
          <a:prstGeom prst="rect">
            <a:avLst/>
          </a:prstGeom>
          <a:noFill/>
        </p:spPr>
        <p:txBody>
          <a:bodyPr wrap="none" rtlCol="0">
            <a:spAutoFit/>
          </a:bodyPr>
          <a:lstStyle/>
          <a:p>
            <a:r>
              <a:rPr lang="en-US" dirty="0" smtClean="0"/>
              <a:t>f2</a:t>
            </a:r>
            <a:endParaRPr lang="en-US" dirty="0"/>
          </a:p>
        </p:txBody>
      </p:sp>
      <p:sp>
        <p:nvSpPr>
          <p:cNvPr id="8" name="Oval 7"/>
          <p:cNvSpPr/>
          <p:nvPr/>
        </p:nvSpPr>
        <p:spPr>
          <a:xfrm>
            <a:off x="5151030" y="4553537"/>
            <a:ext cx="1545155" cy="1456226"/>
          </a:xfrm>
          <a:prstGeom prst="ellipse">
            <a:avLst/>
          </a:prstGeom>
          <a:no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5242470" y="4414944"/>
            <a:ext cx="372218" cy="369332"/>
          </a:xfrm>
          <a:prstGeom prst="rect">
            <a:avLst/>
          </a:prstGeom>
          <a:noFill/>
        </p:spPr>
        <p:txBody>
          <a:bodyPr wrap="none" rtlCol="0">
            <a:spAutoFit/>
          </a:bodyPr>
          <a:lstStyle/>
          <a:p>
            <a:r>
              <a:rPr lang="en-US" dirty="0" smtClean="0"/>
              <a:t>f3</a:t>
            </a:r>
            <a:endParaRPr lang="en-US" dirty="0"/>
          </a:p>
        </p:txBody>
      </p:sp>
      <mc:AlternateContent xmlns:mc="http://schemas.openxmlformats.org/markup-compatibility/2006" xmlns:a14="http://schemas.microsoft.com/office/drawing/2010/main">
        <mc:Choice Requires="a14">
          <p:sp>
            <p:nvSpPr>
              <p:cNvPr id="11" name="TextBox 10"/>
              <p:cNvSpPr txBox="1"/>
              <p:nvPr/>
            </p:nvSpPr>
            <p:spPr>
              <a:xfrm>
                <a:off x="7101444" y="6372955"/>
                <a:ext cx="21493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charset="0"/>
                          <a:ea typeface="Cambria Math" charset="0"/>
                          <a:cs typeface="Cambria Math" charset="0"/>
                        </a:rPr>
                        <m:t>𝜑</m:t>
                      </m:r>
                    </m:oMath>
                  </m:oMathPara>
                </a14:m>
                <a:endParaRPr lang="en-US" dirty="0"/>
              </a:p>
            </p:txBody>
          </p:sp>
        </mc:Choice>
        <mc:Fallback xmlns="">
          <p:sp>
            <p:nvSpPr>
              <p:cNvPr id="11" name="TextBox 10"/>
              <p:cNvSpPr txBox="1">
                <a:spLocks noRot="1" noChangeAspect="1" noMove="1" noResize="1" noEditPoints="1" noAdjustHandles="1" noChangeArrowheads="1" noChangeShapeType="1" noTextEdit="1"/>
              </p:cNvSpPr>
              <p:nvPr/>
            </p:nvSpPr>
            <p:spPr>
              <a:xfrm>
                <a:off x="7101444" y="6372955"/>
                <a:ext cx="214931" cy="276999"/>
              </a:xfrm>
              <a:prstGeom prst="rect">
                <a:avLst/>
              </a:prstGeom>
              <a:blipFill rotWithShape="0">
                <a:blip r:embed="rId3"/>
                <a:stretch>
                  <a:fillRect l="-28571" r="-22857" b="-2391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rot="16200000">
                <a:off x="3361233" y="4947836"/>
                <a:ext cx="1625766" cy="461665"/>
              </a:xfrm>
              <a:prstGeom prst="rect">
                <a:avLst/>
              </a:prstGeom>
              <a:solidFill>
                <a:schemeClr val="bg1"/>
              </a:solidFill>
            </p:spPr>
            <p:txBody>
              <a:bodyPr wrap="none">
                <a:spAutoFit/>
              </a:bodyPr>
              <a:lstStyle/>
              <a:p>
                <a14:m>
                  <m:oMath xmlns:m="http://schemas.openxmlformats.org/officeDocument/2006/math">
                    <m:r>
                      <a:rPr lang="en-US" sz="2400" i="1" smtClean="0">
                        <a:latin typeface="Cambria Math" charset="0"/>
                        <a:ea typeface="Cambria Math" charset="0"/>
                        <a:cs typeface="Cambria Math" charset="0"/>
                      </a:rPr>
                      <m:t>∆</m:t>
                    </m:r>
                    <m:r>
                      <a:rPr lang="en-US" sz="2400" b="0" i="1" smtClean="0">
                        <a:latin typeface="Cambria Math" charset="0"/>
                        <a:ea typeface="Cambria Math" charset="0"/>
                        <a:cs typeface="Cambria Math" charset="0"/>
                      </a:rPr>
                      <m:t>𝐸</m:t>
                    </m:r>
                    <m:d>
                      <m:dPr>
                        <m:ctrlPr>
                          <a:rPr lang="en-US" sz="2400" i="1">
                            <a:latin typeface="Cambria Math" charset="0"/>
                          </a:rPr>
                        </m:ctrlPr>
                      </m:dPr>
                      <m:e>
                        <m:r>
                          <a:rPr lang="en-US" sz="2400" i="1">
                            <a:latin typeface="Cambria Math" panose="02040503050406030204" pitchFamily="18" charset="0"/>
                            <a:ea typeface="Cambria Math" panose="02040503050406030204" pitchFamily="18" charset="0"/>
                          </a:rPr>
                          <m:t>𝜑</m:t>
                        </m:r>
                      </m:e>
                    </m:d>
                  </m:oMath>
                </a14:m>
                <a:r>
                  <a:rPr lang="en-GB" sz="2400" dirty="0" smtClean="0"/>
                  <a:t> (eV)</a:t>
                </a:r>
                <a:endParaRPr lang="en-GB" sz="2400" dirty="0"/>
              </a:p>
            </p:txBody>
          </p:sp>
        </mc:Choice>
        <mc:Fallback xmlns="">
          <p:sp>
            <p:nvSpPr>
              <p:cNvPr id="12" name="Rectangle 11"/>
              <p:cNvSpPr>
                <a:spLocks noRot="1" noChangeAspect="1" noMove="1" noResize="1" noEditPoints="1" noAdjustHandles="1" noChangeArrowheads="1" noChangeShapeType="1" noTextEdit="1"/>
              </p:cNvSpPr>
              <p:nvPr/>
            </p:nvSpPr>
            <p:spPr>
              <a:xfrm rot="16200000">
                <a:off x="3361233" y="4947836"/>
                <a:ext cx="1625766" cy="461665"/>
              </a:xfrm>
              <a:prstGeom prst="rect">
                <a:avLst/>
              </a:prstGeom>
              <a:blipFill rotWithShape="0">
                <a:blip r:embed="rId4"/>
                <a:stretch>
                  <a:fillRect l="-10526" t="-4494" r="-28947" b="-749"/>
                </a:stretch>
              </a:blipFill>
            </p:spPr>
            <p:txBody>
              <a:bodyPr/>
              <a:lstStyle/>
              <a:p>
                <a:r>
                  <a:rPr lang="en-US">
                    <a:noFill/>
                  </a:rPr>
                  <a:t> </a:t>
                </a:r>
              </a:p>
            </p:txBody>
          </p:sp>
        </mc:Fallback>
      </mc:AlternateContent>
      <p:sp>
        <p:nvSpPr>
          <p:cNvPr id="10" name="TextBox 9"/>
          <p:cNvSpPr txBox="1"/>
          <p:nvPr/>
        </p:nvSpPr>
        <p:spPr>
          <a:xfrm>
            <a:off x="7655067" y="3693009"/>
            <a:ext cx="4191674" cy="2585323"/>
          </a:xfrm>
          <a:prstGeom prst="rect">
            <a:avLst/>
          </a:prstGeom>
          <a:noFill/>
        </p:spPr>
        <p:txBody>
          <a:bodyPr wrap="square" rtlCol="0">
            <a:spAutoFit/>
          </a:bodyPr>
          <a:lstStyle/>
          <a:p>
            <a:r>
              <a:rPr lang="en-US" dirty="0" smtClean="0"/>
              <a:t>Difference between synchrotron frequency and </a:t>
            </a:r>
            <a:r>
              <a:rPr lang="en-US" dirty="0" err="1" smtClean="0"/>
              <a:t>betatron</a:t>
            </a:r>
            <a:r>
              <a:rPr lang="en-US" dirty="0" smtClean="0"/>
              <a:t> frequency:</a:t>
            </a:r>
          </a:p>
          <a:p>
            <a:r>
              <a:rPr lang="en-US" dirty="0" smtClean="0"/>
              <a:t>e.g. SPS</a:t>
            </a:r>
          </a:p>
          <a:p>
            <a:r>
              <a:rPr lang="en-US" dirty="0" err="1"/>
              <a:t>f</a:t>
            </a:r>
            <a:r>
              <a:rPr lang="en-US" baseline="-25000" dirty="0" err="1" smtClean="0"/>
              <a:t>syn</a:t>
            </a:r>
            <a:r>
              <a:rPr lang="en-US" dirty="0" smtClean="0"/>
              <a:t> = 257 Hz</a:t>
            </a:r>
          </a:p>
          <a:p>
            <a:r>
              <a:rPr lang="en-US" dirty="0" err="1" smtClean="0"/>
              <a:t>f</a:t>
            </a:r>
            <a:r>
              <a:rPr lang="en-US" baseline="-25000" dirty="0" err="1" smtClean="0"/>
              <a:t>betatron</a:t>
            </a:r>
            <a:r>
              <a:rPr lang="en-US" baseline="-25000" dirty="0" smtClean="0"/>
              <a:t> </a:t>
            </a:r>
            <a:r>
              <a:rPr lang="en-US" dirty="0" smtClean="0"/>
              <a:t>= 26*43 kHz = 1118 kHz ~ 1 GHz</a:t>
            </a:r>
          </a:p>
          <a:p>
            <a:r>
              <a:rPr lang="en-US" dirty="0" smtClean="0"/>
              <a:t>Where Q=26 and </a:t>
            </a:r>
            <a:r>
              <a:rPr lang="en-US" dirty="0" err="1" smtClean="0"/>
              <a:t>f</a:t>
            </a:r>
            <a:r>
              <a:rPr lang="en-US" baseline="-25000" dirty="0" err="1" smtClean="0"/>
              <a:t>rev</a:t>
            </a:r>
            <a:r>
              <a:rPr lang="en-US" dirty="0" smtClean="0"/>
              <a:t>=43 KHz</a:t>
            </a:r>
            <a:endParaRPr lang="en-US" dirty="0"/>
          </a:p>
          <a:p>
            <a:endParaRPr lang="en-US" dirty="0" smtClean="0"/>
          </a:p>
          <a:p>
            <a:r>
              <a:rPr lang="en-US" dirty="0" smtClean="0"/>
              <a:t>The synchrotron frequency is much much smaller than the </a:t>
            </a:r>
            <a:r>
              <a:rPr lang="en-US" dirty="0" err="1" smtClean="0"/>
              <a:t>betatron</a:t>
            </a:r>
            <a:r>
              <a:rPr lang="en-US" dirty="0" smtClean="0"/>
              <a:t> frequency</a:t>
            </a:r>
            <a:endParaRPr lang="en-US" baseline="-25000" dirty="0"/>
          </a:p>
        </p:txBody>
      </p:sp>
    </p:spTree>
    <p:extLst>
      <p:ext uri="{BB962C8B-B14F-4D97-AF65-F5344CB8AC3E}">
        <p14:creationId xmlns:p14="http://schemas.microsoft.com/office/powerpoint/2010/main" val="9016112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475489" y="621792"/>
                <a:ext cx="10991088" cy="646331"/>
              </a:xfrm>
              <a:prstGeom prst="rect">
                <a:avLst/>
              </a:prstGeom>
              <a:noFill/>
            </p:spPr>
            <p:txBody>
              <a:bodyPr wrap="square" rtlCol="0">
                <a:spAutoFit/>
              </a:bodyPr>
              <a:lstStyle/>
              <a:p>
                <a:pPr marL="285750" indent="-285750">
                  <a:buFont typeface="Arial" charset="0"/>
                  <a:buChar char="•"/>
                </a:pPr>
                <a:r>
                  <a:rPr lang="en-US" dirty="0" smtClean="0"/>
                  <a:t>We have derived the value of the synchrotron frequency oscillations for particles close to the synchronous particle </a:t>
                </a:r>
                <a:r>
                  <a:rPr lang="en-US" dirty="0" smtClean="0">
                    <a:sym typeface="Wingdings"/>
                  </a:rPr>
                  <a:t> </a:t>
                </a:r>
                <a14:m>
                  <m:oMath xmlns:m="http://schemas.openxmlformats.org/officeDocument/2006/math">
                    <m:r>
                      <a:rPr lang="en-US" i="1" smtClean="0">
                        <a:latin typeface="Cambria Math" charset="0"/>
                        <a:ea typeface="Cambria Math" charset="0"/>
                        <a:cs typeface="Cambria Math" charset="0"/>
                        <a:sym typeface="Wingdings"/>
                      </a:rPr>
                      <m:t>∆</m:t>
                    </m:r>
                    <m:r>
                      <a:rPr lang="en-US" i="1" smtClean="0">
                        <a:latin typeface="Cambria Math" charset="0"/>
                        <a:ea typeface="Cambria Math" charset="0"/>
                        <a:cs typeface="Cambria Math" charset="0"/>
                        <a:sym typeface="Wingdings"/>
                      </a:rPr>
                      <m:t>𝜑</m:t>
                    </m:r>
                    <m:r>
                      <a:rPr lang="en-US" b="0" i="1" smtClean="0">
                        <a:latin typeface="Cambria Math" charset="0"/>
                        <a:ea typeface="Cambria Math" charset="0"/>
                        <a:cs typeface="Cambria Math" charset="0"/>
                        <a:sym typeface="Wingdings"/>
                      </a:rPr>
                      <m:t>=</m:t>
                    </m:r>
                    <m:r>
                      <a:rPr lang="en-US" b="0" i="1" smtClean="0">
                        <a:latin typeface="Cambria Math" charset="0"/>
                        <a:ea typeface="Cambria Math" charset="0"/>
                        <a:cs typeface="Cambria Math" charset="0"/>
                        <a:sym typeface="Wingdings"/>
                      </a:rPr>
                      <m:t>𝜑</m:t>
                    </m:r>
                    <m:r>
                      <a:rPr lang="en-US" b="0" i="1" smtClean="0">
                        <a:latin typeface="Cambria Math" charset="0"/>
                        <a:ea typeface="Cambria Math" charset="0"/>
                        <a:cs typeface="Cambria Math" charset="0"/>
                        <a:sym typeface="Wingdings"/>
                      </a:rPr>
                      <m:t>−</m:t>
                    </m:r>
                    <m:sSub>
                      <m:sSubPr>
                        <m:ctrlPr>
                          <a:rPr lang="en-US" b="0" i="1" smtClean="0">
                            <a:latin typeface="Cambria Math" charset="0"/>
                            <a:ea typeface="Cambria Math" charset="0"/>
                            <a:cs typeface="Cambria Math" charset="0"/>
                            <a:sym typeface="Wingdings"/>
                          </a:rPr>
                        </m:ctrlPr>
                      </m:sSubPr>
                      <m:e>
                        <m:r>
                          <a:rPr lang="en-US" b="0" i="1" smtClean="0">
                            <a:latin typeface="Cambria Math" charset="0"/>
                            <a:ea typeface="Cambria Math" charset="0"/>
                            <a:cs typeface="Cambria Math" charset="0"/>
                            <a:sym typeface="Wingdings"/>
                          </a:rPr>
                          <m:t>𝜑</m:t>
                        </m:r>
                      </m:e>
                      <m:sub>
                        <m:r>
                          <a:rPr lang="en-US" b="0" i="1" smtClean="0">
                            <a:latin typeface="Cambria Math" charset="0"/>
                            <a:ea typeface="Cambria Math" charset="0"/>
                            <a:cs typeface="Cambria Math" charset="0"/>
                            <a:sym typeface="Wingdings"/>
                          </a:rPr>
                          <m:t>𝑠</m:t>
                        </m:r>
                      </m:sub>
                    </m:sSub>
                    <m:r>
                      <a:rPr lang="en-US" b="0" i="1" smtClean="0">
                        <a:latin typeface="Cambria Math" charset="0"/>
                        <a:ea typeface="Cambria Math" charset="0"/>
                        <a:cs typeface="Cambria Math" charset="0"/>
                        <a:sym typeface="Wingdings"/>
                      </a:rPr>
                      <m:t>&lt;&lt;</m:t>
                    </m:r>
                  </m:oMath>
                </a14:m>
                <a:r>
                  <a:rPr lang="en-US" dirty="0" smtClean="0"/>
                  <a:t>, Eq. 35’ </a:t>
                </a:r>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475489" y="621792"/>
                <a:ext cx="10991088" cy="646331"/>
              </a:xfrm>
              <a:prstGeom prst="rect">
                <a:avLst/>
              </a:prstGeom>
              <a:blipFill rotWithShape="0">
                <a:blip r:embed="rId2"/>
                <a:stretch>
                  <a:fillRect l="-333" t="-4717" b="-141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366781339"/>
                  </p:ext>
                </p:extLst>
              </p:nvPr>
            </p:nvGraphicFramePr>
            <p:xfrm>
              <a:off x="666401" y="1268123"/>
              <a:ext cx="10118398" cy="901891"/>
            </p:xfrm>
            <a:graphic>
              <a:graphicData uri="http://schemas.openxmlformats.org/drawingml/2006/table">
                <a:tbl>
                  <a:tblPr firstRow="1" bandRow="1">
                    <a:tableStyleId>{2D5ABB26-0587-4C30-8999-92F81FD0307C}</a:tableStyleId>
                  </a:tblPr>
                  <a:tblGrid>
                    <a:gridCol w="7104993">
                      <a:extLst>
                        <a:ext uri="{9D8B030D-6E8A-4147-A177-3AD203B41FA5}">
                          <a16:colId xmlns="" xmlns:a16="http://schemas.microsoft.com/office/drawing/2014/main" val="2435879438"/>
                        </a:ext>
                      </a:extLst>
                    </a:gridCol>
                    <a:gridCol w="3013405">
                      <a:extLst>
                        <a:ext uri="{9D8B030D-6E8A-4147-A177-3AD203B41FA5}">
                          <a16:colId xmlns="" xmlns:a16="http://schemas.microsoft.com/office/drawing/2014/main" val="348928089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right"/>
                              </m:oMathParaPr>
                              <m:oMath xmlns:m="http://schemas.openxmlformats.org/officeDocument/2006/math">
                                <m:sSub>
                                  <m:sSubPr>
                                    <m:ctrlPr>
                                      <a:rPr lang="en-US" b="0" i="1" smtClean="0">
                                        <a:latin typeface="Cambria Math" charset="0"/>
                                        <a:ea typeface="Cambria Math" panose="02040503050406030204" pitchFamily="18" charset="0"/>
                                      </a:rPr>
                                    </m:ctrlPr>
                                  </m:sSubPr>
                                  <m:e>
                                    <m:r>
                                      <a:rPr lang="en-US" b="0" i="1" smtClean="0">
                                        <a:latin typeface="Cambria Math" charset="0"/>
                                        <a:ea typeface="Cambria Math" panose="02040503050406030204" pitchFamily="18" charset="0"/>
                                      </a:rPr>
                                      <m:t>𝑓</m:t>
                                    </m:r>
                                  </m:e>
                                  <m:sub>
                                    <m:r>
                                      <a:rPr lang="en-US" b="0" i="1" smtClean="0">
                                        <a:latin typeface="Cambria Math" charset="0"/>
                                        <a:ea typeface="Cambria Math" panose="02040503050406030204" pitchFamily="18" charset="0"/>
                                      </a:rPr>
                                      <m:t>𝑠𝑦</m:t>
                                    </m:r>
                                  </m:sub>
                                </m:sSub>
                                <m:r>
                                  <a:rPr lang="en-US" b="0" i="1" smtClean="0">
                                    <a:latin typeface="Cambria Math" charset="0"/>
                                    <a:ea typeface="Cambria Math" panose="02040503050406030204" pitchFamily="18" charset="0"/>
                                  </a:rPr>
                                  <m:t>=</m:t>
                                </m:r>
                                <m:f>
                                  <m:fPr>
                                    <m:ctrlPr>
                                      <a:rPr lang="mr-IN" b="0" i="1" smtClean="0">
                                        <a:latin typeface="Cambria Math" charset="0"/>
                                        <a:ea typeface="Cambria Math" panose="02040503050406030204" pitchFamily="18" charset="0"/>
                                      </a:rPr>
                                    </m:ctrlPr>
                                  </m:fPr>
                                  <m:num>
                                    <m:sSub>
                                      <m:sSubPr>
                                        <m:ctrlPr>
                                          <a:rPr lang="en-US" b="0" i="1" smtClean="0">
                                            <a:latin typeface="Cambria Math" charset="0"/>
                                            <a:ea typeface="Cambria Math" panose="02040503050406030204" pitchFamily="18" charset="0"/>
                                          </a:rPr>
                                        </m:ctrlPr>
                                      </m:sSubPr>
                                      <m:e>
                                        <m:r>
                                          <m:rPr>
                                            <m:sty m:val="p"/>
                                          </m:rPr>
                                          <a:rPr lang="el-GR" b="0" i="1" smtClean="0">
                                            <a:latin typeface="Cambria Math" charset="0"/>
                                            <a:ea typeface="Cambria Math" charset="0"/>
                                            <a:cs typeface="Cambria Math" charset="0"/>
                                          </a:rPr>
                                          <m:t>Ω</m:t>
                                        </m:r>
                                      </m:e>
                                      <m:sub>
                                        <m:r>
                                          <a:rPr lang="en-US" b="0" i="1" smtClean="0">
                                            <a:latin typeface="Cambria Math" charset="0"/>
                                            <a:ea typeface="Cambria Math" panose="02040503050406030204" pitchFamily="18" charset="0"/>
                                          </a:rPr>
                                          <m:t>𝑠𝑦</m:t>
                                        </m:r>
                                      </m:sub>
                                    </m:sSub>
                                  </m:num>
                                  <m:den>
                                    <m:r>
                                      <a:rPr lang="en-US" b="0" i="1" smtClean="0">
                                        <a:latin typeface="Cambria Math" charset="0"/>
                                        <a:ea typeface="Cambria Math" panose="02040503050406030204" pitchFamily="18" charset="0"/>
                                      </a:rPr>
                                      <m:t>2</m:t>
                                    </m:r>
                                    <m:r>
                                      <a:rPr lang="en-US" b="0" i="1" smtClean="0">
                                        <a:latin typeface="Cambria Math" charset="0"/>
                                        <a:ea typeface="Cambria Math" charset="0"/>
                                        <a:cs typeface="Cambria Math" charset="0"/>
                                      </a:rPr>
                                      <m:t>𝜋</m:t>
                                    </m:r>
                                  </m:den>
                                </m:f>
                                <m:r>
                                  <a:rPr lang="en-US" b="0" i="1" smtClean="0">
                                    <a:latin typeface="Cambria Math" panose="02040503050406030204" pitchFamily="18" charset="0"/>
                                    <a:ea typeface="Cambria Math" panose="02040503050406030204" pitchFamily="18" charset="0"/>
                                  </a:rPr>
                                  <m:t>=</m:t>
                                </m:r>
                                <m:f>
                                  <m:fPr>
                                    <m:ctrlPr>
                                      <a:rPr lang="mr-IN" b="0" i="1" smtClean="0">
                                        <a:latin typeface="Cambria Math" charset="0"/>
                                        <a:ea typeface="Cambria Math" panose="02040503050406030204" pitchFamily="18" charset="0"/>
                                      </a:rPr>
                                    </m:ctrlPr>
                                  </m:fPr>
                                  <m:num>
                                    <m:r>
                                      <a:rPr lang="en-US" b="0" i="1" smtClean="0">
                                        <a:latin typeface="Cambria Math" charset="0"/>
                                        <a:ea typeface="Cambria Math" panose="02040503050406030204" pitchFamily="18" charset="0"/>
                                      </a:rPr>
                                      <m:t>1</m:t>
                                    </m:r>
                                  </m:num>
                                  <m:den>
                                    <m:r>
                                      <a:rPr lang="en-US" b="0" i="1" smtClean="0">
                                        <a:latin typeface="Cambria Math" charset="0"/>
                                        <a:ea typeface="Cambria Math" panose="02040503050406030204" pitchFamily="18" charset="0"/>
                                      </a:rPr>
                                      <m:t>2</m:t>
                                    </m:r>
                                    <m:r>
                                      <a:rPr lang="en-US" b="0" i="1" smtClean="0">
                                        <a:latin typeface="Cambria Math" charset="0"/>
                                        <a:ea typeface="Cambria Math" charset="0"/>
                                        <a:cs typeface="Cambria Math" charset="0"/>
                                      </a:rPr>
                                      <m:t>𝜋</m:t>
                                    </m:r>
                                  </m:den>
                                </m:f>
                                <m:rad>
                                  <m:radPr>
                                    <m:degHide m:val="on"/>
                                    <m:ctrlPr>
                                      <a:rPr lang="en-US" b="0" i="1" smtClean="0">
                                        <a:latin typeface="Cambria Math" charset="0"/>
                                        <a:ea typeface="Cambria Math" panose="02040503050406030204" pitchFamily="18" charset="0"/>
                                      </a:rPr>
                                    </m:ctrlPr>
                                  </m:radPr>
                                  <m:deg/>
                                  <m:e>
                                    <m:r>
                                      <a:rPr lang="en-US" b="0" i="1" smtClean="0">
                                        <a:latin typeface="Cambria Math" panose="02040503050406030204" pitchFamily="18" charset="0"/>
                                        <a:ea typeface="Cambria Math" panose="02040503050406030204" pitchFamily="18" charset="0"/>
                                      </a:rPr>
                                      <m:t>−</m:t>
                                    </m:r>
                                    <m:f>
                                      <m:fPr>
                                        <m:ctrlPr>
                                          <a:rPr lang="en-US" b="0" i="1" smtClean="0">
                                            <a:latin typeface="Cambria Math" charset="0"/>
                                          </a:rPr>
                                        </m:ctrlPr>
                                      </m:fPr>
                                      <m:num>
                                        <m:r>
                                          <a:rPr lang="en-US" b="0" i="1" smtClean="0">
                                            <a:latin typeface="Cambria Math" panose="02040503050406030204" pitchFamily="18" charset="0"/>
                                            <a:ea typeface="Cambria Math" panose="02040503050406030204" pitchFamily="18" charset="0"/>
                                          </a:rPr>
                                          <m:t>𝑞</m:t>
                                        </m:r>
                                        <m:sSub>
                                          <m:sSubPr>
                                            <m:ctrlPr>
                                              <a:rPr lang="en-US" b="0" i="1" smtClean="0">
                                                <a:latin typeface="Cambria Math"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h</m:t>
                                            </m:r>
                                            <m:sSub>
                                              <m:sSubPr>
                                                <m:ctrlPr>
                                                  <a:rPr lang="en-US" b="0" i="1" smtClean="0">
                                                    <a:latin typeface="Cambria Math" charset="0"/>
                                                    <a:ea typeface="Cambria Math" panose="02040503050406030204" pitchFamily="18" charset="0"/>
                                                  </a:rPr>
                                                </m:ctrlPr>
                                              </m:sSubPr>
                                              <m:e>
                                                <m:r>
                                                  <m:rPr>
                                                    <m:sty m:val="p"/>
                                                  </m:rPr>
                                                  <a:rPr lang="el-GR" b="0" i="1" smtClean="0">
                                                    <a:latin typeface="Cambria Math" panose="02040503050406030204" pitchFamily="18" charset="0"/>
                                                    <a:ea typeface="Cambria Math" panose="02040503050406030204" pitchFamily="18" charset="0"/>
                                                  </a:rPr>
                                                  <m:t>Γ</m:t>
                                                </m:r>
                                              </m:e>
                                              <m:sub>
                                                <m:r>
                                                  <a:rPr lang="en-US" b="0" i="1" smtClean="0">
                                                    <a:latin typeface="Cambria Math" panose="02040503050406030204" pitchFamily="18" charset="0"/>
                                                    <a:ea typeface="Cambria Math" panose="02040503050406030204" pitchFamily="18" charset="0"/>
                                                  </a:rPr>
                                                  <m:t>𝑠</m:t>
                                                </m:r>
                                              </m:sub>
                                            </m:sSub>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𝑚𝑎𝑥</m:t>
                                            </m:r>
                                          </m:sub>
                                        </m:sSub>
                                        <m:r>
                                          <a:rPr lang="en-US" b="0" i="1" smtClean="0">
                                            <a:latin typeface="Cambria Math" panose="02040503050406030204" pitchFamily="18" charset="0"/>
                                            <a:ea typeface="Cambria Math" panose="02040503050406030204" pitchFamily="18" charset="0"/>
                                          </a:rPr>
                                          <m:t>𝑐𝑜𝑠</m:t>
                                        </m:r>
                                        <m:sSub>
                                          <m:sSubPr>
                                            <m:ctrlPr>
                                              <a:rPr lang="en-US" b="0" i="1" smtClean="0">
                                                <a:latin typeface="Cambria Math"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𝜑</m:t>
                                            </m:r>
                                          </m:e>
                                          <m:sub>
                                            <m:r>
                                              <a:rPr lang="en-US" b="0" i="1" smtClean="0">
                                                <a:latin typeface="Cambria Math" panose="02040503050406030204" pitchFamily="18" charset="0"/>
                                                <a:ea typeface="Cambria Math" panose="02040503050406030204" pitchFamily="18" charset="0"/>
                                              </a:rPr>
                                              <m:t>𝑠</m:t>
                                            </m:r>
                                          </m:sub>
                                        </m:sSub>
                                      </m:num>
                                      <m:den>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sSub>
                                          <m:sSubPr>
                                            <m:ctrlPr>
                                              <a:rPr lang="en-US" b="0" i="1" smtClean="0">
                                                <a:latin typeface="Cambria Math" charset="0"/>
                                              </a:rPr>
                                            </m:ctrlPr>
                                          </m:sSubPr>
                                          <m:e>
                                            <m:r>
                                              <a:rPr lang="en-US" b="0" i="1" smtClean="0">
                                                <a:latin typeface="Cambria Math" panose="02040503050406030204" pitchFamily="18" charset="0"/>
                                              </a:rPr>
                                              <m:t>𝑊</m:t>
                                            </m:r>
                                          </m:e>
                                          <m:sub>
                                            <m:r>
                                              <a:rPr lang="en-US" b="0" i="1" smtClean="0">
                                                <a:latin typeface="Cambria Math" panose="02040503050406030204" pitchFamily="18" charset="0"/>
                                              </a:rPr>
                                              <m:t>𝑠</m:t>
                                            </m:r>
                                          </m:sub>
                                        </m:sSub>
                                      </m:den>
                                    </m:f>
                                  </m:e>
                                </m:rad>
                                <m:sSubSup>
                                  <m:sSubSupPr>
                                    <m:ctrlPr>
                                      <a:rPr lang="en-US" b="0" i="1" smtClean="0">
                                        <a:latin typeface="Cambria Math" charset="0"/>
                                        <a:ea typeface="Cambria Math" panose="02040503050406030204" pitchFamily="18" charset="0"/>
                                      </a:rPr>
                                    </m:ctrlPr>
                                  </m:sSubSupPr>
                                  <m:e>
                                    <m:r>
                                      <m:rPr>
                                        <m:sty m:val="p"/>
                                      </m:rPr>
                                      <a:rPr lang="el-GR" b="0"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ea typeface="Cambria Math" panose="02040503050406030204" pitchFamily="18" charset="0"/>
                                      </a:rPr>
                                      <m:t>𝑠</m:t>
                                    </m:r>
                                  </m:sub>
                                  <m:sup/>
                                </m:sSubSup>
                              </m:oMath>
                            </m:oMathPara>
                          </a14:m>
                          <a:endParaRPr lang="en-US" b="0" dirty="0" smtClean="0"/>
                        </a:p>
                      </a:txBody>
                      <a:tcPr>
                        <a:noFill/>
                      </a:tcPr>
                    </a:tc>
                    <a:tc>
                      <a:txBody>
                        <a:bodyPr/>
                        <a:lstStyle/>
                        <a:p>
                          <a:pPr algn="r"/>
                          <a:r>
                            <a:rPr lang="en-GB" dirty="0" smtClean="0"/>
                            <a:t>Eq. 35’ </a:t>
                          </a:r>
                          <a:endParaRPr lang="en-GB" dirty="0"/>
                        </a:p>
                      </a:txBody>
                      <a:tcPr anchor="ctr"/>
                    </a:tc>
                    <a:extLst>
                      <a:ext uri="{0D108BD9-81ED-4DB2-BD59-A6C34878D82A}">
                        <a16:rowId xmlns="" xmlns:a16="http://schemas.microsoft.com/office/drawing/2014/main" val="2992407173"/>
                      </a:ext>
                    </a:extLst>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366781339"/>
                  </p:ext>
                </p:extLst>
              </p:nvPr>
            </p:nvGraphicFramePr>
            <p:xfrm>
              <a:off x="666401" y="1268123"/>
              <a:ext cx="10118398" cy="901891"/>
            </p:xfrm>
            <a:graphic>
              <a:graphicData uri="http://schemas.openxmlformats.org/drawingml/2006/table">
                <a:tbl>
                  <a:tblPr firstRow="1" bandRow="1">
                    <a:tableStyleId>{2D5ABB26-0587-4C30-8999-92F81FD0307C}</a:tableStyleId>
                  </a:tblPr>
                  <a:tblGrid>
                    <a:gridCol w="7104993">
                      <a:extLst>
                        <a:ext uri="{9D8B030D-6E8A-4147-A177-3AD203B41FA5}">
                          <a16:colId xmlns:a16="http://schemas.microsoft.com/office/drawing/2014/main" xmlns:a14="http://schemas.microsoft.com/office/drawing/2010/main" xmlns="" val="2435879438"/>
                        </a:ext>
                      </a:extLst>
                    </a:gridCol>
                    <a:gridCol w="3013405">
                      <a:extLst>
                        <a:ext uri="{9D8B030D-6E8A-4147-A177-3AD203B41FA5}">
                          <a16:colId xmlns:a16="http://schemas.microsoft.com/office/drawing/2014/main" xmlns:a14="http://schemas.microsoft.com/office/drawing/2010/main" xmlns="" val="3489280894"/>
                        </a:ext>
                      </a:extLst>
                    </a:gridCol>
                  </a:tblGrid>
                  <a:tr h="901891">
                    <a:tc>
                      <a:txBody>
                        <a:bodyPr/>
                        <a:lstStyle/>
                        <a:p>
                          <a:endParaRPr lang="en-US"/>
                        </a:p>
                      </a:txBody>
                      <a:tcPr>
                        <a:blipFill rotWithShape="0">
                          <a:blip r:embed="rId3"/>
                          <a:stretch>
                            <a:fillRect r="-42453"/>
                          </a:stretch>
                        </a:blipFill>
                      </a:tcPr>
                    </a:tc>
                    <a:tc>
                      <a:txBody>
                        <a:bodyPr/>
                        <a:lstStyle/>
                        <a:p>
                          <a:pPr algn="r"/>
                          <a:r>
                            <a:rPr lang="en-GB" dirty="0" smtClean="0"/>
                            <a:t>Eq. 35’ </a:t>
                          </a:r>
                          <a:endParaRPr lang="en-GB" dirty="0"/>
                        </a:p>
                      </a:txBody>
                      <a:tcPr anchor="ctr"/>
                    </a:tc>
                    <a:extLst>
                      <a:ext uri="{0D108BD9-81ED-4DB2-BD59-A6C34878D82A}">
                        <a16:rowId xmlns:a16="http://schemas.microsoft.com/office/drawing/2014/main" xmlns:a14="http://schemas.microsoft.com/office/drawing/2010/main" xmlns="" val="2992407173"/>
                      </a:ext>
                    </a:extLst>
                  </a:tr>
                </a:tbl>
              </a:graphicData>
            </a:graphic>
          </p:graphicFrame>
        </mc:Fallback>
      </mc:AlternateContent>
      <p:sp>
        <p:nvSpPr>
          <p:cNvPr id="4" name="TextBox 3"/>
          <p:cNvSpPr txBox="1"/>
          <p:nvPr/>
        </p:nvSpPr>
        <p:spPr>
          <a:xfrm>
            <a:off x="446945" y="2194560"/>
            <a:ext cx="11494493" cy="369332"/>
          </a:xfrm>
          <a:prstGeom prst="rect">
            <a:avLst/>
          </a:prstGeom>
          <a:noFill/>
        </p:spPr>
        <p:txBody>
          <a:bodyPr wrap="none" rtlCol="0">
            <a:spAutoFit/>
          </a:bodyPr>
          <a:lstStyle/>
          <a:p>
            <a:pPr marL="285750" indent="-285750">
              <a:buFont typeface="Arial" charset="0"/>
              <a:buChar char="•"/>
            </a:pPr>
            <a:r>
              <a:rPr lang="en-US" dirty="0" smtClean="0"/>
              <a:t>To evaluate the time needed for one full synchrotron oscillation, we start from the second equation of motion, Eq. 34: </a:t>
            </a:r>
            <a:endParaRPr lang="en-US" dirty="0"/>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906908320"/>
                  </p:ext>
                </p:extLst>
              </p:nvPr>
            </p:nvGraphicFramePr>
            <p:xfrm>
              <a:off x="475489" y="2789492"/>
              <a:ext cx="10309310" cy="613918"/>
            </p:xfrm>
            <a:graphic>
              <a:graphicData uri="http://schemas.openxmlformats.org/drawingml/2006/table">
                <a:tbl>
                  <a:tblPr firstRow="1" bandRow="1">
                    <a:tableStyleId>{2D5ABB26-0587-4C30-8999-92F81FD0307C}</a:tableStyleId>
                  </a:tblPr>
                  <a:tblGrid>
                    <a:gridCol w="7206922">
                      <a:extLst>
                        <a:ext uri="{9D8B030D-6E8A-4147-A177-3AD203B41FA5}">
                          <a16:colId xmlns="" xmlns:a16="http://schemas.microsoft.com/office/drawing/2014/main" val="2435879438"/>
                        </a:ext>
                      </a:extLst>
                    </a:gridCol>
                    <a:gridCol w="3102388">
                      <a:extLst>
                        <a:ext uri="{9D8B030D-6E8A-4147-A177-3AD203B41FA5}">
                          <a16:colId xmlns="" xmlns:a16="http://schemas.microsoft.com/office/drawing/2014/main" val="348928089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right"/>
                              </m:oMathParaPr>
                              <m:oMath xmlns:m="http://schemas.openxmlformats.org/officeDocument/2006/math">
                                <m:acc>
                                  <m:accPr>
                                    <m:chr m:val="̇"/>
                                    <m:ctrlPr>
                                      <a:rPr lang="en-US" b="0" i="1" smtClean="0">
                                        <a:latin typeface="Cambria Math" charset="0"/>
                                        <a:ea typeface="Cambria Math" panose="02040503050406030204" pitchFamily="18" charset="0"/>
                                      </a:rPr>
                                    </m:ctrlPr>
                                  </m:accPr>
                                  <m:e>
                                    <m:r>
                                      <m:rPr>
                                        <m:sty m:val="p"/>
                                      </m:rPr>
                                      <a:rPr lang="el-GR" b="0" i="1" smtClean="0">
                                        <a:latin typeface="Cambria Math" panose="02040503050406030204" pitchFamily="18" charset="0"/>
                                        <a:ea typeface="Cambria Math" panose="02040503050406030204" pitchFamily="18" charset="0"/>
                                      </a:rPr>
                                      <m:t>Δ</m:t>
                                    </m:r>
                                    <m:r>
                                      <a:rPr lang="el-GR" b="0" i="1" smtClean="0">
                                        <a:latin typeface="Cambria Math" panose="02040503050406030204" pitchFamily="18" charset="0"/>
                                        <a:ea typeface="Cambria Math" panose="02040503050406030204" pitchFamily="18" charset="0"/>
                                      </a:rPr>
                                      <m:t>𝜑</m:t>
                                    </m:r>
                                    <m:r>
                                      <a:rPr lang="en-US" b="0" i="1" smtClean="0">
                                        <a:latin typeface="Cambria Math" panose="02040503050406030204" pitchFamily="18" charset="0"/>
                                        <a:ea typeface="Cambria Math" panose="02040503050406030204" pitchFamily="18" charset="0"/>
                                      </a:rPr>
                                      <m:t>=</m:t>
                                    </m:r>
                                  </m:e>
                                </m:acc>
                                <m:f>
                                  <m:fPr>
                                    <m:ctrlPr>
                                      <a:rPr lang="en-US" b="0" i="1" smtClean="0">
                                        <a:latin typeface="Cambria Math"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𝛿</m:t>
                                    </m:r>
                                    <m:r>
                                      <a:rPr lang="en-US" b="0" i="1" smtClean="0">
                                        <a:latin typeface="Cambria Math" panose="02040503050406030204" pitchFamily="18" charset="0"/>
                                        <a:ea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Δ</m:t>
                                    </m:r>
                                    <m:r>
                                      <a:rPr lang="el-GR" b="0" i="1" smtClean="0">
                                        <a:latin typeface="Cambria Math" panose="02040503050406030204" pitchFamily="18" charset="0"/>
                                        <a:ea typeface="Cambria Math" panose="02040503050406030204" pitchFamily="18" charset="0"/>
                                      </a:rPr>
                                      <m:t>𝜑</m:t>
                                    </m:r>
                                    <m:r>
                                      <a:rPr lang="en-US" b="0" i="1" smtClean="0">
                                        <a:latin typeface="Cambria Math" panose="02040503050406030204" pitchFamily="18" charset="0"/>
                                        <a:ea typeface="Cambria Math" panose="02040503050406030204" pitchFamily="18" charset="0"/>
                                      </a:rPr>
                                      <m:t>)</m:t>
                                    </m:r>
                                  </m:num>
                                  <m:den>
                                    <m:r>
                                      <a:rPr lang="en-US" b="0" i="1" smtClean="0">
                                        <a:latin typeface="Cambria Math" panose="02040503050406030204" pitchFamily="18" charset="0"/>
                                        <a:ea typeface="Cambria Math" panose="02040503050406030204" pitchFamily="18" charset="0"/>
                                      </a:rPr>
                                      <m:t>𝛿</m:t>
                                    </m:r>
                                    <m:r>
                                      <a:rPr lang="en-US" b="0" i="1" smtClean="0">
                                        <a:latin typeface="Cambria Math" panose="02040503050406030204" pitchFamily="18" charset="0"/>
                                        <a:ea typeface="Cambria Math" panose="02040503050406030204" pitchFamily="18" charset="0"/>
                                      </a:rPr>
                                      <m:t>𝑡</m:t>
                                    </m:r>
                                  </m:den>
                                </m:f>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h</m:t>
                                    </m:r>
                                    <m:sSub>
                                      <m:sSubPr>
                                        <m:ctrlPr>
                                          <a:rPr lang="en-US" b="0" i="1" smtClean="0">
                                            <a:latin typeface="Cambria Math" charset="0"/>
                                            <a:ea typeface="Cambria Math" panose="02040503050406030204" pitchFamily="18" charset="0"/>
                                          </a:rPr>
                                        </m:ctrlPr>
                                      </m:sSubPr>
                                      <m:e>
                                        <m:r>
                                          <m:rPr>
                                            <m:sty m:val="p"/>
                                          </m:rPr>
                                          <a:rPr lang="el-GR" b="0" i="1" smtClean="0">
                                            <a:latin typeface="Cambria Math" panose="02040503050406030204" pitchFamily="18" charset="0"/>
                                            <a:ea typeface="Cambria Math" panose="02040503050406030204" pitchFamily="18" charset="0"/>
                                          </a:rPr>
                                          <m:t>Γ</m:t>
                                        </m:r>
                                      </m:e>
                                      <m:sub>
                                        <m:r>
                                          <a:rPr lang="en-US" b="0" i="1" smtClean="0">
                                            <a:latin typeface="Cambria Math" panose="02040503050406030204" pitchFamily="18" charset="0"/>
                                            <a:ea typeface="Cambria Math" panose="02040503050406030204" pitchFamily="18" charset="0"/>
                                          </a:rPr>
                                          <m:t>𝑠</m:t>
                                        </m:r>
                                      </m:sub>
                                    </m:sSub>
                                    <m:r>
                                      <m:rPr>
                                        <m:sty m:val="p"/>
                                      </m:rPr>
                                      <a:rPr lang="el-GR" b="0"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ea typeface="Cambria Math" panose="02040503050406030204" pitchFamily="18" charset="0"/>
                                      </a:rPr>
                                      <m:t>𝑠</m:t>
                                    </m:r>
                                  </m:sub>
                                </m:sSub>
                                <m:r>
                                  <a:rPr lang="en-US" b="0" i="1" smtClean="0">
                                    <a:latin typeface="Cambria Math" panose="02040503050406030204" pitchFamily="18" charset="0"/>
                                    <a:ea typeface="Cambria Math" panose="02040503050406030204" pitchFamily="18" charset="0"/>
                                  </a:rPr>
                                  <m:t>𝑤</m:t>
                                </m:r>
                              </m:oMath>
                            </m:oMathPara>
                          </a14:m>
                          <a:endParaRPr lang="en-US" b="0" dirty="0" smtClean="0"/>
                        </a:p>
                      </a:txBody>
                      <a:tcPr>
                        <a:solidFill>
                          <a:srgbClr val="FFFF00"/>
                        </a:solidFill>
                      </a:tcPr>
                    </a:tc>
                    <a:tc>
                      <a:txBody>
                        <a:bodyPr/>
                        <a:lstStyle/>
                        <a:p>
                          <a:pPr algn="r"/>
                          <a:r>
                            <a:rPr lang="en-GB" dirty="0" smtClean="0"/>
                            <a:t>Eq. 34 </a:t>
                          </a:r>
                          <a:endParaRPr lang="en-GB" dirty="0"/>
                        </a:p>
                      </a:txBody>
                      <a:tcPr anchor="ctr"/>
                    </a:tc>
                    <a:extLst>
                      <a:ext uri="{0D108BD9-81ED-4DB2-BD59-A6C34878D82A}">
                        <a16:rowId xmlns="" xmlns:a16="http://schemas.microsoft.com/office/drawing/2014/main" val="2992407173"/>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906908320"/>
                  </p:ext>
                </p:extLst>
              </p:nvPr>
            </p:nvGraphicFramePr>
            <p:xfrm>
              <a:off x="475489" y="2789492"/>
              <a:ext cx="10309310" cy="613918"/>
            </p:xfrm>
            <a:graphic>
              <a:graphicData uri="http://schemas.openxmlformats.org/drawingml/2006/table">
                <a:tbl>
                  <a:tblPr firstRow="1" bandRow="1">
                    <a:tableStyleId>{2D5ABB26-0587-4C30-8999-92F81FD0307C}</a:tableStyleId>
                  </a:tblPr>
                  <a:tblGrid>
                    <a:gridCol w="7206922">
                      <a:extLst>
                        <a:ext uri="{9D8B030D-6E8A-4147-A177-3AD203B41FA5}">
                          <a16:colId xmlns:a16="http://schemas.microsoft.com/office/drawing/2014/main" xmlns:a14="http://schemas.microsoft.com/office/drawing/2010/main" xmlns="" val="2435879438"/>
                        </a:ext>
                      </a:extLst>
                    </a:gridCol>
                    <a:gridCol w="3102388">
                      <a:extLst>
                        <a:ext uri="{9D8B030D-6E8A-4147-A177-3AD203B41FA5}">
                          <a16:colId xmlns:a16="http://schemas.microsoft.com/office/drawing/2014/main" xmlns:a14="http://schemas.microsoft.com/office/drawing/2010/main" xmlns="" val="3489280894"/>
                        </a:ext>
                      </a:extLst>
                    </a:gridCol>
                  </a:tblGrid>
                  <a:tr h="613918">
                    <a:tc>
                      <a:txBody>
                        <a:bodyPr/>
                        <a:lstStyle/>
                        <a:p>
                          <a:endParaRPr lang="en-US"/>
                        </a:p>
                      </a:txBody>
                      <a:tcPr>
                        <a:blipFill rotWithShape="0">
                          <a:blip r:embed="rId4"/>
                          <a:stretch>
                            <a:fillRect r="-43026"/>
                          </a:stretch>
                        </a:blipFill>
                      </a:tcPr>
                    </a:tc>
                    <a:tc>
                      <a:txBody>
                        <a:bodyPr/>
                        <a:lstStyle/>
                        <a:p>
                          <a:pPr algn="r"/>
                          <a:r>
                            <a:rPr lang="en-GB" dirty="0" smtClean="0"/>
                            <a:t>Eq. 34 </a:t>
                          </a:r>
                          <a:endParaRPr lang="en-GB" dirty="0"/>
                        </a:p>
                      </a:txBody>
                      <a:tcPr anchor="ctr"/>
                    </a:tc>
                    <a:extLst>
                      <a:ext uri="{0D108BD9-81ED-4DB2-BD59-A6C34878D82A}">
                        <a16:rowId xmlns:a16="http://schemas.microsoft.com/office/drawing/2014/main" xmlns:a14="http://schemas.microsoft.com/office/drawing/2010/main" xmlns="" val="2992407173"/>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432301458"/>
                  </p:ext>
                </p:extLst>
              </p:nvPr>
            </p:nvGraphicFramePr>
            <p:xfrm>
              <a:off x="475489" y="3629010"/>
              <a:ext cx="10309310" cy="653161"/>
            </p:xfrm>
            <a:graphic>
              <a:graphicData uri="http://schemas.openxmlformats.org/drawingml/2006/table">
                <a:tbl>
                  <a:tblPr firstRow="1" bandRow="1">
                    <a:tableStyleId>{2D5ABB26-0587-4C30-8999-92F81FD0307C}</a:tableStyleId>
                  </a:tblPr>
                  <a:tblGrid>
                    <a:gridCol w="7095743">
                      <a:extLst>
                        <a:ext uri="{9D8B030D-6E8A-4147-A177-3AD203B41FA5}">
                          <a16:colId xmlns="" xmlns:a16="http://schemas.microsoft.com/office/drawing/2014/main" val="2435879438"/>
                        </a:ext>
                      </a:extLst>
                    </a:gridCol>
                    <a:gridCol w="3213567">
                      <a:extLst>
                        <a:ext uri="{9D8B030D-6E8A-4147-A177-3AD203B41FA5}">
                          <a16:colId xmlns="" xmlns:a16="http://schemas.microsoft.com/office/drawing/2014/main" val="348928089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right"/>
                              </m:oMathParaPr>
                              <m:oMath xmlns:m="http://schemas.openxmlformats.org/officeDocument/2006/math">
                                <m:r>
                                  <a:rPr lang="en-US" b="0" i="1" smtClean="0">
                                    <a:latin typeface="Cambria Math" charset="0"/>
                                    <a:ea typeface="Cambria Math" panose="02040503050406030204" pitchFamily="18" charset="0"/>
                                  </a:rPr>
                                  <m:t>𝑑𝑡</m:t>
                                </m:r>
                                <m:r>
                                  <a:rPr lang="en-US" b="0" i="1" smtClean="0">
                                    <a:latin typeface="Cambria Math" charset="0"/>
                                    <a:ea typeface="Cambria Math" panose="02040503050406030204" pitchFamily="18" charset="0"/>
                                  </a:rPr>
                                  <m:t>=</m:t>
                                </m:r>
                                <m:f>
                                  <m:fPr>
                                    <m:ctrlPr>
                                      <a:rPr lang="en-US" b="0" i="1" smtClean="0">
                                        <a:latin typeface="Cambria Math" charset="0"/>
                                        <a:ea typeface="Cambria Math" panose="02040503050406030204" pitchFamily="18" charset="0"/>
                                      </a:rPr>
                                    </m:ctrlPr>
                                  </m:fPr>
                                  <m:num>
                                    <m:r>
                                      <a:rPr lang="en-US" b="0" i="1" smtClean="0">
                                        <a:latin typeface="Cambria Math" charset="0"/>
                                        <a:ea typeface="Cambria Math" panose="02040503050406030204" pitchFamily="18" charset="0"/>
                                      </a:rPr>
                                      <m:t>1</m:t>
                                    </m:r>
                                  </m:num>
                                  <m:den>
                                    <m:sSub>
                                      <m:sSubPr>
                                        <m:ctrlPr>
                                          <a:rPr lang="en-US" b="0" i="1" smtClean="0">
                                            <a:latin typeface="Cambria Math"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h</m:t>
                                        </m:r>
                                        <m:sSub>
                                          <m:sSubPr>
                                            <m:ctrlPr>
                                              <a:rPr lang="en-US" b="0" i="1" smtClean="0">
                                                <a:latin typeface="Cambria Math" charset="0"/>
                                                <a:ea typeface="Cambria Math" panose="02040503050406030204" pitchFamily="18" charset="0"/>
                                              </a:rPr>
                                            </m:ctrlPr>
                                          </m:sSubPr>
                                          <m:e>
                                            <m:r>
                                              <m:rPr>
                                                <m:sty m:val="p"/>
                                              </m:rPr>
                                              <a:rPr lang="el-GR" b="0" i="1" smtClean="0">
                                                <a:latin typeface="Cambria Math" panose="02040503050406030204" pitchFamily="18" charset="0"/>
                                                <a:ea typeface="Cambria Math" panose="02040503050406030204" pitchFamily="18" charset="0"/>
                                              </a:rPr>
                                              <m:t>Γ</m:t>
                                            </m:r>
                                          </m:e>
                                          <m:sub>
                                            <m:r>
                                              <a:rPr lang="en-US" b="0" i="1" smtClean="0">
                                                <a:latin typeface="Cambria Math" panose="02040503050406030204" pitchFamily="18" charset="0"/>
                                                <a:ea typeface="Cambria Math" panose="02040503050406030204" pitchFamily="18" charset="0"/>
                                              </a:rPr>
                                              <m:t>𝑠</m:t>
                                            </m:r>
                                          </m:sub>
                                        </m:sSub>
                                        <m:r>
                                          <m:rPr>
                                            <m:sty m:val="p"/>
                                          </m:rPr>
                                          <a:rPr lang="el-GR" b="0"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ea typeface="Cambria Math" panose="02040503050406030204" pitchFamily="18" charset="0"/>
                                          </a:rPr>
                                          <m:t>𝑠</m:t>
                                        </m:r>
                                      </m:sub>
                                    </m:sSub>
                                    <m:r>
                                      <a:rPr lang="en-US" b="0" i="1" smtClean="0">
                                        <a:latin typeface="Cambria Math" panose="02040503050406030204" pitchFamily="18" charset="0"/>
                                        <a:ea typeface="Cambria Math" panose="02040503050406030204" pitchFamily="18" charset="0"/>
                                      </a:rPr>
                                      <m:t>𝑤</m:t>
                                    </m:r>
                                    <m:r>
                                      <m:rPr>
                                        <m:nor/>
                                      </m:rPr>
                                      <a:rPr lang="en-US" b="0" dirty="0" smtClean="0"/>
                                      <m:t> </m:t>
                                    </m:r>
                                  </m:den>
                                </m:f>
                                <m:r>
                                  <a:rPr lang="en-US" b="0" i="1" smtClean="0">
                                    <a:latin typeface="Cambria Math" charset="0"/>
                                    <a:ea typeface="Cambria Math" panose="02040503050406030204" pitchFamily="18" charset="0"/>
                                  </a:rPr>
                                  <m:t>𝑑</m:t>
                                </m:r>
                                <m:r>
                                  <a:rPr lang="el-GR" b="0" i="1" smtClean="0">
                                    <a:latin typeface="Cambria Math" panose="02040503050406030204" pitchFamily="18" charset="0"/>
                                    <a:ea typeface="Cambria Math" panose="02040503050406030204" pitchFamily="18" charset="0"/>
                                  </a:rPr>
                                  <m:t>𝜑</m:t>
                                </m:r>
                              </m:oMath>
                            </m:oMathPara>
                          </a14:m>
                          <a:endParaRPr lang="en-US" b="0" dirty="0" smtClean="0"/>
                        </a:p>
                      </a:txBody>
                      <a:tcPr>
                        <a:noFill/>
                      </a:tcPr>
                    </a:tc>
                    <a:tc>
                      <a:txBody>
                        <a:bodyPr/>
                        <a:lstStyle/>
                        <a:p>
                          <a:pPr algn="r"/>
                          <a:r>
                            <a:rPr lang="en-GB" dirty="0" smtClean="0"/>
                            <a:t>Eq. 70 </a:t>
                          </a:r>
                          <a:endParaRPr lang="en-GB" dirty="0"/>
                        </a:p>
                      </a:txBody>
                      <a:tcPr anchor="ctr"/>
                    </a:tc>
                    <a:extLst>
                      <a:ext uri="{0D108BD9-81ED-4DB2-BD59-A6C34878D82A}">
                        <a16:rowId xmlns="" xmlns:a16="http://schemas.microsoft.com/office/drawing/2014/main" val="2992407173"/>
                      </a:ext>
                    </a:extLst>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432301458"/>
                  </p:ext>
                </p:extLst>
              </p:nvPr>
            </p:nvGraphicFramePr>
            <p:xfrm>
              <a:off x="475489" y="3629010"/>
              <a:ext cx="10309310" cy="653161"/>
            </p:xfrm>
            <a:graphic>
              <a:graphicData uri="http://schemas.openxmlformats.org/drawingml/2006/table">
                <a:tbl>
                  <a:tblPr firstRow="1" bandRow="1">
                    <a:tableStyleId>{2D5ABB26-0587-4C30-8999-92F81FD0307C}</a:tableStyleId>
                  </a:tblPr>
                  <a:tblGrid>
                    <a:gridCol w="7095743">
                      <a:extLst>
                        <a:ext uri="{9D8B030D-6E8A-4147-A177-3AD203B41FA5}">
                          <a16:colId xmlns:a16="http://schemas.microsoft.com/office/drawing/2014/main" xmlns:a14="http://schemas.microsoft.com/office/drawing/2010/main" xmlns="" val="2435879438"/>
                        </a:ext>
                      </a:extLst>
                    </a:gridCol>
                    <a:gridCol w="3213567">
                      <a:extLst>
                        <a:ext uri="{9D8B030D-6E8A-4147-A177-3AD203B41FA5}">
                          <a16:colId xmlns:a16="http://schemas.microsoft.com/office/drawing/2014/main" xmlns:a14="http://schemas.microsoft.com/office/drawing/2010/main" xmlns="" val="3489280894"/>
                        </a:ext>
                      </a:extLst>
                    </a:gridCol>
                  </a:tblGrid>
                  <a:tr h="653161">
                    <a:tc>
                      <a:txBody>
                        <a:bodyPr/>
                        <a:lstStyle/>
                        <a:p>
                          <a:endParaRPr lang="en-US"/>
                        </a:p>
                      </a:txBody>
                      <a:tcPr>
                        <a:blipFill rotWithShape="0">
                          <a:blip r:embed="rId5"/>
                          <a:stretch>
                            <a:fillRect r="-45236"/>
                          </a:stretch>
                        </a:blipFill>
                      </a:tcPr>
                    </a:tc>
                    <a:tc>
                      <a:txBody>
                        <a:bodyPr/>
                        <a:lstStyle/>
                        <a:p>
                          <a:pPr algn="r"/>
                          <a:r>
                            <a:rPr lang="en-GB" dirty="0" smtClean="0"/>
                            <a:t>Eq. </a:t>
                          </a:r>
                          <a:r>
                            <a:rPr lang="en-GB" dirty="0" smtClean="0"/>
                            <a:t>70 </a:t>
                          </a:r>
                          <a:endParaRPr lang="en-GB" dirty="0"/>
                        </a:p>
                      </a:txBody>
                      <a:tcPr anchor="ctr"/>
                    </a:tc>
                    <a:extLst>
                      <a:ext uri="{0D108BD9-81ED-4DB2-BD59-A6C34878D82A}">
                        <a16:rowId xmlns:a16="http://schemas.microsoft.com/office/drawing/2014/main" xmlns:a14="http://schemas.microsoft.com/office/drawing/2010/main" xmlns="" val="2992407173"/>
                      </a:ext>
                    </a:extLst>
                  </a:tr>
                </a:tbl>
              </a:graphicData>
            </a:graphic>
          </p:graphicFrame>
        </mc:Fallback>
      </mc:AlternateContent>
      <p:sp>
        <p:nvSpPr>
          <p:cNvPr id="7" name="TextBox 6"/>
          <p:cNvSpPr txBox="1"/>
          <p:nvPr/>
        </p:nvSpPr>
        <p:spPr>
          <a:xfrm>
            <a:off x="475489" y="3490329"/>
            <a:ext cx="1606274" cy="369332"/>
          </a:xfrm>
          <a:prstGeom prst="rect">
            <a:avLst/>
          </a:prstGeom>
          <a:noFill/>
        </p:spPr>
        <p:txBody>
          <a:bodyPr wrap="none" rtlCol="0">
            <a:spAutoFit/>
          </a:bodyPr>
          <a:lstStyle/>
          <a:p>
            <a:pPr marL="285750" indent="-285750">
              <a:buFont typeface="Arial" charset="0"/>
              <a:buChar char="•"/>
            </a:pPr>
            <a:r>
              <a:rPr lang="en-US" dirty="0" smtClean="0"/>
              <a:t>Solve for </a:t>
            </a:r>
            <a:r>
              <a:rPr lang="en-US" dirty="0" err="1" smtClean="0"/>
              <a:t>dt</a:t>
            </a:r>
            <a:r>
              <a:rPr lang="en-US" dirty="0" smtClean="0"/>
              <a:t>:</a:t>
            </a:r>
            <a:endParaRPr lang="en-US" dirty="0"/>
          </a:p>
        </p:txBody>
      </p:sp>
      <mc:AlternateContent xmlns:mc="http://schemas.openxmlformats.org/markup-compatibility/2006" xmlns:a14="http://schemas.microsoft.com/office/drawing/2010/main">
        <mc:Choice Requires="a14">
          <p:graphicFrame>
            <p:nvGraphicFramePr>
              <p:cNvPr id="8" name="Table 7"/>
              <p:cNvGraphicFramePr>
                <a:graphicFrameLocks noGrp="1"/>
              </p:cNvGraphicFramePr>
              <p:nvPr>
                <p:extLst>
                  <p:ext uri="{D42A27DB-BD31-4B8C-83A1-F6EECF244321}">
                    <p14:modId xmlns:p14="http://schemas.microsoft.com/office/powerpoint/2010/main" val="1049773863"/>
                  </p:ext>
                </p:extLst>
              </p:nvPr>
            </p:nvGraphicFramePr>
            <p:xfrm>
              <a:off x="1118504" y="4979260"/>
              <a:ext cx="9681647" cy="755142"/>
            </p:xfrm>
            <a:graphic>
              <a:graphicData uri="http://schemas.openxmlformats.org/drawingml/2006/table">
                <a:tbl>
                  <a:tblPr firstRow="1" bandRow="1">
                    <a:tableStyleId>{2D5ABB26-0587-4C30-8999-92F81FD0307C}</a:tableStyleId>
                  </a:tblPr>
                  <a:tblGrid>
                    <a:gridCol w="8553135">
                      <a:extLst>
                        <a:ext uri="{9D8B030D-6E8A-4147-A177-3AD203B41FA5}">
                          <a16:colId xmlns="" xmlns:a16="http://schemas.microsoft.com/office/drawing/2014/main" val="2435879438"/>
                        </a:ext>
                      </a:extLst>
                    </a:gridCol>
                    <a:gridCol w="1128512">
                      <a:extLst>
                        <a:ext uri="{9D8B030D-6E8A-4147-A177-3AD203B41FA5}">
                          <a16:colId xmlns="" xmlns:a16="http://schemas.microsoft.com/office/drawing/2014/main" val="348928089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right"/>
                              </m:oMathParaPr>
                              <m:oMath xmlns:m="http://schemas.openxmlformats.org/officeDocument/2006/math">
                                <m:sSub>
                                  <m:sSubPr>
                                    <m:ctrlPr>
                                      <a:rPr lang="en-US" sz="2000" b="0" i="1" smtClean="0">
                                        <a:latin typeface="Cambria Math"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𝐻</m:t>
                                    </m:r>
                                  </m:e>
                                  <m:sub>
                                    <m:r>
                                      <a:rPr lang="en-US" sz="2000" b="0" i="1" smtClean="0">
                                        <a:latin typeface="Cambria Math" charset="0"/>
                                        <a:ea typeface="Cambria Math" panose="02040503050406030204" pitchFamily="18" charset="0"/>
                                      </a:rPr>
                                      <m:t>𝐶</m:t>
                                    </m:r>
                                  </m:sub>
                                </m:sSub>
                                <m:r>
                                  <a:rPr lang="en-US" sz="2000" b="0" i="1" smtClean="0">
                                    <a:latin typeface="Cambria Math" panose="02040503050406030204" pitchFamily="18" charset="0"/>
                                    <a:ea typeface="Cambria Math" panose="02040503050406030204" pitchFamily="18" charset="0"/>
                                  </a:rPr>
                                  <m:t>=</m:t>
                                </m:r>
                                <m:f>
                                  <m:fPr>
                                    <m:ctrlPr>
                                      <a:rPr lang="en-US" sz="2000" b="0" i="1" smtClean="0">
                                        <a:latin typeface="Cambria Math"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1</m:t>
                                    </m:r>
                                  </m:num>
                                  <m:den>
                                    <m:r>
                                      <a:rPr lang="en-US" sz="2000" b="0" i="1" smtClean="0">
                                        <a:latin typeface="Cambria Math" panose="02040503050406030204" pitchFamily="18" charset="0"/>
                                        <a:ea typeface="Cambria Math" panose="02040503050406030204" pitchFamily="18" charset="0"/>
                                      </a:rPr>
                                      <m:t>2</m:t>
                                    </m:r>
                                  </m:den>
                                </m:f>
                                <m:sSup>
                                  <m:sSupPr>
                                    <m:ctrlPr>
                                      <a:rPr lang="en-US" sz="2000" b="0" i="1" smtClean="0">
                                        <a:latin typeface="Cambria Math"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𝑤</m:t>
                                    </m:r>
                                  </m:e>
                                  <m:sup>
                                    <m:r>
                                      <a:rPr lang="en-US" sz="2000" b="0" i="1" smtClean="0">
                                        <a:latin typeface="Cambria Math" panose="02040503050406030204" pitchFamily="18" charset="0"/>
                                        <a:ea typeface="Cambria Math" panose="02040503050406030204" pitchFamily="18" charset="0"/>
                                      </a:rPr>
                                      <m:t>2</m:t>
                                    </m:r>
                                  </m:sup>
                                </m:sSup>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𝑈</m:t>
                                </m:r>
                                <m:d>
                                  <m:dPr>
                                    <m:ctrlPr>
                                      <a:rPr lang="en-US" sz="2000" b="0" i="1" smtClean="0">
                                        <a:latin typeface="Cambria Math" charset="0"/>
                                        <a:ea typeface="Cambria Math" panose="02040503050406030204" pitchFamily="18" charset="0"/>
                                      </a:rPr>
                                    </m:ctrlPr>
                                  </m:dPr>
                                  <m:e>
                                    <m:sSub>
                                      <m:sSubPr>
                                        <m:ctrlPr>
                                          <a:rPr lang="en-US" sz="2000" b="0" i="1" smtClean="0">
                                            <a:latin typeface="Cambria Math"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𝜑</m:t>
                                        </m:r>
                                      </m:e>
                                      <m:sub>
                                        <m:r>
                                          <a:rPr lang="en-US" sz="2000" b="0" i="1" smtClean="0">
                                            <a:latin typeface="Cambria Math" charset="0"/>
                                            <a:ea typeface="Cambria Math" panose="02040503050406030204" pitchFamily="18" charset="0"/>
                                          </a:rPr>
                                          <m:t>1</m:t>
                                        </m:r>
                                      </m:sub>
                                    </m:sSub>
                                  </m:e>
                                </m:d>
                                <m:r>
                                  <a:rPr lang="en-US" sz="2000" b="0" i="1" smtClean="0">
                                    <a:latin typeface="Cambria Math" panose="02040503050406030204" pitchFamily="18" charset="0"/>
                                    <a:ea typeface="Cambria Math" panose="02040503050406030204" pitchFamily="18" charset="0"/>
                                  </a:rPr>
                                  <m:t>=</m:t>
                                </m:r>
                                <m:f>
                                  <m:fPr>
                                    <m:ctrlPr>
                                      <a:rPr lang="en-US" sz="2000" b="0" i="1" smtClean="0">
                                        <a:latin typeface="Cambria Math" charset="0"/>
                                      </a:rPr>
                                    </m:ctrlPr>
                                  </m:fPr>
                                  <m:num>
                                    <m:r>
                                      <a:rPr lang="en-US" sz="2000" b="0" i="1" smtClean="0">
                                        <a:latin typeface="Cambria Math" panose="02040503050406030204" pitchFamily="18" charset="0"/>
                                        <a:ea typeface="Cambria Math" panose="02040503050406030204" pitchFamily="18" charset="0"/>
                                      </a:rPr>
                                      <m:t>𝑞</m:t>
                                    </m:r>
                                    <m:sSub>
                                      <m:sSubPr>
                                        <m:ctrlPr>
                                          <a:rPr lang="en-US" sz="2000" b="0" i="1" smtClean="0">
                                            <a:latin typeface="Cambria Math"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𝑉</m:t>
                                        </m:r>
                                      </m:e>
                                      <m:sub>
                                        <m:r>
                                          <a:rPr lang="en-US" sz="2000" b="0" i="1" smtClean="0">
                                            <a:latin typeface="Cambria Math" panose="02040503050406030204" pitchFamily="18" charset="0"/>
                                            <a:ea typeface="Cambria Math" panose="02040503050406030204" pitchFamily="18" charset="0"/>
                                          </a:rPr>
                                          <m:t>𝑚𝑎𝑥</m:t>
                                        </m:r>
                                      </m:sub>
                                    </m:sSub>
                                  </m:num>
                                  <m:den>
                                    <m:r>
                                      <a:rPr lang="en-US" sz="2000" b="0" i="1" smtClean="0">
                                        <a:latin typeface="Cambria Math" panose="02040503050406030204" pitchFamily="18" charset="0"/>
                                      </a:rPr>
                                      <m:t>2</m:t>
                                    </m:r>
                                    <m:r>
                                      <a:rPr lang="en-US" sz="2000" b="0" i="1" smtClean="0">
                                        <a:latin typeface="Cambria Math" panose="02040503050406030204" pitchFamily="18" charset="0"/>
                                        <a:ea typeface="Cambria Math" panose="02040503050406030204" pitchFamily="18" charset="0"/>
                                      </a:rPr>
                                      <m:t>𝜋</m:t>
                                    </m:r>
                                    <m:r>
                                      <a:rPr lang="en-US" sz="2000" b="0" i="1" smtClean="0">
                                        <a:latin typeface="Cambria Math" panose="02040503050406030204" pitchFamily="18" charset="0"/>
                                        <a:ea typeface="Cambria Math" panose="02040503050406030204" pitchFamily="18" charset="0"/>
                                      </a:rPr>
                                      <m:t>h</m:t>
                                    </m:r>
                                    <m:sSub>
                                      <m:sSubPr>
                                        <m:ctrlPr>
                                          <a:rPr lang="en-US" sz="2000" b="0" i="1" smtClean="0">
                                            <a:latin typeface="Cambria Math" charset="0"/>
                                          </a:rPr>
                                        </m:ctrlPr>
                                      </m:sSubPr>
                                      <m:e>
                                        <m:sSub>
                                          <m:sSubPr>
                                            <m:ctrlPr>
                                              <a:rPr lang="en-US" sz="2000" b="0" i="1" smtClean="0">
                                                <a:latin typeface="Cambria Math" charset="0"/>
                                                <a:ea typeface="Cambria Math" panose="02040503050406030204" pitchFamily="18" charset="0"/>
                                              </a:rPr>
                                            </m:ctrlPr>
                                          </m:sSubPr>
                                          <m:e>
                                            <m:sSub>
                                              <m:sSubPr>
                                                <m:ctrlPr>
                                                  <a:rPr lang="en-US" sz="2000" b="0" i="1" smtClean="0">
                                                    <a:latin typeface="Cambria Math" charset="0"/>
                                                    <a:ea typeface="Cambria Math" panose="02040503050406030204" pitchFamily="18" charset="0"/>
                                                  </a:rPr>
                                                </m:ctrlPr>
                                              </m:sSubPr>
                                              <m:e>
                                                <m:r>
                                                  <m:rPr>
                                                    <m:sty m:val="p"/>
                                                  </m:rPr>
                                                  <a:rPr lang="el-GR" sz="2000" b="0" i="1" smtClean="0">
                                                    <a:latin typeface="Cambria Math" panose="02040503050406030204" pitchFamily="18" charset="0"/>
                                                    <a:ea typeface="Cambria Math" panose="02040503050406030204" pitchFamily="18" charset="0"/>
                                                  </a:rPr>
                                                  <m:t>Γ</m:t>
                                                </m:r>
                                              </m:e>
                                              <m:sub>
                                                <m:r>
                                                  <a:rPr lang="en-US" sz="2000" b="0" i="1" smtClean="0">
                                                    <a:latin typeface="Cambria Math" panose="02040503050406030204" pitchFamily="18" charset="0"/>
                                                    <a:ea typeface="Cambria Math" panose="02040503050406030204" pitchFamily="18" charset="0"/>
                                                  </a:rPr>
                                                  <m:t>𝑠</m:t>
                                                </m:r>
                                              </m:sub>
                                            </m:sSub>
                                            <m:r>
                                              <a:rPr lang="en-US" sz="2000" b="0" i="1" smtClean="0">
                                                <a:latin typeface="Cambria Math" panose="02040503050406030204" pitchFamily="18" charset="0"/>
                                                <a:ea typeface="Cambria Math" panose="02040503050406030204" pitchFamily="18" charset="0"/>
                                              </a:rPr>
                                              <m:t>𝑊</m:t>
                                            </m:r>
                                          </m:e>
                                          <m:sub>
                                            <m:r>
                                              <a:rPr lang="en-US" sz="2000" b="0" i="1" smtClean="0">
                                                <a:latin typeface="Cambria Math" panose="02040503050406030204" pitchFamily="18" charset="0"/>
                                                <a:ea typeface="Cambria Math" panose="02040503050406030204" pitchFamily="18" charset="0"/>
                                              </a:rPr>
                                              <m:t>𝑠</m:t>
                                            </m:r>
                                          </m:sub>
                                        </m:sSub>
                                      </m:e>
                                      <m:sub/>
                                    </m:sSub>
                                  </m:den>
                                </m:f>
                                <m:d>
                                  <m:dPr>
                                    <m:ctrlPr>
                                      <a:rPr lang="en-US" sz="2000" b="0" i="1" smtClean="0">
                                        <a:latin typeface="Cambria Math" charset="0"/>
                                        <a:ea typeface="Cambria Math" panose="02040503050406030204" pitchFamily="18" charset="0"/>
                                      </a:rPr>
                                    </m:ctrlPr>
                                  </m:dPr>
                                  <m:e>
                                    <m:func>
                                      <m:funcPr>
                                        <m:ctrlPr>
                                          <a:rPr lang="en-US" sz="2000" b="0" i="1" smtClean="0">
                                            <a:latin typeface="Cambria Math" charset="0"/>
                                            <a:ea typeface="Cambria Math" panose="02040503050406030204" pitchFamily="18" charset="0"/>
                                          </a:rPr>
                                        </m:ctrlPr>
                                      </m:funcPr>
                                      <m:fName>
                                        <m:r>
                                          <m:rPr>
                                            <m:sty m:val="p"/>
                                          </m:rPr>
                                          <a:rPr lang="en-US" sz="2000" b="0" i="0" smtClean="0">
                                            <a:latin typeface="Cambria Math" panose="02040503050406030204" pitchFamily="18" charset="0"/>
                                            <a:ea typeface="Cambria Math" panose="02040503050406030204" pitchFamily="18" charset="0"/>
                                          </a:rPr>
                                          <m:t>cos</m:t>
                                        </m:r>
                                        <m:sSub>
                                          <m:sSubPr>
                                            <m:ctrlPr>
                                              <a:rPr lang="en-US" sz="2000" b="0" i="1" smtClean="0">
                                                <a:latin typeface="Cambria Math" charset="0"/>
                                                <a:ea typeface="Cambria Math" panose="02040503050406030204" pitchFamily="18" charset="0"/>
                                              </a:rPr>
                                            </m:ctrlPr>
                                          </m:sSubPr>
                                          <m:e>
                                            <m:r>
                                              <m:rPr>
                                                <m:sty m:val="p"/>
                                              </m:rPr>
                                              <a:rPr lang="el-GR" sz="2000" b="0" i="1" smtClean="0">
                                                <a:latin typeface="Cambria Math" panose="02040503050406030204" pitchFamily="18" charset="0"/>
                                                <a:ea typeface="Cambria Math" panose="02040503050406030204" pitchFamily="18" charset="0"/>
                                              </a:rPr>
                                              <m:t>φ</m:t>
                                            </m:r>
                                          </m:e>
                                          <m:sub>
                                            <m:r>
                                              <a:rPr lang="en-US" sz="2000" b="0" i="1" smtClean="0">
                                                <a:latin typeface="Cambria Math" charset="0"/>
                                                <a:ea typeface="Cambria Math" panose="02040503050406030204" pitchFamily="18" charset="0"/>
                                              </a:rPr>
                                              <m:t>1</m:t>
                                            </m:r>
                                          </m:sub>
                                        </m:sSub>
                                        <m:r>
                                          <a:rPr lang="en-US" sz="2000" b="0" i="0" smtClean="0">
                                            <a:latin typeface="Cambria Math" panose="02040503050406030204" pitchFamily="18" charset="0"/>
                                            <a:ea typeface="Cambria Math" panose="02040503050406030204" pitchFamily="18" charset="0"/>
                                          </a:rPr>
                                          <m:t>−</m:t>
                                        </m:r>
                                        <m:r>
                                          <m:rPr>
                                            <m:sty m:val="p"/>
                                          </m:rPr>
                                          <a:rPr lang="en-US" sz="2000" b="0" i="0" smtClean="0">
                                            <a:latin typeface="Cambria Math" panose="02040503050406030204" pitchFamily="18" charset="0"/>
                                            <a:ea typeface="Cambria Math" panose="02040503050406030204" pitchFamily="18" charset="0"/>
                                          </a:rPr>
                                          <m:t>cos</m:t>
                                        </m:r>
                                      </m:fName>
                                      <m:e>
                                        <m:sSub>
                                          <m:sSubPr>
                                            <m:ctrlPr>
                                              <a:rPr lang="en-US" sz="2000" b="0" i="1" smtClean="0">
                                                <a:latin typeface="Cambria Math"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𝜑</m:t>
                                            </m:r>
                                          </m:e>
                                          <m:sub>
                                            <m:r>
                                              <a:rPr lang="en-US" sz="2000" b="0" i="1" smtClean="0">
                                                <a:latin typeface="Cambria Math" panose="02040503050406030204" pitchFamily="18" charset="0"/>
                                                <a:ea typeface="Cambria Math" panose="02040503050406030204" pitchFamily="18" charset="0"/>
                                              </a:rPr>
                                              <m:t>𝑠</m:t>
                                            </m:r>
                                          </m:sub>
                                        </m:sSub>
                                      </m:e>
                                    </m:func>
                                    <m:r>
                                      <a:rPr lang="en-US" sz="2000" b="0" i="1" smtClean="0">
                                        <a:latin typeface="Cambria Math" panose="02040503050406030204" pitchFamily="18" charset="0"/>
                                        <a:ea typeface="Cambria Math" panose="02040503050406030204" pitchFamily="18" charset="0"/>
                                      </a:rPr>
                                      <m:t>+(</m:t>
                                    </m:r>
                                    <m:sSub>
                                      <m:sSubPr>
                                        <m:ctrlPr>
                                          <a:rPr lang="en-US" sz="2000" b="0" i="1" smtClean="0">
                                            <a:latin typeface="Cambria Math" charset="0"/>
                                            <a:ea typeface="Cambria Math" panose="02040503050406030204" pitchFamily="18" charset="0"/>
                                          </a:rPr>
                                        </m:ctrlPr>
                                      </m:sSubPr>
                                      <m:e>
                                        <m:r>
                                          <m:rPr>
                                            <m:sty m:val="p"/>
                                          </m:rPr>
                                          <a:rPr lang="el-GR" sz="2000" b="0" i="1" smtClean="0">
                                            <a:latin typeface="Cambria Math" panose="02040503050406030204" pitchFamily="18" charset="0"/>
                                            <a:ea typeface="Cambria Math" panose="02040503050406030204" pitchFamily="18" charset="0"/>
                                          </a:rPr>
                                          <m:t>φ</m:t>
                                        </m:r>
                                      </m:e>
                                      <m:sub>
                                        <m:r>
                                          <a:rPr lang="en-US" sz="2000" b="0" i="1" smtClean="0">
                                            <a:latin typeface="Cambria Math" charset="0"/>
                                            <a:ea typeface="Cambria Math" panose="02040503050406030204" pitchFamily="18" charset="0"/>
                                          </a:rPr>
                                          <m:t>1</m:t>
                                        </m:r>
                                      </m:sub>
                                    </m:sSub>
                                    <m:r>
                                      <a:rPr lang="en-US" sz="2000" b="0" i="1">
                                        <a:solidFill>
                                          <a:schemeClr val="tx1"/>
                                        </a:solidFill>
                                        <a:latin typeface="Cambria Math" panose="02040503050406030204" pitchFamily="18" charset="0"/>
                                        <a:ea typeface="Cambria Math" panose="02040503050406030204" pitchFamily="18" charset="0"/>
                                      </a:rPr>
                                      <m:t>−</m:t>
                                    </m:r>
                                    <m:sSub>
                                      <m:sSubPr>
                                        <m:ctrlPr>
                                          <a:rPr lang="en-US" sz="2000" b="0" i="1">
                                            <a:solidFill>
                                              <a:schemeClr val="tx1"/>
                                            </a:solidFill>
                                            <a:latin typeface="Cambria Math" charset="0"/>
                                            <a:ea typeface="Cambria Math" panose="02040503050406030204" pitchFamily="18" charset="0"/>
                                          </a:rPr>
                                        </m:ctrlPr>
                                      </m:sSubPr>
                                      <m:e>
                                        <m:r>
                                          <a:rPr lang="en-US" sz="2000" b="0" i="1">
                                            <a:solidFill>
                                              <a:schemeClr val="tx1"/>
                                            </a:solidFill>
                                            <a:latin typeface="Cambria Math" panose="02040503050406030204" pitchFamily="18" charset="0"/>
                                            <a:ea typeface="Cambria Math" panose="02040503050406030204" pitchFamily="18" charset="0"/>
                                          </a:rPr>
                                          <m:t>𝜑</m:t>
                                        </m:r>
                                      </m:e>
                                      <m:sub>
                                        <m:r>
                                          <a:rPr lang="en-US" sz="2000" b="0" i="1">
                                            <a:solidFill>
                                              <a:schemeClr val="tx1"/>
                                            </a:solidFill>
                                            <a:latin typeface="Cambria Math" panose="02040503050406030204" pitchFamily="18" charset="0"/>
                                            <a:ea typeface="Cambria Math" panose="02040503050406030204" pitchFamily="18" charset="0"/>
                                          </a:rPr>
                                          <m:t>𝑠</m:t>
                                        </m:r>
                                      </m:sub>
                                    </m:sSub>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𝑠𝑖𝑛</m:t>
                                    </m:r>
                                    <m:sSub>
                                      <m:sSubPr>
                                        <m:ctrlPr>
                                          <a:rPr lang="en-US" sz="2000" b="0" i="1" smtClean="0">
                                            <a:latin typeface="Cambria Math"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𝜑</m:t>
                                        </m:r>
                                      </m:e>
                                      <m:sub>
                                        <m:r>
                                          <a:rPr lang="en-US" sz="2000" b="0" i="1" smtClean="0">
                                            <a:latin typeface="Cambria Math" panose="02040503050406030204" pitchFamily="18" charset="0"/>
                                            <a:ea typeface="Cambria Math" panose="02040503050406030204" pitchFamily="18" charset="0"/>
                                          </a:rPr>
                                          <m:t>𝑠</m:t>
                                        </m:r>
                                      </m:sub>
                                    </m:sSub>
                                  </m:e>
                                </m:d>
                              </m:oMath>
                            </m:oMathPara>
                          </a14:m>
                          <a:endParaRPr lang="en-US" sz="2000" b="0" dirty="0" smtClean="0">
                            <a:solidFill>
                              <a:srgbClr val="FF0000"/>
                            </a:solidFill>
                          </a:endParaRPr>
                        </a:p>
                      </a:txBody>
                      <a:tcPr>
                        <a:noFill/>
                      </a:tcPr>
                    </a:tc>
                    <a:tc>
                      <a:txBody>
                        <a:bodyPr/>
                        <a:lstStyle/>
                        <a:p>
                          <a:pPr algn="r"/>
                          <a:r>
                            <a:rPr lang="en-GB" sz="2000" dirty="0" smtClean="0"/>
                            <a:t>Eq. 58 </a:t>
                          </a:r>
                          <a:endParaRPr lang="en-GB" sz="2000" dirty="0"/>
                        </a:p>
                      </a:txBody>
                      <a:tcPr anchor="ctr"/>
                    </a:tc>
                    <a:extLst>
                      <a:ext uri="{0D108BD9-81ED-4DB2-BD59-A6C34878D82A}">
                        <a16:rowId xmlns="" xmlns:a16="http://schemas.microsoft.com/office/drawing/2014/main" val="2992407173"/>
                      </a:ext>
                    </a:extLst>
                  </a:tr>
                </a:tbl>
              </a:graphicData>
            </a:graphic>
          </p:graphicFrame>
        </mc:Choice>
        <mc:Fallback xmlns="">
          <p:graphicFrame>
            <p:nvGraphicFramePr>
              <p:cNvPr id="8" name="Table 7"/>
              <p:cNvGraphicFramePr>
                <a:graphicFrameLocks noGrp="1"/>
              </p:cNvGraphicFramePr>
              <p:nvPr>
                <p:extLst>
                  <p:ext uri="{D42A27DB-BD31-4B8C-83A1-F6EECF244321}">
                    <p14:modId xmlns:p14="http://schemas.microsoft.com/office/powerpoint/2010/main" val="1049773863"/>
                  </p:ext>
                </p:extLst>
              </p:nvPr>
            </p:nvGraphicFramePr>
            <p:xfrm>
              <a:off x="1118504" y="4979260"/>
              <a:ext cx="9681647" cy="755142"/>
            </p:xfrm>
            <a:graphic>
              <a:graphicData uri="http://schemas.openxmlformats.org/drawingml/2006/table">
                <a:tbl>
                  <a:tblPr firstRow="1" bandRow="1">
                    <a:tableStyleId>{2D5ABB26-0587-4C30-8999-92F81FD0307C}</a:tableStyleId>
                  </a:tblPr>
                  <a:tblGrid>
                    <a:gridCol w="8553135">
                      <a:extLst>
                        <a:ext uri="{9D8B030D-6E8A-4147-A177-3AD203B41FA5}">
                          <a16:colId xmlns:a16="http://schemas.microsoft.com/office/drawing/2014/main" xmlns:a14="http://schemas.microsoft.com/office/drawing/2010/main" xmlns="" val="2435879438"/>
                        </a:ext>
                      </a:extLst>
                    </a:gridCol>
                    <a:gridCol w="1128512">
                      <a:extLst>
                        <a:ext uri="{9D8B030D-6E8A-4147-A177-3AD203B41FA5}">
                          <a16:colId xmlns:a16="http://schemas.microsoft.com/office/drawing/2014/main" xmlns:a14="http://schemas.microsoft.com/office/drawing/2010/main" xmlns="" val="3489280894"/>
                        </a:ext>
                      </a:extLst>
                    </a:gridCol>
                  </a:tblGrid>
                  <a:tr h="755142">
                    <a:tc>
                      <a:txBody>
                        <a:bodyPr/>
                        <a:lstStyle/>
                        <a:p>
                          <a:endParaRPr lang="en-US"/>
                        </a:p>
                      </a:txBody>
                      <a:tcPr>
                        <a:blipFill rotWithShape="0">
                          <a:blip r:embed="rId6"/>
                          <a:stretch>
                            <a:fillRect r="-13177"/>
                          </a:stretch>
                        </a:blipFill>
                      </a:tcPr>
                    </a:tc>
                    <a:tc>
                      <a:txBody>
                        <a:bodyPr/>
                        <a:lstStyle/>
                        <a:p>
                          <a:pPr algn="r"/>
                          <a:r>
                            <a:rPr lang="en-GB" sz="2000" dirty="0" smtClean="0"/>
                            <a:t>Eq. 58 </a:t>
                          </a:r>
                          <a:endParaRPr lang="en-GB" sz="2000" dirty="0"/>
                        </a:p>
                      </a:txBody>
                      <a:tcPr anchor="ctr"/>
                    </a:tc>
                    <a:extLst>
                      <a:ext uri="{0D108BD9-81ED-4DB2-BD59-A6C34878D82A}">
                        <a16:rowId xmlns:a16="http://schemas.microsoft.com/office/drawing/2014/main" xmlns:a14="http://schemas.microsoft.com/office/drawing/2010/main" xmlns="" val="2992407173"/>
                      </a:ext>
                    </a:extLst>
                  </a:tr>
                </a:tbl>
              </a:graphicData>
            </a:graphic>
          </p:graphicFrame>
        </mc:Fallback>
      </mc:AlternateContent>
      <p:sp>
        <p:nvSpPr>
          <p:cNvPr id="9" name="TextBox 8"/>
          <p:cNvSpPr txBox="1"/>
          <p:nvPr/>
        </p:nvSpPr>
        <p:spPr>
          <a:xfrm>
            <a:off x="475489" y="4535424"/>
            <a:ext cx="11307391" cy="369332"/>
          </a:xfrm>
          <a:prstGeom prst="rect">
            <a:avLst/>
          </a:prstGeom>
          <a:noFill/>
        </p:spPr>
        <p:txBody>
          <a:bodyPr wrap="none" rtlCol="0">
            <a:spAutoFit/>
          </a:bodyPr>
          <a:lstStyle/>
          <a:p>
            <a:pPr marL="285750" indent="-285750">
              <a:buFont typeface="Arial" charset="0"/>
              <a:buChar char="•"/>
            </a:pPr>
            <a:r>
              <a:rPr lang="en-US" dirty="0" smtClean="0"/>
              <a:t>Assume now that an </a:t>
            </a:r>
            <a:r>
              <a:rPr lang="en-US" b="1" dirty="0" smtClean="0">
                <a:solidFill>
                  <a:srgbClr val="FF0000"/>
                </a:solidFill>
              </a:rPr>
              <a:t>arbitrary particle</a:t>
            </a:r>
            <a:r>
              <a:rPr lang="en-US" dirty="0" smtClean="0"/>
              <a:t> in a single RF system follows in the phase space a trajectory with Hamiltonian:</a:t>
            </a:r>
            <a:endParaRPr lang="en-US" dirty="0"/>
          </a:p>
        </p:txBody>
      </p:sp>
      <p:cxnSp>
        <p:nvCxnSpPr>
          <p:cNvPr id="11" name="Straight Arrow Connector 10"/>
          <p:cNvCxnSpPr/>
          <p:nvPr/>
        </p:nvCxnSpPr>
        <p:spPr>
          <a:xfrm flipH="1">
            <a:off x="2999232" y="4979260"/>
            <a:ext cx="18288" cy="755142"/>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999232" y="5439574"/>
            <a:ext cx="417102" cy="369332"/>
          </a:xfrm>
          <a:prstGeom prst="rect">
            <a:avLst/>
          </a:prstGeom>
          <a:noFill/>
        </p:spPr>
        <p:txBody>
          <a:bodyPr wrap="none" rtlCol="0">
            <a:spAutoFit/>
          </a:bodyPr>
          <a:lstStyle/>
          <a:p>
            <a:r>
              <a:rPr lang="en-US" smtClean="0"/>
              <a:t>=0</a:t>
            </a:r>
            <a:endParaRPr lang="en-US"/>
          </a:p>
        </p:txBody>
      </p:sp>
      <mc:AlternateContent xmlns:mc="http://schemas.openxmlformats.org/markup-compatibility/2006" xmlns:a14="http://schemas.microsoft.com/office/drawing/2010/main">
        <mc:Choice Requires="a14">
          <p:sp>
            <p:nvSpPr>
              <p:cNvPr id="13" name="TextBox 12"/>
              <p:cNvSpPr txBox="1"/>
              <p:nvPr/>
            </p:nvSpPr>
            <p:spPr>
              <a:xfrm>
                <a:off x="666401" y="5808906"/>
                <a:ext cx="7201074" cy="369332"/>
              </a:xfrm>
              <a:prstGeom prst="rect">
                <a:avLst/>
              </a:prstGeom>
              <a:noFill/>
            </p:spPr>
            <p:txBody>
              <a:bodyPr wrap="none" rtlCol="0">
                <a:spAutoFit/>
              </a:bodyPr>
              <a:lstStyle/>
              <a:p>
                <a:r>
                  <a:rPr lang="en-US" dirty="0" smtClean="0"/>
                  <a:t>where </a:t>
                </a:r>
                <a14:m>
                  <m:oMath xmlns:m="http://schemas.openxmlformats.org/officeDocument/2006/math">
                    <m:sSub>
                      <m:sSubPr>
                        <m:ctrlPr>
                          <a:rPr lang="en-US" b="0" i="1" smtClean="0">
                            <a:solidFill>
                              <a:srgbClr val="FF0000"/>
                            </a:solidFill>
                            <a:latin typeface="Cambria Math" charset="0"/>
                            <a:ea typeface="Cambria Math" panose="02040503050406030204" pitchFamily="18" charset="0"/>
                          </a:rPr>
                        </m:ctrlPr>
                      </m:sSubPr>
                      <m:e>
                        <m:r>
                          <m:rPr>
                            <m:sty m:val="p"/>
                          </m:rPr>
                          <a:rPr lang="el-GR" b="0" i="1" smtClean="0">
                            <a:solidFill>
                              <a:srgbClr val="FF0000"/>
                            </a:solidFill>
                            <a:latin typeface="Cambria Math" panose="02040503050406030204" pitchFamily="18" charset="0"/>
                            <a:ea typeface="Cambria Math" panose="02040503050406030204" pitchFamily="18" charset="0"/>
                          </a:rPr>
                          <m:t>φ</m:t>
                        </m:r>
                      </m:e>
                      <m:sub>
                        <m:r>
                          <a:rPr lang="en-US" b="0" i="1" smtClean="0">
                            <a:solidFill>
                              <a:srgbClr val="FF0000"/>
                            </a:solidFill>
                            <a:latin typeface="Cambria Math" charset="0"/>
                            <a:ea typeface="Cambria Math" panose="02040503050406030204" pitchFamily="18" charset="0"/>
                          </a:rPr>
                          <m:t>1</m:t>
                        </m:r>
                      </m:sub>
                    </m:sSub>
                  </m:oMath>
                </a14:m>
                <a:r>
                  <a:rPr lang="en-US" dirty="0" smtClean="0">
                    <a:solidFill>
                      <a:srgbClr val="FF0000"/>
                    </a:solidFill>
                  </a:rPr>
                  <a:t>is the maximum phase deviation of the trajectory </a:t>
                </a:r>
                <a:r>
                  <a:rPr lang="en-US" dirty="0" smtClean="0"/>
                  <a:t>of the particle.</a:t>
                </a:r>
                <a:endParaRPr lang="en-US" dirty="0"/>
              </a:p>
            </p:txBody>
          </p:sp>
        </mc:Choice>
        <mc:Fallback xmlns="">
          <p:sp>
            <p:nvSpPr>
              <p:cNvPr id="13" name="TextBox 12"/>
              <p:cNvSpPr txBox="1">
                <a:spLocks noRot="1" noChangeAspect="1" noMove="1" noResize="1" noEditPoints="1" noAdjustHandles="1" noChangeArrowheads="1" noChangeShapeType="1" noTextEdit="1"/>
              </p:cNvSpPr>
              <p:nvPr/>
            </p:nvSpPr>
            <p:spPr>
              <a:xfrm>
                <a:off x="666401" y="5808906"/>
                <a:ext cx="7201074" cy="369332"/>
              </a:xfrm>
              <a:prstGeom prst="rect">
                <a:avLst/>
              </a:prstGeom>
              <a:blipFill rotWithShape="0">
                <a:blip r:embed="rId7"/>
                <a:stretch>
                  <a:fillRect l="-677" t="-10000" b="-26667"/>
                </a:stretch>
              </a:blipFill>
            </p:spPr>
            <p:txBody>
              <a:bodyPr/>
              <a:lstStyle/>
              <a:p>
                <a:r>
                  <a:rPr lang="en-US">
                    <a:noFill/>
                  </a:rPr>
                  <a:t> </a:t>
                </a:r>
              </a:p>
            </p:txBody>
          </p:sp>
        </mc:Fallback>
      </mc:AlternateContent>
    </p:spTree>
    <p:extLst>
      <p:ext uri="{BB962C8B-B14F-4D97-AF65-F5344CB8AC3E}">
        <p14:creationId xmlns:p14="http://schemas.microsoft.com/office/powerpoint/2010/main" val="11233414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21792" y="438912"/>
            <a:ext cx="5191614" cy="369332"/>
          </a:xfrm>
          <a:prstGeom prst="rect">
            <a:avLst/>
          </a:prstGeom>
          <a:noFill/>
        </p:spPr>
        <p:txBody>
          <a:bodyPr wrap="none" rtlCol="0">
            <a:spAutoFit/>
          </a:bodyPr>
          <a:lstStyle/>
          <a:p>
            <a:pPr marL="285750" indent="-285750">
              <a:buFont typeface="Arial" charset="0"/>
              <a:buChar char="•"/>
            </a:pPr>
            <a:r>
              <a:rPr lang="en-US" dirty="0" smtClean="0"/>
              <a:t>Using Eq. 57 where we have replaced </a:t>
            </a:r>
            <a:r>
              <a:rPr lang="en-US" dirty="0" err="1" smtClean="0"/>
              <a:t>Hsep</a:t>
            </a:r>
            <a:r>
              <a:rPr lang="en-US" dirty="0" smtClean="0"/>
              <a:t> </a:t>
            </a:r>
            <a:r>
              <a:rPr lang="en-US" dirty="0" smtClean="0">
                <a:sym typeface="Wingdings"/>
              </a:rPr>
              <a:t> </a:t>
            </a:r>
            <a:r>
              <a:rPr lang="en-US" dirty="0" err="1" smtClean="0">
                <a:sym typeface="Wingdings"/>
              </a:rPr>
              <a:t>Hc</a:t>
            </a:r>
            <a:r>
              <a:rPr lang="en-US" dirty="0" smtClean="0">
                <a:sym typeface="Wingdings"/>
              </a:rPr>
              <a:t> </a:t>
            </a:r>
            <a:endParaRPr lang="en-US" dirty="0"/>
          </a:p>
        </p:txBody>
      </p:sp>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367038273"/>
                  </p:ext>
                </p:extLst>
              </p:nvPr>
            </p:nvGraphicFramePr>
            <p:xfrm>
              <a:off x="1433072" y="808244"/>
              <a:ext cx="9681647" cy="460566"/>
            </p:xfrm>
            <a:graphic>
              <a:graphicData uri="http://schemas.openxmlformats.org/drawingml/2006/table">
                <a:tbl>
                  <a:tblPr firstRow="1" bandRow="1">
                    <a:tableStyleId>{2D5ABB26-0587-4C30-8999-92F81FD0307C}</a:tableStyleId>
                  </a:tblPr>
                  <a:tblGrid>
                    <a:gridCol w="8553135">
                      <a:extLst>
                        <a:ext uri="{9D8B030D-6E8A-4147-A177-3AD203B41FA5}">
                          <a16:colId xmlns="" xmlns:a16="http://schemas.microsoft.com/office/drawing/2014/main" val="2435879438"/>
                        </a:ext>
                      </a:extLst>
                    </a:gridCol>
                    <a:gridCol w="1128512">
                      <a:extLst>
                        <a:ext uri="{9D8B030D-6E8A-4147-A177-3AD203B41FA5}">
                          <a16:colId xmlns="" xmlns:a16="http://schemas.microsoft.com/office/drawing/2014/main" val="348928089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right"/>
                              </m:oMathParaPr>
                              <m:oMath xmlns:m="http://schemas.openxmlformats.org/officeDocument/2006/math">
                                <m:sSub>
                                  <m:sSubPr>
                                    <m:ctrlPr>
                                      <a:rPr lang="en-US" sz="2000" b="0" i="1" smtClean="0">
                                        <a:latin typeface="Cambria Math"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𝑤</m:t>
                                    </m:r>
                                    <m:d>
                                      <m:dPr>
                                        <m:ctrlPr>
                                          <a:rPr lang="en-US" sz="2000" b="0" i="1" smtClean="0">
                                            <a:latin typeface="Cambria Math"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𝜑</m:t>
                                        </m:r>
                                      </m:e>
                                    </m:d>
                                    <m:r>
                                      <a:rPr lang="en-US" sz="2000" b="0" i="1" smtClean="0">
                                        <a:latin typeface="Cambria Math" panose="02040503050406030204" pitchFamily="18" charset="0"/>
                                        <a:ea typeface="Cambria Math" panose="02040503050406030204" pitchFamily="18" charset="0"/>
                                      </a:rPr>
                                      <m:t>=</m:t>
                                    </m:r>
                                    <m:rad>
                                      <m:radPr>
                                        <m:degHide m:val="on"/>
                                        <m:ctrlPr>
                                          <a:rPr lang="en-US" sz="2000" b="0" i="1" smtClean="0">
                                            <a:latin typeface="Cambria Math" charset="0"/>
                                            <a:ea typeface="Cambria Math" panose="02040503050406030204" pitchFamily="18" charset="0"/>
                                          </a:rPr>
                                        </m:ctrlPr>
                                      </m:radPr>
                                      <m:deg/>
                                      <m:e>
                                        <m:r>
                                          <a:rPr lang="en-US" sz="2000" b="0" i="1" smtClean="0">
                                            <a:latin typeface="Cambria Math" panose="02040503050406030204" pitchFamily="18" charset="0"/>
                                            <a:ea typeface="Cambria Math" panose="02040503050406030204" pitchFamily="18" charset="0"/>
                                          </a:rPr>
                                          <m:t>2</m:t>
                                        </m:r>
                                        <m:d>
                                          <m:dPr>
                                            <m:ctrlPr>
                                              <a:rPr lang="en-US" sz="2000" b="0" i="1" smtClean="0">
                                                <a:latin typeface="Cambria Math" charset="0"/>
                                                <a:ea typeface="Cambria Math" panose="02040503050406030204" pitchFamily="18" charset="0"/>
                                              </a:rPr>
                                            </m:ctrlPr>
                                          </m:dPr>
                                          <m:e>
                                            <m:sSub>
                                              <m:sSubPr>
                                                <m:ctrlPr>
                                                  <a:rPr lang="en-US" sz="2000" b="0" i="1" smtClean="0">
                                                    <a:latin typeface="Cambria Math"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𝐻</m:t>
                                                </m:r>
                                              </m:e>
                                              <m:sub>
                                                <m:r>
                                                  <a:rPr lang="en-US" sz="2000" b="0" i="1" smtClean="0">
                                                    <a:latin typeface="Cambria Math" charset="0"/>
                                                    <a:ea typeface="Cambria Math" panose="02040503050406030204" pitchFamily="18" charset="0"/>
                                                  </a:rPr>
                                                  <m:t>𝐶</m:t>
                                                </m:r>
                                              </m:sub>
                                            </m:sSub>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𝑈</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𝜑</m:t>
                                            </m:r>
                                            <m:r>
                                              <a:rPr lang="en-US" sz="2000" b="0" i="1" smtClean="0">
                                                <a:latin typeface="Cambria Math" panose="02040503050406030204" pitchFamily="18" charset="0"/>
                                                <a:ea typeface="Cambria Math" panose="02040503050406030204" pitchFamily="18" charset="0"/>
                                              </a:rPr>
                                              <m:t>)</m:t>
                                            </m:r>
                                          </m:e>
                                        </m:d>
                                      </m:e>
                                    </m:rad>
                                    <m:r>
                                      <a:rPr lang="en-US" sz="2000" b="0" i="1" smtClean="0">
                                        <a:latin typeface="Cambria Math" panose="02040503050406030204" pitchFamily="18" charset="0"/>
                                        <a:ea typeface="Cambria Math" panose="02040503050406030204" pitchFamily="18" charset="0"/>
                                      </a:rPr>
                                      <m:t> </m:t>
                                    </m:r>
                                  </m:e>
                                  <m:sub/>
                                </m:sSub>
                              </m:oMath>
                            </m:oMathPara>
                          </a14:m>
                          <a:endParaRPr lang="en-US" sz="2000" b="0" dirty="0" smtClean="0">
                            <a:solidFill>
                              <a:srgbClr val="FF0000"/>
                            </a:solidFill>
                          </a:endParaRPr>
                        </a:p>
                      </a:txBody>
                      <a:tcPr>
                        <a:noFill/>
                      </a:tcPr>
                    </a:tc>
                    <a:tc>
                      <a:txBody>
                        <a:bodyPr/>
                        <a:lstStyle/>
                        <a:p>
                          <a:pPr algn="r"/>
                          <a:r>
                            <a:rPr lang="en-GB" sz="2000" dirty="0" smtClean="0"/>
                            <a:t>Eq. 59 </a:t>
                          </a:r>
                          <a:endParaRPr lang="en-GB" sz="2000" dirty="0"/>
                        </a:p>
                      </a:txBody>
                      <a:tcPr anchor="ctr"/>
                    </a:tc>
                    <a:extLst>
                      <a:ext uri="{0D108BD9-81ED-4DB2-BD59-A6C34878D82A}">
                        <a16:rowId xmlns="" xmlns:a16="http://schemas.microsoft.com/office/drawing/2014/main" val="2992407173"/>
                      </a:ext>
                    </a:extLst>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367038273"/>
                  </p:ext>
                </p:extLst>
              </p:nvPr>
            </p:nvGraphicFramePr>
            <p:xfrm>
              <a:off x="1433072" y="808244"/>
              <a:ext cx="9681647" cy="460566"/>
            </p:xfrm>
            <a:graphic>
              <a:graphicData uri="http://schemas.openxmlformats.org/drawingml/2006/table">
                <a:tbl>
                  <a:tblPr firstRow="1" bandRow="1">
                    <a:tableStyleId>{2D5ABB26-0587-4C30-8999-92F81FD0307C}</a:tableStyleId>
                  </a:tblPr>
                  <a:tblGrid>
                    <a:gridCol w="8553135">
                      <a:extLst>
                        <a:ext uri="{9D8B030D-6E8A-4147-A177-3AD203B41FA5}">
                          <a16:colId xmlns:a16="http://schemas.microsoft.com/office/drawing/2014/main" xmlns:a14="http://schemas.microsoft.com/office/drawing/2010/main" xmlns="" val="2435879438"/>
                        </a:ext>
                      </a:extLst>
                    </a:gridCol>
                    <a:gridCol w="1128512">
                      <a:extLst>
                        <a:ext uri="{9D8B030D-6E8A-4147-A177-3AD203B41FA5}">
                          <a16:colId xmlns:a16="http://schemas.microsoft.com/office/drawing/2014/main" xmlns:a14="http://schemas.microsoft.com/office/drawing/2010/main" xmlns="" val="3489280894"/>
                        </a:ext>
                      </a:extLst>
                    </a:gridCol>
                  </a:tblGrid>
                  <a:tr h="460566">
                    <a:tc>
                      <a:txBody>
                        <a:bodyPr/>
                        <a:lstStyle/>
                        <a:p>
                          <a:endParaRPr lang="en-US"/>
                        </a:p>
                      </a:txBody>
                      <a:tcPr>
                        <a:blipFill rotWithShape="0">
                          <a:blip r:embed="rId2"/>
                          <a:stretch>
                            <a:fillRect t="-70130" r="-13177" b="-106494"/>
                          </a:stretch>
                        </a:blipFill>
                      </a:tcPr>
                    </a:tc>
                    <a:tc>
                      <a:txBody>
                        <a:bodyPr/>
                        <a:lstStyle/>
                        <a:p>
                          <a:pPr algn="r"/>
                          <a:r>
                            <a:rPr lang="en-GB" sz="2000" dirty="0" smtClean="0"/>
                            <a:t>Eq. 59 </a:t>
                          </a:r>
                          <a:endParaRPr lang="en-GB" sz="2000" dirty="0"/>
                        </a:p>
                      </a:txBody>
                      <a:tcPr anchor="ctr"/>
                    </a:tc>
                    <a:extLst>
                      <a:ext uri="{0D108BD9-81ED-4DB2-BD59-A6C34878D82A}">
                        <a16:rowId xmlns:a16="http://schemas.microsoft.com/office/drawing/2014/main" xmlns:a14="http://schemas.microsoft.com/office/drawing/2010/main" xmlns="" val="2992407173"/>
                      </a:ext>
                    </a:extLst>
                  </a:tr>
                </a:tbl>
              </a:graphicData>
            </a:graphic>
          </p:graphicFrame>
        </mc:Fallback>
      </mc:AlternateContent>
      <mc:AlternateContent xmlns:mc="http://schemas.openxmlformats.org/markup-compatibility/2006" xmlns:a14="http://schemas.microsoft.com/office/drawing/2010/main">
        <mc:Choice Requires="a14">
          <p:sp>
            <p:nvSpPr>
              <p:cNvPr id="4" name="TextBox 3"/>
              <p:cNvSpPr txBox="1"/>
              <p:nvPr/>
            </p:nvSpPr>
            <p:spPr>
              <a:xfrm>
                <a:off x="621792" y="1664208"/>
                <a:ext cx="5385064" cy="369332"/>
              </a:xfrm>
              <a:prstGeom prst="rect">
                <a:avLst/>
              </a:prstGeom>
              <a:noFill/>
            </p:spPr>
            <p:txBody>
              <a:bodyPr wrap="none" rtlCol="0">
                <a:spAutoFit/>
              </a:bodyPr>
              <a:lstStyle/>
              <a:p>
                <a:pPr marL="285750" indent="-285750">
                  <a:buFont typeface="Arial" charset="0"/>
                  <a:buChar char="•"/>
                </a:pPr>
                <a:r>
                  <a:rPr lang="en-US" dirty="0" smtClean="0"/>
                  <a:t>And introducing the value of </a:t>
                </a:r>
                <a14:m>
                  <m:oMath xmlns:m="http://schemas.openxmlformats.org/officeDocument/2006/math">
                    <m:r>
                      <a:rPr lang="en-US" b="0" i="1" smtClean="0">
                        <a:latin typeface="Cambria Math" panose="02040503050406030204" pitchFamily="18" charset="0"/>
                        <a:ea typeface="Cambria Math" panose="02040503050406030204" pitchFamily="18" charset="0"/>
                      </a:rPr>
                      <m:t>𝑤</m:t>
                    </m:r>
                    <m:d>
                      <m:dPr>
                        <m:ctrlPr>
                          <a:rPr lang="en-US" b="0" i="1" smtClean="0">
                            <a:latin typeface="Cambria Math"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𝜑</m:t>
                        </m:r>
                      </m:e>
                    </m:d>
                  </m:oMath>
                </a14:m>
                <a:r>
                  <a:rPr lang="en-US" dirty="0" smtClean="0"/>
                  <a:t> in Eq. 70, we get:</a:t>
                </a:r>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621792" y="1664208"/>
                <a:ext cx="5385064" cy="369332"/>
              </a:xfrm>
              <a:prstGeom prst="rect">
                <a:avLst/>
              </a:prstGeom>
              <a:blipFill rotWithShape="0">
                <a:blip r:embed="rId3"/>
                <a:stretch>
                  <a:fillRect l="-680" t="-8197" r="-113" b="-245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537860156"/>
                  </p:ext>
                </p:extLst>
              </p:nvPr>
            </p:nvGraphicFramePr>
            <p:xfrm>
              <a:off x="805409" y="2102357"/>
              <a:ext cx="10309310" cy="1798257"/>
            </p:xfrm>
            <a:graphic>
              <a:graphicData uri="http://schemas.openxmlformats.org/drawingml/2006/table">
                <a:tbl>
                  <a:tblPr firstRow="1" bandRow="1">
                    <a:tableStyleId>{2D5ABB26-0587-4C30-8999-92F81FD0307C}</a:tableStyleId>
                  </a:tblPr>
                  <a:tblGrid>
                    <a:gridCol w="7095743">
                      <a:extLst>
                        <a:ext uri="{9D8B030D-6E8A-4147-A177-3AD203B41FA5}">
                          <a16:colId xmlns="" xmlns:a16="http://schemas.microsoft.com/office/drawing/2014/main" val="2435879438"/>
                        </a:ext>
                      </a:extLst>
                    </a:gridCol>
                    <a:gridCol w="3213567">
                      <a:extLst>
                        <a:ext uri="{9D8B030D-6E8A-4147-A177-3AD203B41FA5}">
                          <a16:colId xmlns="" xmlns:a16="http://schemas.microsoft.com/office/drawing/2014/main" val="348928089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right"/>
                              </m:oMathParaPr>
                              <m:oMath xmlns:m="http://schemas.openxmlformats.org/officeDocument/2006/math">
                                <m:nary>
                                  <m:naryPr>
                                    <m:chr m:val="∮"/>
                                    <m:limLoc m:val="undOvr"/>
                                    <m:subHide m:val="on"/>
                                    <m:supHide m:val="on"/>
                                    <m:ctrlPr>
                                      <a:rPr lang="en-US" b="0" i="1" smtClean="0">
                                        <a:latin typeface="Cambria Math" charset="0"/>
                                        <a:ea typeface="Cambria Math" panose="02040503050406030204" pitchFamily="18" charset="0"/>
                                      </a:rPr>
                                    </m:ctrlPr>
                                  </m:naryPr>
                                  <m:sub/>
                                  <m:sup/>
                                  <m:e>
                                    <m:r>
                                      <a:rPr lang="en-US" b="0" i="1" smtClean="0">
                                        <a:latin typeface="Cambria Math" charset="0"/>
                                        <a:ea typeface="Cambria Math" panose="02040503050406030204" pitchFamily="18" charset="0"/>
                                      </a:rPr>
                                      <m:t>𝑑𝑡</m:t>
                                    </m:r>
                                  </m:e>
                                </m:nary>
                                <m:r>
                                  <a:rPr lang="en-US" b="0" i="1" smtClean="0">
                                    <a:latin typeface="Cambria Math" charset="0"/>
                                    <a:ea typeface="Cambria Math" panose="02040503050406030204" pitchFamily="18" charset="0"/>
                                  </a:rPr>
                                  <m:t>=</m:t>
                                </m:r>
                                <m:sSub>
                                  <m:sSubPr>
                                    <m:ctrlPr>
                                      <a:rPr lang="en-US" b="0" i="1" smtClean="0">
                                        <a:latin typeface="Cambria Math" charset="0"/>
                                        <a:ea typeface="Cambria Math" panose="02040503050406030204" pitchFamily="18" charset="0"/>
                                      </a:rPr>
                                    </m:ctrlPr>
                                  </m:sSubPr>
                                  <m:e>
                                    <m:r>
                                      <a:rPr lang="en-US" b="0" i="1" smtClean="0">
                                        <a:latin typeface="Cambria Math" charset="0"/>
                                        <a:ea typeface="Cambria Math" panose="02040503050406030204" pitchFamily="18" charset="0"/>
                                      </a:rPr>
                                      <m:t>𝑇</m:t>
                                    </m:r>
                                  </m:e>
                                  <m:sub>
                                    <m:r>
                                      <a:rPr lang="en-US" b="0" i="1" smtClean="0">
                                        <a:latin typeface="Cambria Math" charset="0"/>
                                        <a:ea typeface="Cambria Math" panose="02040503050406030204" pitchFamily="18" charset="0"/>
                                      </a:rPr>
                                      <m:t>𝑠</m:t>
                                    </m:r>
                                  </m:sub>
                                </m:sSub>
                                <m:d>
                                  <m:dPr>
                                    <m:ctrlPr>
                                      <a:rPr lang="en-US" b="0" i="1" smtClean="0">
                                        <a:latin typeface="Cambria Math" charset="0"/>
                                        <a:ea typeface="Cambria Math" panose="02040503050406030204" pitchFamily="18" charset="0"/>
                                      </a:rPr>
                                    </m:ctrlPr>
                                  </m:dPr>
                                  <m:e>
                                    <m:sSub>
                                      <m:sSubPr>
                                        <m:ctrlPr>
                                          <a:rPr lang="en-US" b="0" i="1" smtClean="0">
                                            <a:latin typeface="Cambria Math" charset="0"/>
                                            <a:ea typeface="Cambria Math" panose="02040503050406030204" pitchFamily="18" charset="0"/>
                                          </a:rPr>
                                        </m:ctrlPr>
                                      </m:sSubPr>
                                      <m:e>
                                        <m:r>
                                          <a:rPr lang="en-US" b="0" i="1" smtClean="0">
                                            <a:latin typeface="Cambria Math" charset="0"/>
                                            <a:ea typeface="Cambria Math" panose="02040503050406030204" pitchFamily="18" charset="0"/>
                                          </a:rPr>
                                          <m:t>𝐻</m:t>
                                        </m:r>
                                      </m:e>
                                      <m:sub>
                                        <m:r>
                                          <a:rPr lang="en-US" b="0" i="1" smtClean="0">
                                            <a:latin typeface="Cambria Math" charset="0"/>
                                            <a:ea typeface="Cambria Math" panose="02040503050406030204" pitchFamily="18" charset="0"/>
                                          </a:rPr>
                                          <m:t>𝐶</m:t>
                                        </m:r>
                                      </m:sub>
                                    </m:sSub>
                                  </m:e>
                                </m:d>
                                <m:r>
                                  <a:rPr lang="en-US" b="0" i="1" smtClean="0">
                                    <a:latin typeface="Cambria Math" charset="0"/>
                                    <a:ea typeface="Cambria Math" panose="02040503050406030204" pitchFamily="18" charset="0"/>
                                  </a:rPr>
                                  <m:t>=2</m:t>
                                </m:r>
                                <m:nary>
                                  <m:naryPr>
                                    <m:ctrlPr>
                                      <a:rPr lang="is-IS" b="0" i="1" smtClean="0">
                                        <a:latin typeface="Cambria Math" charset="0"/>
                                        <a:ea typeface="Cambria Math" panose="02040503050406030204" pitchFamily="18" charset="0"/>
                                      </a:rPr>
                                    </m:ctrlPr>
                                  </m:naryPr>
                                  <m:sub>
                                    <m:sSub>
                                      <m:sSubPr>
                                        <m:ctrlPr>
                                          <a:rPr lang="en-US" b="0" i="1" smtClean="0">
                                            <a:latin typeface="Cambria Math" charset="0"/>
                                            <a:ea typeface="Cambria Math" panose="02040503050406030204" pitchFamily="18" charset="0"/>
                                          </a:rPr>
                                        </m:ctrlPr>
                                      </m:sSubPr>
                                      <m:e>
                                        <m:r>
                                          <a:rPr lang="en-US" b="0" i="1" smtClean="0">
                                            <a:latin typeface="Cambria Math" charset="0"/>
                                            <a:ea typeface="Cambria Math" charset="0"/>
                                            <a:cs typeface="Cambria Math" charset="0"/>
                                          </a:rPr>
                                          <m:t>𝜑</m:t>
                                        </m:r>
                                      </m:e>
                                      <m:sub>
                                        <m:r>
                                          <a:rPr lang="en-US" b="0" i="1" smtClean="0">
                                            <a:latin typeface="Cambria Math" charset="0"/>
                                            <a:ea typeface="Cambria Math" panose="02040503050406030204" pitchFamily="18" charset="0"/>
                                          </a:rPr>
                                          <m:t>1</m:t>
                                        </m:r>
                                      </m:sub>
                                    </m:sSub>
                                  </m:sub>
                                  <m:sup>
                                    <m:sSub>
                                      <m:sSubPr>
                                        <m:ctrlPr>
                                          <a:rPr lang="en-US" b="0" i="1" smtClean="0">
                                            <a:latin typeface="Cambria Math" charset="0"/>
                                            <a:ea typeface="Cambria Math" panose="02040503050406030204" pitchFamily="18" charset="0"/>
                                          </a:rPr>
                                        </m:ctrlPr>
                                      </m:sSubPr>
                                      <m:e>
                                        <m:r>
                                          <a:rPr lang="en-US" b="0" i="1" smtClean="0">
                                            <a:latin typeface="Cambria Math" charset="0"/>
                                            <a:ea typeface="Cambria Math" charset="0"/>
                                            <a:cs typeface="Cambria Math" charset="0"/>
                                          </a:rPr>
                                          <m:t>𝜑</m:t>
                                        </m:r>
                                      </m:e>
                                      <m:sub>
                                        <m:r>
                                          <a:rPr lang="en-US" b="0" i="1" smtClean="0">
                                            <a:latin typeface="Cambria Math" charset="0"/>
                                            <a:ea typeface="Cambria Math" panose="02040503050406030204" pitchFamily="18" charset="0"/>
                                          </a:rPr>
                                          <m:t>2</m:t>
                                        </m:r>
                                      </m:sub>
                                    </m:sSub>
                                  </m:sup>
                                  <m:e>
                                    <m:f>
                                      <m:fPr>
                                        <m:ctrlPr>
                                          <a:rPr lang="en-US" b="0" i="1" smtClean="0">
                                            <a:latin typeface="Cambria Math" charset="0"/>
                                            <a:ea typeface="Cambria Math" panose="02040503050406030204" pitchFamily="18" charset="0"/>
                                          </a:rPr>
                                        </m:ctrlPr>
                                      </m:fPr>
                                      <m:num>
                                        <m:r>
                                          <a:rPr lang="en-US" b="0" i="1" smtClean="0">
                                            <a:latin typeface="Cambria Math" charset="0"/>
                                            <a:ea typeface="Cambria Math" panose="02040503050406030204" pitchFamily="18" charset="0"/>
                                          </a:rPr>
                                          <m:t>1</m:t>
                                        </m:r>
                                      </m:num>
                                      <m:den>
                                        <m:sSub>
                                          <m:sSubPr>
                                            <m:ctrlPr>
                                              <a:rPr lang="en-US" b="0" i="1" smtClean="0">
                                                <a:latin typeface="Cambria Math"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h</m:t>
                                            </m:r>
                                            <m:sSub>
                                              <m:sSubPr>
                                                <m:ctrlPr>
                                                  <a:rPr lang="en-US" b="0" i="1" smtClean="0">
                                                    <a:latin typeface="Cambria Math" charset="0"/>
                                                    <a:ea typeface="Cambria Math" panose="02040503050406030204" pitchFamily="18" charset="0"/>
                                                  </a:rPr>
                                                </m:ctrlPr>
                                              </m:sSubPr>
                                              <m:e>
                                                <m:r>
                                                  <m:rPr>
                                                    <m:sty m:val="p"/>
                                                  </m:rPr>
                                                  <a:rPr lang="el-GR" b="0" i="1" smtClean="0">
                                                    <a:latin typeface="Cambria Math" panose="02040503050406030204" pitchFamily="18" charset="0"/>
                                                    <a:ea typeface="Cambria Math" panose="02040503050406030204" pitchFamily="18" charset="0"/>
                                                  </a:rPr>
                                                  <m:t>Γ</m:t>
                                                </m:r>
                                              </m:e>
                                              <m:sub>
                                                <m:r>
                                                  <a:rPr lang="en-US" b="0" i="1" smtClean="0">
                                                    <a:latin typeface="Cambria Math" panose="02040503050406030204" pitchFamily="18" charset="0"/>
                                                    <a:ea typeface="Cambria Math" panose="02040503050406030204" pitchFamily="18" charset="0"/>
                                                  </a:rPr>
                                                  <m:t>𝑠</m:t>
                                                </m:r>
                                              </m:sub>
                                            </m:sSub>
                                            <m:r>
                                              <m:rPr>
                                                <m:sty m:val="p"/>
                                              </m:rPr>
                                              <a:rPr lang="el-GR" b="0"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ea typeface="Cambria Math" panose="02040503050406030204" pitchFamily="18" charset="0"/>
                                              </a:rPr>
                                              <m:t>𝑠</m:t>
                                            </m:r>
                                          </m:sub>
                                        </m:sSub>
                                        <m:rad>
                                          <m:radPr>
                                            <m:degHide m:val="on"/>
                                            <m:ctrlPr>
                                              <a:rPr lang="en-US" sz="1800" b="0" i="1" smtClean="0">
                                                <a:latin typeface="Cambria Math" charset="0"/>
                                                <a:ea typeface="Cambria Math" panose="02040503050406030204" pitchFamily="18" charset="0"/>
                                              </a:rPr>
                                            </m:ctrlPr>
                                          </m:radPr>
                                          <m:deg/>
                                          <m:e>
                                            <m:r>
                                              <a:rPr lang="en-US" sz="1800" b="0" i="1" smtClean="0">
                                                <a:latin typeface="Cambria Math" panose="02040503050406030204" pitchFamily="18" charset="0"/>
                                                <a:ea typeface="Cambria Math" panose="02040503050406030204" pitchFamily="18" charset="0"/>
                                              </a:rPr>
                                              <m:t>2</m:t>
                                            </m:r>
                                            <m:d>
                                              <m:dPr>
                                                <m:ctrlPr>
                                                  <a:rPr lang="en-US" sz="1800" b="0" i="1" smtClean="0">
                                                    <a:latin typeface="Cambria Math" charset="0"/>
                                                    <a:ea typeface="Cambria Math" panose="02040503050406030204" pitchFamily="18" charset="0"/>
                                                  </a:rPr>
                                                </m:ctrlPr>
                                              </m:dPr>
                                              <m:e>
                                                <m:sSub>
                                                  <m:sSubPr>
                                                    <m:ctrlPr>
                                                      <a:rPr lang="en-US" sz="1800" b="0" i="1" smtClean="0">
                                                        <a:latin typeface="Cambria Math" charset="0"/>
                                                        <a:ea typeface="Cambria Math" panose="02040503050406030204" pitchFamily="18" charset="0"/>
                                                      </a:rPr>
                                                    </m:ctrlPr>
                                                  </m:sSubPr>
                                                  <m:e>
                                                    <m:r>
                                                      <a:rPr lang="en-US" sz="1800" b="0" i="1" smtClean="0">
                                                        <a:latin typeface="Cambria Math" panose="02040503050406030204" pitchFamily="18" charset="0"/>
                                                        <a:ea typeface="Cambria Math" panose="02040503050406030204" pitchFamily="18" charset="0"/>
                                                      </a:rPr>
                                                      <m:t>𝐻</m:t>
                                                    </m:r>
                                                  </m:e>
                                                  <m:sub>
                                                    <m:r>
                                                      <a:rPr lang="en-US" sz="1800" b="0" i="1" smtClean="0">
                                                        <a:latin typeface="Cambria Math" charset="0"/>
                                                        <a:ea typeface="Cambria Math" panose="02040503050406030204" pitchFamily="18" charset="0"/>
                                                      </a:rPr>
                                                      <m:t>𝐶</m:t>
                                                    </m:r>
                                                  </m:sub>
                                                </m:sSub>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𝑈</m:t>
                                                </m:r>
                                                <m:d>
                                                  <m:dPr>
                                                    <m:ctrlPr>
                                                      <a:rPr lang="en-US" sz="1800" b="0" i="1" smtClean="0">
                                                        <a:latin typeface="Cambria Math" charset="0"/>
                                                        <a:ea typeface="Cambria Math" panose="02040503050406030204" pitchFamily="18" charset="0"/>
                                                      </a:rPr>
                                                    </m:ctrlPr>
                                                  </m:dPr>
                                                  <m:e>
                                                    <m:r>
                                                      <a:rPr lang="en-US" sz="1800" b="0" i="1" smtClean="0">
                                                        <a:latin typeface="Cambria Math" panose="02040503050406030204" pitchFamily="18" charset="0"/>
                                                        <a:ea typeface="Cambria Math" panose="02040503050406030204" pitchFamily="18" charset="0"/>
                                                      </a:rPr>
                                                      <m:t>𝜑</m:t>
                                                    </m:r>
                                                  </m:e>
                                                </m:d>
                                              </m:e>
                                            </m:d>
                                          </m:e>
                                        </m:rad>
                                      </m:den>
                                    </m:f>
                                  </m:e>
                                </m:nary>
                                <m:r>
                                  <a:rPr lang="en-US" b="0" i="1" smtClean="0">
                                    <a:latin typeface="Cambria Math" charset="0"/>
                                    <a:ea typeface="Cambria Math" panose="02040503050406030204" pitchFamily="18" charset="0"/>
                                  </a:rPr>
                                  <m:t>𝑑</m:t>
                                </m:r>
                                <m:r>
                                  <a:rPr lang="el-GR" b="0" i="1" smtClean="0">
                                    <a:latin typeface="Cambria Math" panose="02040503050406030204" pitchFamily="18" charset="0"/>
                                    <a:ea typeface="Cambria Math" panose="02040503050406030204" pitchFamily="18" charset="0"/>
                                  </a:rPr>
                                  <m:t>𝜑</m:t>
                                </m:r>
                                <m:r>
                                  <a:rPr lang="en-US" b="0" i="1" smtClean="0">
                                    <a:latin typeface="Cambria Math" charset="0"/>
                                    <a:ea typeface="Cambria Math" panose="02040503050406030204" pitchFamily="18" charset="0"/>
                                  </a:rPr>
                                  <m:t>=</m:t>
                                </m:r>
                                <m:rad>
                                  <m:radPr>
                                    <m:degHide m:val="on"/>
                                    <m:ctrlPr>
                                      <a:rPr lang="en-US" b="0" i="1" smtClean="0">
                                        <a:latin typeface="Cambria Math" charset="0"/>
                                        <a:ea typeface="Cambria Math" panose="02040503050406030204" pitchFamily="18" charset="0"/>
                                      </a:rPr>
                                    </m:ctrlPr>
                                  </m:radPr>
                                  <m:deg/>
                                  <m:e>
                                    <m:f>
                                      <m:fPr>
                                        <m:ctrlPr>
                                          <a:rPr lang="mr-IN" b="0" i="1" smtClean="0">
                                            <a:latin typeface="Cambria Math" charset="0"/>
                                            <a:ea typeface="Cambria Math" panose="02040503050406030204" pitchFamily="18" charset="0"/>
                                          </a:rPr>
                                        </m:ctrlPr>
                                      </m:fPr>
                                      <m:num>
                                        <m:r>
                                          <a:rPr lang="en-US" b="0" i="1" smtClean="0">
                                            <a:latin typeface="Cambria Math" charset="0"/>
                                            <a:ea typeface="Cambria Math" panose="02040503050406030204" pitchFamily="18" charset="0"/>
                                          </a:rPr>
                                          <m:t>2</m:t>
                                        </m:r>
                                        <m:sSub>
                                          <m:sSubPr>
                                            <m:ctrlPr>
                                              <a:rPr lang="en-US" b="0" i="1" smtClean="0">
                                                <a:latin typeface="Cambria Math" charset="0"/>
                                                <a:ea typeface="Cambria Math" panose="02040503050406030204" pitchFamily="18" charset="0"/>
                                              </a:rPr>
                                            </m:ctrlPr>
                                          </m:sSubPr>
                                          <m:e>
                                            <m:r>
                                              <a:rPr lang="en-US" b="0" i="1" smtClean="0">
                                                <a:latin typeface="Cambria Math" charset="0"/>
                                                <a:ea typeface="Cambria Math" panose="02040503050406030204" pitchFamily="18" charset="0"/>
                                              </a:rPr>
                                              <m:t>𝑊</m:t>
                                            </m:r>
                                          </m:e>
                                          <m:sub>
                                            <m:r>
                                              <a:rPr lang="en-US" b="0" i="1" smtClean="0">
                                                <a:latin typeface="Cambria Math" charset="0"/>
                                                <a:ea typeface="Cambria Math" panose="02040503050406030204" pitchFamily="18" charset="0"/>
                                              </a:rPr>
                                              <m:t>𝑠</m:t>
                                            </m:r>
                                          </m:sub>
                                        </m:sSub>
                                      </m:num>
                                      <m:den>
                                        <m:sSub>
                                          <m:sSubPr>
                                            <m:ctrlPr>
                                              <a:rPr lang="en-US" b="0" i="1" smtClean="0">
                                                <a:latin typeface="Cambria Math"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h</m:t>
                                            </m:r>
                                            <m:sSub>
                                              <m:sSubPr>
                                                <m:ctrlPr>
                                                  <a:rPr lang="en-US" b="0" i="1" smtClean="0">
                                                    <a:latin typeface="Cambria Math" charset="0"/>
                                                    <a:ea typeface="Cambria Math" panose="02040503050406030204" pitchFamily="18" charset="0"/>
                                                  </a:rPr>
                                                </m:ctrlPr>
                                              </m:sSubPr>
                                              <m:e>
                                                <m:r>
                                                  <m:rPr>
                                                    <m:sty m:val="p"/>
                                                  </m:rPr>
                                                  <a:rPr lang="el-GR" b="0" i="1" smtClean="0">
                                                    <a:latin typeface="Cambria Math" panose="02040503050406030204" pitchFamily="18" charset="0"/>
                                                    <a:ea typeface="Cambria Math" panose="02040503050406030204" pitchFamily="18" charset="0"/>
                                                  </a:rPr>
                                                  <m:t>Γ</m:t>
                                                </m:r>
                                              </m:e>
                                              <m:sub>
                                                <m:r>
                                                  <a:rPr lang="en-US" b="0" i="1" smtClean="0">
                                                    <a:latin typeface="Cambria Math" panose="02040503050406030204" pitchFamily="18" charset="0"/>
                                                    <a:ea typeface="Cambria Math" panose="02040503050406030204" pitchFamily="18" charset="0"/>
                                                  </a:rPr>
                                                  <m:t>𝑠</m:t>
                                                </m:r>
                                              </m:sub>
                                            </m:sSub>
                                            <m:r>
                                              <m:rPr>
                                                <m:sty m:val="p"/>
                                              </m:rPr>
                                              <a:rPr lang="el-GR" b="0"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ea typeface="Cambria Math" panose="02040503050406030204" pitchFamily="18" charset="0"/>
                                              </a:rPr>
                                              <m:t>𝑠</m:t>
                                            </m:r>
                                          </m:sub>
                                        </m:sSub>
                                      </m:den>
                                    </m:f>
                                    <m:r>
                                      <a:rPr lang="en-US" b="0" i="1" smtClean="0">
                                        <a:latin typeface="Cambria Math" charset="0"/>
                                        <a:ea typeface="Cambria Math" panose="02040503050406030204" pitchFamily="18" charset="0"/>
                                      </a:rPr>
                                      <m:t> </m:t>
                                    </m:r>
                                  </m:e>
                                </m:rad>
                                <m:nary>
                                  <m:naryPr>
                                    <m:ctrlPr>
                                      <a:rPr lang="is-IS" b="0" i="1" smtClean="0">
                                        <a:latin typeface="Cambria Math" charset="0"/>
                                        <a:ea typeface="Cambria Math" panose="02040503050406030204" pitchFamily="18" charset="0"/>
                                      </a:rPr>
                                    </m:ctrlPr>
                                  </m:naryPr>
                                  <m:sub>
                                    <m:sSub>
                                      <m:sSubPr>
                                        <m:ctrlPr>
                                          <a:rPr lang="en-US" b="0" i="1" smtClean="0">
                                            <a:latin typeface="Cambria Math" charset="0"/>
                                            <a:ea typeface="Cambria Math" panose="02040503050406030204" pitchFamily="18" charset="0"/>
                                          </a:rPr>
                                        </m:ctrlPr>
                                      </m:sSubPr>
                                      <m:e>
                                        <m:r>
                                          <a:rPr lang="en-US" b="0" i="1" smtClean="0">
                                            <a:latin typeface="Cambria Math" charset="0"/>
                                            <a:ea typeface="Cambria Math" charset="0"/>
                                            <a:cs typeface="Cambria Math" charset="0"/>
                                          </a:rPr>
                                          <m:t>𝜑</m:t>
                                        </m:r>
                                      </m:e>
                                      <m:sub>
                                        <m:r>
                                          <a:rPr lang="en-US" b="0" i="1" smtClean="0">
                                            <a:latin typeface="Cambria Math" charset="0"/>
                                            <a:ea typeface="Cambria Math" panose="02040503050406030204" pitchFamily="18" charset="0"/>
                                          </a:rPr>
                                          <m:t>1</m:t>
                                        </m:r>
                                      </m:sub>
                                    </m:sSub>
                                  </m:sub>
                                  <m:sup>
                                    <m:sSub>
                                      <m:sSubPr>
                                        <m:ctrlPr>
                                          <a:rPr lang="en-US" b="0" i="1" smtClean="0">
                                            <a:latin typeface="Cambria Math" charset="0"/>
                                            <a:ea typeface="Cambria Math" panose="02040503050406030204" pitchFamily="18" charset="0"/>
                                          </a:rPr>
                                        </m:ctrlPr>
                                      </m:sSubPr>
                                      <m:e>
                                        <m:r>
                                          <a:rPr lang="en-US" b="0" i="1" smtClean="0">
                                            <a:latin typeface="Cambria Math" charset="0"/>
                                            <a:ea typeface="Cambria Math" charset="0"/>
                                            <a:cs typeface="Cambria Math" charset="0"/>
                                          </a:rPr>
                                          <m:t>𝜑</m:t>
                                        </m:r>
                                      </m:e>
                                      <m:sub>
                                        <m:r>
                                          <a:rPr lang="en-US" b="0" i="1" smtClean="0">
                                            <a:latin typeface="Cambria Math" charset="0"/>
                                            <a:ea typeface="Cambria Math" panose="02040503050406030204" pitchFamily="18" charset="0"/>
                                          </a:rPr>
                                          <m:t>2</m:t>
                                        </m:r>
                                      </m:sub>
                                    </m:sSub>
                                  </m:sup>
                                  <m:e>
                                    <m:sSup>
                                      <m:sSupPr>
                                        <m:ctrlPr>
                                          <a:rPr lang="en-US" b="0" i="1" smtClean="0">
                                            <a:latin typeface="Cambria Math" charset="0"/>
                                            <a:ea typeface="Cambria Math" panose="02040503050406030204" pitchFamily="18" charset="0"/>
                                          </a:rPr>
                                        </m:ctrlPr>
                                      </m:sSupPr>
                                      <m:e>
                                        <m:d>
                                          <m:dPr>
                                            <m:ctrlPr>
                                              <a:rPr lang="mr-IN" b="0" i="1" smtClean="0">
                                                <a:latin typeface="Cambria Math" charset="0"/>
                                                <a:ea typeface="Cambria Math" panose="02040503050406030204" pitchFamily="18" charset="0"/>
                                              </a:rPr>
                                            </m:ctrlPr>
                                          </m:dPr>
                                          <m:e>
                                            <m:sSub>
                                              <m:sSubPr>
                                                <m:ctrlPr>
                                                  <a:rPr lang="en-US" sz="1800" b="0" i="1" smtClean="0">
                                                    <a:latin typeface="Cambria Math" charset="0"/>
                                                    <a:ea typeface="Cambria Math" panose="02040503050406030204" pitchFamily="18" charset="0"/>
                                                  </a:rPr>
                                                </m:ctrlPr>
                                              </m:sSubPr>
                                              <m:e>
                                                <m:r>
                                                  <a:rPr lang="en-US" sz="1800" b="0" i="1" smtClean="0">
                                                    <a:latin typeface="Cambria Math" panose="02040503050406030204" pitchFamily="18" charset="0"/>
                                                    <a:ea typeface="Cambria Math" panose="02040503050406030204" pitchFamily="18" charset="0"/>
                                                  </a:rPr>
                                                  <m:t>𝐻</m:t>
                                                </m:r>
                                              </m:e>
                                              <m:sub>
                                                <m:r>
                                                  <a:rPr lang="en-US" sz="1800" b="0" i="1" smtClean="0">
                                                    <a:latin typeface="Cambria Math" charset="0"/>
                                                    <a:ea typeface="Cambria Math" panose="02040503050406030204" pitchFamily="18" charset="0"/>
                                                  </a:rPr>
                                                  <m:t>𝐶</m:t>
                                                </m:r>
                                              </m:sub>
                                            </m:sSub>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𝑈</m:t>
                                            </m:r>
                                            <m:d>
                                              <m:dPr>
                                                <m:ctrlPr>
                                                  <a:rPr lang="en-US" sz="1800" b="0" i="1" smtClean="0">
                                                    <a:latin typeface="Cambria Math" charset="0"/>
                                                    <a:ea typeface="Cambria Math" panose="02040503050406030204" pitchFamily="18" charset="0"/>
                                                  </a:rPr>
                                                </m:ctrlPr>
                                              </m:dPr>
                                              <m:e>
                                                <m:r>
                                                  <a:rPr lang="en-US" sz="1800" b="0" i="1" smtClean="0">
                                                    <a:latin typeface="Cambria Math" panose="02040503050406030204" pitchFamily="18" charset="0"/>
                                                    <a:ea typeface="Cambria Math" panose="02040503050406030204" pitchFamily="18" charset="0"/>
                                                  </a:rPr>
                                                  <m:t>𝜑</m:t>
                                                </m:r>
                                              </m:e>
                                            </m:d>
                                          </m:e>
                                        </m:d>
                                      </m:e>
                                      <m:sup>
                                        <m:r>
                                          <a:rPr lang="en-US" b="0" i="1" smtClean="0">
                                            <a:latin typeface="Cambria Math" charset="0"/>
                                            <a:ea typeface="Cambria Math" panose="02040503050406030204" pitchFamily="18" charset="0"/>
                                          </a:rPr>
                                          <m:t>−1/2</m:t>
                                        </m:r>
                                      </m:sup>
                                    </m:sSup>
                                  </m:e>
                                </m:nary>
                              </m:oMath>
                            </m:oMathPara>
                          </a14:m>
                          <a:endParaRPr lang="en-US" b="0" dirty="0" smtClean="0"/>
                        </a:p>
                      </a:txBody>
                      <a:tcPr>
                        <a:noFill/>
                      </a:tcPr>
                    </a:tc>
                    <a:tc>
                      <a:txBody>
                        <a:bodyPr/>
                        <a:lstStyle/>
                        <a:p>
                          <a:pPr algn="r"/>
                          <a:r>
                            <a:rPr lang="en-GB" dirty="0" smtClean="0"/>
                            <a:t>Eq. 71 </a:t>
                          </a:r>
                          <a:endParaRPr lang="en-GB" dirty="0"/>
                        </a:p>
                      </a:txBody>
                      <a:tcPr anchor="ctr"/>
                    </a:tc>
                    <a:extLst>
                      <a:ext uri="{0D108BD9-81ED-4DB2-BD59-A6C34878D82A}">
                        <a16:rowId xmlns="" xmlns:a16="http://schemas.microsoft.com/office/drawing/2014/main" val="2992407173"/>
                      </a:ext>
                    </a:extLst>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537860156"/>
                  </p:ext>
                </p:extLst>
              </p:nvPr>
            </p:nvGraphicFramePr>
            <p:xfrm>
              <a:off x="805409" y="2102357"/>
              <a:ext cx="10309310" cy="1798257"/>
            </p:xfrm>
            <a:graphic>
              <a:graphicData uri="http://schemas.openxmlformats.org/drawingml/2006/table">
                <a:tbl>
                  <a:tblPr firstRow="1" bandRow="1">
                    <a:tableStyleId>{2D5ABB26-0587-4C30-8999-92F81FD0307C}</a:tableStyleId>
                  </a:tblPr>
                  <a:tblGrid>
                    <a:gridCol w="7095743">
                      <a:extLst>
                        <a:ext uri="{9D8B030D-6E8A-4147-A177-3AD203B41FA5}">
                          <a16:colId xmlns:a16="http://schemas.microsoft.com/office/drawing/2014/main" xmlns:a14="http://schemas.microsoft.com/office/drawing/2010/main" xmlns="" val="2435879438"/>
                        </a:ext>
                      </a:extLst>
                    </a:gridCol>
                    <a:gridCol w="3213567">
                      <a:extLst>
                        <a:ext uri="{9D8B030D-6E8A-4147-A177-3AD203B41FA5}">
                          <a16:colId xmlns:a16="http://schemas.microsoft.com/office/drawing/2014/main" xmlns:a14="http://schemas.microsoft.com/office/drawing/2010/main" xmlns="" val="3489280894"/>
                        </a:ext>
                      </a:extLst>
                    </a:gridCol>
                  </a:tblGrid>
                  <a:tr h="1798257">
                    <a:tc>
                      <a:txBody>
                        <a:bodyPr/>
                        <a:lstStyle/>
                        <a:p>
                          <a:endParaRPr lang="en-US"/>
                        </a:p>
                      </a:txBody>
                      <a:tcPr>
                        <a:blipFill rotWithShape="0">
                          <a:blip r:embed="rId4"/>
                          <a:stretch>
                            <a:fillRect r="-45236"/>
                          </a:stretch>
                        </a:blipFill>
                      </a:tcPr>
                    </a:tc>
                    <a:tc>
                      <a:txBody>
                        <a:bodyPr/>
                        <a:lstStyle/>
                        <a:p>
                          <a:pPr algn="r"/>
                          <a:r>
                            <a:rPr lang="en-GB" dirty="0" smtClean="0"/>
                            <a:t>Eq. </a:t>
                          </a:r>
                          <a:r>
                            <a:rPr lang="en-GB" dirty="0" smtClean="0"/>
                            <a:t>71 </a:t>
                          </a:r>
                          <a:endParaRPr lang="en-GB" dirty="0"/>
                        </a:p>
                      </a:txBody>
                      <a:tcPr anchor="ctr"/>
                    </a:tc>
                    <a:extLst>
                      <a:ext uri="{0D108BD9-81ED-4DB2-BD59-A6C34878D82A}">
                        <a16:rowId xmlns:a16="http://schemas.microsoft.com/office/drawing/2014/main" xmlns:a14="http://schemas.microsoft.com/office/drawing/2010/main" xmlns="" val="2992407173"/>
                      </a:ext>
                    </a:extLst>
                  </a:tr>
                </a:tbl>
              </a:graphicData>
            </a:graphic>
          </p:graphicFrame>
        </mc:Fallback>
      </mc:AlternateContent>
      <p:pic>
        <p:nvPicPr>
          <p:cNvPr id="7" name="Picture 6"/>
          <p:cNvPicPr>
            <a:picLocks noChangeAspect="1"/>
          </p:cNvPicPr>
          <p:nvPr/>
        </p:nvPicPr>
        <p:blipFill>
          <a:blip r:embed="rId5"/>
          <a:stretch>
            <a:fillRect/>
          </a:stretch>
        </p:blipFill>
        <p:spPr>
          <a:xfrm>
            <a:off x="1433072" y="3969431"/>
            <a:ext cx="2984500" cy="2120900"/>
          </a:xfrm>
          <a:prstGeom prst="rect">
            <a:avLst/>
          </a:prstGeom>
        </p:spPr>
      </p:pic>
      <p:sp>
        <p:nvSpPr>
          <p:cNvPr id="8" name="TextBox 7"/>
          <p:cNvSpPr txBox="1"/>
          <p:nvPr/>
        </p:nvSpPr>
        <p:spPr>
          <a:xfrm>
            <a:off x="2428497" y="4733701"/>
            <a:ext cx="372218" cy="369332"/>
          </a:xfrm>
          <a:prstGeom prst="rect">
            <a:avLst/>
          </a:prstGeom>
          <a:noFill/>
        </p:spPr>
        <p:txBody>
          <a:bodyPr wrap="none" rtlCol="0">
            <a:spAutoFit/>
          </a:bodyPr>
          <a:lstStyle/>
          <a:p>
            <a:r>
              <a:rPr lang="en-US" smtClean="0"/>
              <a:t>f1</a:t>
            </a:r>
            <a:endParaRPr lang="en-US"/>
          </a:p>
        </p:txBody>
      </p:sp>
      <p:sp>
        <p:nvSpPr>
          <p:cNvPr id="9" name="Oval 8"/>
          <p:cNvSpPr/>
          <p:nvPr/>
        </p:nvSpPr>
        <p:spPr>
          <a:xfrm>
            <a:off x="2276278" y="4416963"/>
            <a:ext cx="1261872" cy="1176318"/>
          </a:xfrm>
          <a:prstGeom prst="ellipse">
            <a:avLst/>
          </a:prstGeom>
          <a:no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166279" y="4475883"/>
            <a:ext cx="372218" cy="369332"/>
          </a:xfrm>
          <a:prstGeom prst="rect">
            <a:avLst/>
          </a:prstGeom>
          <a:noFill/>
        </p:spPr>
        <p:txBody>
          <a:bodyPr wrap="none" rtlCol="0">
            <a:spAutoFit/>
          </a:bodyPr>
          <a:lstStyle/>
          <a:p>
            <a:r>
              <a:rPr lang="en-US" dirty="0" smtClean="0"/>
              <a:t>f2</a:t>
            </a:r>
            <a:endParaRPr lang="en-US" dirty="0"/>
          </a:p>
        </p:txBody>
      </p:sp>
      <p:sp>
        <p:nvSpPr>
          <p:cNvPr id="11" name="Oval 10"/>
          <p:cNvSpPr/>
          <p:nvPr/>
        </p:nvSpPr>
        <p:spPr>
          <a:xfrm>
            <a:off x="2120559" y="4270913"/>
            <a:ext cx="1545155" cy="1456226"/>
          </a:xfrm>
          <a:prstGeom prst="ellipse">
            <a:avLst/>
          </a:prstGeom>
          <a:no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2211999" y="4132320"/>
            <a:ext cx="372218" cy="369332"/>
          </a:xfrm>
          <a:prstGeom prst="rect">
            <a:avLst/>
          </a:prstGeom>
          <a:noFill/>
        </p:spPr>
        <p:txBody>
          <a:bodyPr wrap="none" rtlCol="0">
            <a:spAutoFit/>
          </a:bodyPr>
          <a:lstStyle/>
          <a:p>
            <a:r>
              <a:rPr lang="en-US" dirty="0" smtClean="0"/>
              <a:t>f3</a:t>
            </a:r>
            <a:endParaRPr lang="en-US" dirty="0"/>
          </a:p>
        </p:txBody>
      </p:sp>
      <p:sp>
        <p:nvSpPr>
          <p:cNvPr id="14" name="Arc 13"/>
          <p:cNvSpPr/>
          <p:nvPr/>
        </p:nvSpPr>
        <p:spPr>
          <a:xfrm rot="19078075">
            <a:off x="2436159" y="4558827"/>
            <a:ext cx="914400" cy="914400"/>
          </a:xfrm>
          <a:prstGeom prst="arc">
            <a:avLst>
              <a:gd name="adj1" fmla="val 14162772"/>
              <a:gd name="adj2" fmla="val 2433386"/>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Arc 14"/>
          <p:cNvSpPr/>
          <p:nvPr/>
        </p:nvSpPr>
        <p:spPr>
          <a:xfrm rot="2521925" flipV="1">
            <a:off x="2436154" y="4558822"/>
            <a:ext cx="914400" cy="914400"/>
          </a:xfrm>
          <a:prstGeom prst="arc">
            <a:avLst>
              <a:gd name="adj1" fmla="val 14162772"/>
              <a:gd name="adj2" fmla="val 2433386"/>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7" name="Straight Arrow Connector 16"/>
          <p:cNvCxnSpPr/>
          <p:nvPr/>
        </p:nvCxnSpPr>
        <p:spPr>
          <a:xfrm flipV="1">
            <a:off x="2893136" y="2604655"/>
            <a:ext cx="1831264" cy="18712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2907214" y="2701636"/>
            <a:ext cx="1775622" cy="26877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p:cNvSpPr txBox="1"/>
              <p:nvPr/>
            </p:nvSpPr>
            <p:spPr>
              <a:xfrm>
                <a:off x="4833127" y="4360928"/>
                <a:ext cx="4047583" cy="369332"/>
              </a:xfrm>
              <a:prstGeom prst="rect">
                <a:avLst/>
              </a:prstGeom>
              <a:noFill/>
            </p:spPr>
            <p:txBody>
              <a:bodyPr wrap="none" rtlCol="0">
                <a:spAutoFit/>
              </a:bodyPr>
              <a:lstStyle/>
              <a:p>
                <a:pPr marL="285750" indent="-285750">
                  <a:buFont typeface="Arial" charset="0"/>
                  <a:buChar char="•"/>
                </a:pPr>
                <a:r>
                  <a:rPr lang="en-US" dirty="0" smtClean="0"/>
                  <a:t>With </a:t>
                </a:r>
                <a14:m>
                  <m:oMath xmlns:m="http://schemas.openxmlformats.org/officeDocument/2006/math">
                    <m:sSub>
                      <m:sSubPr>
                        <m:ctrlPr>
                          <a:rPr lang="en-US" b="0" i="1" smtClean="0">
                            <a:latin typeface="Cambria Math" charset="0"/>
                            <a:ea typeface="Cambria Math" panose="02040503050406030204" pitchFamily="18" charset="0"/>
                          </a:rPr>
                        </m:ctrlPr>
                      </m:sSubPr>
                      <m:e>
                        <m:r>
                          <a:rPr lang="en-US" b="0" i="1" smtClean="0">
                            <a:latin typeface="Cambria Math" charset="0"/>
                            <a:ea typeface="Cambria Math" charset="0"/>
                            <a:cs typeface="Cambria Math" charset="0"/>
                          </a:rPr>
                          <m:t>𝜑</m:t>
                        </m:r>
                      </m:e>
                      <m:sub>
                        <m:r>
                          <a:rPr lang="en-US" b="0" i="1" smtClean="0">
                            <a:latin typeface="Cambria Math" charset="0"/>
                            <a:ea typeface="Cambria Math" panose="02040503050406030204" pitchFamily="18" charset="0"/>
                          </a:rPr>
                          <m:t>2</m:t>
                        </m:r>
                      </m:sub>
                    </m:sSub>
                  </m:oMath>
                </a14:m>
                <a:r>
                  <a:rPr lang="en-US" dirty="0" smtClean="0"/>
                  <a:t> evaluated as </a:t>
                </a:r>
                <a14:m>
                  <m:oMath xmlns:m="http://schemas.openxmlformats.org/officeDocument/2006/math">
                    <m:sSub>
                      <m:sSubPr>
                        <m:ctrlPr>
                          <a:rPr lang="en-US" b="0" i="1" smtClean="0">
                            <a:latin typeface="Cambria Math" charset="0"/>
                            <a:ea typeface="Cambria Math" panose="02040503050406030204" pitchFamily="18" charset="0"/>
                          </a:rPr>
                        </m:ctrlPr>
                      </m:sSubPr>
                      <m:e>
                        <m:r>
                          <a:rPr lang="en-US" b="0" i="1" smtClean="0">
                            <a:latin typeface="Cambria Math" charset="0"/>
                            <a:ea typeface="Cambria Math" charset="0"/>
                            <a:cs typeface="Cambria Math" charset="0"/>
                          </a:rPr>
                          <m:t>𝜑</m:t>
                        </m:r>
                      </m:e>
                      <m:sub>
                        <m:r>
                          <a:rPr lang="en-US" b="0" i="1" smtClean="0">
                            <a:latin typeface="Cambria Math" charset="0"/>
                            <a:ea typeface="Cambria Math" panose="02040503050406030204" pitchFamily="18" charset="0"/>
                          </a:rPr>
                          <m:t>𝑢</m:t>
                        </m:r>
                      </m:sub>
                    </m:sSub>
                  </m:oMath>
                </a14:m>
                <a:r>
                  <a:rPr lang="en-US" dirty="0" smtClean="0"/>
                  <a:t> in Eq. 60, i.e.</a:t>
                </a:r>
                <a:endParaRPr lang="en-US" dirty="0"/>
              </a:p>
            </p:txBody>
          </p:sp>
        </mc:Choice>
        <mc:Fallback xmlns="">
          <p:sp>
            <p:nvSpPr>
              <p:cNvPr id="20" name="TextBox 19"/>
              <p:cNvSpPr txBox="1">
                <a:spLocks noRot="1" noChangeAspect="1" noMove="1" noResize="1" noEditPoints="1" noAdjustHandles="1" noChangeArrowheads="1" noChangeShapeType="1" noTextEdit="1"/>
              </p:cNvSpPr>
              <p:nvPr/>
            </p:nvSpPr>
            <p:spPr>
              <a:xfrm>
                <a:off x="4833127" y="4360928"/>
                <a:ext cx="4047583" cy="369332"/>
              </a:xfrm>
              <a:prstGeom prst="rect">
                <a:avLst/>
              </a:prstGeom>
              <a:blipFill rotWithShape="0">
                <a:blip r:embed="rId6"/>
                <a:stretch>
                  <a:fillRect l="-1054" t="-8197" r="-602" b="-245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5313772" y="4845215"/>
                <a:ext cx="2230291" cy="6109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charset="0"/>
                              <a:ea typeface="Cambria Math" panose="02040503050406030204" pitchFamily="18" charset="0"/>
                            </a:rPr>
                          </m:ctrlPr>
                        </m:sSubPr>
                        <m:e>
                          <m:r>
                            <a:rPr lang="en-US" b="0" i="1" smtClean="0">
                              <a:solidFill>
                                <a:srgbClr val="FF0000"/>
                              </a:solidFill>
                              <a:latin typeface="Cambria Math" panose="02040503050406030204" pitchFamily="18" charset="0"/>
                              <a:ea typeface="Cambria Math" panose="02040503050406030204" pitchFamily="18" charset="0"/>
                            </a:rPr>
                            <m:t>𝐻</m:t>
                          </m:r>
                        </m:e>
                        <m:sub>
                          <m:r>
                            <a:rPr lang="en-US" b="0" i="1" smtClean="0">
                              <a:solidFill>
                                <a:srgbClr val="FF0000"/>
                              </a:solidFill>
                              <a:latin typeface="Cambria Math" charset="0"/>
                              <a:ea typeface="Cambria Math" panose="02040503050406030204" pitchFamily="18" charset="0"/>
                            </a:rPr>
                            <m:t>𝐶</m:t>
                          </m:r>
                        </m:sub>
                      </m:sSub>
                      <m:r>
                        <a:rPr lang="en-US" b="0" i="1" smtClean="0">
                          <a:latin typeface="Cambria Math" panose="02040503050406030204" pitchFamily="18" charset="0"/>
                          <a:ea typeface="Cambria Math" panose="02040503050406030204" pitchFamily="18" charset="0"/>
                        </a:rPr>
                        <m:t>=</m:t>
                      </m:r>
                      <m:f>
                        <m:fPr>
                          <m:ctrlPr>
                            <a:rPr lang="en-US" b="0" i="1" smtClean="0">
                              <a:latin typeface="Cambria Math"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m:t>
                          </m:r>
                        </m:num>
                        <m:den>
                          <m:r>
                            <a:rPr lang="en-US" b="0" i="1" smtClean="0">
                              <a:latin typeface="Cambria Math" panose="02040503050406030204" pitchFamily="18" charset="0"/>
                              <a:ea typeface="Cambria Math" panose="02040503050406030204" pitchFamily="18" charset="0"/>
                            </a:rPr>
                            <m:t>2</m:t>
                          </m:r>
                        </m:den>
                      </m:f>
                      <m:sSup>
                        <m:sSupPr>
                          <m:ctrlPr>
                            <a:rPr lang="en-US" b="0" i="1" smtClean="0">
                              <a:latin typeface="Cambria Math"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𝑤</m:t>
                          </m:r>
                        </m:e>
                        <m:sup>
                          <m:r>
                            <a:rPr lang="en-US" b="0" i="1" smtClean="0">
                              <a:latin typeface="Cambria Math" panose="02040503050406030204" pitchFamily="18" charset="0"/>
                              <a:ea typeface="Cambria Math" panose="02040503050406030204" pitchFamily="18" charset="0"/>
                            </a:rPr>
                            <m:t>2</m:t>
                          </m:r>
                        </m:sup>
                      </m:sSup>
                      <m:r>
                        <a:rPr lang="en-US" b="0" i="1" smtClean="0">
                          <a:latin typeface="Cambria Math" panose="02040503050406030204" pitchFamily="18" charset="0"/>
                          <a:ea typeface="Cambria Math" panose="02040503050406030204" pitchFamily="18" charset="0"/>
                        </a:rPr>
                        <m:t>+</m:t>
                      </m:r>
                      <m:r>
                        <a:rPr lang="en-US" b="0" i="1" smtClean="0">
                          <a:solidFill>
                            <a:srgbClr val="FF0000"/>
                          </a:solidFill>
                          <a:latin typeface="Cambria Math" panose="02040503050406030204" pitchFamily="18" charset="0"/>
                          <a:ea typeface="Cambria Math" panose="02040503050406030204" pitchFamily="18" charset="0"/>
                        </a:rPr>
                        <m:t>𝑈</m:t>
                      </m:r>
                      <m:d>
                        <m:dPr>
                          <m:ctrlPr>
                            <a:rPr lang="en-US" b="0" i="1" smtClean="0">
                              <a:solidFill>
                                <a:srgbClr val="FF0000"/>
                              </a:solidFill>
                              <a:latin typeface="Cambria Math" charset="0"/>
                              <a:ea typeface="Cambria Math" panose="02040503050406030204" pitchFamily="18" charset="0"/>
                            </a:rPr>
                          </m:ctrlPr>
                        </m:dPr>
                        <m:e>
                          <m:sSub>
                            <m:sSubPr>
                              <m:ctrlPr>
                                <a:rPr lang="en-US" b="0" i="1" smtClean="0">
                                  <a:solidFill>
                                    <a:srgbClr val="FF0000"/>
                                  </a:solidFill>
                                  <a:latin typeface="Cambria Math" charset="0"/>
                                  <a:ea typeface="Cambria Math" panose="02040503050406030204" pitchFamily="18" charset="0"/>
                                </a:rPr>
                              </m:ctrlPr>
                            </m:sSubPr>
                            <m:e>
                              <m:r>
                                <a:rPr lang="en-US" b="0" i="1" smtClean="0">
                                  <a:solidFill>
                                    <a:srgbClr val="FF0000"/>
                                  </a:solidFill>
                                  <a:latin typeface="Cambria Math" panose="02040503050406030204" pitchFamily="18" charset="0"/>
                                  <a:ea typeface="Cambria Math" panose="02040503050406030204" pitchFamily="18" charset="0"/>
                                </a:rPr>
                                <m:t>𝜑</m:t>
                              </m:r>
                            </m:e>
                            <m:sub>
                              <m:r>
                                <a:rPr lang="en-US" b="0" i="1" smtClean="0">
                                  <a:solidFill>
                                    <a:srgbClr val="FF0000"/>
                                  </a:solidFill>
                                  <a:latin typeface="Cambria Math" charset="0"/>
                                  <a:ea typeface="Cambria Math" panose="02040503050406030204" pitchFamily="18" charset="0"/>
                                </a:rPr>
                                <m:t>2</m:t>
                              </m:r>
                            </m:sub>
                          </m:sSub>
                        </m:e>
                      </m:d>
                    </m:oMath>
                  </m:oMathPara>
                </a14:m>
                <a:endParaRPr lang="en-US" dirty="0"/>
              </a:p>
            </p:txBody>
          </p:sp>
        </mc:Choice>
        <mc:Fallback xmlns="">
          <p:sp>
            <p:nvSpPr>
              <p:cNvPr id="21" name="Rectangle 20"/>
              <p:cNvSpPr>
                <a:spLocks noRot="1" noChangeAspect="1" noMove="1" noResize="1" noEditPoints="1" noAdjustHandles="1" noChangeArrowheads="1" noChangeShapeType="1" noTextEdit="1"/>
              </p:cNvSpPr>
              <p:nvPr/>
            </p:nvSpPr>
            <p:spPr>
              <a:xfrm>
                <a:off x="5313772" y="4845215"/>
                <a:ext cx="2230291" cy="610936"/>
              </a:xfrm>
              <a:prstGeom prst="rect">
                <a:avLst/>
              </a:prstGeom>
              <a:blipFill rotWithShape="0">
                <a:blip r:embed="rId7"/>
                <a:stretch>
                  <a:fillRect/>
                </a:stretch>
              </a:blipFill>
            </p:spPr>
            <p:txBody>
              <a:bodyPr/>
              <a:lstStyle/>
              <a:p>
                <a:r>
                  <a:rPr lang="en-US">
                    <a:noFill/>
                  </a:rPr>
                  <a:t> </a:t>
                </a:r>
              </a:p>
            </p:txBody>
          </p:sp>
        </mc:Fallback>
      </mc:AlternateContent>
      <p:cxnSp>
        <p:nvCxnSpPr>
          <p:cNvPr id="22" name="Straight Arrow Connector 21"/>
          <p:cNvCxnSpPr/>
          <p:nvPr/>
        </p:nvCxnSpPr>
        <p:spPr>
          <a:xfrm flipH="1">
            <a:off x="6282760" y="4869784"/>
            <a:ext cx="18288" cy="755142"/>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282760" y="5330098"/>
            <a:ext cx="417102" cy="369332"/>
          </a:xfrm>
          <a:prstGeom prst="rect">
            <a:avLst/>
          </a:prstGeom>
          <a:noFill/>
        </p:spPr>
        <p:txBody>
          <a:bodyPr wrap="none" rtlCol="0">
            <a:spAutoFit/>
          </a:bodyPr>
          <a:lstStyle/>
          <a:p>
            <a:r>
              <a:rPr lang="en-US" smtClean="0"/>
              <a:t>=0</a:t>
            </a:r>
            <a:endParaRPr lang="en-US"/>
          </a:p>
        </p:txBody>
      </p:sp>
      <mc:AlternateContent xmlns:mc="http://schemas.openxmlformats.org/markup-compatibility/2006" xmlns:a14="http://schemas.microsoft.com/office/drawing/2010/main">
        <mc:Choice Requires="a14">
          <p:sp>
            <p:nvSpPr>
              <p:cNvPr id="24" name="TextBox 23"/>
              <p:cNvSpPr txBox="1"/>
              <p:nvPr/>
            </p:nvSpPr>
            <p:spPr>
              <a:xfrm>
                <a:off x="4833127" y="5727139"/>
                <a:ext cx="7005700" cy="391261"/>
              </a:xfrm>
              <a:prstGeom prst="rect">
                <a:avLst/>
              </a:prstGeom>
              <a:noFill/>
            </p:spPr>
            <p:txBody>
              <a:bodyPr wrap="none" rtlCol="0">
                <a:spAutoFit/>
              </a:bodyPr>
              <a:lstStyle/>
              <a:p>
                <a:pPr marL="285750" indent="-285750">
                  <a:buFont typeface="Arial" charset="0"/>
                  <a:buChar char="•"/>
                </a:pPr>
                <a:r>
                  <a:rPr lang="en-US" dirty="0" smtClean="0">
                    <a:solidFill>
                      <a:schemeClr val="tx1"/>
                    </a:solidFill>
                  </a:rPr>
                  <a:t>Replacing </a:t>
                </a:r>
                <a14:m>
                  <m:oMath xmlns:m="http://schemas.openxmlformats.org/officeDocument/2006/math">
                    <m:sSub>
                      <m:sSubPr>
                        <m:ctrlPr>
                          <a:rPr lang="en-US" b="0" i="1" smtClean="0">
                            <a:solidFill>
                              <a:schemeClr val="tx1"/>
                            </a:solidFill>
                            <a:latin typeface="Cambria Math" charset="0"/>
                            <a:ea typeface="Cambria Math" panose="02040503050406030204" pitchFamily="18" charset="0"/>
                          </a:rPr>
                        </m:ctrlPr>
                      </m:sSubPr>
                      <m:e>
                        <m:r>
                          <a:rPr lang="en-US" b="0" i="1" smtClean="0">
                            <a:solidFill>
                              <a:schemeClr val="tx1"/>
                            </a:solidFill>
                            <a:latin typeface="Cambria Math" panose="02040503050406030204" pitchFamily="18" charset="0"/>
                            <a:ea typeface="Cambria Math" panose="02040503050406030204" pitchFamily="18" charset="0"/>
                          </a:rPr>
                          <m:t>𝐻</m:t>
                        </m:r>
                      </m:e>
                      <m:sub>
                        <m:r>
                          <a:rPr lang="en-US" b="0" i="1" smtClean="0">
                            <a:solidFill>
                              <a:schemeClr val="tx1"/>
                            </a:solidFill>
                            <a:latin typeface="Cambria Math" charset="0"/>
                            <a:ea typeface="Cambria Math" panose="02040503050406030204" pitchFamily="18" charset="0"/>
                          </a:rPr>
                          <m:t>𝐶</m:t>
                        </m:r>
                      </m:sub>
                    </m:sSub>
                  </m:oMath>
                </a14:m>
                <a:r>
                  <a:rPr lang="en-US" dirty="0" smtClean="0">
                    <a:solidFill>
                      <a:schemeClr val="tx1"/>
                    </a:solidFill>
                  </a:rPr>
                  <a:t>, </a:t>
                </a:r>
                <a14:m>
                  <m:oMath xmlns:m="http://schemas.openxmlformats.org/officeDocument/2006/math">
                    <m:r>
                      <a:rPr lang="en-US" b="0" i="1" smtClean="0">
                        <a:solidFill>
                          <a:schemeClr val="tx1"/>
                        </a:solidFill>
                        <a:latin typeface="Cambria Math" panose="02040503050406030204" pitchFamily="18" charset="0"/>
                        <a:ea typeface="Cambria Math" panose="02040503050406030204" pitchFamily="18" charset="0"/>
                      </a:rPr>
                      <m:t>𝑈</m:t>
                    </m:r>
                    <m:d>
                      <m:dPr>
                        <m:ctrlPr>
                          <a:rPr lang="en-US" b="0" i="1" smtClean="0">
                            <a:solidFill>
                              <a:schemeClr val="tx1"/>
                            </a:solidFill>
                            <a:latin typeface="Cambria Math" charset="0"/>
                            <a:ea typeface="Cambria Math" panose="02040503050406030204" pitchFamily="18" charset="0"/>
                          </a:rPr>
                        </m:ctrlPr>
                      </m:dPr>
                      <m:e>
                        <m:sSub>
                          <m:sSubPr>
                            <m:ctrlPr>
                              <a:rPr lang="en-US" b="0" i="1" smtClean="0">
                                <a:solidFill>
                                  <a:schemeClr val="tx1"/>
                                </a:solidFill>
                                <a:latin typeface="Cambria Math" charset="0"/>
                                <a:ea typeface="Cambria Math" panose="02040503050406030204" pitchFamily="18" charset="0"/>
                              </a:rPr>
                            </m:ctrlPr>
                          </m:sSubPr>
                          <m:e>
                            <m:r>
                              <a:rPr lang="en-US" b="0" i="1" smtClean="0">
                                <a:solidFill>
                                  <a:schemeClr val="tx1"/>
                                </a:solidFill>
                                <a:latin typeface="Cambria Math" panose="02040503050406030204" pitchFamily="18" charset="0"/>
                                <a:ea typeface="Cambria Math" panose="02040503050406030204" pitchFamily="18" charset="0"/>
                              </a:rPr>
                              <m:t>𝜑</m:t>
                            </m:r>
                          </m:e>
                          <m:sub/>
                        </m:sSub>
                      </m:e>
                    </m:d>
                  </m:oMath>
                </a14:m>
                <a:r>
                  <a:rPr lang="en-US" dirty="0" smtClean="0">
                    <a:solidFill>
                      <a:schemeClr val="tx1"/>
                    </a:solidFill>
                  </a:rPr>
                  <a:t> and using the definition of </a:t>
                </a:r>
                <a14:m>
                  <m:oMath xmlns:m="http://schemas.openxmlformats.org/officeDocument/2006/math">
                    <m:sSub>
                      <m:sSubPr>
                        <m:ctrlPr>
                          <a:rPr lang="en-US" b="0" i="1" smtClean="0">
                            <a:latin typeface="Cambria Math" charset="0"/>
                            <a:ea typeface="Cambria Math" panose="02040503050406030204" pitchFamily="18" charset="0"/>
                          </a:rPr>
                        </m:ctrlPr>
                      </m:sSubPr>
                      <m:e>
                        <m:r>
                          <a:rPr lang="en-US" b="0" i="1" smtClean="0">
                            <a:latin typeface="Cambria Math" charset="0"/>
                            <a:ea typeface="Cambria Math" panose="02040503050406030204" pitchFamily="18" charset="0"/>
                          </a:rPr>
                          <m:t>𝑓</m:t>
                        </m:r>
                      </m:e>
                      <m:sub>
                        <m:r>
                          <a:rPr lang="en-US" b="0" i="1" smtClean="0">
                            <a:latin typeface="Cambria Math" charset="0"/>
                            <a:ea typeface="Cambria Math" panose="02040503050406030204" pitchFamily="18" charset="0"/>
                          </a:rPr>
                          <m:t>𝑠𝑦</m:t>
                        </m:r>
                      </m:sub>
                    </m:sSub>
                  </m:oMath>
                </a14:m>
                <a:r>
                  <a:rPr lang="en-US" dirty="0" smtClean="0">
                    <a:solidFill>
                      <a:schemeClr val="tx1"/>
                    </a:solidFill>
                  </a:rPr>
                  <a:t> in Eq. 35’ we get: </a:t>
                </a:r>
                <a:endParaRPr lang="en-US" dirty="0">
                  <a:solidFill>
                    <a:schemeClr val="tx1"/>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4833127" y="5727139"/>
                <a:ext cx="7005700" cy="391261"/>
              </a:xfrm>
              <a:prstGeom prst="rect">
                <a:avLst/>
              </a:prstGeom>
              <a:blipFill rotWithShape="0">
                <a:blip r:embed="rId8"/>
                <a:stretch>
                  <a:fillRect l="-609" t="-6154" r="-696" b="-18462"/>
                </a:stretch>
              </a:blipFill>
            </p:spPr>
            <p:txBody>
              <a:bodyPr/>
              <a:lstStyle/>
              <a:p>
                <a:r>
                  <a:rPr lang="en-US">
                    <a:noFill/>
                  </a:rPr>
                  <a:t> </a:t>
                </a:r>
              </a:p>
            </p:txBody>
          </p:sp>
        </mc:Fallback>
      </mc:AlternateContent>
      <p:cxnSp>
        <p:nvCxnSpPr>
          <p:cNvPr id="13" name="Straight Connector 12"/>
          <p:cNvCxnSpPr/>
          <p:nvPr/>
        </p:nvCxnSpPr>
        <p:spPr>
          <a:xfrm>
            <a:off x="2428497" y="3800104"/>
            <a:ext cx="0" cy="26719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352793" y="3800104"/>
            <a:ext cx="0" cy="2671948"/>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Rectangle 15"/>
              <p:cNvSpPr/>
              <p:nvPr/>
            </p:nvSpPr>
            <p:spPr>
              <a:xfrm>
                <a:off x="2063515" y="6136979"/>
                <a:ext cx="496674"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charset="0"/>
                              <a:ea typeface="Cambria Math" panose="02040503050406030204" pitchFamily="18" charset="0"/>
                            </a:rPr>
                          </m:ctrlPr>
                        </m:sSubPr>
                        <m:e>
                          <m:r>
                            <a:rPr lang="en-US" i="1">
                              <a:latin typeface="Cambria Math" charset="0"/>
                              <a:ea typeface="Cambria Math" charset="0"/>
                              <a:cs typeface="Cambria Math" charset="0"/>
                            </a:rPr>
                            <m:t>𝜑</m:t>
                          </m:r>
                        </m:e>
                        <m:sub>
                          <m:r>
                            <a:rPr lang="en-US" i="1">
                              <a:latin typeface="Cambria Math" charset="0"/>
                              <a:ea typeface="Cambria Math" panose="02040503050406030204" pitchFamily="18" charset="0"/>
                            </a:rPr>
                            <m:t>1</m:t>
                          </m:r>
                        </m:sub>
                      </m:sSub>
                    </m:oMath>
                  </m:oMathPara>
                </a14:m>
                <a:endParaRPr lang="en-US" dirty="0"/>
              </a:p>
            </p:txBody>
          </p:sp>
        </mc:Choice>
        <mc:Fallback xmlns="">
          <p:sp>
            <p:nvSpPr>
              <p:cNvPr id="16" name="Rectangle 15"/>
              <p:cNvSpPr>
                <a:spLocks noRot="1" noChangeAspect="1" noMove="1" noResize="1" noEditPoints="1" noAdjustHandles="1" noChangeArrowheads="1" noChangeShapeType="1" noTextEdit="1"/>
              </p:cNvSpPr>
              <p:nvPr/>
            </p:nvSpPr>
            <p:spPr>
              <a:xfrm>
                <a:off x="2063515" y="6136979"/>
                <a:ext cx="496674" cy="369332"/>
              </a:xfrm>
              <a:prstGeom prst="rect">
                <a:avLst/>
              </a:prstGeom>
              <a:blipFill rotWithShape="0">
                <a:blip r:embed="rId9"/>
                <a:stretch>
                  <a:fillRect b="-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3239291" y="6146140"/>
                <a:ext cx="50199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charset="0"/>
                              <a:ea typeface="Cambria Math" panose="02040503050406030204" pitchFamily="18" charset="0"/>
                            </a:rPr>
                          </m:ctrlPr>
                        </m:sSubPr>
                        <m:e>
                          <m:r>
                            <a:rPr lang="en-US" i="1">
                              <a:latin typeface="Cambria Math" charset="0"/>
                              <a:ea typeface="Cambria Math" charset="0"/>
                              <a:cs typeface="Cambria Math" charset="0"/>
                            </a:rPr>
                            <m:t>𝜑</m:t>
                          </m:r>
                        </m:e>
                        <m:sub>
                          <m:r>
                            <a:rPr lang="en-US" i="1">
                              <a:latin typeface="Cambria Math" charset="0"/>
                              <a:ea typeface="Cambria Math" panose="02040503050406030204" pitchFamily="18" charset="0"/>
                            </a:rPr>
                            <m:t>2</m:t>
                          </m:r>
                        </m:sub>
                      </m:sSub>
                    </m:oMath>
                  </m:oMathPara>
                </a14:m>
                <a:endParaRPr lang="en-US" dirty="0"/>
              </a:p>
            </p:txBody>
          </p:sp>
        </mc:Choice>
        <mc:Fallback xmlns="">
          <p:sp>
            <p:nvSpPr>
              <p:cNvPr id="18" name="Rectangle 17"/>
              <p:cNvSpPr>
                <a:spLocks noRot="1" noChangeAspect="1" noMove="1" noResize="1" noEditPoints="1" noAdjustHandles="1" noChangeArrowheads="1" noChangeShapeType="1" noTextEdit="1"/>
              </p:cNvSpPr>
              <p:nvPr/>
            </p:nvSpPr>
            <p:spPr>
              <a:xfrm>
                <a:off x="3239291" y="6146140"/>
                <a:ext cx="501997" cy="369332"/>
              </a:xfrm>
              <a:prstGeom prst="rect">
                <a:avLst/>
              </a:prstGeom>
              <a:blipFill rotWithShape="0">
                <a:blip r:embed="rId10"/>
                <a:stretch>
                  <a:fillRect b="-4918"/>
                </a:stretch>
              </a:blipFill>
            </p:spPr>
            <p:txBody>
              <a:bodyPr/>
              <a:lstStyle/>
              <a:p>
                <a:r>
                  <a:rPr lang="en-US">
                    <a:noFill/>
                  </a:rPr>
                  <a:t> </a:t>
                </a:r>
              </a:p>
            </p:txBody>
          </p:sp>
        </mc:Fallback>
      </mc:AlternateContent>
    </p:spTree>
    <p:extLst>
      <p:ext uri="{BB962C8B-B14F-4D97-AF65-F5344CB8AC3E}">
        <p14:creationId xmlns:p14="http://schemas.microsoft.com/office/powerpoint/2010/main" val="2906912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3" name="Table 12"/>
              <p:cNvGraphicFramePr>
                <a:graphicFrameLocks noGrp="1"/>
              </p:cNvGraphicFramePr>
              <p:nvPr>
                <p:extLst>
                  <p:ext uri="{D42A27DB-BD31-4B8C-83A1-F6EECF244321}">
                    <p14:modId xmlns:p14="http://schemas.microsoft.com/office/powerpoint/2010/main" val="1088493321"/>
                  </p:ext>
                </p:extLst>
              </p:nvPr>
            </p:nvGraphicFramePr>
            <p:xfrm>
              <a:off x="354732" y="3326315"/>
              <a:ext cx="7316728" cy="717360"/>
            </p:xfrm>
            <a:graphic>
              <a:graphicData uri="http://schemas.openxmlformats.org/drawingml/2006/table">
                <a:tbl>
                  <a:tblPr firstRow="1" bandRow="1">
                    <a:tableStyleId>{2D5ABB26-0587-4C30-8999-92F81FD0307C}</a:tableStyleId>
                  </a:tblPr>
                  <a:tblGrid>
                    <a:gridCol w="5927315">
                      <a:extLst>
                        <a:ext uri="{9D8B030D-6E8A-4147-A177-3AD203B41FA5}">
                          <a16:colId xmlns="" xmlns:a16="http://schemas.microsoft.com/office/drawing/2014/main" val="2435879438"/>
                        </a:ext>
                      </a:extLst>
                    </a:gridCol>
                    <a:gridCol w="1389413">
                      <a:extLst>
                        <a:ext uri="{9D8B030D-6E8A-4147-A177-3AD203B41FA5}">
                          <a16:colId xmlns="" xmlns:a16="http://schemas.microsoft.com/office/drawing/2014/main" val="348928089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right"/>
                              </m:oMathParaPr>
                              <m:oMath xmlns:m="http://schemas.openxmlformats.org/officeDocument/2006/math">
                                <m:sSub>
                                  <m:sSubPr>
                                    <m:ctrlPr>
                                      <a:rPr lang="en-US" b="0" i="1" smtClean="0">
                                        <a:latin typeface="Cambria Math" charset="0"/>
                                        <a:ea typeface="Cambria Math" panose="02040503050406030204" pitchFamily="18" charset="0"/>
                                      </a:rPr>
                                    </m:ctrlPr>
                                  </m:sSubPr>
                                  <m:e>
                                    <m:r>
                                      <m:rPr>
                                        <m:sty m:val="p"/>
                                      </m:rPr>
                                      <a:rPr lang="el-GR" b="0" i="1" smtClean="0">
                                        <a:latin typeface="Cambria Math" charset="0"/>
                                        <a:ea typeface="Cambria Math" charset="0"/>
                                        <a:cs typeface="Cambria Math" charset="0"/>
                                      </a:rPr>
                                      <m:t>Ω</m:t>
                                    </m:r>
                                  </m:e>
                                  <m:sub>
                                    <m:r>
                                      <a:rPr lang="en-US" b="0" i="1" smtClean="0">
                                        <a:latin typeface="Cambria Math" charset="0"/>
                                        <a:ea typeface="Cambria Math" panose="02040503050406030204" pitchFamily="18" charset="0"/>
                                      </a:rPr>
                                      <m:t>𝑠</m:t>
                                    </m:r>
                                  </m:sub>
                                </m:sSub>
                                <m:d>
                                  <m:dPr>
                                    <m:ctrlPr>
                                      <a:rPr lang="en-US" b="0" i="1" smtClean="0">
                                        <a:latin typeface="Cambria Math" charset="0"/>
                                        <a:ea typeface="Cambria Math" panose="02040503050406030204" pitchFamily="18" charset="0"/>
                                      </a:rPr>
                                    </m:ctrlPr>
                                  </m:dPr>
                                  <m:e>
                                    <m:r>
                                      <m:rPr>
                                        <m:sty m:val="p"/>
                                      </m:rPr>
                                      <a:rPr lang="el-GR" b="0" i="1" smtClean="0">
                                        <a:latin typeface="Cambria Math" charset="0"/>
                                        <a:ea typeface="Cambria Math" charset="0"/>
                                        <a:cs typeface="Cambria Math" charset="0"/>
                                      </a:rPr>
                                      <m:t>Δ</m:t>
                                    </m:r>
                                    <m:sSub>
                                      <m:sSubPr>
                                        <m:ctrlPr>
                                          <a:rPr lang="en-US" b="0" i="1" smtClean="0">
                                            <a:latin typeface="Cambria Math" charset="0"/>
                                            <a:ea typeface="Cambria Math" charset="0"/>
                                            <a:cs typeface="Cambria Math" charset="0"/>
                                          </a:rPr>
                                        </m:ctrlPr>
                                      </m:sSubPr>
                                      <m:e>
                                        <m:r>
                                          <a:rPr lang="en-US" b="0" i="1" smtClean="0">
                                            <a:latin typeface="Cambria Math" charset="0"/>
                                            <a:ea typeface="Cambria Math" charset="0"/>
                                            <a:cs typeface="Cambria Math" charset="0"/>
                                          </a:rPr>
                                          <m:t>𝜑</m:t>
                                        </m:r>
                                      </m:e>
                                      <m:sub>
                                        <m:r>
                                          <a:rPr lang="en-US" b="0" i="1" smtClean="0">
                                            <a:latin typeface="Cambria Math" charset="0"/>
                                            <a:ea typeface="Cambria Math" charset="0"/>
                                            <a:cs typeface="Cambria Math" charset="0"/>
                                          </a:rPr>
                                          <m:t>1</m:t>
                                        </m:r>
                                      </m:sub>
                                    </m:sSub>
                                  </m:e>
                                </m:d>
                                <m:r>
                                  <a:rPr lang="en-US" b="0" i="1" smtClean="0">
                                    <a:latin typeface="Cambria Math" charset="0"/>
                                    <a:ea typeface="Cambria Math" panose="02040503050406030204" pitchFamily="18" charset="0"/>
                                  </a:rPr>
                                  <m:t>=</m:t>
                                </m:r>
                                <m:sSub>
                                  <m:sSubPr>
                                    <m:ctrlPr>
                                      <a:rPr lang="en-US" b="0" i="1" smtClean="0">
                                        <a:latin typeface="Cambria Math" charset="0"/>
                                        <a:ea typeface="Cambria Math" charset="0"/>
                                        <a:cs typeface="Cambria Math" charset="0"/>
                                      </a:rPr>
                                    </m:ctrlPr>
                                  </m:sSubPr>
                                  <m:e>
                                    <m:r>
                                      <m:rPr>
                                        <m:sty m:val="p"/>
                                      </m:rPr>
                                      <a:rPr lang="el-GR" b="0" i="1" smtClean="0">
                                        <a:latin typeface="Cambria Math" charset="0"/>
                                        <a:ea typeface="Cambria Math" charset="0"/>
                                        <a:cs typeface="Cambria Math" charset="0"/>
                                      </a:rPr>
                                      <m:t>Ω</m:t>
                                    </m:r>
                                  </m:e>
                                  <m:sub>
                                    <m:r>
                                      <a:rPr lang="en-US" b="0" i="1" smtClean="0">
                                        <a:latin typeface="Cambria Math" charset="0"/>
                                        <a:ea typeface="Cambria Math" charset="0"/>
                                        <a:cs typeface="Cambria Math" charset="0"/>
                                      </a:rPr>
                                      <m:t>𝑠𝑦</m:t>
                                    </m:r>
                                  </m:sub>
                                </m:sSub>
                                <m:d>
                                  <m:dPr>
                                    <m:ctrlPr>
                                      <a:rPr lang="mr-IN" b="0" i="1" smtClean="0">
                                        <a:latin typeface="Cambria Math" charset="0"/>
                                        <a:ea typeface="Cambria Math" charset="0"/>
                                        <a:cs typeface="Cambria Math" charset="0"/>
                                      </a:rPr>
                                    </m:ctrlPr>
                                  </m:dPr>
                                  <m:e>
                                    <m:r>
                                      <a:rPr lang="en-US" b="0" i="1" smtClean="0">
                                        <a:latin typeface="Cambria Math" charset="0"/>
                                        <a:ea typeface="Cambria Math" charset="0"/>
                                        <a:cs typeface="Cambria Math" charset="0"/>
                                      </a:rPr>
                                      <m:t>1−</m:t>
                                    </m:r>
                                    <m:f>
                                      <m:fPr>
                                        <m:ctrlPr>
                                          <a:rPr lang="mr-IN" b="0" i="1" smtClean="0">
                                            <a:latin typeface="Cambria Math" charset="0"/>
                                            <a:ea typeface="Cambria Math" charset="0"/>
                                            <a:cs typeface="Cambria Math" charset="0"/>
                                          </a:rPr>
                                        </m:ctrlPr>
                                      </m:fPr>
                                      <m:num>
                                        <m:r>
                                          <a:rPr lang="mr-IN" b="0" i="1" smtClean="0">
                                            <a:latin typeface="Cambria Math" charset="0"/>
                                            <a:ea typeface="Cambria Math" charset="0"/>
                                            <a:cs typeface="Cambria Math" charset="0"/>
                                          </a:rPr>
                                          <m:t>∆</m:t>
                                        </m:r>
                                        <m:sSubSup>
                                          <m:sSubSupPr>
                                            <m:ctrlPr>
                                              <a:rPr lang="en-US" b="0" i="1" smtClean="0">
                                                <a:latin typeface="Cambria Math" charset="0"/>
                                                <a:ea typeface="Cambria Math" charset="0"/>
                                                <a:cs typeface="Cambria Math" charset="0"/>
                                              </a:rPr>
                                            </m:ctrlPr>
                                          </m:sSubSupPr>
                                          <m:e>
                                            <m:r>
                                              <a:rPr lang="en-US" b="0" i="1" smtClean="0">
                                                <a:latin typeface="Cambria Math" charset="0"/>
                                                <a:ea typeface="Cambria Math" charset="0"/>
                                                <a:cs typeface="Cambria Math" charset="0"/>
                                              </a:rPr>
                                              <m:t>𝜑</m:t>
                                            </m:r>
                                          </m:e>
                                          <m:sub>
                                            <m:r>
                                              <a:rPr lang="en-US" b="0" i="1" smtClean="0">
                                                <a:latin typeface="Cambria Math" charset="0"/>
                                                <a:ea typeface="Cambria Math" charset="0"/>
                                                <a:cs typeface="Cambria Math" charset="0"/>
                                              </a:rPr>
                                              <m:t>1</m:t>
                                            </m:r>
                                          </m:sub>
                                          <m:sup>
                                            <m:r>
                                              <a:rPr lang="en-US" b="0" i="1" smtClean="0">
                                                <a:latin typeface="Cambria Math" charset="0"/>
                                                <a:ea typeface="Cambria Math" charset="0"/>
                                                <a:cs typeface="Cambria Math" charset="0"/>
                                              </a:rPr>
                                              <m:t>2</m:t>
                                            </m:r>
                                          </m:sup>
                                        </m:sSubSup>
                                      </m:num>
                                      <m:den>
                                        <m:r>
                                          <a:rPr lang="en-US" b="0" i="1" smtClean="0">
                                            <a:latin typeface="Cambria Math" charset="0"/>
                                            <a:ea typeface="Cambria Math" charset="0"/>
                                            <a:cs typeface="Cambria Math" charset="0"/>
                                          </a:rPr>
                                          <m:t>16</m:t>
                                        </m:r>
                                      </m:den>
                                    </m:f>
                                  </m:e>
                                </m:d>
                              </m:oMath>
                            </m:oMathPara>
                          </a14:m>
                          <a:endParaRPr lang="en-US" b="0" dirty="0" smtClean="0"/>
                        </a:p>
                      </a:txBody>
                      <a:tcPr>
                        <a:noFill/>
                      </a:tcPr>
                    </a:tc>
                    <a:tc>
                      <a:txBody>
                        <a:bodyPr/>
                        <a:lstStyle/>
                        <a:p>
                          <a:pPr algn="r"/>
                          <a:r>
                            <a:rPr lang="en-GB" dirty="0" smtClean="0"/>
                            <a:t>Eq. 74 78 </a:t>
                          </a:r>
                          <a:endParaRPr lang="en-GB" dirty="0"/>
                        </a:p>
                      </a:txBody>
                      <a:tcPr anchor="ctr"/>
                    </a:tc>
                    <a:extLst>
                      <a:ext uri="{0D108BD9-81ED-4DB2-BD59-A6C34878D82A}">
                        <a16:rowId xmlns="" xmlns:a16="http://schemas.microsoft.com/office/drawing/2014/main" val="2992407173"/>
                      </a:ext>
                    </a:extLst>
                  </a:tr>
                </a:tbl>
              </a:graphicData>
            </a:graphic>
          </p:graphicFrame>
        </mc:Choice>
        <mc:Fallback xmlns="">
          <p:graphicFrame>
            <p:nvGraphicFramePr>
              <p:cNvPr id="13" name="Table 12"/>
              <p:cNvGraphicFramePr>
                <a:graphicFrameLocks noGrp="1"/>
              </p:cNvGraphicFramePr>
              <p:nvPr>
                <p:extLst>
                  <p:ext uri="{D42A27DB-BD31-4B8C-83A1-F6EECF244321}">
                    <p14:modId xmlns:p14="http://schemas.microsoft.com/office/powerpoint/2010/main" val="1088493321"/>
                  </p:ext>
                </p:extLst>
              </p:nvPr>
            </p:nvGraphicFramePr>
            <p:xfrm>
              <a:off x="354732" y="3326315"/>
              <a:ext cx="7316728" cy="717360"/>
            </p:xfrm>
            <a:graphic>
              <a:graphicData uri="http://schemas.openxmlformats.org/drawingml/2006/table">
                <a:tbl>
                  <a:tblPr firstRow="1" bandRow="1">
                    <a:tableStyleId>{2D5ABB26-0587-4C30-8999-92F81FD0307C}</a:tableStyleId>
                  </a:tblPr>
                  <a:tblGrid>
                    <a:gridCol w="5927315">
                      <a:extLst>
                        <a:ext uri="{9D8B030D-6E8A-4147-A177-3AD203B41FA5}">
                          <a16:colId xmlns="" xmlns:a16="http://schemas.microsoft.com/office/drawing/2014/main" xmlns:a14="http://schemas.microsoft.com/office/drawing/2010/main" val="2435879438"/>
                        </a:ext>
                      </a:extLst>
                    </a:gridCol>
                    <a:gridCol w="1389413">
                      <a:extLst>
                        <a:ext uri="{9D8B030D-6E8A-4147-A177-3AD203B41FA5}">
                          <a16:colId xmlns="" xmlns:a16="http://schemas.microsoft.com/office/drawing/2014/main" xmlns:a14="http://schemas.microsoft.com/office/drawing/2010/main" val="3489280894"/>
                        </a:ext>
                      </a:extLst>
                    </a:gridCol>
                  </a:tblGrid>
                  <a:tr h="717360">
                    <a:tc>
                      <a:txBody>
                        <a:bodyPr/>
                        <a:lstStyle/>
                        <a:p>
                          <a:endParaRPr lang="en-US"/>
                        </a:p>
                      </a:txBody>
                      <a:tcPr>
                        <a:blipFill rotWithShape="0">
                          <a:blip r:embed="rId2"/>
                          <a:stretch>
                            <a:fillRect r="-23433"/>
                          </a:stretch>
                        </a:blipFill>
                      </a:tcPr>
                    </a:tc>
                    <a:tc>
                      <a:txBody>
                        <a:bodyPr/>
                        <a:lstStyle/>
                        <a:p>
                          <a:pPr algn="r"/>
                          <a:r>
                            <a:rPr lang="en-GB" dirty="0" smtClean="0"/>
                            <a:t>Eq</a:t>
                          </a:r>
                          <a:r>
                            <a:rPr lang="en-GB" dirty="0" smtClean="0"/>
                            <a:t>. 74 78 </a:t>
                          </a:r>
                          <a:endParaRPr lang="en-GB" dirty="0"/>
                        </a:p>
                      </a:txBody>
                      <a:tcPr anchor="ctr"/>
                    </a:tc>
                    <a:extLst>
                      <a:ext uri="{0D108BD9-81ED-4DB2-BD59-A6C34878D82A}">
                        <a16:rowId xmlns="" xmlns:a16="http://schemas.microsoft.com/office/drawing/2014/main" xmlns:a14="http://schemas.microsoft.com/office/drawing/2010/main" val="2992407173"/>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Table 1"/>
              <p:cNvGraphicFramePr>
                <a:graphicFrameLocks noGrp="1"/>
              </p:cNvGraphicFramePr>
              <p:nvPr>
                <p:extLst>
                  <p:ext uri="{D42A27DB-BD31-4B8C-83A1-F6EECF244321}">
                    <p14:modId xmlns:p14="http://schemas.microsoft.com/office/powerpoint/2010/main" val="2017867786"/>
                  </p:ext>
                </p:extLst>
              </p:nvPr>
            </p:nvGraphicFramePr>
            <p:xfrm>
              <a:off x="295759" y="287411"/>
              <a:ext cx="10309310" cy="781241"/>
            </p:xfrm>
            <a:graphic>
              <a:graphicData uri="http://schemas.openxmlformats.org/drawingml/2006/table">
                <a:tbl>
                  <a:tblPr firstRow="1" bandRow="1">
                    <a:tableStyleId>{2D5ABB26-0587-4C30-8999-92F81FD0307C}</a:tableStyleId>
                  </a:tblPr>
                  <a:tblGrid>
                    <a:gridCol w="7095743">
                      <a:extLst>
                        <a:ext uri="{9D8B030D-6E8A-4147-A177-3AD203B41FA5}">
                          <a16:colId xmlns="" xmlns:a16="http://schemas.microsoft.com/office/drawing/2014/main" val="2435879438"/>
                        </a:ext>
                      </a:extLst>
                    </a:gridCol>
                    <a:gridCol w="3213567">
                      <a:extLst>
                        <a:ext uri="{9D8B030D-6E8A-4147-A177-3AD203B41FA5}">
                          <a16:colId xmlns="" xmlns:a16="http://schemas.microsoft.com/office/drawing/2014/main" val="348928089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right"/>
                              </m:oMathParaPr>
                              <m:oMath xmlns:m="http://schemas.openxmlformats.org/officeDocument/2006/math">
                                <m:sSub>
                                  <m:sSubPr>
                                    <m:ctrlPr>
                                      <a:rPr lang="en-US" b="0" i="1" smtClean="0">
                                        <a:latin typeface="Cambria Math" charset="0"/>
                                        <a:ea typeface="Cambria Math" panose="02040503050406030204" pitchFamily="18" charset="0"/>
                                      </a:rPr>
                                    </m:ctrlPr>
                                  </m:sSubPr>
                                  <m:e>
                                    <m:r>
                                      <a:rPr lang="en-US" b="0" i="1" smtClean="0">
                                        <a:latin typeface="Cambria Math" charset="0"/>
                                        <a:ea typeface="Cambria Math" panose="02040503050406030204" pitchFamily="18" charset="0"/>
                                      </a:rPr>
                                      <m:t>𝑇</m:t>
                                    </m:r>
                                  </m:e>
                                  <m:sub>
                                    <m:r>
                                      <a:rPr lang="en-US" b="0" i="1" smtClean="0">
                                        <a:latin typeface="Cambria Math" charset="0"/>
                                        <a:ea typeface="Cambria Math" panose="02040503050406030204" pitchFamily="18" charset="0"/>
                                      </a:rPr>
                                      <m:t>𝑠</m:t>
                                    </m:r>
                                  </m:sub>
                                </m:sSub>
                                <m:d>
                                  <m:dPr>
                                    <m:ctrlPr>
                                      <a:rPr lang="en-US" b="0" i="1" smtClean="0">
                                        <a:latin typeface="Cambria Math" charset="0"/>
                                        <a:ea typeface="Cambria Math" panose="02040503050406030204" pitchFamily="18" charset="0"/>
                                      </a:rPr>
                                    </m:ctrlPr>
                                  </m:dPr>
                                  <m:e>
                                    <m:sSub>
                                      <m:sSubPr>
                                        <m:ctrlPr>
                                          <a:rPr lang="en-US" b="0" i="1" smtClean="0">
                                            <a:latin typeface="Cambria Math" charset="0"/>
                                            <a:ea typeface="Cambria Math" panose="02040503050406030204" pitchFamily="18" charset="0"/>
                                          </a:rPr>
                                        </m:ctrlPr>
                                      </m:sSubPr>
                                      <m:e>
                                        <m:r>
                                          <a:rPr lang="en-US" b="0" i="1" smtClean="0">
                                            <a:latin typeface="Cambria Math" charset="0"/>
                                            <a:ea typeface="Cambria Math" panose="02040503050406030204" pitchFamily="18" charset="0"/>
                                          </a:rPr>
                                          <m:t>𝐻</m:t>
                                        </m:r>
                                      </m:e>
                                      <m:sub>
                                        <m:r>
                                          <a:rPr lang="en-US" b="0" i="1" smtClean="0">
                                            <a:latin typeface="Cambria Math" charset="0"/>
                                            <a:ea typeface="Cambria Math" panose="02040503050406030204" pitchFamily="18" charset="0"/>
                                          </a:rPr>
                                          <m:t>𝐶</m:t>
                                        </m:r>
                                      </m:sub>
                                    </m:sSub>
                                  </m:e>
                                </m:d>
                                <m:r>
                                  <a:rPr lang="en-US" b="0" i="1" smtClean="0">
                                    <a:latin typeface="Cambria Math" charset="0"/>
                                    <a:ea typeface="Cambria Math" panose="02040503050406030204" pitchFamily="18" charset="0"/>
                                  </a:rPr>
                                  <m:t>=</m:t>
                                </m:r>
                                <m:f>
                                  <m:fPr>
                                    <m:ctrlPr>
                                      <a:rPr lang="mr-IN" b="0" i="1" smtClean="0">
                                        <a:latin typeface="Cambria Math" charset="0"/>
                                        <a:ea typeface="Cambria Math" panose="02040503050406030204" pitchFamily="18" charset="0"/>
                                      </a:rPr>
                                    </m:ctrlPr>
                                  </m:fPr>
                                  <m:num>
                                    <m:rad>
                                      <m:radPr>
                                        <m:degHide m:val="on"/>
                                        <m:ctrlPr>
                                          <a:rPr lang="mr-IN" b="0" i="1" smtClean="0">
                                            <a:latin typeface="Cambria Math" charset="0"/>
                                            <a:ea typeface="Cambria Math" panose="02040503050406030204" pitchFamily="18" charset="0"/>
                                          </a:rPr>
                                        </m:ctrlPr>
                                      </m:radPr>
                                      <m:deg/>
                                      <m:e>
                                        <m:r>
                                          <a:rPr lang="en-US" b="0" i="1" smtClean="0">
                                            <a:latin typeface="Cambria Math" charset="0"/>
                                            <a:ea typeface="Cambria Math" panose="02040503050406030204" pitchFamily="18" charset="0"/>
                                          </a:rPr>
                                          <m:t>2</m:t>
                                        </m:r>
                                        <m:d>
                                          <m:dPr>
                                            <m:begChr m:val="|"/>
                                            <m:endChr m:val="|"/>
                                            <m:ctrlPr>
                                              <a:rPr lang="hr-HR" b="0" i="1" smtClean="0">
                                                <a:latin typeface="Cambria Math" charset="0"/>
                                                <a:ea typeface="Cambria Math" panose="02040503050406030204" pitchFamily="18" charset="0"/>
                                              </a:rPr>
                                            </m:ctrlPr>
                                          </m:dPr>
                                          <m:e>
                                            <m:r>
                                              <a:rPr lang="en-US" b="0" i="1" smtClean="0">
                                                <a:latin typeface="Cambria Math" charset="0"/>
                                                <a:ea typeface="Cambria Math" panose="02040503050406030204" pitchFamily="18" charset="0"/>
                                              </a:rPr>
                                              <m:t>𝑐𝑜𝑠</m:t>
                                            </m:r>
                                            <m:sSub>
                                              <m:sSubPr>
                                                <m:ctrlPr>
                                                  <a:rPr lang="en-US" b="0" i="1" smtClean="0">
                                                    <a:latin typeface="Cambria Math" charset="0"/>
                                                    <a:ea typeface="Cambria Math" panose="02040503050406030204" pitchFamily="18" charset="0"/>
                                                  </a:rPr>
                                                </m:ctrlPr>
                                              </m:sSubPr>
                                              <m:e>
                                                <m:r>
                                                  <a:rPr lang="en-US" b="0" i="1" smtClean="0">
                                                    <a:latin typeface="Cambria Math" charset="0"/>
                                                    <a:ea typeface="Cambria Math" charset="0"/>
                                                    <a:cs typeface="Cambria Math" charset="0"/>
                                                  </a:rPr>
                                                  <m:t>𝜑</m:t>
                                                </m:r>
                                              </m:e>
                                              <m:sub>
                                                <m:r>
                                                  <a:rPr lang="en-US" b="0" i="1" smtClean="0">
                                                    <a:latin typeface="Cambria Math" charset="0"/>
                                                    <a:ea typeface="Cambria Math" panose="02040503050406030204" pitchFamily="18" charset="0"/>
                                                  </a:rPr>
                                                  <m:t>𝑠</m:t>
                                                </m:r>
                                              </m:sub>
                                            </m:sSub>
                                          </m:e>
                                        </m:d>
                                      </m:e>
                                    </m:rad>
                                  </m:num>
                                  <m:den>
                                    <m:sSub>
                                      <m:sSubPr>
                                        <m:ctrlPr>
                                          <a:rPr lang="en-US" b="0" i="1" smtClean="0">
                                            <a:latin typeface="Cambria Math" charset="0"/>
                                            <a:ea typeface="Cambria Math" panose="02040503050406030204" pitchFamily="18" charset="0"/>
                                          </a:rPr>
                                        </m:ctrlPr>
                                      </m:sSubPr>
                                      <m:e>
                                        <m:r>
                                          <m:rPr>
                                            <m:sty m:val="p"/>
                                          </m:rPr>
                                          <a:rPr lang="el-GR" b="0" i="1" smtClean="0">
                                            <a:latin typeface="Cambria Math" charset="0"/>
                                            <a:ea typeface="Cambria Math" charset="0"/>
                                            <a:cs typeface="Cambria Math" charset="0"/>
                                          </a:rPr>
                                          <m:t>Ω</m:t>
                                        </m:r>
                                      </m:e>
                                      <m:sub>
                                        <m:r>
                                          <a:rPr lang="en-US" b="0" i="1" smtClean="0">
                                            <a:latin typeface="Cambria Math" charset="0"/>
                                            <a:ea typeface="Cambria Math" panose="02040503050406030204" pitchFamily="18" charset="0"/>
                                          </a:rPr>
                                          <m:t>𝑠𝑦</m:t>
                                        </m:r>
                                      </m:sub>
                                    </m:sSub>
                                  </m:den>
                                </m:f>
                                <m:nary>
                                  <m:naryPr>
                                    <m:ctrlPr>
                                      <a:rPr lang="is-IS" b="0" i="1" smtClean="0">
                                        <a:latin typeface="Cambria Math" charset="0"/>
                                        <a:ea typeface="Cambria Math" panose="02040503050406030204" pitchFamily="18" charset="0"/>
                                      </a:rPr>
                                    </m:ctrlPr>
                                  </m:naryPr>
                                  <m:sub>
                                    <m:sSub>
                                      <m:sSubPr>
                                        <m:ctrlPr>
                                          <a:rPr lang="en-US" b="0" i="1" smtClean="0">
                                            <a:latin typeface="Cambria Math" charset="0"/>
                                            <a:ea typeface="Cambria Math" panose="02040503050406030204" pitchFamily="18" charset="0"/>
                                          </a:rPr>
                                        </m:ctrlPr>
                                      </m:sSubPr>
                                      <m:e>
                                        <m:r>
                                          <a:rPr lang="en-US" b="0" i="1" smtClean="0">
                                            <a:latin typeface="Cambria Math" charset="0"/>
                                            <a:ea typeface="Cambria Math" charset="0"/>
                                            <a:cs typeface="Cambria Math" charset="0"/>
                                          </a:rPr>
                                          <m:t>𝜑</m:t>
                                        </m:r>
                                      </m:e>
                                      <m:sub>
                                        <m:r>
                                          <a:rPr lang="en-US" b="0" i="1" smtClean="0">
                                            <a:latin typeface="Cambria Math" charset="0"/>
                                            <a:ea typeface="Cambria Math" panose="02040503050406030204" pitchFamily="18" charset="0"/>
                                          </a:rPr>
                                          <m:t>1</m:t>
                                        </m:r>
                                      </m:sub>
                                    </m:sSub>
                                  </m:sub>
                                  <m:sup>
                                    <m:sSub>
                                      <m:sSubPr>
                                        <m:ctrlPr>
                                          <a:rPr lang="en-US" b="0" i="1" smtClean="0">
                                            <a:latin typeface="Cambria Math" charset="0"/>
                                            <a:ea typeface="Cambria Math" panose="02040503050406030204" pitchFamily="18" charset="0"/>
                                          </a:rPr>
                                        </m:ctrlPr>
                                      </m:sSubPr>
                                      <m:e>
                                        <m:r>
                                          <a:rPr lang="en-US" b="0" i="1" smtClean="0">
                                            <a:latin typeface="Cambria Math" charset="0"/>
                                            <a:ea typeface="Cambria Math" charset="0"/>
                                            <a:cs typeface="Cambria Math" charset="0"/>
                                          </a:rPr>
                                          <m:t>𝜑</m:t>
                                        </m:r>
                                      </m:e>
                                      <m:sub>
                                        <m:r>
                                          <a:rPr lang="en-US" b="0" i="1" smtClean="0">
                                            <a:latin typeface="Cambria Math" charset="0"/>
                                            <a:ea typeface="Cambria Math" panose="02040503050406030204" pitchFamily="18" charset="0"/>
                                          </a:rPr>
                                          <m:t>2</m:t>
                                        </m:r>
                                      </m:sub>
                                    </m:sSub>
                                  </m:sup>
                                  <m:e>
                                    <m:sSup>
                                      <m:sSupPr>
                                        <m:ctrlPr>
                                          <a:rPr lang="en-US" b="0" i="1" smtClean="0">
                                            <a:latin typeface="Cambria Math" charset="0"/>
                                            <a:ea typeface="Cambria Math" panose="02040503050406030204" pitchFamily="18" charset="0"/>
                                          </a:rPr>
                                        </m:ctrlPr>
                                      </m:sSupPr>
                                      <m:e>
                                        <m:d>
                                          <m:dPr>
                                            <m:ctrlPr>
                                              <a:rPr lang="mr-IN" b="0" i="1" smtClean="0">
                                                <a:latin typeface="Cambria Math" charset="0"/>
                                                <a:ea typeface="Cambria Math" panose="02040503050406030204" pitchFamily="18" charset="0"/>
                                              </a:rPr>
                                            </m:ctrlPr>
                                          </m:dPr>
                                          <m:e>
                                            <m:r>
                                              <a:rPr lang="en-US" b="0" i="1" smtClean="0">
                                                <a:latin typeface="Cambria Math" charset="0"/>
                                                <a:ea typeface="Cambria Math" panose="02040503050406030204" pitchFamily="18" charset="0"/>
                                              </a:rPr>
                                              <m:t>𝑐𝑜𝑠</m:t>
                                            </m:r>
                                            <m:sSub>
                                              <m:sSubPr>
                                                <m:ctrlPr>
                                                  <a:rPr lang="en-US" b="0" i="1" smtClean="0">
                                                    <a:latin typeface="Cambria Math" charset="0"/>
                                                    <a:ea typeface="Cambria Math" panose="02040503050406030204" pitchFamily="18" charset="0"/>
                                                  </a:rPr>
                                                </m:ctrlPr>
                                              </m:sSubPr>
                                              <m:e>
                                                <m:r>
                                                  <a:rPr lang="en-US" b="0" i="1" smtClean="0">
                                                    <a:latin typeface="Cambria Math" charset="0"/>
                                                    <a:ea typeface="Cambria Math" charset="0"/>
                                                    <a:cs typeface="Cambria Math" charset="0"/>
                                                  </a:rPr>
                                                  <m:t>𝜑</m:t>
                                                </m:r>
                                              </m:e>
                                              <m:sub>
                                                <m:r>
                                                  <a:rPr lang="en-US" b="0" i="1" smtClean="0">
                                                    <a:latin typeface="Cambria Math" charset="0"/>
                                                    <a:ea typeface="Cambria Math" panose="02040503050406030204" pitchFamily="18" charset="0"/>
                                                  </a:rPr>
                                                  <m:t>1</m:t>
                                                </m:r>
                                              </m:sub>
                                            </m:sSub>
                                            <m:r>
                                              <a:rPr lang="en-US" b="0" i="1" smtClean="0">
                                                <a:latin typeface="Cambria Math" charset="0"/>
                                                <a:ea typeface="Cambria Math" panose="02040503050406030204" pitchFamily="18" charset="0"/>
                                              </a:rPr>
                                              <m:t>−</m:t>
                                            </m:r>
                                            <m:r>
                                              <a:rPr lang="en-US" b="0" i="1" smtClean="0">
                                                <a:latin typeface="Cambria Math" charset="0"/>
                                                <a:ea typeface="Cambria Math" panose="02040503050406030204" pitchFamily="18" charset="0"/>
                                              </a:rPr>
                                              <m:t>𝑐𝑜𝑠</m:t>
                                            </m:r>
                                            <m:r>
                                              <a:rPr lang="en-US" b="0" i="1" smtClean="0">
                                                <a:latin typeface="Cambria Math" charset="0"/>
                                                <a:ea typeface="Cambria Math" charset="0"/>
                                                <a:cs typeface="Cambria Math" charset="0"/>
                                              </a:rPr>
                                              <m:t>𝜑</m:t>
                                            </m:r>
                                            <m:r>
                                              <a:rPr lang="en-US" b="0" i="1" smtClean="0">
                                                <a:latin typeface="Cambria Math" charset="0"/>
                                                <a:ea typeface="Cambria Math" charset="0"/>
                                                <a:cs typeface="Cambria Math" charset="0"/>
                                              </a:rPr>
                                              <m:t>+</m:t>
                                            </m:r>
                                            <m:d>
                                              <m:dPr>
                                                <m:ctrlPr>
                                                  <a:rPr lang="en-US" b="0" i="1" smtClean="0">
                                                    <a:latin typeface="Cambria Math" charset="0"/>
                                                    <a:ea typeface="Cambria Math" charset="0"/>
                                                    <a:cs typeface="Cambria Math" charset="0"/>
                                                  </a:rPr>
                                                </m:ctrlPr>
                                              </m:dPr>
                                              <m:e>
                                                <m:sSub>
                                                  <m:sSubPr>
                                                    <m:ctrlPr>
                                                      <a:rPr lang="en-US" b="0" i="1" smtClean="0">
                                                        <a:latin typeface="Cambria Math" charset="0"/>
                                                        <a:ea typeface="Cambria Math" panose="02040503050406030204" pitchFamily="18" charset="0"/>
                                                      </a:rPr>
                                                    </m:ctrlPr>
                                                  </m:sSubPr>
                                                  <m:e>
                                                    <m:r>
                                                      <a:rPr lang="en-US" b="0" i="1" smtClean="0">
                                                        <a:latin typeface="Cambria Math" charset="0"/>
                                                        <a:ea typeface="Cambria Math" charset="0"/>
                                                        <a:cs typeface="Cambria Math" charset="0"/>
                                                      </a:rPr>
                                                      <m:t>𝜑</m:t>
                                                    </m:r>
                                                  </m:e>
                                                  <m:sub>
                                                    <m:r>
                                                      <a:rPr lang="en-US" b="0" i="1" smtClean="0">
                                                        <a:latin typeface="Cambria Math" charset="0"/>
                                                        <a:ea typeface="Cambria Math" panose="02040503050406030204" pitchFamily="18" charset="0"/>
                                                      </a:rPr>
                                                      <m:t>1</m:t>
                                                    </m:r>
                                                  </m:sub>
                                                </m:sSub>
                                                <m:r>
                                                  <a:rPr lang="en-US" b="0" i="1" smtClean="0">
                                                    <a:latin typeface="Cambria Math" charset="0"/>
                                                    <a:ea typeface="Cambria Math" panose="02040503050406030204" pitchFamily="18" charset="0"/>
                                                  </a:rPr>
                                                  <m:t>−</m:t>
                                                </m:r>
                                                <m:r>
                                                  <a:rPr lang="en-US" b="0" i="1" smtClean="0">
                                                    <a:latin typeface="Cambria Math" charset="0"/>
                                                    <a:ea typeface="Cambria Math" charset="0"/>
                                                    <a:cs typeface="Cambria Math" charset="0"/>
                                                  </a:rPr>
                                                  <m:t>𝜑</m:t>
                                                </m:r>
                                              </m:e>
                                            </m:d>
                                            <m:r>
                                              <a:rPr lang="en-US" b="0" i="1" smtClean="0">
                                                <a:latin typeface="Cambria Math" charset="0"/>
                                                <a:ea typeface="Cambria Math" charset="0"/>
                                                <a:cs typeface="Cambria Math" charset="0"/>
                                              </a:rPr>
                                              <m:t>𝑠𝑖𝑛</m:t>
                                            </m:r>
                                            <m:sSub>
                                              <m:sSubPr>
                                                <m:ctrlPr>
                                                  <a:rPr lang="en-US" b="0" i="1" smtClean="0">
                                                    <a:latin typeface="Cambria Math" charset="0"/>
                                                    <a:ea typeface="Cambria Math" charset="0"/>
                                                    <a:cs typeface="Cambria Math" charset="0"/>
                                                  </a:rPr>
                                                </m:ctrlPr>
                                              </m:sSubPr>
                                              <m:e>
                                                <m:r>
                                                  <a:rPr lang="en-US" b="0" i="1" smtClean="0">
                                                    <a:latin typeface="Cambria Math" charset="0"/>
                                                    <a:ea typeface="Cambria Math" charset="0"/>
                                                    <a:cs typeface="Cambria Math" charset="0"/>
                                                  </a:rPr>
                                                  <m:t>𝜑</m:t>
                                                </m:r>
                                              </m:e>
                                              <m:sub>
                                                <m:r>
                                                  <a:rPr lang="en-US" b="0" i="1" smtClean="0">
                                                    <a:latin typeface="Cambria Math" charset="0"/>
                                                    <a:ea typeface="Cambria Math" charset="0"/>
                                                    <a:cs typeface="Cambria Math" charset="0"/>
                                                  </a:rPr>
                                                  <m:t>𝑠</m:t>
                                                </m:r>
                                              </m:sub>
                                            </m:sSub>
                                          </m:e>
                                        </m:d>
                                      </m:e>
                                      <m:sup>
                                        <m:r>
                                          <a:rPr lang="en-US" b="0" i="1" smtClean="0">
                                            <a:latin typeface="Cambria Math" charset="0"/>
                                            <a:ea typeface="Cambria Math" panose="02040503050406030204" pitchFamily="18" charset="0"/>
                                          </a:rPr>
                                          <m:t>−1/2</m:t>
                                        </m:r>
                                      </m:sup>
                                    </m:sSup>
                                  </m:e>
                                </m:nary>
                                <m:r>
                                  <a:rPr lang="en-US" b="0" i="1" smtClean="0">
                                    <a:latin typeface="Cambria Math" charset="0"/>
                                    <a:ea typeface="Cambria Math" panose="02040503050406030204" pitchFamily="18" charset="0"/>
                                  </a:rPr>
                                  <m:t>𝑑</m:t>
                                </m:r>
                                <m:r>
                                  <a:rPr lang="en-US" b="0" i="1" smtClean="0">
                                    <a:latin typeface="Cambria Math" charset="0"/>
                                    <a:ea typeface="Cambria Math" charset="0"/>
                                    <a:cs typeface="Cambria Math" charset="0"/>
                                  </a:rPr>
                                  <m:t>𝜑</m:t>
                                </m:r>
                              </m:oMath>
                            </m:oMathPara>
                          </a14:m>
                          <a:endParaRPr lang="en-US" b="0" dirty="0" smtClean="0"/>
                        </a:p>
                      </a:txBody>
                      <a:tcPr>
                        <a:noFill/>
                      </a:tcPr>
                    </a:tc>
                    <a:tc>
                      <a:txBody>
                        <a:bodyPr/>
                        <a:lstStyle/>
                        <a:p>
                          <a:pPr algn="r"/>
                          <a:r>
                            <a:rPr lang="en-GB" dirty="0" smtClean="0"/>
                            <a:t>Eq. 72 </a:t>
                          </a:r>
                          <a:endParaRPr lang="en-GB" dirty="0"/>
                        </a:p>
                      </a:txBody>
                      <a:tcPr anchor="ctr"/>
                    </a:tc>
                    <a:extLst>
                      <a:ext uri="{0D108BD9-81ED-4DB2-BD59-A6C34878D82A}">
                        <a16:rowId xmlns="" xmlns:a16="http://schemas.microsoft.com/office/drawing/2014/main" val="2992407173"/>
                      </a:ext>
                    </a:extLst>
                  </a:tr>
                </a:tbl>
              </a:graphicData>
            </a:graphic>
          </p:graphicFrame>
        </mc:Choice>
        <mc:Fallback xmlns="">
          <p:graphicFrame>
            <p:nvGraphicFramePr>
              <p:cNvPr id="2" name="Table 1"/>
              <p:cNvGraphicFramePr>
                <a:graphicFrameLocks noGrp="1"/>
              </p:cNvGraphicFramePr>
              <p:nvPr>
                <p:extLst>
                  <p:ext uri="{D42A27DB-BD31-4B8C-83A1-F6EECF244321}">
                    <p14:modId xmlns:p14="http://schemas.microsoft.com/office/powerpoint/2010/main" val="2017867786"/>
                  </p:ext>
                </p:extLst>
              </p:nvPr>
            </p:nvGraphicFramePr>
            <p:xfrm>
              <a:off x="295759" y="287411"/>
              <a:ext cx="10309310" cy="781241"/>
            </p:xfrm>
            <a:graphic>
              <a:graphicData uri="http://schemas.openxmlformats.org/drawingml/2006/table">
                <a:tbl>
                  <a:tblPr firstRow="1" bandRow="1">
                    <a:tableStyleId>{2D5ABB26-0587-4C30-8999-92F81FD0307C}</a:tableStyleId>
                  </a:tblPr>
                  <a:tblGrid>
                    <a:gridCol w="7095743">
                      <a:extLst>
                        <a:ext uri="{9D8B030D-6E8A-4147-A177-3AD203B41FA5}">
                          <a16:colId xmlns="" xmlns:a16="http://schemas.microsoft.com/office/drawing/2014/main" xmlns:a14="http://schemas.microsoft.com/office/drawing/2010/main" val="2435879438"/>
                        </a:ext>
                      </a:extLst>
                    </a:gridCol>
                    <a:gridCol w="3213567">
                      <a:extLst>
                        <a:ext uri="{9D8B030D-6E8A-4147-A177-3AD203B41FA5}">
                          <a16:colId xmlns="" xmlns:a16="http://schemas.microsoft.com/office/drawing/2014/main" xmlns:a14="http://schemas.microsoft.com/office/drawing/2010/main" val="3489280894"/>
                        </a:ext>
                      </a:extLst>
                    </a:gridCol>
                  </a:tblGrid>
                  <a:tr h="781241">
                    <a:tc>
                      <a:txBody>
                        <a:bodyPr/>
                        <a:lstStyle/>
                        <a:p>
                          <a:endParaRPr lang="en-US"/>
                        </a:p>
                      </a:txBody>
                      <a:tcPr>
                        <a:blipFill rotWithShape="0">
                          <a:blip r:embed="rId3"/>
                          <a:stretch>
                            <a:fillRect r="-45236"/>
                          </a:stretch>
                        </a:blipFill>
                      </a:tcPr>
                    </a:tc>
                    <a:tc>
                      <a:txBody>
                        <a:bodyPr/>
                        <a:lstStyle/>
                        <a:p>
                          <a:pPr algn="r"/>
                          <a:r>
                            <a:rPr lang="en-GB" dirty="0" smtClean="0"/>
                            <a:t>Eq. 72 </a:t>
                          </a:r>
                          <a:endParaRPr lang="en-GB" dirty="0"/>
                        </a:p>
                      </a:txBody>
                      <a:tcPr anchor="ctr"/>
                    </a:tc>
                    <a:extLst>
                      <a:ext uri="{0D108BD9-81ED-4DB2-BD59-A6C34878D82A}">
                        <a16:rowId xmlns="" xmlns:a16="http://schemas.microsoft.com/office/drawing/2014/main" xmlns:a14="http://schemas.microsoft.com/office/drawing/2010/main" val="2992407173"/>
                      </a:ext>
                    </a:extLst>
                  </a:tr>
                </a:tbl>
              </a:graphicData>
            </a:graphic>
          </p:graphicFrame>
        </mc:Fallback>
      </mc:AlternateContent>
      <mc:AlternateContent xmlns:mc="http://schemas.openxmlformats.org/markup-compatibility/2006" xmlns:a14="http://schemas.microsoft.com/office/drawing/2010/main">
        <mc:Choice Requires="a14">
          <p:sp>
            <p:nvSpPr>
              <p:cNvPr id="3" name="TextBox 2"/>
              <p:cNvSpPr txBox="1"/>
              <p:nvPr/>
            </p:nvSpPr>
            <p:spPr>
              <a:xfrm>
                <a:off x="295759" y="1149921"/>
                <a:ext cx="6193170" cy="369332"/>
              </a:xfrm>
              <a:prstGeom prst="rect">
                <a:avLst/>
              </a:prstGeom>
              <a:noFill/>
            </p:spPr>
            <p:txBody>
              <a:bodyPr wrap="none" rtlCol="0">
                <a:spAutoFit/>
              </a:bodyPr>
              <a:lstStyle/>
              <a:p>
                <a:pPr marL="285750" indent="-285750">
                  <a:buFont typeface="Arial" charset="0"/>
                  <a:buChar char="•"/>
                </a:pPr>
                <a:r>
                  <a:rPr lang="en-US" dirty="0"/>
                  <a:t>T</a:t>
                </a:r>
                <a:r>
                  <a:rPr lang="en-US" dirty="0" smtClean="0"/>
                  <a:t>he synchrotron frequency for the stationary case </a:t>
                </a:r>
                <a14:m>
                  <m:oMath xmlns:m="http://schemas.openxmlformats.org/officeDocument/2006/math">
                    <m:sSub>
                      <m:sSubPr>
                        <m:ctrlPr>
                          <a:rPr lang="en-US" b="0" i="1" smtClean="0">
                            <a:latin typeface="Cambria Math" charset="0"/>
                            <a:ea typeface="Cambria Math" charset="0"/>
                            <a:cs typeface="Cambria Math" charset="0"/>
                          </a:rPr>
                        </m:ctrlPr>
                      </m:sSubPr>
                      <m:e>
                        <m:r>
                          <a:rPr lang="en-US" b="0" i="1" smtClean="0">
                            <a:latin typeface="Cambria Math" charset="0"/>
                            <a:ea typeface="Cambria Math" charset="0"/>
                            <a:cs typeface="Cambria Math" charset="0"/>
                          </a:rPr>
                          <m:t>𝜑</m:t>
                        </m:r>
                      </m:e>
                      <m:sub>
                        <m:r>
                          <a:rPr lang="en-US" b="0" i="1" smtClean="0">
                            <a:latin typeface="Cambria Math" charset="0"/>
                            <a:ea typeface="Cambria Math" charset="0"/>
                            <a:cs typeface="Cambria Math" charset="0"/>
                          </a:rPr>
                          <m:t>𝑠</m:t>
                        </m:r>
                      </m:sub>
                    </m:sSub>
                    <m:r>
                      <a:rPr lang="en-US" b="0" i="0" smtClean="0">
                        <a:latin typeface="Cambria Math" charset="0"/>
                        <a:ea typeface="Cambria Math" charset="0"/>
                        <a:cs typeface="Cambria Math" charset="0"/>
                      </a:rPr>
                      <m:t>=</m:t>
                    </m:r>
                    <m:r>
                      <m:rPr>
                        <m:sty m:val="p"/>
                      </m:rPr>
                      <a:rPr lang="el-GR" b="0" i="1" smtClean="0">
                        <a:latin typeface="Cambria Math" charset="0"/>
                        <a:ea typeface="Cambria Math" charset="0"/>
                        <a:cs typeface="Cambria Math" charset="0"/>
                      </a:rPr>
                      <m:t>π</m:t>
                    </m:r>
                  </m:oMath>
                </a14:m>
                <a:r>
                  <a:rPr lang="en-US" dirty="0" smtClean="0"/>
                  <a:t> is: </a:t>
                </a:r>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295759" y="1149921"/>
                <a:ext cx="6193170" cy="369332"/>
              </a:xfrm>
              <a:prstGeom prst="rect">
                <a:avLst/>
              </a:prstGeom>
              <a:blipFill rotWithShape="0">
                <a:blip r:embed="rId4"/>
                <a:stretch>
                  <a:fillRect l="-690" t="-10000"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1620294187"/>
                  </p:ext>
                </p:extLst>
              </p:nvPr>
            </p:nvGraphicFramePr>
            <p:xfrm>
              <a:off x="275964" y="1482563"/>
              <a:ext cx="10309310" cy="993966"/>
            </p:xfrm>
            <a:graphic>
              <a:graphicData uri="http://schemas.openxmlformats.org/drawingml/2006/table">
                <a:tbl>
                  <a:tblPr firstRow="1" bandRow="1">
                    <a:tableStyleId>{2D5ABB26-0587-4C30-8999-92F81FD0307C}</a:tableStyleId>
                  </a:tblPr>
                  <a:tblGrid>
                    <a:gridCol w="7095743">
                      <a:extLst>
                        <a:ext uri="{9D8B030D-6E8A-4147-A177-3AD203B41FA5}">
                          <a16:colId xmlns="" xmlns:a16="http://schemas.microsoft.com/office/drawing/2014/main" val="2435879438"/>
                        </a:ext>
                      </a:extLst>
                    </a:gridCol>
                    <a:gridCol w="3213567">
                      <a:extLst>
                        <a:ext uri="{9D8B030D-6E8A-4147-A177-3AD203B41FA5}">
                          <a16:colId xmlns="" xmlns:a16="http://schemas.microsoft.com/office/drawing/2014/main" val="348928089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right"/>
                              </m:oMathParaPr>
                              <m:oMath xmlns:m="http://schemas.openxmlformats.org/officeDocument/2006/math">
                                <m:sSub>
                                  <m:sSubPr>
                                    <m:ctrlPr>
                                      <a:rPr lang="en-US" b="0" i="1" smtClean="0">
                                        <a:latin typeface="Cambria Math" charset="0"/>
                                        <a:ea typeface="Cambria Math" panose="02040503050406030204" pitchFamily="18" charset="0"/>
                                      </a:rPr>
                                    </m:ctrlPr>
                                  </m:sSubPr>
                                  <m:e>
                                    <m:r>
                                      <a:rPr lang="en-US" b="0" i="1" smtClean="0">
                                        <a:latin typeface="Cambria Math" charset="0"/>
                                        <a:ea typeface="Cambria Math" panose="02040503050406030204" pitchFamily="18" charset="0"/>
                                      </a:rPr>
                                      <m:t>𝑇</m:t>
                                    </m:r>
                                  </m:e>
                                  <m:sub>
                                    <m:r>
                                      <a:rPr lang="en-US" b="0" i="1" smtClean="0">
                                        <a:latin typeface="Cambria Math" charset="0"/>
                                        <a:ea typeface="Cambria Math" panose="02040503050406030204" pitchFamily="18" charset="0"/>
                                      </a:rPr>
                                      <m:t>𝑠</m:t>
                                    </m:r>
                                  </m:sub>
                                </m:sSub>
                                <m:d>
                                  <m:dPr>
                                    <m:ctrlPr>
                                      <a:rPr lang="en-US" b="0" i="1" smtClean="0">
                                        <a:latin typeface="Cambria Math" charset="0"/>
                                        <a:ea typeface="Cambria Math" panose="02040503050406030204" pitchFamily="18" charset="0"/>
                                      </a:rPr>
                                    </m:ctrlPr>
                                  </m:dPr>
                                  <m:e>
                                    <m:r>
                                      <m:rPr>
                                        <m:sty m:val="p"/>
                                      </m:rPr>
                                      <a:rPr lang="el-GR" b="0" i="1" smtClean="0">
                                        <a:latin typeface="Cambria Math" charset="0"/>
                                        <a:ea typeface="Cambria Math" charset="0"/>
                                        <a:cs typeface="Cambria Math" charset="0"/>
                                      </a:rPr>
                                      <m:t>Δ</m:t>
                                    </m:r>
                                    <m:sSub>
                                      <m:sSubPr>
                                        <m:ctrlPr>
                                          <a:rPr lang="en-US" b="0" i="1" smtClean="0">
                                            <a:latin typeface="Cambria Math" charset="0"/>
                                            <a:ea typeface="Cambria Math" charset="0"/>
                                            <a:cs typeface="Cambria Math" charset="0"/>
                                          </a:rPr>
                                        </m:ctrlPr>
                                      </m:sSubPr>
                                      <m:e>
                                        <m:r>
                                          <a:rPr lang="en-US" b="0" i="1" smtClean="0">
                                            <a:latin typeface="Cambria Math" charset="0"/>
                                            <a:ea typeface="Cambria Math" charset="0"/>
                                            <a:cs typeface="Cambria Math" charset="0"/>
                                          </a:rPr>
                                          <m:t>𝜑</m:t>
                                        </m:r>
                                      </m:e>
                                      <m:sub>
                                        <m:r>
                                          <a:rPr lang="en-US" b="0" i="1" smtClean="0">
                                            <a:latin typeface="Cambria Math" charset="0"/>
                                            <a:ea typeface="Cambria Math" charset="0"/>
                                            <a:cs typeface="Cambria Math" charset="0"/>
                                          </a:rPr>
                                          <m:t>1</m:t>
                                        </m:r>
                                      </m:sub>
                                    </m:sSub>
                                  </m:e>
                                </m:d>
                                <m:r>
                                  <a:rPr lang="en-US" b="0" i="1" smtClean="0">
                                    <a:latin typeface="Cambria Math" charset="0"/>
                                    <a:ea typeface="Cambria Math" panose="02040503050406030204" pitchFamily="18" charset="0"/>
                                  </a:rPr>
                                  <m:t>=</m:t>
                                </m:r>
                                <m:f>
                                  <m:fPr>
                                    <m:ctrlPr>
                                      <a:rPr lang="mr-IN" b="0" i="1" smtClean="0">
                                        <a:latin typeface="Cambria Math" charset="0"/>
                                        <a:ea typeface="Cambria Math" panose="02040503050406030204" pitchFamily="18" charset="0"/>
                                      </a:rPr>
                                    </m:ctrlPr>
                                  </m:fPr>
                                  <m:num>
                                    <m:r>
                                      <a:rPr lang="en-US" b="0" i="1" smtClean="0">
                                        <a:latin typeface="Cambria Math" charset="0"/>
                                        <a:ea typeface="Cambria Math" panose="02040503050406030204" pitchFamily="18" charset="0"/>
                                      </a:rPr>
                                      <m:t>1</m:t>
                                    </m:r>
                                  </m:num>
                                  <m:den>
                                    <m:sSub>
                                      <m:sSubPr>
                                        <m:ctrlPr>
                                          <a:rPr lang="en-US" b="0" i="1" smtClean="0">
                                            <a:latin typeface="Cambria Math" charset="0"/>
                                            <a:ea typeface="Cambria Math" panose="02040503050406030204" pitchFamily="18" charset="0"/>
                                          </a:rPr>
                                        </m:ctrlPr>
                                      </m:sSubPr>
                                      <m:e>
                                        <m:r>
                                          <m:rPr>
                                            <m:sty m:val="p"/>
                                          </m:rPr>
                                          <a:rPr lang="el-GR" b="0" i="1" smtClean="0">
                                            <a:latin typeface="Cambria Math" charset="0"/>
                                            <a:ea typeface="Cambria Math" charset="0"/>
                                            <a:cs typeface="Cambria Math" charset="0"/>
                                          </a:rPr>
                                          <m:t>Ω</m:t>
                                        </m:r>
                                      </m:e>
                                      <m:sub>
                                        <m:r>
                                          <a:rPr lang="en-US" b="0" i="1" smtClean="0">
                                            <a:latin typeface="Cambria Math" charset="0"/>
                                            <a:ea typeface="Cambria Math" panose="02040503050406030204" pitchFamily="18" charset="0"/>
                                          </a:rPr>
                                          <m:t>𝑠𝑦</m:t>
                                        </m:r>
                                      </m:sub>
                                    </m:sSub>
                                  </m:den>
                                </m:f>
                                <m:nary>
                                  <m:naryPr>
                                    <m:ctrlPr>
                                      <a:rPr lang="is-IS" b="0" i="1" smtClean="0">
                                        <a:latin typeface="Cambria Math" charset="0"/>
                                        <a:ea typeface="Cambria Math" panose="02040503050406030204" pitchFamily="18" charset="0"/>
                                      </a:rPr>
                                    </m:ctrlPr>
                                  </m:naryPr>
                                  <m:sub>
                                    <m:sSub>
                                      <m:sSubPr>
                                        <m:ctrlPr>
                                          <a:rPr lang="en-US" b="0" i="1" smtClean="0">
                                            <a:latin typeface="Cambria Math" charset="0"/>
                                            <a:ea typeface="Cambria Math" panose="02040503050406030204" pitchFamily="18" charset="0"/>
                                          </a:rPr>
                                        </m:ctrlPr>
                                      </m:sSubPr>
                                      <m:e>
                                        <m:r>
                                          <a:rPr lang="en-US" b="0" i="1" smtClean="0">
                                            <a:latin typeface="Cambria Math" charset="0"/>
                                            <a:ea typeface="Cambria Math" panose="02040503050406030204" pitchFamily="18" charset="0"/>
                                          </a:rPr>
                                          <m:t>−</m:t>
                                        </m:r>
                                        <m:r>
                                          <m:rPr>
                                            <m:sty m:val="p"/>
                                          </m:rPr>
                                          <a:rPr lang="el-GR" b="0" i="1" smtClean="0">
                                            <a:latin typeface="Cambria Math" charset="0"/>
                                            <a:ea typeface="Cambria Math" charset="0"/>
                                            <a:cs typeface="Cambria Math" charset="0"/>
                                          </a:rPr>
                                          <m:t>Δ</m:t>
                                        </m:r>
                                        <m:r>
                                          <a:rPr lang="en-US" b="0" i="1" smtClean="0">
                                            <a:latin typeface="Cambria Math" charset="0"/>
                                            <a:ea typeface="Cambria Math" charset="0"/>
                                            <a:cs typeface="Cambria Math" charset="0"/>
                                          </a:rPr>
                                          <m:t>𝜑</m:t>
                                        </m:r>
                                      </m:e>
                                      <m:sub>
                                        <m:r>
                                          <a:rPr lang="en-US" b="0" i="1" smtClean="0">
                                            <a:latin typeface="Cambria Math" charset="0"/>
                                            <a:ea typeface="Cambria Math" panose="02040503050406030204" pitchFamily="18" charset="0"/>
                                          </a:rPr>
                                          <m:t>1</m:t>
                                        </m:r>
                                      </m:sub>
                                    </m:sSub>
                                  </m:sub>
                                  <m:sup>
                                    <m:sSub>
                                      <m:sSubPr>
                                        <m:ctrlPr>
                                          <a:rPr lang="en-US" b="0" i="1" smtClean="0">
                                            <a:latin typeface="Cambria Math" charset="0"/>
                                            <a:ea typeface="Cambria Math" panose="02040503050406030204" pitchFamily="18" charset="0"/>
                                          </a:rPr>
                                        </m:ctrlPr>
                                      </m:sSubPr>
                                      <m:e>
                                        <m:r>
                                          <m:rPr>
                                            <m:sty m:val="p"/>
                                          </m:rPr>
                                          <a:rPr lang="el-GR" b="0" i="1" smtClean="0">
                                            <a:latin typeface="Cambria Math" charset="0"/>
                                            <a:ea typeface="Cambria Math" charset="0"/>
                                            <a:cs typeface="Cambria Math" charset="0"/>
                                          </a:rPr>
                                          <m:t>Δ</m:t>
                                        </m:r>
                                        <m:r>
                                          <a:rPr lang="en-US" b="0" i="1" smtClean="0">
                                            <a:latin typeface="Cambria Math" charset="0"/>
                                            <a:ea typeface="Cambria Math" charset="0"/>
                                            <a:cs typeface="Cambria Math" charset="0"/>
                                          </a:rPr>
                                          <m:t>𝜑</m:t>
                                        </m:r>
                                      </m:e>
                                      <m:sub>
                                        <m:r>
                                          <a:rPr lang="en-US" b="0" i="1" smtClean="0">
                                            <a:latin typeface="Cambria Math" charset="0"/>
                                            <a:ea typeface="Cambria Math" charset="0"/>
                                            <a:cs typeface="Cambria Math" charset="0"/>
                                          </a:rPr>
                                          <m:t>1</m:t>
                                        </m:r>
                                      </m:sub>
                                    </m:sSub>
                                  </m:sup>
                                  <m:e>
                                    <m:f>
                                      <m:fPr>
                                        <m:ctrlPr>
                                          <a:rPr lang="mr-IN" b="0" i="1" smtClean="0">
                                            <a:latin typeface="Cambria Math" charset="0"/>
                                            <a:ea typeface="Cambria Math" panose="02040503050406030204" pitchFamily="18" charset="0"/>
                                          </a:rPr>
                                        </m:ctrlPr>
                                      </m:fPr>
                                      <m:num>
                                        <m:r>
                                          <a:rPr lang="en-US" b="0" i="1" smtClean="0">
                                            <a:latin typeface="Cambria Math" charset="0"/>
                                            <a:ea typeface="Cambria Math" panose="02040503050406030204" pitchFamily="18" charset="0"/>
                                          </a:rPr>
                                          <m:t>𝑑</m:t>
                                        </m:r>
                                        <m:r>
                                          <a:rPr lang="en-US" b="0" i="1" smtClean="0">
                                            <a:latin typeface="Cambria Math" charset="0"/>
                                            <a:ea typeface="Cambria Math" panose="02040503050406030204" pitchFamily="18" charset="0"/>
                                          </a:rPr>
                                          <m:t>(</m:t>
                                        </m:r>
                                        <m:r>
                                          <m:rPr>
                                            <m:sty m:val="p"/>
                                          </m:rPr>
                                          <a:rPr lang="el-GR" b="0" i="1" smtClean="0">
                                            <a:latin typeface="Cambria Math" charset="0"/>
                                            <a:ea typeface="Cambria Math" charset="0"/>
                                            <a:cs typeface="Cambria Math" charset="0"/>
                                          </a:rPr>
                                          <m:t>Δ</m:t>
                                        </m:r>
                                        <m:r>
                                          <a:rPr lang="el-GR" b="0" i="1" smtClean="0">
                                            <a:latin typeface="Cambria Math" charset="0"/>
                                            <a:ea typeface="Cambria Math" charset="0"/>
                                            <a:cs typeface="Cambria Math" charset="0"/>
                                          </a:rPr>
                                          <m:t>𝜑</m:t>
                                        </m:r>
                                        <m:r>
                                          <a:rPr lang="en-US" b="0" i="1" smtClean="0">
                                            <a:latin typeface="Cambria Math" charset="0"/>
                                            <a:ea typeface="Cambria Math" panose="02040503050406030204" pitchFamily="18" charset="0"/>
                                          </a:rPr>
                                          <m:t>)</m:t>
                                        </m:r>
                                      </m:num>
                                      <m:den>
                                        <m:rad>
                                          <m:radPr>
                                            <m:degHide m:val="on"/>
                                            <m:ctrlPr>
                                              <a:rPr lang="mr-IN" b="0" i="1" smtClean="0">
                                                <a:latin typeface="Cambria Math" charset="0"/>
                                                <a:ea typeface="Cambria Math" panose="02040503050406030204" pitchFamily="18" charset="0"/>
                                              </a:rPr>
                                            </m:ctrlPr>
                                          </m:radPr>
                                          <m:deg/>
                                          <m:e>
                                            <m:sSup>
                                              <m:sSupPr>
                                                <m:ctrlPr>
                                                  <a:rPr lang="mr-IN" b="0" i="1" smtClean="0">
                                                    <a:latin typeface="Cambria Math" charset="0"/>
                                                    <a:ea typeface="Cambria Math" panose="02040503050406030204" pitchFamily="18" charset="0"/>
                                                  </a:rPr>
                                                </m:ctrlPr>
                                              </m:sSupPr>
                                              <m:e>
                                                <m:r>
                                                  <a:rPr lang="en-US" b="0" i="1" smtClean="0">
                                                    <a:latin typeface="Cambria Math" charset="0"/>
                                                    <a:ea typeface="Cambria Math" panose="02040503050406030204" pitchFamily="18" charset="0"/>
                                                  </a:rPr>
                                                  <m:t>𝑠𝑖𝑛</m:t>
                                                </m:r>
                                              </m:e>
                                              <m:sup>
                                                <m:r>
                                                  <a:rPr lang="en-US" b="0" i="1" smtClean="0">
                                                    <a:latin typeface="Cambria Math" charset="0"/>
                                                    <a:ea typeface="Cambria Math" panose="02040503050406030204" pitchFamily="18" charset="0"/>
                                                  </a:rPr>
                                                  <m:t>2</m:t>
                                                </m:r>
                                              </m:sup>
                                            </m:sSup>
                                            <m:d>
                                              <m:dPr>
                                                <m:ctrlPr>
                                                  <a:rPr lang="en-US" b="0" i="1" smtClean="0">
                                                    <a:latin typeface="Cambria Math" charset="0"/>
                                                    <a:ea typeface="Cambria Math" panose="02040503050406030204" pitchFamily="18" charset="0"/>
                                                  </a:rPr>
                                                </m:ctrlPr>
                                              </m:dPr>
                                              <m:e>
                                                <m:f>
                                                  <m:fPr>
                                                    <m:ctrlPr>
                                                      <a:rPr lang="en-US" b="0" i="1" smtClean="0">
                                                        <a:latin typeface="Cambria Math" charset="0"/>
                                                        <a:ea typeface="Cambria Math" charset="0"/>
                                                        <a:cs typeface="Cambria Math" charset="0"/>
                                                      </a:rPr>
                                                    </m:ctrlPr>
                                                  </m:fPr>
                                                  <m:num>
                                                    <m:r>
                                                      <m:rPr>
                                                        <m:sty m:val="p"/>
                                                      </m:rPr>
                                                      <a:rPr lang="el-GR" b="0" i="1" smtClean="0">
                                                        <a:latin typeface="Cambria Math" charset="0"/>
                                                        <a:ea typeface="Cambria Math" charset="0"/>
                                                        <a:cs typeface="Cambria Math" charset="0"/>
                                                      </a:rPr>
                                                      <m:t>Δ</m:t>
                                                    </m:r>
                                                    <m:sSub>
                                                      <m:sSubPr>
                                                        <m:ctrlPr>
                                                          <a:rPr lang="en-US" b="0" i="1" smtClean="0">
                                                            <a:latin typeface="Cambria Math" charset="0"/>
                                                            <a:ea typeface="Cambria Math" charset="0"/>
                                                            <a:cs typeface="Cambria Math" charset="0"/>
                                                          </a:rPr>
                                                        </m:ctrlPr>
                                                      </m:sSubPr>
                                                      <m:e>
                                                        <m:r>
                                                          <a:rPr lang="en-US" b="0" i="1" smtClean="0">
                                                            <a:latin typeface="Cambria Math" charset="0"/>
                                                            <a:ea typeface="Cambria Math" charset="0"/>
                                                            <a:cs typeface="Cambria Math" charset="0"/>
                                                          </a:rPr>
                                                          <m:t>𝜑</m:t>
                                                        </m:r>
                                                      </m:e>
                                                      <m:sub>
                                                        <m:r>
                                                          <a:rPr lang="en-US" b="0" i="1" smtClean="0">
                                                            <a:latin typeface="Cambria Math" charset="0"/>
                                                            <a:ea typeface="Cambria Math" charset="0"/>
                                                            <a:cs typeface="Cambria Math" charset="0"/>
                                                          </a:rPr>
                                                          <m:t>1</m:t>
                                                        </m:r>
                                                      </m:sub>
                                                    </m:sSub>
                                                  </m:num>
                                                  <m:den>
                                                    <m:r>
                                                      <a:rPr lang="en-US" b="0" i="1" smtClean="0">
                                                        <a:latin typeface="Cambria Math" charset="0"/>
                                                        <a:ea typeface="Cambria Math" charset="0"/>
                                                        <a:cs typeface="Cambria Math" charset="0"/>
                                                      </a:rPr>
                                                      <m:t>2</m:t>
                                                    </m:r>
                                                  </m:den>
                                                </m:f>
                                              </m:e>
                                            </m:d>
                                            <m:r>
                                              <a:rPr lang="en-US" b="0" i="1" smtClean="0">
                                                <a:latin typeface="Cambria Math" charset="0"/>
                                                <a:ea typeface="Cambria Math" panose="02040503050406030204" pitchFamily="18" charset="0"/>
                                              </a:rPr>
                                              <m:t>−</m:t>
                                            </m:r>
                                            <m:sSup>
                                              <m:sSupPr>
                                                <m:ctrlPr>
                                                  <a:rPr lang="en-US" b="0" i="1" smtClean="0">
                                                    <a:latin typeface="Cambria Math" charset="0"/>
                                                    <a:ea typeface="Cambria Math" panose="02040503050406030204" pitchFamily="18" charset="0"/>
                                                  </a:rPr>
                                                </m:ctrlPr>
                                              </m:sSupPr>
                                              <m:e>
                                                <m:r>
                                                  <a:rPr lang="en-US" b="0" i="1" smtClean="0">
                                                    <a:latin typeface="Cambria Math" charset="0"/>
                                                    <a:ea typeface="Cambria Math" panose="02040503050406030204" pitchFamily="18" charset="0"/>
                                                  </a:rPr>
                                                  <m:t>𝑠𝑖𝑛</m:t>
                                                </m:r>
                                              </m:e>
                                              <m:sup>
                                                <m:r>
                                                  <a:rPr lang="en-US" b="0" i="1" smtClean="0">
                                                    <a:latin typeface="Cambria Math" charset="0"/>
                                                    <a:ea typeface="Cambria Math" panose="02040503050406030204" pitchFamily="18" charset="0"/>
                                                  </a:rPr>
                                                  <m:t>2</m:t>
                                                </m:r>
                                              </m:sup>
                                            </m:sSup>
                                            <m:d>
                                              <m:dPr>
                                                <m:ctrlPr>
                                                  <a:rPr lang="en-US" b="0" i="1" smtClean="0">
                                                    <a:latin typeface="Cambria Math" charset="0"/>
                                                    <a:ea typeface="Cambria Math" panose="02040503050406030204" pitchFamily="18" charset="0"/>
                                                  </a:rPr>
                                                </m:ctrlPr>
                                              </m:dPr>
                                              <m:e>
                                                <m:f>
                                                  <m:fPr>
                                                    <m:ctrlPr>
                                                      <a:rPr lang="en-US" b="0" i="1" smtClean="0">
                                                        <a:latin typeface="Cambria Math" charset="0"/>
                                                        <a:ea typeface="Cambria Math" charset="0"/>
                                                        <a:cs typeface="Cambria Math" charset="0"/>
                                                      </a:rPr>
                                                    </m:ctrlPr>
                                                  </m:fPr>
                                                  <m:num>
                                                    <m:r>
                                                      <a:rPr lang="en-US" b="0" i="1" smtClean="0">
                                                        <a:latin typeface="Cambria Math" charset="0"/>
                                                        <a:ea typeface="Cambria Math" charset="0"/>
                                                        <a:cs typeface="Cambria Math" charset="0"/>
                                                      </a:rPr>
                                                      <m:t>∆</m:t>
                                                    </m:r>
                                                    <m:r>
                                                      <a:rPr lang="en-US" b="0" i="1" smtClean="0">
                                                        <a:latin typeface="Cambria Math" charset="0"/>
                                                        <a:ea typeface="Cambria Math" charset="0"/>
                                                        <a:cs typeface="Cambria Math" charset="0"/>
                                                      </a:rPr>
                                                      <m:t>𝜑</m:t>
                                                    </m:r>
                                                  </m:num>
                                                  <m:den>
                                                    <m:r>
                                                      <a:rPr lang="en-US" b="0" i="1" smtClean="0">
                                                        <a:latin typeface="Cambria Math" charset="0"/>
                                                        <a:ea typeface="Cambria Math" charset="0"/>
                                                        <a:cs typeface="Cambria Math" charset="0"/>
                                                      </a:rPr>
                                                      <m:t>2</m:t>
                                                    </m:r>
                                                  </m:den>
                                                </m:f>
                                              </m:e>
                                            </m:d>
                                          </m:e>
                                        </m:rad>
                                      </m:den>
                                    </m:f>
                                  </m:e>
                                </m:nary>
                                <m:r>
                                  <a:rPr lang="en-US" b="0" i="1" smtClean="0">
                                    <a:latin typeface="Cambria Math" charset="0"/>
                                    <a:ea typeface="Cambria Math" panose="02040503050406030204" pitchFamily="18" charset="0"/>
                                  </a:rPr>
                                  <m:t>𝑑</m:t>
                                </m:r>
                                <m:r>
                                  <a:rPr lang="en-US" b="0" i="1" smtClean="0">
                                    <a:latin typeface="Cambria Math" charset="0"/>
                                    <a:ea typeface="Cambria Math" charset="0"/>
                                    <a:cs typeface="Cambria Math" charset="0"/>
                                  </a:rPr>
                                  <m:t>𝜑</m:t>
                                </m:r>
                              </m:oMath>
                            </m:oMathPara>
                          </a14:m>
                          <a:endParaRPr lang="en-US" b="0" dirty="0" smtClean="0"/>
                        </a:p>
                      </a:txBody>
                      <a:tcPr>
                        <a:noFill/>
                      </a:tcPr>
                    </a:tc>
                    <a:tc>
                      <a:txBody>
                        <a:bodyPr/>
                        <a:lstStyle/>
                        <a:p>
                          <a:pPr algn="r"/>
                          <a:r>
                            <a:rPr lang="en-GB" dirty="0" smtClean="0"/>
                            <a:t>Eq. 73 </a:t>
                          </a:r>
                          <a:endParaRPr lang="en-GB" dirty="0"/>
                        </a:p>
                      </a:txBody>
                      <a:tcPr anchor="ctr"/>
                    </a:tc>
                    <a:extLst>
                      <a:ext uri="{0D108BD9-81ED-4DB2-BD59-A6C34878D82A}">
                        <a16:rowId xmlns="" xmlns:a16="http://schemas.microsoft.com/office/drawing/2014/main" val="2992407173"/>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1620294187"/>
                  </p:ext>
                </p:extLst>
              </p:nvPr>
            </p:nvGraphicFramePr>
            <p:xfrm>
              <a:off x="275964" y="1482563"/>
              <a:ext cx="10309310" cy="993966"/>
            </p:xfrm>
            <a:graphic>
              <a:graphicData uri="http://schemas.openxmlformats.org/drawingml/2006/table">
                <a:tbl>
                  <a:tblPr firstRow="1" bandRow="1">
                    <a:tableStyleId>{2D5ABB26-0587-4C30-8999-92F81FD0307C}</a:tableStyleId>
                  </a:tblPr>
                  <a:tblGrid>
                    <a:gridCol w="7095743">
                      <a:extLst>
                        <a:ext uri="{9D8B030D-6E8A-4147-A177-3AD203B41FA5}">
                          <a16:colId xmlns="" xmlns:a16="http://schemas.microsoft.com/office/drawing/2014/main" xmlns:a14="http://schemas.microsoft.com/office/drawing/2010/main" val="2435879438"/>
                        </a:ext>
                      </a:extLst>
                    </a:gridCol>
                    <a:gridCol w="3213567">
                      <a:extLst>
                        <a:ext uri="{9D8B030D-6E8A-4147-A177-3AD203B41FA5}">
                          <a16:colId xmlns="" xmlns:a16="http://schemas.microsoft.com/office/drawing/2014/main" xmlns:a14="http://schemas.microsoft.com/office/drawing/2010/main" val="3489280894"/>
                        </a:ext>
                      </a:extLst>
                    </a:gridCol>
                  </a:tblGrid>
                  <a:tr h="993966">
                    <a:tc>
                      <a:txBody>
                        <a:bodyPr/>
                        <a:lstStyle/>
                        <a:p>
                          <a:endParaRPr lang="en-US"/>
                        </a:p>
                      </a:txBody>
                      <a:tcPr>
                        <a:blipFill rotWithShape="0">
                          <a:blip r:embed="rId5"/>
                          <a:stretch>
                            <a:fillRect r="-45236"/>
                          </a:stretch>
                        </a:blipFill>
                      </a:tcPr>
                    </a:tc>
                    <a:tc>
                      <a:txBody>
                        <a:bodyPr/>
                        <a:lstStyle/>
                        <a:p>
                          <a:pPr algn="r"/>
                          <a:r>
                            <a:rPr lang="en-GB" dirty="0" smtClean="0"/>
                            <a:t>Eq. 73 </a:t>
                          </a:r>
                          <a:endParaRPr lang="en-GB" dirty="0"/>
                        </a:p>
                      </a:txBody>
                      <a:tcPr anchor="ctr"/>
                    </a:tc>
                    <a:extLst>
                      <a:ext uri="{0D108BD9-81ED-4DB2-BD59-A6C34878D82A}">
                        <a16:rowId xmlns="" xmlns:a16="http://schemas.microsoft.com/office/drawing/2014/main" xmlns:a14="http://schemas.microsoft.com/office/drawing/2010/main" val="2992407173"/>
                      </a:ext>
                    </a:extLst>
                  </a:tr>
                </a:tbl>
              </a:graphicData>
            </a:graphic>
          </p:graphicFrame>
        </mc:Fallback>
      </mc:AlternateContent>
      <mc:AlternateContent xmlns:mc="http://schemas.openxmlformats.org/markup-compatibility/2006" xmlns:a14="http://schemas.microsoft.com/office/drawing/2010/main">
        <mc:Choice Requires="a14">
          <p:sp>
            <p:nvSpPr>
              <p:cNvPr id="6" name="TextBox 5"/>
              <p:cNvSpPr txBox="1"/>
              <p:nvPr/>
            </p:nvSpPr>
            <p:spPr>
              <a:xfrm>
                <a:off x="295759" y="2427730"/>
                <a:ext cx="11054082" cy="461665"/>
              </a:xfrm>
              <a:prstGeom prst="rect">
                <a:avLst/>
              </a:prstGeom>
              <a:noFill/>
            </p:spPr>
            <p:txBody>
              <a:bodyPr wrap="square" rtlCol="0">
                <a:spAutoFit/>
              </a:bodyPr>
              <a:lstStyle/>
              <a:p>
                <a:pPr marL="285750" indent="-285750">
                  <a:buFont typeface="Arial" charset="0"/>
                  <a:buChar char="•"/>
                </a:pPr>
                <a:r>
                  <a:rPr lang="en-US" sz="1200" i="1" dirty="0" smtClean="0"/>
                  <a:t>Where the Hamiltonian of the trajectory has been replaced by the Hamiltonian at the maximum phase deviation, and we have used that the trajectory is symmetric around</a:t>
                </a:r>
                <a14:m>
                  <m:oMath xmlns:m="http://schemas.openxmlformats.org/officeDocument/2006/math">
                    <m:r>
                      <a:rPr lang="en-US" sz="1200" b="0" i="1" smtClean="0">
                        <a:latin typeface="Cambria Math" charset="0"/>
                        <a:ea typeface="Cambria Math" charset="0"/>
                        <a:cs typeface="Cambria Math" charset="0"/>
                      </a:rPr>
                      <m:t> </m:t>
                    </m:r>
                    <m:sSub>
                      <m:sSubPr>
                        <m:ctrlPr>
                          <a:rPr lang="en-US" sz="1200" b="0" i="1" smtClean="0">
                            <a:latin typeface="Cambria Math" charset="0"/>
                            <a:ea typeface="Cambria Math" charset="0"/>
                            <a:cs typeface="Cambria Math" charset="0"/>
                          </a:rPr>
                        </m:ctrlPr>
                      </m:sSubPr>
                      <m:e>
                        <m:r>
                          <a:rPr lang="en-US" sz="1200" b="0" i="1" smtClean="0">
                            <a:latin typeface="Cambria Math" charset="0"/>
                            <a:ea typeface="Cambria Math" charset="0"/>
                            <a:cs typeface="Cambria Math" charset="0"/>
                          </a:rPr>
                          <m:t>𝜑</m:t>
                        </m:r>
                      </m:e>
                      <m:sub>
                        <m:r>
                          <a:rPr lang="en-US" sz="1200" b="0" i="1" smtClean="0">
                            <a:latin typeface="Cambria Math" charset="0"/>
                            <a:ea typeface="Cambria Math" charset="0"/>
                            <a:cs typeface="Cambria Math" charset="0"/>
                          </a:rPr>
                          <m:t>𝑠</m:t>
                        </m:r>
                      </m:sub>
                    </m:sSub>
                  </m:oMath>
                </a14:m>
                <a:r>
                  <a:rPr lang="en-US" sz="1200" i="1" dirty="0" smtClean="0"/>
                  <a:t> for the integration limits.</a:t>
                </a:r>
                <a:endParaRPr lang="en-US" sz="1200" i="1" dirty="0"/>
              </a:p>
            </p:txBody>
          </p:sp>
        </mc:Choice>
        <mc:Fallback xmlns="">
          <p:sp>
            <p:nvSpPr>
              <p:cNvPr id="6" name="TextBox 5"/>
              <p:cNvSpPr txBox="1">
                <a:spLocks noRot="1" noChangeAspect="1" noMove="1" noResize="1" noEditPoints="1" noAdjustHandles="1" noChangeArrowheads="1" noChangeShapeType="1" noTextEdit="1"/>
              </p:cNvSpPr>
              <p:nvPr/>
            </p:nvSpPr>
            <p:spPr>
              <a:xfrm>
                <a:off x="295759" y="2427730"/>
                <a:ext cx="11054082" cy="461665"/>
              </a:xfrm>
              <a:prstGeom prst="rect">
                <a:avLst/>
              </a:prstGeom>
              <a:blipFill rotWithShape="0">
                <a:blip r:embed="rId6"/>
                <a:stretch>
                  <a:fillRect t="-7895" b="-59211"/>
                </a:stretch>
              </a:blipFill>
            </p:spPr>
            <p:txBody>
              <a:bodyPr/>
              <a:lstStyle/>
              <a:p>
                <a:r>
                  <a:rPr lang="en-US">
                    <a:noFill/>
                  </a:rPr>
                  <a:t> </a:t>
                </a:r>
              </a:p>
            </p:txBody>
          </p:sp>
        </mc:Fallback>
      </mc:AlternateContent>
      <p:sp>
        <p:nvSpPr>
          <p:cNvPr id="12" name="TextBox 11"/>
          <p:cNvSpPr txBox="1"/>
          <p:nvPr/>
        </p:nvSpPr>
        <p:spPr>
          <a:xfrm>
            <a:off x="295759" y="2911630"/>
            <a:ext cx="11650817" cy="646331"/>
          </a:xfrm>
          <a:prstGeom prst="rect">
            <a:avLst/>
          </a:prstGeom>
          <a:noFill/>
        </p:spPr>
        <p:txBody>
          <a:bodyPr wrap="square" rtlCol="0">
            <a:spAutoFit/>
          </a:bodyPr>
          <a:lstStyle/>
          <a:p>
            <a:pPr marL="285750" indent="-285750">
              <a:buFont typeface="Arial" charset="0"/>
              <a:buChar char="•"/>
            </a:pPr>
            <a:r>
              <a:rPr lang="en-US" dirty="0" smtClean="0"/>
              <a:t>The angular synchrotron frequency as a function of the maximum phase deviation can be approximated by (after a tedious mathematical exercise</a:t>
            </a:r>
            <a:r>
              <a:rPr lang="en-US" dirty="0"/>
              <a:t>)</a:t>
            </a:r>
            <a:r>
              <a:rPr lang="en-US" dirty="0" smtClean="0"/>
              <a:t>:</a:t>
            </a:r>
            <a:endParaRPr lang="en-US" dirty="0"/>
          </a:p>
        </p:txBody>
      </p:sp>
      <p:pic>
        <p:nvPicPr>
          <p:cNvPr id="14" name="Picture 13"/>
          <p:cNvPicPr>
            <a:picLocks noChangeAspect="1"/>
          </p:cNvPicPr>
          <p:nvPr/>
        </p:nvPicPr>
        <p:blipFill>
          <a:blip r:embed="rId7"/>
          <a:stretch>
            <a:fillRect/>
          </a:stretch>
        </p:blipFill>
        <p:spPr>
          <a:xfrm>
            <a:off x="7365711" y="3309331"/>
            <a:ext cx="4580865" cy="3613644"/>
          </a:xfrm>
          <a:prstGeom prst="rect">
            <a:avLst/>
          </a:prstGeom>
        </p:spPr>
      </p:pic>
      <p:sp>
        <p:nvSpPr>
          <p:cNvPr id="15" name="TextBox 14"/>
          <p:cNvSpPr txBox="1"/>
          <p:nvPr/>
        </p:nvSpPr>
        <p:spPr>
          <a:xfrm>
            <a:off x="299630" y="4317138"/>
            <a:ext cx="6317672" cy="923330"/>
          </a:xfrm>
          <a:prstGeom prst="rect">
            <a:avLst/>
          </a:prstGeom>
          <a:noFill/>
        </p:spPr>
        <p:txBody>
          <a:bodyPr wrap="square" rtlCol="0">
            <a:spAutoFit/>
          </a:bodyPr>
          <a:lstStyle/>
          <a:p>
            <a:r>
              <a:rPr lang="en-US" dirty="0" smtClean="0"/>
              <a:t>The synchrotron frequency versus the phase in the case of a single RF system and a stationary bucket. The exact curve (Eq. 73) is the solid line, the approximate solution is the dashed line.</a:t>
            </a:r>
            <a:endParaRPr lang="en-US" dirty="0"/>
          </a:p>
        </p:txBody>
      </p:sp>
      <p:cxnSp>
        <p:nvCxnSpPr>
          <p:cNvPr id="16" name="Straight Arrow Connector 15"/>
          <p:cNvCxnSpPr/>
          <p:nvPr/>
        </p:nvCxnSpPr>
        <p:spPr>
          <a:xfrm>
            <a:off x="9904021" y="3788229"/>
            <a:ext cx="0" cy="209016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7885216" y="3788229"/>
            <a:ext cx="3158836" cy="118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8076725" y="5866521"/>
            <a:ext cx="3158836" cy="11875"/>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8265225" y="4621948"/>
            <a:ext cx="2398817" cy="923330"/>
          </a:xfrm>
          <a:prstGeom prst="rect">
            <a:avLst/>
          </a:prstGeom>
          <a:noFill/>
        </p:spPr>
        <p:txBody>
          <a:bodyPr wrap="square" rtlCol="0">
            <a:spAutoFit/>
          </a:bodyPr>
          <a:lstStyle/>
          <a:p>
            <a:pPr algn="ctr"/>
            <a:r>
              <a:rPr lang="en-US" dirty="0" smtClean="0">
                <a:solidFill>
                  <a:schemeClr val="accent1"/>
                </a:solidFill>
              </a:rPr>
              <a:t>Every particle in the bunch has a different </a:t>
            </a:r>
            <a:r>
              <a:rPr lang="en-US" smtClean="0">
                <a:solidFill>
                  <a:schemeClr val="accent1"/>
                </a:solidFill>
              </a:rPr>
              <a:t>synchrotron frequency</a:t>
            </a:r>
            <a:endParaRPr lang="en-US">
              <a:solidFill>
                <a:schemeClr val="accent1"/>
              </a:solidFill>
            </a:endParaRPr>
          </a:p>
        </p:txBody>
      </p:sp>
      <p:sp>
        <p:nvSpPr>
          <p:cNvPr id="20" name="TextBox 19"/>
          <p:cNvSpPr txBox="1"/>
          <p:nvPr/>
        </p:nvSpPr>
        <p:spPr>
          <a:xfrm>
            <a:off x="599032" y="5389292"/>
            <a:ext cx="6766678" cy="1477328"/>
          </a:xfrm>
          <a:prstGeom prst="rect">
            <a:avLst/>
          </a:prstGeom>
          <a:noFill/>
        </p:spPr>
        <p:txBody>
          <a:bodyPr wrap="square" rtlCol="0">
            <a:spAutoFit/>
          </a:bodyPr>
          <a:lstStyle/>
          <a:p>
            <a:pPr marL="285750" indent="-285750">
              <a:buFont typeface="Arial" charset="0"/>
              <a:buChar char="•"/>
            </a:pPr>
            <a:r>
              <a:rPr lang="en-US" dirty="0" smtClean="0"/>
              <a:t>The spread in synchrotron frequencies is not bad for the beam but the opposite!! It helps damping collective effects </a:t>
            </a:r>
            <a:r>
              <a:rPr lang="en-US" dirty="0" smtClean="0">
                <a:sym typeface="Wingdings"/>
              </a:rPr>
              <a:t> Landau damping</a:t>
            </a:r>
          </a:p>
          <a:p>
            <a:pPr marL="285750" indent="-285750">
              <a:buFont typeface="Arial" charset="0"/>
              <a:buChar char="•"/>
            </a:pPr>
            <a:r>
              <a:rPr lang="en-US" dirty="0" smtClean="0">
                <a:sym typeface="Wingdings"/>
              </a:rPr>
              <a:t>Depending on the bunch emittance, the synchrotron frequency spread may vary a lot.</a:t>
            </a:r>
            <a:endParaRPr lang="en-US" dirty="0" smtClean="0"/>
          </a:p>
        </p:txBody>
      </p:sp>
      <p:cxnSp>
        <p:nvCxnSpPr>
          <p:cNvPr id="21" name="Straight Arrow Connector 20"/>
          <p:cNvCxnSpPr/>
          <p:nvPr/>
        </p:nvCxnSpPr>
        <p:spPr>
          <a:xfrm>
            <a:off x="5617029" y="4693198"/>
            <a:ext cx="21494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8637111" y="5877831"/>
            <a:ext cx="2712730" cy="461665"/>
          </a:xfrm>
          <a:prstGeom prst="rect">
            <a:avLst/>
          </a:prstGeom>
          <a:noFill/>
        </p:spPr>
        <p:txBody>
          <a:bodyPr wrap="none" rtlCol="0">
            <a:spAutoFit/>
          </a:bodyPr>
          <a:lstStyle/>
          <a:p>
            <a:r>
              <a:rPr lang="en-US" sz="1200" dirty="0" smtClean="0"/>
              <a:t>Solid line is the exact solution (Eq. 73)</a:t>
            </a:r>
          </a:p>
          <a:p>
            <a:r>
              <a:rPr lang="en-US" sz="1200" dirty="0" smtClean="0"/>
              <a:t>Dotted line is the approximation (Eq. 74)</a:t>
            </a:r>
            <a:endParaRPr lang="en-US" sz="1200" dirty="0"/>
          </a:p>
        </p:txBody>
      </p:sp>
      <mc:AlternateContent xmlns:mc="http://schemas.openxmlformats.org/markup-compatibility/2006" xmlns:a14="http://schemas.microsoft.com/office/drawing/2010/main">
        <mc:Choice Requires="a14">
          <p:sp>
            <p:nvSpPr>
              <p:cNvPr id="23" name="Rectangle 22"/>
              <p:cNvSpPr/>
              <p:nvPr/>
            </p:nvSpPr>
            <p:spPr>
              <a:xfrm>
                <a:off x="9574879" y="6593681"/>
                <a:ext cx="634533" cy="369332"/>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l-GR" i="1">
                          <a:latin typeface="Cambria Math" charset="0"/>
                          <a:ea typeface="Cambria Math" charset="0"/>
                          <a:cs typeface="Cambria Math" charset="0"/>
                        </a:rPr>
                        <m:t>Δ</m:t>
                      </m:r>
                      <m:sSub>
                        <m:sSubPr>
                          <m:ctrlPr>
                            <a:rPr lang="en-US" i="1">
                              <a:latin typeface="Cambria Math" charset="0"/>
                              <a:ea typeface="Cambria Math" charset="0"/>
                              <a:cs typeface="Cambria Math" charset="0"/>
                            </a:rPr>
                          </m:ctrlPr>
                        </m:sSubPr>
                        <m:e>
                          <m:r>
                            <a:rPr lang="en-US" i="1">
                              <a:latin typeface="Cambria Math" charset="0"/>
                              <a:ea typeface="Cambria Math" charset="0"/>
                              <a:cs typeface="Cambria Math" charset="0"/>
                            </a:rPr>
                            <m:t>𝜑</m:t>
                          </m:r>
                        </m:e>
                        <m:sub>
                          <m:r>
                            <a:rPr lang="en-US" i="1">
                              <a:latin typeface="Cambria Math" charset="0"/>
                              <a:ea typeface="Cambria Math" charset="0"/>
                              <a:cs typeface="Cambria Math" charset="0"/>
                            </a:rPr>
                            <m:t>1</m:t>
                          </m:r>
                        </m:sub>
                      </m:sSub>
                    </m:oMath>
                  </m:oMathPara>
                </a14:m>
                <a:endParaRPr lang="en-US" dirty="0"/>
              </a:p>
            </p:txBody>
          </p:sp>
        </mc:Choice>
        <mc:Fallback xmlns="">
          <p:sp>
            <p:nvSpPr>
              <p:cNvPr id="23" name="Rectangle 22"/>
              <p:cNvSpPr>
                <a:spLocks noRot="1" noChangeAspect="1" noMove="1" noResize="1" noEditPoints="1" noAdjustHandles="1" noChangeArrowheads="1" noChangeShapeType="1" noTextEdit="1"/>
              </p:cNvSpPr>
              <p:nvPr/>
            </p:nvSpPr>
            <p:spPr>
              <a:xfrm>
                <a:off x="9574879" y="6593681"/>
                <a:ext cx="634533" cy="369332"/>
              </a:xfrm>
              <a:prstGeom prst="rect">
                <a:avLst/>
              </a:prstGeom>
              <a:blipFill rotWithShape="0">
                <a:blip r:embed="rId8"/>
                <a:stretch>
                  <a:fillRect b="-6667"/>
                </a:stretch>
              </a:blipFill>
            </p:spPr>
            <p:txBody>
              <a:bodyPr/>
              <a:lstStyle/>
              <a:p>
                <a:r>
                  <a:rPr lang="en-US">
                    <a:noFill/>
                  </a:rPr>
                  <a:t> </a:t>
                </a:r>
              </a:p>
            </p:txBody>
          </p:sp>
        </mc:Fallback>
      </mc:AlternateContent>
    </p:spTree>
    <p:extLst>
      <p:ext uri="{BB962C8B-B14F-4D97-AF65-F5344CB8AC3E}">
        <p14:creationId xmlns:p14="http://schemas.microsoft.com/office/powerpoint/2010/main" val="20222620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29392" y="451262"/>
            <a:ext cx="1754839" cy="369332"/>
          </a:xfrm>
          <a:prstGeom prst="rect">
            <a:avLst/>
          </a:prstGeom>
          <a:noFill/>
        </p:spPr>
        <p:txBody>
          <a:bodyPr wrap="none" rtlCol="0">
            <a:spAutoFit/>
          </a:bodyPr>
          <a:lstStyle/>
          <a:p>
            <a:r>
              <a:rPr lang="en-US" b="1" smtClean="0">
                <a:solidFill>
                  <a:schemeClr val="accent1"/>
                </a:solidFill>
              </a:rPr>
              <a:t>FILAMENTATION</a:t>
            </a:r>
            <a:endParaRPr lang="en-US" b="1">
              <a:solidFill>
                <a:schemeClr val="accent1"/>
              </a:solidFill>
            </a:endParaRPr>
          </a:p>
        </p:txBody>
      </p:sp>
      <p:sp>
        <p:nvSpPr>
          <p:cNvPr id="3" name="TextBox 2"/>
          <p:cNvSpPr txBox="1"/>
          <p:nvPr/>
        </p:nvSpPr>
        <p:spPr>
          <a:xfrm>
            <a:off x="629393" y="820594"/>
            <a:ext cx="11150930" cy="1477328"/>
          </a:xfrm>
          <a:prstGeom prst="rect">
            <a:avLst/>
          </a:prstGeom>
          <a:noFill/>
        </p:spPr>
        <p:txBody>
          <a:bodyPr wrap="square" rtlCol="0">
            <a:spAutoFit/>
          </a:bodyPr>
          <a:lstStyle/>
          <a:p>
            <a:pPr marL="285750" indent="-285750">
              <a:buFont typeface="Arial" charset="0"/>
              <a:buChar char="•"/>
            </a:pPr>
            <a:r>
              <a:rPr lang="en-US" dirty="0" smtClean="0"/>
              <a:t>The spread in synchrotron frequency is the responsible for the beam </a:t>
            </a:r>
            <a:r>
              <a:rPr lang="en-US" dirty="0" err="1" smtClean="0"/>
              <a:t>filamentation</a:t>
            </a:r>
            <a:r>
              <a:rPr lang="en-US" dirty="0" smtClean="0"/>
              <a:t>.</a:t>
            </a:r>
          </a:p>
          <a:p>
            <a:pPr marL="285750" indent="-285750">
              <a:buFont typeface="Arial" charset="0"/>
              <a:buChar char="•"/>
            </a:pPr>
            <a:r>
              <a:rPr lang="en-US" dirty="0" smtClean="0"/>
              <a:t>E.g. in case of a large bunch (occupies substantial fraction of the bucket area) that it is not matched to the bucket, for example the bunch is injected into another machine, the difference in frequencies leads to beam </a:t>
            </a:r>
            <a:r>
              <a:rPr lang="en-US" dirty="0" err="1" smtClean="0"/>
              <a:t>filamentation</a:t>
            </a:r>
            <a:r>
              <a:rPr lang="en-US" dirty="0" smtClean="0"/>
              <a:t>.</a:t>
            </a:r>
          </a:p>
          <a:p>
            <a:pPr marL="285750" indent="-285750">
              <a:buFont typeface="Arial" charset="0"/>
              <a:buChar char="•"/>
            </a:pPr>
            <a:r>
              <a:rPr lang="en-US" dirty="0" smtClean="0"/>
              <a:t>This process causes the mismatched bunch distribution to evolve into spirals, diluting the phase space density of the beam:</a:t>
            </a:r>
            <a:endParaRPr lang="en-US" dirty="0"/>
          </a:p>
        </p:txBody>
      </p:sp>
      <p:pic>
        <p:nvPicPr>
          <p:cNvPr id="4" name="Picture 3"/>
          <p:cNvPicPr>
            <a:picLocks noChangeAspect="1"/>
          </p:cNvPicPr>
          <p:nvPr/>
        </p:nvPicPr>
        <p:blipFill>
          <a:blip r:embed="rId3"/>
          <a:stretch>
            <a:fillRect/>
          </a:stretch>
        </p:blipFill>
        <p:spPr>
          <a:xfrm>
            <a:off x="1175658" y="2192045"/>
            <a:ext cx="9785268" cy="3777402"/>
          </a:xfrm>
          <a:prstGeom prst="rect">
            <a:avLst/>
          </a:prstGeom>
        </p:spPr>
      </p:pic>
      <p:cxnSp>
        <p:nvCxnSpPr>
          <p:cNvPr id="6" name="Straight Arrow Connector 5"/>
          <p:cNvCxnSpPr/>
          <p:nvPr/>
        </p:nvCxnSpPr>
        <p:spPr>
          <a:xfrm flipV="1">
            <a:off x="1282535" y="4080746"/>
            <a:ext cx="1603169" cy="64563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63138" y="4403562"/>
            <a:ext cx="1258783" cy="1200329"/>
          </a:xfrm>
          <a:prstGeom prst="rect">
            <a:avLst/>
          </a:prstGeom>
          <a:noFill/>
        </p:spPr>
        <p:txBody>
          <a:bodyPr wrap="square" rtlCol="0">
            <a:spAutoFit/>
          </a:bodyPr>
          <a:lstStyle/>
          <a:p>
            <a:pPr algn="ctr"/>
            <a:r>
              <a:rPr lang="en-US" dirty="0" smtClean="0">
                <a:solidFill>
                  <a:srgbClr val="FF0000"/>
                </a:solidFill>
              </a:rPr>
              <a:t>Injected </a:t>
            </a:r>
            <a:r>
              <a:rPr lang="en-US" smtClean="0">
                <a:solidFill>
                  <a:srgbClr val="FF0000"/>
                </a:solidFill>
              </a:rPr>
              <a:t>beam from a previous machine</a:t>
            </a:r>
            <a:endParaRPr lang="en-US">
              <a:solidFill>
                <a:srgbClr val="FF0000"/>
              </a:solidFill>
            </a:endParaRPr>
          </a:p>
        </p:txBody>
      </p:sp>
      <p:sp>
        <p:nvSpPr>
          <p:cNvPr id="8" name="TextBox 7"/>
          <p:cNvSpPr txBox="1"/>
          <p:nvPr/>
        </p:nvSpPr>
        <p:spPr>
          <a:xfrm>
            <a:off x="4494811" y="5603891"/>
            <a:ext cx="1710047" cy="923330"/>
          </a:xfrm>
          <a:prstGeom prst="rect">
            <a:avLst/>
          </a:prstGeom>
          <a:noFill/>
        </p:spPr>
        <p:txBody>
          <a:bodyPr wrap="square" rtlCol="0">
            <a:spAutoFit/>
          </a:bodyPr>
          <a:lstStyle/>
          <a:p>
            <a:pPr algn="ctr"/>
            <a:r>
              <a:rPr lang="en-US" dirty="0" smtClean="0"/>
              <a:t>Bucket from the </a:t>
            </a:r>
            <a:r>
              <a:rPr lang="en-US" smtClean="0"/>
              <a:t>receiving machine</a:t>
            </a:r>
            <a:endParaRPr lang="en-US"/>
          </a:p>
        </p:txBody>
      </p:sp>
      <p:cxnSp>
        <p:nvCxnSpPr>
          <p:cNvPr id="10" name="Straight Arrow Connector 9"/>
          <p:cNvCxnSpPr/>
          <p:nvPr/>
        </p:nvCxnSpPr>
        <p:spPr>
          <a:xfrm flipV="1">
            <a:off x="5011387" y="4500748"/>
            <a:ext cx="11875" cy="110314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384231" y="2610001"/>
            <a:ext cx="3050130" cy="369332"/>
          </a:xfrm>
          <a:prstGeom prst="rect">
            <a:avLst/>
          </a:prstGeom>
          <a:noFill/>
        </p:spPr>
        <p:txBody>
          <a:bodyPr wrap="none" rtlCol="0">
            <a:spAutoFit/>
          </a:bodyPr>
          <a:lstStyle/>
          <a:p>
            <a:r>
              <a:rPr lang="en-US" dirty="0" err="1" smtClean="0">
                <a:solidFill>
                  <a:srgbClr val="0432FF"/>
                </a:solidFill>
              </a:rPr>
              <a:t>Filamentation</a:t>
            </a:r>
            <a:r>
              <a:rPr lang="en-US" dirty="0" smtClean="0">
                <a:solidFill>
                  <a:srgbClr val="0432FF"/>
                </a:solidFill>
              </a:rPr>
              <a:t> after 1500 turns</a:t>
            </a:r>
            <a:endParaRPr lang="en-US" dirty="0">
              <a:solidFill>
                <a:srgbClr val="0432FF"/>
              </a:solidFill>
            </a:endParaRPr>
          </a:p>
        </p:txBody>
      </p:sp>
      <p:cxnSp>
        <p:nvCxnSpPr>
          <p:cNvPr id="13" name="Straight Arrow Connector 12"/>
          <p:cNvCxnSpPr/>
          <p:nvPr/>
        </p:nvCxnSpPr>
        <p:spPr>
          <a:xfrm flipH="1">
            <a:off x="4358244" y="2837678"/>
            <a:ext cx="415637" cy="372677"/>
          </a:xfrm>
          <a:prstGeom prst="straightConnector1">
            <a:avLst/>
          </a:prstGeom>
          <a:ln>
            <a:solidFill>
              <a:srgbClr val="0432FF"/>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379216" y="6063668"/>
            <a:ext cx="5197064" cy="369332"/>
          </a:xfrm>
          <a:prstGeom prst="rect">
            <a:avLst/>
          </a:prstGeom>
          <a:noFill/>
        </p:spPr>
        <p:txBody>
          <a:bodyPr wrap="none" rtlCol="0">
            <a:spAutoFit/>
          </a:bodyPr>
          <a:lstStyle/>
          <a:p>
            <a:r>
              <a:rPr lang="en-US" dirty="0" smtClean="0"/>
              <a:t>For this machine 1500 turns = 11 </a:t>
            </a:r>
            <a:r>
              <a:rPr lang="en-US" smtClean="0"/>
              <a:t>synchrotron periods</a:t>
            </a:r>
            <a:endParaRPr lang="en-US"/>
          </a:p>
        </p:txBody>
      </p:sp>
    </p:spTree>
    <p:extLst>
      <p:ext uri="{BB962C8B-B14F-4D97-AF65-F5344CB8AC3E}">
        <p14:creationId xmlns:p14="http://schemas.microsoft.com/office/powerpoint/2010/main" val="7914511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28157" y="161364"/>
            <a:ext cx="9785268" cy="3777402"/>
          </a:xfrm>
          <a:prstGeom prst="rect">
            <a:avLst/>
          </a:prstGeom>
        </p:spPr>
      </p:pic>
      <p:cxnSp>
        <p:nvCxnSpPr>
          <p:cNvPr id="3" name="Straight Arrow Connector 2"/>
          <p:cNvCxnSpPr/>
          <p:nvPr/>
        </p:nvCxnSpPr>
        <p:spPr>
          <a:xfrm flipV="1">
            <a:off x="1235034" y="2050065"/>
            <a:ext cx="1603169" cy="64563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415637" y="2372881"/>
            <a:ext cx="1258783" cy="1200329"/>
          </a:xfrm>
          <a:prstGeom prst="rect">
            <a:avLst/>
          </a:prstGeom>
          <a:noFill/>
        </p:spPr>
        <p:txBody>
          <a:bodyPr wrap="square" rtlCol="0">
            <a:spAutoFit/>
          </a:bodyPr>
          <a:lstStyle/>
          <a:p>
            <a:pPr algn="ctr"/>
            <a:r>
              <a:rPr lang="en-US" dirty="0" smtClean="0">
                <a:solidFill>
                  <a:srgbClr val="FF0000"/>
                </a:solidFill>
              </a:rPr>
              <a:t>Injected </a:t>
            </a:r>
            <a:r>
              <a:rPr lang="en-US" smtClean="0">
                <a:solidFill>
                  <a:srgbClr val="FF0000"/>
                </a:solidFill>
              </a:rPr>
              <a:t>beam from a previous machine</a:t>
            </a:r>
            <a:endParaRPr lang="en-US">
              <a:solidFill>
                <a:srgbClr val="FF0000"/>
              </a:solidFill>
            </a:endParaRPr>
          </a:p>
        </p:txBody>
      </p:sp>
      <p:sp>
        <p:nvSpPr>
          <p:cNvPr id="5" name="TextBox 4"/>
          <p:cNvSpPr txBox="1"/>
          <p:nvPr/>
        </p:nvSpPr>
        <p:spPr>
          <a:xfrm>
            <a:off x="4447310" y="3573210"/>
            <a:ext cx="1710047" cy="923330"/>
          </a:xfrm>
          <a:prstGeom prst="rect">
            <a:avLst/>
          </a:prstGeom>
          <a:noFill/>
        </p:spPr>
        <p:txBody>
          <a:bodyPr wrap="square" rtlCol="0">
            <a:spAutoFit/>
          </a:bodyPr>
          <a:lstStyle/>
          <a:p>
            <a:pPr algn="ctr"/>
            <a:r>
              <a:rPr lang="en-US" dirty="0" smtClean="0"/>
              <a:t>Bucket from the </a:t>
            </a:r>
            <a:r>
              <a:rPr lang="en-US" smtClean="0"/>
              <a:t>receiving machine</a:t>
            </a:r>
            <a:endParaRPr lang="en-US"/>
          </a:p>
        </p:txBody>
      </p:sp>
      <p:cxnSp>
        <p:nvCxnSpPr>
          <p:cNvPr id="6" name="Straight Arrow Connector 5"/>
          <p:cNvCxnSpPr/>
          <p:nvPr/>
        </p:nvCxnSpPr>
        <p:spPr>
          <a:xfrm flipV="1">
            <a:off x="4963886" y="2470067"/>
            <a:ext cx="11875" cy="110314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336730" y="579320"/>
            <a:ext cx="3050130" cy="369332"/>
          </a:xfrm>
          <a:prstGeom prst="rect">
            <a:avLst/>
          </a:prstGeom>
          <a:noFill/>
        </p:spPr>
        <p:txBody>
          <a:bodyPr wrap="none" rtlCol="0">
            <a:spAutoFit/>
          </a:bodyPr>
          <a:lstStyle/>
          <a:p>
            <a:r>
              <a:rPr lang="en-US" dirty="0" err="1" smtClean="0">
                <a:solidFill>
                  <a:srgbClr val="0432FF"/>
                </a:solidFill>
              </a:rPr>
              <a:t>Filamentation</a:t>
            </a:r>
            <a:r>
              <a:rPr lang="en-US" dirty="0" smtClean="0">
                <a:solidFill>
                  <a:srgbClr val="0432FF"/>
                </a:solidFill>
              </a:rPr>
              <a:t> after 1500 turns</a:t>
            </a:r>
            <a:endParaRPr lang="en-US" dirty="0">
              <a:solidFill>
                <a:srgbClr val="0432FF"/>
              </a:solidFill>
            </a:endParaRPr>
          </a:p>
        </p:txBody>
      </p:sp>
      <p:cxnSp>
        <p:nvCxnSpPr>
          <p:cNvPr id="8" name="Straight Arrow Connector 7"/>
          <p:cNvCxnSpPr/>
          <p:nvPr/>
        </p:nvCxnSpPr>
        <p:spPr>
          <a:xfrm flipH="1">
            <a:off x="4310743" y="806997"/>
            <a:ext cx="415637" cy="372677"/>
          </a:xfrm>
          <a:prstGeom prst="straightConnector1">
            <a:avLst/>
          </a:prstGeom>
          <a:ln>
            <a:solidFill>
              <a:srgbClr val="0432FF"/>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331715" y="4032987"/>
            <a:ext cx="5197064" cy="369332"/>
          </a:xfrm>
          <a:prstGeom prst="rect">
            <a:avLst/>
          </a:prstGeom>
          <a:noFill/>
        </p:spPr>
        <p:txBody>
          <a:bodyPr wrap="none" rtlCol="0">
            <a:spAutoFit/>
          </a:bodyPr>
          <a:lstStyle/>
          <a:p>
            <a:r>
              <a:rPr lang="en-US" dirty="0" smtClean="0"/>
              <a:t>For this machine 1500 turns = 11 </a:t>
            </a:r>
            <a:r>
              <a:rPr lang="en-US" smtClean="0"/>
              <a:t>synchrotron periods</a:t>
            </a:r>
            <a:endParaRPr lang="en-US"/>
          </a:p>
        </p:txBody>
      </p:sp>
      <mc:AlternateContent xmlns:mc="http://schemas.openxmlformats.org/markup-compatibility/2006" xmlns:a14="http://schemas.microsoft.com/office/drawing/2010/main">
        <mc:Choice Requires="a14">
          <p:sp>
            <p:nvSpPr>
              <p:cNvPr id="10" name="TextBox 9"/>
              <p:cNvSpPr txBox="1"/>
              <p:nvPr/>
            </p:nvSpPr>
            <p:spPr>
              <a:xfrm>
                <a:off x="605643" y="4496540"/>
                <a:ext cx="10830296" cy="1080809"/>
              </a:xfrm>
              <a:prstGeom prst="rect">
                <a:avLst/>
              </a:prstGeom>
              <a:noFill/>
            </p:spPr>
            <p:txBody>
              <a:bodyPr wrap="square" rtlCol="0">
                <a:spAutoFit/>
              </a:bodyPr>
              <a:lstStyle/>
              <a:p>
                <a:pPr marL="285750" indent="-285750">
                  <a:buFont typeface="Arial" charset="0"/>
                  <a:buChar char="•"/>
                </a:pPr>
                <a:r>
                  <a:rPr lang="en-US" dirty="0" smtClean="0"/>
                  <a:t>The (</a:t>
                </a:r>
                <a14:m>
                  <m:oMath xmlns:m="http://schemas.openxmlformats.org/officeDocument/2006/math">
                    <m:r>
                      <a:rPr lang="en-US" i="1" smtClean="0">
                        <a:latin typeface="Cambria Math" charset="0"/>
                        <a:ea typeface="Cambria Math" charset="0"/>
                        <a:cs typeface="Cambria Math" charset="0"/>
                      </a:rPr>
                      <m:t>∆</m:t>
                    </m:r>
                    <m:r>
                      <a:rPr lang="en-US" b="0" i="1" smtClean="0">
                        <a:latin typeface="Cambria Math" charset="0"/>
                        <a:ea typeface="Cambria Math" charset="0"/>
                        <a:cs typeface="Cambria Math" charset="0"/>
                      </a:rPr>
                      <m:t>𝑝</m:t>
                    </m:r>
                    <m:r>
                      <a:rPr lang="en-US" b="0" i="1" smtClean="0">
                        <a:latin typeface="Cambria Math" charset="0"/>
                        <a:ea typeface="Cambria Math" charset="0"/>
                        <a:cs typeface="Cambria Math" charset="0"/>
                      </a:rPr>
                      <m:t>/</m:t>
                    </m:r>
                    <m:sSub>
                      <m:sSubPr>
                        <m:ctrlPr>
                          <a:rPr lang="en-US" i="1">
                            <a:latin typeface="Cambria Math" charset="0"/>
                          </a:rPr>
                        </m:ctrlPr>
                      </m:sSubPr>
                      <m:e>
                        <m:r>
                          <a:rPr lang="en-US" i="1">
                            <a:latin typeface="Cambria Math" panose="02040503050406030204" pitchFamily="18" charset="0"/>
                          </a:rPr>
                          <m:t>𝑝</m:t>
                        </m:r>
                      </m:e>
                      <m:sub>
                        <m:r>
                          <a:rPr lang="en-US" i="1">
                            <a:latin typeface="Cambria Math" panose="02040503050406030204" pitchFamily="18" charset="0"/>
                          </a:rPr>
                          <m:t>𝑠</m:t>
                        </m:r>
                      </m:sub>
                    </m:sSub>
                  </m:oMath>
                </a14:m>
                <a:r>
                  <a:rPr lang="en-US" dirty="0" smtClean="0"/>
                  <a:t>)</a:t>
                </a:r>
                <a:r>
                  <a:rPr lang="en-US" baseline="-25000" dirty="0" smtClean="0"/>
                  <a:t>max</a:t>
                </a:r>
                <a:r>
                  <a:rPr lang="en-US" dirty="0" smtClean="0"/>
                  <a:t> that we need to take into account when calculating the horizontal displacement of the reference closed orbit (</a:t>
                </a:r>
                <a14:m>
                  <m:oMath xmlns:m="http://schemas.openxmlformats.org/officeDocument/2006/math">
                    <m:sSub>
                      <m:sSubPr>
                        <m:ctrlPr>
                          <a:rPr lang="en-US" i="1">
                            <a:latin typeface="Cambria Math" charset="0"/>
                          </a:rPr>
                        </m:ctrlPr>
                      </m:sSubPr>
                      <m:e>
                        <m:r>
                          <a:rPr lang="en-US" i="1">
                            <a:latin typeface="Cambria Math" panose="02040503050406030204" pitchFamily="18" charset="0"/>
                          </a:rPr>
                          <m:t>𝑥</m:t>
                        </m:r>
                      </m:e>
                      <m:sub>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𝐸</m:t>
                        </m:r>
                      </m:sub>
                    </m:sSub>
                    <m:d>
                      <m:dPr>
                        <m:ctrlPr>
                          <a:rPr lang="en-US" i="1">
                            <a:latin typeface="Cambria Math" charset="0"/>
                          </a:rPr>
                        </m:ctrlPr>
                      </m:dPr>
                      <m:e>
                        <m:r>
                          <a:rPr lang="en-US" i="1">
                            <a:latin typeface="Cambria Math" panose="02040503050406030204" pitchFamily="18" charset="0"/>
                          </a:rPr>
                          <m:t>𝑠</m:t>
                        </m:r>
                      </m:e>
                    </m:d>
                    <m:r>
                      <a:rPr lang="en-US" i="1">
                        <a:latin typeface="Cambria Math" panose="02040503050406030204" pitchFamily="18" charset="0"/>
                      </a:rPr>
                      <m:t>=</m:t>
                    </m:r>
                    <m:r>
                      <a:rPr lang="en-US" i="1">
                        <a:latin typeface="Cambria Math" panose="02040503050406030204" pitchFamily="18" charset="0"/>
                      </a:rPr>
                      <m:t>𝐷</m:t>
                    </m:r>
                    <m:r>
                      <a:rPr lang="en-US" i="1">
                        <a:latin typeface="Cambria Math" panose="02040503050406030204" pitchFamily="18" charset="0"/>
                      </a:rPr>
                      <m:t>(</m:t>
                    </m:r>
                    <m:r>
                      <a:rPr lang="en-US" i="1">
                        <a:latin typeface="Cambria Math" panose="02040503050406030204" pitchFamily="18" charset="0"/>
                      </a:rPr>
                      <m:t>𝑠</m:t>
                    </m:r>
                    <m:r>
                      <a:rPr lang="en-US" i="1">
                        <a:latin typeface="Cambria Math" panose="02040503050406030204" pitchFamily="18" charset="0"/>
                      </a:rPr>
                      <m:t>)</m:t>
                    </m:r>
                    <m:f>
                      <m:fPr>
                        <m:ctrlPr>
                          <a:rPr lang="en-US" i="1">
                            <a:latin typeface="Cambria Math" charset="0"/>
                          </a:rPr>
                        </m:ctrlPr>
                      </m:fPr>
                      <m:num>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𝑝</m:t>
                        </m:r>
                      </m:num>
                      <m:den>
                        <m:sSub>
                          <m:sSubPr>
                            <m:ctrlPr>
                              <a:rPr lang="en-US" i="1">
                                <a:latin typeface="Cambria Math" charset="0"/>
                              </a:rPr>
                            </m:ctrlPr>
                          </m:sSubPr>
                          <m:e>
                            <m:r>
                              <a:rPr lang="en-US" i="1">
                                <a:latin typeface="Cambria Math" panose="02040503050406030204" pitchFamily="18" charset="0"/>
                              </a:rPr>
                              <m:t>𝑝</m:t>
                            </m:r>
                          </m:e>
                          <m:sub>
                            <m:r>
                              <a:rPr lang="en-US" i="1">
                                <a:latin typeface="Cambria Math" panose="02040503050406030204" pitchFamily="18" charset="0"/>
                              </a:rPr>
                              <m:t>𝑠</m:t>
                            </m:r>
                          </m:sub>
                        </m:sSub>
                      </m:den>
                    </m:f>
                  </m:oMath>
                </a14:m>
                <a:r>
                  <a:rPr lang="en-US" dirty="0" smtClean="0"/>
                  <a:t>) is not the initial energy deviation (red arrow) but the energy deviation after </a:t>
                </a:r>
                <a:r>
                  <a:rPr lang="en-US" dirty="0" err="1" smtClean="0"/>
                  <a:t>filamentation</a:t>
                </a:r>
                <a:r>
                  <a:rPr lang="en-US" dirty="0" smtClean="0"/>
                  <a:t> (green arrow)</a:t>
                </a:r>
                <a:endParaRPr lang="en-US" dirty="0"/>
              </a:p>
            </p:txBody>
          </p:sp>
        </mc:Choice>
        <mc:Fallback xmlns="">
          <p:sp>
            <p:nvSpPr>
              <p:cNvPr id="10" name="TextBox 9"/>
              <p:cNvSpPr txBox="1">
                <a:spLocks noRot="1" noChangeAspect="1" noMove="1" noResize="1" noEditPoints="1" noAdjustHandles="1" noChangeArrowheads="1" noChangeShapeType="1" noTextEdit="1"/>
              </p:cNvSpPr>
              <p:nvPr/>
            </p:nvSpPr>
            <p:spPr>
              <a:xfrm>
                <a:off x="605643" y="4496540"/>
                <a:ext cx="10830296" cy="1080809"/>
              </a:xfrm>
              <a:prstGeom prst="rect">
                <a:avLst/>
              </a:prstGeom>
              <a:blipFill rotWithShape="0">
                <a:blip r:embed="rId3"/>
                <a:stretch>
                  <a:fillRect l="-338" t="-3390" b="-8475"/>
                </a:stretch>
              </a:blipFill>
            </p:spPr>
            <p:txBody>
              <a:bodyPr/>
              <a:lstStyle/>
              <a:p>
                <a:r>
                  <a:rPr lang="en-US">
                    <a:noFill/>
                  </a:rPr>
                  <a:t> </a:t>
                </a:r>
              </a:p>
            </p:txBody>
          </p:sp>
        </mc:Fallback>
      </mc:AlternateContent>
      <p:cxnSp>
        <p:nvCxnSpPr>
          <p:cNvPr id="15" name="Straight Arrow Connector 14"/>
          <p:cNvCxnSpPr/>
          <p:nvPr/>
        </p:nvCxnSpPr>
        <p:spPr>
          <a:xfrm>
            <a:off x="3861795" y="1088571"/>
            <a:ext cx="0" cy="1894115"/>
          </a:xfrm>
          <a:prstGeom prst="straightConnector1">
            <a:avLst/>
          </a:prstGeom>
          <a:ln w="762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3861795" y="1541608"/>
            <a:ext cx="0" cy="928459"/>
          </a:xfrm>
          <a:prstGeom prst="straightConnector1">
            <a:avLst/>
          </a:prstGeom>
          <a:ln w="762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081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9603"/>
            <a:ext cx="12191999" cy="1143000"/>
          </a:xfrm>
          <a:prstGeom prst="rect">
            <a:avLst/>
          </a:prstGeom>
        </p:spPr>
        <p:txBody>
          <a:bodyPr vert="horz" lIns="45720" rIns="45720" anchor="ctr">
            <a:norm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fontAlgn="auto">
              <a:spcAft>
                <a:spcPts val="0"/>
              </a:spcAft>
            </a:pPr>
            <a:endParaRPr lang="en-US" sz="24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5573" y="1930694"/>
            <a:ext cx="4493385" cy="3370038"/>
          </a:xfrm>
          <a:prstGeom prst="rect">
            <a:avLst/>
          </a:prstGeom>
        </p:spPr>
      </p:pic>
      <mc:AlternateContent xmlns:mc="http://schemas.openxmlformats.org/markup-compatibility/2006" xmlns:a14="http://schemas.microsoft.com/office/drawing/2010/main">
        <mc:Choice Requires="a14">
          <p:sp>
            <p:nvSpPr>
              <p:cNvPr id="2" name="TextBox 1"/>
              <p:cNvSpPr txBox="1"/>
              <p:nvPr/>
            </p:nvSpPr>
            <p:spPr>
              <a:xfrm>
                <a:off x="7031764" y="1930694"/>
                <a:ext cx="3876433" cy="2317622"/>
              </a:xfrm>
              <a:prstGeom prst="rect">
                <a:avLst/>
              </a:prstGeom>
              <a:noFill/>
              <a:ln w="31750">
                <a:solidFill>
                  <a:srgbClr val="FF0000"/>
                </a:solidFill>
              </a:ln>
            </p:spPr>
            <p:txBody>
              <a:bodyPr wrap="square" rtlCol="0">
                <a:spAutoFit/>
              </a:bodyPr>
              <a:lstStyle/>
              <a:p>
                <a:pPr marL="285750" indent="-285750">
                  <a:buFont typeface="Arial" panose="020B0604020202020204" pitchFamily="34" charset="0"/>
                  <a:buChar char="•"/>
                </a:pPr>
                <a:r>
                  <a:rPr lang="en-GB" dirty="0" smtClean="0"/>
                  <a:t>Particles closer to the synchronous one oscillate with higher frequency.</a:t>
                </a:r>
              </a:p>
              <a:p>
                <a:pPr marL="285750" indent="-285750">
                  <a:buFont typeface="Arial" panose="020B0604020202020204" pitchFamily="34" charset="0"/>
                  <a:buChar char="•"/>
                </a:pPr>
                <a:r>
                  <a:rPr lang="en-GB" dirty="0" smtClean="0"/>
                  <a:t>The zero (from </a:t>
                </a:r>
                <a14:m>
                  <m:oMath xmlns:m="http://schemas.openxmlformats.org/officeDocument/2006/math">
                    <m:sSub>
                      <m:sSubPr>
                        <m:ctrlPr>
                          <a:rPr lang="en-GB" i="1" smtClean="0">
                            <a:latin typeface="Cambria Math" charset="0"/>
                          </a:rPr>
                        </m:ctrlPr>
                      </m:sSubPr>
                      <m:e>
                        <m:r>
                          <a:rPr lang="el-GR" b="0" i="1" smtClean="0">
                            <a:latin typeface="Cambria Math" panose="02040503050406030204" pitchFamily="18" charset="0"/>
                          </a:rPr>
                          <m:t>𝜑</m:t>
                        </m:r>
                      </m:e>
                      <m:sub>
                        <m:r>
                          <a:rPr lang="en-GB" b="0" i="1" smtClean="0">
                            <a:latin typeface="Cambria Math" panose="02040503050406030204" pitchFamily="18" charset="0"/>
                          </a:rPr>
                          <m:t>0</m:t>
                        </m:r>
                      </m:sub>
                    </m:sSub>
                  </m:oMath>
                </a14:m>
                <a:r>
                  <a:rPr lang="en-GB" dirty="0" smtClean="0"/>
                  <a:t>) amplitude synchrotron frequency is given by:</a:t>
                </a:r>
              </a:p>
              <a:p>
                <a:pPr/>
                <a14:m>
                  <m:oMathPara xmlns:m="http://schemas.openxmlformats.org/officeDocument/2006/math">
                    <m:oMathParaPr>
                      <m:jc m:val="centerGroup"/>
                    </m:oMathParaPr>
                    <m:oMath xmlns:m="http://schemas.openxmlformats.org/officeDocument/2006/math">
                      <m:sSub>
                        <m:sSubPr>
                          <m:ctrlPr>
                            <a:rPr lang="en-GB" i="1" smtClean="0">
                              <a:latin typeface="Cambria Math" charset="0"/>
                            </a:rPr>
                          </m:ctrlPr>
                        </m:sSubPr>
                        <m:e>
                          <m:r>
                            <a:rPr lang="el-GR" b="0" i="1" smtClean="0">
                              <a:latin typeface="Cambria Math" panose="02040503050406030204" pitchFamily="18" charset="0"/>
                            </a:rPr>
                            <m:t>𝜔</m:t>
                          </m:r>
                        </m:e>
                        <m:sub>
                          <m:r>
                            <m:rPr>
                              <m:sty m:val="p"/>
                            </m:rPr>
                            <a:rPr lang="en-GB" b="0" i="0" smtClean="0">
                              <a:latin typeface="Cambria Math" panose="02040503050406030204" pitchFamily="18" charset="0"/>
                            </a:rPr>
                            <m:t>s</m:t>
                          </m:r>
                          <m:r>
                            <a:rPr lang="en-US" b="0" i="1" smtClean="0">
                              <a:latin typeface="Cambria Math" charset="0"/>
                            </a:rPr>
                            <m:t>𝑦</m:t>
                          </m:r>
                        </m:sub>
                      </m:sSub>
                      <m:d>
                        <m:dPr>
                          <m:ctrlPr>
                            <a:rPr lang="en-GB" b="1" i="1">
                              <a:latin typeface="Cambria Math" charset="0"/>
                            </a:rPr>
                          </m:ctrlPr>
                        </m:dPr>
                        <m:e>
                          <m:r>
                            <a:rPr lang="en-GB" b="0" i="1" smtClean="0">
                              <a:latin typeface="Cambria Math" panose="02040503050406030204" pitchFamily="18" charset="0"/>
                            </a:rPr>
                            <m:t>0</m:t>
                          </m:r>
                        </m:e>
                      </m:d>
                      <m:r>
                        <a:rPr lang="en-GB" b="0" i="1" smtClean="0">
                          <a:latin typeface="Cambria Math" panose="02040503050406030204" pitchFamily="18" charset="0"/>
                        </a:rPr>
                        <m:t>=</m:t>
                      </m:r>
                      <m:r>
                        <a:rPr lang="el-GR" b="0" i="1" smtClean="0">
                          <a:latin typeface="Cambria Math" panose="02040503050406030204" pitchFamily="18" charset="0"/>
                        </a:rPr>
                        <m:t>2</m:t>
                      </m:r>
                      <m:r>
                        <a:rPr lang="el-GR" b="0" i="1" smtClean="0">
                          <a:latin typeface="Cambria Math" panose="02040503050406030204" pitchFamily="18" charset="0"/>
                        </a:rPr>
                        <m:t>𝜋</m:t>
                      </m:r>
                      <m:sSub>
                        <m:sSubPr>
                          <m:ctrlPr>
                            <a:rPr lang="en-GB" i="1">
                              <a:latin typeface="Cambria Math" charset="0"/>
                            </a:rPr>
                          </m:ctrlPr>
                        </m:sSubPr>
                        <m:e>
                          <m:r>
                            <a:rPr lang="fr-FR" b="0" i="1" smtClean="0">
                              <a:latin typeface="Cambria Math" panose="02040503050406030204" pitchFamily="18" charset="0"/>
                            </a:rPr>
                            <m:t>𝑓</m:t>
                          </m:r>
                        </m:e>
                        <m:sub>
                          <m:r>
                            <m:rPr>
                              <m:sty m:val="p"/>
                            </m:rPr>
                            <a:rPr lang="en-GB">
                              <a:latin typeface="Cambria Math" panose="02040503050406030204" pitchFamily="18" charset="0"/>
                            </a:rPr>
                            <m:t>s</m:t>
                          </m:r>
                          <m:r>
                            <a:rPr lang="en-US" b="0" i="1" smtClean="0">
                              <a:latin typeface="Cambria Math" charset="0"/>
                            </a:rPr>
                            <m:t>𝑦</m:t>
                          </m:r>
                        </m:sub>
                      </m:sSub>
                      <m:d>
                        <m:dPr>
                          <m:ctrlPr>
                            <a:rPr lang="en-GB" b="1" i="1">
                              <a:latin typeface="Cambria Math" charset="0"/>
                            </a:rPr>
                          </m:ctrlPr>
                        </m:dPr>
                        <m:e>
                          <m:r>
                            <a:rPr lang="en-GB" b="0" i="1" smtClean="0">
                              <a:latin typeface="Cambria Math" panose="02040503050406030204" pitchFamily="18" charset="0"/>
                            </a:rPr>
                            <m:t>0</m:t>
                          </m:r>
                        </m:e>
                      </m:d>
                      <m:r>
                        <a:rPr lang="fr-FR" b="0" i="1" smtClean="0">
                          <a:latin typeface="Cambria Math" panose="02040503050406030204" pitchFamily="18" charset="0"/>
                        </a:rPr>
                        <m:t>=</m:t>
                      </m:r>
                      <m:rad>
                        <m:radPr>
                          <m:degHide m:val="on"/>
                          <m:ctrlPr>
                            <a:rPr lang="fr-FR" b="0" i="1" smtClean="0">
                              <a:latin typeface="Cambria Math" charset="0"/>
                            </a:rPr>
                          </m:ctrlPr>
                        </m:radPr>
                        <m:deg/>
                        <m:e>
                          <m:r>
                            <a:rPr lang="en-GB" b="0" i="1" smtClean="0">
                              <a:latin typeface="Cambria Math" panose="02040503050406030204" pitchFamily="18" charset="0"/>
                            </a:rPr>
                            <m:t>−</m:t>
                          </m:r>
                          <m:f>
                            <m:fPr>
                              <m:ctrlPr>
                                <a:rPr lang="en-GB" b="0" i="1" smtClean="0">
                                  <a:latin typeface="Cambria Math" charset="0"/>
                                </a:rPr>
                              </m:ctrlPr>
                            </m:fPr>
                            <m:num>
                              <m:r>
                                <a:rPr lang="en-GB" b="0" i="1" smtClean="0">
                                  <a:latin typeface="Cambria Math" panose="02040503050406030204" pitchFamily="18" charset="0"/>
                                </a:rPr>
                                <m:t>h</m:t>
                              </m:r>
                              <m:sSubSup>
                                <m:sSubSupPr>
                                  <m:ctrlPr>
                                    <a:rPr lang="en-GB" b="0" i="1" smtClean="0">
                                      <a:latin typeface="Cambria Math" charset="0"/>
                                    </a:rPr>
                                  </m:ctrlPr>
                                </m:sSubSupPr>
                                <m:e>
                                  <m:r>
                                    <a:rPr lang="el-GR" b="0" i="1" smtClean="0">
                                      <a:latin typeface="Cambria Math" panose="02040503050406030204" pitchFamily="18" charset="0"/>
                                    </a:rPr>
                                    <m:t>𝜔</m:t>
                                  </m:r>
                                </m:e>
                                <m:sub>
                                  <m:r>
                                    <a:rPr lang="en-US" b="0" i="1" smtClean="0">
                                      <a:latin typeface="Cambria Math" charset="0"/>
                                    </a:rPr>
                                    <m:t>𝑠</m:t>
                                  </m:r>
                                </m:sub>
                                <m:sup>
                                  <m:r>
                                    <a:rPr lang="el-GR" b="0" i="1" smtClean="0">
                                      <a:latin typeface="Cambria Math" panose="02040503050406030204" pitchFamily="18" charset="0"/>
                                    </a:rPr>
                                    <m:t>2</m:t>
                                  </m:r>
                                </m:sup>
                              </m:sSubSup>
                              <m:r>
                                <a:rPr lang="el-GR" b="0" i="1" smtClean="0">
                                  <a:latin typeface="Cambria Math" panose="02040503050406030204" pitchFamily="18" charset="0"/>
                                </a:rPr>
                                <m:t>𝜂</m:t>
                              </m:r>
                              <m:r>
                                <m:rPr>
                                  <m:sty m:val="p"/>
                                </m:rPr>
                                <a:rPr lang="en-GB" b="0" i="0" smtClean="0">
                                  <a:latin typeface="Cambria Math" panose="02040503050406030204" pitchFamily="18" charset="0"/>
                                </a:rPr>
                                <m:t>cos</m:t>
                              </m:r>
                              <m:sSub>
                                <m:sSubPr>
                                  <m:ctrlPr>
                                    <a:rPr lang="en-GB" b="0" i="1" smtClean="0">
                                      <a:latin typeface="Cambria Math" charset="0"/>
                                    </a:rPr>
                                  </m:ctrlPr>
                                </m:sSubPr>
                                <m:e>
                                  <m:r>
                                    <a:rPr lang="el-GR" b="0" i="1" smtClean="0">
                                      <a:latin typeface="Cambria Math" panose="02040503050406030204" pitchFamily="18" charset="0"/>
                                    </a:rPr>
                                    <m:t>𝜑</m:t>
                                  </m:r>
                                </m:e>
                                <m:sub>
                                  <m:r>
                                    <a:rPr lang="en-US" b="0" i="1" smtClean="0">
                                      <a:latin typeface="Cambria Math" charset="0"/>
                                    </a:rPr>
                                    <m:t>𝑠</m:t>
                                  </m:r>
                                </m:sub>
                              </m:sSub>
                              <m:r>
                                <a:rPr lang="en-US" b="0" i="1" smtClean="0">
                                  <a:latin typeface="Cambria Math" charset="0"/>
                                </a:rPr>
                                <m:t>𝑞</m:t>
                              </m:r>
                              <m:sSub>
                                <m:sSubPr>
                                  <m:ctrlPr>
                                    <a:rPr lang="en-US" b="0" i="1" smtClean="0">
                                      <a:latin typeface="Cambria Math" charset="0"/>
                                    </a:rPr>
                                  </m:ctrlPr>
                                </m:sSubPr>
                                <m:e>
                                  <m:r>
                                    <a:rPr lang="en-US" b="0" i="1" smtClean="0">
                                      <a:latin typeface="Cambria Math" charset="0"/>
                                    </a:rPr>
                                    <m:t>𝑉</m:t>
                                  </m:r>
                                </m:e>
                                <m:sub>
                                  <m:r>
                                    <a:rPr lang="en-US" b="0" i="1" smtClean="0">
                                      <a:latin typeface="Cambria Math" charset="0"/>
                                    </a:rPr>
                                    <m:t>𝑚𝑎𝑥</m:t>
                                  </m:r>
                                </m:sub>
                              </m:sSub>
                            </m:num>
                            <m:den>
                              <m:r>
                                <a:rPr lang="en-GB" b="0" i="1" smtClean="0">
                                  <a:latin typeface="Cambria Math" panose="02040503050406030204" pitchFamily="18" charset="0"/>
                                </a:rPr>
                                <m:t>2</m:t>
                              </m:r>
                              <m:r>
                                <a:rPr lang="el-GR" b="0" i="1" smtClean="0">
                                  <a:latin typeface="Cambria Math" panose="02040503050406030204" pitchFamily="18" charset="0"/>
                                </a:rPr>
                                <m:t>𝜋</m:t>
                              </m:r>
                              <m:sSup>
                                <m:sSupPr>
                                  <m:ctrlPr>
                                    <a:rPr lang="en-GB" b="0" i="1" smtClean="0">
                                      <a:latin typeface="Cambria Math" charset="0"/>
                                    </a:rPr>
                                  </m:ctrlPr>
                                </m:sSupPr>
                                <m:e>
                                  <m:sSubSup>
                                    <m:sSubSupPr>
                                      <m:ctrlPr>
                                        <a:rPr lang="en-US" b="0" i="1" smtClean="0">
                                          <a:latin typeface="Cambria Math" charset="0"/>
                                        </a:rPr>
                                      </m:ctrlPr>
                                    </m:sSubSupPr>
                                    <m:e>
                                      <m:r>
                                        <a:rPr lang="el-GR" i="1">
                                          <a:latin typeface="Cambria Math" panose="02040503050406030204" pitchFamily="18" charset="0"/>
                                        </a:rPr>
                                        <m:t>𝛽</m:t>
                                      </m:r>
                                    </m:e>
                                    <m:sub>
                                      <m:r>
                                        <a:rPr lang="en-US" b="0" i="1" smtClean="0">
                                          <a:latin typeface="Cambria Math" charset="0"/>
                                        </a:rPr>
                                        <m:t>𝑠</m:t>
                                      </m:r>
                                    </m:sub>
                                    <m:sup>
                                      <m:r>
                                        <a:rPr lang="en-US" b="0" i="1" smtClean="0">
                                          <a:latin typeface="Cambria Math" charset="0"/>
                                        </a:rPr>
                                        <m:t>2</m:t>
                                      </m:r>
                                    </m:sup>
                                  </m:sSubSup>
                                </m:e>
                                <m:sup/>
                              </m:sSup>
                              <m:sSub>
                                <m:sSubPr>
                                  <m:ctrlPr>
                                    <a:rPr lang="en-GB" b="0" i="1" smtClean="0">
                                      <a:latin typeface="Cambria Math" charset="0"/>
                                    </a:rPr>
                                  </m:ctrlPr>
                                </m:sSubPr>
                                <m:e>
                                  <m:r>
                                    <a:rPr lang="en-US" b="0" i="1" smtClean="0">
                                      <a:latin typeface="Cambria Math" charset="0"/>
                                    </a:rPr>
                                    <m:t>𝑊</m:t>
                                  </m:r>
                                </m:e>
                                <m:sub>
                                  <m:r>
                                    <a:rPr lang="en-US" b="0" i="1" smtClean="0">
                                      <a:latin typeface="Cambria Math" charset="0"/>
                                    </a:rPr>
                                    <m:t>𝑠</m:t>
                                  </m:r>
                                </m:sub>
                              </m:sSub>
                            </m:den>
                          </m:f>
                        </m:e>
                      </m:rad>
                    </m:oMath>
                  </m:oMathPara>
                </a14:m>
                <a:endParaRPr lang="en-GB" dirty="0"/>
              </a:p>
            </p:txBody>
          </p:sp>
        </mc:Choice>
        <mc:Fallback xmlns="">
          <p:sp>
            <p:nvSpPr>
              <p:cNvPr id="2" name="TextBox 1"/>
              <p:cNvSpPr txBox="1">
                <a:spLocks noRot="1" noChangeAspect="1" noMove="1" noResize="1" noEditPoints="1" noAdjustHandles="1" noChangeArrowheads="1" noChangeShapeType="1" noTextEdit="1"/>
              </p:cNvSpPr>
              <p:nvPr/>
            </p:nvSpPr>
            <p:spPr>
              <a:xfrm>
                <a:off x="7031764" y="1930694"/>
                <a:ext cx="3876433" cy="2317622"/>
              </a:xfrm>
              <a:prstGeom prst="rect">
                <a:avLst/>
              </a:prstGeom>
              <a:blipFill rotWithShape="0">
                <a:blip r:embed="rId3"/>
                <a:stretch>
                  <a:fillRect l="-781" t="-1039"/>
                </a:stretch>
              </a:blipFill>
              <a:ln w="31750">
                <a:solidFill>
                  <a:srgbClr val="FF0000"/>
                </a:solidFill>
              </a:ln>
            </p:spPr>
            <p:txBody>
              <a:bodyPr/>
              <a:lstStyle/>
              <a:p>
                <a:r>
                  <a:rPr lang="en-US">
                    <a:noFill/>
                  </a:rPr>
                  <a:t> </a:t>
                </a:r>
              </a:p>
            </p:txBody>
          </p:sp>
        </mc:Fallback>
      </mc:AlternateContent>
      <p:sp>
        <p:nvSpPr>
          <p:cNvPr id="8" name="Rectangle 7"/>
          <p:cNvSpPr/>
          <p:nvPr/>
        </p:nvSpPr>
        <p:spPr>
          <a:xfrm>
            <a:off x="158562" y="411571"/>
            <a:ext cx="7299141" cy="369332"/>
          </a:xfrm>
          <a:prstGeom prst="rect">
            <a:avLst/>
          </a:prstGeom>
        </p:spPr>
        <p:txBody>
          <a:bodyPr wrap="square">
            <a:spAutoFit/>
          </a:bodyPr>
          <a:lstStyle/>
          <a:p>
            <a:pPr algn="ctr" fontAlgn="auto">
              <a:spcAft>
                <a:spcPts val="0"/>
              </a:spcAft>
            </a:pPr>
            <a:r>
              <a:rPr lang="en-GB" b="1" dirty="0">
                <a:solidFill>
                  <a:schemeClr val="accent1"/>
                </a:solidFill>
              </a:rPr>
              <a:t>Single particle synchrotron motion –</a:t>
            </a:r>
            <a:r>
              <a:rPr lang="el-GR" b="1" dirty="0">
                <a:solidFill>
                  <a:schemeClr val="accent1"/>
                </a:solidFill>
              </a:rPr>
              <a:t> </a:t>
            </a:r>
            <a:r>
              <a:rPr lang="en-GB" b="1" dirty="0">
                <a:solidFill>
                  <a:schemeClr val="accent1"/>
                </a:solidFill>
              </a:rPr>
              <a:t>Synchrotron frequency distribution</a:t>
            </a:r>
            <a:endParaRPr lang="en-US" sz="1600" b="1" dirty="0">
              <a:solidFill>
                <a:schemeClr val="accent1"/>
              </a:solidFill>
            </a:endParaRPr>
          </a:p>
        </p:txBody>
      </p:sp>
    </p:spTree>
    <p:extLst>
      <p:ext uri="{BB962C8B-B14F-4D97-AF65-F5344CB8AC3E}">
        <p14:creationId xmlns:p14="http://schemas.microsoft.com/office/powerpoint/2010/main" val="9299660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Box 3"/>
              <p:cNvSpPr txBox="1">
                <a:spLocks noChangeArrowheads="1"/>
              </p:cNvSpPr>
              <p:nvPr/>
            </p:nvSpPr>
            <p:spPr bwMode="auto">
              <a:xfrm>
                <a:off x="158564" y="971080"/>
                <a:ext cx="12033436" cy="122520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285750" indent="-285750">
                  <a:buFont typeface="Wingdings" panose="05000000000000000000" pitchFamily="2" charset="2"/>
                  <a:buChar char="q"/>
                </a:pPr>
                <a:r>
                  <a:rPr lang="en-GB" dirty="0" smtClean="0">
                    <a:solidFill>
                      <a:srgbClr val="0C377B"/>
                    </a:solidFill>
                    <a:latin typeface="+mj-lt"/>
                    <a:cs typeface="Calibri" panose="020F0502020204030204" pitchFamily="34" charset="0"/>
                  </a:rPr>
                  <a:t>Particles with phases outside the </a:t>
                </a:r>
                <a:r>
                  <a:rPr lang="en-GB" b="1" dirty="0" smtClean="0">
                    <a:solidFill>
                      <a:srgbClr val="0C377B"/>
                    </a:solidFill>
                    <a:latin typeface="+mj-lt"/>
                    <a:cs typeface="Calibri" panose="020F0502020204030204" pitchFamily="34" charset="0"/>
                  </a:rPr>
                  <a:t>bucket length </a:t>
                </a:r>
                <a:r>
                  <a:rPr lang="en-GB" dirty="0" smtClean="0">
                    <a:solidFill>
                      <a:srgbClr val="0C377B"/>
                    </a:solidFill>
                    <a:latin typeface="+mj-lt"/>
                    <a:cs typeface="Calibri" panose="020F0502020204030204" pitchFamily="34" charset="0"/>
                  </a:rPr>
                  <a:t>will be captured by </a:t>
                </a:r>
                <a:r>
                  <a:rPr lang="en-GB" smtClean="0">
                    <a:solidFill>
                      <a:srgbClr val="0C377B"/>
                    </a:solidFill>
                    <a:latin typeface="+mj-lt"/>
                    <a:cs typeface="Calibri" panose="020F0502020204030204" pitchFamily="34" charset="0"/>
                  </a:rPr>
                  <a:t>the adjacent </a:t>
                </a:r>
                <a:r>
                  <a:rPr lang="en-GB" dirty="0" smtClean="0">
                    <a:solidFill>
                      <a:srgbClr val="0C377B"/>
                    </a:solidFill>
                    <a:latin typeface="+mj-lt"/>
                    <a:cs typeface="Calibri" panose="020F0502020204030204" pitchFamily="34" charset="0"/>
                  </a:rPr>
                  <a:t>buckets.</a:t>
                </a:r>
              </a:p>
              <a:p>
                <a:pPr marL="285750" indent="-285750">
                  <a:buFont typeface="Wingdings" panose="05000000000000000000" pitchFamily="2" charset="2"/>
                  <a:buChar char="q"/>
                </a:pPr>
                <a:endParaRPr lang="en-GB" dirty="0" smtClean="0">
                  <a:solidFill>
                    <a:srgbClr val="0C377B"/>
                  </a:solidFill>
                  <a:latin typeface="+mj-lt"/>
                  <a:cs typeface="Calibri" panose="020F0502020204030204" pitchFamily="34" charset="0"/>
                </a:endParaRPr>
              </a:p>
              <a:p>
                <a:pPr marL="285750" indent="-285750">
                  <a:buFont typeface="Wingdings" panose="05000000000000000000" pitchFamily="2" charset="2"/>
                  <a:buChar char="q"/>
                </a:pPr>
                <a:r>
                  <a:rPr lang="en-GB" dirty="0" smtClean="0">
                    <a:solidFill>
                      <a:srgbClr val="0C377B"/>
                    </a:solidFill>
                    <a:latin typeface="+mj-lt"/>
                    <a:cs typeface="Calibri" panose="020F0502020204030204" pitchFamily="34" charset="0"/>
                  </a:rPr>
                  <a:t>Particles with </a:t>
                </a:r>
                <a14:m>
                  <m:oMath xmlns:m="http://schemas.openxmlformats.org/officeDocument/2006/math">
                    <m:sSub>
                      <m:sSubPr>
                        <m:ctrlPr>
                          <a:rPr lang="en-GB" b="1" i="1">
                            <a:solidFill>
                              <a:srgbClr val="0C377B"/>
                            </a:solidFill>
                            <a:latin typeface="Cambria Math" charset="0"/>
                          </a:rPr>
                        </m:ctrlPr>
                      </m:sSubPr>
                      <m:e>
                        <m:r>
                          <a:rPr lang="el-GR" b="1">
                            <a:solidFill>
                              <a:srgbClr val="0C377B"/>
                            </a:solidFill>
                            <a:latin typeface="Cambria Math" panose="02040503050406030204" pitchFamily="18" charset="0"/>
                          </a:rPr>
                          <m:t>𝚫</m:t>
                        </m:r>
                        <m:r>
                          <a:rPr lang="en-GB" b="1">
                            <a:solidFill>
                              <a:srgbClr val="0C377B"/>
                            </a:solidFill>
                            <a:latin typeface="Cambria Math" panose="02040503050406030204" pitchFamily="18" charset="0"/>
                          </a:rPr>
                          <m:t>𝐄</m:t>
                        </m:r>
                      </m:e>
                      <m:sub>
                        <m:r>
                          <a:rPr lang="en-GB" b="1" i="0" smtClean="0">
                            <a:solidFill>
                              <a:srgbClr val="0C377B"/>
                            </a:solidFill>
                            <a:latin typeface="Cambria Math" panose="02040503050406030204" pitchFamily="18" charset="0"/>
                          </a:rPr>
                          <m:t>𝐩𝐚𝐫𝐭𝐢𝐜𝐥𝐞</m:t>
                        </m:r>
                      </m:sub>
                    </m:sSub>
                    <m:r>
                      <a:rPr lang="en-GB" b="1" i="1" smtClean="0">
                        <a:solidFill>
                          <a:srgbClr val="0C377B"/>
                        </a:solidFill>
                        <a:latin typeface="Cambria Math" panose="02040503050406030204" pitchFamily="18" charset="0"/>
                      </a:rPr>
                      <m:t>&gt;</m:t>
                    </m:r>
                    <m:sSub>
                      <m:sSubPr>
                        <m:ctrlPr>
                          <a:rPr lang="en-GB" b="1" i="1">
                            <a:solidFill>
                              <a:srgbClr val="0C377B"/>
                            </a:solidFill>
                            <a:latin typeface="Cambria Math" charset="0"/>
                          </a:rPr>
                        </m:ctrlPr>
                      </m:sSubPr>
                      <m:e>
                        <m:r>
                          <a:rPr lang="el-GR" b="1">
                            <a:solidFill>
                              <a:srgbClr val="0C377B"/>
                            </a:solidFill>
                            <a:latin typeface="Cambria Math" panose="02040503050406030204" pitchFamily="18" charset="0"/>
                          </a:rPr>
                          <m:t>𝚫</m:t>
                        </m:r>
                        <m:r>
                          <a:rPr lang="en-GB" b="1">
                            <a:solidFill>
                              <a:srgbClr val="0C377B"/>
                            </a:solidFill>
                            <a:latin typeface="Cambria Math" panose="02040503050406030204" pitchFamily="18" charset="0"/>
                          </a:rPr>
                          <m:t>𝐄</m:t>
                        </m:r>
                      </m:e>
                      <m:sub>
                        <m:r>
                          <a:rPr lang="en-GB" b="1">
                            <a:solidFill>
                              <a:srgbClr val="0C377B"/>
                            </a:solidFill>
                            <a:latin typeface="Cambria Math" panose="02040503050406030204" pitchFamily="18" charset="0"/>
                          </a:rPr>
                          <m:t>𝐛𝐮𝐜𝐤𝐞𝐭</m:t>
                        </m:r>
                      </m:sub>
                    </m:sSub>
                    <m:r>
                      <a:rPr lang="en-GB" b="1" i="1">
                        <a:solidFill>
                          <a:srgbClr val="0C377B"/>
                        </a:solidFill>
                        <a:latin typeface="Cambria Math" panose="02040503050406030204" pitchFamily="18" charset="0"/>
                      </a:rPr>
                      <m:t>=</m:t>
                    </m:r>
                    <m:sSub>
                      <m:sSubPr>
                        <m:ctrlPr>
                          <a:rPr lang="en-GB" b="1" i="1">
                            <a:solidFill>
                              <a:srgbClr val="0C377B"/>
                            </a:solidFill>
                            <a:latin typeface="Cambria Math" charset="0"/>
                          </a:rPr>
                        </m:ctrlPr>
                      </m:sSubPr>
                      <m:e>
                        <m:r>
                          <a:rPr lang="en-GB" b="1" i="1">
                            <a:solidFill>
                              <a:srgbClr val="0C377B"/>
                            </a:solidFill>
                            <a:latin typeface="Cambria Math" panose="02040503050406030204" pitchFamily="18" charset="0"/>
                          </a:rPr>
                          <m:t>𝑼</m:t>
                        </m:r>
                      </m:e>
                      <m:sub>
                        <m:r>
                          <a:rPr lang="en-GB" b="1">
                            <a:solidFill>
                              <a:srgbClr val="0C377B"/>
                            </a:solidFill>
                            <a:latin typeface="Cambria Math" panose="02040503050406030204" pitchFamily="18" charset="0"/>
                          </a:rPr>
                          <m:t>𝐦𝐚𝐱</m:t>
                        </m:r>
                      </m:sub>
                    </m:sSub>
                  </m:oMath>
                </a14:m>
                <a:r>
                  <a:rPr lang="en-GB" dirty="0" smtClean="0">
                    <a:solidFill>
                      <a:srgbClr val="0C377B"/>
                    </a:solidFill>
                    <a:latin typeface="+mj-lt"/>
                    <a:cs typeface="Calibri" panose="020F0502020204030204" pitchFamily="34" charset="0"/>
                  </a:rPr>
                  <a:t> will not be captured in the bucket. They will follow the open dotted lines (shown in the plot) and  finally </a:t>
                </a:r>
                <a:r>
                  <a:rPr lang="en-GB" b="1" dirty="0" smtClean="0">
                    <a:solidFill>
                      <a:srgbClr val="0C377B"/>
                    </a:solidFill>
                    <a:latin typeface="+mj-lt"/>
                    <a:cs typeface="Calibri" panose="020F0502020204030204" pitchFamily="34" charset="0"/>
                  </a:rPr>
                  <a:t>will be lost </a:t>
                </a:r>
                <a:r>
                  <a:rPr lang="en-GB" dirty="0" smtClean="0">
                    <a:solidFill>
                      <a:srgbClr val="0C377B"/>
                    </a:solidFill>
                    <a:latin typeface="+mj-lt"/>
                    <a:cs typeface="Calibri" panose="020F0502020204030204" pitchFamily="34" charset="0"/>
                  </a:rPr>
                  <a:t>when the acceleration starts. </a:t>
                </a:r>
                <a:endParaRPr lang="en-GB" dirty="0">
                  <a:solidFill>
                    <a:srgbClr val="0C377B"/>
                  </a:solidFill>
                  <a:latin typeface="+mj-lt"/>
                  <a:cs typeface="Calibri" panose="020F0502020204030204" pitchFamily="34" charset="0"/>
                </a:endParaRPr>
              </a:p>
            </p:txBody>
          </p:sp>
        </mc:Choice>
        <mc:Fallback xmlns="">
          <p:sp>
            <p:nvSpPr>
              <p:cNvPr id="4" name="TextBox 3"/>
              <p:cNvSpPr txBox="1">
                <a:spLocks noRot="1" noChangeAspect="1" noMove="1" noResize="1" noEditPoints="1" noAdjustHandles="1" noChangeArrowheads="1" noChangeShapeType="1" noTextEdit="1"/>
              </p:cNvSpPr>
              <p:nvPr/>
            </p:nvSpPr>
            <p:spPr bwMode="auto">
              <a:xfrm>
                <a:off x="158564" y="971080"/>
                <a:ext cx="12033436" cy="1225207"/>
              </a:xfrm>
              <a:prstGeom prst="rect">
                <a:avLst/>
              </a:prstGeom>
              <a:blipFill>
                <a:blip r:embed="rId2"/>
                <a:stretch>
                  <a:fillRect l="-304" t="-2488" r="-355" b="-746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6700" t="6150" r="8280" b="2495"/>
          <a:stretch/>
        </p:blipFill>
        <p:spPr>
          <a:xfrm>
            <a:off x="1470116" y="2123229"/>
            <a:ext cx="4954246" cy="3994121"/>
          </a:xfrm>
          <a:prstGeom prst="rect">
            <a:avLst/>
          </a:prstGeom>
        </p:spPr>
      </p:pic>
      <p:cxnSp>
        <p:nvCxnSpPr>
          <p:cNvPr id="7" name="Straight Arrow Connector 6"/>
          <p:cNvCxnSpPr/>
          <p:nvPr/>
        </p:nvCxnSpPr>
        <p:spPr>
          <a:xfrm>
            <a:off x="4100945" y="2829199"/>
            <a:ext cx="1" cy="1099066"/>
          </a:xfrm>
          <a:prstGeom prst="straightConnector1">
            <a:avLst/>
          </a:prstGeom>
          <a:ln w="38100">
            <a:solidFill>
              <a:srgbClr val="000000"/>
            </a:solidFill>
            <a:headEnd type="triangle"/>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8" name="TextBox 7"/>
              <p:cNvSpPr txBox="1"/>
              <p:nvPr/>
            </p:nvSpPr>
            <p:spPr>
              <a:xfrm>
                <a:off x="4139351" y="3367553"/>
                <a:ext cx="953723" cy="276999"/>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l-GR" b="1" i="0" smtClean="0">
                          <a:solidFill>
                            <a:srgbClr val="000000"/>
                          </a:solidFill>
                          <a:latin typeface="Cambria Math" panose="02040503050406030204" pitchFamily="18" charset="0"/>
                        </a:rPr>
                        <m:t>𝚫</m:t>
                      </m:r>
                      <m:sSub>
                        <m:sSubPr>
                          <m:ctrlPr>
                            <a:rPr lang="el-GR" b="1" i="1" smtClean="0">
                              <a:solidFill>
                                <a:srgbClr val="000000"/>
                              </a:solidFill>
                              <a:latin typeface="Cambria Math" charset="0"/>
                            </a:rPr>
                          </m:ctrlPr>
                        </m:sSubPr>
                        <m:e>
                          <m:r>
                            <a:rPr lang="fr-FR" b="1" i="1" smtClean="0">
                              <a:solidFill>
                                <a:srgbClr val="000000"/>
                              </a:solidFill>
                              <a:latin typeface="Cambria Math" panose="02040503050406030204" pitchFamily="18" charset="0"/>
                            </a:rPr>
                            <m:t>𝑬</m:t>
                          </m:r>
                        </m:e>
                        <m:sub>
                          <m:r>
                            <a:rPr lang="en-GB" b="1" i="0" smtClean="0">
                              <a:solidFill>
                                <a:srgbClr val="000000"/>
                              </a:solidFill>
                              <a:latin typeface="Cambria Math" panose="02040503050406030204" pitchFamily="18" charset="0"/>
                            </a:rPr>
                            <m:t>𝐛𝐮𝐜𝐤𝐞𝐭</m:t>
                          </m:r>
                        </m:sub>
                      </m:sSub>
                    </m:oMath>
                  </m:oMathPara>
                </a14:m>
                <a:endParaRPr lang="en-GB" b="1" dirty="0"/>
              </a:p>
            </p:txBody>
          </p:sp>
        </mc:Choice>
        <mc:Fallback xmlns="">
          <p:sp>
            <p:nvSpPr>
              <p:cNvPr id="8" name="TextBox 7"/>
              <p:cNvSpPr txBox="1">
                <a:spLocks noRot="1" noChangeAspect="1" noMove="1" noResize="1" noEditPoints="1" noAdjustHandles="1" noChangeArrowheads="1" noChangeShapeType="1" noTextEdit="1"/>
              </p:cNvSpPr>
              <p:nvPr/>
            </p:nvSpPr>
            <p:spPr>
              <a:xfrm>
                <a:off x="4139351" y="3367553"/>
                <a:ext cx="953723" cy="276999"/>
              </a:xfrm>
              <a:prstGeom prst="rect">
                <a:avLst/>
              </a:prstGeom>
              <a:blipFill>
                <a:blip r:embed="rId8"/>
                <a:stretch>
                  <a:fillRect l="-2564" r="-1282" b="-19565"/>
                </a:stretch>
              </a:blipFill>
            </p:spPr>
            <p:txBody>
              <a:bodyPr/>
              <a:lstStyle/>
              <a:p>
                <a:r>
                  <a:rPr lang="en-GB">
                    <a:noFill/>
                  </a:rPr>
                  <a:t> </a:t>
                </a:r>
              </a:p>
            </p:txBody>
          </p:sp>
        </mc:Fallback>
      </mc:AlternateContent>
      <p:cxnSp>
        <p:nvCxnSpPr>
          <p:cNvPr id="13" name="Straight Arrow Connector 12"/>
          <p:cNvCxnSpPr/>
          <p:nvPr/>
        </p:nvCxnSpPr>
        <p:spPr>
          <a:xfrm>
            <a:off x="2946790" y="4005075"/>
            <a:ext cx="2269386" cy="10736"/>
          </a:xfrm>
          <a:prstGeom prst="straightConnector1">
            <a:avLst/>
          </a:prstGeom>
          <a:ln w="38100">
            <a:solidFill>
              <a:srgbClr val="00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3372154" y="4127381"/>
            <a:ext cx="1534394" cy="338554"/>
          </a:xfrm>
          <a:prstGeom prst="rect">
            <a:avLst/>
          </a:prstGeom>
          <a:solidFill>
            <a:schemeClr val="bg1"/>
          </a:solidFill>
        </p:spPr>
        <p:txBody>
          <a:bodyPr wrap="none">
            <a:spAutoFit/>
          </a:bodyPr>
          <a:lstStyle/>
          <a:p>
            <a:r>
              <a:rPr lang="en-GB" sz="1600" b="1" dirty="0">
                <a:solidFill>
                  <a:srgbClr val="000000"/>
                </a:solidFill>
                <a:cs typeface="Calibri" panose="020F0502020204030204" pitchFamily="34" charset="0"/>
              </a:rPr>
              <a:t>bucket length</a:t>
            </a:r>
            <a:endParaRPr lang="en-GB" sz="1600" dirty="0">
              <a:solidFill>
                <a:srgbClr val="000000"/>
              </a:solidFill>
            </a:endParaRPr>
          </a:p>
        </p:txBody>
      </p:sp>
      <p:sp>
        <p:nvSpPr>
          <p:cNvPr id="18" name="TextBox 17"/>
          <p:cNvSpPr txBox="1"/>
          <p:nvPr/>
        </p:nvSpPr>
        <p:spPr>
          <a:xfrm>
            <a:off x="7516985" y="2490307"/>
            <a:ext cx="3802095" cy="1200329"/>
          </a:xfrm>
          <a:prstGeom prst="rect">
            <a:avLst/>
          </a:prstGeom>
          <a:solidFill>
            <a:schemeClr val="bg1"/>
          </a:solidFill>
          <a:ln w="31750">
            <a:solidFill>
              <a:srgbClr val="FF0000"/>
            </a:solidFill>
          </a:ln>
        </p:spPr>
        <p:txBody>
          <a:bodyPr wrap="square" rtlCol="0">
            <a:spAutoFit/>
          </a:bodyPr>
          <a:lstStyle/>
          <a:p>
            <a:r>
              <a:rPr lang="en-GB" dirty="0" smtClean="0"/>
              <a:t>The </a:t>
            </a:r>
            <a:r>
              <a:rPr lang="en-GB" dirty="0" err="1" smtClean="0">
                <a:solidFill>
                  <a:srgbClr val="FF0000"/>
                </a:solidFill>
              </a:rPr>
              <a:t>separatrix</a:t>
            </a:r>
            <a:r>
              <a:rPr lang="en-GB" dirty="0" smtClean="0"/>
              <a:t> separates the open and the closed trajectories. Particles that are inside the bucket are grouped into </a:t>
            </a:r>
            <a:r>
              <a:rPr lang="en-GB" b="1" dirty="0" smtClean="0"/>
              <a:t>Bunches.</a:t>
            </a:r>
            <a:endParaRPr lang="en-GB" b="1" dirty="0"/>
          </a:p>
        </p:txBody>
      </p:sp>
      <p:sp>
        <p:nvSpPr>
          <p:cNvPr id="20" name="TextBox 19"/>
          <p:cNvSpPr txBox="1"/>
          <p:nvPr/>
        </p:nvSpPr>
        <p:spPr>
          <a:xfrm>
            <a:off x="7516985" y="4203654"/>
            <a:ext cx="4032525" cy="646331"/>
          </a:xfrm>
          <a:prstGeom prst="rect">
            <a:avLst/>
          </a:prstGeom>
          <a:solidFill>
            <a:schemeClr val="bg1"/>
          </a:solidFill>
          <a:ln w="31750">
            <a:solidFill>
              <a:srgbClr val="FF0000"/>
            </a:solidFill>
          </a:ln>
        </p:spPr>
        <p:txBody>
          <a:bodyPr wrap="square" rtlCol="0">
            <a:spAutoFit/>
          </a:bodyPr>
          <a:lstStyle/>
          <a:p>
            <a:r>
              <a:rPr lang="en-GB" b="1" dirty="0" smtClean="0"/>
              <a:t>RF cavities </a:t>
            </a:r>
            <a:r>
              <a:rPr lang="en-GB" dirty="0" smtClean="0"/>
              <a:t>are used to </a:t>
            </a:r>
            <a:r>
              <a:rPr lang="en-GB" b="1" dirty="0" smtClean="0"/>
              <a:t>accelerate</a:t>
            </a:r>
            <a:r>
              <a:rPr lang="en-GB" dirty="0" smtClean="0"/>
              <a:t> and to </a:t>
            </a:r>
            <a:r>
              <a:rPr lang="en-GB" b="1" dirty="0" smtClean="0"/>
              <a:t>bunch</a:t>
            </a:r>
            <a:r>
              <a:rPr lang="en-GB" dirty="0" smtClean="0"/>
              <a:t> the particle beams.</a:t>
            </a:r>
            <a:endParaRPr lang="en-GB" dirty="0"/>
          </a:p>
        </p:txBody>
      </p:sp>
      <p:sp>
        <p:nvSpPr>
          <p:cNvPr id="14" name="Rectangle 13"/>
          <p:cNvSpPr/>
          <p:nvPr/>
        </p:nvSpPr>
        <p:spPr>
          <a:xfrm>
            <a:off x="66415" y="2267791"/>
            <a:ext cx="1767406" cy="830997"/>
          </a:xfrm>
          <a:prstGeom prst="rect">
            <a:avLst/>
          </a:prstGeom>
          <a:ln>
            <a:noFill/>
          </a:ln>
        </p:spPr>
        <p:style>
          <a:lnRef idx="2">
            <a:schemeClr val="accent3"/>
          </a:lnRef>
          <a:fillRef idx="1">
            <a:schemeClr val="lt1"/>
          </a:fillRef>
          <a:effectRef idx="0">
            <a:schemeClr val="accent3"/>
          </a:effectRef>
          <a:fontRef idx="minor">
            <a:schemeClr val="dk1"/>
          </a:fontRef>
        </p:style>
        <p:txBody>
          <a:bodyPr wrap="square">
            <a:spAutoFit/>
          </a:bodyPr>
          <a:lstStyle/>
          <a:p>
            <a:r>
              <a:rPr lang="en-GB" sz="1600" b="1" dirty="0" smtClean="0">
                <a:solidFill>
                  <a:srgbClr val="000000"/>
                </a:solidFill>
                <a:latin typeface="Comic Sans MS" panose="030F0702030302020204" pitchFamily="66" charset="0"/>
              </a:rPr>
              <a:t>Trajectories of uncaptured</a:t>
            </a:r>
          </a:p>
          <a:p>
            <a:r>
              <a:rPr lang="en-GB" sz="1600" b="1" dirty="0" smtClean="0">
                <a:solidFill>
                  <a:srgbClr val="000000"/>
                </a:solidFill>
                <a:latin typeface="Comic Sans MS" panose="030F0702030302020204" pitchFamily="66" charset="0"/>
              </a:rPr>
              <a:t>particles</a:t>
            </a:r>
            <a:endParaRPr lang="en-GB" sz="1600" b="1" dirty="0">
              <a:solidFill>
                <a:srgbClr val="000000"/>
              </a:solidFill>
              <a:latin typeface="Comic Sans MS" panose="030F0702030302020204" pitchFamily="66" charset="0"/>
            </a:endParaRPr>
          </a:p>
        </p:txBody>
      </p:sp>
      <p:cxnSp>
        <p:nvCxnSpPr>
          <p:cNvPr id="9" name="Straight Arrow Connector 8"/>
          <p:cNvCxnSpPr/>
          <p:nvPr/>
        </p:nvCxnSpPr>
        <p:spPr>
          <a:xfrm flipV="1">
            <a:off x="1569190" y="2507280"/>
            <a:ext cx="455880" cy="114491"/>
          </a:xfrm>
          <a:prstGeom prst="straightConnector1">
            <a:avLst/>
          </a:prstGeom>
          <a:ln w="31750">
            <a:solidFill>
              <a:srgbClr val="000000"/>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1533122" y="2687273"/>
            <a:ext cx="491948" cy="50437"/>
          </a:xfrm>
          <a:prstGeom prst="straightConnector1">
            <a:avLst/>
          </a:prstGeom>
          <a:ln w="31750">
            <a:solidFill>
              <a:srgbClr val="000000"/>
            </a:solidFill>
            <a:tailEnd type="triangle"/>
          </a:ln>
        </p:spPr>
        <p:style>
          <a:lnRef idx="2">
            <a:schemeClr val="accent1"/>
          </a:lnRef>
          <a:fillRef idx="0">
            <a:schemeClr val="accent1"/>
          </a:fillRef>
          <a:effectRef idx="1">
            <a:schemeClr val="accent1"/>
          </a:effectRef>
          <a:fontRef idx="minor">
            <a:schemeClr val="tx1"/>
          </a:fontRef>
        </p:style>
      </p:cxnSp>
      <p:sp>
        <p:nvSpPr>
          <p:cNvPr id="2" name="Rectangle 1"/>
          <p:cNvSpPr/>
          <p:nvPr/>
        </p:nvSpPr>
        <p:spPr>
          <a:xfrm>
            <a:off x="507308" y="236821"/>
            <a:ext cx="4962641" cy="369332"/>
          </a:xfrm>
          <a:prstGeom prst="rect">
            <a:avLst/>
          </a:prstGeom>
        </p:spPr>
        <p:txBody>
          <a:bodyPr wrap="none">
            <a:spAutoFit/>
          </a:bodyPr>
          <a:lstStyle/>
          <a:p>
            <a:r>
              <a:rPr lang="en-GB" b="1" dirty="0">
                <a:solidFill>
                  <a:schemeClr val="accent1"/>
                </a:solidFill>
              </a:rPr>
              <a:t>Single particle synchrotron motion – bucket losses</a:t>
            </a:r>
            <a:endParaRPr lang="en-US" b="1" dirty="0">
              <a:solidFill>
                <a:schemeClr val="accent1"/>
              </a:solidFill>
            </a:endParaRPr>
          </a:p>
        </p:txBody>
      </p:sp>
    </p:spTree>
    <p:extLst>
      <p:ext uri="{BB962C8B-B14F-4D97-AF65-F5344CB8AC3E}">
        <p14:creationId xmlns:p14="http://schemas.microsoft.com/office/powerpoint/2010/main" val="5631085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Part 3</a:t>
            </a:r>
            <a:endParaRPr lang="en-GB" dirty="0"/>
          </a:p>
        </p:txBody>
      </p:sp>
      <p:sp>
        <p:nvSpPr>
          <p:cNvPr id="3" name="Text Placeholder 2"/>
          <p:cNvSpPr>
            <a:spLocks noGrp="1"/>
          </p:cNvSpPr>
          <p:nvPr>
            <p:ph type="body" idx="1"/>
          </p:nvPr>
        </p:nvSpPr>
        <p:spPr/>
        <p:txBody>
          <a:bodyPr/>
          <a:lstStyle/>
          <a:p>
            <a:r>
              <a:rPr lang="en-GB" dirty="0" smtClean="0"/>
              <a:t>Acknowledgment</a:t>
            </a:r>
            <a:r>
              <a:rPr lang="en-GB" dirty="0"/>
              <a:t>: </a:t>
            </a:r>
            <a:r>
              <a:rPr lang="en-GB" dirty="0" err="1" smtClean="0"/>
              <a:t>Theodoros</a:t>
            </a:r>
            <a:r>
              <a:rPr lang="en-GB" dirty="0" smtClean="0"/>
              <a:t> </a:t>
            </a:r>
            <a:r>
              <a:rPr lang="en-GB" dirty="0" err="1" smtClean="0"/>
              <a:t>Argyropoulos</a:t>
            </a:r>
            <a:endParaRPr lang="en-GB" dirty="0"/>
          </a:p>
        </p:txBody>
      </p:sp>
      <p:sp>
        <p:nvSpPr>
          <p:cNvPr id="4" name="Date Placeholder 3"/>
          <p:cNvSpPr>
            <a:spLocks noGrp="1"/>
          </p:cNvSpPr>
          <p:nvPr>
            <p:ph type="dt" sz="half" idx="10"/>
          </p:nvPr>
        </p:nvSpPr>
        <p:spPr/>
        <p:txBody>
          <a:bodyPr/>
          <a:lstStyle/>
          <a:p>
            <a:r>
              <a:rPr lang="en-GB" smtClean="0"/>
              <a:t>04.02.2020</a:t>
            </a:r>
            <a:endParaRPr lang="en-GB"/>
          </a:p>
        </p:txBody>
      </p:sp>
      <p:sp>
        <p:nvSpPr>
          <p:cNvPr id="5" name="Footer Placeholder 4"/>
          <p:cNvSpPr>
            <a:spLocks noGrp="1"/>
          </p:cNvSpPr>
          <p:nvPr>
            <p:ph type="ftr" sz="quarter" idx="11"/>
          </p:nvPr>
        </p:nvSpPr>
        <p:spPr/>
        <p:txBody>
          <a:bodyPr/>
          <a:lstStyle/>
          <a:p>
            <a:r>
              <a:rPr lang="en-GB" smtClean="0"/>
              <a:t>ULB accelerator school, longitudinal beam dynamics, R. Alemany</a:t>
            </a:r>
            <a:endParaRPr lang="en-GB"/>
          </a:p>
        </p:txBody>
      </p:sp>
      <p:sp>
        <p:nvSpPr>
          <p:cNvPr id="6" name="Slide Number Placeholder 5"/>
          <p:cNvSpPr>
            <a:spLocks noGrp="1"/>
          </p:cNvSpPr>
          <p:nvPr>
            <p:ph type="sldNum" sz="quarter" idx="12"/>
          </p:nvPr>
        </p:nvSpPr>
        <p:spPr/>
        <p:txBody>
          <a:bodyPr/>
          <a:lstStyle/>
          <a:p>
            <a:fld id="{F45B2314-50F7-4F10-B8A8-A8DCE8E27403}" type="slidenum">
              <a:rPr lang="en-GB" smtClean="0"/>
              <a:t>2</a:t>
            </a:fld>
            <a:endParaRPr lang="en-GB"/>
          </a:p>
        </p:txBody>
      </p:sp>
    </p:spTree>
    <p:extLst>
      <p:ext uri="{BB962C8B-B14F-4D97-AF65-F5344CB8AC3E}">
        <p14:creationId xmlns:p14="http://schemas.microsoft.com/office/powerpoint/2010/main" val="6430586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44850" y="514350"/>
            <a:ext cx="5702300" cy="5829300"/>
          </a:xfrm>
          <a:prstGeom prst="rect">
            <a:avLst/>
          </a:prstGeom>
        </p:spPr>
      </p:pic>
    </p:spTree>
    <p:extLst>
      <p:ext uri="{BB962C8B-B14F-4D97-AF65-F5344CB8AC3E}">
        <p14:creationId xmlns:p14="http://schemas.microsoft.com/office/powerpoint/2010/main" val="15144946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Box 3"/>
              <p:cNvSpPr txBox="1">
                <a:spLocks noChangeArrowheads="1"/>
              </p:cNvSpPr>
              <p:nvPr/>
            </p:nvSpPr>
            <p:spPr bwMode="auto">
              <a:xfrm>
                <a:off x="158564" y="971080"/>
                <a:ext cx="12033436" cy="122520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285750" indent="-285750">
                  <a:buFont typeface="Wingdings" panose="05000000000000000000" pitchFamily="2" charset="2"/>
                  <a:buChar char="q"/>
                </a:pPr>
                <a:r>
                  <a:rPr lang="en-GB" dirty="0" smtClean="0">
                    <a:solidFill>
                      <a:srgbClr val="0C377B"/>
                    </a:solidFill>
                    <a:latin typeface="+mj-lt"/>
                    <a:cs typeface="Calibri" panose="020F0502020204030204" pitchFamily="34" charset="0"/>
                  </a:rPr>
                  <a:t>Example of bound and unbound motion of the particles in the longitudinal phase space.</a:t>
                </a:r>
              </a:p>
              <a:p>
                <a:pPr marL="285750" indent="-285750">
                  <a:buFont typeface="Wingdings" panose="05000000000000000000" pitchFamily="2" charset="2"/>
                  <a:buChar char="q"/>
                </a:pPr>
                <a:endParaRPr lang="en-GB" dirty="0" smtClean="0">
                  <a:solidFill>
                    <a:srgbClr val="0C377B"/>
                  </a:solidFill>
                  <a:latin typeface="+mj-lt"/>
                  <a:cs typeface="Calibri" panose="020F0502020204030204" pitchFamily="34" charset="0"/>
                </a:endParaRPr>
              </a:p>
              <a:p>
                <a:pPr marL="285750" indent="-285750">
                  <a:buFont typeface="Wingdings" panose="05000000000000000000" pitchFamily="2" charset="2"/>
                  <a:buChar char="q"/>
                </a:pPr>
                <a:r>
                  <a:rPr lang="en-GB" dirty="0" smtClean="0">
                    <a:solidFill>
                      <a:srgbClr val="0C377B"/>
                    </a:solidFill>
                    <a:latin typeface="+mj-lt"/>
                    <a:cs typeface="Calibri" panose="020F0502020204030204" pitchFamily="34" charset="0"/>
                  </a:rPr>
                  <a:t>Note that particles with </a:t>
                </a:r>
                <a14:m>
                  <m:oMath xmlns:m="http://schemas.openxmlformats.org/officeDocument/2006/math">
                    <m:sSub>
                      <m:sSubPr>
                        <m:ctrlPr>
                          <a:rPr lang="en-GB" b="1" i="1">
                            <a:solidFill>
                              <a:srgbClr val="0C377B"/>
                            </a:solidFill>
                            <a:latin typeface="Cambria Math" charset="0"/>
                          </a:rPr>
                        </m:ctrlPr>
                      </m:sSubPr>
                      <m:e>
                        <m:r>
                          <a:rPr lang="el-GR" b="1">
                            <a:solidFill>
                              <a:srgbClr val="0C377B"/>
                            </a:solidFill>
                            <a:latin typeface="Cambria Math" panose="02040503050406030204" pitchFamily="18" charset="0"/>
                          </a:rPr>
                          <m:t>𝚫</m:t>
                        </m:r>
                        <m:r>
                          <a:rPr lang="en-GB" b="1">
                            <a:solidFill>
                              <a:srgbClr val="0C377B"/>
                            </a:solidFill>
                            <a:latin typeface="Cambria Math" panose="02040503050406030204" pitchFamily="18" charset="0"/>
                          </a:rPr>
                          <m:t>𝐄</m:t>
                        </m:r>
                      </m:e>
                      <m:sub>
                        <m:r>
                          <a:rPr lang="en-GB" b="1" i="0" smtClean="0">
                            <a:solidFill>
                              <a:srgbClr val="0C377B"/>
                            </a:solidFill>
                            <a:latin typeface="Cambria Math" panose="02040503050406030204" pitchFamily="18" charset="0"/>
                          </a:rPr>
                          <m:t>𝐩𝐚𝐫𝐭𝐢𝐜𝐥𝐞</m:t>
                        </m:r>
                      </m:sub>
                    </m:sSub>
                    <m:r>
                      <a:rPr lang="en-GB" b="1" i="1" smtClean="0">
                        <a:solidFill>
                          <a:srgbClr val="0C377B"/>
                        </a:solidFill>
                        <a:latin typeface="Cambria Math" panose="02040503050406030204" pitchFamily="18" charset="0"/>
                      </a:rPr>
                      <m:t>&gt;</m:t>
                    </m:r>
                    <m:sSub>
                      <m:sSubPr>
                        <m:ctrlPr>
                          <a:rPr lang="en-GB" b="1" i="1">
                            <a:solidFill>
                              <a:srgbClr val="0C377B"/>
                            </a:solidFill>
                            <a:latin typeface="Cambria Math" charset="0"/>
                          </a:rPr>
                        </m:ctrlPr>
                      </m:sSubPr>
                      <m:e>
                        <m:r>
                          <a:rPr lang="el-GR" b="1">
                            <a:solidFill>
                              <a:srgbClr val="0C377B"/>
                            </a:solidFill>
                            <a:latin typeface="Cambria Math" panose="02040503050406030204" pitchFamily="18" charset="0"/>
                          </a:rPr>
                          <m:t>𝚫</m:t>
                        </m:r>
                        <m:r>
                          <a:rPr lang="en-GB" b="1">
                            <a:solidFill>
                              <a:srgbClr val="0C377B"/>
                            </a:solidFill>
                            <a:latin typeface="Cambria Math" panose="02040503050406030204" pitchFamily="18" charset="0"/>
                          </a:rPr>
                          <m:t>𝐄</m:t>
                        </m:r>
                      </m:e>
                      <m:sub>
                        <m:r>
                          <a:rPr lang="en-GB" b="1">
                            <a:solidFill>
                              <a:srgbClr val="0C377B"/>
                            </a:solidFill>
                            <a:latin typeface="Cambria Math" panose="02040503050406030204" pitchFamily="18" charset="0"/>
                          </a:rPr>
                          <m:t>𝐛𝐮𝐜𝐤𝐞𝐭</m:t>
                        </m:r>
                      </m:sub>
                    </m:sSub>
                  </m:oMath>
                </a14:m>
                <a:r>
                  <a:rPr lang="en-GB" dirty="0" smtClean="0">
                    <a:solidFill>
                      <a:srgbClr val="0C377B"/>
                    </a:solidFill>
                    <a:latin typeface="+mj-lt"/>
                    <a:cs typeface="Calibri" panose="020F0502020204030204" pitchFamily="34" charset="0"/>
                  </a:rPr>
                  <a:t> do not stay within the bunch but are moving along the </a:t>
                </a:r>
                <a:r>
                  <a:rPr lang="en-GB" dirty="0" err="1" smtClean="0">
                    <a:solidFill>
                      <a:srgbClr val="0C377B"/>
                    </a:solidFill>
                    <a:latin typeface="+mj-lt"/>
                    <a:cs typeface="Calibri" panose="020F0502020204030204" pitchFamily="34" charset="0"/>
                  </a:rPr>
                  <a:t>separatrices</a:t>
                </a:r>
                <a:r>
                  <a:rPr lang="en-GB" dirty="0" smtClean="0">
                    <a:solidFill>
                      <a:srgbClr val="0C377B"/>
                    </a:solidFill>
                    <a:latin typeface="+mj-lt"/>
                    <a:cs typeface="Calibri" panose="020F0502020204030204" pitchFamily="34" charset="0"/>
                  </a:rPr>
                  <a:t> and thus along the ring, forming the </a:t>
                </a:r>
                <a:r>
                  <a:rPr lang="en-GB" b="1" dirty="0" smtClean="0">
                    <a:solidFill>
                      <a:srgbClr val="0C377B"/>
                    </a:solidFill>
                    <a:latin typeface="+mj-lt"/>
                    <a:cs typeface="Calibri" panose="020F0502020204030204" pitchFamily="34" charset="0"/>
                  </a:rPr>
                  <a:t>un-bunched circulating beam</a:t>
                </a:r>
                <a:r>
                  <a:rPr lang="en-GB" dirty="0">
                    <a:solidFill>
                      <a:srgbClr val="0C377B"/>
                    </a:solidFill>
                    <a:latin typeface="+mj-lt"/>
                    <a:cs typeface="Calibri" panose="020F0502020204030204" pitchFamily="34" charset="0"/>
                  </a:rPr>
                  <a:t>.</a:t>
                </a:r>
              </a:p>
            </p:txBody>
          </p:sp>
        </mc:Choice>
        <mc:Fallback xmlns="">
          <p:sp>
            <p:nvSpPr>
              <p:cNvPr id="4" name="TextBox 3"/>
              <p:cNvSpPr txBox="1">
                <a:spLocks noRot="1" noChangeAspect="1" noMove="1" noResize="1" noEditPoints="1" noAdjustHandles="1" noChangeArrowheads="1" noChangeShapeType="1" noTextEdit="1"/>
              </p:cNvSpPr>
              <p:nvPr/>
            </p:nvSpPr>
            <p:spPr bwMode="auto">
              <a:xfrm>
                <a:off x="158564" y="971080"/>
                <a:ext cx="12033436" cy="1225207"/>
              </a:xfrm>
              <a:prstGeom prst="rect">
                <a:avLst/>
              </a:prstGeom>
              <a:blipFill>
                <a:blip r:embed="rId4"/>
                <a:stretch>
                  <a:fillRect l="-304" t="-2488" b="-746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pic>
        <p:nvPicPr>
          <p:cNvPr id="11" name="flow">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203543" y="2131797"/>
            <a:ext cx="5943477" cy="4036192"/>
          </a:xfrm>
          <a:prstGeom prst="rect">
            <a:avLst/>
          </a:prstGeom>
        </p:spPr>
      </p:pic>
      <p:sp>
        <p:nvSpPr>
          <p:cNvPr id="12" name="TextBox 11"/>
          <p:cNvSpPr txBox="1"/>
          <p:nvPr/>
        </p:nvSpPr>
        <p:spPr>
          <a:xfrm>
            <a:off x="4252560" y="2207131"/>
            <a:ext cx="3648475" cy="338554"/>
          </a:xfrm>
          <a:prstGeom prst="rect">
            <a:avLst/>
          </a:prstGeom>
          <a:solidFill>
            <a:schemeClr val="bg1"/>
          </a:solidFill>
          <a:ln w="25400">
            <a:solidFill>
              <a:schemeClr val="tx1"/>
            </a:solidFill>
          </a:ln>
        </p:spPr>
        <p:txBody>
          <a:bodyPr wrap="square" rtlCol="0">
            <a:spAutoFit/>
          </a:bodyPr>
          <a:lstStyle/>
          <a:p>
            <a:r>
              <a:rPr lang="en-GB" sz="1600" b="1" dirty="0" smtClean="0">
                <a:solidFill>
                  <a:schemeClr val="tx1"/>
                </a:solidFill>
              </a:rPr>
              <a:t>Bound and unbound particle motion</a:t>
            </a:r>
          </a:p>
        </p:txBody>
      </p:sp>
      <p:sp>
        <p:nvSpPr>
          <p:cNvPr id="8" name="TextBox 7"/>
          <p:cNvSpPr txBox="1"/>
          <p:nvPr/>
        </p:nvSpPr>
        <p:spPr>
          <a:xfrm>
            <a:off x="6861430" y="5863233"/>
            <a:ext cx="3998210" cy="369332"/>
          </a:xfrm>
          <a:prstGeom prst="rect">
            <a:avLst/>
          </a:prstGeom>
          <a:noFill/>
        </p:spPr>
        <p:txBody>
          <a:bodyPr wrap="none" rtlCol="0">
            <a:spAutoFit/>
          </a:bodyPr>
          <a:lstStyle/>
          <a:p>
            <a:r>
              <a:rPr lang="en-GB" b="1" i="1" dirty="0" smtClean="0"/>
              <a:t>H. Timko, Simulations with </a:t>
            </a:r>
            <a:r>
              <a:rPr lang="en-GB" b="1" i="1" dirty="0" err="1" smtClean="0"/>
              <a:t>BLonD</a:t>
            </a:r>
            <a:endParaRPr lang="en-GB" b="1" i="1" dirty="0"/>
          </a:p>
        </p:txBody>
      </p:sp>
      <p:sp>
        <p:nvSpPr>
          <p:cNvPr id="2" name="Rectangle 1"/>
          <p:cNvSpPr/>
          <p:nvPr/>
        </p:nvSpPr>
        <p:spPr>
          <a:xfrm>
            <a:off x="426430" y="411660"/>
            <a:ext cx="4962641" cy="369332"/>
          </a:xfrm>
          <a:prstGeom prst="rect">
            <a:avLst/>
          </a:prstGeom>
        </p:spPr>
        <p:txBody>
          <a:bodyPr wrap="none">
            <a:spAutoFit/>
          </a:bodyPr>
          <a:lstStyle/>
          <a:p>
            <a:r>
              <a:rPr lang="en-GB" b="1">
                <a:solidFill>
                  <a:schemeClr val="accent1"/>
                </a:solidFill>
              </a:rPr>
              <a:t>Single particle synchrotron motion – bucket losses</a:t>
            </a:r>
            <a:endParaRPr lang="en-US" b="1" dirty="0">
              <a:solidFill>
                <a:schemeClr val="accent1"/>
              </a:solidFill>
            </a:endParaRPr>
          </a:p>
        </p:txBody>
      </p:sp>
    </p:spTree>
    <p:extLst>
      <p:ext uri="{BB962C8B-B14F-4D97-AF65-F5344CB8AC3E}">
        <p14:creationId xmlns:p14="http://schemas.microsoft.com/office/powerpoint/2010/main" val="21013826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1"/>
                                        </p:tgtEl>
                                      </p:cBhvr>
                                    </p:cmd>
                                  </p:childTnLst>
                                </p:cTn>
                              </p:par>
                            </p:childTnLst>
                          </p:cTn>
                        </p:par>
                      </p:childTnLst>
                    </p:cTn>
                  </p:par>
                </p:childTnLst>
              </p:cTn>
              <p:nextCondLst>
                <p:cond evt="onClick" delay="0">
                  <p:tgtEl>
                    <p:spTgt spid="11"/>
                  </p:tgtEl>
                </p:cond>
              </p:nextCondLst>
            </p:seq>
            <p:video>
              <p:cMediaNode vol="80000">
                <p:cTn id="7" repeatCount="indefinite" fill="hold" display="0">
                  <p:stCondLst>
                    <p:cond delay="indefinite"/>
                  </p:stCondLst>
                </p:cTn>
                <p:tgtEl>
                  <p:spTgt spid="11"/>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48800" y="971080"/>
            <a:ext cx="12033436"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285750" indent="-285750">
              <a:buFont typeface="Wingdings" panose="05000000000000000000" pitchFamily="2" charset="2"/>
              <a:buChar char="q"/>
            </a:pPr>
            <a:r>
              <a:rPr lang="en-GB" b="1" dirty="0" smtClean="0">
                <a:solidFill>
                  <a:srgbClr val="0C377B"/>
                </a:solidFill>
                <a:latin typeface="+mj-lt"/>
                <a:cs typeface="Calibri" panose="020F0502020204030204" pitchFamily="34" charset="0"/>
              </a:rPr>
              <a:t>Bunches are formed from many particles </a:t>
            </a:r>
            <a:r>
              <a:rPr lang="en-GB" dirty="0" smtClean="0">
                <a:solidFill>
                  <a:srgbClr val="0C377B"/>
                </a:solidFill>
                <a:latin typeface="+mj-lt"/>
                <a:cs typeface="Calibri" panose="020F0502020204030204" pitchFamily="34" charset="0"/>
              </a:rPr>
              <a:t>(10</a:t>
            </a:r>
            <a:r>
              <a:rPr lang="en-GB" baseline="30000" dirty="0" smtClean="0">
                <a:solidFill>
                  <a:srgbClr val="0C377B"/>
                </a:solidFill>
                <a:latin typeface="+mj-lt"/>
                <a:cs typeface="Calibri" panose="020F0502020204030204" pitchFamily="34" charset="0"/>
              </a:rPr>
              <a:t>9</a:t>
            </a:r>
            <a:r>
              <a:rPr lang="en-GB" dirty="0" smtClean="0">
                <a:solidFill>
                  <a:srgbClr val="0C377B"/>
                </a:solidFill>
                <a:latin typeface="+mj-lt"/>
                <a:cs typeface="Calibri" panose="020F0502020204030204" pitchFamily="34" charset="0"/>
              </a:rPr>
              <a:t> – 10</a:t>
            </a:r>
            <a:r>
              <a:rPr lang="en-GB" baseline="30000" dirty="0" smtClean="0">
                <a:solidFill>
                  <a:srgbClr val="0C377B"/>
                </a:solidFill>
                <a:latin typeface="+mj-lt"/>
                <a:cs typeface="Calibri" panose="020F0502020204030204" pitchFamily="34" charset="0"/>
              </a:rPr>
              <a:t>15</a:t>
            </a:r>
            <a:r>
              <a:rPr lang="en-GB" dirty="0" smtClean="0">
                <a:solidFill>
                  <a:srgbClr val="0C377B"/>
                </a:solidFill>
                <a:latin typeface="+mj-lt"/>
                <a:cs typeface="Calibri" panose="020F0502020204030204" pitchFamily="34" charset="0"/>
              </a:rPr>
              <a:t> particles) </a:t>
            </a:r>
            <a:r>
              <a:rPr lang="en-GB" dirty="0" smtClean="0">
                <a:solidFill>
                  <a:srgbClr val="0C377B"/>
                </a:solidFill>
                <a:latin typeface="+mj-lt"/>
                <a:cs typeface="Calibri" panose="020F0502020204030204" pitchFamily="34" charset="0"/>
                <a:sym typeface="Wingdings" panose="05000000000000000000" pitchFamily="2" charset="2"/>
              </a:rPr>
              <a:t> the description of the bunch and its motion is represented by </a:t>
            </a:r>
            <a:r>
              <a:rPr lang="en-GB" b="1" dirty="0" smtClean="0">
                <a:solidFill>
                  <a:srgbClr val="0C377B"/>
                </a:solidFill>
                <a:latin typeface="+mj-lt"/>
                <a:cs typeface="Calibri" panose="020F0502020204030204" pitchFamily="34" charset="0"/>
                <a:sym typeface="Wingdings" panose="05000000000000000000" pitchFamily="2" charset="2"/>
              </a:rPr>
              <a:t>statistical quantities</a:t>
            </a:r>
            <a:r>
              <a:rPr lang="en-GB" dirty="0" smtClean="0">
                <a:solidFill>
                  <a:srgbClr val="0C377B"/>
                </a:solidFill>
                <a:latin typeface="+mj-lt"/>
                <a:cs typeface="Calibri" panose="020F0502020204030204" pitchFamily="34" charset="0"/>
                <a:sym typeface="Wingdings" panose="05000000000000000000" pitchFamily="2" charset="2"/>
              </a:rPr>
              <a:t>.</a:t>
            </a:r>
          </a:p>
          <a:p>
            <a:pPr marL="742950" lvl="1" indent="-285750">
              <a:buFont typeface="Wingdings" panose="05000000000000000000" pitchFamily="2" charset="2"/>
              <a:buChar char="v"/>
            </a:pPr>
            <a:r>
              <a:rPr lang="en-GB" b="1" dirty="0">
                <a:solidFill>
                  <a:srgbClr val="0C377B"/>
                </a:solidFill>
                <a:latin typeface="+mj-lt"/>
                <a:cs typeface="Calibri" panose="020F0502020204030204" pitchFamily="34" charset="0"/>
                <a:sym typeface="Wingdings" panose="05000000000000000000" pitchFamily="2" charset="2"/>
              </a:rPr>
              <a:t>Bunch position </a:t>
            </a:r>
            <a:r>
              <a:rPr lang="en-GB" dirty="0">
                <a:solidFill>
                  <a:srgbClr val="0C377B"/>
                </a:solidFill>
                <a:latin typeface="+mj-lt"/>
                <a:cs typeface="Calibri" panose="020F0502020204030204" pitchFamily="34" charset="0"/>
                <a:sym typeface="Wingdings" panose="05000000000000000000" pitchFamily="2" charset="2"/>
              </a:rPr>
              <a:t>(usually in seconds): position of the centroid of the </a:t>
            </a:r>
            <a:endParaRPr lang="en-GB" dirty="0" smtClean="0">
              <a:solidFill>
                <a:srgbClr val="0C377B"/>
              </a:solidFill>
              <a:latin typeface="+mj-lt"/>
              <a:cs typeface="Calibri" panose="020F0502020204030204" pitchFamily="34" charset="0"/>
              <a:sym typeface="Wingdings" panose="05000000000000000000" pitchFamily="2" charset="2"/>
            </a:endParaRPr>
          </a:p>
          <a:p>
            <a:pPr lvl="1"/>
            <a:r>
              <a:rPr lang="en-GB" dirty="0">
                <a:solidFill>
                  <a:srgbClr val="0C377B"/>
                </a:solidFill>
                <a:latin typeface="+mj-lt"/>
                <a:cs typeface="Calibri" panose="020F0502020204030204" pitchFamily="34" charset="0"/>
                <a:sym typeface="Wingdings" panose="05000000000000000000" pitchFamily="2" charset="2"/>
              </a:rPr>
              <a:t> </a:t>
            </a:r>
            <a:r>
              <a:rPr lang="en-GB" dirty="0" smtClean="0">
                <a:solidFill>
                  <a:srgbClr val="0C377B"/>
                </a:solidFill>
                <a:latin typeface="+mj-lt"/>
                <a:cs typeface="Calibri" panose="020F0502020204030204" pitchFamily="34" charset="0"/>
                <a:sym typeface="Wingdings" panose="05000000000000000000" pitchFamily="2" charset="2"/>
              </a:rPr>
              <a:t>    bunch.</a:t>
            </a:r>
            <a:endParaRPr lang="en-GB" b="1" dirty="0">
              <a:solidFill>
                <a:srgbClr val="0C377B"/>
              </a:solidFill>
              <a:latin typeface="+mj-lt"/>
              <a:cs typeface="Calibri" panose="020F0502020204030204" pitchFamily="34" charset="0"/>
              <a:sym typeface="Wingdings" panose="05000000000000000000" pitchFamily="2" charset="2"/>
            </a:endParaRPr>
          </a:p>
          <a:p>
            <a:pPr marL="742950" lvl="1" indent="-285750">
              <a:buFont typeface="Wingdings" panose="05000000000000000000" pitchFamily="2" charset="2"/>
              <a:buChar char="v"/>
            </a:pPr>
            <a:r>
              <a:rPr lang="en-GB" b="1" dirty="0">
                <a:solidFill>
                  <a:srgbClr val="0C377B"/>
                </a:solidFill>
                <a:latin typeface="+mj-lt"/>
                <a:cs typeface="Calibri" panose="020F0502020204030204" pitchFamily="34" charset="0"/>
                <a:sym typeface="Wingdings" panose="05000000000000000000" pitchFamily="2" charset="2"/>
              </a:rPr>
              <a:t>Bunch length </a:t>
            </a:r>
            <a:r>
              <a:rPr lang="en-GB" dirty="0">
                <a:solidFill>
                  <a:srgbClr val="0C377B"/>
                </a:solidFill>
                <a:latin typeface="+mj-lt"/>
                <a:cs typeface="Calibri" panose="020F0502020204030204" pitchFamily="34" charset="0"/>
                <a:sym typeface="Wingdings" panose="05000000000000000000" pitchFamily="2" charset="2"/>
              </a:rPr>
              <a:t>(usually in seconds): size of the </a:t>
            </a:r>
            <a:r>
              <a:rPr lang="en-GB" dirty="0" smtClean="0">
                <a:solidFill>
                  <a:srgbClr val="0C377B"/>
                </a:solidFill>
                <a:latin typeface="+mj-lt"/>
                <a:cs typeface="Calibri" panose="020F0502020204030204" pitchFamily="34" charset="0"/>
                <a:sym typeface="Wingdings" panose="05000000000000000000" pitchFamily="2" charset="2"/>
              </a:rPr>
              <a:t>bunch.</a:t>
            </a:r>
            <a:endParaRPr lang="en-GB" dirty="0">
              <a:solidFill>
                <a:srgbClr val="0C377B"/>
              </a:solidFill>
              <a:latin typeface="+mj-lt"/>
              <a:cs typeface="Calibri" panose="020F0502020204030204" pitchFamily="34" charset="0"/>
              <a:sym typeface="Wingdings" panose="05000000000000000000" pitchFamily="2" charset="2"/>
            </a:endParaRPr>
          </a:p>
          <a:p>
            <a:pPr marL="742950" lvl="1" indent="-285750">
              <a:buFont typeface="Wingdings" panose="05000000000000000000" pitchFamily="2" charset="2"/>
              <a:buChar char="v"/>
            </a:pPr>
            <a:r>
              <a:rPr lang="en-GB" b="1" dirty="0" smtClean="0">
                <a:solidFill>
                  <a:srgbClr val="0C377B"/>
                </a:solidFill>
                <a:latin typeface="+mj-lt"/>
                <a:cs typeface="Calibri" panose="020F0502020204030204" pitchFamily="34" charset="0"/>
                <a:sym typeface="Wingdings" panose="05000000000000000000" pitchFamily="2" charset="2"/>
              </a:rPr>
              <a:t>Bunch </a:t>
            </a:r>
            <a:r>
              <a:rPr lang="en-GB" b="1" dirty="0">
                <a:solidFill>
                  <a:srgbClr val="0C377B"/>
                </a:solidFill>
                <a:latin typeface="+mj-lt"/>
                <a:cs typeface="Calibri" panose="020F0502020204030204" pitchFamily="34" charset="0"/>
                <a:sym typeface="Wingdings" panose="05000000000000000000" pitchFamily="2" charset="2"/>
              </a:rPr>
              <a:t>emittance </a:t>
            </a:r>
            <a:r>
              <a:rPr lang="en-GB" dirty="0">
                <a:solidFill>
                  <a:srgbClr val="0C377B"/>
                </a:solidFill>
                <a:latin typeface="+mj-lt"/>
                <a:cs typeface="Calibri" panose="020F0502020204030204" pitchFamily="34" charset="0"/>
                <a:sym typeface="Wingdings" panose="05000000000000000000" pitchFamily="2" charset="2"/>
              </a:rPr>
              <a:t>(in eVs): area in the longitudinal phase-space </a:t>
            </a:r>
            <a:endParaRPr lang="en-GB" dirty="0" smtClean="0">
              <a:solidFill>
                <a:srgbClr val="0C377B"/>
              </a:solidFill>
              <a:latin typeface="+mj-lt"/>
              <a:cs typeface="Calibri" panose="020F0502020204030204" pitchFamily="34" charset="0"/>
              <a:sym typeface="Wingdings" panose="05000000000000000000" pitchFamily="2" charset="2"/>
            </a:endParaRPr>
          </a:p>
          <a:p>
            <a:pPr lvl="1"/>
            <a:r>
              <a:rPr lang="en-GB" dirty="0">
                <a:solidFill>
                  <a:srgbClr val="0C377B"/>
                </a:solidFill>
                <a:latin typeface="+mj-lt"/>
                <a:cs typeface="Calibri" panose="020F0502020204030204" pitchFamily="34" charset="0"/>
                <a:sym typeface="Wingdings" panose="05000000000000000000" pitchFamily="2" charset="2"/>
              </a:rPr>
              <a:t> </a:t>
            </a:r>
            <a:r>
              <a:rPr lang="en-GB" dirty="0" smtClean="0">
                <a:solidFill>
                  <a:srgbClr val="0C377B"/>
                </a:solidFill>
                <a:latin typeface="+mj-lt"/>
                <a:cs typeface="Calibri" panose="020F0502020204030204" pitchFamily="34" charset="0"/>
                <a:sym typeface="Wingdings" panose="05000000000000000000" pitchFamily="2" charset="2"/>
              </a:rPr>
              <a:t>    enclosed by </a:t>
            </a:r>
            <a:r>
              <a:rPr lang="en-GB" dirty="0">
                <a:solidFill>
                  <a:srgbClr val="0C377B"/>
                </a:solidFill>
                <a:latin typeface="+mj-lt"/>
                <a:cs typeface="Calibri" panose="020F0502020204030204" pitchFamily="34" charset="0"/>
                <a:sym typeface="Wingdings" panose="05000000000000000000" pitchFamily="2" charset="2"/>
              </a:rPr>
              <a:t>a limiting single particle trajectory. </a:t>
            </a:r>
          </a:p>
          <a:p>
            <a:pPr lvl="1"/>
            <a:endParaRPr lang="en-GB" dirty="0">
              <a:solidFill>
                <a:srgbClr val="0C377B"/>
              </a:solidFill>
              <a:latin typeface="+mj-lt"/>
              <a:cs typeface="Calibri" panose="020F0502020204030204" pitchFamily="34" charset="0"/>
              <a:sym typeface="Wingdings" panose="05000000000000000000" pitchFamily="2" charset="2"/>
            </a:endParaRPr>
          </a:p>
          <a:p>
            <a:pPr marL="285750" indent="-285750">
              <a:buFont typeface="Wingdings" panose="05000000000000000000" pitchFamily="2" charset="2"/>
              <a:buChar char="q"/>
            </a:pPr>
            <a:r>
              <a:rPr lang="en-GB" dirty="0" smtClean="0">
                <a:solidFill>
                  <a:srgbClr val="0C377B"/>
                </a:solidFill>
                <a:latin typeface="+mj-lt"/>
                <a:cs typeface="Calibri" panose="020F0502020204030204" pitchFamily="34" charset="0"/>
                <a:sym typeface="Wingdings" panose="05000000000000000000" pitchFamily="2" charset="2"/>
              </a:rPr>
              <a:t>In the </a:t>
            </a:r>
            <a:r>
              <a:rPr lang="en-GB" b="1" dirty="0" smtClean="0">
                <a:solidFill>
                  <a:srgbClr val="0C377B"/>
                </a:solidFill>
                <a:latin typeface="+mj-lt"/>
                <a:cs typeface="Calibri" panose="020F0502020204030204" pitchFamily="34" charset="0"/>
                <a:sym typeface="Wingdings" panose="05000000000000000000" pitchFamily="2" charset="2"/>
              </a:rPr>
              <a:t>longitudinal plane </a:t>
            </a:r>
            <a:r>
              <a:rPr lang="en-GB" dirty="0" smtClean="0">
                <a:solidFill>
                  <a:srgbClr val="0C377B"/>
                </a:solidFill>
                <a:latin typeface="+mj-lt"/>
                <a:cs typeface="Calibri" panose="020F0502020204030204" pitchFamily="34" charset="0"/>
                <a:sym typeface="Wingdings" panose="05000000000000000000" pitchFamily="2" charset="2"/>
              </a:rPr>
              <a:t>we use the </a:t>
            </a:r>
            <a:r>
              <a:rPr lang="en-GB" b="1" dirty="0" smtClean="0">
                <a:solidFill>
                  <a:srgbClr val="0C377B"/>
                </a:solidFill>
                <a:latin typeface="+mj-lt"/>
                <a:cs typeface="Calibri" panose="020F0502020204030204" pitchFamily="34" charset="0"/>
                <a:sym typeface="Wingdings" panose="05000000000000000000" pitchFamily="2" charset="2"/>
              </a:rPr>
              <a:t>wall-current-monitors </a:t>
            </a:r>
            <a:r>
              <a:rPr lang="en-GB" dirty="0" smtClean="0">
                <a:solidFill>
                  <a:srgbClr val="0C377B"/>
                </a:solidFill>
                <a:latin typeface="+mj-lt"/>
                <a:cs typeface="Calibri" panose="020F0502020204030204" pitchFamily="34" charset="0"/>
                <a:sym typeface="Wingdings" panose="05000000000000000000" pitchFamily="2" charset="2"/>
              </a:rPr>
              <a:t>and a</a:t>
            </a:r>
            <a:r>
              <a:rPr lang="en-GB" b="1" dirty="0" smtClean="0">
                <a:solidFill>
                  <a:srgbClr val="0C377B"/>
                </a:solidFill>
                <a:latin typeface="+mj-lt"/>
                <a:cs typeface="Calibri" panose="020F0502020204030204" pitchFamily="34" charset="0"/>
                <a:sym typeface="Wingdings" panose="05000000000000000000" pitchFamily="2" charset="2"/>
              </a:rPr>
              <a:t> fast sampling </a:t>
            </a:r>
          </a:p>
          <a:p>
            <a:r>
              <a:rPr lang="en-GB" b="1" dirty="0">
                <a:solidFill>
                  <a:srgbClr val="0C377B"/>
                </a:solidFill>
                <a:latin typeface="+mj-lt"/>
                <a:cs typeface="Calibri" panose="020F0502020204030204" pitchFamily="34" charset="0"/>
                <a:sym typeface="Wingdings" panose="05000000000000000000" pitchFamily="2" charset="2"/>
              </a:rPr>
              <a:t> </a:t>
            </a:r>
            <a:r>
              <a:rPr lang="en-GB" b="1" dirty="0" smtClean="0">
                <a:solidFill>
                  <a:srgbClr val="0C377B"/>
                </a:solidFill>
                <a:latin typeface="+mj-lt"/>
                <a:cs typeface="Calibri" panose="020F0502020204030204" pitchFamily="34" charset="0"/>
                <a:sym typeface="Wingdings" panose="05000000000000000000" pitchFamily="2" charset="2"/>
              </a:rPr>
              <a:t>   oscilloscope </a:t>
            </a:r>
            <a:r>
              <a:rPr lang="en-GB" dirty="0" smtClean="0">
                <a:solidFill>
                  <a:srgbClr val="0C377B"/>
                </a:solidFill>
                <a:latin typeface="+mj-lt"/>
                <a:cs typeface="Calibri" panose="020F0502020204030204" pitchFamily="34" charset="0"/>
                <a:sym typeface="Wingdings" panose="05000000000000000000" pitchFamily="2" charset="2"/>
              </a:rPr>
              <a:t>to </a:t>
            </a:r>
            <a:r>
              <a:rPr lang="en-GB" b="1" dirty="0" smtClean="0">
                <a:solidFill>
                  <a:srgbClr val="0C377B"/>
                </a:solidFill>
                <a:latin typeface="+mj-lt"/>
                <a:cs typeface="Calibri" panose="020F0502020204030204" pitchFamily="34" charset="0"/>
                <a:sym typeface="Wingdings" panose="05000000000000000000" pitchFamily="2" charset="2"/>
              </a:rPr>
              <a:t>measure</a:t>
            </a:r>
            <a:r>
              <a:rPr lang="en-GB" dirty="0" smtClean="0">
                <a:solidFill>
                  <a:srgbClr val="0C377B"/>
                </a:solidFill>
                <a:latin typeface="+mj-lt"/>
                <a:cs typeface="Calibri" panose="020F0502020204030204" pitchFamily="34" charset="0"/>
                <a:sym typeface="Wingdings" panose="05000000000000000000" pitchFamily="2" charset="2"/>
              </a:rPr>
              <a:t> the </a:t>
            </a:r>
            <a:r>
              <a:rPr lang="en-GB" b="1" dirty="0" smtClean="0">
                <a:solidFill>
                  <a:srgbClr val="0C377B"/>
                </a:solidFill>
                <a:latin typeface="+mj-lt"/>
                <a:cs typeface="Calibri" panose="020F0502020204030204" pitchFamily="34" charset="0"/>
                <a:sym typeface="Wingdings" panose="05000000000000000000" pitchFamily="2" charset="2"/>
              </a:rPr>
              <a:t>bunch profile </a:t>
            </a:r>
            <a:r>
              <a:rPr lang="en-GB" dirty="0" smtClean="0">
                <a:solidFill>
                  <a:srgbClr val="0C377B"/>
                </a:solidFill>
                <a:latin typeface="+mj-lt"/>
                <a:cs typeface="Calibri" panose="020F0502020204030204" pitchFamily="34" charset="0"/>
                <a:sym typeface="Wingdings" panose="05000000000000000000" pitchFamily="2" charset="2"/>
              </a:rPr>
              <a:t>which is the </a:t>
            </a:r>
            <a:r>
              <a:rPr lang="en-GB" b="1" dirty="0" smtClean="0">
                <a:solidFill>
                  <a:srgbClr val="0C377B"/>
                </a:solidFill>
                <a:latin typeface="+mj-lt"/>
                <a:cs typeface="Calibri" panose="020F0502020204030204" pitchFamily="34" charset="0"/>
                <a:sym typeface="Wingdings" panose="05000000000000000000" pitchFamily="2" charset="2"/>
              </a:rPr>
              <a:t>projection </a:t>
            </a:r>
          </a:p>
          <a:p>
            <a:r>
              <a:rPr lang="en-GB" b="1" dirty="0">
                <a:solidFill>
                  <a:srgbClr val="0C377B"/>
                </a:solidFill>
                <a:latin typeface="+mj-lt"/>
                <a:cs typeface="Calibri" panose="020F0502020204030204" pitchFamily="34" charset="0"/>
                <a:sym typeface="Wingdings" panose="05000000000000000000" pitchFamily="2" charset="2"/>
              </a:rPr>
              <a:t> </a:t>
            </a:r>
            <a:r>
              <a:rPr lang="en-GB" b="1" dirty="0" smtClean="0">
                <a:solidFill>
                  <a:srgbClr val="0C377B"/>
                </a:solidFill>
                <a:latin typeface="+mj-lt"/>
                <a:cs typeface="Calibri" panose="020F0502020204030204" pitchFamily="34" charset="0"/>
                <a:sym typeface="Wingdings" panose="05000000000000000000" pitchFamily="2" charset="2"/>
              </a:rPr>
              <a:t>   of the bunch to the z-axis</a:t>
            </a:r>
            <a:r>
              <a:rPr lang="en-GB" dirty="0" smtClean="0">
                <a:solidFill>
                  <a:srgbClr val="0C377B"/>
                </a:solidFill>
                <a:latin typeface="+mj-lt"/>
                <a:cs typeface="Calibri" panose="020F0502020204030204" pitchFamily="34" charset="0"/>
                <a:sym typeface="Wingdings" panose="05000000000000000000" pitchFamily="2" charset="2"/>
              </a:rPr>
              <a:t>.</a:t>
            </a:r>
          </a:p>
          <a:p>
            <a:r>
              <a:rPr lang="en-GB" dirty="0" smtClean="0">
                <a:solidFill>
                  <a:srgbClr val="0C377B"/>
                </a:solidFill>
                <a:latin typeface="+mj-lt"/>
                <a:cs typeface="Calibri" panose="020F0502020204030204" pitchFamily="34" charset="0"/>
                <a:sym typeface="Wingdings" panose="05000000000000000000" pitchFamily="2" charset="2"/>
              </a:rPr>
              <a:t>     </a:t>
            </a:r>
          </a:p>
          <a:p>
            <a:endParaRPr lang="en-GB" dirty="0">
              <a:solidFill>
                <a:srgbClr val="0C377B"/>
              </a:solidFill>
              <a:latin typeface="+mj-lt"/>
              <a:cs typeface="Calibri" panose="020F0502020204030204" pitchFamily="34" charset="0"/>
              <a:sym typeface="Wingdings" panose="05000000000000000000" pitchFamily="2" charset="2"/>
            </a:endParaRPr>
          </a:p>
          <a:p>
            <a:endParaRPr lang="en-GB" dirty="0">
              <a:solidFill>
                <a:srgbClr val="0C377B"/>
              </a:solidFill>
              <a:latin typeface="+mj-lt"/>
              <a:cs typeface="Calibri" panose="020F0502020204030204" pitchFamily="34" charset="0"/>
              <a:sym typeface="Wingdings" panose="05000000000000000000" pitchFamily="2" charset="2"/>
            </a:endParaRPr>
          </a:p>
          <a:p>
            <a:endParaRPr lang="en-GB" dirty="0">
              <a:solidFill>
                <a:srgbClr val="0C377B"/>
              </a:solidFill>
              <a:latin typeface="+mj-lt"/>
              <a:cs typeface="Calibri" panose="020F0502020204030204" pitchFamily="34" charset="0"/>
              <a:sym typeface="Wingdings" panose="05000000000000000000" pitchFamily="2" charset="2"/>
            </a:endParaRPr>
          </a:p>
          <a:p>
            <a:pPr marL="285750" indent="-285750">
              <a:buFont typeface="Wingdings" panose="05000000000000000000" pitchFamily="2" charset="2"/>
              <a:buChar char="q"/>
            </a:pPr>
            <a:r>
              <a:rPr lang="en-GB" dirty="0" smtClean="0">
                <a:solidFill>
                  <a:srgbClr val="0C377B"/>
                </a:solidFill>
                <a:latin typeface="+mj-lt"/>
                <a:cs typeface="Calibri" panose="020F0502020204030204" pitchFamily="34" charset="0"/>
                <a:sym typeface="Wingdings" panose="05000000000000000000" pitchFamily="2" charset="2"/>
              </a:rPr>
              <a:t>The statistical nature of the bunch parameters imply a </a:t>
            </a:r>
            <a:r>
              <a:rPr lang="en-GB" b="1" dirty="0" smtClean="0">
                <a:solidFill>
                  <a:srgbClr val="0C377B"/>
                </a:solidFill>
                <a:latin typeface="+mj-lt"/>
                <a:cs typeface="Calibri" panose="020F0502020204030204" pitchFamily="34" charset="0"/>
                <a:sym typeface="Wingdings" panose="05000000000000000000" pitchFamily="2" charset="2"/>
              </a:rPr>
              <a:t>strong dependence </a:t>
            </a:r>
          </a:p>
          <a:p>
            <a:r>
              <a:rPr lang="en-GB" b="1" dirty="0">
                <a:solidFill>
                  <a:srgbClr val="0C377B"/>
                </a:solidFill>
                <a:latin typeface="+mj-lt"/>
                <a:cs typeface="Calibri" panose="020F0502020204030204" pitchFamily="34" charset="0"/>
                <a:sym typeface="Wingdings" panose="05000000000000000000" pitchFamily="2" charset="2"/>
              </a:rPr>
              <a:t> </a:t>
            </a:r>
            <a:r>
              <a:rPr lang="en-GB" b="1" dirty="0" smtClean="0">
                <a:solidFill>
                  <a:srgbClr val="0C377B"/>
                </a:solidFill>
                <a:latin typeface="+mj-lt"/>
                <a:cs typeface="Calibri" panose="020F0502020204030204" pitchFamily="34" charset="0"/>
                <a:sym typeface="Wingdings" panose="05000000000000000000" pitchFamily="2" charset="2"/>
              </a:rPr>
              <a:t>    on the particle distributions</a:t>
            </a:r>
            <a:r>
              <a:rPr lang="en-GB" dirty="0" smtClean="0">
                <a:solidFill>
                  <a:srgbClr val="0C377B"/>
                </a:solidFill>
                <a:latin typeface="+mj-lt"/>
                <a:cs typeface="Calibri" panose="020F0502020204030204" pitchFamily="34" charset="0"/>
                <a:sym typeface="Wingdings" panose="05000000000000000000" pitchFamily="2" charset="2"/>
              </a:rPr>
              <a:t>  </a:t>
            </a:r>
            <a:r>
              <a:rPr lang="en-GB" b="1" dirty="0" smtClean="0">
                <a:solidFill>
                  <a:srgbClr val="0C377B"/>
                </a:solidFill>
                <a:latin typeface="+mj-lt"/>
                <a:cs typeface="Calibri" panose="020F0502020204030204" pitchFamily="34" charset="0"/>
                <a:sym typeface="Wingdings" panose="05000000000000000000" pitchFamily="2" charset="2"/>
              </a:rPr>
              <a:t>different conventions</a:t>
            </a:r>
            <a:r>
              <a:rPr lang="en-GB" dirty="0" smtClean="0">
                <a:solidFill>
                  <a:srgbClr val="0C377B"/>
                </a:solidFill>
                <a:latin typeface="+mj-lt"/>
                <a:cs typeface="Calibri" panose="020F0502020204030204" pitchFamily="34" charset="0"/>
                <a:sym typeface="Wingdings" panose="05000000000000000000" pitchFamily="2" charset="2"/>
              </a:rPr>
              <a:t> of defining the </a:t>
            </a:r>
          </a:p>
          <a:p>
            <a:r>
              <a:rPr lang="en-GB" dirty="0">
                <a:solidFill>
                  <a:srgbClr val="0C377B"/>
                </a:solidFill>
                <a:latin typeface="+mj-lt"/>
                <a:cs typeface="Calibri" panose="020F0502020204030204" pitchFamily="34" charset="0"/>
                <a:sym typeface="Wingdings" panose="05000000000000000000" pitchFamily="2" charset="2"/>
              </a:rPr>
              <a:t> </a:t>
            </a:r>
            <a:r>
              <a:rPr lang="en-GB" dirty="0" smtClean="0">
                <a:solidFill>
                  <a:srgbClr val="0C377B"/>
                </a:solidFill>
                <a:latin typeface="+mj-lt"/>
                <a:cs typeface="Calibri" panose="020F0502020204030204" pitchFamily="34" charset="0"/>
                <a:sym typeface="Wingdings" panose="05000000000000000000" pitchFamily="2" charset="2"/>
              </a:rPr>
              <a:t>    bunch parameters are used in the accelerators.</a:t>
            </a:r>
          </a:p>
          <a:p>
            <a:endParaRPr lang="en-GB" dirty="0" smtClean="0">
              <a:solidFill>
                <a:srgbClr val="0C377B"/>
              </a:solidFill>
              <a:cs typeface="Calibri" panose="020F0502020204030204" pitchFamily="34" charset="0"/>
              <a:sym typeface="Wingdings" panose="05000000000000000000" pitchFamily="2" charset="2"/>
            </a:endParaRPr>
          </a:p>
        </p:txBody>
      </p:sp>
      <p:sp>
        <p:nvSpPr>
          <p:cNvPr id="5" name="Title 1"/>
          <p:cNvSpPr>
            <a:spLocks noGrp="1"/>
          </p:cNvSpPr>
          <p:nvPr>
            <p:ph type="title"/>
          </p:nvPr>
        </p:nvSpPr>
        <p:spPr>
          <a:xfrm>
            <a:off x="1391127" y="-9603"/>
            <a:ext cx="9568310" cy="1143000"/>
          </a:xfrm>
        </p:spPr>
        <p:txBody>
          <a:bodyPr>
            <a:normAutofit/>
          </a:bodyPr>
          <a:lstStyle/>
          <a:p>
            <a:pPr algn="ctr"/>
            <a:r>
              <a:rPr lang="en-GB" sz="3200" dirty="0" smtClean="0"/>
              <a:t>Bunch parameters</a:t>
            </a:r>
            <a:endParaRPr lang="en-US" sz="2800"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10012" r="8827"/>
          <a:stretch/>
        </p:blipFill>
        <p:spPr>
          <a:xfrm>
            <a:off x="8169870" y="3601103"/>
            <a:ext cx="4050196" cy="2593057"/>
          </a:xfrm>
          <a:prstGeom prst="rect">
            <a:avLst/>
          </a:prstGeom>
        </p:spPr>
      </p:pic>
      <p:sp>
        <p:nvSpPr>
          <p:cNvPr id="8" name="TextBox 7"/>
          <p:cNvSpPr txBox="1"/>
          <p:nvPr/>
        </p:nvSpPr>
        <p:spPr>
          <a:xfrm>
            <a:off x="10229742" y="3004911"/>
            <a:ext cx="1459390" cy="523220"/>
          </a:xfrm>
          <a:prstGeom prst="rect">
            <a:avLst/>
          </a:prstGeom>
          <a:noFill/>
        </p:spPr>
        <p:txBody>
          <a:bodyPr wrap="square" rtlCol="0">
            <a:spAutoFit/>
          </a:bodyPr>
          <a:lstStyle/>
          <a:p>
            <a:r>
              <a:rPr lang="en-GB" sz="1400" b="1" dirty="0" smtClean="0"/>
              <a:t>Projection to the z-axis </a:t>
            </a:r>
            <a:endParaRPr lang="en-GB" sz="1400" b="1"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4959" y="1393535"/>
            <a:ext cx="4185213" cy="1676769"/>
          </a:xfrm>
          <a:prstGeom prst="rect">
            <a:avLst/>
          </a:prstGeom>
        </p:spPr>
      </p:pic>
      <p:sp>
        <p:nvSpPr>
          <p:cNvPr id="10" name="Down Arrow 9"/>
          <p:cNvSpPr/>
          <p:nvPr/>
        </p:nvSpPr>
        <p:spPr>
          <a:xfrm>
            <a:off x="9629260" y="3022917"/>
            <a:ext cx="460860" cy="444488"/>
          </a:xfrm>
          <a:prstGeom prst="down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 name="Straight Connector 2"/>
          <p:cNvCxnSpPr/>
          <p:nvPr/>
        </p:nvCxnSpPr>
        <p:spPr>
          <a:xfrm>
            <a:off x="10498652" y="3654493"/>
            <a:ext cx="0" cy="2244263"/>
          </a:xfrm>
          <a:prstGeom prst="line">
            <a:avLst/>
          </a:prstGeom>
          <a:ln w="25400">
            <a:solidFill>
              <a:srgbClr val="0C377B"/>
            </a:solidFill>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9549160" y="5738630"/>
            <a:ext cx="2031235" cy="3854"/>
          </a:xfrm>
          <a:prstGeom prst="straightConnector1">
            <a:avLst/>
          </a:prstGeom>
          <a:ln w="25400">
            <a:solidFill>
              <a:srgbClr val="0C377B"/>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9323320" y="3724534"/>
            <a:ext cx="926230" cy="523220"/>
          </a:xfrm>
          <a:prstGeom prst="rect">
            <a:avLst/>
          </a:prstGeom>
          <a:noFill/>
        </p:spPr>
        <p:txBody>
          <a:bodyPr wrap="square" rtlCol="0">
            <a:spAutoFit/>
          </a:bodyPr>
          <a:lstStyle/>
          <a:p>
            <a:r>
              <a:rPr lang="en-GB" sz="1400" dirty="0" smtClean="0">
                <a:solidFill>
                  <a:srgbClr val="0C377B"/>
                </a:solidFill>
              </a:rPr>
              <a:t>Bunch position</a:t>
            </a:r>
            <a:endParaRPr lang="en-GB" sz="1400" dirty="0">
              <a:solidFill>
                <a:srgbClr val="0C377B"/>
              </a:solidFill>
            </a:endParaRPr>
          </a:p>
        </p:txBody>
      </p:sp>
      <p:cxnSp>
        <p:nvCxnSpPr>
          <p:cNvPr id="12" name="Straight Arrow Connector 11"/>
          <p:cNvCxnSpPr/>
          <p:nvPr/>
        </p:nvCxnSpPr>
        <p:spPr>
          <a:xfrm>
            <a:off x="9999387" y="3986144"/>
            <a:ext cx="499265" cy="12813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8984720" y="5183511"/>
            <a:ext cx="790400" cy="523220"/>
          </a:xfrm>
          <a:prstGeom prst="rect">
            <a:avLst/>
          </a:prstGeom>
          <a:noFill/>
        </p:spPr>
        <p:txBody>
          <a:bodyPr wrap="square" rtlCol="0">
            <a:spAutoFit/>
          </a:bodyPr>
          <a:lstStyle/>
          <a:p>
            <a:r>
              <a:rPr lang="en-GB" sz="1400" dirty="0" smtClean="0">
                <a:solidFill>
                  <a:srgbClr val="0C377B"/>
                </a:solidFill>
              </a:rPr>
              <a:t>Bunch length</a:t>
            </a:r>
            <a:endParaRPr lang="en-GB" sz="1400" dirty="0">
              <a:solidFill>
                <a:srgbClr val="0C377B"/>
              </a:solidFill>
            </a:endParaRPr>
          </a:p>
        </p:txBody>
      </p:sp>
      <p:cxnSp>
        <p:nvCxnSpPr>
          <p:cNvPr id="20" name="Straight Arrow Connector 19"/>
          <p:cNvCxnSpPr/>
          <p:nvPr/>
        </p:nvCxnSpPr>
        <p:spPr>
          <a:xfrm>
            <a:off x="9650605" y="5445121"/>
            <a:ext cx="495591" cy="26161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 name="TextBox 1"/>
              <p:cNvSpPr txBox="1"/>
              <p:nvPr/>
            </p:nvSpPr>
            <p:spPr>
              <a:xfrm>
                <a:off x="300357" y="4050211"/>
                <a:ext cx="7160955" cy="646331"/>
              </a:xfrm>
              <a:prstGeom prst="rect">
                <a:avLst/>
              </a:prstGeom>
              <a:noFill/>
              <a:ln w="38100">
                <a:solidFill>
                  <a:srgbClr val="FF0000"/>
                </a:solidFill>
              </a:ln>
            </p:spPr>
            <p:txBody>
              <a:bodyPr wrap="square" rtlCol="0">
                <a:spAutoFit/>
              </a:bodyPr>
              <a:lstStyle/>
              <a:p>
                <a:r>
                  <a:rPr lang="en-GB" b="1" dirty="0">
                    <a:solidFill>
                      <a:srgbClr val="0C377B"/>
                    </a:solidFill>
                    <a:latin typeface="+mj-lt"/>
                    <a:cs typeface="Calibri" panose="020F0502020204030204" pitchFamily="34" charset="0"/>
                    <a:sym typeface="Wingdings" panose="05000000000000000000" pitchFamily="2" charset="2"/>
                  </a:rPr>
                  <a:t>No direct measurement on the energy distribution (</a:t>
                </a:r>
                <a14:m>
                  <m:oMath xmlns:m="http://schemas.openxmlformats.org/officeDocument/2006/math">
                    <m:r>
                      <a:rPr lang="el-GR" b="1" i="1">
                        <a:solidFill>
                          <a:srgbClr val="0C377B"/>
                        </a:solidFill>
                        <a:latin typeface="Cambria Math" panose="02040503050406030204" pitchFamily="18" charset="0"/>
                        <a:cs typeface="Calibri" panose="020F0502020204030204" pitchFamily="34" charset="0"/>
                        <a:sym typeface="Wingdings" panose="05000000000000000000" pitchFamily="2" charset="2"/>
                      </a:rPr>
                      <m:t>𝚫</m:t>
                    </m:r>
                    <m:r>
                      <a:rPr lang="en-GB" b="1" i="1">
                        <a:solidFill>
                          <a:srgbClr val="0C377B"/>
                        </a:solidFill>
                        <a:latin typeface="Cambria Math" panose="02040503050406030204" pitchFamily="18" charset="0"/>
                        <a:cs typeface="Calibri" panose="020F0502020204030204" pitchFamily="34" charset="0"/>
                        <a:sym typeface="Wingdings" panose="05000000000000000000" pitchFamily="2" charset="2"/>
                      </a:rPr>
                      <m:t>𝐄</m:t>
                    </m:r>
                  </m:oMath>
                </a14:m>
                <a:r>
                  <a:rPr lang="en-GB" b="1" dirty="0" smtClean="0">
                    <a:solidFill>
                      <a:srgbClr val="0C377B"/>
                    </a:solidFill>
                    <a:latin typeface="+mj-lt"/>
                    <a:cs typeface="Calibri" panose="020F0502020204030204" pitchFamily="34" charset="0"/>
                    <a:sym typeface="Wingdings" panose="05000000000000000000" pitchFamily="2" charset="2"/>
                  </a:rPr>
                  <a:t>=w) </a:t>
                </a:r>
                <a:r>
                  <a:rPr lang="en-GB" b="1" dirty="0">
                    <a:solidFill>
                      <a:srgbClr val="0C377B"/>
                    </a:solidFill>
                    <a:latin typeface="+mj-lt"/>
                    <a:cs typeface="Calibri" panose="020F0502020204030204" pitchFamily="34" charset="0"/>
                    <a:sym typeface="Wingdings" panose="05000000000000000000" pitchFamily="2" charset="2"/>
                  </a:rPr>
                  <a:t>of the particles within </a:t>
                </a:r>
                <a:r>
                  <a:rPr lang="en-GB" b="1" dirty="0" smtClean="0">
                    <a:solidFill>
                      <a:srgbClr val="0C377B"/>
                    </a:solidFill>
                    <a:latin typeface="+mj-lt"/>
                    <a:cs typeface="Calibri" panose="020F0502020204030204" pitchFamily="34" charset="0"/>
                    <a:sym typeface="Wingdings" panose="05000000000000000000" pitchFamily="2" charset="2"/>
                  </a:rPr>
                  <a:t>the </a:t>
                </a:r>
                <a:r>
                  <a:rPr lang="en-GB" b="1" dirty="0">
                    <a:solidFill>
                      <a:srgbClr val="0C377B"/>
                    </a:solidFill>
                    <a:latin typeface="+mj-lt"/>
                    <a:cs typeface="Calibri" panose="020F0502020204030204" pitchFamily="34" charset="0"/>
                    <a:sym typeface="Wingdings" panose="05000000000000000000" pitchFamily="2" charset="2"/>
                  </a:rPr>
                  <a:t>bunch</a:t>
                </a:r>
                <a:r>
                  <a:rPr lang="en-GB" b="1" dirty="0" smtClean="0">
                    <a:solidFill>
                      <a:srgbClr val="0C377B"/>
                    </a:solidFill>
                    <a:latin typeface="+mj-lt"/>
                    <a:cs typeface="Calibri" panose="020F0502020204030204" pitchFamily="34" charset="0"/>
                    <a:sym typeface="Wingdings" panose="05000000000000000000" pitchFamily="2" charset="2"/>
                  </a:rPr>
                  <a:t>.</a:t>
                </a:r>
                <a:endParaRPr lang="en-GB" b="1" dirty="0">
                  <a:solidFill>
                    <a:srgbClr val="0C377B"/>
                  </a:solidFill>
                  <a:latin typeface="+mj-lt"/>
                  <a:cs typeface="Calibri" panose="020F0502020204030204" pitchFamily="34" charset="0"/>
                  <a:sym typeface="Wingdings" panose="05000000000000000000" pitchFamily="2" charset="2"/>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300357" y="4050211"/>
                <a:ext cx="7160955" cy="646331"/>
              </a:xfrm>
              <a:prstGeom prst="rect">
                <a:avLst/>
              </a:prstGeom>
              <a:blipFill rotWithShape="0">
                <a:blip r:embed="rId4"/>
                <a:stretch>
                  <a:fillRect l="-423" t="-1786" b="-10714"/>
                </a:stretch>
              </a:blipFill>
              <a:ln w="38100">
                <a:solidFill>
                  <a:srgbClr val="FF0000"/>
                </a:solidFill>
              </a:ln>
            </p:spPr>
            <p:txBody>
              <a:bodyPr/>
              <a:lstStyle/>
              <a:p>
                <a:r>
                  <a:rPr lang="en-US">
                    <a:noFill/>
                  </a:rPr>
                  <a:t> </a:t>
                </a:r>
              </a:p>
            </p:txBody>
          </p:sp>
        </mc:Fallback>
      </mc:AlternateContent>
    </p:spTree>
    <p:extLst>
      <p:ext uri="{BB962C8B-B14F-4D97-AF65-F5344CB8AC3E}">
        <p14:creationId xmlns:p14="http://schemas.microsoft.com/office/powerpoint/2010/main" val="4213668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391127" y="-9603"/>
            <a:ext cx="9568310" cy="1143000"/>
          </a:xfrm>
          <a:prstGeom prst="rect">
            <a:avLst/>
          </a:prstGeom>
        </p:spPr>
        <p:txBody>
          <a:bodyPr vert="horz" lIns="45720" rIns="45720" anchor="ctr">
            <a:norm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fontAlgn="auto">
              <a:spcAft>
                <a:spcPts val="0"/>
              </a:spcAft>
            </a:pPr>
            <a:r>
              <a:rPr lang="en-GB" sz="3200" dirty="0" smtClean="0"/>
              <a:t>Bunch parameters – LHC conventions</a:t>
            </a:r>
            <a:endParaRPr lang="en-US" sz="2800" dirty="0"/>
          </a:p>
        </p:txBody>
      </p:sp>
      <mc:AlternateContent xmlns:mc="http://schemas.openxmlformats.org/markup-compatibility/2006" xmlns:a14="http://schemas.microsoft.com/office/drawing/2010/main">
        <mc:Choice Requires="a14">
          <p:sp>
            <p:nvSpPr>
              <p:cNvPr id="4" name="TextBox 3"/>
              <p:cNvSpPr txBox="1">
                <a:spLocks noChangeArrowheads="1"/>
              </p:cNvSpPr>
              <p:nvPr/>
            </p:nvSpPr>
            <p:spPr bwMode="auto">
              <a:xfrm>
                <a:off x="-48800" y="971080"/>
                <a:ext cx="7642595" cy="546585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285750" indent="-285750">
                  <a:buFont typeface="Wingdings" panose="05000000000000000000" pitchFamily="2" charset="2"/>
                  <a:buChar char="q"/>
                </a:pPr>
                <a:r>
                  <a:rPr lang="en-GB" dirty="0" smtClean="0">
                    <a:solidFill>
                      <a:srgbClr val="0C377B"/>
                    </a:solidFill>
                    <a:latin typeface="+mj-lt"/>
                    <a:cs typeface="Calibri" panose="020F0502020204030204" pitchFamily="34" charset="0"/>
                  </a:rPr>
                  <a:t>Usually the </a:t>
                </a:r>
                <a:r>
                  <a:rPr lang="en-GB" b="1" dirty="0" smtClean="0">
                    <a:solidFill>
                      <a:srgbClr val="0C377B"/>
                    </a:solidFill>
                    <a:latin typeface="+mj-lt"/>
                    <a:cs typeface="Calibri" panose="020F0502020204030204" pitchFamily="34" charset="0"/>
                  </a:rPr>
                  <a:t>bunch parameters </a:t>
                </a:r>
                <a:r>
                  <a:rPr lang="en-GB" dirty="0" smtClean="0">
                    <a:solidFill>
                      <a:srgbClr val="0C377B"/>
                    </a:solidFill>
                    <a:latin typeface="+mj-lt"/>
                    <a:cs typeface="Calibri" panose="020F0502020204030204" pitchFamily="34" charset="0"/>
                  </a:rPr>
                  <a:t>(position, length or </a:t>
                </a:r>
                <a:r>
                  <a:rPr lang="el-GR" dirty="0" smtClean="0">
                    <a:solidFill>
                      <a:srgbClr val="0C377B"/>
                    </a:solidFill>
                    <a:latin typeface="+mj-lt"/>
                    <a:cs typeface="Calibri" panose="020F0502020204030204" pitchFamily="34" charset="0"/>
                  </a:rPr>
                  <a:t>σ</a:t>
                </a:r>
                <a:r>
                  <a:rPr lang="en-GB" dirty="0" smtClean="0">
                    <a:solidFill>
                      <a:srgbClr val="0C377B"/>
                    </a:solidFill>
                    <a:latin typeface="+mj-lt"/>
                    <a:cs typeface="Calibri" panose="020F0502020204030204" pitchFamily="34" charset="0"/>
                  </a:rPr>
                  <a:t>) are obtained </a:t>
                </a:r>
                <a:r>
                  <a:rPr lang="en-GB" b="1" dirty="0" smtClean="0">
                    <a:solidFill>
                      <a:srgbClr val="0C377B"/>
                    </a:solidFill>
                    <a:latin typeface="+mj-lt"/>
                    <a:cs typeface="Calibri" panose="020F0502020204030204" pitchFamily="34" charset="0"/>
                  </a:rPr>
                  <a:t>after fitting the bunch profiles</a:t>
                </a:r>
                <a:r>
                  <a:rPr lang="en-GB" dirty="0">
                    <a:solidFill>
                      <a:srgbClr val="0C377B"/>
                    </a:solidFill>
                    <a:latin typeface="+mj-lt"/>
                    <a:cs typeface="Calibri" panose="020F0502020204030204" pitchFamily="34" charset="0"/>
                  </a:rPr>
                  <a:t> </a:t>
                </a:r>
                <a:r>
                  <a:rPr lang="en-GB" dirty="0" smtClean="0">
                    <a:solidFill>
                      <a:srgbClr val="0C377B"/>
                    </a:solidFill>
                    <a:latin typeface="+mj-lt"/>
                    <a:cs typeface="Calibri" panose="020F0502020204030204" pitchFamily="34" charset="0"/>
                    <a:sym typeface="Wingdings" panose="05000000000000000000" pitchFamily="2" charset="2"/>
                  </a:rPr>
                  <a:t></a:t>
                </a:r>
                <a:r>
                  <a:rPr lang="en-GB" dirty="0" smtClean="0">
                    <a:solidFill>
                      <a:srgbClr val="0C377B"/>
                    </a:solidFill>
                    <a:latin typeface="+mj-lt"/>
                    <a:cs typeface="Calibri" panose="020F0502020204030204" pitchFamily="34" charset="0"/>
                  </a:rPr>
                  <a:t> different fitting functions can be used (Gaussian, parabolic, binomial, q-Gaussian etc.)</a:t>
                </a:r>
              </a:p>
              <a:p>
                <a:pPr marL="285750" indent="-285750">
                  <a:buFont typeface="Wingdings" panose="05000000000000000000" pitchFamily="2" charset="2"/>
                  <a:buChar char="q"/>
                </a:pPr>
                <a:endParaRPr lang="en-GB" dirty="0" smtClean="0">
                  <a:solidFill>
                    <a:srgbClr val="0C377B"/>
                  </a:solidFill>
                  <a:latin typeface="+mj-lt"/>
                  <a:cs typeface="Calibri" panose="020F0502020204030204" pitchFamily="34" charset="0"/>
                </a:endParaRPr>
              </a:p>
              <a:p>
                <a:pPr marL="285750" indent="-285750">
                  <a:buFont typeface="Wingdings" panose="05000000000000000000" pitchFamily="2" charset="2"/>
                  <a:buChar char="q"/>
                </a:pPr>
                <a:r>
                  <a:rPr lang="en-GB" dirty="0" smtClean="0">
                    <a:solidFill>
                      <a:srgbClr val="0C377B"/>
                    </a:solidFill>
                    <a:latin typeface="+mj-lt"/>
                    <a:cs typeface="Calibri" panose="020F0502020204030204" pitchFamily="34" charset="0"/>
                  </a:rPr>
                  <a:t>However, </a:t>
                </a:r>
                <a:r>
                  <a:rPr lang="en-GB" b="1" dirty="0" smtClean="0">
                    <a:solidFill>
                      <a:srgbClr val="0C377B"/>
                    </a:solidFill>
                    <a:latin typeface="+mj-lt"/>
                    <a:cs typeface="Calibri" panose="020F0502020204030204" pitchFamily="34" charset="0"/>
                  </a:rPr>
                  <a:t>fitting algorithms are time consuming </a:t>
                </a:r>
                <a:r>
                  <a:rPr lang="en-GB" dirty="0" smtClean="0">
                    <a:solidFill>
                      <a:srgbClr val="0C377B"/>
                    </a:solidFill>
                    <a:latin typeface="+mj-lt"/>
                    <a:cs typeface="Calibri" panose="020F0502020204030204" pitchFamily="34" charset="0"/>
                  </a:rPr>
                  <a:t>and cannot be efficiently applied in the operational tools. Especially in the case of </a:t>
                </a:r>
              </a:p>
              <a:p>
                <a:r>
                  <a:rPr lang="en-GB" dirty="0">
                    <a:solidFill>
                      <a:srgbClr val="0C377B"/>
                    </a:solidFill>
                    <a:latin typeface="+mj-lt"/>
                    <a:cs typeface="Calibri" panose="020F0502020204030204" pitchFamily="34" charset="0"/>
                  </a:rPr>
                  <a:t> </a:t>
                </a:r>
                <a:r>
                  <a:rPr lang="en-GB" dirty="0" smtClean="0">
                    <a:solidFill>
                      <a:srgbClr val="0C377B"/>
                    </a:solidFill>
                    <a:latin typeface="+mj-lt"/>
                    <a:cs typeface="Calibri" panose="020F0502020204030204" pitchFamily="34" charset="0"/>
                  </a:rPr>
                  <a:t>    LHC with large number of bunches and long duration of the fills.</a:t>
                </a:r>
              </a:p>
              <a:p>
                <a:pPr marL="285750" indent="-285750">
                  <a:buFont typeface="Wingdings" panose="05000000000000000000" pitchFamily="2" charset="2"/>
                  <a:buChar char="q"/>
                </a:pPr>
                <a:endParaRPr lang="en-GB" dirty="0">
                  <a:solidFill>
                    <a:srgbClr val="0C377B"/>
                  </a:solidFill>
                  <a:latin typeface="+mj-lt"/>
                  <a:cs typeface="Calibri" panose="020F0502020204030204" pitchFamily="34" charset="0"/>
                </a:endParaRPr>
              </a:p>
              <a:p>
                <a:pPr marL="285750" indent="-285750">
                  <a:buFont typeface="Wingdings" panose="05000000000000000000" pitchFamily="2" charset="2"/>
                  <a:buChar char="q"/>
                </a:pPr>
                <a:r>
                  <a:rPr lang="en-GB" dirty="0" smtClean="0">
                    <a:solidFill>
                      <a:srgbClr val="0C377B"/>
                    </a:solidFill>
                    <a:latin typeface="+mj-lt"/>
                    <a:cs typeface="Calibri" panose="020F0502020204030204" pitchFamily="34" charset="0"/>
                  </a:rPr>
                  <a:t>Alternative algorithm based on the </a:t>
                </a:r>
                <a:r>
                  <a:rPr lang="en-GB" b="1" dirty="0" smtClean="0">
                    <a:solidFill>
                      <a:srgbClr val="0C377B"/>
                    </a:solidFill>
                    <a:latin typeface="+mj-lt"/>
                    <a:cs typeface="Calibri" panose="020F0502020204030204" pitchFamily="34" charset="0"/>
                  </a:rPr>
                  <a:t>measurement of the Full-Width-Half-Maximum (FWHM) </a:t>
                </a:r>
                <a:r>
                  <a:rPr lang="en-GB" dirty="0" smtClean="0">
                    <a:solidFill>
                      <a:srgbClr val="0C377B"/>
                    </a:solidFill>
                    <a:latin typeface="+mj-lt"/>
                    <a:cs typeface="Calibri" panose="020F0502020204030204" pitchFamily="34" charset="0"/>
                  </a:rPr>
                  <a:t>is applied in the LHC (and the SPS).</a:t>
                </a:r>
              </a:p>
              <a:p>
                <a:pPr marL="285750" indent="-285750">
                  <a:buFont typeface="Wingdings" panose="05000000000000000000" pitchFamily="2" charset="2"/>
                  <a:buChar char="q"/>
                </a:pPr>
                <a:endParaRPr lang="en-GB" dirty="0" smtClean="0">
                  <a:solidFill>
                    <a:srgbClr val="0C377B"/>
                  </a:solidFill>
                  <a:latin typeface="+mj-lt"/>
                  <a:cs typeface="Calibri" panose="020F0502020204030204" pitchFamily="34" charset="0"/>
                </a:endParaRPr>
              </a:p>
              <a:p>
                <a:pPr marL="285750" indent="-285750">
                  <a:buFont typeface="Wingdings" panose="05000000000000000000" pitchFamily="2" charset="2"/>
                  <a:buChar char="q"/>
                </a:pPr>
                <a:r>
                  <a:rPr lang="en-GB" dirty="0" smtClean="0">
                    <a:solidFill>
                      <a:srgbClr val="0C377B"/>
                    </a:solidFill>
                    <a:latin typeface="+mj-lt"/>
                    <a:cs typeface="Calibri" panose="020F0502020204030204" pitchFamily="34" charset="0"/>
                  </a:rPr>
                  <a:t>The FWHM of each bunch is quickly measured from the acquired beam profiles and then the </a:t>
                </a:r>
                <a:r>
                  <a:rPr lang="en-GB" b="1" dirty="0" smtClean="0">
                    <a:solidFill>
                      <a:srgbClr val="0C377B"/>
                    </a:solidFill>
                    <a:latin typeface="+mj-lt"/>
                    <a:cs typeface="Calibri" panose="020F0502020204030204" pitchFamily="34" charset="0"/>
                  </a:rPr>
                  <a:t>standard deviation </a:t>
                </a:r>
                <a:r>
                  <a:rPr lang="el-GR" b="1" dirty="0" smtClean="0">
                    <a:solidFill>
                      <a:srgbClr val="0C377B"/>
                    </a:solidFill>
                    <a:latin typeface="+mj-lt"/>
                    <a:cs typeface="Calibri" panose="020F0502020204030204" pitchFamily="34" charset="0"/>
                  </a:rPr>
                  <a:t>σ</a:t>
                </a:r>
                <a:r>
                  <a:rPr lang="en-GB" dirty="0" smtClean="0">
                    <a:solidFill>
                      <a:srgbClr val="0C377B"/>
                    </a:solidFill>
                    <a:latin typeface="+mj-lt"/>
                    <a:cs typeface="Calibri" panose="020F0502020204030204" pitchFamily="34" charset="0"/>
                  </a:rPr>
                  <a:t> of the bunch is obtained </a:t>
                </a:r>
                <a:r>
                  <a:rPr lang="en-GB" b="1" dirty="0" smtClean="0">
                    <a:solidFill>
                      <a:srgbClr val="0C377B"/>
                    </a:solidFill>
                    <a:latin typeface="+mj-lt"/>
                    <a:cs typeface="Calibri" panose="020F0502020204030204" pitchFamily="34" charset="0"/>
                  </a:rPr>
                  <a:t>assuming a Gaussian distribution</a:t>
                </a:r>
                <a:r>
                  <a:rPr lang="en-GB" dirty="0" smtClean="0">
                    <a:solidFill>
                      <a:srgbClr val="0C377B"/>
                    </a:solidFill>
                    <a:latin typeface="+mj-lt"/>
                    <a:cs typeface="Calibri" panose="020F0502020204030204" pitchFamily="34" charset="0"/>
                  </a:rPr>
                  <a:t>, according to the equation:</a:t>
                </a:r>
              </a:p>
              <a:p>
                <a:pPr/>
                <a14:m>
                  <m:oMathPara xmlns:m="http://schemas.openxmlformats.org/officeDocument/2006/math">
                    <m:oMathParaPr>
                      <m:jc m:val="centerGroup"/>
                    </m:oMathParaPr>
                    <m:oMath xmlns:m="http://schemas.openxmlformats.org/officeDocument/2006/math">
                      <m:r>
                        <a:rPr lang="el-GR" sz="2000" b="1" i="1" smtClean="0">
                          <a:solidFill>
                            <a:srgbClr val="0C377B"/>
                          </a:solidFill>
                          <a:latin typeface="Cambria Math" panose="02040503050406030204" pitchFamily="18" charset="0"/>
                          <a:cs typeface="Calibri" panose="020F0502020204030204" pitchFamily="34" charset="0"/>
                        </a:rPr>
                        <m:t>𝛔</m:t>
                      </m:r>
                      <m:r>
                        <a:rPr lang="fr-FR" sz="2000" b="1" i="1">
                          <a:solidFill>
                            <a:srgbClr val="0C377B"/>
                          </a:solidFill>
                          <a:latin typeface="Cambria Math" panose="02040503050406030204" pitchFamily="18" charset="0"/>
                          <a:cs typeface="Calibri" panose="020F0502020204030204" pitchFamily="34" charset="0"/>
                        </a:rPr>
                        <m:t>=</m:t>
                      </m:r>
                      <m:f>
                        <m:fPr>
                          <m:ctrlPr>
                            <a:rPr lang="en-GB" sz="2000" b="1" i="1">
                              <a:solidFill>
                                <a:srgbClr val="0C377B"/>
                              </a:solidFill>
                              <a:latin typeface="Cambria Math" charset="0"/>
                              <a:cs typeface="Calibri" panose="020F0502020204030204" pitchFamily="34" charset="0"/>
                            </a:rPr>
                          </m:ctrlPr>
                        </m:fPr>
                        <m:num>
                          <m:r>
                            <a:rPr lang="en-GB" sz="2000" b="1" i="1">
                              <a:solidFill>
                                <a:srgbClr val="0C377B"/>
                              </a:solidFill>
                              <a:latin typeface="Cambria Math" panose="02040503050406030204" pitchFamily="18" charset="0"/>
                              <a:cs typeface="Calibri" panose="020F0502020204030204" pitchFamily="34" charset="0"/>
                            </a:rPr>
                            <m:t>𝑭𝑾𝑯𝑴</m:t>
                          </m:r>
                        </m:num>
                        <m:den>
                          <m:r>
                            <a:rPr lang="en-GB" sz="2000" b="1" i="1">
                              <a:solidFill>
                                <a:srgbClr val="0C377B"/>
                              </a:solidFill>
                              <a:latin typeface="Cambria Math" panose="02040503050406030204" pitchFamily="18" charset="0"/>
                              <a:cs typeface="Calibri" panose="020F0502020204030204" pitchFamily="34" charset="0"/>
                            </a:rPr>
                            <m:t>𝟐</m:t>
                          </m:r>
                          <m:rad>
                            <m:radPr>
                              <m:degHide m:val="on"/>
                              <m:ctrlPr>
                                <a:rPr lang="en-GB" sz="2000" b="1" i="1">
                                  <a:solidFill>
                                    <a:srgbClr val="0C377B"/>
                                  </a:solidFill>
                                  <a:latin typeface="Cambria Math" charset="0"/>
                                  <a:cs typeface="Calibri" panose="020F0502020204030204" pitchFamily="34" charset="0"/>
                                </a:rPr>
                              </m:ctrlPr>
                            </m:radPr>
                            <m:deg/>
                            <m:e>
                              <m:r>
                                <a:rPr lang="en-GB" sz="2000" b="1" i="1">
                                  <a:solidFill>
                                    <a:srgbClr val="0C377B"/>
                                  </a:solidFill>
                                  <a:latin typeface="Cambria Math" panose="02040503050406030204" pitchFamily="18" charset="0"/>
                                  <a:cs typeface="Calibri" panose="020F0502020204030204" pitchFamily="34" charset="0"/>
                                </a:rPr>
                                <m:t>𝟐</m:t>
                              </m:r>
                              <m:r>
                                <a:rPr lang="en-GB" sz="2000" b="1" i="0">
                                  <a:solidFill>
                                    <a:srgbClr val="0C377B"/>
                                  </a:solidFill>
                                  <a:latin typeface="Cambria Math" panose="02040503050406030204" pitchFamily="18" charset="0"/>
                                  <a:cs typeface="Calibri" panose="020F0502020204030204" pitchFamily="34" charset="0"/>
                                </a:rPr>
                                <m:t>𝐥𝐧</m:t>
                              </m:r>
                              <m:r>
                                <a:rPr lang="en-GB" sz="2000" b="1" i="1">
                                  <a:solidFill>
                                    <a:srgbClr val="0C377B"/>
                                  </a:solidFill>
                                  <a:latin typeface="Cambria Math" panose="02040503050406030204" pitchFamily="18" charset="0"/>
                                  <a:cs typeface="Calibri" panose="020F0502020204030204" pitchFamily="34" charset="0"/>
                                </a:rPr>
                                <m:t>𝟐</m:t>
                              </m:r>
                            </m:e>
                          </m:rad>
                        </m:den>
                      </m:f>
                    </m:oMath>
                  </m:oMathPara>
                </a14:m>
                <a:endParaRPr lang="en-GB" sz="2000" b="1" dirty="0" smtClean="0">
                  <a:solidFill>
                    <a:srgbClr val="0C377B"/>
                  </a:solidFill>
                  <a:latin typeface="+mj-lt"/>
                  <a:cs typeface="Calibri" panose="020F0502020204030204" pitchFamily="34" charset="0"/>
                </a:endParaRPr>
              </a:p>
              <a:p>
                <a:pPr marL="285750" indent="-285750">
                  <a:buFont typeface="Wingdings" panose="05000000000000000000" pitchFamily="2" charset="2"/>
                  <a:buChar char="q"/>
                </a:pPr>
                <a:r>
                  <a:rPr lang="en-GB" dirty="0" smtClean="0">
                    <a:solidFill>
                      <a:srgbClr val="0C377B"/>
                    </a:solidFill>
                    <a:latin typeface="+mj-lt"/>
                    <a:cs typeface="Calibri" panose="020F0502020204030204" pitchFamily="34" charset="0"/>
                  </a:rPr>
                  <a:t>The </a:t>
                </a:r>
                <a:r>
                  <a:rPr lang="en-GB" b="1" dirty="0" smtClean="0">
                    <a:solidFill>
                      <a:srgbClr val="0C377B"/>
                    </a:solidFill>
                    <a:latin typeface="+mj-lt"/>
                    <a:cs typeface="Calibri" panose="020F0502020204030204" pitchFamily="34" charset="0"/>
                  </a:rPr>
                  <a:t>bunch length </a:t>
                </a:r>
                <a:r>
                  <a:rPr lang="en-GB" dirty="0" smtClean="0">
                    <a:solidFill>
                      <a:srgbClr val="0C377B"/>
                    </a:solidFill>
                    <a:latin typeface="+mj-lt"/>
                    <a:cs typeface="Calibri" panose="020F0502020204030204" pitchFamily="34" charset="0"/>
                  </a:rPr>
                  <a:t>is then defined as:</a:t>
                </a:r>
                <a:r>
                  <a:rPr lang="el-GR" dirty="0" smtClean="0">
                    <a:solidFill>
                      <a:srgbClr val="0C377B"/>
                    </a:solidFill>
                    <a:latin typeface="+mj-lt"/>
                    <a:cs typeface="Calibri" panose="020F0502020204030204" pitchFamily="34" charset="0"/>
                  </a:rPr>
                  <a:t> </a:t>
                </a:r>
                <a14:m>
                  <m:oMath xmlns:m="http://schemas.openxmlformats.org/officeDocument/2006/math">
                    <m:r>
                      <a:rPr lang="el-GR" sz="2000" b="1" i="1" smtClean="0">
                        <a:solidFill>
                          <a:srgbClr val="0C377B"/>
                        </a:solidFill>
                        <a:latin typeface="Cambria Math" panose="02040503050406030204" pitchFamily="18" charset="0"/>
                        <a:cs typeface="Calibri" panose="020F0502020204030204" pitchFamily="34" charset="0"/>
                      </a:rPr>
                      <m:t>𝝉</m:t>
                    </m:r>
                    <m:r>
                      <a:rPr lang="el-GR" sz="2000" b="1" i="1" smtClean="0">
                        <a:solidFill>
                          <a:srgbClr val="0C377B"/>
                        </a:solidFill>
                        <a:latin typeface="Cambria Math" panose="02040503050406030204" pitchFamily="18" charset="0"/>
                        <a:cs typeface="Calibri" panose="020F0502020204030204" pitchFamily="34" charset="0"/>
                      </a:rPr>
                      <m:t>=</m:t>
                    </m:r>
                    <m:r>
                      <a:rPr lang="el-GR" sz="2000" b="1" i="1" smtClean="0">
                        <a:solidFill>
                          <a:srgbClr val="0C377B"/>
                        </a:solidFill>
                        <a:latin typeface="Cambria Math" panose="02040503050406030204" pitchFamily="18" charset="0"/>
                        <a:cs typeface="Calibri" panose="020F0502020204030204" pitchFamily="34" charset="0"/>
                      </a:rPr>
                      <m:t>𝟒</m:t>
                    </m:r>
                    <m:r>
                      <a:rPr lang="el-GR" sz="2000" b="1" i="1" smtClean="0">
                        <a:solidFill>
                          <a:srgbClr val="0C377B"/>
                        </a:solidFill>
                        <a:latin typeface="Cambria Math" panose="02040503050406030204" pitchFamily="18" charset="0"/>
                        <a:cs typeface="Calibri" panose="020F0502020204030204" pitchFamily="34" charset="0"/>
                      </a:rPr>
                      <m:t>𝝈</m:t>
                    </m:r>
                  </m:oMath>
                </a14:m>
                <a:endParaRPr lang="en-GB" sz="2000" b="1" dirty="0" smtClean="0">
                  <a:solidFill>
                    <a:srgbClr val="0C377B"/>
                  </a:solidFill>
                  <a:latin typeface="+mj-lt"/>
                  <a:cs typeface="Calibri" panose="020F0502020204030204" pitchFamily="34" charset="0"/>
                </a:endParaRPr>
              </a:p>
              <a:p>
                <a:endParaRPr lang="en-GB" dirty="0" smtClean="0">
                  <a:solidFill>
                    <a:srgbClr val="0C377B"/>
                  </a:solidFill>
                  <a:cs typeface="Calibri" panose="020F0502020204030204" pitchFamily="34" charset="0"/>
                  <a:sym typeface="Wingdings" panose="05000000000000000000" pitchFamily="2" charset="2"/>
                </a:endParaRPr>
              </a:p>
            </p:txBody>
          </p:sp>
        </mc:Choice>
        <mc:Fallback xmlns="">
          <p:sp>
            <p:nvSpPr>
              <p:cNvPr id="4" name="TextBox 3"/>
              <p:cNvSpPr txBox="1">
                <a:spLocks noRot="1" noChangeAspect="1" noMove="1" noResize="1" noEditPoints="1" noAdjustHandles="1" noChangeArrowheads="1" noChangeShapeType="1" noTextEdit="1"/>
              </p:cNvSpPr>
              <p:nvPr/>
            </p:nvSpPr>
            <p:spPr bwMode="auto">
              <a:xfrm>
                <a:off x="-48800" y="971080"/>
                <a:ext cx="7642595" cy="5465855"/>
              </a:xfrm>
              <a:prstGeom prst="rect">
                <a:avLst/>
              </a:prstGeom>
              <a:blipFill>
                <a:blip r:embed="rId2"/>
                <a:stretch>
                  <a:fillRect l="-558" t="-55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t="9269" r="7691"/>
          <a:stretch/>
        </p:blipFill>
        <p:spPr>
          <a:xfrm>
            <a:off x="7286555" y="1470345"/>
            <a:ext cx="4883862" cy="4378170"/>
          </a:xfrm>
          <a:prstGeom prst="rect">
            <a:avLst/>
          </a:prstGeom>
        </p:spPr>
      </p:pic>
      <p:sp>
        <p:nvSpPr>
          <p:cNvPr id="13" name="TextBox 12"/>
          <p:cNvSpPr txBox="1"/>
          <p:nvPr/>
        </p:nvSpPr>
        <p:spPr>
          <a:xfrm>
            <a:off x="9590855" y="3083355"/>
            <a:ext cx="902811" cy="369332"/>
          </a:xfrm>
          <a:prstGeom prst="rect">
            <a:avLst/>
          </a:prstGeom>
          <a:noFill/>
        </p:spPr>
        <p:txBody>
          <a:bodyPr wrap="none" rtlCol="0">
            <a:spAutoFit/>
          </a:bodyPr>
          <a:lstStyle/>
          <a:p>
            <a:r>
              <a:rPr lang="en-GB" b="1" dirty="0" smtClean="0">
                <a:solidFill>
                  <a:srgbClr val="000000"/>
                </a:solidFill>
                <a:latin typeface="+mj-lt"/>
              </a:rPr>
              <a:t>FWHM</a:t>
            </a:r>
            <a:endParaRPr lang="en-GB" b="1" dirty="0">
              <a:solidFill>
                <a:srgbClr val="000000"/>
              </a:solidFill>
              <a:latin typeface="+mj-lt"/>
            </a:endParaRPr>
          </a:p>
        </p:txBody>
      </p:sp>
      <mc:AlternateContent xmlns:mc="http://schemas.openxmlformats.org/markup-compatibility/2006" xmlns:a14="http://schemas.microsoft.com/office/drawing/2010/main">
        <mc:Choice Requires="a14">
          <p:sp>
            <p:nvSpPr>
              <p:cNvPr id="14" name="TextBox 13"/>
              <p:cNvSpPr txBox="1"/>
              <p:nvPr/>
            </p:nvSpPr>
            <p:spPr>
              <a:xfrm>
                <a:off x="9212545" y="4197100"/>
                <a:ext cx="1659429" cy="646331"/>
              </a:xfrm>
              <a:prstGeom prst="rect">
                <a:avLst/>
              </a:prstGeom>
              <a:noFill/>
            </p:spPr>
            <p:txBody>
              <a:bodyPr wrap="none" rtlCol="0">
                <a:spAutoFit/>
              </a:bodyPr>
              <a:lstStyle/>
              <a:p>
                <a:r>
                  <a:rPr lang="en-GB" b="1" dirty="0" smtClean="0">
                    <a:solidFill>
                      <a:srgbClr val="000000"/>
                    </a:solidFill>
                    <a:latin typeface="+mj-lt"/>
                  </a:rPr>
                  <a:t>Bunch length</a:t>
                </a:r>
              </a:p>
              <a:p>
                <a:pPr/>
                <a14:m>
                  <m:oMathPara xmlns:m="http://schemas.openxmlformats.org/officeDocument/2006/math">
                    <m:oMathParaPr>
                      <m:jc m:val="centerGroup"/>
                    </m:oMathParaPr>
                    <m:oMath xmlns:m="http://schemas.openxmlformats.org/officeDocument/2006/math">
                      <m:r>
                        <a:rPr lang="el-GR" b="1" i="1" smtClean="0">
                          <a:solidFill>
                            <a:srgbClr val="000000"/>
                          </a:solidFill>
                          <a:latin typeface="Cambria Math" panose="02040503050406030204" pitchFamily="18" charset="0"/>
                        </a:rPr>
                        <m:t>𝝉</m:t>
                      </m:r>
                      <m:r>
                        <a:rPr lang="el-GR" b="1" i="1" smtClean="0">
                          <a:solidFill>
                            <a:srgbClr val="000000"/>
                          </a:solidFill>
                          <a:latin typeface="Cambria Math" panose="02040503050406030204" pitchFamily="18" charset="0"/>
                        </a:rPr>
                        <m:t>=</m:t>
                      </m:r>
                      <m:r>
                        <a:rPr lang="el-GR" b="1" i="1" smtClean="0">
                          <a:solidFill>
                            <a:srgbClr val="000000"/>
                          </a:solidFill>
                          <a:latin typeface="Cambria Math" panose="02040503050406030204" pitchFamily="18" charset="0"/>
                        </a:rPr>
                        <m:t>𝟒</m:t>
                      </m:r>
                      <m:r>
                        <a:rPr lang="el-GR" b="1" i="1" smtClean="0">
                          <a:solidFill>
                            <a:srgbClr val="000000"/>
                          </a:solidFill>
                          <a:latin typeface="Cambria Math" panose="02040503050406030204" pitchFamily="18" charset="0"/>
                        </a:rPr>
                        <m:t>𝝈</m:t>
                      </m:r>
                    </m:oMath>
                  </m:oMathPara>
                </a14:m>
                <a:endParaRPr lang="en-GB" b="1" dirty="0">
                  <a:solidFill>
                    <a:srgbClr val="000000"/>
                  </a:solidFill>
                  <a:latin typeface="+mj-lt"/>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9212545" y="4197100"/>
                <a:ext cx="1659429" cy="646331"/>
              </a:xfrm>
              <a:prstGeom prst="rect">
                <a:avLst/>
              </a:prstGeom>
              <a:blipFill>
                <a:blip r:embed="rId4"/>
                <a:stretch>
                  <a:fillRect l="-2941" t="-5660" r="-2941"/>
                </a:stretch>
              </a:blipFill>
            </p:spPr>
            <p:txBody>
              <a:bodyPr/>
              <a:lstStyle/>
              <a:p>
                <a:r>
                  <a:rPr lang="en-GB">
                    <a:noFill/>
                  </a:rPr>
                  <a:t> </a:t>
                </a:r>
              </a:p>
            </p:txBody>
          </p:sp>
        </mc:Fallback>
      </mc:AlternateContent>
    </p:spTree>
    <p:extLst>
      <p:ext uri="{BB962C8B-B14F-4D97-AF65-F5344CB8AC3E}">
        <p14:creationId xmlns:p14="http://schemas.microsoft.com/office/powerpoint/2010/main" val="287635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391127" y="-9603"/>
            <a:ext cx="9568310" cy="1143000"/>
          </a:xfrm>
          <a:prstGeom prst="rect">
            <a:avLst/>
          </a:prstGeom>
        </p:spPr>
        <p:txBody>
          <a:bodyPr vert="horz" lIns="45720" rIns="45720" anchor="ctr">
            <a:norm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fontAlgn="auto">
              <a:spcAft>
                <a:spcPts val="0"/>
              </a:spcAft>
            </a:pPr>
            <a:r>
              <a:rPr lang="en-GB" sz="3200" dirty="0" smtClean="0"/>
              <a:t>Phase error at injection</a:t>
            </a:r>
            <a:endParaRPr lang="en-US" sz="2800" dirty="0"/>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5758" r="7919"/>
          <a:stretch/>
        </p:blipFill>
        <p:spPr>
          <a:xfrm>
            <a:off x="65237" y="1623965"/>
            <a:ext cx="5456149" cy="4186145"/>
          </a:xfrm>
          <a:prstGeom prst="rect">
            <a:avLst/>
          </a:prstGeom>
        </p:spPr>
      </p:pic>
      <mc:AlternateContent xmlns:mc="http://schemas.openxmlformats.org/markup-compatibility/2006" xmlns:a14="http://schemas.microsoft.com/office/drawing/2010/main">
        <mc:Choice Requires="a14">
          <p:sp>
            <p:nvSpPr>
              <p:cNvPr id="9" name="TextBox 8"/>
              <p:cNvSpPr txBox="1">
                <a:spLocks noChangeArrowheads="1"/>
              </p:cNvSpPr>
              <p:nvPr/>
            </p:nvSpPr>
            <p:spPr bwMode="auto">
              <a:xfrm>
                <a:off x="143225" y="817460"/>
                <a:ext cx="12033436" cy="39299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285750" indent="-285750">
                  <a:buFont typeface="Wingdings" panose="05000000000000000000" pitchFamily="2" charset="2"/>
                  <a:buChar char="q"/>
                </a:pPr>
                <a:r>
                  <a:rPr lang="en-GB" dirty="0" smtClean="0">
                    <a:solidFill>
                      <a:srgbClr val="0C377B"/>
                    </a:solidFill>
                    <a:latin typeface="+mj-lt"/>
                    <a:cs typeface="Calibri" panose="020F0502020204030204" pitchFamily="34" charset="0"/>
                  </a:rPr>
                  <a:t>Injection of a bunch into the RF bucket with a phase error </a:t>
                </a:r>
                <a14:m>
                  <m:oMath xmlns:m="http://schemas.openxmlformats.org/officeDocument/2006/math">
                    <m:sSub>
                      <m:sSubPr>
                        <m:ctrlPr>
                          <a:rPr lang="en-GB" sz="2000" i="1" smtClean="0">
                            <a:solidFill>
                              <a:srgbClr val="0C377B"/>
                            </a:solidFill>
                            <a:latin typeface="Cambria Math" charset="0"/>
                            <a:cs typeface="Calibri" panose="020F0502020204030204" pitchFamily="34" charset="0"/>
                          </a:rPr>
                        </m:ctrlPr>
                      </m:sSubPr>
                      <m:e>
                        <m:r>
                          <a:rPr lang="el-GR" sz="2000" b="0" i="1" smtClean="0">
                            <a:solidFill>
                              <a:srgbClr val="0C377B"/>
                            </a:solidFill>
                            <a:latin typeface="Cambria Math" panose="02040503050406030204" pitchFamily="18" charset="0"/>
                            <a:cs typeface="Calibri" panose="020F0502020204030204" pitchFamily="34" charset="0"/>
                          </a:rPr>
                          <m:t>𝜑</m:t>
                        </m:r>
                      </m:e>
                      <m:sub>
                        <m:r>
                          <m:rPr>
                            <m:sty m:val="p"/>
                          </m:rPr>
                          <a:rPr lang="fr-FR" sz="2000" b="0" i="0" smtClean="0">
                            <a:solidFill>
                              <a:srgbClr val="0C377B"/>
                            </a:solidFill>
                            <a:latin typeface="Cambria Math" panose="02040503050406030204" pitchFamily="18" charset="0"/>
                            <a:cs typeface="Calibri" panose="020F0502020204030204" pitchFamily="34" charset="0"/>
                          </a:rPr>
                          <m:t>err</m:t>
                        </m:r>
                      </m:sub>
                    </m:sSub>
                    <m:r>
                      <a:rPr lang="fr-FR" sz="2000" b="0" i="1" smtClean="0">
                        <a:solidFill>
                          <a:srgbClr val="0C377B"/>
                        </a:solidFill>
                        <a:latin typeface="Cambria Math" panose="02040503050406030204" pitchFamily="18" charset="0"/>
                        <a:cs typeface="Calibri" panose="020F0502020204030204" pitchFamily="34" charset="0"/>
                      </a:rPr>
                      <m:t>=</m:t>
                    </m:r>
                    <m:r>
                      <a:rPr lang="en-GB" sz="2000" b="0" i="1" smtClean="0">
                        <a:solidFill>
                          <a:srgbClr val="0C377B"/>
                        </a:solidFill>
                        <a:latin typeface="Cambria Math" panose="02040503050406030204" pitchFamily="18" charset="0"/>
                        <a:cs typeface="Calibri" panose="020F0502020204030204" pitchFamily="34" charset="0"/>
                      </a:rPr>
                      <m:t>10</m:t>
                    </m:r>
                    <m:r>
                      <a:rPr lang="en-GB" sz="2000" b="0" i="1" smtClean="0">
                        <a:solidFill>
                          <a:srgbClr val="0C377B"/>
                        </a:solidFill>
                        <a:latin typeface="Cambria Math" panose="02040503050406030204" pitchFamily="18" charset="0"/>
                        <a:ea typeface="Cambria Math" panose="02040503050406030204" pitchFamily="18" charset="0"/>
                        <a:cs typeface="Calibri" panose="020F0502020204030204" pitchFamily="34" charset="0"/>
                      </a:rPr>
                      <m:t>°</m:t>
                    </m:r>
                  </m:oMath>
                </a14:m>
                <a:r>
                  <a:rPr lang="en-GB" dirty="0" smtClean="0">
                    <a:solidFill>
                      <a:srgbClr val="0C377B"/>
                    </a:solidFill>
                    <a:latin typeface="+mj-lt"/>
                    <a:cs typeface="Calibri" panose="020F0502020204030204" pitchFamily="34" charset="0"/>
                  </a:rPr>
                  <a:t> (or </a:t>
                </a:r>
                <a14:m>
                  <m:oMath xmlns:m="http://schemas.openxmlformats.org/officeDocument/2006/math">
                    <m:sSub>
                      <m:sSubPr>
                        <m:ctrlPr>
                          <a:rPr lang="en-GB" sz="2000" i="1" smtClean="0">
                            <a:solidFill>
                              <a:srgbClr val="0C377B"/>
                            </a:solidFill>
                            <a:latin typeface="Cambria Math" charset="0"/>
                            <a:cs typeface="Calibri" panose="020F0502020204030204" pitchFamily="34" charset="0"/>
                          </a:rPr>
                        </m:ctrlPr>
                      </m:sSubPr>
                      <m:e>
                        <m:r>
                          <m:rPr>
                            <m:sty m:val="p"/>
                          </m:rPr>
                          <a:rPr lang="el-GR" sz="2000" b="0" i="0" smtClean="0">
                            <a:solidFill>
                              <a:srgbClr val="0C377B"/>
                            </a:solidFill>
                            <a:latin typeface="Cambria Math" panose="02040503050406030204" pitchFamily="18" charset="0"/>
                            <a:cs typeface="Calibri" panose="020F0502020204030204" pitchFamily="34" charset="0"/>
                          </a:rPr>
                          <m:t>Δτ</m:t>
                        </m:r>
                      </m:e>
                      <m:sub>
                        <m:r>
                          <m:rPr>
                            <m:sty m:val="p"/>
                          </m:rPr>
                          <a:rPr lang="fr-FR" sz="2000" b="0" i="0" smtClean="0">
                            <a:solidFill>
                              <a:srgbClr val="0C377B"/>
                            </a:solidFill>
                            <a:latin typeface="Cambria Math" panose="02040503050406030204" pitchFamily="18" charset="0"/>
                            <a:cs typeface="Calibri" panose="020F0502020204030204" pitchFamily="34" charset="0"/>
                          </a:rPr>
                          <m:t>err</m:t>
                        </m:r>
                      </m:sub>
                    </m:sSub>
                    <m:r>
                      <a:rPr lang="en-GB" sz="2000" b="0" i="1" smtClean="0">
                        <a:solidFill>
                          <a:srgbClr val="0C377B"/>
                        </a:solidFill>
                        <a:latin typeface="Cambria Math" panose="02040503050406030204" pitchFamily="18" charset="0"/>
                        <a:cs typeface="Calibri" panose="020F0502020204030204" pitchFamily="34" charset="0"/>
                      </a:rPr>
                      <m:t>=</m:t>
                    </m:r>
                    <m:f>
                      <m:fPr>
                        <m:type m:val="lin"/>
                        <m:ctrlPr>
                          <a:rPr lang="en-GB" sz="2000" i="1" smtClean="0">
                            <a:solidFill>
                              <a:srgbClr val="0C377B"/>
                            </a:solidFill>
                            <a:latin typeface="Cambria Math" charset="0"/>
                            <a:cs typeface="Calibri" panose="020F0502020204030204" pitchFamily="34" charset="0"/>
                          </a:rPr>
                        </m:ctrlPr>
                      </m:fPr>
                      <m:num>
                        <m:sSub>
                          <m:sSubPr>
                            <m:ctrlPr>
                              <a:rPr lang="en-GB" sz="2000" i="1">
                                <a:solidFill>
                                  <a:srgbClr val="0C377B"/>
                                </a:solidFill>
                                <a:latin typeface="Cambria Math" charset="0"/>
                                <a:cs typeface="Calibri" panose="020F0502020204030204" pitchFamily="34" charset="0"/>
                              </a:rPr>
                            </m:ctrlPr>
                          </m:sSubPr>
                          <m:e>
                            <m:r>
                              <a:rPr lang="el-GR" sz="2000" b="0" i="1">
                                <a:solidFill>
                                  <a:srgbClr val="0C377B"/>
                                </a:solidFill>
                                <a:latin typeface="Cambria Math" panose="02040503050406030204" pitchFamily="18" charset="0"/>
                                <a:cs typeface="Calibri" panose="020F0502020204030204" pitchFamily="34" charset="0"/>
                              </a:rPr>
                              <m:t>𝜑</m:t>
                            </m:r>
                          </m:e>
                          <m:sub>
                            <m:r>
                              <m:rPr>
                                <m:sty m:val="p"/>
                              </m:rPr>
                              <a:rPr lang="fr-FR" sz="2000" b="0" i="0">
                                <a:solidFill>
                                  <a:srgbClr val="0C377B"/>
                                </a:solidFill>
                                <a:latin typeface="Cambria Math" panose="02040503050406030204" pitchFamily="18" charset="0"/>
                                <a:cs typeface="Calibri" panose="020F0502020204030204" pitchFamily="34" charset="0"/>
                              </a:rPr>
                              <m:t>err</m:t>
                            </m:r>
                          </m:sub>
                        </m:sSub>
                      </m:num>
                      <m:den>
                        <m:sSub>
                          <m:sSubPr>
                            <m:ctrlPr>
                              <a:rPr lang="en-GB" sz="2000" i="1">
                                <a:latin typeface="Cambria Math" charset="0"/>
                              </a:rPr>
                            </m:ctrlPr>
                          </m:sSubPr>
                          <m:e>
                            <m:r>
                              <a:rPr lang="el-GR" sz="2000" b="0" i="1">
                                <a:latin typeface="Cambria Math" panose="02040503050406030204" pitchFamily="18" charset="0"/>
                              </a:rPr>
                              <m:t>𝜔</m:t>
                            </m:r>
                          </m:e>
                          <m:sub>
                            <m:r>
                              <m:rPr>
                                <m:sty m:val="p"/>
                              </m:rPr>
                              <a:rPr lang="en-GB" sz="2000" b="0" i="0">
                                <a:latin typeface="Cambria Math" panose="02040503050406030204" pitchFamily="18" charset="0"/>
                              </a:rPr>
                              <m:t>RF</m:t>
                            </m:r>
                          </m:sub>
                        </m:sSub>
                      </m:den>
                    </m:f>
                    <m:r>
                      <a:rPr lang="en-GB" sz="2000" b="0" i="1" smtClean="0">
                        <a:solidFill>
                          <a:srgbClr val="0C377B"/>
                        </a:solidFill>
                        <a:latin typeface="Cambria Math" panose="02040503050406030204" pitchFamily="18" charset="0"/>
                        <a:cs typeface="Calibri" panose="020F0502020204030204" pitchFamily="34" charset="0"/>
                      </a:rPr>
                      <m:t>=</m:t>
                    </m:r>
                  </m:oMath>
                </a14:m>
                <a:r>
                  <a:rPr lang="en-GB" dirty="0" smtClean="0">
                    <a:solidFill>
                      <a:srgbClr val="0C377B"/>
                    </a:solidFill>
                    <a:latin typeface="+mj-lt"/>
                    <a:cs typeface="Calibri" panose="020F0502020204030204" pitchFamily="34" charset="0"/>
                  </a:rPr>
                  <a:t> 0.07 ns in time)</a:t>
                </a:r>
              </a:p>
            </p:txBody>
          </p:sp>
        </mc:Choice>
        <mc:Fallback xmlns="">
          <p:sp>
            <p:nvSpPr>
              <p:cNvPr id="9" name="TextBox 8"/>
              <p:cNvSpPr txBox="1">
                <a:spLocks noRot="1" noChangeAspect="1" noMove="1" noResize="1" noEditPoints="1" noAdjustHandles="1" noChangeArrowheads="1" noChangeShapeType="1" noTextEdit="1"/>
              </p:cNvSpPr>
              <p:nvPr/>
            </p:nvSpPr>
            <p:spPr bwMode="auto">
              <a:xfrm>
                <a:off x="143225" y="817460"/>
                <a:ext cx="12033436" cy="392993"/>
              </a:xfrm>
              <a:prstGeom prst="rect">
                <a:avLst/>
              </a:prstGeom>
              <a:blipFill>
                <a:blip r:embed="rId3"/>
                <a:stretch>
                  <a:fillRect l="-304" t="-116923" b="-18307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cxnSp>
        <p:nvCxnSpPr>
          <p:cNvPr id="13" name="Straight Arrow Connector 12"/>
          <p:cNvCxnSpPr/>
          <p:nvPr/>
        </p:nvCxnSpPr>
        <p:spPr>
          <a:xfrm flipV="1">
            <a:off x="3138814" y="4280709"/>
            <a:ext cx="168982" cy="1"/>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4" name="Rectangle 13"/>
              <p:cNvSpPr/>
              <p:nvPr/>
            </p:nvSpPr>
            <p:spPr>
              <a:xfrm>
                <a:off x="3100410" y="4273910"/>
                <a:ext cx="1168718" cy="338554"/>
              </a:xfrm>
              <a:prstGeom prst="rect">
                <a:avLst/>
              </a:prstGeom>
            </p:spPr>
            <p:txBody>
              <a:bodyPr wrap="none">
                <a:spAutoFit/>
              </a:bodyPr>
              <a:lstStyle/>
              <a:p>
                <a14:m>
                  <m:oMath xmlns:m="http://schemas.openxmlformats.org/officeDocument/2006/math">
                    <m:sSub>
                      <m:sSubPr>
                        <m:ctrlPr>
                          <a:rPr lang="en-GB" sz="1600" i="1" smtClean="0">
                            <a:solidFill>
                              <a:srgbClr val="FF0000"/>
                            </a:solidFill>
                            <a:latin typeface="Cambria Math" charset="0"/>
                            <a:cs typeface="Calibri" panose="020F0502020204030204" pitchFamily="34" charset="0"/>
                          </a:rPr>
                        </m:ctrlPr>
                      </m:sSubPr>
                      <m:e>
                        <m:r>
                          <a:rPr lang="el-GR" sz="1600" i="1">
                            <a:solidFill>
                              <a:srgbClr val="FF0000"/>
                            </a:solidFill>
                            <a:latin typeface="Cambria Math" panose="02040503050406030204" pitchFamily="18" charset="0"/>
                            <a:cs typeface="Calibri" panose="020F0502020204030204" pitchFamily="34" charset="0"/>
                          </a:rPr>
                          <m:t>𝜑</m:t>
                        </m:r>
                      </m:e>
                      <m:sub>
                        <m:r>
                          <m:rPr>
                            <m:sty m:val="p"/>
                          </m:rPr>
                          <a:rPr lang="fr-FR" sz="1600">
                            <a:solidFill>
                              <a:srgbClr val="FF0000"/>
                            </a:solidFill>
                            <a:latin typeface="Cambria Math" panose="02040503050406030204" pitchFamily="18" charset="0"/>
                            <a:cs typeface="Calibri" panose="020F0502020204030204" pitchFamily="34" charset="0"/>
                          </a:rPr>
                          <m:t>err</m:t>
                        </m:r>
                      </m:sub>
                    </m:sSub>
                    <m:r>
                      <a:rPr lang="fr-FR" sz="1600" i="1">
                        <a:solidFill>
                          <a:srgbClr val="FF0000"/>
                        </a:solidFill>
                        <a:latin typeface="Cambria Math" panose="02040503050406030204" pitchFamily="18" charset="0"/>
                        <a:cs typeface="Calibri" panose="020F0502020204030204" pitchFamily="34" charset="0"/>
                      </a:rPr>
                      <m:t>=</m:t>
                    </m:r>
                  </m:oMath>
                </a14:m>
                <a:r>
                  <a:rPr lang="en-GB" sz="1600" dirty="0">
                    <a:solidFill>
                      <a:srgbClr val="FF0000"/>
                    </a:solidFill>
                    <a:cs typeface="Calibri" panose="020F0502020204030204" pitchFamily="34" charset="0"/>
                  </a:rPr>
                  <a:t> 10° </a:t>
                </a:r>
                <a:endParaRPr lang="en-GB" dirty="0"/>
              </a:p>
            </p:txBody>
          </p:sp>
        </mc:Choice>
        <mc:Fallback xmlns="">
          <p:sp>
            <p:nvSpPr>
              <p:cNvPr id="14" name="Rectangle 13"/>
              <p:cNvSpPr>
                <a:spLocks noRot="1" noChangeAspect="1" noMove="1" noResize="1" noEditPoints="1" noAdjustHandles="1" noChangeArrowheads="1" noChangeShapeType="1" noTextEdit="1"/>
              </p:cNvSpPr>
              <p:nvPr/>
            </p:nvSpPr>
            <p:spPr>
              <a:xfrm>
                <a:off x="3100410" y="4273910"/>
                <a:ext cx="1168718" cy="338554"/>
              </a:xfrm>
              <a:prstGeom prst="rect">
                <a:avLst/>
              </a:prstGeom>
              <a:blipFill>
                <a:blip r:embed="rId4"/>
                <a:stretch>
                  <a:fillRect t="-5357" b="-2142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5519925" y="5152415"/>
                <a:ext cx="6272686" cy="923330"/>
              </a:xfrm>
              <a:prstGeom prst="rect">
                <a:avLst/>
              </a:prstGeom>
              <a:solidFill>
                <a:schemeClr val="bg1"/>
              </a:solidFill>
              <a:ln w="31750">
                <a:solidFill>
                  <a:srgbClr val="FF0000"/>
                </a:solidFill>
              </a:ln>
            </p:spPr>
            <p:txBody>
              <a:bodyPr wrap="square" rtlCol="0">
                <a:spAutoFit/>
              </a:bodyPr>
              <a:lstStyle/>
              <a:p>
                <a:r>
                  <a:rPr lang="en-GB" dirty="0" smtClean="0"/>
                  <a:t>Note that the size of the bunch in this example is much smaller than the one that is normally injected from the SPS into the LHC (</a:t>
                </a:r>
                <a14:m>
                  <m:oMath xmlns:m="http://schemas.openxmlformats.org/officeDocument/2006/math">
                    <m:sSub>
                      <m:sSubPr>
                        <m:ctrlPr>
                          <a:rPr lang="en-GB" i="1">
                            <a:latin typeface="Cambria Math" charset="0"/>
                          </a:rPr>
                        </m:ctrlPr>
                      </m:sSubPr>
                      <m:e>
                        <m:r>
                          <a:rPr lang="el-GR" i="1">
                            <a:latin typeface="Cambria Math" panose="02040503050406030204" pitchFamily="18" charset="0"/>
                          </a:rPr>
                          <m:t>𝜏</m:t>
                        </m:r>
                      </m:e>
                      <m:sub>
                        <m:r>
                          <a:rPr lang="el-GR" i="1">
                            <a:latin typeface="Cambria Math" panose="02040503050406030204" pitchFamily="18" charset="0"/>
                          </a:rPr>
                          <m:t>4</m:t>
                        </m:r>
                        <m:r>
                          <a:rPr lang="el-GR" i="1">
                            <a:latin typeface="Cambria Math" panose="02040503050406030204" pitchFamily="18" charset="0"/>
                          </a:rPr>
                          <m:t>𝜎</m:t>
                        </m:r>
                      </m:sub>
                    </m:sSub>
                    <m:r>
                      <a:rPr lang="el-GR" i="1" dirty="0" smtClean="0">
                        <a:latin typeface="Cambria Math" panose="02040503050406030204" pitchFamily="18" charset="0"/>
                        <a:ea typeface="Cambria Math" panose="02040503050406030204" pitchFamily="18" charset="0"/>
                      </a:rPr>
                      <m:t>~</m:t>
                    </m:r>
                    <m:r>
                      <a:rPr lang="en-GB" b="0" i="1" dirty="0" smtClean="0">
                        <a:latin typeface="Cambria Math" panose="02040503050406030204" pitchFamily="18" charset="0"/>
                        <a:ea typeface="Cambria Math" panose="02040503050406030204" pitchFamily="18" charset="0"/>
                      </a:rPr>
                      <m:t> 1.4−</m:t>
                    </m:r>
                    <m:r>
                      <a:rPr lang="en-GB" b="0" i="1" smtClean="0">
                        <a:latin typeface="Cambria Math" panose="02040503050406030204" pitchFamily="18" charset="0"/>
                      </a:rPr>
                      <m:t>1</m:t>
                    </m:r>
                    <m:r>
                      <a:rPr lang="fr-FR" i="1">
                        <a:latin typeface="Cambria Math" panose="02040503050406030204" pitchFamily="18" charset="0"/>
                      </a:rPr>
                      <m:t>.</m:t>
                    </m:r>
                    <m:r>
                      <a:rPr lang="en-GB" b="0" i="1" smtClean="0">
                        <a:latin typeface="Cambria Math" panose="02040503050406030204" pitchFamily="18" charset="0"/>
                      </a:rPr>
                      <m:t>6</m:t>
                    </m:r>
                    <m:r>
                      <a:rPr lang="fr-FR" i="1">
                        <a:latin typeface="Cambria Math" panose="02040503050406030204" pitchFamily="18" charset="0"/>
                      </a:rPr>
                      <m:t> </m:t>
                    </m:r>
                    <m:r>
                      <m:rPr>
                        <m:sty m:val="p"/>
                      </m:rPr>
                      <a:rPr lang="fr-FR">
                        <a:latin typeface="Cambria Math" panose="02040503050406030204" pitchFamily="18" charset="0"/>
                      </a:rPr>
                      <m:t>ns</m:t>
                    </m:r>
                  </m:oMath>
                </a14:m>
                <a:r>
                  <a:rPr lang="en-GB" b="1" dirty="0" smtClean="0"/>
                  <a:t>)</a:t>
                </a:r>
                <a:endParaRPr lang="en-GB" b="1" dirty="0"/>
              </a:p>
            </p:txBody>
          </p:sp>
        </mc:Choice>
        <mc:Fallback xmlns="">
          <p:sp>
            <p:nvSpPr>
              <p:cNvPr id="15" name="TextBox 14"/>
              <p:cNvSpPr txBox="1">
                <a:spLocks noRot="1" noChangeAspect="1" noMove="1" noResize="1" noEditPoints="1" noAdjustHandles="1" noChangeArrowheads="1" noChangeShapeType="1" noTextEdit="1"/>
              </p:cNvSpPr>
              <p:nvPr/>
            </p:nvSpPr>
            <p:spPr>
              <a:xfrm>
                <a:off x="5519925" y="5152415"/>
                <a:ext cx="6272686" cy="923330"/>
              </a:xfrm>
              <a:prstGeom prst="rect">
                <a:avLst/>
              </a:prstGeom>
              <a:blipFill>
                <a:blip r:embed="rId5"/>
                <a:stretch>
                  <a:fillRect l="-580" t="-1274" b="-7643"/>
                </a:stretch>
              </a:blipFill>
              <a:ln w="31750">
                <a:solidFill>
                  <a:srgbClr val="FF0000"/>
                </a:solidFill>
              </a:ln>
            </p:spPr>
            <p:txBody>
              <a:bodyPr/>
              <a:lstStyle/>
              <a:p>
                <a:r>
                  <a:rPr lang="en-GB">
                    <a:noFill/>
                  </a:rPr>
                  <a:t> </a:t>
                </a:r>
              </a:p>
            </p:txBody>
          </p:sp>
        </mc:Fallback>
      </mc:AlternateContent>
      <p:pic>
        <p:nvPicPr>
          <p:cNvPr id="8" name="Picture 7"/>
          <p:cNvPicPr>
            <a:picLocks noChangeAspect="1"/>
          </p:cNvPicPr>
          <p:nvPr/>
        </p:nvPicPr>
        <p:blipFill rotWithShape="1">
          <a:blip r:embed="rId6" cstate="print">
            <a:extLst>
              <a:ext uri="{28A0092B-C50C-407E-A947-70E740481C1C}">
                <a14:useLocalDpi xmlns:a14="http://schemas.microsoft.com/office/drawing/2010/main" val="0"/>
              </a:ext>
            </a:extLst>
          </a:blip>
          <a:srcRect t="4176" r="7245"/>
          <a:stretch/>
        </p:blipFill>
        <p:spPr>
          <a:xfrm>
            <a:off x="5519925" y="1739180"/>
            <a:ext cx="4243479" cy="3286343"/>
          </a:xfrm>
          <a:prstGeom prst="rect">
            <a:avLst/>
          </a:prstGeom>
        </p:spPr>
      </p:pic>
      <p:cxnSp>
        <p:nvCxnSpPr>
          <p:cNvPr id="16" name="Straight Arrow Connector 15"/>
          <p:cNvCxnSpPr/>
          <p:nvPr/>
        </p:nvCxnSpPr>
        <p:spPr>
          <a:xfrm flipV="1">
            <a:off x="7934795" y="1935056"/>
            <a:ext cx="139655" cy="1"/>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7" name="Rectangle 16"/>
              <p:cNvSpPr/>
              <p:nvPr/>
            </p:nvSpPr>
            <p:spPr>
              <a:xfrm>
                <a:off x="8048648" y="1784676"/>
                <a:ext cx="1182440" cy="338554"/>
              </a:xfrm>
              <a:prstGeom prst="rect">
                <a:avLst/>
              </a:prstGeom>
            </p:spPr>
            <p:txBody>
              <a:bodyPr wrap="none">
                <a:spAutoFit/>
              </a:bodyPr>
              <a:lstStyle/>
              <a:p>
                <a14:m>
                  <m:oMath xmlns:m="http://schemas.openxmlformats.org/officeDocument/2006/math">
                    <m:sSub>
                      <m:sSubPr>
                        <m:ctrlPr>
                          <a:rPr lang="en-GB" sz="1600" i="1" smtClean="0">
                            <a:solidFill>
                              <a:srgbClr val="FF0000"/>
                            </a:solidFill>
                            <a:latin typeface="Cambria Math" charset="0"/>
                            <a:cs typeface="Calibri" panose="020F0502020204030204" pitchFamily="34" charset="0"/>
                          </a:rPr>
                        </m:ctrlPr>
                      </m:sSubPr>
                      <m:e>
                        <m:r>
                          <a:rPr lang="el-GR" sz="1600" i="1">
                            <a:solidFill>
                              <a:srgbClr val="FF0000"/>
                            </a:solidFill>
                            <a:latin typeface="Cambria Math" panose="02040503050406030204" pitchFamily="18" charset="0"/>
                            <a:cs typeface="Calibri" panose="020F0502020204030204" pitchFamily="34" charset="0"/>
                          </a:rPr>
                          <m:t>𝜑</m:t>
                        </m:r>
                      </m:e>
                      <m:sub>
                        <m:r>
                          <m:rPr>
                            <m:sty m:val="p"/>
                          </m:rPr>
                          <a:rPr lang="fr-FR" sz="1600">
                            <a:solidFill>
                              <a:srgbClr val="FF0000"/>
                            </a:solidFill>
                            <a:latin typeface="Cambria Math" panose="02040503050406030204" pitchFamily="18" charset="0"/>
                            <a:cs typeface="Calibri" panose="020F0502020204030204" pitchFamily="34" charset="0"/>
                          </a:rPr>
                          <m:t>err</m:t>
                        </m:r>
                      </m:sub>
                    </m:sSub>
                    <m:r>
                      <a:rPr lang="fr-FR" sz="1600" i="1">
                        <a:solidFill>
                          <a:srgbClr val="FF0000"/>
                        </a:solidFill>
                        <a:latin typeface="Cambria Math" panose="02040503050406030204" pitchFamily="18" charset="0"/>
                        <a:cs typeface="Calibri" panose="020F0502020204030204" pitchFamily="34" charset="0"/>
                      </a:rPr>
                      <m:t>=</m:t>
                    </m:r>
                    <m:r>
                      <a:rPr lang="el-GR" sz="1600" i="1">
                        <a:solidFill>
                          <a:srgbClr val="FF0000"/>
                        </a:solidFill>
                        <a:latin typeface="Cambria Math" panose="02040503050406030204" pitchFamily="18" charset="0"/>
                        <a:cs typeface="Calibri" panose="020F0502020204030204" pitchFamily="34" charset="0"/>
                      </a:rPr>
                      <m:t>10</m:t>
                    </m:r>
                    <m:r>
                      <a:rPr lang="el-GR" sz="1600" i="1">
                        <a:solidFill>
                          <a:srgbClr val="FF0000"/>
                        </a:solidFill>
                        <a:latin typeface="Cambria Math" panose="02040503050406030204" pitchFamily="18" charset="0"/>
                        <a:ea typeface="Cambria Math" panose="02040503050406030204" pitchFamily="18" charset="0"/>
                        <a:cs typeface="Calibri" panose="020F0502020204030204" pitchFamily="34" charset="0"/>
                      </a:rPr>
                      <m:t>°</m:t>
                    </m:r>
                  </m:oMath>
                </a14:m>
                <a:r>
                  <a:rPr lang="en-GB" sz="1600" dirty="0">
                    <a:solidFill>
                      <a:srgbClr val="FF0000"/>
                    </a:solidFill>
                    <a:cs typeface="Calibri" panose="020F0502020204030204" pitchFamily="34" charset="0"/>
                  </a:rPr>
                  <a:t> </a:t>
                </a:r>
                <a:endParaRPr lang="en-GB" dirty="0"/>
              </a:p>
            </p:txBody>
          </p:sp>
        </mc:Choice>
        <mc:Fallback xmlns="">
          <p:sp>
            <p:nvSpPr>
              <p:cNvPr id="17" name="Rectangle 16"/>
              <p:cNvSpPr>
                <a:spLocks noRot="1" noChangeAspect="1" noMove="1" noResize="1" noEditPoints="1" noAdjustHandles="1" noChangeArrowheads="1" noChangeShapeType="1" noTextEdit="1"/>
              </p:cNvSpPr>
              <p:nvPr/>
            </p:nvSpPr>
            <p:spPr>
              <a:xfrm>
                <a:off x="8048648" y="1784676"/>
                <a:ext cx="1182440" cy="338554"/>
              </a:xfrm>
              <a:prstGeom prst="rect">
                <a:avLst/>
              </a:prstGeom>
              <a:blipFill>
                <a:blip r:embed="rId7"/>
                <a:stretch>
                  <a:fillRect b="-54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6263856" y="2938326"/>
                <a:ext cx="1637179"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GB" sz="1600" b="0" i="0" smtClean="0">
                          <a:solidFill>
                            <a:srgbClr val="000000"/>
                          </a:solidFill>
                          <a:latin typeface="Cambria Math" panose="02040503050406030204" pitchFamily="18" charset="0"/>
                          <a:cs typeface="Calibri" panose="020F0502020204030204" pitchFamily="34" charset="0"/>
                        </a:rPr>
                        <m:t>FWHM</m:t>
                      </m:r>
                      <m:r>
                        <a:rPr lang="fr-FR" sz="1600" b="0" i="1">
                          <a:solidFill>
                            <a:srgbClr val="000000"/>
                          </a:solidFill>
                          <a:latin typeface="Cambria Math" panose="02040503050406030204" pitchFamily="18" charset="0"/>
                          <a:cs typeface="Calibri" panose="020F0502020204030204" pitchFamily="34" charset="0"/>
                        </a:rPr>
                        <m:t>=</m:t>
                      </m:r>
                      <m:r>
                        <a:rPr lang="en-GB" sz="1600" b="0" i="1" smtClean="0">
                          <a:solidFill>
                            <a:srgbClr val="000000"/>
                          </a:solidFill>
                          <a:latin typeface="Cambria Math" panose="02040503050406030204" pitchFamily="18" charset="0"/>
                          <a:cs typeface="Calibri" panose="020F0502020204030204" pitchFamily="34" charset="0"/>
                        </a:rPr>
                        <m:t>0.3 </m:t>
                      </m:r>
                      <m:r>
                        <m:rPr>
                          <m:sty m:val="p"/>
                        </m:rPr>
                        <a:rPr lang="en-GB" sz="1600" b="0" i="0" smtClean="0">
                          <a:solidFill>
                            <a:srgbClr val="000000"/>
                          </a:solidFill>
                          <a:latin typeface="Cambria Math" panose="02040503050406030204" pitchFamily="18" charset="0"/>
                          <a:cs typeface="Calibri" panose="020F0502020204030204" pitchFamily="34" charset="0"/>
                        </a:rPr>
                        <m:t>ns</m:t>
                      </m:r>
                    </m:oMath>
                  </m:oMathPara>
                </a14:m>
                <a:endParaRPr lang="en-GB" dirty="0">
                  <a:solidFill>
                    <a:srgbClr val="000000"/>
                  </a:solidFill>
                </a:endParaRPr>
              </a:p>
            </p:txBody>
          </p:sp>
        </mc:Choice>
        <mc:Fallback xmlns="">
          <p:sp>
            <p:nvSpPr>
              <p:cNvPr id="18" name="Rectangle 17"/>
              <p:cNvSpPr>
                <a:spLocks noRot="1" noChangeAspect="1" noMove="1" noResize="1" noEditPoints="1" noAdjustHandles="1" noChangeArrowheads="1" noChangeShapeType="1" noTextEdit="1"/>
              </p:cNvSpPr>
              <p:nvPr/>
            </p:nvSpPr>
            <p:spPr>
              <a:xfrm>
                <a:off x="6263856" y="2938326"/>
                <a:ext cx="1637179" cy="338554"/>
              </a:xfrm>
              <a:prstGeom prst="rect">
                <a:avLst/>
              </a:prstGeom>
              <a:blipFill>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a:off x="9667665" y="1918493"/>
                <a:ext cx="2490253" cy="1216743"/>
              </a:xfrm>
              <a:prstGeom prst="rect">
                <a:avLst/>
              </a:prstGeom>
              <a:ln w="31750">
                <a:solidFill>
                  <a:srgbClr val="FF0000"/>
                </a:solidFill>
              </a:ln>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l-GR" b="0" i="0" smtClean="0">
                          <a:solidFill>
                            <a:srgbClr val="000000"/>
                          </a:solidFill>
                          <a:latin typeface="Cambria Math" panose="02040503050406030204" pitchFamily="18" charset="0"/>
                          <a:cs typeface="Calibri" panose="020F0502020204030204" pitchFamily="34" charset="0"/>
                        </a:rPr>
                        <m:t>σ</m:t>
                      </m:r>
                      <m:r>
                        <a:rPr lang="fr-FR" b="0" i="1">
                          <a:solidFill>
                            <a:srgbClr val="000000"/>
                          </a:solidFill>
                          <a:latin typeface="Cambria Math" panose="02040503050406030204" pitchFamily="18" charset="0"/>
                          <a:cs typeface="Calibri" panose="020F0502020204030204" pitchFamily="34" charset="0"/>
                        </a:rPr>
                        <m:t>=</m:t>
                      </m:r>
                      <m:f>
                        <m:fPr>
                          <m:ctrlPr>
                            <a:rPr lang="en-GB" b="0" i="1" smtClean="0">
                              <a:solidFill>
                                <a:srgbClr val="000000"/>
                              </a:solidFill>
                              <a:latin typeface="Cambria Math" charset="0"/>
                              <a:cs typeface="Calibri" panose="020F0502020204030204" pitchFamily="34" charset="0"/>
                            </a:rPr>
                          </m:ctrlPr>
                        </m:fPr>
                        <m:num>
                          <m:r>
                            <m:rPr>
                              <m:sty m:val="p"/>
                            </m:rPr>
                            <a:rPr lang="en-GB" b="0" i="0" smtClean="0">
                              <a:solidFill>
                                <a:srgbClr val="000000"/>
                              </a:solidFill>
                              <a:latin typeface="Cambria Math" panose="02040503050406030204" pitchFamily="18" charset="0"/>
                              <a:cs typeface="Calibri" panose="020F0502020204030204" pitchFamily="34" charset="0"/>
                            </a:rPr>
                            <m:t>FWHM</m:t>
                          </m:r>
                        </m:num>
                        <m:den>
                          <m:r>
                            <a:rPr lang="en-GB" b="0" i="0" smtClean="0">
                              <a:solidFill>
                                <a:srgbClr val="000000"/>
                              </a:solidFill>
                              <a:latin typeface="Cambria Math" panose="02040503050406030204" pitchFamily="18" charset="0"/>
                              <a:cs typeface="Calibri" panose="020F0502020204030204" pitchFamily="34" charset="0"/>
                            </a:rPr>
                            <m:t>2</m:t>
                          </m:r>
                          <m:rad>
                            <m:radPr>
                              <m:degHide m:val="on"/>
                              <m:ctrlPr>
                                <a:rPr lang="en-GB" b="0" i="1" smtClean="0">
                                  <a:solidFill>
                                    <a:srgbClr val="000000"/>
                                  </a:solidFill>
                                  <a:latin typeface="Cambria Math" charset="0"/>
                                  <a:cs typeface="Calibri" panose="020F0502020204030204" pitchFamily="34" charset="0"/>
                                </a:rPr>
                              </m:ctrlPr>
                            </m:radPr>
                            <m:deg/>
                            <m:e>
                              <m:r>
                                <a:rPr lang="en-GB" b="0" i="1" smtClean="0">
                                  <a:solidFill>
                                    <a:srgbClr val="000000"/>
                                  </a:solidFill>
                                  <a:latin typeface="Cambria Math" panose="02040503050406030204" pitchFamily="18" charset="0"/>
                                  <a:cs typeface="Calibri" panose="020F0502020204030204" pitchFamily="34" charset="0"/>
                                </a:rPr>
                                <m:t>2</m:t>
                              </m:r>
                              <m:r>
                                <m:rPr>
                                  <m:sty m:val="p"/>
                                </m:rPr>
                                <a:rPr lang="en-GB" b="0" i="0" smtClean="0">
                                  <a:solidFill>
                                    <a:srgbClr val="000000"/>
                                  </a:solidFill>
                                  <a:latin typeface="Cambria Math" panose="02040503050406030204" pitchFamily="18" charset="0"/>
                                  <a:cs typeface="Calibri" panose="020F0502020204030204" pitchFamily="34" charset="0"/>
                                </a:rPr>
                                <m:t>ln</m:t>
                              </m:r>
                              <m:r>
                                <a:rPr lang="en-GB" b="0" i="1" smtClean="0">
                                  <a:solidFill>
                                    <a:srgbClr val="000000"/>
                                  </a:solidFill>
                                  <a:latin typeface="Cambria Math" panose="02040503050406030204" pitchFamily="18" charset="0"/>
                                  <a:cs typeface="Calibri" panose="020F0502020204030204" pitchFamily="34" charset="0"/>
                                </a:rPr>
                                <m:t>2</m:t>
                              </m:r>
                            </m:e>
                          </m:rad>
                        </m:den>
                      </m:f>
                      <m:r>
                        <a:rPr lang="en-GB" b="0" i="1" smtClean="0">
                          <a:solidFill>
                            <a:srgbClr val="000000"/>
                          </a:solidFill>
                          <a:latin typeface="Cambria Math" panose="02040503050406030204" pitchFamily="18" charset="0"/>
                          <a:cs typeface="Calibri" panose="020F0502020204030204" pitchFamily="34" charset="0"/>
                        </a:rPr>
                        <m:t>=0.126 </m:t>
                      </m:r>
                      <m:r>
                        <m:rPr>
                          <m:sty m:val="p"/>
                        </m:rPr>
                        <a:rPr lang="en-GB" b="0" i="0" smtClean="0">
                          <a:solidFill>
                            <a:srgbClr val="000000"/>
                          </a:solidFill>
                          <a:latin typeface="Cambria Math" panose="02040503050406030204" pitchFamily="18" charset="0"/>
                          <a:cs typeface="Calibri" panose="020F0502020204030204" pitchFamily="34" charset="0"/>
                        </a:rPr>
                        <m:t>ns</m:t>
                      </m:r>
                    </m:oMath>
                  </m:oMathPara>
                </a14:m>
                <a:endParaRPr lang="en-GB" b="0" dirty="0" smtClean="0">
                  <a:solidFill>
                    <a:srgbClr val="000000"/>
                  </a:solidFill>
                  <a:cs typeface="Calibri" panose="020F0502020204030204" pitchFamily="34" charset="0"/>
                </a:endParaRPr>
              </a:p>
              <a:p>
                <a:endParaRPr lang="en-GB" b="0" dirty="0" smtClean="0">
                  <a:solidFill>
                    <a:srgbClr val="000000"/>
                  </a:solidFill>
                  <a:ea typeface="Cambria Math" panose="02040503050406030204" pitchFamily="18" charset="0"/>
                  <a:cs typeface="Calibri" panose="020F0502020204030204" pitchFamily="34" charset="0"/>
                  <a:sym typeface="Wingdings" panose="05000000000000000000" pitchFamily="2" charset="2"/>
                </a:endParaRPr>
              </a:p>
              <a:p>
                <a:r>
                  <a:rPr lang="en-GB" b="0" dirty="0" smtClean="0">
                    <a:solidFill>
                      <a:srgbClr val="000000"/>
                    </a:solidFill>
                    <a:ea typeface="Cambria Math" panose="02040503050406030204" pitchFamily="18" charset="0"/>
                    <a:cs typeface="Calibri" panose="020F0502020204030204" pitchFamily="34" charset="0"/>
                    <a:sym typeface="Wingdings" panose="05000000000000000000" pitchFamily="2" charset="2"/>
                  </a:rPr>
                  <a:t> </a:t>
                </a:r>
                <a14:m>
                  <m:oMath xmlns:m="http://schemas.openxmlformats.org/officeDocument/2006/math">
                    <m:r>
                      <a:rPr lang="el-GR" b="0" i="1" smtClean="0">
                        <a:solidFill>
                          <a:srgbClr val="000000"/>
                        </a:solidFill>
                        <a:latin typeface="Cambria Math" panose="02040503050406030204" pitchFamily="18" charset="0"/>
                        <a:ea typeface="Cambria Math" panose="02040503050406030204" pitchFamily="18" charset="0"/>
                        <a:cs typeface="Calibri" panose="020F0502020204030204" pitchFamily="34" charset="0"/>
                      </a:rPr>
                      <m:t>𝜏</m:t>
                    </m:r>
                    <m:r>
                      <a:rPr lang="el-GR" b="0" i="1" smtClean="0">
                        <a:solidFill>
                          <a:srgbClr val="000000"/>
                        </a:solidFill>
                        <a:latin typeface="Cambria Math" panose="02040503050406030204" pitchFamily="18" charset="0"/>
                        <a:ea typeface="Cambria Math" panose="02040503050406030204" pitchFamily="18" charset="0"/>
                        <a:cs typeface="Calibri" panose="020F0502020204030204" pitchFamily="34" charset="0"/>
                      </a:rPr>
                      <m:t>=4</m:t>
                    </m:r>
                    <m:r>
                      <a:rPr lang="el-GR" b="0" i="1" smtClean="0">
                        <a:solidFill>
                          <a:srgbClr val="000000"/>
                        </a:solidFill>
                        <a:latin typeface="Cambria Math" panose="02040503050406030204" pitchFamily="18" charset="0"/>
                        <a:ea typeface="Cambria Math" panose="02040503050406030204" pitchFamily="18" charset="0"/>
                        <a:cs typeface="Calibri" panose="020F0502020204030204" pitchFamily="34" charset="0"/>
                      </a:rPr>
                      <m:t>𝜎</m:t>
                    </m:r>
                    <m:r>
                      <a:rPr lang="el-GR" b="0" i="1" smtClean="0">
                        <a:solidFill>
                          <a:srgbClr val="000000"/>
                        </a:solidFill>
                        <a:latin typeface="Cambria Math" panose="02040503050406030204" pitchFamily="18" charset="0"/>
                        <a:ea typeface="Cambria Math" panose="02040503050406030204" pitchFamily="18" charset="0"/>
                        <a:cs typeface="Calibri" panose="020F0502020204030204" pitchFamily="34" charset="0"/>
                      </a:rPr>
                      <m:t>=0.5 </m:t>
                    </m:r>
                    <m:r>
                      <m:rPr>
                        <m:sty m:val="p"/>
                      </m:rPr>
                      <a:rPr lang="en-GB" b="0" i="0" smtClean="0">
                        <a:solidFill>
                          <a:srgbClr val="000000"/>
                        </a:solidFill>
                        <a:latin typeface="Cambria Math" panose="02040503050406030204" pitchFamily="18" charset="0"/>
                        <a:ea typeface="Cambria Math" panose="02040503050406030204" pitchFamily="18" charset="0"/>
                        <a:cs typeface="Calibri" panose="020F0502020204030204" pitchFamily="34" charset="0"/>
                      </a:rPr>
                      <m:t>ns</m:t>
                    </m:r>
                  </m:oMath>
                </a14:m>
                <a:endParaRPr lang="en-GB" b="0" dirty="0" smtClean="0">
                  <a:solidFill>
                    <a:srgbClr val="000000"/>
                  </a:solidFill>
                  <a:ea typeface="Cambria Math" panose="02040503050406030204" pitchFamily="18" charset="0"/>
                  <a:cs typeface="Calibri" panose="020F0502020204030204" pitchFamily="34" charset="0"/>
                </a:endParaRPr>
              </a:p>
            </p:txBody>
          </p:sp>
        </mc:Choice>
        <mc:Fallback xmlns="">
          <p:sp>
            <p:nvSpPr>
              <p:cNvPr id="19" name="Rectangle 18"/>
              <p:cNvSpPr>
                <a:spLocks noRot="1" noChangeAspect="1" noMove="1" noResize="1" noEditPoints="1" noAdjustHandles="1" noChangeArrowheads="1" noChangeShapeType="1" noTextEdit="1"/>
              </p:cNvSpPr>
              <p:nvPr/>
            </p:nvSpPr>
            <p:spPr>
              <a:xfrm>
                <a:off x="9667665" y="1918493"/>
                <a:ext cx="2490253" cy="1216743"/>
              </a:xfrm>
              <a:prstGeom prst="rect">
                <a:avLst/>
              </a:prstGeom>
              <a:blipFill>
                <a:blip r:embed="rId9"/>
                <a:stretch>
                  <a:fillRect l="-1695" b="-5392"/>
                </a:stretch>
              </a:blipFill>
              <a:ln w="31750">
                <a:solidFill>
                  <a:srgbClr val="FF0000"/>
                </a:solidFill>
              </a:ln>
            </p:spPr>
            <p:txBody>
              <a:bodyPr/>
              <a:lstStyle/>
              <a:p>
                <a:r>
                  <a:rPr lang="en-GB">
                    <a:noFill/>
                  </a:rPr>
                  <a:t> </a:t>
                </a:r>
              </a:p>
            </p:txBody>
          </p:sp>
        </mc:Fallback>
      </mc:AlternateContent>
    </p:spTree>
    <p:extLst>
      <p:ext uri="{BB962C8B-B14F-4D97-AF65-F5344CB8AC3E}">
        <p14:creationId xmlns:p14="http://schemas.microsoft.com/office/powerpoint/2010/main" val="1310755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391127" y="-9603"/>
            <a:ext cx="9568310" cy="1143000"/>
          </a:xfrm>
          <a:prstGeom prst="rect">
            <a:avLst/>
          </a:prstGeom>
        </p:spPr>
        <p:txBody>
          <a:bodyPr vert="horz" lIns="45720" rIns="45720" anchor="ctr">
            <a:norm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fontAlgn="auto">
              <a:spcAft>
                <a:spcPts val="0"/>
              </a:spcAft>
            </a:pPr>
            <a:r>
              <a:rPr lang="en-GB" sz="3200" dirty="0" smtClean="0"/>
              <a:t>Phase error at injection – Dipole oscillations</a:t>
            </a:r>
            <a:endParaRPr lang="en-US" sz="2800" dirty="0"/>
          </a:p>
        </p:txBody>
      </p:sp>
      <mc:AlternateContent xmlns:mc="http://schemas.openxmlformats.org/markup-compatibility/2006" xmlns:a14="http://schemas.microsoft.com/office/drawing/2010/main">
        <mc:Choice Requires="a14">
          <p:sp>
            <p:nvSpPr>
              <p:cNvPr id="9" name="TextBox 8"/>
              <p:cNvSpPr txBox="1">
                <a:spLocks noChangeArrowheads="1"/>
              </p:cNvSpPr>
              <p:nvPr/>
            </p:nvSpPr>
            <p:spPr bwMode="auto">
              <a:xfrm>
                <a:off x="-48800" y="900824"/>
                <a:ext cx="12240800" cy="120032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285750" indent="-285750">
                  <a:buFont typeface="Wingdings" panose="05000000000000000000" pitchFamily="2" charset="2"/>
                  <a:buChar char="q"/>
                </a:pPr>
                <a:r>
                  <a:rPr lang="en-GB" dirty="0" smtClean="0">
                    <a:solidFill>
                      <a:srgbClr val="0C377B"/>
                    </a:solidFill>
                    <a:latin typeface="+mj-lt"/>
                    <a:cs typeface="Calibri" panose="020F0502020204030204" pitchFamily="34" charset="0"/>
                  </a:rPr>
                  <a:t>The bunch will initially start to </a:t>
                </a:r>
                <a:r>
                  <a:rPr lang="en-GB" b="1" dirty="0" smtClean="0">
                    <a:solidFill>
                      <a:srgbClr val="0C377B"/>
                    </a:solidFill>
                    <a:latin typeface="+mj-lt"/>
                    <a:cs typeface="Calibri" panose="020F0502020204030204" pitchFamily="34" charset="0"/>
                  </a:rPr>
                  <a:t>oscillate as a whole with frequency close to the zero amplitude synchrotron frequency </a:t>
                </a:r>
                <a14:m>
                  <m:oMath xmlns:m="http://schemas.openxmlformats.org/officeDocument/2006/math">
                    <m:sSub>
                      <m:sSubPr>
                        <m:ctrlPr>
                          <a:rPr lang="en-GB" b="1" i="1">
                            <a:latin typeface="Cambria Math" charset="0"/>
                          </a:rPr>
                        </m:ctrlPr>
                      </m:sSubPr>
                      <m:e>
                        <m:r>
                          <a:rPr lang="en-GB" b="1" i="1" smtClean="0">
                            <a:latin typeface="Cambria Math" panose="02040503050406030204" pitchFamily="18" charset="0"/>
                          </a:rPr>
                          <m:t>𝒇</m:t>
                        </m:r>
                      </m:e>
                      <m:sub>
                        <m:r>
                          <a:rPr lang="en-GB" b="1" i="1">
                            <a:latin typeface="Cambria Math" panose="02040503050406030204" pitchFamily="18" charset="0"/>
                          </a:rPr>
                          <m:t>𝒔</m:t>
                        </m:r>
                        <m:r>
                          <a:rPr lang="en-GB" b="1" i="1" smtClean="0">
                            <a:latin typeface="Cambria Math" panose="02040503050406030204" pitchFamily="18" charset="0"/>
                          </a:rPr>
                          <m:t>𝟎</m:t>
                        </m:r>
                      </m:sub>
                    </m:sSub>
                  </m:oMath>
                </a14:m>
                <a:r>
                  <a:rPr lang="en-GB" b="1" dirty="0" smtClean="0">
                    <a:solidFill>
                      <a:srgbClr val="0C377B"/>
                    </a:solidFill>
                    <a:latin typeface="+mj-lt"/>
                    <a:cs typeface="Calibri" panose="020F0502020204030204" pitchFamily="34" charset="0"/>
                  </a:rPr>
                  <a:t>.</a:t>
                </a:r>
              </a:p>
              <a:p>
                <a:pPr marL="285750" indent="-285750">
                  <a:buFont typeface="Wingdings" panose="05000000000000000000" pitchFamily="2" charset="2"/>
                  <a:buChar char="q"/>
                </a:pPr>
                <a:r>
                  <a:rPr lang="en-GB" dirty="0" smtClean="0">
                    <a:solidFill>
                      <a:srgbClr val="0C377B"/>
                    </a:solidFill>
                    <a:latin typeface="+mj-lt"/>
                    <a:cs typeface="Calibri" panose="020F0502020204030204" pitchFamily="34" charset="0"/>
                  </a:rPr>
                  <a:t>This bunch motion is called </a:t>
                </a:r>
                <a:r>
                  <a:rPr lang="en-GB" b="1" dirty="0">
                    <a:solidFill>
                      <a:srgbClr val="0C377B"/>
                    </a:solidFill>
                    <a:latin typeface="+mj-lt"/>
                    <a:cs typeface="Calibri" panose="020F0502020204030204" pitchFamily="34" charset="0"/>
                  </a:rPr>
                  <a:t>d</a:t>
                </a:r>
                <a:r>
                  <a:rPr lang="en-GB" b="1" dirty="0" smtClean="0">
                    <a:solidFill>
                      <a:srgbClr val="0C377B"/>
                    </a:solidFill>
                    <a:latin typeface="+mj-lt"/>
                    <a:cs typeface="Calibri" panose="020F0502020204030204" pitchFamily="34" charset="0"/>
                  </a:rPr>
                  <a:t>ipole oscillation</a:t>
                </a:r>
              </a:p>
              <a:p>
                <a:pPr marL="285750" indent="-285750">
                  <a:buFont typeface="Wingdings" panose="05000000000000000000" pitchFamily="2" charset="2"/>
                  <a:buChar char="q"/>
                </a:pPr>
                <a:endParaRPr lang="en-GB" b="1" dirty="0">
                  <a:solidFill>
                    <a:srgbClr val="0C377B"/>
                  </a:solidFill>
                  <a:cs typeface="Calibri" panose="020F0502020204030204" pitchFamily="34" charset="0"/>
                </a:endParaRPr>
              </a:p>
            </p:txBody>
          </p:sp>
        </mc:Choice>
        <mc:Fallback xmlns="">
          <p:sp>
            <p:nvSpPr>
              <p:cNvPr id="9" name="TextBox 8"/>
              <p:cNvSpPr txBox="1">
                <a:spLocks noRot="1" noChangeAspect="1" noMove="1" noResize="1" noEditPoints="1" noAdjustHandles="1" noChangeArrowheads="1" noChangeShapeType="1" noTextEdit="1"/>
              </p:cNvSpPr>
              <p:nvPr/>
            </p:nvSpPr>
            <p:spPr bwMode="auto">
              <a:xfrm>
                <a:off x="-48800" y="900824"/>
                <a:ext cx="12240800" cy="1200329"/>
              </a:xfrm>
              <a:prstGeom prst="rect">
                <a:avLst/>
              </a:prstGeom>
              <a:blipFill>
                <a:blip r:embed="rId2"/>
                <a:stretch>
                  <a:fillRect l="-349" t="-304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64100" y="2587985"/>
            <a:ext cx="4881147" cy="3490960"/>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415" y="1879652"/>
            <a:ext cx="5701470" cy="4276103"/>
          </a:xfrm>
          <a:prstGeom prst="rect">
            <a:avLst/>
          </a:prstGeom>
        </p:spPr>
      </p:pic>
      <p:sp>
        <p:nvSpPr>
          <p:cNvPr id="14" name="TextBox 13"/>
          <p:cNvSpPr txBox="1"/>
          <p:nvPr/>
        </p:nvSpPr>
        <p:spPr>
          <a:xfrm>
            <a:off x="7209745" y="1391521"/>
            <a:ext cx="4441579" cy="1200329"/>
          </a:xfrm>
          <a:prstGeom prst="rect">
            <a:avLst/>
          </a:prstGeom>
          <a:solidFill>
            <a:schemeClr val="bg1"/>
          </a:solidFill>
          <a:ln w="31750">
            <a:solidFill>
              <a:srgbClr val="FF0000"/>
            </a:solidFill>
          </a:ln>
        </p:spPr>
        <p:txBody>
          <a:bodyPr wrap="square" rtlCol="0">
            <a:spAutoFit/>
          </a:bodyPr>
          <a:lstStyle/>
          <a:p>
            <a:r>
              <a:rPr lang="en-GB" dirty="0" smtClean="0"/>
              <a:t>Projection into the Time axis. This is what </a:t>
            </a:r>
            <a:r>
              <a:rPr lang="en-GB" b="1" dirty="0" smtClean="0"/>
              <a:t>can be measured in the machine </a:t>
            </a:r>
            <a:r>
              <a:rPr lang="en-GB" dirty="0" smtClean="0"/>
              <a:t>using a wall-current monitor and a fast sampling oscilloscope.</a:t>
            </a:r>
            <a:endParaRPr lang="en-GB" b="1" dirty="0"/>
          </a:p>
        </p:txBody>
      </p:sp>
    </p:spTree>
    <p:extLst>
      <p:ext uri="{BB962C8B-B14F-4D97-AF65-F5344CB8AC3E}">
        <p14:creationId xmlns:p14="http://schemas.microsoft.com/office/powerpoint/2010/main" val="9767232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391127" y="-9603"/>
            <a:ext cx="9568310" cy="1143000"/>
          </a:xfrm>
          <a:prstGeom prst="rect">
            <a:avLst/>
          </a:prstGeom>
        </p:spPr>
        <p:txBody>
          <a:bodyPr vert="horz" lIns="45720" rIns="45720" anchor="ctr">
            <a:norm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fontAlgn="auto">
              <a:spcAft>
                <a:spcPts val="0"/>
              </a:spcAft>
            </a:pPr>
            <a:r>
              <a:rPr lang="en-GB" sz="3200" dirty="0" smtClean="0"/>
              <a:t>Phase error at injection</a:t>
            </a:r>
            <a:r>
              <a:rPr lang="en-GB" sz="2800" dirty="0"/>
              <a:t> – Dipole oscillations</a:t>
            </a:r>
            <a:endParaRPr lang="en-US" sz="2800" dirty="0"/>
          </a:p>
        </p:txBody>
      </p:sp>
      <p:sp>
        <p:nvSpPr>
          <p:cNvPr id="9" name="TextBox 8"/>
          <p:cNvSpPr txBox="1">
            <a:spLocks noChangeArrowheads="1"/>
          </p:cNvSpPr>
          <p:nvPr/>
        </p:nvSpPr>
        <p:spPr bwMode="auto">
          <a:xfrm>
            <a:off x="158564" y="971080"/>
            <a:ext cx="1203343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285750" indent="-285750">
              <a:buFont typeface="Wingdings" panose="05000000000000000000" pitchFamily="2" charset="2"/>
              <a:buChar char="q"/>
            </a:pPr>
            <a:r>
              <a:rPr lang="en-GB" dirty="0" smtClean="0">
                <a:solidFill>
                  <a:srgbClr val="0C377B"/>
                </a:solidFill>
                <a:latin typeface="+mj-lt"/>
                <a:cs typeface="Calibri" panose="020F0502020204030204" pitchFamily="34" charset="0"/>
              </a:rPr>
              <a:t>Summary plots of the bunch profiles are used to illustrate the bunch oscillations. The black lines on the plots show the centre of the RF bucket.</a:t>
            </a:r>
          </a:p>
          <a:p>
            <a:pPr marL="285750" indent="-285750">
              <a:buFont typeface="Wingdings" panose="05000000000000000000" pitchFamily="2" charset="2"/>
              <a:buChar char="q"/>
            </a:pPr>
            <a:endParaRPr lang="en-GB" dirty="0">
              <a:solidFill>
                <a:srgbClr val="0C377B"/>
              </a:solidFill>
              <a:cs typeface="Calibri" panose="020F0502020204030204" pitchFamily="34" charset="0"/>
            </a:endParaRPr>
          </a:p>
        </p:txBody>
      </p:sp>
      <p:pic>
        <p:nvPicPr>
          <p:cNvPr id="12" name="Picture 11"/>
          <p:cNvPicPr>
            <a:picLocks noChangeAspect="1"/>
          </p:cNvPicPr>
          <p:nvPr/>
        </p:nvPicPr>
        <p:blipFill rotWithShape="1">
          <a:blip r:embed="rId2" cstate="print">
            <a:extLst>
              <a:ext uri="{28A0092B-C50C-407E-A947-70E740481C1C}">
                <a14:useLocalDpi xmlns:a14="http://schemas.microsoft.com/office/drawing/2010/main" val="0"/>
              </a:ext>
            </a:extLst>
          </a:blip>
          <a:srcRect t="5555" r="8998"/>
          <a:stretch/>
        </p:blipFill>
        <p:spPr>
          <a:xfrm>
            <a:off x="205261" y="2564887"/>
            <a:ext cx="4374961" cy="3590868"/>
          </a:xfrm>
          <a:prstGeom prst="rect">
            <a:avLst/>
          </a:prstGeom>
        </p:spPr>
      </p:pic>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31017" y="2431759"/>
            <a:ext cx="4874552" cy="3717657"/>
          </a:xfrm>
          <a:prstGeom prst="rect">
            <a:avLst/>
          </a:prstGeom>
        </p:spPr>
      </p:pic>
      <p:sp>
        <p:nvSpPr>
          <p:cNvPr id="14" name="TextBox 13"/>
          <p:cNvSpPr txBox="1"/>
          <p:nvPr/>
        </p:nvSpPr>
        <p:spPr>
          <a:xfrm>
            <a:off x="61314" y="1657332"/>
            <a:ext cx="6188306" cy="923330"/>
          </a:xfrm>
          <a:prstGeom prst="rect">
            <a:avLst/>
          </a:prstGeom>
          <a:solidFill>
            <a:schemeClr val="bg1"/>
          </a:solidFill>
          <a:ln w="31750">
            <a:solidFill>
              <a:srgbClr val="FF0000"/>
            </a:solidFill>
          </a:ln>
        </p:spPr>
        <p:txBody>
          <a:bodyPr wrap="square" rtlCol="0">
            <a:spAutoFit/>
          </a:bodyPr>
          <a:lstStyle/>
          <a:p>
            <a:r>
              <a:rPr lang="en-GB" b="1" dirty="0" smtClean="0"/>
              <a:t>Waterfall plot</a:t>
            </a:r>
            <a:r>
              <a:rPr lang="en-GB" dirty="0" smtClean="0"/>
              <a:t>: Each horizontal line corresponds to one acquisition of the same bunch. The colour code depicts the bunch profile density in arb. units.</a:t>
            </a:r>
            <a:endParaRPr lang="en-GB" b="1" dirty="0"/>
          </a:p>
        </p:txBody>
      </p:sp>
      <p:sp>
        <p:nvSpPr>
          <p:cNvPr id="15" name="TextBox 14"/>
          <p:cNvSpPr txBox="1"/>
          <p:nvPr/>
        </p:nvSpPr>
        <p:spPr>
          <a:xfrm>
            <a:off x="7171340" y="2014569"/>
            <a:ext cx="4695824" cy="646331"/>
          </a:xfrm>
          <a:prstGeom prst="rect">
            <a:avLst/>
          </a:prstGeom>
          <a:solidFill>
            <a:schemeClr val="bg1"/>
          </a:solidFill>
          <a:ln w="31750">
            <a:solidFill>
              <a:srgbClr val="FF0000"/>
            </a:solidFill>
          </a:ln>
        </p:spPr>
        <p:txBody>
          <a:bodyPr wrap="square" rtlCol="0">
            <a:spAutoFit/>
          </a:bodyPr>
          <a:lstStyle/>
          <a:p>
            <a:r>
              <a:rPr lang="en-GB" dirty="0" smtClean="0"/>
              <a:t>Overlaying of all bunch profiles. Different colours correspond to different turns.</a:t>
            </a:r>
            <a:endParaRPr lang="en-GB" b="1" dirty="0"/>
          </a:p>
        </p:txBody>
      </p:sp>
    </p:spTree>
    <p:extLst>
      <p:ext uri="{BB962C8B-B14F-4D97-AF65-F5344CB8AC3E}">
        <p14:creationId xmlns:p14="http://schemas.microsoft.com/office/powerpoint/2010/main" val="4222785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391127" y="-9603"/>
            <a:ext cx="9568310" cy="1143000"/>
          </a:xfrm>
          <a:prstGeom prst="rect">
            <a:avLst/>
          </a:prstGeom>
        </p:spPr>
        <p:txBody>
          <a:bodyPr vert="horz" lIns="45720" rIns="45720" anchor="ctr">
            <a:norm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fontAlgn="auto">
              <a:spcAft>
                <a:spcPts val="0"/>
              </a:spcAft>
            </a:pPr>
            <a:r>
              <a:rPr lang="en-GB" sz="3200" dirty="0"/>
              <a:t>Phase error at injection</a:t>
            </a:r>
            <a:r>
              <a:rPr lang="en-GB" sz="2800" dirty="0"/>
              <a:t> – Dipole oscillations</a:t>
            </a:r>
            <a:endParaRPr lang="en-US" sz="2800"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6959"/>
          <a:stretch/>
        </p:blipFill>
        <p:spPr>
          <a:xfrm>
            <a:off x="1833045" y="1656479"/>
            <a:ext cx="6447433" cy="4497121"/>
          </a:xfrm>
          <a:prstGeom prst="rect">
            <a:avLst/>
          </a:prstGeom>
        </p:spPr>
      </p:pic>
      <p:sp>
        <p:nvSpPr>
          <p:cNvPr id="9" name="TextBox 8"/>
          <p:cNvSpPr txBox="1">
            <a:spLocks noChangeArrowheads="1"/>
          </p:cNvSpPr>
          <p:nvPr/>
        </p:nvSpPr>
        <p:spPr bwMode="auto">
          <a:xfrm>
            <a:off x="158564" y="971080"/>
            <a:ext cx="1203343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285750" indent="-285750">
              <a:buFont typeface="Wingdings" panose="05000000000000000000" pitchFamily="2" charset="2"/>
              <a:buChar char="q"/>
            </a:pPr>
            <a:r>
              <a:rPr lang="en-GB" dirty="0">
                <a:solidFill>
                  <a:srgbClr val="0C377B"/>
                </a:solidFill>
                <a:latin typeface="+mj-lt"/>
                <a:cs typeface="Calibri" panose="020F0502020204030204" pitchFamily="34" charset="0"/>
              </a:rPr>
              <a:t>After </a:t>
            </a:r>
            <a:r>
              <a:rPr lang="en-GB" dirty="0" smtClean="0">
                <a:solidFill>
                  <a:srgbClr val="0C377B"/>
                </a:solidFill>
                <a:latin typeface="+mj-lt"/>
                <a:cs typeface="Calibri" panose="020F0502020204030204" pitchFamily="34" charset="0"/>
              </a:rPr>
              <a:t>analysing the profiles </a:t>
            </a:r>
            <a:r>
              <a:rPr lang="en-GB" dirty="0">
                <a:solidFill>
                  <a:srgbClr val="0C377B"/>
                </a:solidFill>
                <a:latin typeface="+mj-lt"/>
                <a:cs typeface="Calibri" panose="020F0502020204030204" pitchFamily="34" charset="0"/>
              </a:rPr>
              <a:t>i.e. fitting the bunches and getting the bunch parameters for each </a:t>
            </a:r>
            <a:r>
              <a:rPr lang="en-GB" dirty="0" smtClean="0">
                <a:solidFill>
                  <a:srgbClr val="0C377B"/>
                </a:solidFill>
                <a:latin typeface="+mj-lt"/>
                <a:cs typeface="Calibri" panose="020F0502020204030204" pitchFamily="34" charset="0"/>
              </a:rPr>
              <a:t>acquisition, </a:t>
            </a:r>
            <a:r>
              <a:rPr lang="en-GB" dirty="0">
                <a:solidFill>
                  <a:srgbClr val="0C377B"/>
                </a:solidFill>
                <a:latin typeface="+mj-lt"/>
                <a:cs typeface="Calibri" panose="020F0502020204030204" pitchFamily="34" charset="0"/>
              </a:rPr>
              <a:t>we can plot the motion of the centroid of the bunch.</a:t>
            </a:r>
          </a:p>
          <a:p>
            <a:endParaRPr lang="en-GB" dirty="0" smtClean="0">
              <a:solidFill>
                <a:srgbClr val="0C377B"/>
              </a:solidFill>
              <a:cs typeface="Calibri" panose="020F0502020204030204" pitchFamily="34" charset="0"/>
            </a:endParaRPr>
          </a:p>
        </p:txBody>
      </p:sp>
      <mc:AlternateContent xmlns:mc="http://schemas.openxmlformats.org/markup-compatibility/2006" xmlns:a14="http://schemas.microsoft.com/office/drawing/2010/main">
        <mc:Choice Requires="a14">
          <p:sp>
            <p:nvSpPr>
              <p:cNvPr id="13" name="TextBox 12"/>
              <p:cNvSpPr txBox="1"/>
              <p:nvPr/>
            </p:nvSpPr>
            <p:spPr>
              <a:xfrm>
                <a:off x="7901035" y="2464181"/>
                <a:ext cx="3994120" cy="1754326"/>
              </a:xfrm>
              <a:prstGeom prst="rect">
                <a:avLst/>
              </a:prstGeom>
              <a:solidFill>
                <a:schemeClr val="bg1"/>
              </a:solidFill>
              <a:ln w="31750">
                <a:solidFill>
                  <a:srgbClr val="FF0000"/>
                </a:solidFill>
              </a:ln>
            </p:spPr>
            <p:txBody>
              <a:bodyPr wrap="square" rtlCol="0">
                <a:spAutoFit/>
              </a:bodyPr>
              <a:lstStyle/>
              <a:p>
                <a:r>
                  <a:rPr lang="en-GB" dirty="0" smtClean="0"/>
                  <a:t>The motion of the bunch centroid after injection into the RF bucket with a phase error shows a clear harmonic oscillation with frequency </a:t>
                </a:r>
                <a:r>
                  <a:rPr lang="en-GB" dirty="0">
                    <a:solidFill>
                      <a:srgbClr val="0C377B"/>
                    </a:solidFill>
                    <a:cs typeface="Calibri" panose="020F0502020204030204" pitchFamily="34" charset="0"/>
                  </a:rPr>
                  <a:t>close to </a:t>
                </a:r>
                <a:r>
                  <a:rPr lang="en-GB" dirty="0" smtClean="0">
                    <a:solidFill>
                      <a:srgbClr val="0C377B"/>
                    </a:solidFill>
                    <a:cs typeface="Calibri" panose="020F0502020204030204" pitchFamily="34" charset="0"/>
                  </a:rPr>
                  <a:t>the zero amplitude synchrotron frequency </a:t>
                </a:r>
                <a14:m>
                  <m:oMath xmlns:m="http://schemas.openxmlformats.org/officeDocument/2006/math">
                    <m:sSub>
                      <m:sSubPr>
                        <m:ctrlPr>
                          <a:rPr lang="en-GB" b="1" i="1">
                            <a:latin typeface="Cambria Math" charset="0"/>
                          </a:rPr>
                        </m:ctrlPr>
                      </m:sSubPr>
                      <m:e>
                        <m:r>
                          <a:rPr lang="en-GB" b="1" i="1" smtClean="0">
                            <a:latin typeface="Cambria Math" panose="02040503050406030204" pitchFamily="18" charset="0"/>
                          </a:rPr>
                          <m:t>𝒇</m:t>
                        </m:r>
                      </m:e>
                      <m:sub>
                        <m:r>
                          <a:rPr lang="en-GB" b="1" i="1">
                            <a:latin typeface="Cambria Math" panose="02040503050406030204" pitchFamily="18" charset="0"/>
                          </a:rPr>
                          <m:t>𝒔</m:t>
                        </m:r>
                        <m:r>
                          <a:rPr lang="en-GB" b="1" i="1" smtClean="0">
                            <a:latin typeface="Cambria Math" panose="02040503050406030204" pitchFamily="18" charset="0"/>
                          </a:rPr>
                          <m:t>𝟎</m:t>
                        </m:r>
                      </m:sub>
                    </m:sSub>
                  </m:oMath>
                </a14:m>
                <a:r>
                  <a:rPr lang="en-GB" b="1" dirty="0" smtClean="0"/>
                  <a:t>.</a:t>
                </a:r>
                <a:endParaRPr lang="en-GB" b="1" dirty="0"/>
              </a:p>
            </p:txBody>
          </p:sp>
        </mc:Choice>
        <mc:Fallback xmlns="">
          <p:sp>
            <p:nvSpPr>
              <p:cNvPr id="13" name="TextBox 12"/>
              <p:cNvSpPr txBox="1">
                <a:spLocks noRot="1" noChangeAspect="1" noMove="1" noResize="1" noEditPoints="1" noAdjustHandles="1" noChangeArrowheads="1" noChangeShapeType="1" noTextEdit="1"/>
              </p:cNvSpPr>
              <p:nvPr/>
            </p:nvSpPr>
            <p:spPr>
              <a:xfrm>
                <a:off x="7901035" y="2464181"/>
                <a:ext cx="3994120" cy="1754326"/>
              </a:xfrm>
              <a:prstGeom prst="rect">
                <a:avLst/>
              </a:prstGeom>
              <a:blipFill>
                <a:blip r:embed="rId3"/>
                <a:stretch>
                  <a:fillRect l="-909" t="-683" r="-1364" b="-3754"/>
                </a:stretch>
              </a:blipFill>
              <a:ln w="31750">
                <a:solidFill>
                  <a:srgbClr val="FF0000"/>
                </a:solidFill>
              </a:ln>
            </p:spPr>
            <p:txBody>
              <a:bodyPr/>
              <a:lstStyle/>
              <a:p>
                <a:r>
                  <a:rPr lang="en-GB">
                    <a:noFill/>
                  </a:rPr>
                  <a:t> </a:t>
                </a:r>
              </a:p>
            </p:txBody>
          </p:sp>
        </mc:Fallback>
      </mc:AlternateContent>
      <p:sp>
        <p:nvSpPr>
          <p:cNvPr id="2" name="TextBox 1"/>
          <p:cNvSpPr txBox="1"/>
          <p:nvPr/>
        </p:nvSpPr>
        <p:spPr>
          <a:xfrm>
            <a:off x="1160697" y="4888390"/>
            <a:ext cx="1613010" cy="584775"/>
          </a:xfrm>
          <a:prstGeom prst="rect">
            <a:avLst/>
          </a:prstGeom>
          <a:noFill/>
        </p:spPr>
        <p:txBody>
          <a:bodyPr wrap="square" rtlCol="0">
            <a:spAutoFit/>
          </a:bodyPr>
          <a:lstStyle/>
          <a:p>
            <a:r>
              <a:rPr lang="en-GB" sz="1600" b="1" dirty="0" smtClean="0">
                <a:solidFill>
                  <a:srgbClr val="0C377B"/>
                </a:solidFill>
              </a:rPr>
              <a:t>Centre of the RF bucket</a:t>
            </a:r>
            <a:endParaRPr lang="en-GB" sz="1600" b="1" dirty="0">
              <a:solidFill>
                <a:srgbClr val="0C377B"/>
              </a:solidFill>
            </a:endParaRPr>
          </a:p>
        </p:txBody>
      </p:sp>
      <p:cxnSp>
        <p:nvCxnSpPr>
          <p:cNvPr id="14" name="Straight Arrow Connector 13"/>
          <p:cNvCxnSpPr/>
          <p:nvPr/>
        </p:nvCxnSpPr>
        <p:spPr>
          <a:xfrm flipV="1">
            <a:off x="1967202" y="3905039"/>
            <a:ext cx="633943" cy="1098566"/>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5" name="Rectangle 14"/>
              <p:cNvSpPr/>
              <p:nvPr/>
            </p:nvSpPr>
            <p:spPr>
              <a:xfrm>
                <a:off x="2716360" y="2037720"/>
                <a:ext cx="1501052" cy="58477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600" b="1" i="1" smtClean="0">
                              <a:solidFill>
                                <a:srgbClr val="FF0000"/>
                              </a:solidFill>
                              <a:latin typeface="Cambria Math" charset="0"/>
                              <a:cs typeface="Calibri" panose="020F0502020204030204" pitchFamily="34" charset="0"/>
                            </a:rPr>
                          </m:ctrlPr>
                        </m:sSubPr>
                        <m:e>
                          <m:r>
                            <a:rPr lang="el-GR" sz="1600" b="1" i="1">
                              <a:solidFill>
                                <a:srgbClr val="FF0000"/>
                              </a:solidFill>
                              <a:latin typeface="Cambria Math" panose="02040503050406030204" pitchFamily="18" charset="0"/>
                              <a:cs typeface="Calibri" panose="020F0502020204030204" pitchFamily="34" charset="0"/>
                            </a:rPr>
                            <m:t>𝝋</m:t>
                          </m:r>
                        </m:e>
                        <m:sub>
                          <m:r>
                            <a:rPr lang="fr-FR" sz="1600" b="1" i="1">
                              <a:solidFill>
                                <a:srgbClr val="FF0000"/>
                              </a:solidFill>
                              <a:latin typeface="Cambria Math" panose="02040503050406030204" pitchFamily="18" charset="0"/>
                              <a:cs typeface="Calibri" panose="020F0502020204030204" pitchFamily="34" charset="0"/>
                            </a:rPr>
                            <m:t>𝒆𝒓𝒓</m:t>
                          </m:r>
                        </m:sub>
                      </m:sSub>
                      <m:r>
                        <a:rPr lang="fr-FR" sz="1600" b="1" i="1">
                          <a:solidFill>
                            <a:srgbClr val="FF0000"/>
                          </a:solidFill>
                          <a:latin typeface="Cambria Math" panose="02040503050406030204" pitchFamily="18" charset="0"/>
                          <a:cs typeface="Calibri" panose="020F0502020204030204" pitchFamily="34" charset="0"/>
                        </a:rPr>
                        <m:t>=</m:t>
                      </m:r>
                      <m:r>
                        <a:rPr lang="el-GR" sz="1600" b="1" i="1" smtClean="0">
                          <a:solidFill>
                            <a:srgbClr val="FF0000"/>
                          </a:solidFill>
                          <a:latin typeface="Cambria Math" panose="02040503050406030204" pitchFamily="18" charset="0"/>
                          <a:cs typeface="Calibri" panose="020F0502020204030204" pitchFamily="34" charset="0"/>
                        </a:rPr>
                        <m:t>𝟏𝟎</m:t>
                      </m:r>
                      <m:r>
                        <a:rPr lang="el-GR" sz="1600" b="1" i="1" smtClean="0">
                          <a:solidFill>
                            <a:srgbClr val="FF0000"/>
                          </a:solidFill>
                          <a:latin typeface="Cambria Math" panose="02040503050406030204" pitchFamily="18" charset="0"/>
                          <a:ea typeface="Cambria Math" panose="02040503050406030204" pitchFamily="18" charset="0"/>
                          <a:cs typeface="Calibri" panose="020F0502020204030204" pitchFamily="34" charset="0"/>
                        </a:rPr>
                        <m:t>°</m:t>
                      </m:r>
                      <m:r>
                        <a:rPr lang="fr-FR" sz="1600" b="1" i="0" smtClean="0">
                          <a:solidFill>
                            <a:srgbClr val="FF0000"/>
                          </a:solidFill>
                          <a:latin typeface="Cambria Math" panose="02040503050406030204" pitchFamily="18" charset="0"/>
                          <a:ea typeface="Cambria Math" panose="02040503050406030204" pitchFamily="18" charset="0"/>
                          <a:cs typeface="Calibri" panose="020F0502020204030204" pitchFamily="34" charset="0"/>
                        </a:rPr>
                        <m:t> </m:t>
                      </m:r>
                      <m:r>
                        <a:rPr lang="en-GB" sz="1600" b="1" i="0" smtClean="0">
                          <a:solidFill>
                            <a:srgbClr val="FF0000"/>
                          </a:solidFill>
                          <a:latin typeface="Cambria Math" panose="02040503050406030204" pitchFamily="18" charset="0"/>
                          <a:ea typeface="Cambria Math" panose="02040503050406030204" pitchFamily="18" charset="0"/>
                          <a:cs typeface="Calibri" panose="020F0502020204030204" pitchFamily="34" charset="0"/>
                        </a:rPr>
                        <m:t>𝐨𝐫</m:t>
                      </m:r>
                    </m:oMath>
                  </m:oMathPara>
                </a14:m>
                <a:endParaRPr lang="en-GB" sz="1600" b="1" i="0" dirty="0" smtClean="0">
                  <a:solidFill>
                    <a:srgbClr val="FF0000"/>
                  </a:solidFill>
                  <a:latin typeface="Cambria Math" panose="02040503050406030204" pitchFamily="18" charset="0"/>
                  <a:ea typeface="Cambria Math" panose="02040503050406030204" pitchFamily="18" charset="0"/>
                  <a:cs typeface="Calibri" panose="020F0502020204030204" pitchFamily="34" charset="0"/>
                </a:endParaRPr>
              </a:p>
              <a:p>
                <a:pPr/>
                <a14:m>
                  <m:oMathPara xmlns:m="http://schemas.openxmlformats.org/officeDocument/2006/math">
                    <m:oMathParaPr>
                      <m:jc m:val="centerGroup"/>
                    </m:oMathParaPr>
                    <m:oMath xmlns:m="http://schemas.openxmlformats.org/officeDocument/2006/math">
                      <m:r>
                        <a:rPr lang="el-GR" sz="1600" b="1" i="0" smtClean="0">
                          <a:solidFill>
                            <a:srgbClr val="FF0000"/>
                          </a:solidFill>
                          <a:latin typeface="Cambria Math" panose="02040503050406030204" pitchFamily="18" charset="0"/>
                          <a:ea typeface="Cambria Math" panose="02040503050406030204" pitchFamily="18" charset="0"/>
                          <a:cs typeface="Calibri" panose="020F0502020204030204" pitchFamily="34" charset="0"/>
                        </a:rPr>
                        <m:t>𝚫𝛕</m:t>
                      </m:r>
                      <m:r>
                        <a:rPr lang="el-GR" sz="1600" b="1" i="1" smtClean="0">
                          <a:solidFill>
                            <a:srgbClr val="FF0000"/>
                          </a:solidFill>
                          <a:latin typeface="Cambria Math" panose="02040503050406030204" pitchFamily="18" charset="0"/>
                          <a:ea typeface="Cambria Math" panose="02040503050406030204" pitchFamily="18" charset="0"/>
                          <a:cs typeface="Calibri" panose="020F0502020204030204" pitchFamily="34" charset="0"/>
                        </a:rPr>
                        <m:t>=</m:t>
                      </m:r>
                      <m:r>
                        <a:rPr lang="en-GB" sz="1600" b="1" i="1" smtClean="0">
                          <a:solidFill>
                            <a:srgbClr val="FF0000"/>
                          </a:solidFill>
                          <a:latin typeface="Cambria Math" panose="02040503050406030204" pitchFamily="18" charset="0"/>
                          <a:ea typeface="Cambria Math" panose="02040503050406030204" pitchFamily="18" charset="0"/>
                          <a:cs typeface="Calibri" panose="020F0502020204030204" pitchFamily="34" charset="0"/>
                        </a:rPr>
                        <m:t>𝟎</m:t>
                      </m:r>
                      <m:r>
                        <a:rPr lang="en-GB" sz="1600" b="1" i="1" smtClean="0">
                          <a:solidFill>
                            <a:srgbClr val="FF0000"/>
                          </a:solidFill>
                          <a:latin typeface="Cambria Math" panose="02040503050406030204" pitchFamily="18" charset="0"/>
                          <a:ea typeface="Cambria Math" panose="02040503050406030204" pitchFamily="18" charset="0"/>
                          <a:cs typeface="Calibri" panose="020F0502020204030204" pitchFamily="34" charset="0"/>
                        </a:rPr>
                        <m:t>.</m:t>
                      </m:r>
                      <m:r>
                        <a:rPr lang="en-GB" sz="1600" b="1" i="1" smtClean="0">
                          <a:solidFill>
                            <a:srgbClr val="FF0000"/>
                          </a:solidFill>
                          <a:latin typeface="Cambria Math" panose="02040503050406030204" pitchFamily="18" charset="0"/>
                          <a:ea typeface="Cambria Math" panose="02040503050406030204" pitchFamily="18" charset="0"/>
                          <a:cs typeface="Calibri" panose="020F0502020204030204" pitchFamily="34" charset="0"/>
                        </a:rPr>
                        <m:t>𝟎𝟕</m:t>
                      </m:r>
                      <m:r>
                        <a:rPr lang="en-GB" sz="1600" b="1" i="1" smtClean="0">
                          <a:solidFill>
                            <a:srgbClr val="FF0000"/>
                          </a:solidFill>
                          <a:latin typeface="Cambria Math" panose="02040503050406030204" pitchFamily="18" charset="0"/>
                          <a:ea typeface="Cambria Math" panose="02040503050406030204" pitchFamily="18" charset="0"/>
                          <a:cs typeface="Calibri" panose="020F0502020204030204" pitchFamily="34" charset="0"/>
                        </a:rPr>
                        <m:t> </m:t>
                      </m:r>
                      <m:r>
                        <a:rPr lang="en-GB" sz="1600" b="1" i="0" smtClean="0">
                          <a:solidFill>
                            <a:srgbClr val="FF0000"/>
                          </a:solidFill>
                          <a:latin typeface="Cambria Math" panose="02040503050406030204" pitchFamily="18" charset="0"/>
                          <a:ea typeface="Cambria Math" panose="02040503050406030204" pitchFamily="18" charset="0"/>
                          <a:cs typeface="Calibri" panose="020F0502020204030204" pitchFamily="34" charset="0"/>
                        </a:rPr>
                        <m:t>𝐧𝐬</m:t>
                      </m:r>
                    </m:oMath>
                  </m:oMathPara>
                </a14:m>
                <a:endParaRPr lang="en-GB" b="1" dirty="0"/>
              </a:p>
            </p:txBody>
          </p:sp>
        </mc:Choice>
        <mc:Fallback xmlns="">
          <p:sp>
            <p:nvSpPr>
              <p:cNvPr id="15" name="Rectangle 14"/>
              <p:cNvSpPr>
                <a:spLocks noRot="1" noChangeAspect="1" noMove="1" noResize="1" noEditPoints="1" noAdjustHandles="1" noChangeArrowheads="1" noChangeShapeType="1" noTextEdit="1"/>
              </p:cNvSpPr>
              <p:nvPr/>
            </p:nvSpPr>
            <p:spPr>
              <a:xfrm>
                <a:off x="2716360" y="2037720"/>
                <a:ext cx="1501052" cy="584775"/>
              </a:xfrm>
              <a:prstGeom prst="rect">
                <a:avLst/>
              </a:prstGeom>
              <a:blipFill>
                <a:blip r:embed="rId4"/>
                <a:stretch>
                  <a:fillRect/>
                </a:stretch>
              </a:blipFill>
            </p:spPr>
            <p:txBody>
              <a:bodyPr/>
              <a:lstStyle/>
              <a:p>
                <a:r>
                  <a:rPr lang="en-GB">
                    <a:noFill/>
                  </a:rPr>
                  <a:t> </a:t>
                </a:r>
              </a:p>
            </p:txBody>
          </p:sp>
        </mc:Fallback>
      </mc:AlternateContent>
      <p:cxnSp>
        <p:nvCxnSpPr>
          <p:cNvPr id="17" name="Straight Arrow Connector 16"/>
          <p:cNvCxnSpPr/>
          <p:nvPr/>
        </p:nvCxnSpPr>
        <p:spPr>
          <a:xfrm flipH="1" flipV="1">
            <a:off x="2773707" y="2450655"/>
            <a:ext cx="725" cy="1450796"/>
          </a:xfrm>
          <a:prstGeom prst="straightConnector1">
            <a:avLst/>
          </a:prstGeom>
          <a:ln w="38100">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4211169" y="1736449"/>
            <a:ext cx="5" cy="3807365"/>
          </a:xfrm>
          <a:prstGeom prst="line">
            <a:avLst/>
          </a:prstGeom>
          <a:ln w="38100">
            <a:solidFill>
              <a:srgbClr val="000000"/>
            </a:solidFill>
            <a:prstDash val="sysDash"/>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5750350" y="1758667"/>
            <a:ext cx="5" cy="3807365"/>
          </a:xfrm>
          <a:prstGeom prst="line">
            <a:avLst/>
          </a:prstGeom>
          <a:ln w="38100">
            <a:solidFill>
              <a:srgbClr val="000000"/>
            </a:solidFill>
            <a:prstDash val="sysDash"/>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rot="10800000">
            <a:off x="4213798" y="5349250"/>
            <a:ext cx="499622" cy="0"/>
          </a:xfrm>
          <a:prstGeom prst="straightConnector1">
            <a:avLst/>
          </a:prstGeom>
          <a:ln w="25400">
            <a:solidFill>
              <a:srgbClr val="000000"/>
            </a:solidFill>
            <a:tailEnd type="triangle"/>
          </a:ln>
        </p:spPr>
        <p:style>
          <a:lnRef idx="2">
            <a:schemeClr val="accent1"/>
          </a:lnRef>
          <a:fillRef idx="0">
            <a:schemeClr val="accent1"/>
          </a:fillRef>
          <a:effectRef idx="1">
            <a:schemeClr val="accent1"/>
          </a:effectRef>
          <a:fontRef idx="minor">
            <a:schemeClr val="tx1"/>
          </a:fontRef>
        </p:style>
      </p:cxnSp>
      <p:grpSp>
        <p:nvGrpSpPr>
          <p:cNvPr id="33" name="Group 32"/>
          <p:cNvGrpSpPr/>
          <p:nvPr/>
        </p:nvGrpSpPr>
        <p:grpSpPr>
          <a:xfrm>
            <a:off x="4546315" y="5105290"/>
            <a:ext cx="1204040" cy="492443"/>
            <a:chOff x="4546315" y="5105290"/>
            <a:chExt cx="1204040" cy="492443"/>
          </a:xfrm>
        </p:grpSpPr>
        <p:cxnSp>
          <p:nvCxnSpPr>
            <p:cNvPr id="31" name="Straight Arrow Connector 30"/>
            <p:cNvCxnSpPr/>
            <p:nvPr/>
          </p:nvCxnSpPr>
          <p:spPr>
            <a:xfrm>
              <a:off x="5296153" y="5349250"/>
              <a:ext cx="454202" cy="0"/>
            </a:xfrm>
            <a:prstGeom prst="straightConnector1">
              <a:avLst/>
            </a:prstGeom>
            <a:ln w="25400">
              <a:solidFill>
                <a:srgbClr val="000000"/>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2" name="TextBox 31"/>
                <p:cNvSpPr txBox="1"/>
                <p:nvPr/>
              </p:nvSpPr>
              <p:spPr>
                <a:xfrm>
                  <a:off x="4546315" y="5105290"/>
                  <a:ext cx="701789" cy="49244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600" b="1" i="1" smtClean="0">
                                <a:latin typeface="Cambria Math" charset="0"/>
                              </a:rPr>
                            </m:ctrlPr>
                          </m:sSubPr>
                          <m:e>
                            <m:r>
                              <a:rPr lang="en-GB" sz="1600" b="1" i="1" smtClean="0">
                                <a:latin typeface="Cambria Math" panose="02040503050406030204" pitchFamily="18" charset="0"/>
                              </a:rPr>
                              <m:t>𝑻</m:t>
                            </m:r>
                          </m:e>
                          <m:sub>
                            <m:r>
                              <a:rPr lang="en-GB" sz="1600" b="1" i="0" smtClean="0">
                                <a:latin typeface="Cambria Math" panose="02040503050406030204" pitchFamily="18" charset="0"/>
                              </a:rPr>
                              <m:t>𝐬</m:t>
                            </m:r>
                          </m:sub>
                        </m:sSub>
                        <m:r>
                          <a:rPr lang="en-GB" sz="1600" b="1" i="1" smtClean="0">
                            <a:latin typeface="Cambria Math" panose="02040503050406030204" pitchFamily="18" charset="0"/>
                            <a:ea typeface="Cambria Math" panose="02040503050406030204" pitchFamily="18" charset="0"/>
                          </a:rPr>
                          <m:t>~</m:t>
                        </m:r>
                      </m:oMath>
                    </m:oMathPara>
                  </a14:m>
                  <a:endParaRPr lang="en-GB" sz="1600" b="1"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600" b="1" i="1" smtClean="0">
                            <a:latin typeface="Cambria Math" panose="02040503050406030204" pitchFamily="18" charset="0"/>
                          </a:rPr>
                          <m:t>𝟏</m:t>
                        </m:r>
                        <m:r>
                          <a:rPr lang="en-GB" sz="1600" b="1" i="1" smtClean="0">
                            <a:latin typeface="Cambria Math" panose="02040503050406030204" pitchFamily="18" charset="0"/>
                          </a:rPr>
                          <m:t>/</m:t>
                        </m:r>
                        <m:sSub>
                          <m:sSubPr>
                            <m:ctrlPr>
                              <a:rPr lang="en-GB" sz="1600" b="1" i="1" smtClean="0">
                                <a:latin typeface="Cambria Math" charset="0"/>
                              </a:rPr>
                            </m:ctrlPr>
                          </m:sSubPr>
                          <m:e>
                            <m:r>
                              <a:rPr lang="en-GB" sz="1600" b="1" i="1" smtClean="0">
                                <a:latin typeface="Cambria Math" panose="02040503050406030204" pitchFamily="18" charset="0"/>
                              </a:rPr>
                              <m:t>𝒇</m:t>
                            </m:r>
                          </m:e>
                          <m:sub>
                            <m:r>
                              <a:rPr lang="en-GB" sz="1600" b="1" i="0" smtClean="0">
                                <a:latin typeface="Cambria Math" panose="02040503050406030204" pitchFamily="18" charset="0"/>
                              </a:rPr>
                              <m:t>𝐬</m:t>
                            </m:r>
                            <m:r>
                              <a:rPr lang="en-GB" sz="1600" b="1" i="1" smtClean="0">
                                <a:latin typeface="Cambria Math" panose="02040503050406030204" pitchFamily="18" charset="0"/>
                              </a:rPr>
                              <m:t>𝟎</m:t>
                            </m:r>
                          </m:sub>
                        </m:sSub>
                      </m:oMath>
                    </m:oMathPara>
                  </a14:m>
                  <a:endParaRPr lang="en-GB" sz="1600" b="1" dirty="0"/>
                </a:p>
              </p:txBody>
            </p:sp>
          </mc:Choice>
          <mc:Fallback xmlns="">
            <p:sp>
              <p:nvSpPr>
                <p:cNvPr id="32" name="TextBox 31"/>
                <p:cNvSpPr txBox="1">
                  <a:spLocks noRot="1" noChangeAspect="1" noMove="1" noResize="1" noEditPoints="1" noAdjustHandles="1" noChangeArrowheads="1" noChangeShapeType="1" noTextEdit="1"/>
                </p:cNvSpPr>
                <p:nvPr/>
              </p:nvSpPr>
              <p:spPr>
                <a:xfrm>
                  <a:off x="4546315" y="5105290"/>
                  <a:ext cx="701789" cy="492443"/>
                </a:xfrm>
                <a:prstGeom prst="rect">
                  <a:avLst/>
                </a:prstGeom>
                <a:blipFill>
                  <a:blip r:embed="rId5"/>
                  <a:stretch>
                    <a:fillRect b="-17284"/>
                  </a:stretch>
                </a:blipFill>
              </p:spPr>
              <p:txBody>
                <a:bodyPr/>
                <a:lstStyle/>
                <a:p>
                  <a:r>
                    <a:rPr lang="en-GB">
                      <a:noFill/>
                    </a:rPr>
                    <a:t> </a:t>
                  </a:r>
                </a:p>
              </p:txBody>
            </p:sp>
          </mc:Fallback>
        </mc:AlternateContent>
      </p:grpSp>
    </p:spTree>
    <p:extLst>
      <p:ext uri="{BB962C8B-B14F-4D97-AF65-F5344CB8AC3E}">
        <p14:creationId xmlns:p14="http://schemas.microsoft.com/office/powerpoint/2010/main" val="19491327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391127" y="-9603"/>
            <a:ext cx="9568310" cy="1143000"/>
          </a:xfrm>
          <a:prstGeom prst="rect">
            <a:avLst/>
          </a:prstGeom>
        </p:spPr>
        <p:txBody>
          <a:bodyPr vert="horz" lIns="45720" rIns="45720" anchor="ctr">
            <a:norm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fontAlgn="auto">
              <a:spcAft>
                <a:spcPts val="0"/>
              </a:spcAft>
            </a:pPr>
            <a:r>
              <a:rPr lang="en-GB" sz="3200" dirty="0"/>
              <a:t>Phase error at </a:t>
            </a:r>
            <a:r>
              <a:rPr lang="en-GB" sz="3200" dirty="0" smtClean="0"/>
              <a:t>injection – bunch </a:t>
            </a:r>
            <a:r>
              <a:rPr lang="en-GB" sz="3200" dirty="0" err="1" smtClean="0"/>
              <a:t>filamentation</a:t>
            </a:r>
            <a:endParaRPr lang="en-US" sz="2800" dirty="0"/>
          </a:p>
        </p:txBody>
      </p:sp>
      <p:sp>
        <p:nvSpPr>
          <p:cNvPr id="8" name="TextBox 7"/>
          <p:cNvSpPr txBox="1">
            <a:spLocks noChangeArrowheads="1"/>
          </p:cNvSpPr>
          <p:nvPr/>
        </p:nvSpPr>
        <p:spPr bwMode="auto">
          <a:xfrm>
            <a:off x="143225" y="876332"/>
            <a:ext cx="12033436"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285750" indent="-285750">
              <a:buFont typeface="Wingdings" panose="05000000000000000000" pitchFamily="2" charset="2"/>
              <a:buChar char="q"/>
            </a:pPr>
            <a:r>
              <a:rPr lang="en-GB" dirty="0" smtClean="0">
                <a:solidFill>
                  <a:srgbClr val="0C377B"/>
                </a:solidFill>
                <a:latin typeface="+mj-lt"/>
                <a:cs typeface="Calibri" panose="020F0502020204030204" pitchFamily="34" charset="0"/>
              </a:rPr>
              <a:t>Particles having different synchrotron frequencies (</a:t>
            </a:r>
            <a:r>
              <a:rPr lang="en-GB" dirty="0" smtClean="0">
                <a:latin typeface="+mj-lt"/>
              </a:rPr>
              <a:t>fast </a:t>
            </a:r>
            <a:r>
              <a:rPr lang="en-GB" dirty="0">
                <a:latin typeface="+mj-lt"/>
              </a:rPr>
              <a:t>for the particles around the centre of the bucket and slow for the ones injected close to the </a:t>
            </a:r>
            <a:r>
              <a:rPr lang="en-GB" dirty="0" err="1" smtClean="0">
                <a:latin typeface="+mj-lt"/>
              </a:rPr>
              <a:t>separatrix</a:t>
            </a:r>
            <a:r>
              <a:rPr lang="en-GB" dirty="0" smtClean="0">
                <a:latin typeface="+mj-lt"/>
              </a:rPr>
              <a:t>) </a:t>
            </a:r>
            <a:r>
              <a:rPr lang="en-GB" dirty="0" smtClean="0">
                <a:solidFill>
                  <a:srgbClr val="0C377B"/>
                </a:solidFill>
                <a:latin typeface="+mj-lt"/>
                <a:cs typeface="Calibri" panose="020F0502020204030204" pitchFamily="34" charset="0"/>
              </a:rPr>
              <a:t>will lead to the </a:t>
            </a:r>
            <a:r>
              <a:rPr lang="en-GB" b="1" dirty="0" err="1" smtClean="0">
                <a:solidFill>
                  <a:srgbClr val="0C377B"/>
                </a:solidFill>
                <a:latin typeface="+mj-lt"/>
                <a:cs typeface="Calibri" panose="020F0502020204030204" pitchFamily="34" charset="0"/>
              </a:rPr>
              <a:t>filamentation</a:t>
            </a:r>
            <a:r>
              <a:rPr lang="en-GB" dirty="0" smtClean="0">
                <a:solidFill>
                  <a:srgbClr val="0C377B"/>
                </a:solidFill>
                <a:latin typeface="+mj-lt"/>
                <a:cs typeface="Calibri" panose="020F0502020204030204" pitchFamily="34" charset="0"/>
              </a:rPr>
              <a:t> of the bunch and finally to the </a:t>
            </a:r>
            <a:r>
              <a:rPr lang="en-GB" b="1" dirty="0" smtClean="0">
                <a:solidFill>
                  <a:srgbClr val="0C377B"/>
                </a:solidFill>
                <a:latin typeface="+mj-lt"/>
                <a:cs typeface="Calibri" panose="020F0502020204030204" pitchFamily="34" charset="0"/>
              </a:rPr>
              <a:t>de-coherence of the bunch motion</a:t>
            </a:r>
            <a:r>
              <a:rPr lang="en-GB" dirty="0" smtClean="0">
                <a:solidFill>
                  <a:srgbClr val="0C377B"/>
                </a:solidFill>
                <a:latin typeface="+mj-lt"/>
                <a:cs typeface="Calibri" panose="020F0502020204030204" pitchFamily="34" charset="0"/>
              </a:rPr>
              <a:t>. Particles will adapt to the corresponding trajectories in the phase-space at the moment of injection resulting to </a:t>
            </a:r>
            <a:r>
              <a:rPr lang="en-GB" b="1" dirty="0" smtClean="0">
                <a:solidFill>
                  <a:srgbClr val="0C377B"/>
                </a:solidFill>
                <a:latin typeface="+mj-lt"/>
                <a:cs typeface="Calibri" panose="020F0502020204030204" pitchFamily="34" charset="0"/>
              </a:rPr>
              <a:t>observation of an emittance bunch blow-up</a:t>
            </a:r>
            <a:r>
              <a:rPr lang="en-GB" dirty="0" smtClean="0">
                <a:solidFill>
                  <a:srgbClr val="0C377B"/>
                </a:solidFill>
                <a:latin typeface="+mj-lt"/>
                <a:cs typeface="Calibri" panose="020F0502020204030204" pitchFamily="34" charset="0"/>
              </a:rPr>
              <a:t>.</a:t>
            </a:r>
            <a:endParaRPr lang="en-GB" dirty="0">
              <a:solidFill>
                <a:srgbClr val="0C377B"/>
              </a:solidFill>
              <a:latin typeface="+mj-lt"/>
              <a:cs typeface="Calibri" panose="020F0502020204030204" pitchFamily="34" charset="0"/>
            </a:endParaRPr>
          </a:p>
          <a:p>
            <a:endParaRPr lang="en-GB" dirty="0" smtClean="0">
              <a:solidFill>
                <a:srgbClr val="0C377B"/>
              </a:solidFill>
              <a:cs typeface="Calibri" panose="020F0502020204030204" pitchFamily="34"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564" y="2114080"/>
            <a:ext cx="7059105" cy="4829914"/>
          </a:xfrm>
          <a:prstGeom prst="rect">
            <a:avLst/>
          </a:prstGeom>
        </p:spPr>
      </p:pic>
      <p:grpSp>
        <p:nvGrpSpPr>
          <p:cNvPr id="13" name="Group 12"/>
          <p:cNvGrpSpPr/>
          <p:nvPr/>
        </p:nvGrpSpPr>
        <p:grpSpPr>
          <a:xfrm>
            <a:off x="7217669" y="4311718"/>
            <a:ext cx="4421407" cy="2436847"/>
            <a:chOff x="7594129" y="3694713"/>
            <a:chExt cx="4383002" cy="3285688"/>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94129" y="3694713"/>
              <a:ext cx="4383002" cy="3285688"/>
            </a:xfrm>
            <a:prstGeom prst="rect">
              <a:avLst/>
            </a:prstGeom>
          </p:spPr>
        </p:pic>
        <mc:AlternateContent xmlns:mc="http://schemas.openxmlformats.org/markup-compatibility/2006" xmlns:a14="http://schemas.microsoft.com/office/drawing/2010/main">
          <mc:Choice Requires="a14">
            <p:sp>
              <p:nvSpPr>
                <p:cNvPr id="12" name="TextBox 11"/>
                <p:cNvSpPr txBox="1"/>
                <p:nvPr/>
              </p:nvSpPr>
              <p:spPr>
                <a:xfrm>
                  <a:off x="8083337" y="3957768"/>
                  <a:ext cx="1859740" cy="6463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b="1" i="1" smtClean="0">
                                <a:solidFill>
                                  <a:srgbClr val="0000FF"/>
                                </a:solidFill>
                                <a:latin typeface="Cambria Math" charset="0"/>
                              </a:rPr>
                            </m:ctrlPr>
                          </m:sSubPr>
                          <m:e>
                            <m:r>
                              <a:rPr lang="el-GR" b="1" i="1" smtClean="0">
                                <a:solidFill>
                                  <a:srgbClr val="0000FF"/>
                                </a:solidFill>
                                <a:latin typeface="Cambria Math" panose="02040503050406030204" pitchFamily="18" charset="0"/>
                              </a:rPr>
                              <m:t>𝝉</m:t>
                            </m:r>
                          </m:e>
                          <m:sub>
                            <m:r>
                              <a:rPr lang="el-GR" b="1" i="1" smtClean="0">
                                <a:solidFill>
                                  <a:srgbClr val="0000FF"/>
                                </a:solidFill>
                                <a:latin typeface="Cambria Math" panose="02040503050406030204" pitchFamily="18" charset="0"/>
                              </a:rPr>
                              <m:t>𝟒</m:t>
                            </m:r>
                            <m:r>
                              <a:rPr lang="el-GR" b="1" i="1" smtClean="0">
                                <a:solidFill>
                                  <a:srgbClr val="0000FF"/>
                                </a:solidFill>
                                <a:latin typeface="Cambria Math" panose="02040503050406030204" pitchFamily="18" charset="0"/>
                              </a:rPr>
                              <m:t>𝝈</m:t>
                            </m:r>
                          </m:sub>
                        </m:sSub>
                        <m:r>
                          <a:rPr lang="el-GR" b="1" i="1" smtClean="0">
                            <a:solidFill>
                              <a:srgbClr val="0000FF"/>
                            </a:solidFill>
                            <a:latin typeface="Cambria Math" panose="02040503050406030204" pitchFamily="18" charset="0"/>
                          </a:rPr>
                          <m:t>=</m:t>
                        </m:r>
                        <m:r>
                          <a:rPr lang="el-GR" b="1" i="1" smtClean="0">
                            <a:solidFill>
                              <a:srgbClr val="0000FF"/>
                            </a:solidFill>
                            <a:latin typeface="Cambria Math" panose="02040503050406030204" pitchFamily="18" charset="0"/>
                          </a:rPr>
                          <m:t>𝟎</m:t>
                        </m:r>
                        <m:r>
                          <a:rPr lang="fr-FR" b="1" i="1" smtClean="0">
                            <a:solidFill>
                              <a:srgbClr val="0000FF"/>
                            </a:solidFill>
                            <a:latin typeface="Cambria Math" panose="02040503050406030204" pitchFamily="18" charset="0"/>
                          </a:rPr>
                          <m:t>.</m:t>
                        </m:r>
                        <m:r>
                          <a:rPr lang="fr-FR" b="1" i="1" smtClean="0">
                            <a:solidFill>
                              <a:srgbClr val="0000FF"/>
                            </a:solidFill>
                            <a:latin typeface="Cambria Math" panose="02040503050406030204" pitchFamily="18" charset="0"/>
                          </a:rPr>
                          <m:t>𝟓</m:t>
                        </m:r>
                        <m:r>
                          <a:rPr lang="fr-FR" b="1" i="1" smtClean="0">
                            <a:solidFill>
                              <a:srgbClr val="0000FF"/>
                            </a:solidFill>
                            <a:latin typeface="Cambria Math" panose="02040503050406030204" pitchFamily="18" charset="0"/>
                          </a:rPr>
                          <m:t> </m:t>
                        </m:r>
                        <m:r>
                          <a:rPr lang="fr-FR" b="1" i="0" smtClean="0">
                            <a:solidFill>
                              <a:srgbClr val="0000FF"/>
                            </a:solidFill>
                            <a:latin typeface="Cambria Math" panose="02040503050406030204" pitchFamily="18" charset="0"/>
                          </a:rPr>
                          <m:t>𝐧𝐬</m:t>
                        </m:r>
                      </m:oMath>
                    </m:oMathPara>
                  </a14:m>
                  <a:endParaRPr lang="fr-FR" b="1" dirty="0" smtClean="0">
                    <a:solidFill>
                      <a:srgbClr val="0000FF"/>
                    </a:solidFill>
                  </a:endParaRPr>
                </a:p>
                <a:p>
                  <a:pPr/>
                  <a14:m>
                    <m:oMathPara xmlns:m="http://schemas.openxmlformats.org/officeDocument/2006/math">
                      <m:oMathParaPr>
                        <m:jc m:val="centerGroup"/>
                      </m:oMathParaPr>
                      <m:oMath xmlns:m="http://schemas.openxmlformats.org/officeDocument/2006/math">
                        <m:sSub>
                          <m:sSubPr>
                            <m:ctrlPr>
                              <a:rPr lang="en-GB" b="1" i="1" smtClean="0">
                                <a:solidFill>
                                  <a:srgbClr val="007F00"/>
                                </a:solidFill>
                                <a:latin typeface="Cambria Math" charset="0"/>
                              </a:rPr>
                            </m:ctrlPr>
                          </m:sSubPr>
                          <m:e>
                            <m:r>
                              <a:rPr lang="el-GR" b="1" i="1">
                                <a:solidFill>
                                  <a:srgbClr val="007F00"/>
                                </a:solidFill>
                                <a:latin typeface="Cambria Math" panose="02040503050406030204" pitchFamily="18" charset="0"/>
                              </a:rPr>
                              <m:t>𝝉</m:t>
                            </m:r>
                          </m:e>
                          <m:sub>
                            <m:r>
                              <a:rPr lang="el-GR" b="1" i="1">
                                <a:solidFill>
                                  <a:srgbClr val="007F00"/>
                                </a:solidFill>
                                <a:latin typeface="Cambria Math" panose="02040503050406030204" pitchFamily="18" charset="0"/>
                              </a:rPr>
                              <m:t>𝟒</m:t>
                            </m:r>
                            <m:r>
                              <a:rPr lang="el-GR" b="1" i="1">
                                <a:solidFill>
                                  <a:srgbClr val="007F00"/>
                                </a:solidFill>
                                <a:latin typeface="Cambria Math" panose="02040503050406030204" pitchFamily="18" charset="0"/>
                              </a:rPr>
                              <m:t>𝝈</m:t>
                            </m:r>
                          </m:sub>
                        </m:sSub>
                        <m:r>
                          <a:rPr lang="el-GR" b="1" i="1">
                            <a:solidFill>
                              <a:srgbClr val="007F00"/>
                            </a:solidFill>
                            <a:latin typeface="Cambria Math" panose="02040503050406030204" pitchFamily="18" charset="0"/>
                          </a:rPr>
                          <m:t>=</m:t>
                        </m:r>
                        <m:r>
                          <a:rPr lang="el-GR" b="1" i="1">
                            <a:solidFill>
                              <a:srgbClr val="007F00"/>
                            </a:solidFill>
                            <a:latin typeface="Cambria Math" panose="02040503050406030204" pitchFamily="18" charset="0"/>
                          </a:rPr>
                          <m:t>𝟎</m:t>
                        </m:r>
                        <m:r>
                          <a:rPr lang="fr-FR" b="1" i="1">
                            <a:solidFill>
                              <a:srgbClr val="007F00"/>
                            </a:solidFill>
                            <a:latin typeface="Cambria Math" panose="02040503050406030204" pitchFamily="18" charset="0"/>
                          </a:rPr>
                          <m:t>.</m:t>
                        </m:r>
                        <m:r>
                          <a:rPr lang="fr-FR" b="1" i="1">
                            <a:solidFill>
                              <a:srgbClr val="007F00"/>
                            </a:solidFill>
                            <a:latin typeface="Cambria Math" panose="02040503050406030204" pitchFamily="18" charset="0"/>
                          </a:rPr>
                          <m:t>𝟓𝟐𝟏</m:t>
                        </m:r>
                        <m:r>
                          <a:rPr lang="fr-FR" b="1" i="1">
                            <a:solidFill>
                              <a:srgbClr val="007F00"/>
                            </a:solidFill>
                            <a:latin typeface="Cambria Math" panose="02040503050406030204" pitchFamily="18" charset="0"/>
                          </a:rPr>
                          <m:t> </m:t>
                        </m:r>
                        <m:r>
                          <a:rPr lang="fr-FR" b="1" i="1">
                            <a:solidFill>
                              <a:srgbClr val="007F00"/>
                            </a:solidFill>
                            <a:latin typeface="Cambria Math" panose="02040503050406030204" pitchFamily="18" charset="0"/>
                          </a:rPr>
                          <m:t>𝐧𝐬</m:t>
                        </m:r>
                      </m:oMath>
                    </m:oMathPara>
                  </a14:m>
                  <a:endParaRPr lang="en-GB" b="1" dirty="0">
                    <a:solidFill>
                      <a:srgbClr val="007F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8083337" y="3957768"/>
                  <a:ext cx="1859740" cy="646331"/>
                </a:xfrm>
                <a:prstGeom prst="rect">
                  <a:avLst/>
                </a:prstGeom>
                <a:blipFill>
                  <a:blip r:embed="rId4"/>
                  <a:stretch>
                    <a:fillRect b="-35443"/>
                  </a:stretch>
                </a:blipFill>
              </p:spPr>
              <p:txBody>
                <a:bodyPr/>
                <a:lstStyle/>
                <a:p>
                  <a:r>
                    <a:rPr lang="en-GB">
                      <a:noFill/>
                    </a:rPr>
                    <a:t> </a:t>
                  </a:r>
                </a:p>
              </p:txBody>
            </p:sp>
          </mc:Fallback>
        </mc:AlternateContent>
      </p:grpSp>
      <p:pic>
        <p:nvPicPr>
          <p:cNvPr id="14" name="Picture 13"/>
          <p:cNvPicPr>
            <a:picLocks noChangeAspect="1"/>
          </p:cNvPicPr>
          <p:nvPr/>
        </p:nvPicPr>
        <p:blipFill rotWithShape="1">
          <a:blip r:embed="rId5" cstate="print">
            <a:extLst>
              <a:ext uri="{28A0092B-C50C-407E-A947-70E740481C1C}">
                <a14:useLocalDpi xmlns:a14="http://schemas.microsoft.com/office/drawing/2010/main" val="0"/>
              </a:ext>
            </a:extLst>
          </a:blip>
          <a:srcRect t="5495"/>
          <a:stretch/>
        </p:blipFill>
        <p:spPr>
          <a:xfrm>
            <a:off x="7341596" y="2199653"/>
            <a:ext cx="4306192" cy="2268331"/>
          </a:xfrm>
          <a:prstGeom prst="rect">
            <a:avLst/>
          </a:prstGeom>
        </p:spPr>
      </p:pic>
      <p:sp>
        <p:nvSpPr>
          <p:cNvPr id="15" name="TextBox 14"/>
          <p:cNvSpPr txBox="1"/>
          <p:nvPr/>
        </p:nvSpPr>
        <p:spPr>
          <a:xfrm>
            <a:off x="8222551" y="2217482"/>
            <a:ext cx="3250149" cy="830997"/>
          </a:xfrm>
          <a:prstGeom prst="rect">
            <a:avLst/>
          </a:prstGeom>
          <a:noFill/>
          <a:ln w="31750">
            <a:solidFill>
              <a:srgbClr val="FF0000"/>
            </a:solidFill>
          </a:ln>
        </p:spPr>
        <p:txBody>
          <a:bodyPr wrap="square" rtlCol="0">
            <a:spAutoFit/>
          </a:bodyPr>
          <a:lstStyle/>
          <a:p>
            <a:r>
              <a:rPr lang="en-GB" sz="1600" dirty="0" smtClean="0">
                <a:solidFill>
                  <a:srgbClr val="0C377B"/>
                </a:solidFill>
              </a:rPr>
              <a:t>De-coherence of the bunch motion </a:t>
            </a:r>
            <a:r>
              <a:rPr lang="en-GB" sz="1600" dirty="0" smtClean="0">
                <a:solidFill>
                  <a:srgbClr val="0C377B"/>
                </a:solidFill>
                <a:sym typeface="Wingdings" panose="05000000000000000000" pitchFamily="2" charset="2"/>
              </a:rPr>
              <a:t> amplitude of the dipole oscillations damps to zero</a:t>
            </a:r>
            <a:endParaRPr lang="en-GB" sz="1600" dirty="0">
              <a:solidFill>
                <a:srgbClr val="0C377B"/>
              </a:solidFill>
            </a:endParaRPr>
          </a:p>
        </p:txBody>
      </p:sp>
      <p:sp>
        <p:nvSpPr>
          <p:cNvPr id="16" name="TextBox 15"/>
          <p:cNvSpPr txBox="1"/>
          <p:nvPr/>
        </p:nvSpPr>
        <p:spPr>
          <a:xfrm>
            <a:off x="4636610" y="2263649"/>
            <a:ext cx="2581059" cy="1569660"/>
          </a:xfrm>
          <a:prstGeom prst="rect">
            <a:avLst/>
          </a:prstGeom>
          <a:noFill/>
          <a:ln w="31750">
            <a:solidFill>
              <a:srgbClr val="FF0000"/>
            </a:solidFill>
          </a:ln>
        </p:spPr>
        <p:txBody>
          <a:bodyPr wrap="square" rtlCol="0">
            <a:spAutoFit/>
          </a:bodyPr>
          <a:lstStyle/>
          <a:p>
            <a:pPr marL="285750" indent="-285750">
              <a:buFont typeface="Arial" panose="020B0604020202020204" pitchFamily="34" charset="0"/>
              <a:buChar char="•"/>
            </a:pPr>
            <a:r>
              <a:rPr lang="en-GB" sz="1600" dirty="0" smtClean="0">
                <a:solidFill>
                  <a:srgbClr val="0C377B"/>
                </a:solidFill>
              </a:rPr>
              <a:t>After </a:t>
            </a:r>
            <a:r>
              <a:rPr lang="en-GB" sz="1600" dirty="0" err="1" smtClean="0">
                <a:solidFill>
                  <a:srgbClr val="0C377B"/>
                </a:solidFill>
              </a:rPr>
              <a:t>filamentation</a:t>
            </a:r>
            <a:r>
              <a:rPr lang="en-GB" sz="1600" dirty="0" smtClean="0">
                <a:solidFill>
                  <a:srgbClr val="0C377B"/>
                </a:solidFill>
              </a:rPr>
              <a:t> the bunch blows-up.</a:t>
            </a:r>
          </a:p>
          <a:p>
            <a:pPr marL="285750" indent="-285750">
              <a:buFont typeface="Arial" panose="020B0604020202020204" pitchFamily="34" charset="0"/>
              <a:buChar char="•"/>
            </a:pPr>
            <a:endParaRPr lang="en-GB" sz="1600" dirty="0">
              <a:solidFill>
                <a:srgbClr val="0C377B"/>
              </a:solidFill>
            </a:endParaRPr>
          </a:p>
          <a:p>
            <a:pPr marL="285750" indent="-285750">
              <a:buFont typeface="Arial" panose="020B0604020202020204" pitchFamily="34" charset="0"/>
              <a:buChar char="•"/>
            </a:pPr>
            <a:r>
              <a:rPr lang="en-GB" sz="1600" dirty="0" smtClean="0">
                <a:solidFill>
                  <a:srgbClr val="0C377B"/>
                </a:solidFill>
              </a:rPr>
              <a:t>Larger initial phase error leads to bigger blow-up </a:t>
            </a:r>
            <a:endParaRPr lang="en-GB" sz="1600" dirty="0">
              <a:solidFill>
                <a:srgbClr val="0C377B"/>
              </a:solidFill>
            </a:endParaRPr>
          </a:p>
        </p:txBody>
      </p:sp>
    </p:spTree>
    <p:extLst>
      <p:ext uri="{BB962C8B-B14F-4D97-AF65-F5344CB8AC3E}">
        <p14:creationId xmlns:p14="http://schemas.microsoft.com/office/powerpoint/2010/main" val="13587291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391127" y="-9603"/>
            <a:ext cx="9568310" cy="1143000"/>
          </a:xfrm>
          <a:prstGeom prst="rect">
            <a:avLst/>
          </a:prstGeom>
        </p:spPr>
        <p:txBody>
          <a:bodyPr vert="horz" lIns="45720" rIns="45720" anchor="ctr">
            <a:norm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fontAlgn="auto">
              <a:spcAft>
                <a:spcPts val="0"/>
              </a:spcAft>
            </a:pPr>
            <a:r>
              <a:rPr lang="en-GB" sz="3200" dirty="0" smtClean="0"/>
              <a:t>Energy error at injection</a:t>
            </a:r>
            <a:endParaRPr lang="en-US" sz="2800"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9269" y="1949756"/>
            <a:ext cx="3933148" cy="2948457"/>
          </a:xfrm>
          <a:prstGeom prst="rect">
            <a:avLst/>
          </a:prstGeom>
        </p:spPr>
      </p:pic>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r="8234"/>
          <a:stretch/>
        </p:blipFill>
        <p:spPr>
          <a:xfrm>
            <a:off x="6428" y="1931205"/>
            <a:ext cx="4899018" cy="4002032"/>
          </a:xfrm>
          <a:prstGeom prst="rect">
            <a:avLst/>
          </a:prstGeo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r="8906"/>
          <a:stretch/>
        </p:blipFill>
        <p:spPr>
          <a:xfrm>
            <a:off x="8323490" y="1955199"/>
            <a:ext cx="3575919" cy="2942755"/>
          </a:xfrm>
          <a:prstGeom prst="rect">
            <a:avLst/>
          </a:prstGeom>
        </p:spPr>
      </p:pic>
      <p:sp>
        <p:nvSpPr>
          <p:cNvPr id="7" name="TextBox 6"/>
          <p:cNvSpPr txBox="1">
            <a:spLocks noChangeArrowheads="1"/>
          </p:cNvSpPr>
          <p:nvPr/>
        </p:nvSpPr>
        <p:spPr bwMode="auto">
          <a:xfrm>
            <a:off x="158564" y="971080"/>
            <a:ext cx="120334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285750" indent="-285750">
              <a:buFont typeface="Wingdings" panose="05000000000000000000" pitchFamily="2" charset="2"/>
              <a:buChar char="q"/>
            </a:pPr>
            <a:r>
              <a:rPr lang="en-GB" dirty="0" smtClean="0">
                <a:solidFill>
                  <a:srgbClr val="0C377B"/>
                </a:solidFill>
                <a:latin typeface="+mj-lt"/>
                <a:cs typeface="Calibri" panose="020F0502020204030204" pitchFamily="34" charset="0"/>
              </a:rPr>
              <a:t>Injection into the RF bucket with 30 MeV energy error</a:t>
            </a:r>
            <a:r>
              <a:rPr lang="en-GB" dirty="0">
                <a:solidFill>
                  <a:srgbClr val="0C377B"/>
                </a:solidFill>
                <a:latin typeface="+mj-lt"/>
                <a:cs typeface="Calibri" panose="020F0502020204030204" pitchFamily="34" charset="0"/>
              </a:rPr>
              <a:t> </a:t>
            </a:r>
            <a:r>
              <a:rPr lang="en-GB" dirty="0" smtClean="0">
                <a:solidFill>
                  <a:srgbClr val="0C377B"/>
                </a:solidFill>
                <a:latin typeface="+mj-lt"/>
                <a:cs typeface="Calibri" panose="020F0502020204030204" pitchFamily="34" charset="0"/>
                <a:sym typeface="Wingdings" panose="05000000000000000000" pitchFamily="2" charset="2"/>
              </a:rPr>
              <a:t> effect</a:t>
            </a:r>
            <a:r>
              <a:rPr lang="en-GB" dirty="0" smtClean="0">
                <a:solidFill>
                  <a:srgbClr val="0C377B"/>
                </a:solidFill>
                <a:latin typeface="+mj-lt"/>
                <a:cs typeface="Calibri" panose="020F0502020204030204" pitchFamily="34" charset="0"/>
              </a:rPr>
              <a:t> on the bunch is similar to the phase error case.</a:t>
            </a:r>
          </a:p>
        </p:txBody>
      </p:sp>
      <p:cxnSp>
        <p:nvCxnSpPr>
          <p:cNvPr id="8" name="Straight Arrow Connector 7"/>
          <p:cNvCxnSpPr/>
          <p:nvPr/>
        </p:nvCxnSpPr>
        <p:spPr>
          <a:xfrm flipV="1">
            <a:off x="1827538" y="3672624"/>
            <a:ext cx="1" cy="178831"/>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9" name="Rectangle 8"/>
              <p:cNvSpPr/>
              <p:nvPr/>
            </p:nvSpPr>
            <p:spPr>
              <a:xfrm>
                <a:off x="814508" y="3826695"/>
                <a:ext cx="1709827" cy="338554"/>
              </a:xfrm>
              <a:prstGeom prst="rect">
                <a:avLst/>
              </a:prstGeom>
            </p:spPr>
            <p:txBody>
              <a:bodyPr wrap="none">
                <a:spAutoFit/>
              </a:bodyPr>
              <a:lstStyle/>
              <a:p>
                <a14:m>
                  <m:oMath xmlns:m="http://schemas.openxmlformats.org/officeDocument/2006/math">
                    <m:sSub>
                      <m:sSubPr>
                        <m:ctrlPr>
                          <a:rPr lang="en-GB" sz="1600" i="1" smtClean="0">
                            <a:solidFill>
                              <a:srgbClr val="FF0000"/>
                            </a:solidFill>
                            <a:latin typeface="Cambria Math" charset="0"/>
                            <a:cs typeface="Calibri" panose="020F0502020204030204" pitchFamily="34" charset="0"/>
                          </a:rPr>
                        </m:ctrlPr>
                      </m:sSubPr>
                      <m:e>
                        <m:r>
                          <m:rPr>
                            <m:sty m:val="p"/>
                          </m:rPr>
                          <a:rPr lang="el-GR" sz="1600" b="0" i="0" smtClean="0">
                            <a:solidFill>
                              <a:srgbClr val="FF0000"/>
                            </a:solidFill>
                            <a:latin typeface="Cambria Math" panose="02040503050406030204" pitchFamily="18" charset="0"/>
                            <a:cs typeface="Calibri" panose="020F0502020204030204" pitchFamily="34" charset="0"/>
                          </a:rPr>
                          <m:t>Δ</m:t>
                        </m:r>
                        <m:r>
                          <m:rPr>
                            <m:sty m:val="p"/>
                          </m:rPr>
                          <a:rPr lang="en-GB" sz="1600" b="0" i="0" smtClean="0">
                            <a:solidFill>
                              <a:srgbClr val="FF0000"/>
                            </a:solidFill>
                            <a:latin typeface="Cambria Math" panose="02040503050406030204" pitchFamily="18" charset="0"/>
                            <a:cs typeface="Calibri" panose="020F0502020204030204" pitchFamily="34" charset="0"/>
                          </a:rPr>
                          <m:t>E</m:t>
                        </m:r>
                      </m:e>
                      <m:sub>
                        <m:r>
                          <m:rPr>
                            <m:sty m:val="p"/>
                          </m:rPr>
                          <a:rPr lang="fr-FR" sz="1600">
                            <a:solidFill>
                              <a:srgbClr val="FF0000"/>
                            </a:solidFill>
                            <a:latin typeface="Cambria Math" panose="02040503050406030204" pitchFamily="18" charset="0"/>
                            <a:cs typeface="Calibri" panose="020F0502020204030204" pitchFamily="34" charset="0"/>
                          </a:rPr>
                          <m:t>err</m:t>
                        </m:r>
                      </m:sub>
                    </m:sSub>
                    <m:r>
                      <a:rPr lang="fr-FR" sz="1600" i="1">
                        <a:solidFill>
                          <a:srgbClr val="FF0000"/>
                        </a:solidFill>
                        <a:latin typeface="Cambria Math" panose="02040503050406030204" pitchFamily="18" charset="0"/>
                        <a:cs typeface="Calibri" panose="020F0502020204030204" pitchFamily="34" charset="0"/>
                      </a:rPr>
                      <m:t>=</m:t>
                    </m:r>
                    <m:r>
                      <a:rPr lang="en-GB" sz="1600" b="0" i="1" smtClean="0">
                        <a:solidFill>
                          <a:srgbClr val="FF0000"/>
                        </a:solidFill>
                        <a:latin typeface="Cambria Math" panose="02040503050406030204" pitchFamily="18" charset="0"/>
                        <a:cs typeface="Calibri" panose="020F0502020204030204" pitchFamily="34" charset="0"/>
                      </a:rPr>
                      <m:t>30 </m:t>
                    </m:r>
                    <m:r>
                      <m:rPr>
                        <m:sty m:val="p"/>
                      </m:rPr>
                      <a:rPr lang="en-GB" sz="1600" b="0" i="0" smtClean="0">
                        <a:solidFill>
                          <a:srgbClr val="FF0000"/>
                        </a:solidFill>
                        <a:latin typeface="Cambria Math" panose="02040503050406030204" pitchFamily="18" charset="0"/>
                        <a:cs typeface="Calibri" panose="020F0502020204030204" pitchFamily="34" charset="0"/>
                      </a:rPr>
                      <m:t>MeV</m:t>
                    </m:r>
                  </m:oMath>
                </a14:m>
                <a:r>
                  <a:rPr lang="en-GB" sz="1600" dirty="0" smtClean="0">
                    <a:solidFill>
                      <a:srgbClr val="FF0000"/>
                    </a:solidFill>
                    <a:cs typeface="Calibri" panose="020F0502020204030204" pitchFamily="34" charset="0"/>
                  </a:rPr>
                  <a:t> </a:t>
                </a:r>
                <a:endParaRPr lang="en-GB" dirty="0"/>
              </a:p>
            </p:txBody>
          </p:sp>
        </mc:Choice>
        <mc:Fallback xmlns="">
          <p:sp>
            <p:nvSpPr>
              <p:cNvPr id="9" name="Rectangle 8"/>
              <p:cNvSpPr>
                <a:spLocks noRot="1" noChangeAspect="1" noMove="1" noResize="1" noEditPoints="1" noAdjustHandles="1" noChangeArrowheads="1" noChangeShapeType="1" noTextEdit="1"/>
              </p:cNvSpPr>
              <p:nvPr/>
            </p:nvSpPr>
            <p:spPr>
              <a:xfrm>
                <a:off x="814508" y="3826695"/>
                <a:ext cx="1709827" cy="338554"/>
              </a:xfrm>
              <a:prstGeom prst="rect">
                <a:avLst/>
              </a:prstGeom>
              <a:blipFill>
                <a:blip r:embed="rId5"/>
                <a:stretch>
                  <a:fillRect/>
                </a:stretch>
              </a:blipFill>
            </p:spPr>
            <p:txBody>
              <a:bodyPr/>
              <a:lstStyle/>
              <a:p>
                <a:r>
                  <a:rPr lang="en-GB">
                    <a:noFill/>
                  </a:rPr>
                  <a:t> </a:t>
                </a:r>
              </a:p>
            </p:txBody>
          </p:sp>
        </mc:Fallback>
      </mc:AlternateContent>
      <p:sp>
        <p:nvSpPr>
          <p:cNvPr id="10" name="TextBox 9"/>
          <p:cNvSpPr txBox="1"/>
          <p:nvPr/>
        </p:nvSpPr>
        <p:spPr>
          <a:xfrm>
            <a:off x="4903318" y="5146792"/>
            <a:ext cx="6840344" cy="923330"/>
          </a:xfrm>
          <a:prstGeom prst="rect">
            <a:avLst/>
          </a:prstGeom>
          <a:solidFill>
            <a:schemeClr val="bg1"/>
          </a:solidFill>
          <a:ln w="31750">
            <a:solidFill>
              <a:srgbClr val="FF0000"/>
            </a:solidFill>
          </a:ln>
        </p:spPr>
        <p:txBody>
          <a:bodyPr wrap="square" rtlCol="0">
            <a:spAutoFit/>
          </a:bodyPr>
          <a:lstStyle/>
          <a:p>
            <a:r>
              <a:rPr lang="en-GB" dirty="0" smtClean="0"/>
              <a:t>Note that the bunch is initial injected into the centre of the bucket (no phase error). These kind of plots can be used to distinguish between energy and phase errors.</a:t>
            </a:r>
            <a:endParaRPr lang="en-GB" b="1" dirty="0"/>
          </a:p>
        </p:txBody>
      </p:sp>
      <p:cxnSp>
        <p:nvCxnSpPr>
          <p:cNvPr id="12" name="Straight Arrow Connector 11"/>
          <p:cNvCxnSpPr/>
          <p:nvPr/>
        </p:nvCxnSpPr>
        <p:spPr>
          <a:xfrm flipV="1">
            <a:off x="5750884" y="4619555"/>
            <a:ext cx="894959" cy="532814"/>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8183004" y="3544215"/>
            <a:ext cx="629445" cy="1595574"/>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7" name="Oval 16"/>
          <p:cNvSpPr/>
          <p:nvPr/>
        </p:nvSpPr>
        <p:spPr>
          <a:xfrm>
            <a:off x="6152664" y="4427530"/>
            <a:ext cx="1186391" cy="19202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676256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TextBox 3"/>
              <p:cNvSpPr txBox="1">
                <a:spLocks noChangeArrowheads="1"/>
              </p:cNvSpPr>
              <p:nvPr/>
            </p:nvSpPr>
            <p:spPr bwMode="auto">
              <a:xfrm>
                <a:off x="381487" y="899994"/>
                <a:ext cx="11612588" cy="303493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285750" indent="-285750">
                  <a:buFont typeface="Arial" charset="0"/>
                  <a:buChar char="•"/>
                </a:pPr>
                <a:r>
                  <a:rPr lang="en-US" dirty="0" smtClean="0">
                    <a:latin typeface="+mj-lt"/>
                  </a:rPr>
                  <a:t>Particles </a:t>
                </a:r>
                <a:r>
                  <a:rPr lang="en-US" dirty="0" smtClean="0">
                    <a:latin typeface="+mj-lt"/>
                  </a:rPr>
                  <a:t>follow </a:t>
                </a:r>
                <a:r>
                  <a:rPr lang="en-US" b="1" dirty="0" smtClean="0">
                    <a:latin typeface="+mj-lt"/>
                  </a:rPr>
                  <a:t>a constant orbit </a:t>
                </a:r>
                <a:r>
                  <a:rPr lang="en-US" dirty="0" smtClean="0">
                    <a:latin typeface="+mj-lt"/>
                  </a:rPr>
                  <a:t>with mean radius </a:t>
                </a:r>
                <a14:m>
                  <m:oMath xmlns:m="http://schemas.openxmlformats.org/officeDocument/2006/math">
                    <m:r>
                      <a:rPr lang="en-GB" b="1" i="1">
                        <a:latin typeface="Cambria Math" panose="02040503050406030204" pitchFamily="18" charset="0"/>
                      </a:rPr>
                      <m:t>𝑹</m:t>
                    </m:r>
                  </m:oMath>
                </a14:m>
                <a:r>
                  <a:rPr lang="en-US" dirty="0" smtClean="0">
                    <a:latin typeface="+mj-lt"/>
                  </a:rPr>
                  <a:t> (</a:t>
                </a:r>
                <a14:m>
                  <m:oMath xmlns:m="http://schemas.openxmlformats.org/officeDocument/2006/math">
                    <m:r>
                      <a:rPr lang="el-GR" b="1" i="1">
                        <a:latin typeface="Cambria Math" panose="02040503050406030204" pitchFamily="18" charset="0"/>
                      </a:rPr>
                      <m:t>𝝆</m:t>
                    </m:r>
                  </m:oMath>
                </a14:m>
                <a:r>
                  <a:rPr lang="en-US" dirty="0" smtClean="0">
                    <a:latin typeface="+mj-lt"/>
                  </a:rPr>
                  <a:t> is the dipole bending radius</a:t>
                </a:r>
                <a:r>
                  <a:rPr lang="en-GB" dirty="0" smtClean="0">
                    <a:latin typeface="+mj-lt"/>
                  </a:rPr>
                  <a:t>)</a:t>
                </a:r>
              </a:p>
              <a:p>
                <a:pPr marL="285750" indent="-285750">
                  <a:buFont typeface="Arial" charset="0"/>
                  <a:buChar char="•"/>
                </a:pPr>
                <a:r>
                  <a:rPr lang="en-US" b="1" dirty="0" smtClean="0">
                    <a:latin typeface="+mj-lt"/>
                  </a:rPr>
                  <a:t>Acceleration</a:t>
                </a:r>
                <a:r>
                  <a:rPr lang="en-US" dirty="0" smtClean="0">
                    <a:latin typeface="+mj-lt"/>
                  </a:rPr>
                  <a:t> </a:t>
                </a:r>
                <a:r>
                  <a:rPr lang="en-US" dirty="0" smtClean="0">
                    <a:latin typeface="+mj-lt"/>
                  </a:rPr>
                  <a:t>by longitudinal electric field provided by the </a:t>
                </a:r>
                <a:r>
                  <a:rPr lang="en-US" b="1" dirty="0" smtClean="0">
                    <a:latin typeface="+mj-lt"/>
                  </a:rPr>
                  <a:t>RF cavities</a:t>
                </a:r>
                <a:r>
                  <a:rPr lang="en-US" dirty="0" smtClean="0">
                    <a:latin typeface="+mj-lt"/>
                  </a:rPr>
                  <a:t>. The RF cavities are placed in a specific  </a:t>
                </a:r>
              </a:p>
              <a:p>
                <a:r>
                  <a:rPr lang="en-US" dirty="0">
                    <a:latin typeface="+mj-lt"/>
                  </a:rPr>
                  <a:t> </a:t>
                </a:r>
                <a:r>
                  <a:rPr lang="en-US" dirty="0" smtClean="0">
                    <a:latin typeface="+mj-lt"/>
                  </a:rPr>
                  <a:t>   point in the ring. In every turn, after each passage through the RF cavities, the particles gain energy:</a:t>
                </a:r>
              </a:p>
              <a:p>
                <a:pPr/>
                <a14:m>
                  <m:oMathPara xmlns:m="http://schemas.openxmlformats.org/officeDocument/2006/math">
                    <m:oMathParaPr>
                      <m:jc m:val="centerGroup"/>
                    </m:oMathParaPr>
                    <m:oMath xmlns:m="http://schemas.openxmlformats.org/officeDocument/2006/math">
                      <m:sSub>
                        <m:sSubPr>
                          <m:ctrlPr>
                            <a:rPr lang="en-GB" i="1">
                              <a:latin typeface="Cambria Math" charset="0"/>
                              <a:ea typeface="Cambria Math" panose="02040503050406030204" pitchFamily="18" charset="0"/>
                            </a:rPr>
                          </m:ctrlPr>
                        </m:sSubPr>
                        <m:e>
                          <m:d>
                            <m:dPr>
                              <m:ctrlPr>
                                <a:rPr lang="en-GB" i="1">
                                  <a:latin typeface="Cambria Math" charset="0"/>
                                  <a:ea typeface="Cambria Math" panose="02040503050406030204" pitchFamily="18" charset="0"/>
                                </a:rPr>
                              </m:ctrlPr>
                            </m:dPr>
                            <m:e>
                              <m:r>
                                <m:rPr>
                                  <m:sty m:val="p"/>
                                </m:rPr>
                                <a:rPr lang="el-GR" b="0" i="1">
                                  <a:latin typeface="Cambria Math" panose="02040503050406030204" pitchFamily="18" charset="0"/>
                                  <a:ea typeface="Cambria Math" panose="02040503050406030204" pitchFamily="18" charset="0"/>
                                </a:rPr>
                                <m:t>Δ</m:t>
                              </m:r>
                              <m:r>
                                <a:rPr lang="en-GB" b="0" i="1">
                                  <a:latin typeface="Cambria Math" panose="02040503050406030204" pitchFamily="18" charset="0"/>
                                  <a:ea typeface="Cambria Math" panose="02040503050406030204" pitchFamily="18" charset="0"/>
                                </a:rPr>
                                <m:t>𝐸</m:t>
                              </m:r>
                            </m:e>
                          </m:d>
                        </m:e>
                        <m:sub>
                          <m:r>
                            <m:rPr>
                              <m:sty m:val="p"/>
                            </m:rPr>
                            <a:rPr lang="en-GB" b="0" i="0">
                              <a:latin typeface="Cambria Math" panose="02040503050406030204" pitchFamily="18" charset="0"/>
                              <a:ea typeface="Cambria Math" panose="02040503050406030204" pitchFamily="18" charset="0"/>
                            </a:rPr>
                            <m:t>turn</m:t>
                          </m:r>
                        </m:sub>
                      </m:sSub>
                      <m:r>
                        <a:rPr lang="el-GR" b="0" i="1">
                          <a:latin typeface="Cambria Math" panose="02040503050406030204" pitchFamily="18" charset="0"/>
                        </a:rPr>
                        <m:t>=</m:t>
                      </m:r>
                      <m:r>
                        <a:rPr lang="en-US" b="0" i="1" smtClean="0">
                          <a:latin typeface="Cambria Math" charset="0"/>
                        </a:rPr>
                        <m:t>𝑞</m:t>
                      </m:r>
                      <m:sSub>
                        <m:sSubPr>
                          <m:ctrlPr>
                            <a:rPr lang="en-GB" i="1">
                              <a:latin typeface="Cambria Math" charset="0"/>
                            </a:rPr>
                          </m:ctrlPr>
                        </m:sSubPr>
                        <m:e>
                          <m:acc>
                            <m:accPr>
                              <m:chr m:val="̂"/>
                              <m:ctrlPr>
                                <a:rPr lang="en-GB" i="1">
                                  <a:latin typeface="Cambria Math" charset="0"/>
                                </a:rPr>
                              </m:ctrlPr>
                            </m:accPr>
                            <m:e>
                              <m:r>
                                <a:rPr lang="en-GB" i="1">
                                  <a:latin typeface="Cambria Math" panose="02040503050406030204" pitchFamily="18" charset="0"/>
                                </a:rPr>
                                <m:t>𝑉</m:t>
                              </m:r>
                            </m:e>
                          </m:acc>
                        </m:e>
                        <m:sub>
                          <m:r>
                            <m:rPr>
                              <m:sty m:val="p"/>
                            </m:rPr>
                            <a:rPr lang="en-GB">
                              <a:latin typeface="Cambria Math" panose="02040503050406030204" pitchFamily="18" charset="0"/>
                            </a:rPr>
                            <m:t>RF</m:t>
                          </m:r>
                        </m:sub>
                      </m:sSub>
                      <m:r>
                        <a:rPr lang="en-US" b="0" i="1" smtClean="0">
                          <a:latin typeface="Cambria Math" charset="0"/>
                        </a:rPr>
                        <m:t>𝑠𝑖𝑛</m:t>
                      </m:r>
                      <m:r>
                        <a:rPr lang="en-US" b="0" i="1" smtClean="0">
                          <a:latin typeface="Cambria Math" charset="0"/>
                          <a:ea typeface="Cambria Math" charset="0"/>
                          <a:cs typeface="Cambria Math" charset="0"/>
                        </a:rPr>
                        <m:t>𝜑</m:t>
                      </m:r>
                    </m:oMath>
                  </m:oMathPara>
                </a14:m>
                <a:endParaRPr lang="en-US" dirty="0" smtClean="0">
                  <a:latin typeface="+mj-lt"/>
                </a:endParaRPr>
              </a:p>
              <a:p>
                <a:pPr marL="285750" indent="-285750">
                  <a:buFont typeface="Arial" charset="0"/>
                  <a:buChar char="•"/>
                </a:pPr>
                <a:r>
                  <a:rPr lang="en-US" dirty="0">
                    <a:latin typeface="+mj-lt"/>
                  </a:rPr>
                  <a:t> </a:t>
                </a:r>
                <a:r>
                  <a:rPr lang="en-US" dirty="0" smtClean="0">
                    <a:latin typeface="+mj-lt"/>
                  </a:rPr>
                  <a:t>The magnetic field </a:t>
                </a:r>
                <a14:m>
                  <m:oMath xmlns:m="http://schemas.openxmlformats.org/officeDocument/2006/math">
                    <m:acc>
                      <m:accPr>
                        <m:chr m:val="⃗"/>
                        <m:ctrlPr>
                          <a:rPr lang="en-US" b="1" i="1" smtClean="0">
                            <a:solidFill>
                              <a:schemeClr val="tx1"/>
                            </a:solidFill>
                            <a:latin typeface="Cambria Math" charset="0"/>
                          </a:rPr>
                        </m:ctrlPr>
                      </m:accPr>
                      <m:e>
                        <m:r>
                          <a:rPr lang="en-GB" b="1" i="1" smtClean="0">
                            <a:solidFill>
                              <a:schemeClr val="tx1"/>
                            </a:solidFill>
                            <a:latin typeface="Cambria Math" panose="02040503050406030204" pitchFamily="18" charset="0"/>
                          </a:rPr>
                          <m:t>𝑩</m:t>
                        </m:r>
                      </m:e>
                    </m:acc>
                  </m:oMath>
                </a14:m>
                <a:r>
                  <a:rPr lang="en-US" dirty="0" smtClean="0">
                    <a:solidFill>
                      <a:schemeClr val="tx1"/>
                    </a:solidFill>
                    <a:latin typeface="+mj-lt"/>
                  </a:rPr>
                  <a:t> follows the energy change to keep particles in orbit: </a:t>
                </a:r>
                <a:endParaRPr lang="en-US" dirty="0">
                  <a:latin typeface="+mj-lt"/>
                </a:endParaRPr>
              </a:p>
              <a:p>
                <a:pPr/>
                <a14:m>
                  <m:oMathPara xmlns:m="http://schemas.openxmlformats.org/officeDocument/2006/math">
                    <m:oMathParaPr>
                      <m:jc m:val="centerGroup"/>
                    </m:oMathParaPr>
                    <m:oMath xmlns:m="http://schemas.openxmlformats.org/officeDocument/2006/math">
                      <m:r>
                        <a:rPr lang="en-GB" b="0" i="1" smtClean="0">
                          <a:solidFill>
                            <a:schemeClr val="tx1"/>
                          </a:solidFill>
                          <a:latin typeface="Cambria Math" panose="02040503050406030204" pitchFamily="18" charset="0"/>
                        </a:rPr>
                        <m:t>𝐵</m:t>
                      </m:r>
                      <m:d>
                        <m:dPr>
                          <m:ctrlPr>
                            <a:rPr lang="el-GR" i="1" smtClean="0">
                              <a:solidFill>
                                <a:schemeClr val="tx1"/>
                              </a:solidFill>
                              <a:latin typeface="Cambria Math" charset="0"/>
                            </a:rPr>
                          </m:ctrlPr>
                        </m:dPr>
                        <m:e>
                          <m:r>
                            <a:rPr lang="en-GB" b="0" i="1" smtClean="0">
                              <a:solidFill>
                                <a:schemeClr val="tx1"/>
                              </a:solidFill>
                              <a:latin typeface="Cambria Math" panose="02040503050406030204" pitchFamily="18" charset="0"/>
                            </a:rPr>
                            <m:t>𝑡</m:t>
                          </m:r>
                        </m:e>
                      </m:d>
                      <m:r>
                        <a:rPr lang="el-GR" b="0" i="1" smtClean="0">
                          <a:solidFill>
                            <a:schemeClr val="tx1"/>
                          </a:solidFill>
                          <a:latin typeface="Cambria Math" panose="02040503050406030204" pitchFamily="18" charset="0"/>
                        </a:rPr>
                        <m:t>𝜌</m:t>
                      </m:r>
                      <m:r>
                        <a:rPr lang="el-GR" b="0" i="1" smtClean="0">
                          <a:solidFill>
                            <a:schemeClr val="tx1"/>
                          </a:solidFill>
                          <a:latin typeface="Cambria Math" panose="02040503050406030204" pitchFamily="18" charset="0"/>
                        </a:rPr>
                        <m:t>=</m:t>
                      </m:r>
                      <m:f>
                        <m:fPr>
                          <m:ctrlPr>
                            <a:rPr lang="en-GB" i="1" smtClean="0">
                              <a:solidFill>
                                <a:schemeClr val="tx1"/>
                              </a:solidFill>
                              <a:latin typeface="Cambria Math" charset="0"/>
                            </a:rPr>
                          </m:ctrlPr>
                        </m:fPr>
                        <m:num>
                          <m:r>
                            <a:rPr lang="en-GB" b="0" i="1" smtClean="0">
                              <a:solidFill>
                                <a:schemeClr val="tx1"/>
                              </a:solidFill>
                              <a:latin typeface="Cambria Math" panose="02040503050406030204" pitchFamily="18" charset="0"/>
                            </a:rPr>
                            <m:t>𝑝</m:t>
                          </m:r>
                          <m:d>
                            <m:dPr>
                              <m:ctrlPr>
                                <a:rPr lang="en-GB" i="1" smtClean="0">
                                  <a:solidFill>
                                    <a:schemeClr val="tx1"/>
                                  </a:solidFill>
                                  <a:latin typeface="Cambria Math" charset="0"/>
                                </a:rPr>
                              </m:ctrlPr>
                            </m:dPr>
                            <m:e>
                              <m:r>
                                <a:rPr lang="en-GB" b="0" i="1" smtClean="0">
                                  <a:solidFill>
                                    <a:schemeClr val="tx1"/>
                                  </a:solidFill>
                                  <a:latin typeface="Cambria Math" panose="02040503050406030204" pitchFamily="18" charset="0"/>
                                </a:rPr>
                                <m:t>𝑡</m:t>
                              </m:r>
                            </m:e>
                          </m:d>
                        </m:num>
                        <m:den>
                          <m:r>
                            <a:rPr lang="en-US" b="0" i="1" smtClean="0">
                              <a:solidFill>
                                <a:schemeClr val="tx1"/>
                              </a:solidFill>
                              <a:latin typeface="Cambria Math" charset="0"/>
                            </a:rPr>
                            <m:t>𝑞</m:t>
                          </m:r>
                        </m:den>
                      </m:f>
                      <m:r>
                        <a:rPr lang="en-GB" b="0" i="1" smtClean="0">
                          <a:solidFill>
                            <a:schemeClr val="tx1"/>
                          </a:solidFill>
                          <a:latin typeface="Cambria Math" panose="02040503050406030204" pitchFamily="18" charset="0"/>
                          <a:ea typeface="Cambria Math" panose="02040503050406030204" pitchFamily="18" charset="0"/>
                        </a:rPr>
                        <m:t>⇒</m:t>
                      </m:r>
                      <m:f>
                        <m:fPr>
                          <m:ctrlPr>
                            <a:rPr lang="mr-IN" b="0" i="1" smtClean="0">
                              <a:solidFill>
                                <a:schemeClr val="tx1"/>
                              </a:solidFill>
                              <a:latin typeface="Cambria Math" charset="0"/>
                              <a:ea typeface="Cambria Math" panose="02040503050406030204" pitchFamily="18" charset="0"/>
                            </a:rPr>
                          </m:ctrlPr>
                        </m:fPr>
                        <m:num>
                          <m:r>
                            <a:rPr lang="en-US" b="0" i="1" smtClean="0">
                              <a:solidFill>
                                <a:schemeClr val="tx1"/>
                              </a:solidFill>
                              <a:latin typeface="Cambria Math" charset="0"/>
                              <a:ea typeface="Cambria Math" panose="02040503050406030204" pitchFamily="18" charset="0"/>
                            </a:rPr>
                            <m:t>𝑑𝑝</m:t>
                          </m:r>
                        </m:num>
                        <m:den>
                          <m:r>
                            <a:rPr lang="en-US" b="0" i="1" smtClean="0">
                              <a:solidFill>
                                <a:schemeClr val="tx1"/>
                              </a:solidFill>
                              <a:latin typeface="Cambria Math" charset="0"/>
                              <a:ea typeface="Cambria Math" panose="02040503050406030204" pitchFamily="18" charset="0"/>
                            </a:rPr>
                            <m:t>𝑑𝑡</m:t>
                          </m:r>
                        </m:den>
                      </m:f>
                      <m:r>
                        <a:rPr lang="en-US" b="0" i="1" smtClean="0">
                          <a:solidFill>
                            <a:schemeClr val="tx1"/>
                          </a:solidFill>
                          <a:latin typeface="Cambria Math" charset="0"/>
                          <a:ea typeface="Cambria Math" panose="02040503050406030204" pitchFamily="18" charset="0"/>
                        </a:rPr>
                        <m:t>=</m:t>
                      </m:r>
                      <m:r>
                        <a:rPr lang="en-US" b="0" i="1" smtClean="0">
                          <a:solidFill>
                            <a:schemeClr val="tx1"/>
                          </a:solidFill>
                          <a:latin typeface="Cambria Math" charset="0"/>
                          <a:ea typeface="Cambria Math" panose="02040503050406030204" pitchFamily="18" charset="0"/>
                        </a:rPr>
                        <m:t>𝑞</m:t>
                      </m:r>
                      <m:r>
                        <a:rPr lang="en-US" b="0" i="1" smtClean="0">
                          <a:solidFill>
                            <a:schemeClr val="tx1"/>
                          </a:solidFill>
                          <a:latin typeface="Cambria Math" charset="0"/>
                          <a:ea typeface="Cambria Math" charset="0"/>
                          <a:cs typeface="Cambria Math" charset="0"/>
                        </a:rPr>
                        <m:t>𝜌</m:t>
                      </m:r>
                      <m:f>
                        <m:fPr>
                          <m:ctrlPr>
                            <a:rPr lang="mr-IN" b="0" i="1" smtClean="0">
                              <a:solidFill>
                                <a:schemeClr val="tx1"/>
                              </a:solidFill>
                              <a:latin typeface="Cambria Math" charset="0"/>
                              <a:ea typeface="Cambria Math" charset="0"/>
                              <a:cs typeface="Cambria Math" charset="0"/>
                            </a:rPr>
                          </m:ctrlPr>
                        </m:fPr>
                        <m:num>
                          <m:r>
                            <a:rPr lang="en-US" b="0" i="1" smtClean="0">
                              <a:solidFill>
                                <a:schemeClr val="tx1"/>
                              </a:solidFill>
                              <a:latin typeface="Cambria Math" charset="0"/>
                              <a:ea typeface="Cambria Math" charset="0"/>
                              <a:cs typeface="Cambria Math" charset="0"/>
                            </a:rPr>
                            <m:t>𝑑𝐵</m:t>
                          </m:r>
                        </m:num>
                        <m:den>
                          <m:r>
                            <a:rPr lang="en-US" b="0" i="1" smtClean="0">
                              <a:solidFill>
                                <a:schemeClr val="tx1"/>
                              </a:solidFill>
                              <a:latin typeface="Cambria Math" charset="0"/>
                              <a:ea typeface="Cambria Math" charset="0"/>
                              <a:cs typeface="Cambria Math" charset="0"/>
                            </a:rPr>
                            <m:t>𝑑𝑡</m:t>
                          </m:r>
                        </m:den>
                      </m:f>
                    </m:oMath>
                  </m:oMathPara>
                </a14:m>
                <a:endParaRPr lang="en-US" b="0" dirty="0" smtClean="0">
                  <a:solidFill>
                    <a:schemeClr val="tx1"/>
                  </a:solidFill>
                  <a:latin typeface="+mj-lt"/>
                  <a:ea typeface="Cambria Math" charset="0"/>
                  <a:cs typeface="Cambria Math" charset="0"/>
                </a:endParaRPr>
              </a:p>
              <a:p>
                <a:pPr marL="285750" indent="-285750">
                  <a:buFont typeface="Arial" charset="0"/>
                  <a:buChar char="•"/>
                </a:pPr>
                <a:r>
                  <a:rPr lang="en-US" dirty="0" smtClean="0">
                    <a:solidFill>
                      <a:schemeClr val="tx1"/>
                    </a:solidFill>
                    <a:latin typeface="+mj-lt"/>
                  </a:rPr>
                  <a:t>After one turn:</a:t>
                </a:r>
              </a:p>
              <a:p>
                <a:r>
                  <a:rPr lang="en-US" dirty="0" smtClean="0">
                    <a:solidFill>
                      <a:schemeClr val="tx1"/>
                    </a:solidFill>
                    <a:ea typeface="Cambria Math" charset="0"/>
                    <a:cs typeface="Cambria Math" charset="0"/>
                  </a:rPr>
                  <a:t>	</a:t>
                </a:r>
                <a14:m>
                  <m:oMath xmlns:m="http://schemas.openxmlformats.org/officeDocument/2006/math">
                    <m:r>
                      <a:rPr lang="en-US" i="1" smtClean="0">
                        <a:solidFill>
                          <a:schemeClr val="tx1"/>
                        </a:solidFill>
                        <a:latin typeface="Cambria Math" charset="0"/>
                        <a:ea typeface="Cambria Math" charset="0"/>
                        <a:cs typeface="Cambria Math" charset="0"/>
                      </a:rPr>
                      <m:t>∆</m:t>
                    </m:r>
                    <m:r>
                      <a:rPr lang="en-US" b="0" i="1" smtClean="0">
                        <a:solidFill>
                          <a:schemeClr val="tx1"/>
                        </a:solidFill>
                        <a:latin typeface="Cambria Math" charset="0"/>
                        <a:ea typeface="Cambria Math" charset="0"/>
                        <a:cs typeface="Cambria Math" charset="0"/>
                      </a:rPr>
                      <m:t>𝑝</m:t>
                    </m:r>
                    <m:r>
                      <a:rPr lang="en-US" b="0" i="1" smtClean="0">
                        <a:solidFill>
                          <a:schemeClr val="tx1"/>
                        </a:solidFill>
                        <a:latin typeface="Cambria Math" charset="0"/>
                        <a:ea typeface="Cambria Math" charset="0"/>
                        <a:cs typeface="Cambria Math" charset="0"/>
                      </a:rPr>
                      <m:t>=</m:t>
                    </m:r>
                    <m:r>
                      <a:rPr lang="en-US" b="0" i="1" smtClean="0">
                        <a:solidFill>
                          <a:schemeClr val="tx1"/>
                        </a:solidFill>
                        <a:latin typeface="Cambria Math" charset="0"/>
                        <a:ea typeface="Cambria Math" charset="0"/>
                        <a:cs typeface="Cambria Math" charset="0"/>
                      </a:rPr>
                      <m:t>𝑞</m:t>
                    </m:r>
                    <m:r>
                      <a:rPr lang="en-US" b="0" i="1" smtClean="0">
                        <a:solidFill>
                          <a:schemeClr val="tx1"/>
                        </a:solidFill>
                        <a:latin typeface="Cambria Math" charset="0"/>
                        <a:ea typeface="Cambria Math" charset="0"/>
                        <a:cs typeface="Cambria Math" charset="0"/>
                      </a:rPr>
                      <m:t>𝜌</m:t>
                    </m:r>
                    <m:acc>
                      <m:accPr>
                        <m:chr m:val="̇"/>
                        <m:ctrlPr>
                          <a:rPr lang="en-US" b="0" i="1" smtClean="0">
                            <a:solidFill>
                              <a:schemeClr val="tx1"/>
                            </a:solidFill>
                            <a:latin typeface="Cambria Math" charset="0"/>
                            <a:ea typeface="Cambria Math" charset="0"/>
                            <a:cs typeface="Cambria Math" charset="0"/>
                          </a:rPr>
                        </m:ctrlPr>
                      </m:accPr>
                      <m:e>
                        <m:r>
                          <a:rPr lang="en-US" b="0" i="1" smtClean="0">
                            <a:solidFill>
                              <a:schemeClr val="tx1"/>
                            </a:solidFill>
                            <a:latin typeface="Cambria Math" charset="0"/>
                            <a:ea typeface="Cambria Math" charset="0"/>
                            <a:cs typeface="Cambria Math" charset="0"/>
                          </a:rPr>
                          <m:t>𝐵</m:t>
                        </m:r>
                      </m:e>
                    </m:acc>
                    <m:r>
                      <a:rPr lang="en-US" b="0" i="1" smtClean="0">
                        <a:solidFill>
                          <a:schemeClr val="tx1"/>
                        </a:solidFill>
                        <a:latin typeface="Cambria Math" charset="0"/>
                        <a:ea typeface="Cambria Math" charset="0"/>
                        <a:cs typeface="Cambria Math" charset="0"/>
                      </a:rPr>
                      <m:t>𝑇</m:t>
                    </m:r>
                  </m:oMath>
                </a14:m>
                <a:r>
                  <a:rPr lang="en-US" dirty="0" smtClean="0">
                    <a:solidFill>
                      <a:schemeClr val="tx1"/>
                    </a:solidFill>
                    <a:latin typeface="+mj-lt"/>
                  </a:rPr>
                  <a:t> with T the revolution period: </a:t>
                </a:r>
                <a14:m>
                  <m:oMath xmlns:m="http://schemas.openxmlformats.org/officeDocument/2006/math">
                    <m:r>
                      <a:rPr lang="en-US" b="0" i="1" smtClean="0">
                        <a:solidFill>
                          <a:schemeClr val="tx1"/>
                        </a:solidFill>
                        <a:latin typeface="Cambria Math" charset="0"/>
                      </a:rPr>
                      <m:t>𝑇</m:t>
                    </m:r>
                    <m:r>
                      <a:rPr lang="en-US" b="0" i="1" smtClean="0">
                        <a:solidFill>
                          <a:schemeClr val="tx1"/>
                        </a:solidFill>
                        <a:latin typeface="Cambria Math" charset="0"/>
                      </a:rPr>
                      <m:t>=</m:t>
                    </m:r>
                    <m:f>
                      <m:fPr>
                        <m:ctrlPr>
                          <a:rPr lang="mr-IN" b="0" i="1" smtClean="0">
                            <a:solidFill>
                              <a:schemeClr val="tx1"/>
                            </a:solidFill>
                            <a:latin typeface="Cambria Math" charset="0"/>
                          </a:rPr>
                        </m:ctrlPr>
                      </m:fPr>
                      <m:num>
                        <m:r>
                          <a:rPr lang="en-US" b="0" i="1" smtClean="0">
                            <a:solidFill>
                              <a:schemeClr val="tx1"/>
                            </a:solidFill>
                            <a:latin typeface="Cambria Math" charset="0"/>
                          </a:rPr>
                          <m:t>2</m:t>
                        </m:r>
                        <m:r>
                          <a:rPr lang="en-US" b="0" i="1" smtClean="0">
                            <a:solidFill>
                              <a:schemeClr val="tx1"/>
                            </a:solidFill>
                            <a:latin typeface="Cambria Math" charset="0"/>
                            <a:ea typeface="Cambria Math" charset="0"/>
                            <a:cs typeface="Cambria Math" charset="0"/>
                          </a:rPr>
                          <m:t>𝜋</m:t>
                        </m:r>
                        <m:r>
                          <a:rPr lang="en-US" b="0" i="1" smtClean="0">
                            <a:solidFill>
                              <a:schemeClr val="tx1"/>
                            </a:solidFill>
                            <a:latin typeface="Cambria Math" charset="0"/>
                            <a:ea typeface="Cambria Math" charset="0"/>
                            <a:cs typeface="Cambria Math" charset="0"/>
                          </a:rPr>
                          <m:t>𝑅</m:t>
                        </m:r>
                      </m:num>
                      <m:den>
                        <m:r>
                          <a:rPr lang="en-US" b="0" i="1" smtClean="0">
                            <a:solidFill>
                              <a:schemeClr val="tx1"/>
                            </a:solidFill>
                            <a:latin typeface="Cambria Math" charset="0"/>
                          </a:rPr>
                          <m:t>𝑣</m:t>
                        </m:r>
                      </m:den>
                    </m:f>
                  </m:oMath>
                </a14:m>
                <a:r>
                  <a:rPr lang="en-US" dirty="0" smtClean="0">
                    <a:solidFill>
                      <a:schemeClr val="tx1"/>
                    </a:solidFill>
                    <a:latin typeface="+mj-lt"/>
                  </a:rPr>
                  <a:t> </a:t>
                </a:r>
              </a:p>
              <a:p>
                <a:pPr marL="285750" indent="-285750">
                  <a:buFont typeface="Arial" charset="0"/>
                  <a:buChar char="•"/>
                </a:pPr>
                <a:endParaRPr lang="en-GB" dirty="0">
                  <a:solidFill>
                    <a:schemeClr val="tx1"/>
                  </a:solidFill>
                  <a:latin typeface="+mj-lt"/>
                </a:endParaRPr>
              </a:p>
            </p:txBody>
          </p:sp>
        </mc:Choice>
        <mc:Fallback>
          <p:sp>
            <p:nvSpPr>
              <p:cNvPr id="4" name="TextBox 3"/>
              <p:cNvSpPr txBox="1">
                <a:spLocks noRot="1" noChangeAspect="1" noMove="1" noResize="1" noEditPoints="1" noAdjustHandles="1" noChangeArrowheads="1" noChangeShapeType="1" noTextEdit="1"/>
              </p:cNvSpPr>
              <p:nvPr/>
            </p:nvSpPr>
            <p:spPr bwMode="auto">
              <a:xfrm>
                <a:off x="381487" y="899994"/>
                <a:ext cx="11612588" cy="3034933"/>
              </a:xfrm>
              <a:prstGeom prst="rect">
                <a:avLst/>
              </a:prstGeom>
              <a:blipFill rotWithShape="0">
                <a:blip r:embed="rId2"/>
                <a:stretch>
                  <a:fillRect l="-367" t="-120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5917215" y="5311152"/>
                <a:ext cx="3793869" cy="369332"/>
              </a:xfrm>
              <a:prstGeom prst="rect">
                <a:avLst/>
              </a:prstGeom>
              <a:solidFill>
                <a:schemeClr val="bg1"/>
              </a:solidFill>
              <a:ln w="25400">
                <a:solidFill>
                  <a:schemeClr val="tx1"/>
                </a:solidFill>
              </a:ln>
            </p:spPr>
            <p:txBody>
              <a:bodyPr wrap="square" rtlCol="0">
                <a:spAutoFit/>
              </a:bodyPr>
              <a:lstStyle/>
              <a:p>
                <a:r>
                  <a:rPr lang="en-GB" b="1" dirty="0" smtClean="0">
                    <a:solidFill>
                      <a:schemeClr val="tx1"/>
                    </a:solidFill>
                  </a:rPr>
                  <a:t>Synchronism condition</a:t>
                </a:r>
                <a:r>
                  <a:rPr lang="en-GB" b="1" dirty="0"/>
                  <a:t> </a:t>
                </a:r>
                <a:r>
                  <a:rPr lang="en-GB" b="1" dirty="0" smtClean="0">
                    <a:sym typeface="Wingdings"/>
                  </a:rPr>
                  <a:t> </a:t>
                </a:r>
                <a14:m>
                  <m:oMath xmlns:m="http://schemas.openxmlformats.org/officeDocument/2006/math">
                    <m:sSub>
                      <m:sSubPr>
                        <m:ctrlPr>
                          <a:rPr lang="en-US" b="1" i="1">
                            <a:latin typeface="Cambria Math" charset="0"/>
                          </a:rPr>
                        </m:ctrlPr>
                      </m:sSubPr>
                      <m:e>
                        <m:r>
                          <a:rPr lang="en-US" b="1" i="1">
                            <a:latin typeface="Cambria Math" charset="0"/>
                            <a:ea typeface="Cambria Math" charset="0"/>
                            <a:cs typeface="Cambria Math" charset="0"/>
                          </a:rPr>
                          <m:t>𝛀</m:t>
                        </m:r>
                      </m:e>
                      <m:sub>
                        <m:r>
                          <a:rPr lang="en-US" b="1" i="1">
                            <a:latin typeface="Cambria Math" charset="0"/>
                          </a:rPr>
                          <m:t>𝑹𝑭</m:t>
                        </m:r>
                      </m:sub>
                    </m:sSub>
                    <m:r>
                      <a:rPr lang="en-GB" b="1" i="1">
                        <a:latin typeface="Cambria Math" panose="02040503050406030204" pitchFamily="18" charset="0"/>
                      </a:rPr>
                      <m:t>=</m:t>
                    </m:r>
                    <m:r>
                      <a:rPr lang="en-GB" b="1" i="1">
                        <a:latin typeface="Cambria Math" panose="02040503050406030204" pitchFamily="18" charset="0"/>
                      </a:rPr>
                      <m:t>𝒉</m:t>
                    </m:r>
                    <m:sSub>
                      <m:sSubPr>
                        <m:ctrlPr>
                          <a:rPr lang="en-US" b="1" i="1">
                            <a:latin typeface="Cambria Math" charset="0"/>
                          </a:rPr>
                        </m:ctrlPr>
                      </m:sSubPr>
                      <m:e>
                        <m:r>
                          <a:rPr lang="en-US" b="1" i="1">
                            <a:latin typeface="Cambria Math" charset="0"/>
                            <a:ea typeface="Cambria Math" charset="0"/>
                            <a:cs typeface="Cambria Math" charset="0"/>
                          </a:rPr>
                          <m:t>𝛀</m:t>
                        </m:r>
                      </m:e>
                      <m:sub>
                        <m:r>
                          <a:rPr lang="en-US" b="1" i="1">
                            <a:latin typeface="Cambria Math" charset="0"/>
                          </a:rPr>
                          <m:t>𝒔</m:t>
                        </m:r>
                      </m:sub>
                    </m:sSub>
                  </m:oMath>
                </a14:m>
                <a:endParaRPr lang="en-GB" b="1" dirty="0"/>
              </a:p>
            </p:txBody>
          </p:sp>
        </mc:Choice>
        <mc:Fallback xmlns="">
          <p:sp>
            <p:nvSpPr>
              <p:cNvPr id="5" name="TextBox 4"/>
              <p:cNvSpPr txBox="1">
                <a:spLocks noRot="1" noChangeAspect="1" noMove="1" noResize="1" noEditPoints="1" noAdjustHandles="1" noChangeArrowheads="1" noChangeShapeType="1" noTextEdit="1"/>
              </p:cNvSpPr>
              <p:nvPr/>
            </p:nvSpPr>
            <p:spPr>
              <a:xfrm>
                <a:off x="5917215" y="5311152"/>
                <a:ext cx="3793869" cy="369332"/>
              </a:xfrm>
              <a:prstGeom prst="rect">
                <a:avLst/>
              </a:prstGeom>
              <a:blipFill rotWithShape="0">
                <a:blip r:embed="rId3"/>
                <a:stretch>
                  <a:fillRect l="-1118" t="-6154" b="-20000"/>
                </a:stretch>
              </a:blipFill>
              <a:ln w="25400">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3634226" y="5674704"/>
                <a:ext cx="8359849" cy="369332"/>
              </a:xfrm>
              <a:prstGeom prst="rect">
                <a:avLst/>
              </a:prstGeom>
            </p:spPr>
            <p:txBody>
              <a:bodyPr wrap="square">
                <a:spAutoFit/>
              </a:bodyPr>
              <a:lstStyle/>
              <a:p>
                <a14:m>
                  <m:oMath xmlns:m="http://schemas.openxmlformats.org/officeDocument/2006/math">
                    <m:r>
                      <a:rPr lang="en-GB" b="1" i="1" smtClean="0">
                        <a:solidFill>
                          <a:schemeClr val="tx1"/>
                        </a:solidFill>
                        <a:latin typeface="Cambria Math" panose="02040503050406030204" pitchFamily="18" charset="0"/>
                      </a:rPr>
                      <m:t>𝒉</m:t>
                    </m:r>
                  </m:oMath>
                </a14:m>
                <a:r>
                  <a:rPr lang="en-GB" dirty="0">
                    <a:solidFill>
                      <a:schemeClr val="tx1"/>
                    </a:solidFill>
                    <a:latin typeface="+mj-lt"/>
                  </a:rPr>
                  <a:t> </a:t>
                </a:r>
                <a:r>
                  <a:rPr lang="en-GB" dirty="0" smtClean="0">
                    <a:solidFill>
                      <a:schemeClr val="tx1"/>
                    </a:solidFill>
                    <a:latin typeface="+mj-lt"/>
                  </a:rPr>
                  <a:t>- </a:t>
                </a:r>
                <a:r>
                  <a:rPr lang="en-GB" b="1" dirty="0" smtClean="0">
                    <a:solidFill>
                      <a:schemeClr val="tx1"/>
                    </a:solidFill>
                    <a:latin typeface="+mj-lt"/>
                  </a:rPr>
                  <a:t>harmonic number</a:t>
                </a:r>
                <a:r>
                  <a:rPr lang="en-GB" dirty="0" smtClean="0">
                    <a:solidFill>
                      <a:schemeClr val="tx1"/>
                    </a:solidFill>
                    <a:latin typeface="+mj-lt"/>
                  </a:rPr>
                  <a:t>: an integer number indicating the </a:t>
                </a:r>
                <a:r>
                  <a:rPr lang="en-GB" dirty="0">
                    <a:solidFill>
                      <a:schemeClr val="tx1"/>
                    </a:solidFill>
                    <a:latin typeface="+mj-lt"/>
                  </a:rPr>
                  <a:t>RF </a:t>
                </a:r>
                <a:r>
                  <a:rPr lang="en-GB" dirty="0" smtClean="0">
                    <a:solidFill>
                      <a:schemeClr val="tx1"/>
                    </a:solidFill>
                    <a:latin typeface="+mj-lt"/>
                  </a:rPr>
                  <a:t>cycles per revolution period</a:t>
                </a:r>
              </a:p>
            </p:txBody>
          </p:sp>
        </mc:Choice>
        <mc:Fallback xmlns="">
          <p:sp>
            <p:nvSpPr>
              <p:cNvPr id="6" name="Rectangle 5"/>
              <p:cNvSpPr>
                <a:spLocks noRot="1" noChangeAspect="1" noMove="1" noResize="1" noEditPoints="1" noAdjustHandles="1" noChangeArrowheads="1" noChangeShapeType="1" noTextEdit="1"/>
              </p:cNvSpPr>
              <p:nvPr/>
            </p:nvSpPr>
            <p:spPr>
              <a:xfrm>
                <a:off x="3634226" y="5674704"/>
                <a:ext cx="8359849" cy="369332"/>
              </a:xfrm>
              <a:prstGeom prst="rect">
                <a:avLst/>
              </a:prstGeom>
              <a:blipFill rotWithShape="0">
                <a:blip r:embed="rId4"/>
                <a:stretch>
                  <a:fillRect t="-10000" b="-26667"/>
                </a:stretch>
              </a:blipFill>
            </p:spPr>
            <p:txBody>
              <a:bodyPr/>
              <a:lstStyle/>
              <a:p>
                <a:r>
                  <a:rPr lang="en-US">
                    <a:noFill/>
                  </a:rPr>
                  <a:t> </a:t>
                </a:r>
              </a:p>
            </p:txBody>
          </p:sp>
        </mc:Fallback>
      </mc:AlternateContent>
      <p:pic>
        <p:nvPicPr>
          <p:cNvPr id="9" name="Picture 8"/>
          <p:cNvPicPr>
            <a:picLocks noChangeAspect="1"/>
          </p:cNvPicPr>
          <p:nvPr/>
        </p:nvPicPr>
        <p:blipFill>
          <a:blip r:embed="rId5"/>
          <a:stretch>
            <a:fillRect/>
          </a:stretch>
        </p:blipFill>
        <p:spPr>
          <a:xfrm>
            <a:off x="350283" y="4070608"/>
            <a:ext cx="3261833" cy="2831615"/>
          </a:xfrm>
          <a:prstGeom prst="rect">
            <a:avLst/>
          </a:prstGeom>
        </p:spPr>
      </p:pic>
      <p:sp>
        <p:nvSpPr>
          <p:cNvPr id="11" name="Title 1"/>
          <p:cNvSpPr txBox="1">
            <a:spLocks/>
          </p:cNvSpPr>
          <p:nvPr/>
        </p:nvSpPr>
        <p:spPr>
          <a:xfrm>
            <a:off x="488363" y="0"/>
            <a:ext cx="8229600" cy="1143000"/>
          </a:xfrm>
          <a:prstGeom prst="rect">
            <a:avLst/>
          </a:prstGeom>
        </p:spPr>
        <p:txBody>
          <a:bodyPr vert="horz" lIns="45720" rIns="45720" anchor="ctr">
            <a:norm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fontAlgn="auto">
              <a:spcAft>
                <a:spcPts val="0"/>
              </a:spcAft>
            </a:pPr>
            <a:r>
              <a:rPr lang="en-GB" sz="4000" b="1" dirty="0" smtClean="0">
                <a:solidFill>
                  <a:schemeClr val="accent1"/>
                </a:solidFill>
                <a:latin typeface="+mn-lt"/>
              </a:rPr>
              <a:t>Synchrotrons</a:t>
            </a:r>
            <a:endParaRPr lang="en-US" sz="3200" b="1" dirty="0">
              <a:solidFill>
                <a:schemeClr val="accent1"/>
              </a:solidFill>
              <a:latin typeface="+mn-lt"/>
            </a:endParaRPr>
          </a:p>
        </p:txBody>
      </p:sp>
      <mc:AlternateContent xmlns:mc="http://schemas.openxmlformats.org/markup-compatibility/2006">
        <mc:Choice xmlns:a14="http://schemas.microsoft.com/office/drawing/2010/main" Requires="a14">
          <p:sp>
            <p:nvSpPr>
              <p:cNvPr id="12" name="TextBox 11"/>
              <p:cNvSpPr txBox="1"/>
              <p:nvPr/>
            </p:nvSpPr>
            <p:spPr>
              <a:xfrm>
                <a:off x="8717963" y="1792344"/>
                <a:ext cx="2636296" cy="1020664"/>
              </a:xfrm>
              <a:prstGeom prst="rect">
                <a:avLst/>
              </a:prstGeom>
              <a:noFill/>
              <a:ln>
                <a:solidFill>
                  <a:schemeClr val="tx1"/>
                </a:solidFill>
              </a:ln>
            </p:spPr>
            <p:txBody>
              <a:bodyPr wrap="square" rtlCol="0">
                <a:spAutoFit/>
              </a:bodyPr>
              <a:lstStyle/>
              <a:p>
                <a14:m>
                  <m:oMath xmlns:m="http://schemas.openxmlformats.org/officeDocument/2006/math">
                    <m:sSub>
                      <m:sSubPr>
                        <m:ctrlPr>
                          <a:rPr lang="en-GB" sz="1200" b="1" i="1" smtClean="0">
                            <a:latin typeface="Cambria Math" charset="0"/>
                          </a:rPr>
                        </m:ctrlPr>
                      </m:sSubPr>
                      <m:e>
                        <m:acc>
                          <m:accPr>
                            <m:chr m:val="̂"/>
                            <m:ctrlPr>
                              <a:rPr lang="en-GB" sz="1200" b="1" i="1">
                                <a:latin typeface="Cambria Math" charset="0"/>
                              </a:rPr>
                            </m:ctrlPr>
                          </m:accPr>
                          <m:e>
                            <m:r>
                              <a:rPr lang="en-GB" sz="1200" b="1" i="1">
                                <a:latin typeface="Cambria Math" panose="02040503050406030204" pitchFamily="18" charset="0"/>
                              </a:rPr>
                              <m:t>𝑽</m:t>
                            </m:r>
                          </m:e>
                        </m:acc>
                      </m:e>
                      <m:sub>
                        <m:r>
                          <a:rPr lang="en-GB" sz="1200" b="1" i="0">
                            <a:latin typeface="Cambria Math" panose="02040503050406030204" pitchFamily="18" charset="0"/>
                          </a:rPr>
                          <m:t>𝐑𝐅</m:t>
                        </m:r>
                      </m:sub>
                    </m:sSub>
                  </m:oMath>
                </a14:m>
                <a:r>
                  <a:rPr lang="en-GB" sz="1200" dirty="0" smtClean="0"/>
                  <a:t>=Vmax: </a:t>
                </a:r>
                <a:r>
                  <a:rPr lang="en-GB" sz="1200" dirty="0" smtClean="0"/>
                  <a:t>RF voltage amplitude</a:t>
                </a:r>
              </a:p>
              <a:p>
                <a14:m>
                  <m:oMath xmlns:m="http://schemas.openxmlformats.org/officeDocument/2006/math">
                    <m:sSub>
                      <m:sSubPr>
                        <m:ctrlPr>
                          <a:rPr lang="en-GB" sz="1200" b="1" i="1">
                            <a:latin typeface="Cambria Math" charset="0"/>
                          </a:rPr>
                        </m:ctrlPr>
                      </m:sSubPr>
                      <m:e>
                        <m:r>
                          <a:rPr lang="el-GR" sz="1200" b="1" i="1">
                            <a:latin typeface="Cambria Math" panose="02040503050406030204" pitchFamily="18" charset="0"/>
                          </a:rPr>
                          <m:t>𝝎</m:t>
                        </m:r>
                      </m:e>
                      <m:sub>
                        <m:r>
                          <a:rPr lang="en-GB" sz="1200" b="1" i="0">
                            <a:latin typeface="Cambria Math" panose="02040503050406030204" pitchFamily="18" charset="0"/>
                          </a:rPr>
                          <m:t>𝐑𝐅</m:t>
                        </m:r>
                      </m:sub>
                    </m:sSub>
                  </m:oMath>
                </a14:m>
                <a:r>
                  <a:rPr lang="en-US" sz="1200" dirty="0"/>
                  <a:t>: angular RF frequency </a:t>
                </a:r>
                <a:endParaRPr lang="en-GB" sz="1200" dirty="0" smtClean="0"/>
              </a:p>
              <a:p>
                <a14:m>
                  <m:oMath xmlns:m="http://schemas.openxmlformats.org/officeDocument/2006/math">
                    <m:sSub>
                      <m:sSubPr>
                        <m:ctrlPr>
                          <a:rPr lang="en-GB" sz="1200" b="1" i="1" smtClean="0">
                            <a:latin typeface="Cambria Math" charset="0"/>
                          </a:rPr>
                        </m:ctrlPr>
                      </m:sSubPr>
                      <m:e>
                        <m:r>
                          <a:rPr lang="el-GR" sz="1200" b="1" i="1" smtClean="0">
                            <a:latin typeface="Cambria Math" panose="02040503050406030204" pitchFamily="18" charset="0"/>
                          </a:rPr>
                          <m:t>𝝋</m:t>
                        </m:r>
                      </m:e>
                      <m:sub>
                        <m:r>
                          <a:rPr lang="en-GB" sz="1200" b="1" i="0" smtClean="0">
                            <a:latin typeface="Cambria Math" panose="02040503050406030204" pitchFamily="18" charset="0"/>
                          </a:rPr>
                          <m:t>𝟎</m:t>
                        </m:r>
                      </m:sub>
                    </m:sSub>
                    <m:r>
                      <a:rPr lang="en-US" sz="1200" b="1" i="1" smtClean="0">
                        <a:latin typeface="Cambria Math" charset="0"/>
                      </a:rPr>
                      <m:t>=</m:t>
                    </m:r>
                    <m:sSub>
                      <m:sSubPr>
                        <m:ctrlPr>
                          <a:rPr lang="en-US" sz="1200" b="1" i="1" smtClean="0">
                            <a:latin typeface="Cambria Math" charset="0"/>
                          </a:rPr>
                        </m:ctrlPr>
                      </m:sSubPr>
                      <m:e>
                        <m:r>
                          <a:rPr lang="en-US" sz="1200" b="1" i="1" smtClean="0">
                            <a:latin typeface="Cambria Math" charset="0"/>
                            <a:ea typeface="Cambria Math" charset="0"/>
                            <a:cs typeface="Cambria Math" charset="0"/>
                          </a:rPr>
                          <m:t>𝝋</m:t>
                        </m:r>
                      </m:e>
                      <m:sub>
                        <m:r>
                          <a:rPr lang="en-US" sz="1200" b="1" i="1" smtClean="0">
                            <a:latin typeface="Cambria Math" charset="0"/>
                          </a:rPr>
                          <m:t>𝒔</m:t>
                        </m:r>
                      </m:sub>
                    </m:sSub>
                  </m:oMath>
                </a14:m>
                <a:r>
                  <a:rPr lang="en-GB" sz="1200" dirty="0" smtClean="0"/>
                  <a:t>: RF synchronous/stable phase</a:t>
                </a:r>
              </a:p>
              <a:p>
                <a14:m>
                  <m:oMath xmlns:m="http://schemas.openxmlformats.org/officeDocument/2006/math">
                    <m:r>
                      <a:rPr lang="en-GB" sz="1200" b="1" i="1" smtClean="0">
                        <a:latin typeface="Cambria Math" panose="02040503050406030204" pitchFamily="18" charset="0"/>
                      </a:rPr>
                      <m:t>𝒑</m:t>
                    </m:r>
                  </m:oMath>
                </a14:m>
                <a:r>
                  <a:rPr lang="en-GB" sz="1200" b="1" i="1" dirty="0" smtClean="0"/>
                  <a:t> </a:t>
                </a:r>
                <a:r>
                  <a:rPr lang="en-GB" sz="1200" i="1" dirty="0" smtClean="0"/>
                  <a:t>: </a:t>
                </a:r>
                <a:r>
                  <a:rPr lang="en-GB" sz="1200" dirty="0" smtClean="0"/>
                  <a:t>particle</a:t>
                </a:r>
                <a:r>
                  <a:rPr lang="en-GB" sz="1200" i="1" dirty="0" smtClean="0"/>
                  <a:t> </a:t>
                </a:r>
                <a:r>
                  <a:rPr lang="en-GB" sz="1200" dirty="0" smtClean="0"/>
                  <a:t>momentum</a:t>
                </a:r>
              </a:p>
              <a:p>
                <a:r>
                  <a:rPr lang="en-GB" sz="1200" dirty="0" smtClean="0"/>
                  <a:t>q</a:t>
                </a:r>
                <a14:m>
                  <m:oMath xmlns:m="http://schemas.openxmlformats.org/officeDocument/2006/math">
                    <m:r>
                      <a:rPr lang="en-GB" sz="1200" i="1">
                        <a:latin typeface="Cambria Math" panose="02040503050406030204" pitchFamily="18" charset="0"/>
                      </a:rPr>
                      <m:t> </m:t>
                    </m:r>
                  </m:oMath>
                </a14:m>
                <a:r>
                  <a:rPr lang="en-GB" sz="1200" dirty="0" smtClean="0"/>
                  <a:t>: charge of particle</a:t>
                </a:r>
              </a:p>
            </p:txBody>
          </p:sp>
        </mc:Choice>
        <mc:Fallback>
          <p:sp>
            <p:nvSpPr>
              <p:cNvPr id="12" name="TextBox 11"/>
              <p:cNvSpPr txBox="1">
                <a:spLocks noRot="1" noChangeAspect="1" noMove="1" noResize="1" noEditPoints="1" noAdjustHandles="1" noChangeArrowheads="1" noChangeShapeType="1" noTextEdit="1"/>
              </p:cNvSpPr>
              <p:nvPr/>
            </p:nvSpPr>
            <p:spPr>
              <a:xfrm>
                <a:off x="8717963" y="1792344"/>
                <a:ext cx="2636296" cy="1020664"/>
              </a:xfrm>
              <a:prstGeom prst="rect">
                <a:avLst/>
              </a:prstGeom>
              <a:blipFill rotWithShape="0">
                <a:blip r:embed="rId6"/>
                <a:stretch>
                  <a:fillRect b="-26036"/>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4034330" y="6167971"/>
                <a:ext cx="8040650" cy="646331"/>
              </a:xfrm>
              <a:prstGeom prst="rect">
                <a:avLst/>
              </a:prstGeom>
              <a:ln w="31750">
                <a:solidFill>
                  <a:srgbClr val="FF0000"/>
                </a:solidFill>
              </a:ln>
            </p:spPr>
            <p:txBody>
              <a:bodyPr wrap="square">
                <a:spAutoFit/>
              </a:bodyPr>
              <a:lstStyle/>
              <a:p>
                <a:r>
                  <a:rPr lang="en-GB" b="1" dirty="0">
                    <a:sym typeface="Wingdings" panose="05000000000000000000" pitchFamily="2" charset="2"/>
                  </a:rPr>
                  <a:t></a:t>
                </a:r>
                <a14:m>
                  <m:oMath xmlns:m="http://schemas.openxmlformats.org/officeDocument/2006/math">
                    <m:r>
                      <a:rPr lang="en-GB" b="1" i="1">
                        <a:latin typeface="Cambria Math" panose="02040503050406030204" pitchFamily="18" charset="0"/>
                      </a:rPr>
                      <m:t>𝒉</m:t>
                    </m:r>
                  </m:oMath>
                </a14:m>
                <a:r>
                  <a:rPr lang="en-GB" dirty="0"/>
                  <a:t> </a:t>
                </a:r>
                <a:r>
                  <a:rPr lang="en-GB" b="1" dirty="0"/>
                  <a:t>synchronous particles </a:t>
                </a:r>
                <a:r>
                  <a:rPr lang="en-GB" dirty="0"/>
                  <a:t>equally spaced along the ring following the </a:t>
                </a:r>
              </a:p>
              <a:p>
                <a:r>
                  <a:rPr lang="en-GB" dirty="0"/>
                  <a:t>   nominal (designed) </a:t>
                </a:r>
                <a:r>
                  <a:rPr lang="en-GB" dirty="0" smtClean="0"/>
                  <a:t>orbit </a:t>
                </a:r>
                <a:r>
                  <a:rPr lang="en-GB" dirty="0"/>
                  <a:t>and having the nominal (designed) energy. </a:t>
                </a:r>
              </a:p>
            </p:txBody>
          </p:sp>
        </mc:Choice>
        <mc:Fallback xmlns="">
          <p:sp>
            <p:nvSpPr>
              <p:cNvPr id="7" name="Rectangle 6"/>
              <p:cNvSpPr>
                <a:spLocks noRot="1" noChangeAspect="1" noMove="1" noResize="1" noEditPoints="1" noAdjustHandles="1" noChangeArrowheads="1" noChangeShapeType="1" noTextEdit="1"/>
              </p:cNvSpPr>
              <p:nvPr/>
            </p:nvSpPr>
            <p:spPr>
              <a:xfrm>
                <a:off x="4034330" y="6167971"/>
                <a:ext cx="8040650" cy="646331"/>
              </a:xfrm>
              <a:prstGeom prst="rect">
                <a:avLst/>
              </a:prstGeom>
              <a:blipFill rotWithShape="0">
                <a:blip r:embed="rId7"/>
                <a:stretch>
                  <a:fillRect l="-529" t="-4505" b="-10811"/>
                </a:stretch>
              </a:blipFill>
              <a:ln w="31750">
                <a:solidFill>
                  <a:srgbClr val="FF00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Rectangle 1"/>
              <p:cNvSpPr/>
              <p:nvPr/>
            </p:nvSpPr>
            <p:spPr>
              <a:xfrm>
                <a:off x="4271159" y="4602853"/>
                <a:ext cx="6654140" cy="646331"/>
              </a:xfrm>
              <a:prstGeom prst="rect">
                <a:avLst/>
              </a:prstGeom>
            </p:spPr>
            <p:txBody>
              <a:bodyPr wrap="square">
                <a:spAutoFit/>
              </a:bodyPr>
              <a:lstStyle/>
              <a:p>
                <a:r>
                  <a:rPr lang="en-GB" dirty="0" smtClean="0"/>
                  <a:t>As particles gain energy their angular revolution frequency </a:t>
                </a:r>
                <a14:m>
                  <m:oMath xmlns:m="http://schemas.openxmlformats.org/officeDocument/2006/math">
                    <m:sSub>
                      <m:sSubPr>
                        <m:ctrlPr>
                          <a:rPr lang="en-GB" b="1" i="1" smtClean="0">
                            <a:latin typeface="Cambria Math" charset="0"/>
                          </a:rPr>
                        </m:ctrlPr>
                      </m:sSubPr>
                      <m:e>
                        <m:r>
                          <a:rPr lang="en-GB" b="1" i="1">
                            <a:latin typeface="Cambria Math" charset="0"/>
                            <a:ea typeface="Cambria Math" charset="0"/>
                            <a:cs typeface="Cambria Math" charset="0"/>
                          </a:rPr>
                          <m:t>𝛀</m:t>
                        </m:r>
                        <m:r>
                          <a:rPr lang="en-US" b="1" i="1">
                            <a:latin typeface="Cambria Math" charset="0"/>
                            <a:ea typeface="Cambria Math" charset="0"/>
                            <a:cs typeface="Cambria Math" charset="0"/>
                          </a:rPr>
                          <m:t>=</m:t>
                        </m:r>
                        <m:r>
                          <a:rPr lang="el-GR" b="1" i="1">
                            <a:latin typeface="Cambria Math" panose="02040503050406030204" pitchFamily="18" charset="0"/>
                          </a:rPr>
                          <m:t>𝝎</m:t>
                        </m:r>
                      </m:e>
                      <m:sub>
                        <m:r>
                          <a:rPr lang="en-GB" b="1">
                            <a:latin typeface="Cambria Math" panose="02040503050406030204" pitchFamily="18" charset="0"/>
                          </a:rPr>
                          <m:t>𝐫𝐞𝐯</m:t>
                        </m:r>
                      </m:sub>
                    </m:sSub>
                  </m:oMath>
                </a14:m>
                <a:r>
                  <a:rPr lang="en-GB" i="1" dirty="0"/>
                  <a:t> </a:t>
                </a:r>
                <a:r>
                  <a:rPr lang="en-GB" dirty="0" smtClean="0"/>
                  <a:t>changes </a:t>
                </a:r>
                <a:r>
                  <a:rPr lang="en-GB" i="1" dirty="0">
                    <a:sym typeface="Wingdings" panose="05000000000000000000" pitchFamily="2" charset="2"/>
                  </a:rPr>
                  <a:t> </a:t>
                </a:r>
                <a14:m>
                  <m:oMath xmlns:m="http://schemas.openxmlformats.org/officeDocument/2006/math">
                    <m:sSub>
                      <m:sSubPr>
                        <m:ctrlPr>
                          <a:rPr lang="en-GB" b="1" i="1">
                            <a:latin typeface="Cambria Math" charset="0"/>
                          </a:rPr>
                        </m:ctrlPr>
                      </m:sSubPr>
                      <m:e>
                        <m:sSub>
                          <m:sSubPr>
                            <m:ctrlPr>
                              <a:rPr lang="en-US" b="1" i="1" smtClean="0">
                                <a:latin typeface="Cambria Math" charset="0"/>
                              </a:rPr>
                            </m:ctrlPr>
                          </m:sSubPr>
                          <m:e>
                            <m:r>
                              <a:rPr lang="en-US" b="1" i="1" smtClean="0">
                                <a:latin typeface="Cambria Math" charset="0"/>
                                <a:ea typeface="Cambria Math" charset="0"/>
                                <a:cs typeface="Cambria Math" charset="0"/>
                              </a:rPr>
                              <m:t>𝛀</m:t>
                            </m:r>
                          </m:e>
                          <m:sub>
                            <m:r>
                              <a:rPr lang="en-US" b="1" i="1" smtClean="0">
                                <a:latin typeface="Cambria Math" charset="0"/>
                              </a:rPr>
                              <m:t>𝑹𝑭</m:t>
                            </m:r>
                          </m:sub>
                        </m:sSub>
                        <m:r>
                          <a:rPr lang="en-US" b="1" i="1">
                            <a:latin typeface="Cambria Math" charset="0"/>
                            <a:ea typeface="Cambria Math" charset="0"/>
                            <a:cs typeface="Cambria Math" charset="0"/>
                          </a:rPr>
                          <m:t>=</m:t>
                        </m:r>
                        <m:r>
                          <a:rPr lang="el-GR" b="1">
                            <a:latin typeface="Cambria Math" panose="02040503050406030204" pitchFamily="18" charset="0"/>
                          </a:rPr>
                          <m:t>𝛚</m:t>
                        </m:r>
                      </m:e>
                      <m:sub>
                        <m:r>
                          <a:rPr lang="en-GB" b="1">
                            <a:latin typeface="Cambria Math" panose="02040503050406030204" pitchFamily="18" charset="0"/>
                          </a:rPr>
                          <m:t>𝐑𝐅</m:t>
                        </m:r>
                      </m:sub>
                    </m:sSub>
                  </m:oMath>
                </a14:m>
                <a:r>
                  <a:rPr lang="en-GB" dirty="0"/>
                  <a:t> should be </a:t>
                </a:r>
                <a:r>
                  <a:rPr lang="en-GB" b="1" dirty="0"/>
                  <a:t>synchronised</a:t>
                </a:r>
                <a:r>
                  <a:rPr lang="en-GB" dirty="0"/>
                  <a:t> with </a:t>
                </a:r>
                <a14:m>
                  <m:oMath xmlns:m="http://schemas.openxmlformats.org/officeDocument/2006/math">
                    <m:sSub>
                      <m:sSubPr>
                        <m:ctrlPr>
                          <a:rPr lang="en-GB" b="1" i="1">
                            <a:latin typeface="Cambria Math" charset="0"/>
                          </a:rPr>
                        </m:ctrlPr>
                      </m:sSubPr>
                      <m:e>
                        <m:r>
                          <a:rPr lang="el-GR" b="1">
                            <a:latin typeface="Cambria Math" panose="02040503050406030204" pitchFamily="18" charset="0"/>
                          </a:rPr>
                          <m:t>𝛚</m:t>
                        </m:r>
                      </m:e>
                      <m:sub>
                        <m:r>
                          <a:rPr lang="en-GB" b="1">
                            <a:latin typeface="Cambria Math" panose="02040503050406030204" pitchFamily="18" charset="0"/>
                          </a:rPr>
                          <m:t>𝐫𝐞𝐯</m:t>
                        </m:r>
                      </m:sub>
                    </m:sSub>
                    <m:r>
                      <a:rPr lang="en-US" b="1" i="1">
                        <a:latin typeface="Cambria Math" charset="0"/>
                      </a:rPr>
                      <m:t>=</m:t>
                    </m:r>
                    <m:sSub>
                      <m:sSubPr>
                        <m:ctrlPr>
                          <a:rPr lang="en-US" b="1" i="1">
                            <a:latin typeface="Cambria Math" charset="0"/>
                          </a:rPr>
                        </m:ctrlPr>
                      </m:sSubPr>
                      <m:e>
                        <m:r>
                          <a:rPr lang="en-US" b="1" i="1">
                            <a:latin typeface="Cambria Math" charset="0"/>
                            <a:ea typeface="Cambria Math" charset="0"/>
                            <a:cs typeface="Cambria Math" charset="0"/>
                          </a:rPr>
                          <m:t>𝛀</m:t>
                        </m:r>
                      </m:e>
                      <m:sub>
                        <m:r>
                          <a:rPr lang="en-US" b="1" i="1">
                            <a:latin typeface="Cambria Math" charset="0"/>
                          </a:rPr>
                          <m:t>𝒔</m:t>
                        </m:r>
                      </m:sub>
                    </m:sSub>
                  </m:oMath>
                </a14:m>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4271159" y="4602853"/>
                <a:ext cx="6654140" cy="646331"/>
              </a:xfrm>
              <a:prstGeom prst="rect">
                <a:avLst/>
              </a:prstGeom>
              <a:blipFill rotWithShape="0">
                <a:blip r:embed="rId8"/>
                <a:stretch>
                  <a:fillRect l="-825" t="-4717" b="-141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p:cNvSpPr txBox="1"/>
              <p:nvPr/>
            </p:nvSpPr>
            <p:spPr>
              <a:xfrm>
                <a:off x="3533991" y="4109870"/>
                <a:ext cx="3275897" cy="461921"/>
              </a:xfrm>
              <a:prstGeom prst="rect">
                <a:avLst/>
              </a:prstGeom>
              <a:noFill/>
            </p:spPr>
            <p:txBody>
              <a:bodyPr wrap="none" lIns="0" tIns="0" rIns="0" bIns="0" rtlCol="0">
                <a:spAutoFit/>
              </a:bodyPr>
              <a:lstStyle/>
              <a:p>
                <a14:m>
                  <m:oMath xmlns:m="http://schemas.openxmlformats.org/officeDocument/2006/math">
                    <m:r>
                      <a:rPr lang="en-US" i="1" smtClean="0">
                        <a:latin typeface="Cambria Math" charset="0"/>
                      </a:rPr>
                      <m:t>𝑠𝑖𝑛</m:t>
                    </m:r>
                    <m:sSub>
                      <m:sSubPr>
                        <m:ctrlPr>
                          <a:rPr lang="en-US" i="1" smtClean="0">
                            <a:latin typeface="Cambria Math" charset="0"/>
                          </a:rPr>
                        </m:ctrlPr>
                      </m:sSubPr>
                      <m:e>
                        <m:r>
                          <a:rPr lang="en-US" i="1" smtClean="0">
                            <a:latin typeface="Cambria Math" charset="0"/>
                            <a:ea typeface="Cambria Math" charset="0"/>
                            <a:cs typeface="Cambria Math" charset="0"/>
                          </a:rPr>
                          <m:t>𝜑</m:t>
                        </m:r>
                      </m:e>
                      <m:sub>
                        <m:r>
                          <a:rPr lang="en-US" b="0" i="1" smtClean="0">
                            <a:latin typeface="Cambria Math" charset="0"/>
                          </a:rPr>
                          <m:t>𝑠</m:t>
                        </m:r>
                      </m:sub>
                    </m:sSub>
                    <m:r>
                      <a:rPr lang="en-US" b="0" i="0" smtClean="0">
                        <a:latin typeface="Cambria Math" charset="0"/>
                        <a:ea typeface="Cambria Math" charset="0"/>
                        <a:cs typeface="Cambria Math" charset="0"/>
                      </a:rPr>
                      <m:t>=</m:t>
                    </m:r>
                    <m:f>
                      <m:fPr>
                        <m:ctrlPr>
                          <a:rPr lang="mr-IN" b="0" i="1" smtClean="0">
                            <a:latin typeface="Cambria Math" charset="0"/>
                            <a:ea typeface="Cambria Math" charset="0"/>
                            <a:cs typeface="Cambria Math" charset="0"/>
                          </a:rPr>
                        </m:ctrlPr>
                      </m:fPr>
                      <m:num>
                        <m:r>
                          <a:rPr lang="en-US" b="0" i="1" smtClean="0">
                            <a:latin typeface="Cambria Math" charset="0"/>
                            <a:ea typeface="Cambria Math" charset="0"/>
                            <a:cs typeface="Cambria Math" charset="0"/>
                          </a:rPr>
                          <m:t>2</m:t>
                        </m:r>
                        <m:r>
                          <a:rPr lang="en-US" b="0" i="1" smtClean="0">
                            <a:latin typeface="Cambria Math" charset="0"/>
                            <a:ea typeface="Cambria Math" charset="0"/>
                            <a:cs typeface="Cambria Math" charset="0"/>
                          </a:rPr>
                          <m:t>𝜋𝜌</m:t>
                        </m:r>
                        <m:r>
                          <a:rPr lang="en-US" b="0" i="1" smtClean="0">
                            <a:latin typeface="Cambria Math" charset="0"/>
                            <a:ea typeface="Cambria Math" charset="0"/>
                            <a:cs typeface="Cambria Math" charset="0"/>
                          </a:rPr>
                          <m:t>𝑅</m:t>
                        </m:r>
                        <m:acc>
                          <m:accPr>
                            <m:chr m:val="̇"/>
                            <m:ctrlPr>
                              <a:rPr lang="en-US" b="0" i="1" smtClean="0">
                                <a:latin typeface="Cambria Math" charset="0"/>
                                <a:ea typeface="Cambria Math" charset="0"/>
                                <a:cs typeface="Cambria Math" charset="0"/>
                              </a:rPr>
                            </m:ctrlPr>
                          </m:accPr>
                          <m:e>
                            <m:r>
                              <a:rPr lang="en-US" b="0" i="1" smtClean="0">
                                <a:latin typeface="Cambria Math" charset="0"/>
                                <a:ea typeface="Cambria Math" charset="0"/>
                                <a:cs typeface="Cambria Math" charset="0"/>
                              </a:rPr>
                              <m:t>𝐵</m:t>
                            </m:r>
                          </m:e>
                        </m:acc>
                      </m:num>
                      <m:den>
                        <m:sSub>
                          <m:sSubPr>
                            <m:ctrlPr>
                              <a:rPr lang="en-GB" i="1">
                                <a:latin typeface="Cambria Math" charset="0"/>
                              </a:rPr>
                            </m:ctrlPr>
                          </m:sSubPr>
                          <m:e>
                            <m:acc>
                              <m:accPr>
                                <m:chr m:val="̂"/>
                                <m:ctrlPr>
                                  <a:rPr lang="en-GB" i="1">
                                    <a:latin typeface="Cambria Math" charset="0"/>
                                  </a:rPr>
                                </m:ctrlPr>
                              </m:accPr>
                              <m:e>
                                <m:r>
                                  <a:rPr lang="en-GB" i="1">
                                    <a:latin typeface="Cambria Math" panose="02040503050406030204" pitchFamily="18" charset="0"/>
                                  </a:rPr>
                                  <m:t>𝑉</m:t>
                                </m:r>
                              </m:e>
                            </m:acc>
                          </m:e>
                          <m:sub>
                            <m:r>
                              <m:rPr>
                                <m:sty m:val="p"/>
                              </m:rPr>
                              <a:rPr lang="en-GB">
                                <a:latin typeface="Cambria Math" panose="02040503050406030204" pitchFamily="18" charset="0"/>
                              </a:rPr>
                              <m:t>RF</m:t>
                            </m:r>
                          </m:sub>
                        </m:sSub>
                      </m:den>
                    </m:f>
                  </m:oMath>
                </a14:m>
                <a:r>
                  <a:rPr lang="en-US" dirty="0" smtClean="0"/>
                  <a:t> or </a:t>
                </a:r>
                <a14:m>
                  <m:oMath xmlns:m="http://schemas.openxmlformats.org/officeDocument/2006/math">
                    <m:r>
                      <a:rPr lang="en-US" i="1">
                        <a:latin typeface="Cambria Math" charset="0"/>
                      </a:rPr>
                      <m:t>𝑠𝑖𝑛</m:t>
                    </m:r>
                    <m:sSub>
                      <m:sSubPr>
                        <m:ctrlPr>
                          <a:rPr lang="en-US" i="1">
                            <a:latin typeface="Cambria Math" charset="0"/>
                          </a:rPr>
                        </m:ctrlPr>
                      </m:sSubPr>
                      <m:e>
                        <m:r>
                          <a:rPr lang="en-US" i="1">
                            <a:latin typeface="Cambria Math" charset="0"/>
                            <a:ea typeface="Cambria Math" charset="0"/>
                            <a:cs typeface="Cambria Math" charset="0"/>
                          </a:rPr>
                          <m:t>𝜑</m:t>
                        </m:r>
                      </m:e>
                      <m:sub>
                        <m:r>
                          <a:rPr lang="en-US" i="1">
                            <a:latin typeface="Cambria Math" charset="0"/>
                          </a:rPr>
                          <m:t>𝑠</m:t>
                        </m:r>
                      </m:sub>
                    </m:sSub>
                    <m:r>
                      <a:rPr lang="en-US">
                        <a:latin typeface="Cambria Math" charset="0"/>
                        <a:ea typeface="Cambria Math" charset="0"/>
                        <a:cs typeface="Cambria Math" charset="0"/>
                      </a:rPr>
                      <m:t>=</m:t>
                    </m:r>
                    <m:f>
                      <m:fPr>
                        <m:ctrlPr>
                          <a:rPr lang="mr-IN" i="1">
                            <a:latin typeface="Cambria Math" charset="0"/>
                            <a:ea typeface="Cambria Math" charset="0"/>
                            <a:cs typeface="Cambria Math" charset="0"/>
                          </a:rPr>
                        </m:ctrlPr>
                      </m:fPr>
                      <m:num>
                        <m:sSub>
                          <m:sSubPr>
                            <m:ctrlPr>
                              <a:rPr lang="en-GB" i="1">
                                <a:latin typeface="Cambria Math" charset="0"/>
                                <a:ea typeface="Cambria Math" panose="02040503050406030204" pitchFamily="18" charset="0"/>
                              </a:rPr>
                            </m:ctrlPr>
                          </m:sSubPr>
                          <m:e>
                            <m:d>
                              <m:dPr>
                                <m:ctrlPr>
                                  <a:rPr lang="en-GB" i="1">
                                    <a:latin typeface="Cambria Math" charset="0"/>
                                    <a:ea typeface="Cambria Math" panose="02040503050406030204" pitchFamily="18" charset="0"/>
                                  </a:rPr>
                                </m:ctrlPr>
                              </m:dPr>
                              <m:e>
                                <m:r>
                                  <m:rPr>
                                    <m:sty m:val="p"/>
                                  </m:rPr>
                                  <a:rPr lang="el-GR" i="1">
                                    <a:latin typeface="Cambria Math" panose="02040503050406030204" pitchFamily="18" charset="0"/>
                                    <a:ea typeface="Cambria Math" panose="02040503050406030204" pitchFamily="18" charset="0"/>
                                  </a:rPr>
                                  <m:t>Δ</m:t>
                                </m:r>
                                <m:r>
                                  <a:rPr lang="en-GB" i="1">
                                    <a:latin typeface="Cambria Math" panose="02040503050406030204" pitchFamily="18" charset="0"/>
                                    <a:ea typeface="Cambria Math" panose="02040503050406030204" pitchFamily="18" charset="0"/>
                                  </a:rPr>
                                  <m:t>𝐸</m:t>
                                </m:r>
                              </m:e>
                            </m:d>
                          </m:e>
                          <m:sub>
                            <m:r>
                              <m:rPr>
                                <m:sty m:val="p"/>
                              </m:rPr>
                              <a:rPr lang="en-GB">
                                <a:latin typeface="Cambria Math" panose="02040503050406030204" pitchFamily="18" charset="0"/>
                                <a:ea typeface="Cambria Math" panose="02040503050406030204" pitchFamily="18" charset="0"/>
                              </a:rPr>
                              <m:t>turn</m:t>
                            </m:r>
                          </m:sub>
                        </m:sSub>
                      </m:num>
                      <m:den>
                        <m:r>
                          <a:rPr lang="en-US" b="0" i="1" smtClean="0">
                            <a:latin typeface="Cambria Math" charset="0"/>
                            <a:ea typeface="Cambria Math" charset="0"/>
                            <a:cs typeface="Cambria Math" charset="0"/>
                          </a:rPr>
                          <m:t>𝑞</m:t>
                        </m:r>
                        <m:sSub>
                          <m:sSubPr>
                            <m:ctrlPr>
                              <a:rPr lang="en-GB" i="1">
                                <a:latin typeface="Cambria Math" charset="0"/>
                              </a:rPr>
                            </m:ctrlPr>
                          </m:sSubPr>
                          <m:e>
                            <m:acc>
                              <m:accPr>
                                <m:chr m:val="̂"/>
                                <m:ctrlPr>
                                  <a:rPr lang="en-GB" i="1">
                                    <a:latin typeface="Cambria Math" charset="0"/>
                                  </a:rPr>
                                </m:ctrlPr>
                              </m:accPr>
                              <m:e>
                                <m:r>
                                  <a:rPr lang="en-GB" i="1">
                                    <a:latin typeface="Cambria Math" panose="02040503050406030204" pitchFamily="18" charset="0"/>
                                  </a:rPr>
                                  <m:t>𝑉</m:t>
                                </m:r>
                              </m:e>
                            </m:acc>
                          </m:e>
                          <m:sub>
                            <m:r>
                              <m:rPr>
                                <m:sty m:val="p"/>
                              </m:rPr>
                              <a:rPr lang="en-GB">
                                <a:latin typeface="Cambria Math" panose="02040503050406030204" pitchFamily="18" charset="0"/>
                              </a:rPr>
                              <m:t>RF</m:t>
                            </m:r>
                          </m:sub>
                        </m:sSub>
                      </m:den>
                    </m:f>
                  </m:oMath>
                </a14:m>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3533991" y="4109870"/>
                <a:ext cx="3275897" cy="461921"/>
              </a:xfrm>
              <a:prstGeom prst="rect">
                <a:avLst/>
              </a:prstGeom>
              <a:blipFill rotWithShape="0">
                <a:blip r:embed="rId9"/>
                <a:stretch>
                  <a:fillRect b="-1052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5171940" y="3529298"/>
                <a:ext cx="4264244" cy="5186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charset="0"/>
                              <a:ea typeface="Cambria Math" panose="02040503050406030204" pitchFamily="18" charset="0"/>
                            </a:rPr>
                          </m:ctrlPr>
                        </m:sSubPr>
                        <m:e>
                          <m:d>
                            <m:dPr>
                              <m:ctrlPr>
                                <a:rPr lang="en-GB" i="1">
                                  <a:latin typeface="Cambria Math" charset="0"/>
                                  <a:ea typeface="Cambria Math" panose="02040503050406030204" pitchFamily="18" charset="0"/>
                                </a:rPr>
                              </m:ctrlPr>
                            </m:dPr>
                            <m:e>
                              <m:r>
                                <m:rPr>
                                  <m:sty m:val="p"/>
                                </m:rPr>
                                <a:rPr lang="el-GR" i="1">
                                  <a:latin typeface="Cambria Math" panose="02040503050406030204" pitchFamily="18" charset="0"/>
                                  <a:ea typeface="Cambria Math" panose="02040503050406030204" pitchFamily="18" charset="0"/>
                                </a:rPr>
                                <m:t>Δ</m:t>
                              </m:r>
                              <m:r>
                                <a:rPr lang="en-GB" i="1">
                                  <a:latin typeface="Cambria Math" panose="02040503050406030204" pitchFamily="18" charset="0"/>
                                  <a:ea typeface="Cambria Math" panose="02040503050406030204" pitchFamily="18" charset="0"/>
                                </a:rPr>
                                <m:t>𝐸</m:t>
                              </m:r>
                            </m:e>
                          </m:d>
                        </m:e>
                        <m:sub>
                          <m:r>
                            <m:rPr>
                              <m:sty m:val="p"/>
                            </m:rPr>
                            <a:rPr lang="en-GB">
                              <a:latin typeface="Cambria Math" panose="02040503050406030204" pitchFamily="18" charset="0"/>
                              <a:ea typeface="Cambria Math" panose="02040503050406030204" pitchFamily="18" charset="0"/>
                            </a:rPr>
                            <m:t>turn</m:t>
                          </m:r>
                        </m:sub>
                      </m:sSub>
                      <m:r>
                        <a:rPr lang="el-GR" i="1">
                          <a:latin typeface="Cambria Math" panose="02040503050406030204" pitchFamily="18" charset="0"/>
                        </a:rPr>
                        <m:t>=</m:t>
                      </m:r>
                      <m:r>
                        <a:rPr lang="en-US" i="1">
                          <a:latin typeface="Cambria Math" charset="0"/>
                        </a:rPr>
                        <m:t>𝑞</m:t>
                      </m:r>
                      <m:sSub>
                        <m:sSubPr>
                          <m:ctrlPr>
                            <a:rPr lang="en-GB" i="1">
                              <a:latin typeface="Cambria Math" charset="0"/>
                            </a:rPr>
                          </m:ctrlPr>
                        </m:sSubPr>
                        <m:e>
                          <m:acc>
                            <m:accPr>
                              <m:chr m:val="̂"/>
                              <m:ctrlPr>
                                <a:rPr lang="en-GB" i="1">
                                  <a:latin typeface="Cambria Math" charset="0"/>
                                </a:rPr>
                              </m:ctrlPr>
                            </m:accPr>
                            <m:e>
                              <m:r>
                                <a:rPr lang="en-GB" i="1">
                                  <a:latin typeface="Cambria Math" panose="02040503050406030204" pitchFamily="18" charset="0"/>
                                </a:rPr>
                                <m:t>𝑉</m:t>
                              </m:r>
                            </m:e>
                          </m:acc>
                        </m:e>
                        <m:sub>
                          <m:r>
                            <m:rPr>
                              <m:sty m:val="p"/>
                            </m:rPr>
                            <a:rPr lang="en-GB">
                              <a:latin typeface="Cambria Math" panose="02040503050406030204" pitchFamily="18" charset="0"/>
                            </a:rPr>
                            <m:t>RF</m:t>
                          </m:r>
                        </m:sub>
                      </m:sSub>
                      <m:r>
                        <a:rPr lang="en-US" i="1">
                          <a:latin typeface="Cambria Math" charset="0"/>
                        </a:rPr>
                        <m:t>𝑠𝑖𝑛</m:t>
                      </m:r>
                      <m:r>
                        <a:rPr lang="en-US" i="1">
                          <a:latin typeface="Cambria Math" charset="0"/>
                          <a:ea typeface="Cambria Math" charset="0"/>
                          <a:cs typeface="Cambria Math" charset="0"/>
                        </a:rPr>
                        <m:t>𝜑</m:t>
                      </m:r>
                      <m:r>
                        <a:rPr lang="en-US" b="0" i="0" smtClean="0">
                          <a:latin typeface="Cambria Math" charset="0"/>
                          <a:ea typeface="Cambria Math" charset="0"/>
                          <a:cs typeface="Cambria Math" charset="0"/>
                        </a:rPr>
                        <m:t>=</m:t>
                      </m:r>
                      <m:r>
                        <m:rPr>
                          <m:sty m:val="p"/>
                        </m:rPr>
                        <a:rPr lang="en-US" b="0" i="0" smtClean="0">
                          <a:latin typeface="Cambria Math" charset="0"/>
                          <a:ea typeface="Cambria Math" charset="0"/>
                          <a:cs typeface="Cambria Math" charset="0"/>
                        </a:rPr>
                        <m:t>v</m:t>
                      </m:r>
                      <m:r>
                        <a:rPr lang="en-US" b="0" i="1" smtClean="0">
                          <a:latin typeface="Cambria Math" charset="0"/>
                          <a:ea typeface="Cambria Math" charset="0"/>
                          <a:cs typeface="Cambria Math" charset="0"/>
                        </a:rPr>
                        <m:t>∆</m:t>
                      </m:r>
                      <m:r>
                        <a:rPr lang="en-US" b="0" i="1" smtClean="0">
                          <a:latin typeface="Cambria Math" charset="0"/>
                          <a:ea typeface="Cambria Math" charset="0"/>
                          <a:cs typeface="Cambria Math" charset="0"/>
                        </a:rPr>
                        <m:t>𝑝</m:t>
                      </m:r>
                      <m:r>
                        <a:rPr lang="en-US" b="0" i="1" smtClean="0">
                          <a:latin typeface="Cambria Math" charset="0"/>
                          <a:ea typeface="Cambria Math" charset="0"/>
                          <a:cs typeface="Cambria Math" charset="0"/>
                        </a:rPr>
                        <m:t>=</m:t>
                      </m:r>
                      <m:r>
                        <a:rPr lang="en-US" b="0" i="1" smtClean="0">
                          <a:latin typeface="Cambria Math" charset="0"/>
                          <a:ea typeface="Cambria Math" charset="0"/>
                          <a:cs typeface="Cambria Math" charset="0"/>
                        </a:rPr>
                        <m:t>𝑣𝑞</m:t>
                      </m:r>
                      <m:r>
                        <a:rPr lang="en-US" b="0" i="1" smtClean="0">
                          <a:latin typeface="Cambria Math" charset="0"/>
                          <a:ea typeface="Cambria Math" charset="0"/>
                          <a:cs typeface="Cambria Math" charset="0"/>
                        </a:rPr>
                        <m:t>𝜌</m:t>
                      </m:r>
                      <m:acc>
                        <m:accPr>
                          <m:chr m:val="̇"/>
                          <m:ctrlPr>
                            <a:rPr lang="en-US" b="0" i="1" smtClean="0">
                              <a:latin typeface="Cambria Math" charset="0"/>
                              <a:ea typeface="Cambria Math" charset="0"/>
                              <a:cs typeface="Cambria Math" charset="0"/>
                            </a:rPr>
                          </m:ctrlPr>
                        </m:accPr>
                        <m:e>
                          <m:r>
                            <a:rPr lang="en-US" b="0" i="1" smtClean="0">
                              <a:latin typeface="Cambria Math" charset="0"/>
                              <a:ea typeface="Cambria Math" charset="0"/>
                              <a:cs typeface="Cambria Math" charset="0"/>
                            </a:rPr>
                            <m:t>𝐵</m:t>
                          </m:r>
                        </m:e>
                      </m:acc>
                      <m:f>
                        <m:fPr>
                          <m:ctrlPr>
                            <a:rPr lang="mr-IN" i="1" smtClean="0">
                              <a:latin typeface="Cambria Math" charset="0"/>
                              <a:ea typeface="Cambria Math" panose="02040503050406030204" pitchFamily="18" charset="0"/>
                            </a:rPr>
                          </m:ctrlPr>
                        </m:fPr>
                        <m:num>
                          <m:r>
                            <a:rPr lang="en-US" i="1">
                              <a:latin typeface="Cambria Math" charset="0"/>
                            </a:rPr>
                            <m:t>2</m:t>
                          </m:r>
                          <m:r>
                            <a:rPr lang="en-US" i="1">
                              <a:latin typeface="Cambria Math" charset="0"/>
                              <a:ea typeface="Cambria Math" charset="0"/>
                              <a:cs typeface="Cambria Math" charset="0"/>
                            </a:rPr>
                            <m:t>𝜋</m:t>
                          </m:r>
                          <m:r>
                            <a:rPr lang="en-US" i="1">
                              <a:latin typeface="Cambria Math" charset="0"/>
                              <a:ea typeface="Cambria Math" charset="0"/>
                              <a:cs typeface="Cambria Math" charset="0"/>
                            </a:rPr>
                            <m:t>𝑅</m:t>
                          </m:r>
                        </m:num>
                        <m:den>
                          <m:r>
                            <a:rPr lang="en-US" b="0" i="1" smtClean="0">
                              <a:latin typeface="Cambria Math" charset="0"/>
                              <a:ea typeface="Cambria Math" panose="02040503050406030204" pitchFamily="18" charset="0"/>
                            </a:rPr>
                            <m:t>𝑣</m:t>
                          </m:r>
                        </m:den>
                      </m:f>
                    </m:oMath>
                  </m:oMathPara>
                </a14:m>
                <a:endParaRPr lang="en-US" dirty="0"/>
              </a:p>
            </p:txBody>
          </p:sp>
        </mc:Choice>
        <mc:Fallback xmlns="">
          <p:sp>
            <p:nvSpPr>
              <p:cNvPr id="13" name="TextBox 12"/>
              <p:cNvSpPr txBox="1">
                <a:spLocks noRot="1" noChangeAspect="1" noMove="1" noResize="1" noEditPoints="1" noAdjustHandles="1" noChangeArrowheads="1" noChangeShapeType="1" noTextEdit="1"/>
              </p:cNvSpPr>
              <p:nvPr/>
            </p:nvSpPr>
            <p:spPr>
              <a:xfrm>
                <a:off x="5171940" y="3529298"/>
                <a:ext cx="4264244" cy="518604"/>
              </a:xfrm>
              <a:prstGeom prst="rect">
                <a:avLst/>
              </a:prstGeom>
              <a:blipFill rotWithShape="0">
                <a:blip r:embed="rId10"/>
                <a:stretch>
                  <a:fillRect/>
                </a:stretch>
              </a:blipFill>
            </p:spPr>
            <p:txBody>
              <a:bodyPr/>
              <a:lstStyle/>
              <a:p>
                <a:r>
                  <a:rPr lang="en-US">
                    <a:noFill/>
                  </a:rPr>
                  <a:t> </a:t>
                </a:r>
              </a:p>
            </p:txBody>
          </p:sp>
        </mc:Fallback>
      </mc:AlternateContent>
      <p:sp>
        <p:nvSpPr>
          <p:cNvPr id="8" name="TextBox 7"/>
          <p:cNvSpPr txBox="1"/>
          <p:nvPr/>
        </p:nvSpPr>
        <p:spPr>
          <a:xfrm>
            <a:off x="6987858" y="4188211"/>
            <a:ext cx="431528" cy="369332"/>
          </a:xfrm>
          <a:prstGeom prst="rect">
            <a:avLst/>
          </a:prstGeom>
          <a:noFill/>
        </p:spPr>
        <p:txBody>
          <a:bodyPr wrap="none" rtlCol="0">
            <a:spAutoFit/>
          </a:bodyPr>
          <a:lstStyle/>
          <a:p>
            <a:r>
              <a:rPr lang="en-US" dirty="0" smtClean="0">
                <a:sym typeface="Wingdings"/>
              </a:rPr>
              <a:t></a:t>
            </a:r>
            <a:endParaRPr lang="en-US" dirty="0"/>
          </a:p>
        </p:txBody>
      </p:sp>
      <mc:AlternateContent xmlns:mc="http://schemas.openxmlformats.org/markup-compatibility/2006" xmlns:a14="http://schemas.microsoft.com/office/drawing/2010/main">
        <mc:Choice Requires="a14">
          <p:sp>
            <p:nvSpPr>
              <p:cNvPr id="14" name="TextBox 13"/>
              <p:cNvSpPr txBox="1"/>
              <p:nvPr/>
            </p:nvSpPr>
            <p:spPr>
              <a:xfrm>
                <a:off x="7656339" y="4049006"/>
                <a:ext cx="2003818" cy="626454"/>
              </a:xfrm>
              <a:prstGeom prst="rect">
                <a:avLst/>
              </a:prstGeom>
              <a:solidFill>
                <a:schemeClr val="accent4"/>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charset="0"/>
                            </a:rPr>
                          </m:ctrlPr>
                        </m:sSubPr>
                        <m:e>
                          <m:r>
                            <a:rPr lang="en-US" i="1" smtClean="0">
                              <a:latin typeface="Cambria Math" charset="0"/>
                              <a:ea typeface="Cambria Math" charset="0"/>
                              <a:cs typeface="Cambria Math" charset="0"/>
                            </a:rPr>
                            <m:t>𝜑</m:t>
                          </m:r>
                        </m:e>
                        <m:sub>
                          <m:r>
                            <a:rPr lang="en-US" b="0" i="1" smtClean="0">
                              <a:latin typeface="Cambria Math" charset="0"/>
                            </a:rPr>
                            <m:t>𝑠</m:t>
                          </m:r>
                        </m:sub>
                      </m:sSub>
                      <m:r>
                        <a:rPr lang="en-US" b="0" i="0" smtClean="0">
                          <a:latin typeface="Cambria Math" charset="0"/>
                          <a:ea typeface="Cambria Math" charset="0"/>
                          <a:cs typeface="Cambria Math" charset="0"/>
                        </a:rPr>
                        <m:t>=</m:t>
                      </m:r>
                      <m:r>
                        <a:rPr lang="en-US" b="0" i="1" smtClean="0">
                          <a:latin typeface="Cambria Math" charset="0"/>
                          <a:ea typeface="Cambria Math" charset="0"/>
                          <a:cs typeface="Cambria Math" charset="0"/>
                        </a:rPr>
                        <m:t>𝑎𝑟𝑐𝑠𝑖𝑛</m:t>
                      </m:r>
                      <m:f>
                        <m:fPr>
                          <m:ctrlPr>
                            <a:rPr lang="mr-IN" b="0" i="1" smtClean="0">
                              <a:latin typeface="Cambria Math" charset="0"/>
                              <a:ea typeface="Cambria Math" charset="0"/>
                              <a:cs typeface="Cambria Math" charset="0"/>
                            </a:rPr>
                          </m:ctrlPr>
                        </m:fPr>
                        <m:num>
                          <m:r>
                            <a:rPr lang="en-US" b="0" i="1" smtClean="0">
                              <a:latin typeface="Cambria Math" charset="0"/>
                              <a:ea typeface="Cambria Math" charset="0"/>
                              <a:cs typeface="Cambria Math" charset="0"/>
                            </a:rPr>
                            <m:t>2</m:t>
                          </m:r>
                          <m:r>
                            <a:rPr lang="en-US" b="0" i="1" smtClean="0">
                              <a:latin typeface="Cambria Math" charset="0"/>
                              <a:ea typeface="Cambria Math" charset="0"/>
                              <a:cs typeface="Cambria Math" charset="0"/>
                            </a:rPr>
                            <m:t>𝜋𝜌</m:t>
                          </m:r>
                          <m:r>
                            <a:rPr lang="en-US" b="0" i="1" smtClean="0">
                              <a:latin typeface="Cambria Math" charset="0"/>
                              <a:ea typeface="Cambria Math" charset="0"/>
                              <a:cs typeface="Cambria Math" charset="0"/>
                            </a:rPr>
                            <m:t>𝑅</m:t>
                          </m:r>
                          <m:acc>
                            <m:accPr>
                              <m:chr m:val="̇"/>
                              <m:ctrlPr>
                                <a:rPr lang="en-US" b="0" i="1" smtClean="0">
                                  <a:latin typeface="Cambria Math" charset="0"/>
                                  <a:ea typeface="Cambria Math" charset="0"/>
                                  <a:cs typeface="Cambria Math" charset="0"/>
                                </a:rPr>
                              </m:ctrlPr>
                            </m:accPr>
                            <m:e>
                              <m:r>
                                <a:rPr lang="en-US" b="0" i="1" smtClean="0">
                                  <a:latin typeface="Cambria Math" charset="0"/>
                                  <a:ea typeface="Cambria Math" charset="0"/>
                                  <a:cs typeface="Cambria Math" charset="0"/>
                                </a:rPr>
                                <m:t>𝐵</m:t>
                              </m:r>
                            </m:e>
                          </m:acc>
                        </m:num>
                        <m:den>
                          <m:sSub>
                            <m:sSubPr>
                              <m:ctrlPr>
                                <a:rPr lang="en-GB" i="1">
                                  <a:latin typeface="Cambria Math" charset="0"/>
                                </a:rPr>
                              </m:ctrlPr>
                            </m:sSubPr>
                            <m:e>
                              <m:acc>
                                <m:accPr>
                                  <m:chr m:val="̂"/>
                                  <m:ctrlPr>
                                    <a:rPr lang="en-GB" i="1">
                                      <a:latin typeface="Cambria Math" charset="0"/>
                                    </a:rPr>
                                  </m:ctrlPr>
                                </m:accPr>
                                <m:e>
                                  <m:r>
                                    <a:rPr lang="en-GB" i="1">
                                      <a:latin typeface="Cambria Math" panose="02040503050406030204" pitchFamily="18" charset="0"/>
                                    </a:rPr>
                                    <m:t>𝑉</m:t>
                                  </m:r>
                                </m:e>
                              </m:acc>
                            </m:e>
                            <m:sub>
                              <m:r>
                                <m:rPr>
                                  <m:sty m:val="p"/>
                                </m:rPr>
                                <a:rPr lang="en-GB">
                                  <a:latin typeface="Cambria Math" panose="02040503050406030204" pitchFamily="18" charset="0"/>
                                </a:rPr>
                                <m:t>RF</m:t>
                              </m:r>
                            </m:sub>
                          </m:sSub>
                        </m:den>
                      </m:f>
                    </m:oMath>
                  </m:oMathPara>
                </a14:m>
                <a:endParaRPr lang="en-US" dirty="0"/>
              </a:p>
            </p:txBody>
          </p:sp>
        </mc:Choice>
        <mc:Fallback xmlns="">
          <p:sp>
            <p:nvSpPr>
              <p:cNvPr id="14" name="TextBox 13"/>
              <p:cNvSpPr txBox="1">
                <a:spLocks noRot="1" noChangeAspect="1" noMove="1" noResize="1" noEditPoints="1" noAdjustHandles="1" noChangeArrowheads="1" noChangeShapeType="1" noTextEdit="1"/>
              </p:cNvSpPr>
              <p:nvPr/>
            </p:nvSpPr>
            <p:spPr>
              <a:xfrm>
                <a:off x="7656339" y="4049006"/>
                <a:ext cx="2003818" cy="626454"/>
              </a:xfrm>
              <a:prstGeom prst="rect">
                <a:avLst/>
              </a:prstGeom>
              <a:blipFill rotWithShape="0">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9943726" y="4066832"/>
                <a:ext cx="2144946" cy="600036"/>
              </a:xfrm>
              <a:prstGeom prst="rect">
                <a:avLst/>
              </a:prstGeom>
              <a:solidFill>
                <a:schemeClr val="accent4"/>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charset="0"/>
                            </a:rPr>
                          </m:ctrlPr>
                        </m:sSubPr>
                        <m:e>
                          <m:r>
                            <a:rPr lang="en-US" i="1" smtClean="0">
                              <a:latin typeface="Cambria Math" charset="0"/>
                              <a:ea typeface="Cambria Math" charset="0"/>
                              <a:cs typeface="Cambria Math" charset="0"/>
                            </a:rPr>
                            <m:t>𝜑</m:t>
                          </m:r>
                        </m:e>
                        <m:sub>
                          <m:r>
                            <a:rPr lang="en-US" b="0" i="1" smtClean="0">
                              <a:latin typeface="Cambria Math" charset="0"/>
                            </a:rPr>
                            <m:t>𝑠</m:t>
                          </m:r>
                        </m:sub>
                      </m:sSub>
                      <m:r>
                        <a:rPr lang="en-US" b="0" i="0" smtClean="0">
                          <a:latin typeface="Cambria Math" charset="0"/>
                          <a:ea typeface="Cambria Math" charset="0"/>
                          <a:cs typeface="Cambria Math" charset="0"/>
                        </a:rPr>
                        <m:t>=</m:t>
                      </m:r>
                      <m:r>
                        <a:rPr lang="en-US" b="0" i="1" smtClean="0">
                          <a:latin typeface="Cambria Math" charset="0"/>
                          <a:ea typeface="Cambria Math" charset="0"/>
                          <a:cs typeface="Cambria Math" charset="0"/>
                        </a:rPr>
                        <m:t>𝑎𝑟𝑐𝑠𝑖𝑛</m:t>
                      </m:r>
                      <m:f>
                        <m:fPr>
                          <m:ctrlPr>
                            <a:rPr lang="mr-IN" b="0" i="1" smtClean="0">
                              <a:latin typeface="Cambria Math" charset="0"/>
                              <a:ea typeface="Cambria Math" charset="0"/>
                              <a:cs typeface="Cambria Math" charset="0"/>
                            </a:rPr>
                          </m:ctrlPr>
                        </m:fPr>
                        <m:num>
                          <m:sSub>
                            <m:sSubPr>
                              <m:ctrlPr>
                                <a:rPr lang="en-GB" i="1">
                                  <a:latin typeface="Cambria Math" charset="0"/>
                                  <a:ea typeface="Cambria Math" panose="02040503050406030204" pitchFamily="18" charset="0"/>
                                </a:rPr>
                              </m:ctrlPr>
                            </m:sSubPr>
                            <m:e>
                              <m:d>
                                <m:dPr>
                                  <m:ctrlPr>
                                    <a:rPr lang="en-GB" i="1">
                                      <a:latin typeface="Cambria Math" charset="0"/>
                                      <a:ea typeface="Cambria Math" panose="02040503050406030204" pitchFamily="18" charset="0"/>
                                    </a:rPr>
                                  </m:ctrlPr>
                                </m:dPr>
                                <m:e>
                                  <m:r>
                                    <m:rPr>
                                      <m:sty m:val="p"/>
                                    </m:rPr>
                                    <a:rPr lang="el-GR" i="1">
                                      <a:latin typeface="Cambria Math" panose="02040503050406030204" pitchFamily="18" charset="0"/>
                                      <a:ea typeface="Cambria Math" panose="02040503050406030204" pitchFamily="18" charset="0"/>
                                    </a:rPr>
                                    <m:t>Δ</m:t>
                                  </m:r>
                                  <m:r>
                                    <a:rPr lang="en-GB" i="1">
                                      <a:latin typeface="Cambria Math" panose="02040503050406030204" pitchFamily="18" charset="0"/>
                                      <a:ea typeface="Cambria Math" panose="02040503050406030204" pitchFamily="18" charset="0"/>
                                    </a:rPr>
                                    <m:t>𝐸</m:t>
                                  </m:r>
                                </m:e>
                              </m:d>
                            </m:e>
                            <m:sub>
                              <m:r>
                                <m:rPr>
                                  <m:sty m:val="p"/>
                                </m:rPr>
                                <a:rPr lang="en-GB">
                                  <a:latin typeface="Cambria Math" panose="02040503050406030204" pitchFamily="18" charset="0"/>
                                  <a:ea typeface="Cambria Math" panose="02040503050406030204" pitchFamily="18" charset="0"/>
                                </a:rPr>
                                <m:t>turn</m:t>
                              </m:r>
                            </m:sub>
                          </m:sSub>
                        </m:num>
                        <m:den>
                          <m:r>
                            <a:rPr lang="en-US" i="1" smtClean="0">
                              <a:latin typeface="Cambria Math" charset="0"/>
                            </a:rPr>
                            <m:t>𝑞</m:t>
                          </m:r>
                          <m:sSub>
                            <m:sSubPr>
                              <m:ctrlPr>
                                <a:rPr lang="en-GB" i="1">
                                  <a:latin typeface="Cambria Math" charset="0"/>
                                </a:rPr>
                              </m:ctrlPr>
                            </m:sSubPr>
                            <m:e>
                              <m:acc>
                                <m:accPr>
                                  <m:chr m:val="̂"/>
                                  <m:ctrlPr>
                                    <a:rPr lang="en-GB" i="1">
                                      <a:latin typeface="Cambria Math" charset="0"/>
                                    </a:rPr>
                                  </m:ctrlPr>
                                </m:accPr>
                                <m:e>
                                  <m:r>
                                    <a:rPr lang="en-GB" i="1">
                                      <a:latin typeface="Cambria Math" panose="02040503050406030204" pitchFamily="18" charset="0"/>
                                    </a:rPr>
                                    <m:t>𝑉</m:t>
                                  </m:r>
                                </m:e>
                              </m:acc>
                            </m:e>
                            <m:sub>
                              <m:r>
                                <m:rPr>
                                  <m:sty m:val="p"/>
                                </m:rPr>
                                <a:rPr lang="en-GB">
                                  <a:latin typeface="Cambria Math" panose="02040503050406030204" pitchFamily="18" charset="0"/>
                                </a:rPr>
                                <m:t>RF</m:t>
                              </m:r>
                            </m:sub>
                          </m:sSub>
                        </m:den>
                      </m:f>
                    </m:oMath>
                  </m:oMathPara>
                </a14:m>
                <a:endParaRPr lang="en-US" dirty="0"/>
              </a:p>
            </p:txBody>
          </p:sp>
        </mc:Choice>
        <mc:Fallback xmlns="">
          <p:sp>
            <p:nvSpPr>
              <p:cNvPr id="15" name="TextBox 14"/>
              <p:cNvSpPr txBox="1">
                <a:spLocks noRot="1" noChangeAspect="1" noMove="1" noResize="1" noEditPoints="1" noAdjustHandles="1" noChangeArrowheads="1" noChangeShapeType="1" noTextEdit="1"/>
              </p:cNvSpPr>
              <p:nvPr/>
            </p:nvSpPr>
            <p:spPr>
              <a:xfrm>
                <a:off x="9943726" y="4066832"/>
                <a:ext cx="2144946" cy="600036"/>
              </a:xfrm>
              <a:prstGeom prst="rect">
                <a:avLst/>
              </a:prstGeom>
              <a:blipFill rotWithShape="0">
                <a:blip r:embed="rId1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3839406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6"/>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2" grpId="0"/>
      <p:bldP spid="3" grpId="0"/>
      <p:bldP spid="13" grpId="0"/>
      <p:bldP spid="8" grpId="0"/>
      <p:bldP spid="14" grpId="0" animBg="1"/>
      <p:bldP spid="1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ChangeArrowheads="1"/>
          </p:cNvSpPr>
          <p:nvPr>
            <p:ph type="title"/>
          </p:nvPr>
        </p:nvSpPr>
        <p:spPr>
          <a:xfrm>
            <a:off x="1676400" y="152400"/>
            <a:ext cx="8096992" cy="457200"/>
          </a:xfrm>
        </p:spPr>
        <p:txBody>
          <a:bodyPr>
            <a:normAutofit fontScale="90000"/>
          </a:bodyPr>
          <a:lstStyle/>
          <a:p>
            <a:r>
              <a:rPr lang="en-US" altLang="en-US">
                <a:latin typeface="Times New Roman" charset="0"/>
                <a:ea typeface="ＭＳ Ｐゴシック" charset="-128"/>
              </a:rPr>
              <a:t>The Synchrotron: </a:t>
            </a:r>
            <a:r>
              <a:rPr lang="en-US" altLang="en-US">
                <a:solidFill>
                  <a:schemeClr val="tx2"/>
                </a:solidFill>
                <a:latin typeface="Times New Roman" charset="0"/>
                <a:ea typeface="ＭＳ Ｐゴシック" charset="-128"/>
              </a:rPr>
              <a:t>Frequency Change</a:t>
            </a:r>
            <a:endParaRPr lang="fr-FR" altLang="en-US" dirty="0">
              <a:solidFill>
                <a:schemeClr val="tx2"/>
              </a:solidFill>
              <a:latin typeface="Times New Roman" charset="0"/>
              <a:ea typeface="ＭＳ Ｐゴシック" charset="-128"/>
            </a:endParaRPr>
          </a:p>
        </p:txBody>
      </p:sp>
      <p:sp>
        <p:nvSpPr>
          <p:cNvPr id="46082" name="Text Box 16"/>
          <p:cNvSpPr txBox="1">
            <a:spLocks noChangeArrowheads="1"/>
          </p:cNvSpPr>
          <p:nvPr/>
        </p:nvSpPr>
        <p:spPr bwMode="auto">
          <a:xfrm>
            <a:off x="1676400" y="765176"/>
            <a:ext cx="7804150"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accent2"/>
                </a:solidFill>
                <a:latin typeface="Comic Sans MS" charset="0"/>
                <a:ea typeface="ＭＳ Ｐゴシック" charset="-128"/>
              </a:defRPr>
            </a:lvl1pPr>
            <a:lvl2pPr marL="37931725" indent="-37474525">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0"/>
              </a:spcBef>
              <a:defRPr/>
            </a:pPr>
            <a:r>
              <a:rPr lang="en-US" altLang="en-US" sz="1600" i="1" dirty="0">
                <a:solidFill>
                  <a:schemeClr val="tx1"/>
                </a:solidFill>
                <a:latin typeface="Times New Roman" charset="0"/>
              </a:rPr>
              <a:t>During the energy ramping, the particle velocity increases </a:t>
            </a:r>
          </a:p>
          <a:p>
            <a:pPr algn="l">
              <a:spcBef>
                <a:spcPct val="0"/>
              </a:spcBef>
              <a:defRPr/>
            </a:pPr>
            <a:r>
              <a:rPr lang="en-US" altLang="en-US" sz="1600" i="1" dirty="0">
                <a:solidFill>
                  <a:schemeClr val="tx1"/>
                </a:solidFill>
                <a:latin typeface="Times New Roman" charset="0"/>
              </a:rPr>
              <a:t>			(</a:t>
            </a:r>
            <a:r>
              <a:rPr lang="is-IS" altLang="en-US" sz="1600" i="1" dirty="0">
                <a:solidFill>
                  <a:schemeClr val="tx1"/>
                </a:solidFill>
                <a:latin typeface="Times New Roman" charset="0"/>
              </a:rPr>
              <a:t>… which is why we call it an accelerator)</a:t>
            </a:r>
          </a:p>
          <a:p>
            <a:pPr algn="l">
              <a:spcBef>
                <a:spcPct val="0"/>
              </a:spcBef>
              <a:defRPr/>
            </a:pPr>
            <a:r>
              <a:rPr lang="en-US" altLang="en-US" sz="800" i="1" dirty="0">
                <a:solidFill>
                  <a:schemeClr val="tx1"/>
                </a:solidFill>
                <a:latin typeface="Times New Roman" charset="0"/>
              </a:rPr>
              <a:t> </a:t>
            </a:r>
          </a:p>
          <a:p>
            <a:pPr marL="285750" indent="-285750" algn="l">
              <a:spcBef>
                <a:spcPct val="0"/>
              </a:spcBef>
              <a:buFont typeface="Wingdings" charset="2"/>
              <a:buChar char="à"/>
              <a:defRPr/>
            </a:pPr>
            <a:r>
              <a:rPr lang="en-US" altLang="en-US" sz="1600" i="1" dirty="0">
                <a:solidFill>
                  <a:schemeClr val="tx1"/>
                </a:solidFill>
                <a:latin typeface="Times New Roman" charset="0"/>
                <a:sym typeface="Wingdings"/>
              </a:rPr>
              <a:t>Which means </a:t>
            </a:r>
            <a:r>
              <a:rPr lang="en-US" altLang="en-US" sz="1600" i="1" dirty="0">
                <a:solidFill>
                  <a:srgbClr val="0432FF"/>
                </a:solidFill>
                <a:latin typeface="Times New Roman" charset="0"/>
                <a:sym typeface="Wingdings"/>
              </a:rPr>
              <a:t>the </a:t>
            </a:r>
            <a:r>
              <a:rPr lang="en-US" altLang="en-US" sz="1600" i="1" dirty="0">
                <a:solidFill>
                  <a:srgbClr val="0432FF"/>
                </a:solidFill>
                <a:latin typeface="Times New Roman" charset="0"/>
              </a:rPr>
              <a:t>revolution frequency of the particles increases (except for e- which are fully relativistic)</a:t>
            </a:r>
          </a:p>
          <a:p>
            <a:pPr marL="285750" indent="-285750" algn="l">
              <a:spcBef>
                <a:spcPct val="0"/>
              </a:spcBef>
              <a:buFont typeface="Wingdings" charset="2"/>
              <a:buChar char="à"/>
              <a:defRPr/>
            </a:pPr>
            <a:r>
              <a:rPr lang="en-US" altLang="en-US" sz="1600" i="1" dirty="0">
                <a:solidFill>
                  <a:schemeClr val="tx1"/>
                </a:solidFill>
                <a:latin typeface="Times New Roman" charset="0"/>
              </a:rPr>
              <a:t>And we have to </a:t>
            </a:r>
            <a:r>
              <a:rPr lang="en-US" altLang="en-US" sz="1600" i="1" dirty="0">
                <a:solidFill>
                  <a:srgbClr val="0432FF"/>
                </a:solidFill>
                <a:latin typeface="Times New Roman" charset="0"/>
              </a:rPr>
              <a:t>adjust the external RF frequency </a:t>
            </a:r>
            <a:r>
              <a:rPr lang="en-US" altLang="en-US" sz="1600" i="1" dirty="0">
                <a:solidFill>
                  <a:schemeClr val="tx1"/>
                </a:solidFill>
                <a:latin typeface="Times New Roman" charset="0"/>
              </a:rPr>
              <a:t>in order to stay </a:t>
            </a:r>
            <a:r>
              <a:rPr lang="en-US" altLang="en-US" sz="1600" i="1" dirty="0" err="1">
                <a:solidFill>
                  <a:schemeClr val="tx1"/>
                </a:solidFill>
                <a:latin typeface="Times New Roman" charset="0"/>
              </a:rPr>
              <a:t>synchronised</a:t>
            </a:r>
            <a:r>
              <a:rPr lang="en-US" altLang="en-US" sz="1600" i="1" dirty="0">
                <a:solidFill>
                  <a:schemeClr val="tx1"/>
                </a:solidFill>
                <a:latin typeface="Times New Roman" charset="0"/>
              </a:rPr>
              <a:t>.</a:t>
            </a:r>
          </a:p>
        </p:txBody>
      </p:sp>
      <p:grpSp>
        <p:nvGrpSpPr>
          <p:cNvPr id="77827" name="Group 15"/>
          <p:cNvGrpSpPr>
            <a:grpSpLocks/>
          </p:cNvGrpSpPr>
          <p:nvPr/>
        </p:nvGrpSpPr>
        <p:grpSpPr bwMode="auto">
          <a:xfrm>
            <a:off x="2135189" y="4049714"/>
            <a:ext cx="7273925" cy="1157287"/>
            <a:chOff x="646015" y="1711325"/>
            <a:chExt cx="7272809" cy="1157207"/>
          </a:xfrm>
        </p:grpSpPr>
        <p:sp>
          <p:nvSpPr>
            <p:cNvPr id="77836" name="Text Box 17"/>
            <p:cNvSpPr txBox="1">
              <a:spLocks noChangeArrowheads="1"/>
            </p:cNvSpPr>
            <p:nvPr/>
          </p:nvSpPr>
          <p:spPr bwMode="auto">
            <a:xfrm>
              <a:off x="646015" y="1711325"/>
              <a:ext cx="9699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accent2"/>
                  </a:solidFill>
                  <a:latin typeface="Comic Sans MS" charset="0"/>
                  <a:ea typeface="ＭＳ Ｐゴシック" charset="-128"/>
                </a:defRPr>
              </a:lvl1pPr>
              <a:lvl2pPr marL="37931725" indent="-37474525">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0"/>
                </a:spcBef>
              </a:pPr>
              <a:r>
                <a:rPr lang="en-US" altLang="en-US" sz="1600">
                  <a:solidFill>
                    <a:schemeClr val="tx1"/>
                  </a:solidFill>
                  <a:latin typeface="Times New Roman" charset="0"/>
                </a:rPr>
                <a:t>hence :  </a:t>
              </a:r>
              <a:r>
                <a:rPr lang="en-US" altLang="en-US">
                  <a:solidFill>
                    <a:schemeClr val="tx1"/>
                  </a:solidFill>
                  <a:latin typeface="Times New Roman" charset="0"/>
                </a:rPr>
                <a:t> </a:t>
              </a:r>
            </a:p>
          </p:txBody>
        </p:sp>
        <p:graphicFrame>
          <p:nvGraphicFramePr>
            <p:cNvPr id="77837" name="Object 7"/>
            <p:cNvGraphicFramePr>
              <a:graphicFrameLocks noChangeAspect="1"/>
            </p:cNvGraphicFramePr>
            <p:nvPr/>
          </p:nvGraphicFramePr>
          <p:xfrm>
            <a:off x="1510112" y="1990996"/>
            <a:ext cx="6408712" cy="877536"/>
          </p:xfrm>
          <a:graphic>
            <a:graphicData uri="http://schemas.openxmlformats.org/presentationml/2006/ole">
              <mc:AlternateContent xmlns:mc="http://schemas.openxmlformats.org/markup-compatibility/2006">
                <mc:Choice xmlns:v="urn:schemas-microsoft-com:vml" Requires="v">
                  <p:oleObj spid="_x0000_s5147" name="Équation" r:id="rId3" imgW="3263900" imgH="457200" progId="Equation.3">
                    <p:embed/>
                  </p:oleObj>
                </mc:Choice>
                <mc:Fallback>
                  <p:oleObj name="Équation" r:id="rId3" imgW="326390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10112" y="1990996"/>
                          <a:ext cx="6408712" cy="877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77828" name="Rectangle 1"/>
          <p:cNvSpPr>
            <a:spLocks noChangeArrowheads="1"/>
          </p:cNvSpPr>
          <p:nvPr/>
        </p:nvSpPr>
        <p:spPr bwMode="auto">
          <a:xfrm>
            <a:off x="1992313" y="2257426"/>
            <a:ext cx="7605544" cy="646331"/>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spcBef>
                <a:spcPct val="20000"/>
              </a:spcBef>
              <a:defRPr sz="2400">
                <a:solidFill>
                  <a:schemeClr val="accent2"/>
                </a:solidFill>
                <a:latin typeface="Comic Sans MS" charset="0"/>
                <a:ea typeface="ＭＳ Ｐゴシック" charset="-128"/>
              </a:defRPr>
            </a:lvl1pPr>
            <a:lvl2pPr marL="742950" indent="-285750">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0"/>
              </a:spcBef>
            </a:pPr>
            <a:r>
              <a:rPr lang="en-US" altLang="en-US" sz="1800" i="1">
                <a:solidFill>
                  <a:schemeClr val="tx1"/>
                </a:solidFill>
                <a:latin typeface="Times New Roman" charset="0"/>
              </a:rPr>
              <a:t>Revolution frequency and RF frequency are related by the “</a:t>
            </a:r>
            <a:r>
              <a:rPr lang="en-US" altLang="en-US" sz="1800" i="1">
                <a:solidFill>
                  <a:srgbClr val="0432FF"/>
                </a:solidFill>
                <a:latin typeface="Times New Roman" charset="0"/>
              </a:rPr>
              <a:t>harmonic number”.</a:t>
            </a:r>
          </a:p>
          <a:p>
            <a:pPr algn="l">
              <a:spcBef>
                <a:spcPct val="0"/>
              </a:spcBef>
            </a:pPr>
            <a:r>
              <a:rPr lang="en-US" altLang="en-US" sz="1800" i="1">
                <a:solidFill>
                  <a:srgbClr val="0432FF"/>
                </a:solidFill>
                <a:latin typeface="Times New Roman" charset="0"/>
              </a:rPr>
              <a:t>The harominic number is the number of RF wavelengths that fit around the ring.</a:t>
            </a:r>
            <a:endParaRPr lang="en-US" altLang="en-US" sz="1800" i="1">
              <a:solidFill>
                <a:srgbClr val="0432FF"/>
              </a:solidFill>
            </a:endParaRPr>
          </a:p>
        </p:txBody>
      </p:sp>
      <p:sp>
        <p:nvSpPr>
          <p:cNvPr id="5" name="TextBox 4"/>
          <p:cNvSpPr txBox="1">
            <a:spLocks noRot="1" noChangeAspect="1" noMove="1" noResize="1" noEditPoints="1" noAdjustHandles="1" noChangeArrowheads="1" noChangeShapeType="1" noTextEdit="1"/>
          </p:cNvSpPr>
          <p:nvPr/>
        </p:nvSpPr>
        <p:spPr>
          <a:xfrm>
            <a:off x="2623393" y="3277531"/>
            <a:ext cx="2820066" cy="526554"/>
          </a:xfrm>
          <a:prstGeom prst="rect">
            <a:avLst/>
          </a:prstGeom>
          <a:blipFill rotWithShape="0">
            <a:blip r:embed="rId5"/>
            <a:stretch>
              <a:fillRect/>
            </a:stretch>
          </a:blipFill>
        </p:spPr>
        <p:txBody>
          <a:bodyPr/>
          <a:lstStyle/>
          <a:p>
            <a:pPr>
              <a:defRPr/>
            </a:pPr>
            <a:r>
              <a:rPr lang="en-US">
                <a:noFill/>
              </a:rPr>
              <a:t> </a:t>
            </a:r>
          </a:p>
        </p:txBody>
      </p:sp>
      <p:sp>
        <p:nvSpPr>
          <p:cNvPr id="77830" name="Rectangle 5"/>
          <p:cNvSpPr>
            <a:spLocks noChangeArrowheads="1"/>
          </p:cNvSpPr>
          <p:nvPr/>
        </p:nvSpPr>
        <p:spPr bwMode="auto">
          <a:xfrm>
            <a:off x="6240463" y="4365625"/>
            <a:ext cx="3816350" cy="1079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gn="ctr">
              <a:spcBef>
                <a:spcPct val="20000"/>
              </a:spcBef>
              <a:defRPr sz="2400">
                <a:solidFill>
                  <a:schemeClr val="accent2"/>
                </a:solidFill>
                <a:latin typeface="Comic Sans MS" charset="0"/>
                <a:ea typeface="ＭＳ Ｐゴシック" charset="-128"/>
              </a:defRPr>
            </a:lvl1pPr>
            <a:lvl2pPr marL="742950" indent="-285750">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0"/>
              </a:spcBef>
            </a:pPr>
            <a:endParaRPr lang="en-US" altLang="en-US" sz="1800">
              <a:solidFill>
                <a:schemeClr val="tx1"/>
              </a:solidFill>
            </a:endParaRPr>
          </a:p>
        </p:txBody>
      </p:sp>
      <p:sp>
        <p:nvSpPr>
          <p:cNvPr id="22" name="TextBox 21"/>
          <p:cNvSpPr txBox="1">
            <a:spLocks noRot="1" noChangeAspect="1" noMove="1" noResize="1" noEditPoints="1" noAdjustHandles="1" noChangeArrowheads="1" noChangeShapeType="1" noTextEdit="1"/>
          </p:cNvSpPr>
          <p:nvPr/>
        </p:nvSpPr>
        <p:spPr>
          <a:xfrm>
            <a:off x="6240016" y="4505621"/>
            <a:ext cx="1589602" cy="504177"/>
          </a:xfrm>
          <a:prstGeom prst="rect">
            <a:avLst/>
          </a:prstGeom>
          <a:blipFill rotWithShape="0">
            <a:blip r:embed="rId6"/>
            <a:stretch>
              <a:fillRect/>
            </a:stretch>
          </a:blipFill>
        </p:spPr>
        <p:txBody>
          <a:bodyPr/>
          <a:lstStyle/>
          <a:p>
            <a:pPr>
              <a:defRPr/>
            </a:pPr>
            <a:r>
              <a:rPr lang="en-US">
                <a:noFill/>
              </a:rPr>
              <a:t> </a:t>
            </a:r>
          </a:p>
        </p:txBody>
      </p:sp>
      <p:cxnSp>
        <p:nvCxnSpPr>
          <p:cNvPr id="77832" name="Straight Connector 7"/>
          <p:cNvCxnSpPr>
            <a:cxnSpLocks noChangeShapeType="1"/>
          </p:cNvCxnSpPr>
          <p:nvPr/>
        </p:nvCxnSpPr>
        <p:spPr bwMode="auto">
          <a:xfrm>
            <a:off x="8616950" y="4538663"/>
            <a:ext cx="0" cy="10795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9" name="TextBox 8"/>
          <p:cNvSpPr txBox="1">
            <a:spLocks noRot="1" noChangeAspect="1" noMove="1" noResize="1" noEditPoints="1" noAdjustHandles="1" noChangeArrowheads="1" noChangeShapeType="1" noTextEdit="1"/>
          </p:cNvSpPr>
          <p:nvPr/>
        </p:nvSpPr>
        <p:spPr>
          <a:xfrm>
            <a:off x="8778132" y="4538046"/>
            <a:ext cx="831766" cy="518604"/>
          </a:xfrm>
          <a:prstGeom prst="rect">
            <a:avLst/>
          </a:prstGeom>
          <a:blipFill rotWithShape="0">
            <a:blip r:embed="rId7"/>
            <a:stretch>
              <a:fillRect/>
            </a:stretch>
          </a:blipFill>
        </p:spPr>
        <p:txBody>
          <a:bodyPr/>
          <a:lstStyle/>
          <a:p>
            <a:pPr>
              <a:defRPr/>
            </a:pPr>
            <a:r>
              <a:rPr lang="en-US">
                <a:noFill/>
              </a:rPr>
              <a:t> </a:t>
            </a:r>
          </a:p>
        </p:txBody>
      </p:sp>
      <p:sp>
        <p:nvSpPr>
          <p:cNvPr id="27" name="TextBox 26"/>
          <p:cNvSpPr txBox="1">
            <a:spLocks noRot="1" noChangeAspect="1" noMove="1" noResize="1" noEditPoints="1" noAdjustHandles="1" noChangeArrowheads="1" noChangeShapeType="1" noTextEdit="1"/>
          </p:cNvSpPr>
          <p:nvPr/>
        </p:nvSpPr>
        <p:spPr>
          <a:xfrm>
            <a:off x="6254234" y="5192089"/>
            <a:ext cx="1721369" cy="535852"/>
          </a:xfrm>
          <a:prstGeom prst="rect">
            <a:avLst/>
          </a:prstGeom>
          <a:blipFill rotWithShape="0">
            <a:blip r:embed="rId8"/>
            <a:stretch>
              <a:fillRect/>
            </a:stretch>
          </a:blipFill>
        </p:spPr>
        <p:txBody>
          <a:bodyPr/>
          <a:lstStyle/>
          <a:p>
            <a:pPr>
              <a:defRPr/>
            </a:pPr>
            <a:r>
              <a:rPr lang="en-US">
                <a:noFill/>
              </a:rPr>
              <a:t> </a:t>
            </a:r>
          </a:p>
        </p:txBody>
      </p:sp>
      <p:sp>
        <p:nvSpPr>
          <p:cNvPr id="28" name="TextBox 27"/>
          <p:cNvSpPr txBox="1">
            <a:spLocks noRot="1" noChangeAspect="1" noMove="1" noResize="1" noEditPoints="1" noAdjustHandles="1" noChangeArrowheads="1" noChangeShapeType="1" noTextEdit="1"/>
          </p:cNvSpPr>
          <p:nvPr/>
        </p:nvSpPr>
        <p:spPr>
          <a:xfrm>
            <a:off x="6038208" y="5910234"/>
            <a:ext cx="3154136" cy="727507"/>
          </a:xfrm>
          <a:prstGeom prst="rect">
            <a:avLst/>
          </a:prstGeom>
          <a:blipFill rotWithShape="0">
            <a:blip r:embed="rId9"/>
            <a:stretch>
              <a:fillRect/>
            </a:stretch>
          </a:blipFill>
        </p:spPr>
        <p:txBody>
          <a:bodyPr/>
          <a:lstStyle/>
          <a:p>
            <a:pPr>
              <a:defRPr/>
            </a:pPr>
            <a:r>
              <a:rPr lang="en-US">
                <a:noFill/>
              </a:rPr>
              <a:t> </a:t>
            </a:r>
          </a:p>
        </p:txBody>
      </p:sp>
    </p:spTree>
    <p:extLst>
      <p:ext uri="{BB962C8B-B14F-4D97-AF65-F5344CB8AC3E}">
        <p14:creationId xmlns:p14="http://schemas.microsoft.com/office/powerpoint/2010/main" val="2720327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ChangeArrowheads="1"/>
          </p:cNvSpPr>
          <p:nvPr>
            <p:ph type="title"/>
          </p:nvPr>
        </p:nvSpPr>
        <p:spPr>
          <a:xfrm>
            <a:off x="1676400" y="152400"/>
            <a:ext cx="5715000" cy="457200"/>
          </a:xfrm>
        </p:spPr>
        <p:txBody>
          <a:bodyPr>
            <a:normAutofit fontScale="90000"/>
          </a:bodyPr>
          <a:lstStyle/>
          <a:p>
            <a:r>
              <a:rPr lang="en-US" altLang="en-US">
                <a:latin typeface="Times New Roman" charset="0"/>
                <a:ea typeface="ＭＳ Ｐゴシック" charset="-128"/>
              </a:rPr>
              <a:t>The Synchrotron: </a:t>
            </a:r>
            <a:r>
              <a:rPr lang="en-US" altLang="en-US">
                <a:solidFill>
                  <a:schemeClr val="tx2"/>
                </a:solidFill>
                <a:latin typeface="Times New Roman" charset="0"/>
                <a:ea typeface="ＭＳ Ｐゴシック" charset="-128"/>
              </a:rPr>
              <a:t>Frequency Change</a:t>
            </a:r>
            <a:endParaRPr lang="fr-FR" altLang="en-US">
              <a:solidFill>
                <a:schemeClr val="tx2"/>
              </a:solidFill>
              <a:latin typeface="Times New Roman" charset="0"/>
              <a:ea typeface="ＭＳ Ｐゴシック" charset="-128"/>
            </a:endParaRPr>
          </a:p>
        </p:txBody>
      </p:sp>
      <p:grpSp>
        <p:nvGrpSpPr>
          <p:cNvPr id="78850" name="Group 16"/>
          <p:cNvGrpSpPr>
            <a:grpSpLocks/>
          </p:cNvGrpSpPr>
          <p:nvPr/>
        </p:nvGrpSpPr>
        <p:grpSpPr bwMode="auto">
          <a:xfrm>
            <a:off x="1524000" y="3530601"/>
            <a:ext cx="9144000" cy="1509713"/>
            <a:chOff x="0" y="3900488"/>
            <a:chExt cx="9144000" cy="1509712"/>
          </a:xfrm>
        </p:grpSpPr>
        <p:sp>
          <p:nvSpPr>
            <p:cNvPr id="78859" name="Text Box 21"/>
            <p:cNvSpPr txBox="1">
              <a:spLocks noChangeArrowheads="1"/>
            </p:cNvSpPr>
            <p:nvPr/>
          </p:nvSpPr>
          <p:spPr bwMode="auto">
            <a:xfrm>
              <a:off x="0" y="3900488"/>
              <a:ext cx="9144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accent2"/>
                  </a:solidFill>
                  <a:latin typeface="Comic Sans MS" charset="0"/>
                  <a:ea typeface="ＭＳ Ｐゴシック" charset="-128"/>
                </a:defRPr>
              </a:lvl1pPr>
              <a:lvl2pPr marL="37931725" indent="-37474525">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0"/>
                </a:spcBef>
              </a:pPr>
              <a:r>
                <a:rPr lang="en-US" altLang="en-US" sz="1600">
                  <a:solidFill>
                    <a:schemeClr val="tx1"/>
                  </a:solidFill>
                </a:rPr>
                <a:t>   </a:t>
              </a:r>
              <a:r>
                <a:rPr lang="en-US" altLang="en-US" sz="1600">
                  <a:solidFill>
                    <a:schemeClr val="tx1"/>
                  </a:solidFill>
                  <a:latin typeface="Times New Roman" charset="0"/>
                </a:rPr>
                <a:t>The RF frequency must follow the variation of the  B field with the law :                                                              </a:t>
              </a:r>
            </a:p>
            <a:p>
              <a:pPr algn="l">
                <a:spcBef>
                  <a:spcPct val="0"/>
                </a:spcBef>
              </a:pPr>
              <a:endParaRPr lang="en-US" altLang="en-US" sz="1600">
                <a:solidFill>
                  <a:schemeClr val="tx1"/>
                </a:solidFill>
              </a:endParaRPr>
            </a:p>
          </p:txBody>
        </p:sp>
        <p:graphicFrame>
          <p:nvGraphicFramePr>
            <p:cNvPr id="78860" name="Object 6"/>
            <p:cNvGraphicFramePr>
              <a:graphicFrameLocks noChangeAspect="1"/>
            </p:cNvGraphicFramePr>
            <p:nvPr/>
          </p:nvGraphicFramePr>
          <p:xfrm>
            <a:off x="2133600" y="4343400"/>
            <a:ext cx="4130675" cy="1066800"/>
          </p:xfrm>
          <a:graphic>
            <a:graphicData uri="http://schemas.openxmlformats.org/presentationml/2006/ole">
              <mc:AlternateContent xmlns:mc="http://schemas.openxmlformats.org/markup-compatibility/2006">
                <mc:Choice xmlns:v="urn:schemas-microsoft-com:vml" Requires="v">
                  <p:oleObj spid="_x0000_s6171" name="Equation" r:id="rId3" imgW="2082800" imgH="546100" progId="Equation.3">
                    <p:embed/>
                  </p:oleObj>
                </mc:Choice>
                <mc:Fallback>
                  <p:oleObj name="Equation" r:id="rId3" imgW="2082800" imgH="5461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4343400"/>
                          <a:ext cx="4130675" cy="1066800"/>
                        </a:xfrm>
                        <a:prstGeom prst="rect">
                          <a:avLst/>
                        </a:prstGeom>
                        <a:solidFill>
                          <a:srgbClr val="FFFF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pSp>
      <p:sp>
        <p:nvSpPr>
          <p:cNvPr id="19" name="TextBox 18"/>
          <p:cNvSpPr txBox="1">
            <a:spLocks noRot="1" noChangeAspect="1" noMove="1" noResize="1" noEditPoints="1" noAdjustHandles="1" noChangeArrowheads="1" noChangeShapeType="1" noTextEdit="1"/>
          </p:cNvSpPr>
          <p:nvPr/>
        </p:nvSpPr>
        <p:spPr>
          <a:xfrm>
            <a:off x="3503713" y="1052737"/>
            <a:ext cx="2329997" cy="957955"/>
          </a:xfrm>
          <a:prstGeom prst="rect">
            <a:avLst/>
          </a:prstGeom>
          <a:blipFill rotWithShape="0">
            <a:blip r:embed="rId5"/>
            <a:stretch>
              <a:fillRect/>
            </a:stretch>
          </a:blipFill>
        </p:spPr>
        <p:txBody>
          <a:bodyPr/>
          <a:lstStyle/>
          <a:p>
            <a:pPr>
              <a:defRPr/>
            </a:pPr>
            <a:r>
              <a:rPr lang="en-US">
                <a:noFill/>
              </a:rPr>
              <a:t> </a:t>
            </a:r>
          </a:p>
        </p:txBody>
      </p:sp>
      <p:sp>
        <p:nvSpPr>
          <p:cNvPr id="20" name="TextBox 19"/>
          <p:cNvSpPr txBox="1">
            <a:spLocks noRot="1" noChangeAspect="1" noMove="1" noResize="1" noEditPoints="1" noAdjustHandles="1" noChangeArrowheads="1" noChangeShapeType="1" noTextEdit="1"/>
          </p:cNvSpPr>
          <p:nvPr/>
        </p:nvSpPr>
        <p:spPr>
          <a:xfrm>
            <a:off x="2510930" y="1151222"/>
            <a:ext cx="907684" cy="526554"/>
          </a:xfrm>
          <a:prstGeom prst="rect">
            <a:avLst/>
          </a:prstGeom>
          <a:blipFill rotWithShape="0">
            <a:blip r:embed="rId6"/>
            <a:stretch>
              <a:fillRect/>
            </a:stretch>
          </a:blipFill>
        </p:spPr>
        <p:txBody>
          <a:bodyPr/>
          <a:lstStyle/>
          <a:p>
            <a:pPr>
              <a:defRPr/>
            </a:pPr>
            <a:r>
              <a:rPr lang="en-US">
                <a:noFill/>
              </a:rPr>
              <a:t> </a:t>
            </a:r>
          </a:p>
        </p:txBody>
      </p:sp>
      <p:cxnSp>
        <p:nvCxnSpPr>
          <p:cNvPr id="78853" name="Straight Connector 20"/>
          <p:cNvCxnSpPr>
            <a:cxnSpLocks noChangeShapeType="1"/>
          </p:cNvCxnSpPr>
          <p:nvPr/>
        </p:nvCxnSpPr>
        <p:spPr bwMode="auto">
          <a:xfrm>
            <a:off x="7783513" y="1052514"/>
            <a:ext cx="0" cy="10810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2" name="TextBox 1"/>
          <p:cNvSpPr txBox="1">
            <a:spLocks noRot="1" noChangeAspect="1" noMove="1" noResize="1" noEditPoints="1" noAdjustHandles="1" noChangeArrowheads="1" noChangeShapeType="1" noTextEdit="1"/>
          </p:cNvSpPr>
          <p:nvPr/>
        </p:nvSpPr>
        <p:spPr>
          <a:xfrm>
            <a:off x="8095765" y="1276000"/>
            <a:ext cx="709104" cy="421719"/>
          </a:xfrm>
          <a:prstGeom prst="rect">
            <a:avLst/>
          </a:prstGeom>
          <a:blipFill rotWithShape="0">
            <a:blip r:embed="rId7"/>
            <a:stretch>
              <a:fillRect l="-5172" t="-60870" r="-2586" b="-82609"/>
            </a:stretch>
          </a:blipFill>
        </p:spPr>
        <p:txBody>
          <a:bodyPr/>
          <a:lstStyle/>
          <a:p>
            <a:pPr>
              <a:defRPr/>
            </a:pPr>
            <a:r>
              <a:rPr lang="en-US">
                <a:noFill/>
              </a:rPr>
              <a:t> </a:t>
            </a:r>
          </a:p>
        </p:txBody>
      </p:sp>
      <p:sp>
        <p:nvSpPr>
          <p:cNvPr id="23" name="TextBox 22"/>
          <p:cNvSpPr txBox="1">
            <a:spLocks noRot="1" noChangeAspect="1" noMove="1" noResize="1" noEditPoints="1" noAdjustHandles="1" noChangeArrowheads="1" noChangeShapeType="1" noTextEdit="1"/>
          </p:cNvSpPr>
          <p:nvPr/>
        </p:nvSpPr>
        <p:spPr>
          <a:xfrm>
            <a:off x="3503712" y="2164029"/>
            <a:ext cx="3168352" cy="957955"/>
          </a:xfrm>
          <a:prstGeom prst="rect">
            <a:avLst/>
          </a:prstGeom>
          <a:blipFill rotWithShape="0">
            <a:blip r:embed="rId8"/>
            <a:stretch>
              <a:fillRect/>
            </a:stretch>
          </a:blipFill>
        </p:spPr>
        <p:txBody>
          <a:bodyPr/>
          <a:lstStyle/>
          <a:p>
            <a:pPr>
              <a:defRPr/>
            </a:pPr>
            <a:r>
              <a:rPr lang="en-US">
                <a:noFill/>
              </a:rPr>
              <a:t> </a:t>
            </a:r>
          </a:p>
        </p:txBody>
      </p:sp>
      <p:sp>
        <p:nvSpPr>
          <p:cNvPr id="70664" name="Rectangle 16"/>
          <p:cNvSpPr>
            <a:spLocks noChangeArrowheads="1"/>
          </p:cNvSpPr>
          <p:nvPr/>
        </p:nvSpPr>
        <p:spPr bwMode="auto">
          <a:xfrm>
            <a:off x="1681163" y="5405438"/>
            <a:ext cx="7943850"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accent2"/>
                </a:solidFill>
                <a:latin typeface="Comic Sans MS" charset="0"/>
                <a:ea typeface="ＭＳ Ｐゴシック" charset="-128"/>
              </a:defRPr>
            </a:lvl1pPr>
            <a:lvl2pPr marL="37931725" indent="-37474525">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0"/>
              </a:spcBef>
            </a:pPr>
            <a:r>
              <a:rPr lang="en-US" altLang="en-US" sz="1600">
                <a:solidFill>
                  <a:srgbClr val="000000"/>
                </a:solidFill>
                <a:latin typeface="Times New Roman" charset="0"/>
              </a:rPr>
              <a:t>At relativistic energies, (as soon as </a:t>
            </a:r>
            <a:r>
              <a:rPr lang="is-IS" altLang="en-US" sz="1600">
                <a:solidFill>
                  <a:srgbClr val="000000"/>
                </a:solidFill>
                <a:latin typeface="Times New Roman" charset="0"/>
              </a:rPr>
              <a:t>…)</a:t>
            </a:r>
          </a:p>
          <a:p>
            <a:pPr algn="l">
              <a:spcBef>
                <a:spcPct val="0"/>
              </a:spcBef>
            </a:pPr>
            <a:endParaRPr lang="is-IS" altLang="en-US" sz="1600">
              <a:solidFill>
                <a:srgbClr val="000000"/>
              </a:solidFill>
              <a:latin typeface="Times New Roman" charset="0"/>
            </a:endParaRPr>
          </a:p>
          <a:p>
            <a:pPr algn="l">
              <a:spcBef>
                <a:spcPct val="0"/>
              </a:spcBef>
            </a:pPr>
            <a:r>
              <a:rPr lang="en-US" altLang="en-US" sz="1600">
                <a:solidFill>
                  <a:srgbClr val="000000"/>
                </a:solidFill>
                <a:latin typeface="Times New Roman" charset="0"/>
              </a:rPr>
              <a:t>W</a:t>
            </a:r>
            <a:r>
              <a:rPr lang="is-IS" altLang="en-US" sz="1600">
                <a:solidFill>
                  <a:srgbClr val="000000"/>
                </a:solidFill>
                <a:latin typeface="Times New Roman" charset="0"/>
              </a:rPr>
              <a:t>e can treat </a:t>
            </a:r>
            <a:r>
              <a:rPr lang="is-IS" altLang="en-US" sz="1600" i="1">
                <a:solidFill>
                  <a:srgbClr val="000000"/>
                </a:solidFill>
                <a:latin typeface="Times New Roman" charset="0"/>
              </a:rPr>
              <a:t>f</a:t>
            </a:r>
            <a:r>
              <a:rPr lang="is-IS" altLang="en-US" sz="1600" i="1" baseline="-25000">
                <a:solidFill>
                  <a:srgbClr val="000000"/>
                </a:solidFill>
                <a:latin typeface="Times New Roman" charset="0"/>
              </a:rPr>
              <a:t>r</a:t>
            </a:r>
            <a:r>
              <a:rPr lang="is-IS" altLang="en-US" sz="1600">
                <a:solidFill>
                  <a:srgbClr val="000000"/>
                </a:solidFill>
                <a:latin typeface="Times New Roman" charset="0"/>
              </a:rPr>
              <a:t> as constant.  </a:t>
            </a:r>
          </a:p>
          <a:p>
            <a:pPr algn="l">
              <a:spcBef>
                <a:spcPct val="0"/>
              </a:spcBef>
            </a:pPr>
            <a:endParaRPr lang="is-IS" altLang="en-US" sz="1600">
              <a:solidFill>
                <a:srgbClr val="000000"/>
              </a:solidFill>
              <a:latin typeface="Times New Roman" charset="0"/>
            </a:endParaRPr>
          </a:p>
          <a:p>
            <a:pPr algn="l">
              <a:spcBef>
                <a:spcPct val="0"/>
              </a:spcBef>
            </a:pPr>
            <a:r>
              <a:rPr lang="en-US" altLang="en-US" sz="1800" i="1">
                <a:solidFill>
                  <a:schemeClr val="tx1"/>
                </a:solidFill>
                <a:latin typeface="Times New Roman" charset="0"/>
              </a:rPr>
              <a:t>which is true for</a:t>
            </a:r>
            <a:r>
              <a:rPr lang="en-US" altLang="en-US" sz="1800" i="1">
                <a:solidFill>
                  <a:srgbClr val="0000FF"/>
                </a:solidFill>
                <a:latin typeface="Times New Roman" charset="0"/>
              </a:rPr>
              <a:t> LHC at high energy and for electrons </a:t>
            </a:r>
            <a:r>
              <a:rPr lang="en-US" altLang="en-US" sz="1800" i="1">
                <a:solidFill>
                  <a:schemeClr val="tx1"/>
                </a:solidFill>
                <a:latin typeface="Times New Roman" charset="0"/>
              </a:rPr>
              <a:t>from the start </a:t>
            </a:r>
          </a:p>
          <a:p>
            <a:pPr algn="l">
              <a:spcBef>
                <a:spcPct val="0"/>
              </a:spcBef>
            </a:pPr>
            <a:endParaRPr lang="en-US" altLang="en-US" sz="1800">
              <a:solidFill>
                <a:schemeClr val="tx1"/>
              </a:solidFill>
              <a:latin typeface="Times New Roman" charset="0"/>
            </a:endParaRPr>
          </a:p>
        </p:txBody>
      </p:sp>
      <p:sp>
        <p:nvSpPr>
          <p:cNvPr id="5" name="TextBox 4"/>
          <p:cNvSpPr txBox="1">
            <a:spLocks noRot="1" noChangeAspect="1" noMove="1" noResize="1" noEditPoints="1" noAdjustHandles="1" noChangeArrowheads="1" noChangeShapeType="1" noTextEdit="1"/>
          </p:cNvSpPr>
          <p:nvPr/>
        </p:nvSpPr>
        <p:spPr>
          <a:xfrm>
            <a:off x="5385734" y="5362870"/>
            <a:ext cx="895950" cy="457561"/>
          </a:xfrm>
          <a:prstGeom prst="rect">
            <a:avLst/>
          </a:prstGeom>
          <a:blipFill rotWithShape="0">
            <a:blip r:embed="rId9"/>
            <a:stretch>
              <a:fillRect/>
            </a:stretch>
          </a:blipFill>
        </p:spPr>
        <p:txBody>
          <a:bodyPr/>
          <a:lstStyle/>
          <a:p>
            <a:pPr>
              <a:defRPr/>
            </a:pPr>
            <a:r>
              <a:rPr lang="en-US">
                <a:noFill/>
              </a:rPr>
              <a:t> </a:t>
            </a:r>
          </a:p>
        </p:txBody>
      </p:sp>
      <p:sp>
        <p:nvSpPr>
          <p:cNvPr id="26" name="TextBox 25"/>
          <p:cNvSpPr txBox="1">
            <a:spLocks noRot="1" noChangeAspect="1" noMove="1" noResize="1" noEditPoints="1" noAdjustHandles="1" noChangeArrowheads="1" noChangeShapeType="1" noTextEdit="1"/>
          </p:cNvSpPr>
          <p:nvPr/>
        </p:nvSpPr>
        <p:spPr>
          <a:xfrm>
            <a:off x="5385734" y="5853330"/>
            <a:ext cx="1533048" cy="405239"/>
          </a:xfrm>
          <a:prstGeom prst="rect">
            <a:avLst/>
          </a:prstGeom>
          <a:blipFill rotWithShape="0">
            <a:blip r:embed="rId10"/>
            <a:stretch>
              <a:fillRect l="-3571" t="-55224" r="-794" b="-64179"/>
            </a:stretch>
          </a:blipFill>
        </p:spPr>
        <p:txBody>
          <a:bodyPr/>
          <a:lstStyle/>
          <a:p>
            <a:pPr>
              <a:defRPr/>
            </a:pPr>
            <a:r>
              <a:rPr lang="en-US">
                <a:noFill/>
              </a:rPr>
              <a:t> </a:t>
            </a:r>
          </a:p>
        </p:txBody>
      </p:sp>
    </p:spTree>
    <p:extLst>
      <p:ext uri="{BB962C8B-B14F-4D97-AF65-F5344CB8AC3E}">
        <p14:creationId xmlns:p14="http://schemas.microsoft.com/office/powerpoint/2010/main" val="610893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06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828800" y="152400"/>
            <a:ext cx="8305800" cy="609600"/>
          </a:xfrm>
        </p:spPr>
        <p:txBody>
          <a:bodyPr>
            <a:normAutofit fontScale="90000"/>
          </a:bodyPr>
          <a:lstStyle/>
          <a:p>
            <a:pPr algn="l"/>
            <a:r>
              <a:rPr lang="en-US" altLang="en-US" i="1">
                <a:latin typeface="Times New Roman" charset="0"/>
                <a:ea typeface="ＭＳ Ｐゴシック" charset="-128"/>
              </a:rPr>
              <a:t>Energy Gain in RF structures: </a:t>
            </a:r>
            <a:br>
              <a:rPr lang="en-US" altLang="en-US" i="1">
                <a:latin typeface="Times New Roman" charset="0"/>
                <a:ea typeface="ＭＳ Ｐゴシック" charset="-128"/>
              </a:rPr>
            </a:br>
            <a:r>
              <a:rPr lang="en-US" altLang="en-US" i="1">
                <a:latin typeface="Times New Roman" charset="0"/>
                <a:ea typeface="ＭＳ Ｐゴシック" charset="-128"/>
              </a:rPr>
              <a:t>		           Transit Time Factor</a:t>
            </a:r>
            <a:endParaRPr lang="fr-FR" altLang="en-US" i="1">
              <a:latin typeface="Times New Roman" charset="0"/>
              <a:ea typeface="ＭＳ Ｐゴシック" charset="-128"/>
            </a:endParaRPr>
          </a:p>
        </p:txBody>
      </p:sp>
      <p:graphicFrame>
        <p:nvGraphicFramePr>
          <p:cNvPr id="56322" name="Object 3"/>
          <p:cNvGraphicFramePr>
            <a:graphicFrameLocks noChangeAspect="1"/>
          </p:cNvGraphicFramePr>
          <p:nvPr/>
        </p:nvGraphicFramePr>
        <p:xfrm>
          <a:off x="5918201" y="2565401"/>
          <a:ext cx="576263" cy="309563"/>
        </p:xfrm>
        <a:graphic>
          <a:graphicData uri="http://schemas.openxmlformats.org/presentationml/2006/ole">
            <mc:AlternateContent xmlns:mc="http://schemas.openxmlformats.org/markup-compatibility/2006">
              <mc:Choice xmlns:v="urn:schemas-microsoft-com:vml" Requires="v">
                <p:oleObj spid="_x0000_s1157" name="Equation" r:id="rId4" imgW="329914" imgH="177646" progId="Equation.3">
                  <p:embed/>
                </p:oleObj>
              </mc:Choice>
              <mc:Fallback>
                <p:oleObj name="Equation" r:id="rId4" imgW="329914" imgH="177646"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18201" y="2565401"/>
                        <a:ext cx="576263"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56323" name="Text Box 9"/>
          <p:cNvSpPr txBox="1">
            <a:spLocks noChangeArrowheads="1"/>
          </p:cNvSpPr>
          <p:nvPr/>
        </p:nvSpPr>
        <p:spPr bwMode="auto">
          <a:xfrm>
            <a:off x="4595814" y="990600"/>
            <a:ext cx="584358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accent2"/>
                </a:solidFill>
                <a:latin typeface="Comic Sans MS" charset="0"/>
                <a:ea typeface="ＭＳ Ｐゴシック" charset="-128"/>
              </a:defRPr>
            </a:lvl1pPr>
            <a:lvl2pPr marL="37931725" indent="-37474525">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50000"/>
              </a:spcBef>
            </a:pPr>
            <a:r>
              <a:rPr lang="en-US" altLang="en-US" sz="1800">
                <a:solidFill>
                  <a:srgbClr val="006600"/>
                </a:solidFill>
                <a:latin typeface="Times New Roman" charset="0"/>
              </a:rPr>
              <a:t>The RF-field is oscillating field at frequency</a:t>
            </a:r>
            <a:r>
              <a:rPr lang="fr-FR" altLang="en-US" sz="1800">
                <a:solidFill>
                  <a:srgbClr val="006600"/>
                </a:solidFill>
                <a:latin typeface="Times New Roman" charset="0"/>
              </a:rPr>
              <a:t> </a:t>
            </a:r>
            <a:r>
              <a:rPr lang="fr-FR" altLang="en-US" sz="1800">
                <a:solidFill>
                  <a:srgbClr val="006600"/>
                </a:solidFill>
                <a:latin typeface="Times New Roman" charset="0"/>
                <a:sym typeface="Symbol" charset="2"/>
              </a:rPr>
              <a:t> </a:t>
            </a:r>
            <a:r>
              <a:rPr lang="en-US" altLang="en-US" sz="1800">
                <a:solidFill>
                  <a:srgbClr val="006600"/>
                </a:solidFill>
                <a:latin typeface="Times New Roman" charset="0"/>
                <a:sym typeface="Symbol" charset="2"/>
              </a:rPr>
              <a:t> (</a:t>
            </a:r>
            <a:r>
              <a:rPr lang="fr-FR" altLang="en-US" sz="1800">
                <a:solidFill>
                  <a:srgbClr val="006600"/>
                </a:solidFill>
                <a:latin typeface="Times New Roman" charset="0"/>
                <a:sym typeface="Symbol" charset="2"/>
              </a:rPr>
              <a:t>amplitude </a:t>
            </a:r>
            <a:r>
              <a:rPr lang="en-US" altLang="en-US" sz="1800">
                <a:solidFill>
                  <a:srgbClr val="006600"/>
                </a:solidFill>
                <a:latin typeface="Times New Roman" charset="0"/>
                <a:sym typeface="Symbol" charset="2"/>
              </a:rPr>
              <a:t>is assumed to be constant all along the</a:t>
            </a:r>
            <a:r>
              <a:rPr lang="fr-FR" altLang="en-US" sz="1800">
                <a:solidFill>
                  <a:srgbClr val="006600"/>
                </a:solidFill>
                <a:latin typeface="Times New Roman" charset="0"/>
                <a:sym typeface="Symbol" charset="2"/>
              </a:rPr>
              <a:t> gap)</a:t>
            </a:r>
            <a:endParaRPr lang="fr-FR" altLang="en-US" sz="1800">
              <a:solidFill>
                <a:srgbClr val="006600"/>
              </a:solidFill>
              <a:latin typeface="Times New Roman" charset="0"/>
            </a:endParaRPr>
          </a:p>
        </p:txBody>
      </p:sp>
      <p:sp>
        <p:nvSpPr>
          <p:cNvPr id="56324" name="Text Box 10"/>
          <p:cNvSpPr txBox="1">
            <a:spLocks noChangeArrowheads="1"/>
          </p:cNvSpPr>
          <p:nvPr/>
        </p:nvSpPr>
        <p:spPr bwMode="auto">
          <a:xfrm>
            <a:off x="4614863" y="2227263"/>
            <a:ext cx="5613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accent2"/>
                </a:solidFill>
                <a:latin typeface="Comic Sans MS" charset="0"/>
                <a:ea typeface="ＭＳ Ｐゴシック" charset="-128"/>
              </a:defRPr>
            </a:lvl1pPr>
            <a:lvl2pPr marL="37931725" indent="-37474525">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50000"/>
              </a:spcBef>
            </a:pPr>
            <a:r>
              <a:rPr lang="en-US" altLang="en-US" sz="1800">
                <a:solidFill>
                  <a:srgbClr val="006600"/>
                </a:solidFill>
                <a:latin typeface="Times New Roman" charset="0"/>
              </a:rPr>
              <a:t>Consider a particle passing through the middle of the gap at time t=0 :</a:t>
            </a:r>
          </a:p>
        </p:txBody>
      </p:sp>
      <p:pic>
        <p:nvPicPr>
          <p:cNvPr id="56325" name="Picture 18" descr="Cavity_TM010_E-2.png"/>
          <p:cNvPicPr>
            <a:picLocks noChangeAspect="1"/>
          </p:cNvPicPr>
          <p:nvPr/>
        </p:nvPicPr>
        <p:blipFill>
          <a:blip r:embed="rId6">
            <a:extLst>
              <a:ext uri="{28A0092B-C50C-407E-A947-70E740481C1C}">
                <a14:useLocalDpi xmlns:a14="http://schemas.microsoft.com/office/drawing/2010/main" val="0"/>
              </a:ext>
            </a:extLst>
          </a:blip>
          <a:srcRect l="25764" t="3413" r="16846" b="11949"/>
          <a:stretch>
            <a:fillRect/>
          </a:stretch>
        </p:blipFill>
        <p:spPr bwMode="auto">
          <a:xfrm>
            <a:off x="1676401" y="1066800"/>
            <a:ext cx="2670175"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6326" name="Straight Arrow Connector 18"/>
          <p:cNvCxnSpPr>
            <a:cxnSpLocks noChangeShapeType="1"/>
          </p:cNvCxnSpPr>
          <p:nvPr/>
        </p:nvCxnSpPr>
        <p:spPr bwMode="auto">
          <a:xfrm>
            <a:off x="2362200" y="2108200"/>
            <a:ext cx="1066800" cy="381000"/>
          </a:xfrm>
          <a:prstGeom prst="straightConnector1">
            <a:avLst/>
          </a:prstGeom>
          <a:noFill/>
          <a:ln w="31750">
            <a:solidFill>
              <a:srgbClr val="0000FF"/>
            </a:solidFill>
            <a:round/>
            <a:headEnd type="arrow" w="med" len="med"/>
            <a:tailEnd type="arrow" w="med" len="med"/>
          </a:ln>
          <a:extLst>
            <a:ext uri="{909E8E84-426E-40DD-AFC4-6F175D3DCCD1}">
              <a14:hiddenFill xmlns:a14="http://schemas.microsoft.com/office/drawing/2010/main">
                <a:noFill/>
              </a14:hiddenFill>
            </a:ext>
          </a:extLst>
        </p:spPr>
      </p:cxnSp>
      <p:sp>
        <p:nvSpPr>
          <p:cNvPr id="56327" name="TextBox 20"/>
          <p:cNvSpPr txBox="1">
            <a:spLocks noChangeArrowheads="1"/>
          </p:cNvSpPr>
          <p:nvPr/>
        </p:nvSpPr>
        <p:spPr bwMode="auto">
          <a:xfrm>
            <a:off x="2819401" y="1905000"/>
            <a:ext cx="307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spcBef>
                <a:spcPct val="20000"/>
              </a:spcBef>
              <a:defRPr sz="2400">
                <a:solidFill>
                  <a:schemeClr val="accent2"/>
                </a:solidFill>
                <a:latin typeface="Comic Sans MS" charset="0"/>
                <a:ea typeface="ＭＳ Ｐゴシック" charset="-128"/>
              </a:defRPr>
            </a:lvl1pPr>
            <a:lvl2pPr marL="37931725" indent="-37474525">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0"/>
              </a:spcBef>
            </a:pPr>
            <a:r>
              <a:rPr lang="en-US" altLang="en-US" sz="1800">
                <a:solidFill>
                  <a:srgbClr val="0000FF"/>
                </a:solidFill>
              </a:rPr>
              <a:t>g</a:t>
            </a:r>
          </a:p>
        </p:txBody>
      </p:sp>
      <p:grpSp>
        <p:nvGrpSpPr>
          <p:cNvPr id="56328" name="Group 26"/>
          <p:cNvGrpSpPr>
            <a:grpSpLocks/>
          </p:cNvGrpSpPr>
          <p:nvPr/>
        </p:nvGrpSpPr>
        <p:grpSpPr bwMode="auto">
          <a:xfrm>
            <a:off x="2038351" y="3516313"/>
            <a:ext cx="5395913" cy="766762"/>
            <a:chOff x="3071813" y="2819400"/>
            <a:chExt cx="5395912" cy="766763"/>
          </a:xfrm>
        </p:grpSpPr>
        <p:graphicFrame>
          <p:nvGraphicFramePr>
            <p:cNvPr id="56336" name="Object 9"/>
            <p:cNvGraphicFramePr>
              <a:graphicFrameLocks noChangeAspect="1"/>
            </p:cNvGraphicFramePr>
            <p:nvPr/>
          </p:nvGraphicFramePr>
          <p:xfrm>
            <a:off x="5867400" y="2819400"/>
            <a:ext cx="2600325" cy="766763"/>
          </p:xfrm>
          <a:graphic>
            <a:graphicData uri="http://schemas.openxmlformats.org/presentationml/2006/ole">
              <mc:AlternateContent xmlns:mc="http://schemas.openxmlformats.org/markup-compatibility/2006">
                <mc:Choice xmlns:v="urn:schemas-microsoft-com:vml" Requires="v">
                  <p:oleObj spid="_x0000_s1158" name="Equation" r:id="rId7" imgW="1422400" imgH="419100" progId="Equation.3">
                    <p:embed/>
                  </p:oleObj>
                </mc:Choice>
                <mc:Fallback>
                  <p:oleObj name="Equation" r:id="rId7" imgW="1422400" imgH="4191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67400" y="2819400"/>
                          <a:ext cx="2600325" cy="766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56337" name="Text Box 11"/>
            <p:cNvSpPr txBox="1">
              <a:spLocks noChangeArrowheads="1"/>
            </p:cNvSpPr>
            <p:nvPr/>
          </p:nvSpPr>
          <p:spPr bwMode="auto">
            <a:xfrm>
              <a:off x="3071813" y="2971800"/>
              <a:ext cx="53863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accent2"/>
                  </a:solidFill>
                  <a:latin typeface="Comic Sans MS" charset="0"/>
                  <a:ea typeface="ＭＳ Ｐゴシック" charset="-128"/>
                </a:defRPr>
              </a:lvl1pPr>
              <a:lvl2pPr marL="37931725" indent="-37474525">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50000"/>
                </a:spcBef>
              </a:pPr>
              <a:r>
                <a:rPr lang="en-US" altLang="en-US" sz="1800">
                  <a:solidFill>
                    <a:srgbClr val="FF3300"/>
                  </a:solidFill>
                  <a:latin typeface="Times New Roman" charset="0"/>
                </a:rPr>
                <a:t>The total energy gain is: </a:t>
              </a:r>
              <a:endParaRPr lang="fr-FR" altLang="en-US" sz="1800">
                <a:solidFill>
                  <a:srgbClr val="FF3300"/>
                </a:solidFill>
                <a:latin typeface="Times New Roman" charset="0"/>
              </a:endParaRPr>
            </a:p>
          </p:txBody>
        </p:sp>
      </p:grpSp>
      <p:graphicFrame>
        <p:nvGraphicFramePr>
          <p:cNvPr id="52233" name="Object 6"/>
          <p:cNvGraphicFramePr>
            <a:graphicFrameLocks noChangeAspect="1"/>
          </p:cNvGraphicFramePr>
          <p:nvPr/>
        </p:nvGraphicFramePr>
        <p:xfrm>
          <a:off x="4822826" y="4421188"/>
          <a:ext cx="2792413" cy="679450"/>
        </p:xfrm>
        <a:graphic>
          <a:graphicData uri="http://schemas.openxmlformats.org/presentationml/2006/ole">
            <mc:AlternateContent xmlns:mc="http://schemas.openxmlformats.org/markup-compatibility/2006">
              <mc:Choice xmlns:v="urn:schemas-microsoft-com:vml" Requires="v">
                <p:oleObj spid="_x0000_s1159" name="Equation" r:id="rId9" imgW="1459866" imgH="355446" progId="Equation.3">
                  <p:embed/>
                </p:oleObj>
              </mc:Choice>
              <mc:Fallback>
                <p:oleObj name="Equation" r:id="rId9" imgW="1459866" imgH="355446"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22826" y="4421188"/>
                        <a:ext cx="2792413" cy="679450"/>
                      </a:xfrm>
                      <a:prstGeom prst="rect">
                        <a:avLst/>
                      </a:prstGeom>
                      <a:solidFill>
                        <a:srgbClr val="FFCC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52234" name="Object 7"/>
          <p:cNvGraphicFramePr>
            <a:graphicFrameLocks noChangeAspect="1"/>
          </p:cNvGraphicFramePr>
          <p:nvPr/>
        </p:nvGraphicFramePr>
        <p:xfrm>
          <a:off x="8321675" y="4422775"/>
          <a:ext cx="2133600" cy="558800"/>
        </p:xfrm>
        <a:graphic>
          <a:graphicData uri="http://schemas.openxmlformats.org/presentationml/2006/ole">
            <mc:AlternateContent xmlns:mc="http://schemas.openxmlformats.org/markup-compatibility/2006">
              <mc:Choice xmlns:v="urn:schemas-microsoft-com:vml" Requires="v">
                <p:oleObj spid="_x0000_s1160" name="Equation" r:id="rId11" imgW="1358310" imgH="355446" progId="Equation.3">
                  <p:embed/>
                </p:oleObj>
              </mc:Choice>
              <mc:Fallback>
                <p:oleObj name="Equation" r:id="rId11" imgW="1358310" imgH="355446"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321675" y="4422775"/>
                        <a:ext cx="2133600" cy="558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52235" name="Text Box 11"/>
          <p:cNvSpPr txBox="1">
            <a:spLocks noChangeArrowheads="1"/>
          </p:cNvSpPr>
          <p:nvPr/>
        </p:nvSpPr>
        <p:spPr bwMode="auto">
          <a:xfrm>
            <a:off x="2362200" y="6253164"/>
            <a:ext cx="4191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accent2"/>
                </a:solidFill>
                <a:latin typeface="Comic Sans MS" charset="0"/>
                <a:ea typeface="ＭＳ Ｐゴシック" charset="-128"/>
              </a:defRPr>
            </a:lvl1pPr>
            <a:lvl2pPr marL="37931725" indent="-37474525">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50000"/>
              </a:spcBef>
            </a:pPr>
            <a:r>
              <a:rPr lang="en-US" altLang="en-US" sz="1800">
                <a:solidFill>
                  <a:srgbClr val="FF3300"/>
                </a:solidFill>
                <a:latin typeface="Times New Roman" charset="0"/>
              </a:rPr>
              <a:t>transit time factor ( 0 &lt; T &lt; 1 )</a:t>
            </a:r>
          </a:p>
          <a:p>
            <a:pPr algn="l">
              <a:spcBef>
                <a:spcPct val="50000"/>
              </a:spcBef>
            </a:pPr>
            <a:endParaRPr lang="fr-FR" altLang="en-US" sz="1800">
              <a:solidFill>
                <a:srgbClr val="FF3300"/>
              </a:solidFill>
              <a:latin typeface="Times New Roman" charset="0"/>
            </a:endParaRPr>
          </a:p>
        </p:txBody>
      </p:sp>
      <p:graphicFrame>
        <p:nvGraphicFramePr>
          <p:cNvPr id="52236" name="Object 8"/>
          <p:cNvGraphicFramePr>
            <a:graphicFrameLocks noChangeAspect="1"/>
          </p:cNvGraphicFramePr>
          <p:nvPr/>
        </p:nvGraphicFramePr>
        <p:xfrm>
          <a:off x="8321676" y="5319713"/>
          <a:ext cx="987425" cy="520700"/>
        </p:xfrm>
        <a:graphic>
          <a:graphicData uri="http://schemas.openxmlformats.org/presentationml/2006/ole">
            <mc:AlternateContent xmlns:mc="http://schemas.openxmlformats.org/markup-compatibility/2006">
              <mc:Choice xmlns:v="urn:schemas-microsoft-com:vml" Requires="v">
                <p:oleObj spid="_x0000_s1161" name="Equation" r:id="rId13" imgW="16761905" imgH="8838095" progId="Equation.3">
                  <p:embed/>
                </p:oleObj>
              </mc:Choice>
              <mc:Fallback>
                <p:oleObj name="Equation" r:id="rId13" imgW="16761905" imgH="8838095"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321676" y="5319713"/>
                        <a:ext cx="987425" cy="520700"/>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6" name="TextBox 5"/>
          <p:cNvSpPr txBox="1">
            <a:spLocks noRot="1" noChangeAspect="1" noMove="1" noResize="1" noEditPoints="1" noAdjustHandles="1" noChangeArrowheads="1" noChangeShapeType="1" noTextEdit="1"/>
          </p:cNvSpPr>
          <p:nvPr/>
        </p:nvSpPr>
        <p:spPr>
          <a:xfrm>
            <a:off x="6685194" y="1693292"/>
            <a:ext cx="3449406" cy="567143"/>
          </a:xfrm>
          <a:prstGeom prst="rect">
            <a:avLst/>
          </a:prstGeom>
          <a:blipFill rotWithShape="0">
            <a:blip r:embed="rId15"/>
            <a:stretch>
              <a:fillRect/>
            </a:stretch>
          </a:blipFill>
        </p:spPr>
        <p:txBody>
          <a:bodyPr/>
          <a:lstStyle/>
          <a:p>
            <a:pPr>
              <a:defRPr/>
            </a:pPr>
            <a:r>
              <a:rPr lang="en-US">
                <a:noFill/>
              </a:rPr>
              <a:t> </a:t>
            </a:r>
          </a:p>
        </p:txBody>
      </p:sp>
      <p:sp>
        <p:nvSpPr>
          <p:cNvPr id="52238" name="Rectangle 6"/>
          <p:cNvSpPr>
            <a:spLocks noChangeArrowheads="1"/>
          </p:cNvSpPr>
          <p:nvPr/>
        </p:nvSpPr>
        <p:spPr bwMode="auto">
          <a:xfrm>
            <a:off x="2038350" y="5345113"/>
            <a:ext cx="60721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spcBef>
                <a:spcPct val="20000"/>
              </a:spcBef>
              <a:defRPr sz="2400">
                <a:solidFill>
                  <a:schemeClr val="accent2"/>
                </a:solidFill>
                <a:latin typeface="Comic Sans MS" charset="0"/>
                <a:ea typeface="ＭＳ Ｐゴシック" charset="-128"/>
              </a:defRPr>
            </a:lvl1pPr>
            <a:lvl2pPr marL="742950" indent="-285750">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0"/>
              </a:spcBef>
            </a:pPr>
            <a:r>
              <a:rPr lang="is-IS" altLang="en-US" sz="1800">
                <a:solidFill>
                  <a:srgbClr val="FF3300"/>
                </a:solidFill>
                <a:latin typeface="Times New Roman" charset="0"/>
              </a:rPr>
              <a:t>…</a:t>
            </a:r>
            <a:r>
              <a:rPr lang="en-US" altLang="en-US" sz="1800">
                <a:solidFill>
                  <a:srgbClr val="FF3300"/>
                </a:solidFill>
                <a:latin typeface="Times New Roman" charset="0"/>
              </a:rPr>
              <a:t> where we have introduce the so-called “transit time angle” 𝜃</a:t>
            </a:r>
          </a:p>
          <a:p>
            <a:pPr algn="l">
              <a:spcBef>
                <a:spcPct val="0"/>
              </a:spcBef>
            </a:pPr>
            <a:r>
              <a:rPr lang="en-US" altLang="en-US" sz="1800">
                <a:solidFill>
                  <a:srgbClr val="FF3300"/>
                </a:solidFill>
                <a:latin typeface="Times New Roman" charset="0"/>
              </a:rPr>
              <a:t>     defining the transit time factor  T.</a:t>
            </a:r>
            <a:endParaRPr lang="en-US" altLang="en-US" sz="1800">
              <a:solidFill>
                <a:schemeClr val="tx1"/>
              </a:solidFill>
            </a:endParaRPr>
          </a:p>
        </p:txBody>
      </p:sp>
      <p:sp>
        <p:nvSpPr>
          <p:cNvPr id="56335" name="Rectangle 7"/>
          <p:cNvSpPr>
            <a:spLocks noChangeArrowheads="1"/>
          </p:cNvSpPr>
          <p:nvPr/>
        </p:nvSpPr>
        <p:spPr bwMode="auto">
          <a:xfrm>
            <a:off x="9132888" y="4476750"/>
            <a:ext cx="1535112" cy="6477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gn="ctr">
              <a:spcBef>
                <a:spcPct val="20000"/>
              </a:spcBef>
              <a:defRPr sz="2400">
                <a:solidFill>
                  <a:schemeClr val="accent2"/>
                </a:solidFill>
                <a:latin typeface="Comic Sans MS" charset="0"/>
                <a:ea typeface="ＭＳ Ｐゴシック" charset="-128"/>
              </a:defRPr>
            </a:lvl1pPr>
            <a:lvl2pPr marL="742950" indent="-285750">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0"/>
              </a:spcBef>
            </a:pPr>
            <a:endParaRPr lang="en-US" altLang="en-US" sz="1800">
              <a:solidFill>
                <a:schemeClr val="tx1"/>
              </a:solidFill>
            </a:endParaRPr>
          </a:p>
        </p:txBody>
      </p:sp>
    </p:spTree>
    <p:extLst>
      <p:ext uri="{BB962C8B-B14F-4D97-AF65-F5344CB8AC3E}">
        <p14:creationId xmlns:p14="http://schemas.microsoft.com/office/powerpoint/2010/main" val="10034560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223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223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223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23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2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5" grpId="0"/>
      <p:bldP spid="5223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a:xfrm>
            <a:off x="1828800" y="152400"/>
            <a:ext cx="8305800" cy="609600"/>
          </a:xfrm>
        </p:spPr>
        <p:txBody>
          <a:bodyPr>
            <a:normAutofit fontScale="90000"/>
          </a:bodyPr>
          <a:lstStyle/>
          <a:p>
            <a:pPr algn="l"/>
            <a:r>
              <a:rPr lang="en-US" altLang="en-US" i="1">
                <a:latin typeface="Times New Roman" charset="0"/>
                <a:ea typeface="ＭＳ Ｐゴシック" charset="-128"/>
              </a:rPr>
              <a:t>Energy Gain in RF structures: </a:t>
            </a:r>
            <a:br>
              <a:rPr lang="en-US" altLang="en-US" i="1">
                <a:latin typeface="Times New Roman" charset="0"/>
                <a:ea typeface="ＭＳ Ｐゴシック" charset="-128"/>
              </a:rPr>
            </a:br>
            <a:r>
              <a:rPr lang="en-US" altLang="en-US" i="1">
                <a:latin typeface="Times New Roman" charset="0"/>
                <a:ea typeface="ＭＳ Ｐゴシック" charset="-128"/>
              </a:rPr>
              <a:t>		           Transit Time Factor</a:t>
            </a:r>
            <a:endParaRPr lang="fr-FR" altLang="en-US" i="1">
              <a:latin typeface="Times New Roman" charset="0"/>
              <a:ea typeface="ＭＳ Ｐゴシック" charset="-128"/>
            </a:endParaRPr>
          </a:p>
        </p:txBody>
      </p:sp>
      <p:pic>
        <p:nvPicPr>
          <p:cNvPr id="58370" name="Picture 18" descr="Cavity_TM010_E-2.png"/>
          <p:cNvPicPr>
            <a:picLocks noChangeAspect="1"/>
          </p:cNvPicPr>
          <p:nvPr/>
        </p:nvPicPr>
        <p:blipFill>
          <a:blip r:embed="rId3">
            <a:extLst>
              <a:ext uri="{28A0092B-C50C-407E-A947-70E740481C1C}">
                <a14:useLocalDpi xmlns:a14="http://schemas.microsoft.com/office/drawing/2010/main" val="0"/>
              </a:ext>
            </a:extLst>
          </a:blip>
          <a:srcRect l="25764" t="3413" r="16846" b="11949"/>
          <a:stretch>
            <a:fillRect/>
          </a:stretch>
        </p:blipFill>
        <p:spPr bwMode="auto">
          <a:xfrm>
            <a:off x="1676401" y="1066800"/>
            <a:ext cx="2670175"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8371" name="Straight Arrow Connector 18"/>
          <p:cNvCxnSpPr>
            <a:cxnSpLocks noChangeShapeType="1"/>
          </p:cNvCxnSpPr>
          <p:nvPr/>
        </p:nvCxnSpPr>
        <p:spPr bwMode="auto">
          <a:xfrm>
            <a:off x="2362200" y="2108200"/>
            <a:ext cx="1066800" cy="381000"/>
          </a:xfrm>
          <a:prstGeom prst="straightConnector1">
            <a:avLst/>
          </a:prstGeom>
          <a:noFill/>
          <a:ln w="31750">
            <a:solidFill>
              <a:srgbClr val="0000FF"/>
            </a:solidFill>
            <a:round/>
            <a:headEnd type="arrow" w="med" len="med"/>
            <a:tailEnd type="arrow" w="med" len="med"/>
          </a:ln>
          <a:extLst>
            <a:ext uri="{909E8E84-426E-40DD-AFC4-6F175D3DCCD1}">
              <a14:hiddenFill xmlns:a14="http://schemas.microsoft.com/office/drawing/2010/main">
                <a:noFill/>
              </a14:hiddenFill>
            </a:ext>
          </a:extLst>
        </p:spPr>
      </p:cxnSp>
      <p:sp>
        <p:nvSpPr>
          <p:cNvPr id="58372" name="TextBox 20"/>
          <p:cNvSpPr txBox="1">
            <a:spLocks noChangeArrowheads="1"/>
          </p:cNvSpPr>
          <p:nvPr/>
        </p:nvSpPr>
        <p:spPr bwMode="auto">
          <a:xfrm>
            <a:off x="2819401" y="1905000"/>
            <a:ext cx="307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spcBef>
                <a:spcPct val="20000"/>
              </a:spcBef>
              <a:defRPr sz="2400">
                <a:solidFill>
                  <a:schemeClr val="accent2"/>
                </a:solidFill>
                <a:latin typeface="Comic Sans MS" charset="0"/>
                <a:ea typeface="ＭＳ Ｐゴシック" charset="-128"/>
              </a:defRPr>
            </a:lvl1pPr>
            <a:lvl2pPr marL="37931725" indent="-37474525">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0"/>
              </a:spcBef>
            </a:pPr>
            <a:r>
              <a:rPr lang="en-US" altLang="en-US" sz="1800">
                <a:solidFill>
                  <a:srgbClr val="0000FF"/>
                </a:solidFill>
              </a:rPr>
              <a:t>g</a:t>
            </a:r>
          </a:p>
        </p:txBody>
      </p:sp>
      <p:grpSp>
        <p:nvGrpSpPr>
          <p:cNvPr id="58373" name="Group 26"/>
          <p:cNvGrpSpPr>
            <a:grpSpLocks/>
          </p:cNvGrpSpPr>
          <p:nvPr/>
        </p:nvGrpSpPr>
        <p:grpSpPr bwMode="auto">
          <a:xfrm>
            <a:off x="4738688" y="1349376"/>
            <a:ext cx="5395912" cy="766763"/>
            <a:chOff x="3071813" y="2819400"/>
            <a:chExt cx="5395912" cy="766763"/>
          </a:xfrm>
        </p:grpSpPr>
        <p:graphicFrame>
          <p:nvGraphicFramePr>
            <p:cNvPr id="58385" name="Object 9"/>
            <p:cNvGraphicFramePr>
              <a:graphicFrameLocks noChangeAspect="1"/>
            </p:cNvGraphicFramePr>
            <p:nvPr/>
          </p:nvGraphicFramePr>
          <p:xfrm>
            <a:off x="5867400" y="2819400"/>
            <a:ext cx="2600325" cy="766763"/>
          </p:xfrm>
          <a:graphic>
            <a:graphicData uri="http://schemas.openxmlformats.org/presentationml/2006/ole">
              <mc:AlternateContent xmlns:mc="http://schemas.openxmlformats.org/markup-compatibility/2006">
                <mc:Choice xmlns:v="urn:schemas-microsoft-com:vml" Requires="v">
                  <p:oleObj spid="_x0000_s3205" name="Equation" r:id="rId4" imgW="1422400" imgH="419100" progId="Equation.3">
                    <p:embed/>
                  </p:oleObj>
                </mc:Choice>
                <mc:Fallback>
                  <p:oleObj name="Equation" r:id="rId4" imgW="1422400" imgH="4191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2819400"/>
                          <a:ext cx="2600325" cy="766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58386" name="Text Box 11"/>
            <p:cNvSpPr txBox="1">
              <a:spLocks noChangeArrowheads="1"/>
            </p:cNvSpPr>
            <p:nvPr/>
          </p:nvSpPr>
          <p:spPr bwMode="auto">
            <a:xfrm>
              <a:off x="3071813" y="2971800"/>
              <a:ext cx="53863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accent2"/>
                  </a:solidFill>
                  <a:latin typeface="Comic Sans MS" charset="0"/>
                  <a:ea typeface="ＭＳ Ｐゴシック" charset="-128"/>
                </a:defRPr>
              </a:lvl1pPr>
              <a:lvl2pPr marL="37931725" indent="-37474525">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50000"/>
                </a:spcBef>
              </a:pPr>
              <a:r>
                <a:rPr lang="en-US" altLang="en-US" sz="1800">
                  <a:solidFill>
                    <a:srgbClr val="FF3300"/>
                  </a:solidFill>
                  <a:latin typeface="Times New Roman" charset="0"/>
                </a:rPr>
                <a:t>The total energy gain is: </a:t>
              </a:r>
              <a:endParaRPr lang="fr-FR" altLang="en-US" sz="1800">
                <a:solidFill>
                  <a:srgbClr val="FF3300"/>
                </a:solidFill>
                <a:latin typeface="Times New Roman" charset="0"/>
              </a:endParaRPr>
            </a:p>
          </p:txBody>
        </p:sp>
      </p:grpSp>
      <p:graphicFrame>
        <p:nvGraphicFramePr>
          <p:cNvPr id="58374" name="Object 6"/>
          <p:cNvGraphicFramePr>
            <a:graphicFrameLocks noChangeAspect="1"/>
          </p:cNvGraphicFramePr>
          <p:nvPr/>
        </p:nvGraphicFramePr>
        <p:xfrm>
          <a:off x="7437438" y="1393825"/>
          <a:ext cx="2792412" cy="679450"/>
        </p:xfrm>
        <a:graphic>
          <a:graphicData uri="http://schemas.openxmlformats.org/presentationml/2006/ole">
            <mc:AlternateContent xmlns:mc="http://schemas.openxmlformats.org/markup-compatibility/2006">
              <mc:Choice xmlns:v="urn:schemas-microsoft-com:vml" Requires="v">
                <p:oleObj spid="_x0000_s3206" name="Equation" r:id="rId6" imgW="1459866" imgH="355446" progId="Equation.3">
                  <p:embed/>
                </p:oleObj>
              </mc:Choice>
              <mc:Fallback>
                <p:oleObj name="Equation" r:id="rId6" imgW="1459866" imgH="355446"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37438" y="1393825"/>
                        <a:ext cx="2792412" cy="679450"/>
                      </a:xfrm>
                      <a:prstGeom prst="rect">
                        <a:avLst/>
                      </a:prstGeom>
                      <a:solidFill>
                        <a:srgbClr val="FFCC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58375" name="Object 7"/>
          <p:cNvGraphicFramePr>
            <a:graphicFrameLocks noChangeAspect="1"/>
          </p:cNvGraphicFramePr>
          <p:nvPr/>
        </p:nvGraphicFramePr>
        <p:xfrm>
          <a:off x="4914900" y="2667000"/>
          <a:ext cx="2133600" cy="558800"/>
        </p:xfrm>
        <a:graphic>
          <a:graphicData uri="http://schemas.openxmlformats.org/presentationml/2006/ole">
            <mc:AlternateContent xmlns:mc="http://schemas.openxmlformats.org/markup-compatibility/2006">
              <mc:Choice xmlns:v="urn:schemas-microsoft-com:vml" Requires="v">
                <p:oleObj spid="_x0000_s3207" name="Equation" r:id="rId8" imgW="1358310" imgH="355446" progId="Equation.3">
                  <p:embed/>
                </p:oleObj>
              </mc:Choice>
              <mc:Fallback>
                <p:oleObj name="Equation" r:id="rId8" imgW="1358310" imgH="355446"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14900" y="2667000"/>
                        <a:ext cx="2133600" cy="558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58376" name="Object 8"/>
          <p:cNvGraphicFramePr>
            <a:graphicFrameLocks noChangeAspect="1"/>
          </p:cNvGraphicFramePr>
          <p:nvPr/>
        </p:nvGraphicFramePr>
        <p:xfrm>
          <a:off x="8256589" y="2708275"/>
          <a:ext cx="987425" cy="520700"/>
        </p:xfrm>
        <a:graphic>
          <a:graphicData uri="http://schemas.openxmlformats.org/presentationml/2006/ole">
            <mc:AlternateContent xmlns:mc="http://schemas.openxmlformats.org/markup-compatibility/2006">
              <mc:Choice xmlns:v="urn:schemas-microsoft-com:vml" Requires="v">
                <p:oleObj spid="_x0000_s3208" name="Equation" r:id="rId10" imgW="16761905" imgH="8838095" progId="Equation.3">
                  <p:embed/>
                </p:oleObj>
              </mc:Choice>
              <mc:Fallback>
                <p:oleObj name="Equation" r:id="rId10" imgW="16761905" imgH="8838095"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256589" y="2708275"/>
                        <a:ext cx="987425" cy="520700"/>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58377" name="Rectangle 7"/>
          <p:cNvSpPr>
            <a:spLocks noChangeArrowheads="1"/>
          </p:cNvSpPr>
          <p:nvPr/>
        </p:nvSpPr>
        <p:spPr bwMode="auto">
          <a:xfrm>
            <a:off x="9132888" y="4476750"/>
            <a:ext cx="1535112" cy="6477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gn="ctr">
              <a:spcBef>
                <a:spcPct val="20000"/>
              </a:spcBef>
              <a:defRPr sz="2400">
                <a:solidFill>
                  <a:schemeClr val="accent2"/>
                </a:solidFill>
                <a:latin typeface="Comic Sans MS" charset="0"/>
                <a:ea typeface="ＭＳ Ｐゴシック" charset="-128"/>
              </a:defRPr>
            </a:lvl1pPr>
            <a:lvl2pPr marL="742950" indent="-285750">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0"/>
              </a:spcBef>
            </a:pPr>
            <a:endParaRPr lang="en-US" altLang="en-US" sz="1800">
              <a:solidFill>
                <a:schemeClr val="tx1"/>
              </a:solidFill>
            </a:endParaRPr>
          </a:p>
        </p:txBody>
      </p:sp>
      <p:sp>
        <p:nvSpPr>
          <p:cNvPr id="58378" name="Line 5"/>
          <p:cNvSpPr>
            <a:spLocks noChangeShapeType="1"/>
          </p:cNvSpPr>
          <p:nvPr/>
        </p:nvSpPr>
        <p:spPr bwMode="auto">
          <a:xfrm>
            <a:off x="-2905125" y="6151563"/>
            <a:ext cx="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259" name="Text Box 11"/>
          <p:cNvSpPr txBox="1">
            <a:spLocks noChangeArrowheads="1"/>
          </p:cNvSpPr>
          <p:nvPr/>
        </p:nvSpPr>
        <p:spPr bwMode="auto">
          <a:xfrm>
            <a:off x="2005014" y="4646613"/>
            <a:ext cx="53863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accent2"/>
                </a:solidFill>
                <a:latin typeface="Comic Sans MS" charset="0"/>
                <a:ea typeface="ＭＳ Ｐゴシック" charset="-128"/>
              </a:defRPr>
            </a:lvl1pPr>
            <a:lvl2pPr marL="37931725" indent="-37474525">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50000"/>
              </a:spcBef>
            </a:pPr>
            <a:r>
              <a:rPr lang="en-US" altLang="en-US" sz="1800">
                <a:solidFill>
                  <a:srgbClr val="FF3300"/>
                </a:solidFill>
                <a:latin typeface="Times New Roman" charset="0"/>
              </a:rPr>
              <a:t>ideal case: </a:t>
            </a:r>
            <a:endParaRPr lang="fr-FR" altLang="en-US" sz="1800">
              <a:solidFill>
                <a:srgbClr val="FF3300"/>
              </a:solidFill>
              <a:latin typeface="Times New Roman" charset="0"/>
            </a:endParaRPr>
          </a:p>
        </p:txBody>
      </p:sp>
      <p:graphicFrame>
        <p:nvGraphicFramePr>
          <p:cNvPr id="53260" name="Object 4"/>
          <p:cNvGraphicFramePr>
            <a:graphicFrameLocks noChangeAspect="1"/>
          </p:cNvGraphicFramePr>
          <p:nvPr/>
        </p:nvGraphicFramePr>
        <p:xfrm>
          <a:off x="3189289" y="4508501"/>
          <a:ext cx="3311525" cy="631825"/>
        </p:xfrm>
        <a:graphic>
          <a:graphicData uri="http://schemas.openxmlformats.org/presentationml/2006/ole">
            <mc:AlternateContent xmlns:mc="http://schemas.openxmlformats.org/markup-compatibility/2006">
              <mc:Choice xmlns:v="urn:schemas-microsoft-com:vml" Requires="v">
                <p:oleObj spid="_x0000_s3209" name="Equation" r:id="rId12" imgW="19301587" imgH="3682540" progId="Equation.3">
                  <p:embed/>
                </p:oleObj>
              </mc:Choice>
              <mc:Fallback>
                <p:oleObj name="Equation" r:id="rId12" imgW="19301587" imgH="368254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189289" y="4508501"/>
                        <a:ext cx="3311525" cy="63182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58381" name="Rectangle 2"/>
          <p:cNvSpPr>
            <a:spLocks noChangeArrowheads="1"/>
          </p:cNvSpPr>
          <p:nvPr/>
        </p:nvSpPr>
        <p:spPr bwMode="auto">
          <a:xfrm>
            <a:off x="1839913" y="3686175"/>
            <a:ext cx="8432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spcBef>
                <a:spcPct val="20000"/>
              </a:spcBef>
              <a:defRPr sz="2400">
                <a:solidFill>
                  <a:schemeClr val="accent2"/>
                </a:solidFill>
                <a:latin typeface="Comic Sans MS" charset="0"/>
                <a:ea typeface="ＭＳ Ｐゴシック" charset="-128"/>
              </a:defRPr>
            </a:lvl1pPr>
            <a:lvl2pPr marL="742950" indent="-285750">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0"/>
              </a:spcBef>
            </a:pPr>
            <a:r>
              <a:rPr lang="en-US" altLang="en-US" sz="1600">
                <a:solidFill>
                  <a:schemeClr val="tx1"/>
                </a:solidFill>
                <a:latin typeface="Times New Roman" charset="0"/>
              </a:rPr>
              <a:t>Because of the changing RF amplitude with time (i.e. with position of the particle inside the cavity) </a:t>
            </a:r>
          </a:p>
          <a:p>
            <a:pPr algn="l">
              <a:spcBef>
                <a:spcPct val="0"/>
              </a:spcBef>
            </a:pPr>
            <a:r>
              <a:rPr lang="en-US" altLang="en-US" sz="1600">
                <a:solidFill>
                  <a:schemeClr val="tx1"/>
                </a:solidFill>
                <a:latin typeface="Times New Roman" charset="0"/>
              </a:rPr>
              <a:t>The net energy gain is reduced. </a:t>
            </a:r>
            <a:endParaRPr lang="en-US" altLang="en-US" sz="1600">
              <a:solidFill>
                <a:schemeClr val="tx1"/>
              </a:solidFill>
            </a:endParaRPr>
          </a:p>
        </p:txBody>
      </p:sp>
      <p:sp>
        <p:nvSpPr>
          <p:cNvPr id="53262" name="Rectangle 24"/>
          <p:cNvSpPr>
            <a:spLocks noChangeArrowheads="1"/>
          </p:cNvSpPr>
          <p:nvPr/>
        </p:nvSpPr>
        <p:spPr bwMode="auto">
          <a:xfrm>
            <a:off x="1858964" y="5330826"/>
            <a:ext cx="5507037"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spcBef>
                <a:spcPct val="20000"/>
              </a:spcBef>
              <a:defRPr sz="2400">
                <a:solidFill>
                  <a:schemeClr val="accent2"/>
                </a:solidFill>
                <a:latin typeface="Comic Sans MS" charset="0"/>
                <a:ea typeface="ＭＳ Ｐゴシック" charset="-128"/>
              </a:defRPr>
            </a:lvl1pPr>
            <a:lvl2pPr marL="742950" indent="-285750">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0"/>
              </a:spcBef>
            </a:pPr>
            <a:r>
              <a:rPr lang="is-IS" altLang="en-US" sz="1600">
                <a:solidFill>
                  <a:schemeClr val="tx1"/>
                </a:solidFill>
                <a:latin typeface="Times New Roman" charset="0"/>
              </a:rPr>
              <a:t>… wich means  ... 𝜔 </a:t>
            </a:r>
            <a:r>
              <a:rPr lang="is-IS" altLang="en-US" sz="1600">
                <a:solidFill>
                  <a:schemeClr val="tx1"/>
                </a:solidFill>
                <a:latin typeface="Times New Roman" charset="0"/>
                <a:sym typeface="Wingdings" charset="2"/>
              </a:rPr>
              <a:t> 0  ... </a:t>
            </a:r>
            <a:r>
              <a:rPr lang="en-US" altLang="en-US" sz="1600">
                <a:solidFill>
                  <a:schemeClr val="tx1"/>
                </a:solidFill>
                <a:latin typeface="Times New Roman" charset="0"/>
                <a:sym typeface="Wingdings" charset="2"/>
              </a:rPr>
              <a:t>A</a:t>
            </a:r>
            <a:r>
              <a:rPr lang="is-IS" altLang="en-US" sz="1600">
                <a:solidFill>
                  <a:schemeClr val="tx1"/>
                </a:solidFill>
                <a:latin typeface="Times New Roman" charset="0"/>
                <a:sym typeface="Wingdings" charset="2"/>
              </a:rPr>
              <a:t>nd / or  g  0</a:t>
            </a:r>
            <a:endParaRPr lang="en-US" altLang="en-US" sz="1600">
              <a:solidFill>
                <a:schemeClr val="tx1"/>
              </a:solidFill>
              <a:latin typeface="Times New Roman" charset="0"/>
              <a:sym typeface="Wingdings" charset="2"/>
            </a:endParaRPr>
          </a:p>
          <a:p>
            <a:pPr algn="l">
              <a:spcBef>
                <a:spcPct val="0"/>
              </a:spcBef>
            </a:pPr>
            <a:endParaRPr lang="en-US" altLang="en-US" sz="1600">
              <a:solidFill>
                <a:schemeClr val="tx1"/>
              </a:solidFill>
              <a:latin typeface="Times New Roman" charset="0"/>
              <a:sym typeface="Wingdings" charset="2"/>
            </a:endParaRPr>
          </a:p>
          <a:p>
            <a:pPr algn="l">
              <a:spcBef>
                <a:spcPct val="0"/>
              </a:spcBef>
            </a:pPr>
            <a:r>
              <a:rPr lang="en-US" altLang="en-US" sz="1600">
                <a:solidFill>
                  <a:srgbClr val="0000FF"/>
                </a:solidFill>
                <a:latin typeface="Times New Roman" charset="0"/>
              </a:rPr>
              <a:t>Thus, better go for el. static accelerators </a:t>
            </a:r>
            <a:r>
              <a:rPr lang="is-IS" altLang="en-US" sz="1600">
                <a:solidFill>
                  <a:srgbClr val="0000FF"/>
                </a:solidFill>
                <a:latin typeface="Times New Roman" charset="0"/>
              </a:rPr>
              <a:t>… or zero gap cavities .</a:t>
            </a:r>
            <a:endParaRPr lang="en-US" altLang="en-US" sz="1600">
              <a:solidFill>
                <a:srgbClr val="0000FF"/>
              </a:solidFill>
              <a:latin typeface="Times New Roman" charset="0"/>
            </a:endParaRPr>
          </a:p>
          <a:p>
            <a:pPr algn="l">
              <a:spcBef>
                <a:spcPct val="0"/>
              </a:spcBef>
            </a:pPr>
            <a:r>
              <a:rPr lang="en-US" altLang="en-US" sz="1600">
                <a:solidFill>
                  <a:schemeClr val="tx1"/>
                </a:solidFill>
                <a:latin typeface="Times New Roman" charset="0"/>
              </a:rPr>
              <a:t>Still  we can optimise the transit time factor !! </a:t>
            </a:r>
          </a:p>
        </p:txBody>
      </p:sp>
      <p:sp>
        <p:nvSpPr>
          <p:cNvPr id="58383" name="TextBox 1"/>
          <p:cNvSpPr txBox="1">
            <a:spLocks noChangeArrowheads="1"/>
          </p:cNvSpPr>
          <p:nvPr/>
        </p:nvSpPr>
        <p:spPr bwMode="auto">
          <a:xfrm>
            <a:off x="2432050" y="5516564"/>
            <a:ext cx="34686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Comic Sans MS" charset="0"/>
                <a:ea typeface="ＭＳ Ｐゴシック" charset="-128"/>
              </a:defRPr>
            </a:lvl1pPr>
            <a:lvl2pPr marL="742950" indent="-285750">
              <a:defRPr b="1">
                <a:solidFill>
                  <a:schemeClr val="tx1"/>
                </a:solidFill>
                <a:latin typeface="Comic Sans MS" charset="0"/>
                <a:ea typeface="ＭＳ Ｐゴシック" charset="-128"/>
              </a:defRPr>
            </a:lvl2pPr>
            <a:lvl3pPr marL="1143000" indent="-228600">
              <a:defRPr b="1">
                <a:solidFill>
                  <a:schemeClr val="tx1"/>
                </a:solidFill>
                <a:latin typeface="Comic Sans MS" charset="0"/>
                <a:ea typeface="ＭＳ Ｐゴシック" charset="-128"/>
              </a:defRPr>
            </a:lvl3pPr>
            <a:lvl4pPr marL="1600200" indent="-228600">
              <a:defRPr b="1">
                <a:solidFill>
                  <a:schemeClr val="tx1"/>
                </a:solidFill>
                <a:latin typeface="Comic Sans MS" charset="0"/>
                <a:ea typeface="ＭＳ Ｐゴシック" charset="-128"/>
              </a:defRPr>
            </a:lvl4pPr>
            <a:lvl5pPr marL="2057400" indent="-228600">
              <a:defRPr b="1">
                <a:solidFill>
                  <a:schemeClr val="tx1"/>
                </a:solidFill>
                <a:latin typeface="Comic Sans MS" charset="0"/>
                <a:ea typeface="ＭＳ Ｐゴシック" charset="-128"/>
              </a:defRPr>
            </a:lvl5pPr>
            <a:lvl6pPr marL="2514600" indent="-228600" eaLnBrk="0" fontAlgn="base" hangingPunct="0">
              <a:spcBef>
                <a:spcPct val="0"/>
              </a:spcBef>
              <a:spcAft>
                <a:spcPct val="0"/>
              </a:spcAft>
              <a:defRPr b="1">
                <a:solidFill>
                  <a:schemeClr val="tx1"/>
                </a:solidFill>
                <a:latin typeface="Comic Sans MS" charset="0"/>
                <a:ea typeface="ＭＳ Ｐゴシック" charset="-128"/>
              </a:defRPr>
            </a:lvl6pPr>
            <a:lvl7pPr marL="2971800" indent="-228600" eaLnBrk="0" fontAlgn="base" hangingPunct="0">
              <a:spcBef>
                <a:spcPct val="0"/>
              </a:spcBef>
              <a:spcAft>
                <a:spcPct val="0"/>
              </a:spcAft>
              <a:defRPr b="1">
                <a:solidFill>
                  <a:schemeClr val="tx1"/>
                </a:solidFill>
                <a:latin typeface="Comic Sans MS" charset="0"/>
                <a:ea typeface="ＭＳ Ｐゴシック" charset="-128"/>
              </a:defRPr>
            </a:lvl7pPr>
            <a:lvl8pPr marL="3429000" indent="-228600" eaLnBrk="0" fontAlgn="base" hangingPunct="0">
              <a:spcBef>
                <a:spcPct val="0"/>
              </a:spcBef>
              <a:spcAft>
                <a:spcPct val="0"/>
              </a:spcAft>
              <a:defRPr b="1">
                <a:solidFill>
                  <a:schemeClr val="tx1"/>
                </a:solidFill>
                <a:latin typeface="Comic Sans MS" charset="0"/>
                <a:ea typeface="ＭＳ Ｐゴシック" charset="-128"/>
              </a:defRPr>
            </a:lvl8pPr>
            <a:lvl9pPr marL="3886200" indent="-228600" eaLnBrk="0" fontAlgn="base" hangingPunct="0">
              <a:spcBef>
                <a:spcPct val="0"/>
              </a:spcBef>
              <a:spcAft>
                <a:spcPct val="0"/>
              </a:spcAft>
              <a:defRPr b="1">
                <a:solidFill>
                  <a:schemeClr val="tx1"/>
                </a:solidFill>
                <a:latin typeface="Comic Sans MS" charset="0"/>
                <a:ea typeface="ＭＳ Ｐゴシック" charset="-128"/>
              </a:defRPr>
            </a:lvl9pPr>
          </a:lstStyle>
          <a:p>
            <a:r>
              <a:rPr lang="en-US" altLang="en-US"/>
              <a:t>w=0 </a:t>
            </a:r>
            <a:r>
              <a:rPr lang="en-US" altLang="en-US">
                <a:sym typeface="Wingdings" charset="2"/>
              </a:rPr>
              <a:t> electrostatic machine</a:t>
            </a:r>
            <a:endParaRPr lang="en-US" altLang="en-US"/>
          </a:p>
        </p:txBody>
      </p:sp>
      <p:pic>
        <p:nvPicPr>
          <p:cNvPr id="20" name="Picture 6" descr="benodet2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836944" y="4049714"/>
            <a:ext cx="1662112" cy="198120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1" name="Line 5"/>
          <p:cNvSpPr>
            <a:spLocks noChangeShapeType="1"/>
          </p:cNvSpPr>
          <p:nvPr/>
        </p:nvSpPr>
        <p:spPr bwMode="auto">
          <a:xfrm>
            <a:off x="8892381" y="3752851"/>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pic>
        <p:nvPicPr>
          <p:cNvPr id="22" name="Picture 6" descr="benodetRF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03332" y="4441826"/>
            <a:ext cx="1744663"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25"/>
          <p:cNvSpPr txBox="1">
            <a:spLocks noChangeArrowheads="1"/>
          </p:cNvSpPr>
          <p:nvPr/>
        </p:nvSpPr>
        <p:spPr bwMode="auto">
          <a:xfrm>
            <a:off x="9365456" y="4545015"/>
            <a:ext cx="381836"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spcBef>
                <a:spcPct val="20000"/>
              </a:spcBef>
              <a:defRPr sz="2400">
                <a:solidFill>
                  <a:schemeClr val="accent2"/>
                </a:solidFill>
                <a:latin typeface="Comic Sans MS" charset="0"/>
                <a:ea typeface="ＭＳ Ｐゴシック" charset="-128"/>
              </a:defRPr>
            </a:lvl1pPr>
            <a:lvl2pPr marL="37931725" indent="-37474525">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0"/>
              </a:spcBef>
            </a:pPr>
            <a:r>
              <a:rPr lang="en-US" altLang="en-US" sz="4600" i="1">
                <a:solidFill>
                  <a:srgbClr val="FF0000"/>
                </a:solidFill>
                <a:latin typeface="Times New Roman" charset="0"/>
              </a:rPr>
              <a:t>!</a:t>
            </a:r>
          </a:p>
        </p:txBody>
      </p:sp>
      <p:sp>
        <p:nvSpPr>
          <p:cNvPr id="24" name="TextBox 1"/>
          <p:cNvSpPr txBox="1">
            <a:spLocks noChangeArrowheads="1"/>
          </p:cNvSpPr>
          <p:nvPr/>
        </p:nvSpPr>
        <p:spPr bwMode="auto">
          <a:xfrm>
            <a:off x="7603331" y="5689601"/>
            <a:ext cx="1720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Comic Sans MS" charset="0"/>
                <a:ea typeface="ＭＳ Ｐゴシック" charset="-128"/>
              </a:defRPr>
            </a:lvl1pPr>
            <a:lvl2pPr marL="742950" indent="-285750">
              <a:defRPr b="1">
                <a:solidFill>
                  <a:schemeClr val="tx1"/>
                </a:solidFill>
                <a:latin typeface="Comic Sans MS" charset="0"/>
                <a:ea typeface="ＭＳ Ｐゴシック" charset="-128"/>
              </a:defRPr>
            </a:lvl2pPr>
            <a:lvl3pPr marL="1143000" indent="-228600">
              <a:defRPr b="1">
                <a:solidFill>
                  <a:schemeClr val="tx1"/>
                </a:solidFill>
                <a:latin typeface="Comic Sans MS" charset="0"/>
                <a:ea typeface="ＭＳ Ｐゴシック" charset="-128"/>
              </a:defRPr>
            </a:lvl3pPr>
            <a:lvl4pPr marL="1600200" indent="-228600">
              <a:defRPr b="1">
                <a:solidFill>
                  <a:schemeClr val="tx1"/>
                </a:solidFill>
                <a:latin typeface="Comic Sans MS" charset="0"/>
                <a:ea typeface="ＭＳ Ｐゴシック" charset="-128"/>
              </a:defRPr>
            </a:lvl4pPr>
            <a:lvl5pPr marL="2057400" indent="-228600">
              <a:defRPr b="1">
                <a:solidFill>
                  <a:schemeClr val="tx1"/>
                </a:solidFill>
                <a:latin typeface="Comic Sans MS" charset="0"/>
                <a:ea typeface="ＭＳ Ｐゴシック" charset="-128"/>
              </a:defRPr>
            </a:lvl5pPr>
            <a:lvl6pPr marL="2514600" indent="-228600" eaLnBrk="0" fontAlgn="base" hangingPunct="0">
              <a:spcBef>
                <a:spcPct val="0"/>
              </a:spcBef>
              <a:spcAft>
                <a:spcPct val="0"/>
              </a:spcAft>
              <a:defRPr b="1">
                <a:solidFill>
                  <a:schemeClr val="tx1"/>
                </a:solidFill>
                <a:latin typeface="Comic Sans MS" charset="0"/>
                <a:ea typeface="ＭＳ Ｐゴシック" charset="-128"/>
              </a:defRPr>
            </a:lvl6pPr>
            <a:lvl7pPr marL="2971800" indent="-228600" eaLnBrk="0" fontAlgn="base" hangingPunct="0">
              <a:spcBef>
                <a:spcPct val="0"/>
              </a:spcBef>
              <a:spcAft>
                <a:spcPct val="0"/>
              </a:spcAft>
              <a:defRPr b="1">
                <a:solidFill>
                  <a:schemeClr val="tx1"/>
                </a:solidFill>
                <a:latin typeface="Comic Sans MS" charset="0"/>
                <a:ea typeface="ＭＳ Ｐゴシック" charset="-128"/>
              </a:defRPr>
            </a:lvl7pPr>
            <a:lvl8pPr marL="3429000" indent="-228600" eaLnBrk="0" fontAlgn="base" hangingPunct="0">
              <a:spcBef>
                <a:spcPct val="0"/>
              </a:spcBef>
              <a:spcAft>
                <a:spcPct val="0"/>
              </a:spcAft>
              <a:defRPr b="1">
                <a:solidFill>
                  <a:schemeClr val="tx1"/>
                </a:solidFill>
                <a:latin typeface="Comic Sans MS" charset="0"/>
                <a:ea typeface="ＭＳ Ｐゴシック" charset="-128"/>
              </a:defRPr>
            </a:lvl8pPr>
            <a:lvl9pPr marL="3886200" indent="-228600" eaLnBrk="0" fontAlgn="base" hangingPunct="0">
              <a:spcBef>
                <a:spcPct val="0"/>
              </a:spcBef>
              <a:spcAft>
                <a:spcPct val="0"/>
              </a:spcAft>
              <a:defRPr b="1">
                <a:solidFill>
                  <a:schemeClr val="tx1"/>
                </a:solidFill>
                <a:latin typeface="Comic Sans MS" charset="0"/>
                <a:ea typeface="ＭＳ Ｐゴシック" charset="-128"/>
              </a:defRPr>
            </a:lvl9pPr>
          </a:lstStyle>
          <a:p>
            <a:r>
              <a:rPr lang="en-US" altLang="en-US" sz="1000"/>
              <a:t>Old cavity design with gap not optimised</a:t>
            </a:r>
          </a:p>
        </p:txBody>
      </p:sp>
      <p:sp>
        <p:nvSpPr>
          <p:cNvPr id="25" name="TextBox 15"/>
          <p:cNvSpPr txBox="1">
            <a:spLocks noChangeArrowheads="1"/>
          </p:cNvSpPr>
          <p:nvPr/>
        </p:nvSpPr>
        <p:spPr bwMode="auto">
          <a:xfrm>
            <a:off x="9511506" y="6011865"/>
            <a:ext cx="2374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Comic Sans MS" charset="0"/>
                <a:ea typeface="ＭＳ Ｐゴシック" charset="-128"/>
              </a:defRPr>
            </a:lvl1pPr>
            <a:lvl2pPr marL="742950" indent="-285750">
              <a:defRPr b="1">
                <a:solidFill>
                  <a:schemeClr val="tx1"/>
                </a:solidFill>
                <a:latin typeface="Comic Sans MS" charset="0"/>
                <a:ea typeface="ＭＳ Ｐゴシック" charset="-128"/>
              </a:defRPr>
            </a:lvl2pPr>
            <a:lvl3pPr marL="1143000" indent="-228600">
              <a:defRPr b="1">
                <a:solidFill>
                  <a:schemeClr val="tx1"/>
                </a:solidFill>
                <a:latin typeface="Comic Sans MS" charset="0"/>
                <a:ea typeface="ＭＳ Ｐゴシック" charset="-128"/>
              </a:defRPr>
            </a:lvl3pPr>
            <a:lvl4pPr marL="1600200" indent="-228600">
              <a:defRPr b="1">
                <a:solidFill>
                  <a:schemeClr val="tx1"/>
                </a:solidFill>
                <a:latin typeface="Comic Sans MS" charset="0"/>
                <a:ea typeface="ＭＳ Ｐゴシック" charset="-128"/>
              </a:defRPr>
            </a:lvl4pPr>
            <a:lvl5pPr marL="2057400" indent="-228600">
              <a:defRPr b="1">
                <a:solidFill>
                  <a:schemeClr val="tx1"/>
                </a:solidFill>
                <a:latin typeface="Comic Sans MS" charset="0"/>
                <a:ea typeface="ＭＳ Ｐゴシック" charset="-128"/>
              </a:defRPr>
            </a:lvl5pPr>
            <a:lvl6pPr marL="2514600" indent="-228600" eaLnBrk="0" fontAlgn="base" hangingPunct="0">
              <a:spcBef>
                <a:spcPct val="0"/>
              </a:spcBef>
              <a:spcAft>
                <a:spcPct val="0"/>
              </a:spcAft>
              <a:defRPr b="1">
                <a:solidFill>
                  <a:schemeClr val="tx1"/>
                </a:solidFill>
                <a:latin typeface="Comic Sans MS" charset="0"/>
                <a:ea typeface="ＭＳ Ｐゴシック" charset="-128"/>
              </a:defRPr>
            </a:lvl6pPr>
            <a:lvl7pPr marL="2971800" indent="-228600" eaLnBrk="0" fontAlgn="base" hangingPunct="0">
              <a:spcBef>
                <a:spcPct val="0"/>
              </a:spcBef>
              <a:spcAft>
                <a:spcPct val="0"/>
              </a:spcAft>
              <a:defRPr b="1">
                <a:solidFill>
                  <a:schemeClr val="tx1"/>
                </a:solidFill>
                <a:latin typeface="Comic Sans MS" charset="0"/>
                <a:ea typeface="ＭＳ Ｐゴシック" charset="-128"/>
              </a:defRPr>
            </a:lvl7pPr>
            <a:lvl8pPr marL="3429000" indent="-228600" eaLnBrk="0" fontAlgn="base" hangingPunct="0">
              <a:spcBef>
                <a:spcPct val="0"/>
              </a:spcBef>
              <a:spcAft>
                <a:spcPct val="0"/>
              </a:spcAft>
              <a:defRPr b="1">
                <a:solidFill>
                  <a:schemeClr val="tx1"/>
                </a:solidFill>
                <a:latin typeface="Comic Sans MS" charset="0"/>
                <a:ea typeface="ＭＳ Ｐゴシック" charset="-128"/>
              </a:defRPr>
            </a:lvl8pPr>
            <a:lvl9pPr marL="3886200" indent="-228600" eaLnBrk="0" fontAlgn="base" hangingPunct="0">
              <a:spcBef>
                <a:spcPct val="0"/>
              </a:spcBef>
              <a:spcAft>
                <a:spcPct val="0"/>
              </a:spcAft>
              <a:defRPr b="1">
                <a:solidFill>
                  <a:schemeClr val="tx1"/>
                </a:solidFill>
                <a:latin typeface="Comic Sans MS" charset="0"/>
                <a:ea typeface="ＭＳ Ｐゴシック" charset="-128"/>
              </a:defRPr>
            </a:lvl9pPr>
          </a:lstStyle>
          <a:p>
            <a:r>
              <a:rPr lang="en-US" altLang="en-US" sz="1000"/>
              <a:t>Modern cavity design with gap optimised: small enough to reduce the transient time, but not so small to avoid break downs</a:t>
            </a:r>
          </a:p>
        </p:txBody>
      </p:sp>
    </p:spTree>
    <p:extLst>
      <p:ext uri="{BB962C8B-B14F-4D97-AF65-F5344CB8AC3E}">
        <p14:creationId xmlns:p14="http://schemas.microsoft.com/office/powerpoint/2010/main" val="15836080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5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326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32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9" grpId="0"/>
      <p:bldP spid="5326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3" name="Picture 6" descr="benodet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7363" y="4030663"/>
            <a:ext cx="1662112" cy="198120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pic>
      <p:cxnSp>
        <p:nvCxnSpPr>
          <p:cNvPr id="59394" name="Straight Arrow Connector 3"/>
          <p:cNvCxnSpPr>
            <a:cxnSpLocks noChangeShapeType="1"/>
          </p:cNvCxnSpPr>
          <p:nvPr/>
        </p:nvCxnSpPr>
        <p:spPr bwMode="auto">
          <a:xfrm flipH="1">
            <a:off x="5159376" y="2205038"/>
            <a:ext cx="2917825" cy="2736850"/>
          </a:xfrm>
          <a:prstGeom prst="straightConnector1">
            <a:avLst/>
          </a:prstGeom>
          <a:noFill/>
          <a:ln w="38100">
            <a:solidFill>
              <a:srgbClr val="00B050"/>
            </a:solidFill>
            <a:round/>
            <a:headEnd/>
            <a:tailEnd type="triangle" w="med" len="med"/>
          </a:ln>
          <a:extLst>
            <a:ext uri="{909E8E84-426E-40DD-AFC4-6F175D3DCCD1}">
              <a14:hiddenFill xmlns:a14="http://schemas.microsoft.com/office/drawing/2010/main">
                <a:noFill/>
              </a14:hiddenFill>
            </a:ext>
          </a:extLst>
        </p:spPr>
      </p:cxnSp>
      <p:sp>
        <p:nvSpPr>
          <p:cNvPr id="59395"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a:spcBef>
                <a:spcPct val="20000"/>
              </a:spcBef>
              <a:defRPr sz="2400">
                <a:solidFill>
                  <a:schemeClr val="accent2"/>
                </a:solidFill>
                <a:latin typeface="Comic Sans MS" charset="0"/>
                <a:ea typeface="ＭＳ Ｐゴシック" charset="-128"/>
              </a:defRPr>
            </a:lvl1pPr>
            <a:lvl2pPr marL="742950" indent="-285750">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r">
              <a:spcBef>
                <a:spcPct val="0"/>
              </a:spcBef>
            </a:pPr>
            <a:fld id="{9A92E0FE-8C3C-164A-A140-0BE73AC21D8A}" type="slidenum">
              <a:rPr lang="fr-FR" altLang="en-US" sz="1400">
                <a:solidFill>
                  <a:schemeClr val="tx1"/>
                </a:solidFill>
                <a:latin typeface="Times New Roman" charset="0"/>
              </a:rPr>
              <a:pPr algn="r">
                <a:spcBef>
                  <a:spcPct val="0"/>
                </a:spcBef>
              </a:pPr>
              <a:t>34</a:t>
            </a:fld>
            <a:endParaRPr lang="fr-FR" altLang="en-US" sz="1400">
              <a:solidFill>
                <a:schemeClr val="tx1"/>
              </a:solidFill>
              <a:latin typeface="Times New Roman" charset="0"/>
            </a:endParaRPr>
          </a:p>
        </p:txBody>
      </p:sp>
      <p:sp>
        <p:nvSpPr>
          <p:cNvPr id="59396" name="Rectangle 2"/>
          <p:cNvSpPr>
            <a:spLocks noGrp="1" noChangeArrowheads="1"/>
          </p:cNvSpPr>
          <p:nvPr>
            <p:ph type="title"/>
          </p:nvPr>
        </p:nvSpPr>
        <p:spPr>
          <a:xfrm>
            <a:off x="1820863" y="2159001"/>
            <a:ext cx="4953000" cy="1268413"/>
          </a:xfrm>
          <a:extLst>
            <a:ext uri="{91240B29-F687-4F45-9708-019B960494DF}">
              <a14:hiddenLine xmlns:a14="http://schemas.microsoft.com/office/drawing/2010/main" w="19050">
                <a:solidFill>
                  <a:srgbClr val="000000"/>
                </a:solidFill>
                <a:miter lim="800000"/>
                <a:headEnd/>
                <a:tailEnd/>
              </a14:hiddenLine>
            </a:ext>
          </a:extLst>
        </p:spPr>
        <p:txBody>
          <a:bodyPr/>
          <a:lstStyle/>
          <a:p>
            <a:pPr algn="l"/>
            <a:r>
              <a:rPr lang="en-US" altLang="en-US" sz="1800">
                <a:latin typeface="Times New Roman" charset="0"/>
                <a:ea typeface="ＭＳ Ｐゴシック" charset="-128"/>
              </a:rPr>
              <a:t>Cavity Optimisation</a:t>
            </a:r>
            <a:r>
              <a:rPr lang="fr-FR" altLang="en-US" sz="1800">
                <a:latin typeface="Times New Roman" charset="0"/>
                <a:ea typeface="ＭＳ Ｐゴシック" charset="-128"/>
              </a:rPr>
              <a:t>	</a:t>
            </a:r>
            <a:br>
              <a:rPr lang="fr-FR" altLang="en-US" sz="1800">
                <a:latin typeface="Times New Roman" charset="0"/>
                <a:ea typeface="ＭＳ Ｐゴシック" charset="-128"/>
              </a:rPr>
            </a:br>
            <a:r>
              <a:rPr lang="fr-FR" altLang="en-US" sz="1800">
                <a:latin typeface="Times New Roman" charset="0"/>
                <a:ea typeface="ＭＳ Ｐゴシック" charset="-128"/>
              </a:rPr>
              <a:t>	</a:t>
            </a:r>
            <a:r>
              <a:rPr lang="fr-FR" altLang="en-US" sz="1800">
                <a:latin typeface="Times New Roman" charset="0"/>
                <a:ea typeface="ＭＳ Ｐゴシック" charset="-128"/>
                <a:sym typeface="Wingdings" charset="2"/>
              </a:rPr>
              <a:t> for discharge reduction</a:t>
            </a:r>
            <a:br>
              <a:rPr lang="fr-FR" altLang="en-US" sz="1800">
                <a:latin typeface="Times New Roman" charset="0"/>
                <a:ea typeface="ＭＳ Ｐゴシック" charset="-128"/>
                <a:sym typeface="Wingdings" charset="2"/>
              </a:rPr>
            </a:br>
            <a:r>
              <a:rPr lang="fr-FR" altLang="en-US" sz="1800">
                <a:latin typeface="Times New Roman" charset="0"/>
                <a:ea typeface="ＭＳ Ｐゴシック" charset="-128"/>
                <a:sym typeface="Wingdings" charset="2"/>
              </a:rPr>
              <a:t>	 cooling</a:t>
            </a:r>
            <a:br>
              <a:rPr lang="fr-FR" altLang="en-US" sz="1800">
                <a:latin typeface="Times New Roman" charset="0"/>
                <a:ea typeface="ＭＳ Ｐゴシック" charset="-128"/>
                <a:sym typeface="Wingdings" charset="2"/>
              </a:rPr>
            </a:br>
            <a:r>
              <a:rPr lang="fr-FR" altLang="en-US" sz="1800">
                <a:latin typeface="Times New Roman" charset="0"/>
                <a:ea typeface="ＭＳ Ｐゴシック" charset="-128"/>
                <a:sym typeface="Wingdings" charset="2"/>
              </a:rPr>
              <a:t>	 transit time factor	</a:t>
            </a:r>
            <a:endParaRPr lang="fr-FR" altLang="en-US" sz="1800">
              <a:latin typeface="Times New Roman" charset="0"/>
              <a:ea typeface="ＭＳ Ｐゴシック" charset="-128"/>
            </a:endParaRPr>
          </a:p>
        </p:txBody>
      </p:sp>
      <p:sp>
        <p:nvSpPr>
          <p:cNvPr id="181252" name="Text Box 4"/>
          <p:cNvSpPr txBox="1">
            <a:spLocks noChangeArrowheads="1"/>
          </p:cNvSpPr>
          <p:nvPr/>
        </p:nvSpPr>
        <p:spPr bwMode="auto">
          <a:xfrm>
            <a:off x="6934200" y="1485900"/>
            <a:ext cx="3276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n-US" altLang="en-US" sz="2400">
              <a:latin typeface="Times New Roman" charset="0"/>
            </a:endParaRPr>
          </a:p>
        </p:txBody>
      </p:sp>
      <p:sp>
        <p:nvSpPr>
          <p:cNvPr id="181253" name="Line 5"/>
          <p:cNvSpPr>
            <a:spLocks noChangeShapeType="1"/>
          </p:cNvSpPr>
          <p:nvPr/>
        </p:nvSpPr>
        <p:spPr bwMode="auto">
          <a:xfrm>
            <a:off x="3352800" y="3733800"/>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59399" name="Text Box 7"/>
          <p:cNvSpPr txBox="1">
            <a:spLocks noChangeArrowheads="1"/>
          </p:cNvSpPr>
          <p:nvPr/>
        </p:nvSpPr>
        <p:spPr bwMode="auto">
          <a:xfrm>
            <a:off x="6472239" y="3027364"/>
            <a:ext cx="4016375" cy="3786187"/>
          </a:xfrm>
          <a:prstGeom prst="rect">
            <a:avLst/>
          </a:prstGeom>
          <a:solidFill>
            <a:schemeClr val="bg1"/>
          </a:solidFill>
          <a:ln w="28575">
            <a:solidFill>
              <a:schemeClr val="folHlink"/>
            </a:solidFill>
            <a:miter lim="800000"/>
            <a:headEnd/>
            <a:tailEnd/>
          </a:ln>
        </p:spPr>
        <p:txBody>
          <a:bodyPr>
            <a:spAutoFit/>
          </a:bodyPr>
          <a:lstStyle>
            <a:lvl1pPr algn="ctr">
              <a:spcBef>
                <a:spcPct val="20000"/>
              </a:spcBef>
              <a:defRPr sz="2400">
                <a:solidFill>
                  <a:schemeClr val="accent2"/>
                </a:solidFill>
                <a:latin typeface="Comic Sans MS" charset="0"/>
                <a:ea typeface="ＭＳ Ｐゴシック" charset="-128"/>
              </a:defRPr>
            </a:lvl1pPr>
            <a:lvl2pPr marL="742950" indent="-285750">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50000"/>
              </a:spcBef>
            </a:pPr>
            <a:r>
              <a:rPr lang="en-US" altLang="en-US" sz="1600">
                <a:solidFill>
                  <a:schemeClr val="tx1"/>
                </a:solidFill>
                <a:latin typeface="Times New Roman" charset="0"/>
              </a:rPr>
              <a:t>The design of a </a:t>
            </a:r>
            <a:r>
              <a:rPr lang="fr-FR" altLang="en-US" sz="1600">
                <a:solidFill>
                  <a:schemeClr val="tx1"/>
                </a:solidFill>
                <a:latin typeface="Times New Roman" charset="0"/>
              </a:rPr>
              <a:t>pill-box</a:t>
            </a:r>
            <a:r>
              <a:rPr lang="en-US" altLang="en-US" sz="1600">
                <a:solidFill>
                  <a:schemeClr val="tx1"/>
                </a:solidFill>
                <a:latin typeface="Times New Roman" charset="0"/>
              </a:rPr>
              <a:t> cavity should be optimised in order to improve its performances</a:t>
            </a:r>
            <a:r>
              <a:rPr lang="fr-FR" altLang="en-US" sz="1600">
                <a:solidFill>
                  <a:schemeClr val="tx1"/>
                </a:solidFill>
                <a:latin typeface="Times New Roman" charset="0"/>
              </a:rPr>
              <a:t>:</a:t>
            </a:r>
          </a:p>
          <a:p>
            <a:pPr algn="l">
              <a:spcBef>
                <a:spcPct val="50000"/>
              </a:spcBef>
              <a:buFontTx/>
              <a:buChar char="-"/>
            </a:pPr>
            <a:r>
              <a:rPr lang="en-US" altLang="en-US" sz="1600">
                <a:solidFill>
                  <a:schemeClr val="tx1"/>
                </a:solidFill>
                <a:latin typeface="Times New Roman" charset="0"/>
              </a:rPr>
              <a:t>A </a:t>
            </a:r>
            <a:r>
              <a:rPr lang="en-US" altLang="en-US" sz="1600">
                <a:solidFill>
                  <a:srgbClr val="0432FF"/>
                </a:solidFill>
                <a:latin typeface="Times New Roman" charset="0"/>
              </a:rPr>
              <a:t>nose </a:t>
            </a:r>
            <a:r>
              <a:rPr lang="en-US" altLang="en-US" sz="1600">
                <a:solidFill>
                  <a:schemeClr val="tx1"/>
                </a:solidFill>
                <a:latin typeface="Times New Roman" charset="0"/>
              </a:rPr>
              <a:t>cone can be introduced in order to </a:t>
            </a:r>
            <a:r>
              <a:rPr lang="en-US" altLang="en-US" sz="1600">
                <a:solidFill>
                  <a:srgbClr val="0432FF"/>
                </a:solidFill>
                <a:latin typeface="Times New Roman" charset="0"/>
              </a:rPr>
              <a:t>concentrate the electric field</a:t>
            </a:r>
            <a:r>
              <a:rPr lang="fr-FR" altLang="en-US" sz="1600">
                <a:solidFill>
                  <a:srgbClr val="0432FF"/>
                </a:solidFill>
                <a:latin typeface="Times New Roman" charset="0"/>
              </a:rPr>
              <a:t> </a:t>
            </a:r>
            <a:r>
              <a:rPr lang="en-US" altLang="en-US" sz="1600">
                <a:solidFill>
                  <a:srgbClr val="0432FF"/>
                </a:solidFill>
                <a:latin typeface="Times New Roman" charset="0"/>
              </a:rPr>
              <a:t>around the axis,</a:t>
            </a:r>
            <a:endParaRPr lang="fr-FR" altLang="en-US" sz="1600">
              <a:solidFill>
                <a:srgbClr val="0432FF"/>
              </a:solidFill>
              <a:latin typeface="Times New Roman" charset="0"/>
            </a:endParaRPr>
          </a:p>
          <a:p>
            <a:pPr algn="l">
              <a:spcBef>
                <a:spcPct val="50000"/>
              </a:spcBef>
              <a:buFontTx/>
              <a:buChar char="-"/>
            </a:pPr>
            <a:r>
              <a:rPr lang="en-US" altLang="en-US" sz="1600">
                <a:solidFill>
                  <a:srgbClr val="0432FF"/>
                </a:solidFill>
                <a:latin typeface="Times New Roman" charset="0"/>
              </a:rPr>
              <a:t>Round shaping </a:t>
            </a:r>
            <a:r>
              <a:rPr lang="en-US" altLang="en-US" sz="1600">
                <a:solidFill>
                  <a:schemeClr val="tx1"/>
                </a:solidFill>
                <a:latin typeface="Times New Roman" charset="0"/>
              </a:rPr>
              <a:t>of the corners allows a better</a:t>
            </a:r>
            <a:r>
              <a:rPr lang="fr-FR" altLang="en-US" sz="1600">
                <a:solidFill>
                  <a:schemeClr val="tx1"/>
                </a:solidFill>
                <a:latin typeface="Times New Roman" charset="0"/>
              </a:rPr>
              <a:t> </a:t>
            </a:r>
            <a:r>
              <a:rPr lang="en-US" altLang="en-US" sz="1600">
                <a:solidFill>
                  <a:schemeClr val="tx1"/>
                </a:solidFill>
                <a:latin typeface="Times New Roman" charset="0"/>
              </a:rPr>
              <a:t>distribution of the magnetic field on the surface and a </a:t>
            </a:r>
            <a:r>
              <a:rPr lang="en-US" altLang="en-US" sz="1600">
                <a:solidFill>
                  <a:srgbClr val="0432FF"/>
                </a:solidFill>
                <a:latin typeface="Times New Roman" charset="0"/>
              </a:rPr>
              <a:t>reduction of the Joule losses</a:t>
            </a:r>
            <a:r>
              <a:rPr lang="fr-FR" altLang="en-US" sz="1600">
                <a:solidFill>
                  <a:srgbClr val="0432FF"/>
                </a:solidFill>
                <a:latin typeface="Times New Roman" charset="0"/>
              </a:rPr>
              <a:t>.</a:t>
            </a:r>
            <a:r>
              <a:rPr lang="fr-FR" altLang="en-US" sz="1600">
                <a:solidFill>
                  <a:schemeClr val="tx1"/>
                </a:solidFill>
                <a:latin typeface="Times New Roman" charset="0"/>
              </a:rPr>
              <a:t> </a:t>
            </a:r>
            <a:r>
              <a:rPr lang="en-US" altLang="en-US" sz="1600">
                <a:solidFill>
                  <a:schemeClr val="tx1"/>
                </a:solidFill>
                <a:latin typeface="Times New Roman" charset="0"/>
              </a:rPr>
              <a:t>It also prevent from multi-pactoring effects</a:t>
            </a:r>
            <a:r>
              <a:rPr lang="fr-FR" altLang="en-US" sz="1600">
                <a:solidFill>
                  <a:schemeClr val="tx1"/>
                </a:solidFill>
                <a:latin typeface="Times New Roman" charset="0"/>
              </a:rPr>
              <a:t>.</a:t>
            </a:r>
          </a:p>
          <a:p>
            <a:pPr algn="l">
              <a:spcBef>
                <a:spcPct val="50000"/>
              </a:spcBef>
              <a:buFontTx/>
              <a:buChar char="-"/>
            </a:pPr>
            <a:r>
              <a:rPr lang="fr-FR" altLang="en-US" sz="1600">
                <a:solidFill>
                  <a:srgbClr val="0432FF"/>
                </a:solidFill>
                <a:latin typeface="Times New Roman" charset="0"/>
              </a:rPr>
              <a:t>High conducting material </a:t>
            </a:r>
            <a:r>
              <a:rPr lang="fr-FR" altLang="en-US" sz="1600">
                <a:solidFill>
                  <a:schemeClr val="tx1"/>
                </a:solidFill>
                <a:latin typeface="Times New Roman" charset="0"/>
              </a:rPr>
              <a:t>(NbTi, Cu etc)</a:t>
            </a:r>
          </a:p>
          <a:p>
            <a:pPr algn="l">
              <a:spcBef>
                <a:spcPct val="50000"/>
              </a:spcBef>
            </a:pPr>
            <a:r>
              <a:rPr lang="en-US" altLang="en-US" sz="1600">
                <a:solidFill>
                  <a:schemeClr val="tx1"/>
                </a:solidFill>
                <a:latin typeface="Times New Roman" charset="0"/>
              </a:rPr>
              <a:t>A good cavity is a cavity which efficiently transforms the RF power into accelerating voltage.</a:t>
            </a:r>
            <a:endParaRPr lang="fr-FR" altLang="en-US" sz="1600">
              <a:solidFill>
                <a:schemeClr val="tx1"/>
              </a:solidFill>
              <a:latin typeface="Times New Roman" charset="0"/>
            </a:endParaRPr>
          </a:p>
        </p:txBody>
      </p:sp>
      <p:sp>
        <p:nvSpPr>
          <p:cNvPr id="59400" name="Rectangle 6"/>
          <p:cNvSpPr>
            <a:spLocks noChangeArrowheads="1"/>
          </p:cNvSpPr>
          <p:nvPr/>
        </p:nvSpPr>
        <p:spPr bwMode="auto">
          <a:xfrm>
            <a:off x="4040188" y="868364"/>
            <a:ext cx="13716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accent2"/>
                </a:solidFill>
                <a:latin typeface="Comic Sans MS" charset="0"/>
                <a:ea typeface="ＭＳ Ｐゴシック" charset="-128"/>
              </a:defRPr>
            </a:lvl1pPr>
            <a:lvl2pPr marL="742950" indent="-285750">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0"/>
              </a:spcBef>
            </a:pPr>
            <a:r>
              <a:rPr lang="en-US" altLang="en-US" sz="1600">
                <a:solidFill>
                  <a:srgbClr val="FF0000"/>
                </a:solidFill>
              </a:rPr>
              <a:t>Defined as:</a:t>
            </a:r>
          </a:p>
        </p:txBody>
      </p:sp>
      <p:graphicFrame>
        <p:nvGraphicFramePr>
          <p:cNvPr id="59401" name="Object 7"/>
          <p:cNvGraphicFramePr>
            <a:graphicFrameLocks noChangeAspect="1"/>
          </p:cNvGraphicFramePr>
          <p:nvPr/>
        </p:nvGraphicFramePr>
        <p:xfrm>
          <a:off x="5519739" y="727075"/>
          <a:ext cx="4987925" cy="685800"/>
        </p:xfrm>
        <a:graphic>
          <a:graphicData uri="http://schemas.openxmlformats.org/presentationml/2006/ole">
            <mc:AlternateContent xmlns:mc="http://schemas.openxmlformats.org/markup-compatibility/2006">
              <mc:Choice xmlns:v="urn:schemas-microsoft-com:vml" Requires="v">
                <p:oleObj spid="_x0000_s4125" name="Equation" r:id="rId4" imgW="3048000" imgH="419100" progId="Equation.DSMT4">
                  <p:embed/>
                </p:oleObj>
              </mc:Choice>
              <mc:Fallback>
                <p:oleObj name="Equation" r:id="rId4" imgW="3048000" imgH="4191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9739" y="727075"/>
                        <a:ext cx="4987925" cy="685800"/>
                      </a:xfrm>
                      <a:prstGeom prst="rect">
                        <a:avLst/>
                      </a:prstGeom>
                      <a:solidFill>
                        <a:srgbClr val="CCFFFF"/>
                      </a:solidFill>
                      <a:ln w="3175">
                        <a:solidFill>
                          <a:srgbClr val="0000FF"/>
                        </a:solidFill>
                        <a:miter lim="800000"/>
                        <a:headEnd/>
                        <a:tailEnd/>
                      </a:ln>
                    </p:spPr>
                  </p:pic>
                </p:oleObj>
              </mc:Fallback>
            </mc:AlternateContent>
          </a:graphicData>
        </a:graphic>
      </p:graphicFrame>
      <p:sp>
        <p:nvSpPr>
          <p:cNvPr id="59402" name="Rectangle 1"/>
          <p:cNvSpPr>
            <a:spLocks noChangeArrowheads="1"/>
          </p:cNvSpPr>
          <p:nvPr/>
        </p:nvSpPr>
        <p:spPr bwMode="auto">
          <a:xfrm>
            <a:off x="6199188" y="1531939"/>
            <a:ext cx="45720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accent2"/>
                </a:solidFill>
                <a:latin typeface="Comic Sans MS" charset="0"/>
                <a:ea typeface="ＭＳ Ｐゴシック" charset="-128"/>
              </a:defRPr>
            </a:lvl1pPr>
            <a:lvl2pPr marL="742950" indent="-285750">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0"/>
              </a:spcBef>
              <a:buFontTx/>
              <a:buChar char="•"/>
            </a:pPr>
            <a:r>
              <a:rPr lang="en-US" altLang="en-US" sz="1800" i="1">
                <a:solidFill>
                  <a:schemeClr val="tx1"/>
                </a:solidFill>
              </a:rPr>
              <a:t> 0 &lt; T</a:t>
            </a:r>
            <a:r>
              <a:rPr lang="en-US" altLang="en-US" sz="1800" i="1" baseline="-25000">
                <a:solidFill>
                  <a:schemeClr val="tx1"/>
                </a:solidFill>
              </a:rPr>
              <a:t>a</a:t>
            </a:r>
            <a:r>
              <a:rPr lang="en-US" altLang="en-US" sz="1800">
                <a:solidFill>
                  <a:schemeClr val="tx1"/>
                </a:solidFill>
              </a:rPr>
              <a:t> &lt; 1</a:t>
            </a:r>
          </a:p>
          <a:p>
            <a:pPr algn="l">
              <a:spcBef>
                <a:spcPct val="0"/>
              </a:spcBef>
              <a:buFontTx/>
              <a:buChar char="•"/>
            </a:pPr>
            <a:r>
              <a:rPr lang="en-US" altLang="en-US" sz="1800" i="1">
                <a:solidFill>
                  <a:schemeClr val="tx1"/>
                </a:solidFill>
              </a:rPr>
              <a:t> T</a:t>
            </a:r>
            <a:r>
              <a:rPr lang="en-US" altLang="en-US" sz="1800" i="1" baseline="-25000">
                <a:solidFill>
                  <a:schemeClr val="tx1"/>
                </a:solidFill>
              </a:rPr>
              <a:t>a</a:t>
            </a:r>
            <a:r>
              <a:rPr lang="en-US" altLang="en-US" sz="1800">
                <a:solidFill>
                  <a:schemeClr val="tx1"/>
                </a:solidFill>
              </a:rPr>
              <a:t> </a:t>
            </a:r>
            <a:r>
              <a:rPr lang="en-US" altLang="en-US" sz="1800">
                <a:solidFill>
                  <a:schemeClr val="tx1"/>
                </a:solidFill>
                <a:sym typeface="Symbol" charset="2"/>
              </a:rPr>
              <a:t></a:t>
            </a:r>
            <a:r>
              <a:rPr lang="en-US" altLang="en-US" sz="1800">
                <a:solidFill>
                  <a:schemeClr val="tx1"/>
                </a:solidFill>
              </a:rPr>
              <a:t> 1  for g </a:t>
            </a:r>
            <a:r>
              <a:rPr lang="en-US" altLang="en-US" sz="1800">
                <a:solidFill>
                  <a:schemeClr val="tx1"/>
                </a:solidFill>
                <a:sym typeface="Symbol" charset="2"/>
              </a:rPr>
              <a:t></a:t>
            </a:r>
            <a:r>
              <a:rPr lang="en-US" altLang="en-US" sz="1800">
                <a:solidFill>
                  <a:schemeClr val="tx1"/>
                </a:solidFill>
              </a:rPr>
              <a:t> 0, smaller </a:t>
            </a:r>
            <a:r>
              <a:rPr lang="en-US" altLang="en-US" sz="1800" i="1">
                <a:solidFill>
                  <a:schemeClr val="tx1"/>
                </a:solidFill>
                <a:latin typeface="Lucida Grande" charset="0"/>
              </a:rPr>
              <a:t>ω</a:t>
            </a:r>
            <a:r>
              <a:rPr lang="en-US" altLang="en-US" sz="1800" i="1" baseline="-25000">
                <a:solidFill>
                  <a:schemeClr val="tx1"/>
                </a:solidFill>
              </a:rPr>
              <a:t>RF</a:t>
            </a:r>
          </a:p>
          <a:p>
            <a:pPr algn="l">
              <a:spcBef>
                <a:spcPct val="0"/>
              </a:spcBef>
              <a:spcAft>
                <a:spcPts val="1200"/>
              </a:spcAft>
            </a:pPr>
            <a:r>
              <a:rPr lang="en-US" altLang="en-US" sz="1800" i="1" baseline="-25000">
                <a:solidFill>
                  <a:schemeClr val="tx1"/>
                </a:solidFill>
              </a:rPr>
              <a:t/>
            </a:r>
            <a:br>
              <a:rPr lang="en-US" altLang="en-US" sz="1800" i="1" baseline="-25000">
                <a:solidFill>
                  <a:schemeClr val="tx1"/>
                </a:solidFill>
              </a:rPr>
            </a:br>
            <a:r>
              <a:rPr lang="en-US" altLang="en-US" sz="1800">
                <a:solidFill>
                  <a:srgbClr val="FF0000"/>
                </a:solidFill>
              </a:rPr>
              <a:t>Important for low velocities (ions)</a:t>
            </a:r>
            <a:endParaRPr lang="en-US" altLang="en-US" sz="1800">
              <a:solidFill>
                <a:schemeClr val="tx1"/>
              </a:solidFill>
            </a:endParaRPr>
          </a:p>
        </p:txBody>
      </p:sp>
      <p:sp>
        <p:nvSpPr>
          <p:cNvPr id="11" name="Rectangle 2"/>
          <p:cNvSpPr txBox="1">
            <a:spLocks noChangeArrowheads="1"/>
          </p:cNvSpPr>
          <p:nvPr/>
        </p:nvSpPr>
        <p:spPr bwMode="auto">
          <a:xfrm>
            <a:off x="1398588" y="120650"/>
            <a:ext cx="7086601" cy="533400"/>
          </a:xfrm>
          <a:prstGeom prst="rect">
            <a:avLst/>
          </a:prstGeom>
          <a:noFill/>
          <a:ln>
            <a:solidFill>
              <a:schemeClr val="accent2"/>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txBody>
          <a:bodyPr anchor="ctr"/>
          <a:lstStyle>
            <a:lvl1pPr algn="ctr" rtl="0" eaLnBrk="0" fontAlgn="base" hangingPunct="0">
              <a:spcBef>
                <a:spcPct val="0"/>
              </a:spcBef>
              <a:spcAft>
                <a:spcPct val="0"/>
              </a:spcAft>
              <a:defRPr sz="2400" b="1">
                <a:solidFill>
                  <a:schemeClr val="accent2"/>
                </a:solidFill>
                <a:latin typeface="+mj-lt"/>
                <a:ea typeface="ＭＳ Ｐゴシック" pitchFamily="-107" charset="-128"/>
                <a:cs typeface="ＭＳ Ｐゴシック" pitchFamily="-107" charset="-128"/>
              </a:defRPr>
            </a:lvl1pPr>
            <a:lvl2pPr algn="ctr" rtl="0" eaLnBrk="0" fontAlgn="base" hangingPunct="0">
              <a:spcBef>
                <a:spcPct val="0"/>
              </a:spcBef>
              <a:spcAft>
                <a:spcPct val="0"/>
              </a:spcAft>
              <a:defRPr sz="2400" b="1">
                <a:solidFill>
                  <a:schemeClr val="accent2"/>
                </a:solidFill>
                <a:latin typeface="Comic Sans MS" pitchFamily="-107" charset="0"/>
                <a:ea typeface="ＭＳ Ｐゴシック" pitchFamily="-107" charset="-128"/>
                <a:cs typeface="ＭＳ Ｐゴシック" pitchFamily="-107" charset="-128"/>
              </a:defRPr>
            </a:lvl2pPr>
            <a:lvl3pPr algn="ctr" rtl="0" eaLnBrk="0" fontAlgn="base" hangingPunct="0">
              <a:spcBef>
                <a:spcPct val="0"/>
              </a:spcBef>
              <a:spcAft>
                <a:spcPct val="0"/>
              </a:spcAft>
              <a:defRPr sz="2400" b="1">
                <a:solidFill>
                  <a:schemeClr val="accent2"/>
                </a:solidFill>
                <a:latin typeface="Comic Sans MS" pitchFamily="-107" charset="0"/>
                <a:ea typeface="ＭＳ Ｐゴシック" pitchFamily="-107" charset="-128"/>
                <a:cs typeface="ＭＳ Ｐゴシック" pitchFamily="-107" charset="-128"/>
              </a:defRPr>
            </a:lvl3pPr>
            <a:lvl4pPr algn="ctr" rtl="0" eaLnBrk="0" fontAlgn="base" hangingPunct="0">
              <a:spcBef>
                <a:spcPct val="0"/>
              </a:spcBef>
              <a:spcAft>
                <a:spcPct val="0"/>
              </a:spcAft>
              <a:defRPr sz="2400" b="1">
                <a:solidFill>
                  <a:schemeClr val="accent2"/>
                </a:solidFill>
                <a:latin typeface="Comic Sans MS" pitchFamily="-107" charset="0"/>
                <a:ea typeface="ＭＳ Ｐゴシック" pitchFamily="-107" charset="-128"/>
                <a:cs typeface="ＭＳ Ｐゴシック" pitchFamily="-107" charset="-128"/>
              </a:defRPr>
            </a:lvl4pPr>
            <a:lvl5pPr algn="ctr" rtl="0" eaLnBrk="0" fontAlgn="base" hangingPunct="0">
              <a:spcBef>
                <a:spcPct val="0"/>
              </a:spcBef>
              <a:spcAft>
                <a:spcPct val="0"/>
              </a:spcAft>
              <a:defRPr sz="2400" b="1">
                <a:solidFill>
                  <a:schemeClr val="accent2"/>
                </a:solidFill>
                <a:latin typeface="Comic Sans MS" pitchFamily="-107" charset="0"/>
                <a:ea typeface="ＭＳ Ｐゴシック" pitchFamily="-107" charset="-128"/>
                <a:cs typeface="ＭＳ Ｐゴシック" pitchFamily="-107" charset="-128"/>
              </a:defRPr>
            </a:lvl5pPr>
            <a:lvl6pPr marL="457200" algn="ctr" rtl="0" eaLnBrk="0" fontAlgn="base" hangingPunct="0">
              <a:spcBef>
                <a:spcPct val="0"/>
              </a:spcBef>
              <a:spcAft>
                <a:spcPct val="0"/>
              </a:spcAft>
              <a:defRPr sz="2400" b="1">
                <a:solidFill>
                  <a:schemeClr val="accent2"/>
                </a:solidFill>
                <a:latin typeface="Comic Sans MS" pitchFamily="-107" charset="0"/>
              </a:defRPr>
            </a:lvl6pPr>
            <a:lvl7pPr marL="914400" algn="ctr" rtl="0" eaLnBrk="0" fontAlgn="base" hangingPunct="0">
              <a:spcBef>
                <a:spcPct val="0"/>
              </a:spcBef>
              <a:spcAft>
                <a:spcPct val="0"/>
              </a:spcAft>
              <a:defRPr sz="2400" b="1">
                <a:solidFill>
                  <a:schemeClr val="accent2"/>
                </a:solidFill>
                <a:latin typeface="Comic Sans MS" pitchFamily="-107" charset="0"/>
              </a:defRPr>
            </a:lvl7pPr>
            <a:lvl8pPr marL="1371600" algn="ctr" rtl="0" eaLnBrk="0" fontAlgn="base" hangingPunct="0">
              <a:spcBef>
                <a:spcPct val="0"/>
              </a:spcBef>
              <a:spcAft>
                <a:spcPct val="0"/>
              </a:spcAft>
              <a:defRPr sz="2400" b="1">
                <a:solidFill>
                  <a:schemeClr val="accent2"/>
                </a:solidFill>
                <a:latin typeface="Comic Sans MS" pitchFamily="-107" charset="0"/>
              </a:defRPr>
            </a:lvl8pPr>
            <a:lvl9pPr marL="1828800" algn="ctr" rtl="0" eaLnBrk="0" fontAlgn="base" hangingPunct="0">
              <a:spcBef>
                <a:spcPct val="0"/>
              </a:spcBef>
              <a:spcAft>
                <a:spcPct val="0"/>
              </a:spcAft>
              <a:defRPr sz="2400" b="1">
                <a:solidFill>
                  <a:schemeClr val="accent2"/>
                </a:solidFill>
                <a:latin typeface="Comic Sans MS" pitchFamily="-107" charset="0"/>
              </a:defRPr>
            </a:lvl9pPr>
          </a:lstStyle>
          <a:p>
            <a:pPr>
              <a:defRPr/>
            </a:pPr>
            <a:r>
              <a:rPr lang="en-US" altLang="en-US" kern="0" dirty="0">
                <a:ea typeface="ＭＳ Ｐゴシック" charset="-128"/>
              </a:rPr>
              <a:t>Transit time factor &amp; Cavity </a:t>
            </a:r>
            <a:r>
              <a:rPr lang="en-US" altLang="en-US" kern="0" dirty="0" err="1">
                <a:ea typeface="ＭＳ Ｐゴシック" charset="-128"/>
              </a:rPr>
              <a:t>Optimisation</a:t>
            </a:r>
            <a:endParaRPr lang="fr-FR" altLang="en-US" kern="0" dirty="0">
              <a:ea typeface="ＭＳ Ｐゴシック" charset="-128"/>
            </a:endParaRPr>
          </a:p>
        </p:txBody>
      </p:sp>
      <p:pic>
        <p:nvPicPr>
          <p:cNvPr id="59404" name="Picture 6" descr="benodetRF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63751" y="4422775"/>
            <a:ext cx="1744663"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05" name="TextBox 25"/>
          <p:cNvSpPr txBox="1">
            <a:spLocks noChangeArrowheads="1"/>
          </p:cNvSpPr>
          <p:nvPr/>
        </p:nvSpPr>
        <p:spPr bwMode="auto">
          <a:xfrm>
            <a:off x="3825875" y="4525964"/>
            <a:ext cx="381836"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spcBef>
                <a:spcPct val="20000"/>
              </a:spcBef>
              <a:defRPr sz="2400">
                <a:solidFill>
                  <a:schemeClr val="accent2"/>
                </a:solidFill>
                <a:latin typeface="Comic Sans MS" charset="0"/>
                <a:ea typeface="ＭＳ Ｐゴシック" charset="-128"/>
              </a:defRPr>
            </a:lvl1pPr>
            <a:lvl2pPr marL="37931725" indent="-37474525">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0"/>
              </a:spcBef>
            </a:pPr>
            <a:r>
              <a:rPr lang="en-US" altLang="en-US" sz="4600" i="1">
                <a:solidFill>
                  <a:srgbClr val="FF0000"/>
                </a:solidFill>
                <a:latin typeface="Times New Roman" charset="0"/>
              </a:rPr>
              <a:t>!</a:t>
            </a:r>
          </a:p>
        </p:txBody>
      </p:sp>
      <p:sp>
        <p:nvSpPr>
          <p:cNvPr id="59406" name="TextBox 1"/>
          <p:cNvSpPr txBox="1">
            <a:spLocks noChangeArrowheads="1"/>
          </p:cNvSpPr>
          <p:nvPr/>
        </p:nvSpPr>
        <p:spPr bwMode="auto">
          <a:xfrm>
            <a:off x="2063750" y="5670550"/>
            <a:ext cx="1720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Comic Sans MS" charset="0"/>
                <a:ea typeface="ＭＳ Ｐゴシック" charset="-128"/>
              </a:defRPr>
            </a:lvl1pPr>
            <a:lvl2pPr marL="742950" indent="-285750">
              <a:defRPr b="1">
                <a:solidFill>
                  <a:schemeClr val="tx1"/>
                </a:solidFill>
                <a:latin typeface="Comic Sans MS" charset="0"/>
                <a:ea typeface="ＭＳ Ｐゴシック" charset="-128"/>
              </a:defRPr>
            </a:lvl2pPr>
            <a:lvl3pPr marL="1143000" indent="-228600">
              <a:defRPr b="1">
                <a:solidFill>
                  <a:schemeClr val="tx1"/>
                </a:solidFill>
                <a:latin typeface="Comic Sans MS" charset="0"/>
                <a:ea typeface="ＭＳ Ｐゴシック" charset="-128"/>
              </a:defRPr>
            </a:lvl3pPr>
            <a:lvl4pPr marL="1600200" indent="-228600">
              <a:defRPr b="1">
                <a:solidFill>
                  <a:schemeClr val="tx1"/>
                </a:solidFill>
                <a:latin typeface="Comic Sans MS" charset="0"/>
                <a:ea typeface="ＭＳ Ｐゴシック" charset="-128"/>
              </a:defRPr>
            </a:lvl4pPr>
            <a:lvl5pPr marL="2057400" indent="-228600">
              <a:defRPr b="1">
                <a:solidFill>
                  <a:schemeClr val="tx1"/>
                </a:solidFill>
                <a:latin typeface="Comic Sans MS" charset="0"/>
                <a:ea typeface="ＭＳ Ｐゴシック" charset="-128"/>
              </a:defRPr>
            </a:lvl5pPr>
            <a:lvl6pPr marL="2514600" indent="-228600" eaLnBrk="0" fontAlgn="base" hangingPunct="0">
              <a:spcBef>
                <a:spcPct val="0"/>
              </a:spcBef>
              <a:spcAft>
                <a:spcPct val="0"/>
              </a:spcAft>
              <a:defRPr b="1">
                <a:solidFill>
                  <a:schemeClr val="tx1"/>
                </a:solidFill>
                <a:latin typeface="Comic Sans MS" charset="0"/>
                <a:ea typeface="ＭＳ Ｐゴシック" charset="-128"/>
              </a:defRPr>
            </a:lvl6pPr>
            <a:lvl7pPr marL="2971800" indent="-228600" eaLnBrk="0" fontAlgn="base" hangingPunct="0">
              <a:spcBef>
                <a:spcPct val="0"/>
              </a:spcBef>
              <a:spcAft>
                <a:spcPct val="0"/>
              </a:spcAft>
              <a:defRPr b="1">
                <a:solidFill>
                  <a:schemeClr val="tx1"/>
                </a:solidFill>
                <a:latin typeface="Comic Sans MS" charset="0"/>
                <a:ea typeface="ＭＳ Ｐゴシック" charset="-128"/>
              </a:defRPr>
            </a:lvl7pPr>
            <a:lvl8pPr marL="3429000" indent="-228600" eaLnBrk="0" fontAlgn="base" hangingPunct="0">
              <a:spcBef>
                <a:spcPct val="0"/>
              </a:spcBef>
              <a:spcAft>
                <a:spcPct val="0"/>
              </a:spcAft>
              <a:defRPr b="1">
                <a:solidFill>
                  <a:schemeClr val="tx1"/>
                </a:solidFill>
                <a:latin typeface="Comic Sans MS" charset="0"/>
                <a:ea typeface="ＭＳ Ｐゴシック" charset="-128"/>
              </a:defRPr>
            </a:lvl8pPr>
            <a:lvl9pPr marL="3886200" indent="-228600" eaLnBrk="0" fontAlgn="base" hangingPunct="0">
              <a:spcBef>
                <a:spcPct val="0"/>
              </a:spcBef>
              <a:spcAft>
                <a:spcPct val="0"/>
              </a:spcAft>
              <a:defRPr b="1">
                <a:solidFill>
                  <a:schemeClr val="tx1"/>
                </a:solidFill>
                <a:latin typeface="Comic Sans MS" charset="0"/>
                <a:ea typeface="ＭＳ Ｐゴシック" charset="-128"/>
              </a:defRPr>
            </a:lvl9pPr>
          </a:lstStyle>
          <a:p>
            <a:r>
              <a:rPr lang="en-US" altLang="en-US" sz="1000"/>
              <a:t>Old cavity design with gap not optimised</a:t>
            </a:r>
          </a:p>
        </p:txBody>
      </p:sp>
      <p:sp>
        <p:nvSpPr>
          <p:cNvPr id="59407" name="TextBox 15"/>
          <p:cNvSpPr txBox="1">
            <a:spLocks noChangeArrowheads="1"/>
          </p:cNvSpPr>
          <p:nvPr/>
        </p:nvSpPr>
        <p:spPr bwMode="auto">
          <a:xfrm>
            <a:off x="3971925" y="5992814"/>
            <a:ext cx="2374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Comic Sans MS" charset="0"/>
                <a:ea typeface="ＭＳ Ｐゴシック" charset="-128"/>
              </a:defRPr>
            </a:lvl1pPr>
            <a:lvl2pPr marL="742950" indent="-285750">
              <a:defRPr b="1">
                <a:solidFill>
                  <a:schemeClr val="tx1"/>
                </a:solidFill>
                <a:latin typeface="Comic Sans MS" charset="0"/>
                <a:ea typeface="ＭＳ Ｐゴシック" charset="-128"/>
              </a:defRPr>
            </a:lvl2pPr>
            <a:lvl3pPr marL="1143000" indent="-228600">
              <a:defRPr b="1">
                <a:solidFill>
                  <a:schemeClr val="tx1"/>
                </a:solidFill>
                <a:latin typeface="Comic Sans MS" charset="0"/>
                <a:ea typeface="ＭＳ Ｐゴシック" charset="-128"/>
              </a:defRPr>
            </a:lvl3pPr>
            <a:lvl4pPr marL="1600200" indent="-228600">
              <a:defRPr b="1">
                <a:solidFill>
                  <a:schemeClr val="tx1"/>
                </a:solidFill>
                <a:latin typeface="Comic Sans MS" charset="0"/>
                <a:ea typeface="ＭＳ Ｐゴシック" charset="-128"/>
              </a:defRPr>
            </a:lvl4pPr>
            <a:lvl5pPr marL="2057400" indent="-228600">
              <a:defRPr b="1">
                <a:solidFill>
                  <a:schemeClr val="tx1"/>
                </a:solidFill>
                <a:latin typeface="Comic Sans MS" charset="0"/>
                <a:ea typeface="ＭＳ Ｐゴシック" charset="-128"/>
              </a:defRPr>
            </a:lvl5pPr>
            <a:lvl6pPr marL="2514600" indent="-228600" eaLnBrk="0" fontAlgn="base" hangingPunct="0">
              <a:spcBef>
                <a:spcPct val="0"/>
              </a:spcBef>
              <a:spcAft>
                <a:spcPct val="0"/>
              </a:spcAft>
              <a:defRPr b="1">
                <a:solidFill>
                  <a:schemeClr val="tx1"/>
                </a:solidFill>
                <a:latin typeface="Comic Sans MS" charset="0"/>
                <a:ea typeface="ＭＳ Ｐゴシック" charset="-128"/>
              </a:defRPr>
            </a:lvl6pPr>
            <a:lvl7pPr marL="2971800" indent="-228600" eaLnBrk="0" fontAlgn="base" hangingPunct="0">
              <a:spcBef>
                <a:spcPct val="0"/>
              </a:spcBef>
              <a:spcAft>
                <a:spcPct val="0"/>
              </a:spcAft>
              <a:defRPr b="1">
                <a:solidFill>
                  <a:schemeClr val="tx1"/>
                </a:solidFill>
                <a:latin typeface="Comic Sans MS" charset="0"/>
                <a:ea typeface="ＭＳ Ｐゴシック" charset="-128"/>
              </a:defRPr>
            </a:lvl7pPr>
            <a:lvl8pPr marL="3429000" indent="-228600" eaLnBrk="0" fontAlgn="base" hangingPunct="0">
              <a:spcBef>
                <a:spcPct val="0"/>
              </a:spcBef>
              <a:spcAft>
                <a:spcPct val="0"/>
              </a:spcAft>
              <a:defRPr b="1">
                <a:solidFill>
                  <a:schemeClr val="tx1"/>
                </a:solidFill>
                <a:latin typeface="Comic Sans MS" charset="0"/>
                <a:ea typeface="ＭＳ Ｐゴシック" charset="-128"/>
              </a:defRPr>
            </a:lvl8pPr>
            <a:lvl9pPr marL="3886200" indent="-228600" eaLnBrk="0" fontAlgn="base" hangingPunct="0">
              <a:spcBef>
                <a:spcPct val="0"/>
              </a:spcBef>
              <a:spcAft>
                <a:spcPct val="0"/>
              </a:spcAft>
              <a:defRPr b="1">
                <a:solidFill>
                  <a:schemeClr val="tx1"/>
                </a:solidFill>
                <a:latin typeface="Comic Sans MS" charset="0"/>
                <a:ea typeface="ＭＳ Ｐゴシック" charset="-128"/>
              </a:defRPr>
            </a:lvl9pPr>
          </a:lstStyle>
          <a:p>
            <a:r>
              <a:rPr lang="en-US" altLang="en-US" sz="1000"/>
              <a:t>Modern cavity design with gap optimised: small enough to reduce the transient time, but not so small to avoid break downs</a:t>
            </a:r>
          </a:p>
        </p:txBody>
      </p:sp>
    </p:spTree>
    <p:extLst>
      <p:ext uri="{BB962C8B-B14F-4D97-AF65-F5344CB8AC3E}">
        <p14:creationId xmlns:p14="http://schemas.microsoft.com/office/powerpoint/2010/main" val="19360456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243089" y="0"/>
            <a:ext cx="7352138" cy="5612750"/>
          </a:xfrm>
          <a:prstGeom prst="rect">
            <a:avLst/>
          </a:prstGeom>
        </p:spPr>
      </p:pic>
      <p:sp>
        <p:nvSpPr>
          <p:cNvPr id="3" name="TextBox 2"/>
          <p:cNvSpPr txBox="1"/>
          <p:nvPr/>
        </p:nvSpPr>
        <p:spPr>
          <a:xfrm>
            <a:off x="448610" y="292963"/>
            <a:ext cx="3368788" cy="646331"/>
          </a:xfrm>
          <a:prstGeom prst="rect">
            <a:avLst/>
          </a:prstGeom>
          <a:noFill/>
        </p:spPr>
        <p:txBody>
          <a:bodyPr wrap="square" rtlCol="0">
            <a:spAutoFit/>
          </a:bodyPr>
          <a:lstStyle/>
          <a:p>
            <a:r>
              <a:rPr lang="en-US" dirty="0" smtClean="0"/>
              <a:t>The phases are with respect to the </a:t>
            </a:r>
            <a:r>
              <a:rPr lang="en-US" smtClean="0"/>
              <a:t>RF voltage</a:t>
            </a:r>
            <a:endParaRPr lang="en-US"/>
          </a:p>
        </p:txBody>
      </p:sp>
      <p:sp>
        <p:nvSpPr>
          <p:cNvPr id="4" name="Rectangle 3"/>
          <p:cNvSpPr/>
          <p:nvPr/>
        </p:nvSpPr>
        <p:spPr>
          <a:xfrm>
            <a:off x="12087773" y="292963"/>
            <a:ext cx="594803" cy="4065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7381" y="1156466"/>
            <a:ext cx="4369901" cy="3043107"/>
          </a:xfrm>
          <a:prstGeom prst="rect">
            <a:avLst/>
          </a:prstGeom>
          <a:noFill/>
        </p:spPr>
      </p:pic>
      <p:sp>
        <p:nvSpPr>
          <p:cNvPr id="6" name="Rectangle 5"/>
          <p:cNvSpPr/>
          <p:nvPr/>
        </p:nvSpPr>
        <p:spPr>
          <a:xfrm>
            <a:off x="2377721" y="1525798"/>
            <a:ext cx="965461" cy="1061961"/>
          </a:xfrm>
          <a:prstGeom prst="rect">
            <a:avLst/>
          </a:prstGeom>
          <a:solidFill>
            <a:srgbClr val="5B9BD5">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reeform 14"/>
          <p:cNvSpPr/>
          <p:nvPr/>
        </p:nvSpPr>
        <p:spPr>
          <a:xfrm>
            <a:off x="2352583" y="1716688"/>
            <a:ext cx="994299" cy="875592"/>
          </a:xfrm>
          <a:custGeom>
            <a:avLst/>
            <a:gdLst>
              <a:gd name="connsiteX0" fmla="*/ 0 w 994299"/>
              <a:gd name="connsiteY0" fmla="*/ 5580 h 875592"/>
              <a:gd name="connsiteX1" fmla="*/ 133165 w 994299"/>
              <a:gd name="connsiteY1" fmla="*/ 14458 h 875592"/>
              <a:gd name="connsiteX2" fmla="*/ 381739 w 994299"/>
              <a:gd name="connsiteY2" fmla="*/ 129867 h 875592"/>
              <a:gd name="connsiteX3" fmla="*/ 772357 w 994299"/>
              <a:gd name="connsiteY3" fmla="*/ 538240 h 875592"/>
              <a:gd name="connsiteX4" fmla="*/ 994299 w 994299"/>
              <a:gd name="connsiteY4" fmla="*/ 875592 h 875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4299" h="875592">
                <a:moveTo>
                  <a:pt x="0" y="5580"/>
                </a:moveTo>
                <a:cubicBezTo>
                  <a:pt x="34771" y="-339"/>
                  <a:pt x="69542" y="-6257"/>
                  <a:pt x="133165" y="14458"/>
                </a:cubicBezTo>
                <a:cubicBezTo>
                  <a:pt x="196788" y="35173"/>
                  <a:pt x="275207" y="42570"/>
                  <a:pt x="381739" y="129867"/>
                </a:cubicBezTo>
                <a:cubicBezTo>
                  <a:pt x="488271" y="217164"/>
                  <a:pt x="670264" y="413953"/>
                  <a:pt x="772357" y="538240"/>
                </a:cubicBezTo>
                <a:cubicBezTo>
                  <a:pt x="874450" y="662527"/>
                  <a:pt x="994299" y="875592"/>
                  <a:pt x="994299" y="87559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p:cNvGrpSpPr/>
          <p:nvPr/>
        </p:nvGrpSpPr>
        <p:grpSpPr>
          <a:xfrm>
            <a:off x="2362334" y="1433083"/>
            <a:ext cx="1439677" cy="1412437"/>
            <a:chOff x="2377721" y="1393532"/>
            <a:chExt cx="1439677" cy="1412437"/>
          </a:xfrm>
        </p:grpSpPr>
        <p:sp>
          <p:nvSpPr>
            <p:cNvPr id="14" name="Rectangle 13"/>
            <p:cNvSpPr/>
            <p:nvPr/>
          </p:nvSpPr>
          <p:spPr>
            <a:xfrm>
              <a:off x="2377721" y="1393532"/>
              <a:ext cx="1439677" cy="11673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859741" y="2614654"/>
              <a:ext cx="224118" cy="191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p:cNvGrpSpPr/>
          <p:nvPr/>
        </p:nvGrpSpPr>
        <p:grpSpPr>
          <a:xfrm>
            <a:off x="1413852" y="1252882"/>
            <a:ext cx="3866273" cy="2196783"/>
            <a:chOff x="1413852" y="1252882"/>
            <a:chExt cx="3866273" cy="2196783"/>
          </a:xfrm>
        </p:grpSpPr>
        <p:grpSp>
          <p:nvGrpSpPr>
            <p:cNvPr id="9" name="Group 8"/>
            <p:cNvGrpSpPr/>
            <p:nvPr/>
          </p:nvGrpSpPr>
          <p:grpSpPr>
            <a:xfrm>
              <a:off x="1413852" y="1252882"/>
              <a:ext cx="2340435" cy="1334878"/>
              <a:chOff x="3635829" y="489403"/>
              <a:chExt cx="2340435" cy="1334878"/>
            </a:xfrm>
          </p:grpSpPr>
          <p:cxnSp>
            <p:nvCxnSpPr>
              <p:cNvPr id="10" name="Straight Arrow Connector 9"/>
              <p:cNvCxnSpPr/>
              <p:nvPr/>
            </p:nvCxnSpPr>
            <p:spPr>
              <a:xfrm flipV="1">
                <a:off x="3635829" y="489403"/>
                <a:ext cx="0" cy="1334877"/>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3635829" y="1824280"/>
                <a:ext cx="2340435" cy="1"/>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8" name="Freeform 7"/>
            <p:cNvSpPr/>
            <p:nvPr/>
          </p:nvSpPr>
          <p:spPr>
            <a:xfrm>
              <a:off x="1448354" y="1744875"/>
              <a:ext cx="3831771" cy="1704790"/>
            </a:xfrm>
            <a:custGeom>
              <a:avLst/>
              <a:gdLst>
                <a:gd name="connsiteX0" fmla="*/ 0 w 3831771"/>
                <a:gd name="connsiteY0" fmla="*/ 861734 h 1741866"/>
                <a:gd name="connsiteX1" fmla="*/ 315685 w 3831771"/>
                <a:gd name="connsiteY1" fmla="*/ 415419 h 1741866"/>
                <a:gd name="connsiteX2" fmla="*/ 642257 w 3831771"/>
                <a:gd name="connsiteY2" fmla="*/ 110619 h 1741866"/>
                <a:gd name="connsiteX3" fmla="*/ 914400 w 3831771"/>
                <a:gd name="connsiteY3" fmla="*/ 1762 h 1741866"/>
                <a:gd name="connsiteX4" fmla="*/ 1262742 w 3831771"/>
                <a:gd name="connsiteY4" fmla="*/ 88848 h 1741866"/>
                <a:gd name="connsiteX5" fmla="*/ 1730828 w 3831771"/>
                <a:gd name="connsiteY5" fmla="*/ 589591 h 1741866"/>
                <a:gd name="connsiteX6" fmla="*/ 2198914 w 3831771"/>
                <a:gd name="connsiteY6" fmla="*/ 1231848 h 1741866"/>
                <a:gd name="connsiteX7" fmla="*/ 2688771 w 3831771"/>
                <a:gd name="connsiteY7" fmla="*/ 1710819 h 1741866"/>
                <a:gd name="connsiteX8" fmla="*/ 3243942 w 3831771"/>
                <a:gd name="connsiteY8" fmla="*/ 1601962 h 1741866"/>
                <a:gd name="connsiteX9" fmla="*/ 3831771 w 3831771"/>
                <a:gd name="connsiteY9" fmla="*/ 850848 h 1741866"/>
                <a:gd name="connsiteX10" fmla="*/ 3831771 w 3831771"/>
                <a:gd name="connsiteY10" fmla="*/ 850848 h 1741866"/>
                <a:gd name="connsiteX0" fmla="*/ 0 w 3831771"/>
                <a:gd name="connsiteY0" fmla="*/ 861734 h 1794542"/>
                <a:gd name="connsiteX1" fmla="*/ 315685 w 3831771"/>
                <a:gd name="connsiteY1" fmla="*/ 415419 h 1794542"/>
                <a:gd name="connsiteX2" fmla="*/ 642257 w 3831771"/>
                <a:gd name="connsiteY2" fmla="*/ 110619 h 1794542"/>
                <a:gd name="connsiteX3" fmla="*/ 914400 w 3831771"/>
                <a:gd name="connsiteY3" fmla="*/ 1762 h 1794542"/>
                <a:gd name="connsiteX4" fmla="*/ 1262742 w 3831771"/>
                <a:gd name="connsiteY4" fmla="*/ 88848 h 1794542"/>
                <a:gd name="connsiteX5" fmla="*/ 1730828 w 3831771"/>
                <a:gd name="connsiteY5" fmla="*/ 589591 h 1794542"/>
                <a:gd name="connsiteX6" fmla="*/ 2198914 w 3831771"/>
                <a:gd name="connsiteY6" fmla="*/ 1231848 h 1794542"/>
                <a:gd name="connsiteX7" fmla="*/ 2688771 w 3831771"/>
                <a:gd name="connsiteY7" fmla="*/ 1773572 h 1794542"/>
                <a:gd name="connsiteX8" fmla="*/ 3243942 w 3831771"/>
                <a:gd name="connsiteY8" fmla="*/ 1601962 h 1794542"/>
                <a:gd name="connsiteX9" fmla="*/ 3831771 w 3831771"/>
                <a:gd name="connsiteY9" fmla="*/ 850848 h 1794542"/>
                <a:gd name="connsiteX10" fmla="*/ 3831771 w 3831771"/>
                <a:gd name="connsiteY10" fmla="*/ 850848 h 1794542"/>
                <a:gd name="connsiteX0" fmla="*/ 0 w 3831771"/>
                <a:gd name="connsiteY0" fmla="*/ 861734 h 1793930"/>
                <a:gd name="connsiteX1" fmla="*/ 315685 w 3831771"/>
                <a:gd name="connsiteY1" fmla="*/ 415419 h 1793930"/>
                <a:gd name="connsiteX2" fmla="*/ 642257 w 3831771"/>
                <a:gd name="connsiteY2" fmla="*/ 110619 h 1793930"/>
                <a:gd name="connsiteX3" fmla="*/ 914400 w 3831771"/>
                <a:gd name="connsiteY3" fmla="*/ 1762 h 1793930"/>
                <a:gd name="connsiteX4" fmla="*/ 1262742 w 3831771"/>
                <a:gd name="connsiteY4" fmla="*/ 88848 h 1793930"/>
                <a:gd name="connsiteX5" fmla="*/ 1730828 w 3831771"/>
                <a:gd name="connsiteY5" fmla="*/ 589591 h 1793930"/>
                <a:gd name="connsiteX6" fmla="*/ 2127196 w 3831771"/>
                <a:gd name="connsiteY6" fmla="*/ 1240813 h 1793930"/>
                <a:gd name="connsiteX7" fmla="*/ 2688771 w 3831771"/>
                <a:gd name="connsiteY7" fmla="*/ 1773572 h 1793930"/>
                <a:gd name="connsiteX8" fmla="*/ 3243942 w 3831771"/>
                <a:gd name="connsiteY8" fmla="*/ 1601962 h 1793930"/>
                <a:gd name="connsiteX9" fmla="*/ 3831771 w 3831771"/>
                <a:gd name="connsiteY9" fmla="*/ 850848 h 1793930"/>
                <a:gd name="connsiteX10" fmla="*/ 3831771 w 3831771"/>
                <a:gd name="connsiteY10" fmla="*/ 850848 h 1793930"/>
                <a:gd name="connsiteX0" fmla="*/ 0 w 3831771"/>
                <a:gd name="connsiteY0" fmla="*/ 862098 h 1794294"/>
                <a:gd name="connsiteX1" fmla="*/ 315685 w 3831771"/>
                <a:gd name="connsiteY1" fmla="*/ 415783 h 1794294"/>
                <a:gd name="connsiteX2" fmla="*/ 642257 w 3831771"/>
                <a:gd name="connsiteY2" fmla="*/ 110983 h 1794294"/>
                <a:gd name="connsiteX3" fmla="*/ 914400 w 3831771"/>
                <a:gd name="connsiteY3" fmla="*/ 2126 h 1794294"/>
                <a:gd name="connsiteX4" fmla="*/ 1262742 w 3831771"/>
                <a:gd name="connsiteY4" fmla="*/ 89212 h 1794294"/>
                <a:gd name="connsiteX5" fmla="*/ 1686004 w 3831771"/>
                <a:gd name="connsiteY5" fmla="*/ 607884 h 1794294"/>
                <a:gd name="connsiteX6" fmla="*/ 2127196 w 3831771"/>
                <a:gd name="connsiteY6" fmla="*/ 1241177 h 1794294"/>
                <a:gd name="connsiteX7" fmla="*/ 2688771 w 3831771"/>
                <a:gd name="connsiteY7" fmla="*/ 1773936 h 1794294"/>
                <a:gd name="connsiteX8" fmla="*/ 3243942 w 3831771"/>
                <a:gd name="connsiteY8" fmla="*/ 1602326 h 1794294"/>
                <a:gd name="connsiteX9" fmla="*/ 3831771 w 3831771"/>
                <a:gd name="connsiteY9" fmla="*/ 851212 h 1794294"/>
                <a:gd name="connsiteX10" fmla="*/ 3831771 w 3831771"/>
                <a:gd name="connsiteY10" fmla="*/ 851212 h 1794294"/>
                <a:gd name="connsiteX0" fmla="*/ 0 w 3831771"/>
                <a:gd name="connsiteY0" fmla="*/ 860906 h 1793102"/>
                <a:gd name="connsiteX1" fmla="*/ 315685 w 3831771"/>
                <a:gd name="connsiteY1" fmla="*/ 414591 h 1793102"/>
                <a:gd name="connsiteX2" fmla="*/ 642257 w 3831771"/>
                <a:gd name="connsiteY2" fmla="*/ 109791 h 1793102"/>
                <a:gd name="connsiteX3" fmla="*/ 914400 w 3831771"/>
                <a:gd name="connsiteY3" fmla="*/ 934 h 1793102"/>
                <a:gd name="connsiteX4" fmla="*/ 1235848 w 3831771"/>
                <a:gd name="connsiteY4" fmla="*/ 159737 h 1793102"/>
                <a:gd name="connsiteX5" fmla="*/ 1686004 w 3831771"/>
                <a:gd name="connsiteY5" fmla="*/ 606692 h 1793102"/>
                <a:gd name="connsiteX6" fmla="*/ 2127196 w 3831771"/>
                <a:gd name="connsiteY6" fmla="*/ 1239985 h 1793102"/>
                <a:gd name="connsiteX7" fmla="*/ 2688771 w 3831771"/>
                <a:gd name="connsiteY7" fmla="*/ 1772744 h 1793102"/>
                <a:gd name="connsiteX8" fmla="*/ 3243942 w 3831771"/>
                <a:gd name="connsiteY8" fmla="*/ 1601134 h 1793102"/>
                <a:gd name="connsiteX9" fmla="*/ 3831771 w 3831771"/>
                <a:gd name="connsiteY9" fmla="*/ 850020 h 1793102"/>
                <a:gd name="connsiteX10" fmla="*/ 3831771 w 3831771"/>
                <a:gd name="connsiteY10" fmla="*/ 850020 h 1793102"/>
                <a:gd name="connsiteX0" fmla="*/ 0 w 3831771"/>
                <a:gd name="connsiteY0" fmla="*/ 776140 h 1708336"/>
                <a:gd name="connsiteX1" fmla="*/ 315685 w 3831771"/>
                <a:gd name="connsiteY1" fmla="*/ 329825 h 1708336"/>
                <a:gd name="connsiteX2" fmla="*/ 642257 w 3831771"/>
                <a:gd name="connsiteY2" fmla="*/ 25025 h 1708336"/>
                <a:gd name="connsiteX3" fmla="*/ 923364 w 3831771"/>
                <a:gd name="connsiteY3" fmla="*/ 23745 h 1708336"/>
                <a:gd name="connsiteX4" fmla="*/ 1235848 w 3831771"/>
                <a:gd name="connsiteY4" fmla="*/ 74971 h 1708336"/>
                <a:gd name="connsiteX5" fmla="*/ 1686004 w 3831771"/>
                <a:gd name="connsiteY5" fmla="*/ 521926 h 1708336"/>
                <a:gd name="connsiteX6" fmla="*/ 2127196 w 3831771"/>
                <a:gd name="connsiteY6" fmla="*/ 1155219 h 1708336"/>
                <a:gd name="connsiteX7" fmla="*/ 2688771 w 3831771"/>
                <a:gd name="connsiteY7" fmla="*/ 1687978 h 1708336"/>
                <a:gd name="connsiteX8" fmla="*/ 3243942 w 3831771"/>
                <a:gd name="connsiteY8" fmla="*/ 1516368 h 1708336"/>
                <a:gd name="connsiteX9" fmla="*/ 3831771 w 3831771"/>
                <a:gd name="connsiteY9" fmla="*/ 765254 h 1708336"/>
                <a:gd name="connsiteX10" fmla="*/ 3831771 w 3831771"/>
                <a:gd name="connsiteY10" fmla="*/ 765254 h 1708336"/>
                <a:gd name="connsiteX0" fmla="*/ 0 w 3831771"/>
                <a:gd name="connsiteY0" fmla="*/ 759273 h 1691469"/>
                <a:gd name="connsiteX1" fmla="*/ 315685 w 3831771"/>
                <a:gd name="connsiteY1" fmla="*/ 312958 h 1691469"/>
                <a:gd name="connsiteX2" fmla="*/ 669151 w 3831771"/>
                <a:gd name="connsiteY2" fmla="*/ 70911 h 1691469"/>
                <a:gd name="connsiteX3" fmla="*/ 923364 w 3831771"/>
                <a:gd name="connsiteY3" fmla="*/ 6878 h 1691469"/>
                <a:gd name="connsiteX4" fmla="*/ 1235848 w 3831771"/>
                <a:gd name="connsiteY4" fmla="*/ 58104 h 1691469"/>
                <a:gd name="connsiteX5" fmla="*/ 1686004 w 3831771"/>
                <a:gd name="connsiteY5" fmla="*/ 505059 h 1691469"/>
                <a:gd name="connsiteX6" fmla="*/ 2127196 w 3831771"/>
                <a:gd name="connsiteY6" fmla="*/ 1138352 h 1691469"/>
                <a:gd name="connsiteX7" fmla="*/ 2688771 w 3831771"/>
                <a:gd name="connsiteY7" fmla="*/ 1671111 h 1691469"/>
                <a:gd name="connsiteX8" fmla="*/ 3243942 w 3831771"/>
                <a:gd name="connsiteY8" fmla="*/ 1499501 h 1691469"/>
                <a:gd name="connsiteX9" fmla="*/ 3831771 w 3831771"/>
                <a:gd name="connsiteY9" fmla="*/ 748387 h 1691469"/>
                <a:gd name="connsiteX10" fmla="*/ 3831771 w 3831771"/>
                <a:gd name="connsiteY10" fmla="*/ 748387 h 1691469"/>
                <a:gd name="connsiteX0" fmla="*/ 0 w 3831771"/>
                <a:gd name="connsiteY0" fmla="*/ 759273 h 1691469"/>
                <a:gd name="connsiteX1" fmla="*/ 333615 w 3831771"/>
                <a:gd name="connsiteY1" fmla="*/ 339852 h 1691469"/>
                <a:gd name="connsiteX2" fmla="*/ 669151 w 3831771"/>
                <a:gd name="connsiteY2" fmla="*/ 70911 h 1691469"/>
                <a:gd name="connsiteX3" fmla="*/ 923364 w 3831771"/>
                <a:gd name="connsiteY3" fmla="*/ 6878 h 1691469"/>
                <a:gd name="connsiteX4" fmla="*/ 1235848 w 3831771"/>
                <a:gd name="connsiteY4" fmla="*/ 58104 h 1691469"/>
                <a:gd name="connsiteX5" fmla="*/ 1686004 w 3831771"/>
                <a:gd name="connsiteY5" fmla="*/ 505059 h 1691469"/>
                <a:gd name="connsiteX6" fmla="*/ 2127196 w 3831771"/>
                <a:gd name="connsiteY6" fmla="*/ 1138352 h 1691469"/>
                <a:gd name="connsiteX7" fmla="*/ 2688771 w 3831771"/>
                <a:gd name="connsiteY7" fmla="*/ 1671111 h 1691469"/>
                <a:gd name="connsiteX8" fmla="*/ 3243942 w 3831771"/>
                <a:gd name="connsiteY8" fmla="*/ 1499501 h 1691469"/>
                <a:gd name="connsiteX9" fmla="*/ 3831771 w 3831771"/>
                <a:gd name="connsiteY9" fmla="*/ 748387 h 1691469"/>
                <a:gd name="connsiteX10" fmla="*/ 3831771 w 3831771"/>
                <a:gd name="connsiteY10" fmla="*/ 748387 h 1691469"/>
                <a:gd name="connsiteX0" fmla="*/ 0 w 3831771"/>
                <a:gd name="connsiteY0" fmla="*/ 772594 h 1704790"/>
                <a:gd name="connsiteX1" fmla="*/ 333615 w 3831771"/>
                <a:gd name="connsiteY1" fmla="*/ 353173 h 1704790"/>
                <a:gd name="connsiteX2" fmla="*/ 669151 w 3831771"/>
                <a:gd name="connsiteY2" fmla="*/ 84232 h 1704790"/>
                <a:gd name="connsiteX3" fmla="*/ 923364 w 3831771"/>
                <a:gd name="connsiteY3" fmla="*/ 2270 h 1704790"/>
                <a:gd name="connsiteX4" fmla="*/ 1235848 w 3831771"/>
                <a:gd name="connsiteY4" fmla="*/ 71425 h 1704790"/>
                <a:gd name="connsiteX5" fmla="*/ 1686004 w 3831771"/>
                <a:gd name="connsiteY5" fmla="*/ 518380 h 1704790"/>
                <a:gd name="connsiteX6" fmla="*/ 2127196 w 3831771"/>
                <a:gd name="connsiteY6" fmla="*/ 1151673 h 1704790"/>
                <a:gd name="connsiteX7" fmla="*/ 2688771 w 3831771"/>
                <a:gd name="connsiteY7" fmla="*/ 1684432 h 1704790"/>
                <a:gd name="connsiteX8" fmla="*/ 3243942 w 3831771"/>
                <a:gd name="connsiteY8" fmla="*/ 1512822 h 1704790"/>
                <a:gd name="connsiteX9" fmla="*/ 3831771 w 3831771"/>
                <a:gd name="connsiteY9" fmla="*/ 761708 h 1704790"/>
                <a:gd name="connsiteX10" fmla="*/ 3831771 w 3831771"/>
                <a:gd name="connsiteY10" fmla="*/ 761708 h 1704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31771" h="1704790">
                  <a:moveTo>
                    <a:pt x="0" y="772594"/>
                  </a:moveTo>
                  <a:cubicBezTo>
                    <a:pt x="104321" y="612029"/>
                    <a:pt x="222090" y="467900"/>
                    <a:pt x="333615" y="353173"/>
                  </a:cubicBezTo>
                  <a:cubicBezTo>
                    <a:pt x="445140" y="238446"/>
                    <a:pt x="570860" y="142716"/>
                    <a:pt x="669151" y="84232"/>
                  </a:cubicBezTo>
                  <a:cubicBezTo>
                    <a:pt x="767443" y="25748"/>
                    <a:pt x="828915" y="4404"/>
                    <a:pt x="923364" y="2270"/>
                  </a:cubicBezTo>
                  <a:cubicBezTo>
                    <a:pt x="1017813" y="136"/>
                    <a:pt x="1108741" y="-14593"/>
                    <a:pt x="1235848" y="71425"/>
                  </a:cubicBezTo>
                  <a:cubicBezTo>
                    <a:pt x="1362955" y="157443"/>
                    <a:pt x="1537446" y="338339"/>
                    <a:pt x="1686004" y="518380"/>
                  </a:cubicBezTo>
                  <a:cubicBezTo>
                    <a:pt x="1834562" y="698421"/>
                    <a:pt x="1960068" y="957331"/>
                    <a:pt x="2127196" y="1151673"/>
                  </a:cubicBezTo>
                  <a:cubicBezTo>
                    <a:pt x="2294324" y="1346015"/>
                    <a:pt x="2502647" y="1624240"/>
                    <a:pt x="2688771" y="1684432"/>
                  </a:cubicBezTo>
                  <a:cubicBezTo>
                    <a:pt x="2874895" y="1744624"/>
                    <a:pt x="3053442" y="1666609"/>
                    <a:pt x="3243942" y="1512822"/>
                  </a:cubicBezTo>
                  <a:cubicBezTo>
                    <a:pt x="3434442" y="1359035"/>
                    <a:pt x="3831771" y="761708"/>
                    <a:pt x="3831771" y="761708"/>
                  </a:cubicBezTo>
                  <a:lnTo>
                    <a:pt x="3831771" y="761708"/>
                  </a:ln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2" name="Straight Arrow Connector 21"/>
          <p:cNvCxnSpPr/>
          <p:nvPr/>
        </p:nvCxnSpPr>
        <p:spPr>
          <a:xfrm flipH="1">
            <a:off x="1973180" y="1583297"/>
            <a:ext cx="1844218" cy="1333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1876926" y="1853625"/>
            <a:ext cx="1940472" cy="2421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a:off x="1636295" y="2095760"/>
            <a:ext cx="2131215" cy="2221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1973180" y="1895634"/>
            <a:ext cx="728722" cy="246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1842425" y="2085677"/>
            <a:ext cx="1060230" cy="246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1727291" y="2305097"/>
            <a:ext cx="1321034" cy="208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50" name="Group 49"/>
          <p:cNvGrpSpPr/>
          <p:nvPr/>
        </p:nvGrpSpPr>
        <p:grpSpPr>
          <a:xfrm>
            <a:off x="589857" y="4136031"/>
            <a:ext cx="3940387" cy="2438323"/>
            <a:chOff x="589857" y="4136031"/>
            <a:chExt cx="3940387" cy="2438323"/>
          </a:xfrm>
        </p:grpSpPr>
        <mc:AlternateContent xmlns:mc="http://schemas.openxmlformats.org/markup-compatibility/2006">
          <mc:Choice xmlns:a14="http://schemas.microsoft.com/office/drawing/2010/main" Requires="a14">
            <p:sp>
              <p:nvSpPr>
                <p:cNvPr id="36" name="TextBox 35"/>
                <p:cNvSpPr txBox="1"/>
                <p:nvPr/>
              </p:nvSpPr>
              <p:spPr>
                <a:xfrm>
                  <a:off x="589857" y="4136031"/>
                  <a:ext cx="3525452" cy="369332"/>
                </a:xfrm>
                <a:prstGeom prst="rect">
                  <a:avLst/>
                </a:prstGeom>
                <a:noFill/>
              </p:spPr>
              <p:txBody>
                <a:bodyPr wrap="none" rtlCol="0">
                  <a:spAutoFit/>
                </a:bodyPr>
                <a:lstStyle/>
                <a:p>
                  <a:r>
                    <a:rPr lang="en-US" dirty="0" smtClean="0"/>
                    <a:t>New synchronous phase = </a:t>
                  </a:r>
                  <a14:m>
                    <m:oMath xmlns:m="http://schemas.openxmlformats.org/officeDocument/2006/math">
                      <m:r>
                        <a:rPr lang="en-US" i="1">
                          <a:latin typeface="Cambria Math" panose="02040503050406030204" pitchFamily="18" charset="0"/>
                          <a:ea typeface="Cambria Math" panose="02040503050406030204" pitchFamily="18" charset="0"/>
                        </a:rPr>
                        <m:t>𝜋</m:t>
                      </m:r>
                      <m:r>
                        <a:rPr lang="en-US" i="1">
                          <a:latin typeface="Cambria Math" charset="0"/>
                          <a:ea typeface="Cambria Math" panose="02040503050406030204" pitchFamily="18" charset="0"/>
                        </a:rPr>
                        <m:t>−</m:t>
                      </m:r>
                      <m:sSub>
                        <m:sSubPr>
                          <m:ctrlPr>
                            <a:rPr lang="en-GB" i="1">
                              <a:latin typeface="Cambria Math" charset="0"/>
                            </a:rPr>
                          </m:ctrlPr>
                        </m:sSubPr>
                        <m:e>
                          <m:r>
                            <a:rPr lang="en-GB" i="1">
                              <a:latin typeface="Cambria Math" panose="02040503050406030204" pitchFamily="18" charset="0"/>
                              <a:ea typeface="Cambria Math" panose="02040503050406030204" pitchFamily="18" charset="0"/>
                            </a:rPr>
                            <m:t>𝜑</m:t>
                          </m:r>
                        </m:e>
                        <m:sub>
                          <m:r>
                            <a:rPr lang="en-US" i="1">
                              <a:latin typeface="Cambria Math" panose="02040503050406030204" pitchFamily="18" charset="0"/>
                            </a:rPr>
                            <m:t>𝑠</m:t>
                          </m:r>
                        </m:sub>
                      </m:sSub>
                    </m:oMath>
                  </a14:m>
                  <a:r>
                    <a:rPr lang="en-US" dirty="0" smtClean="0"/>
                    <a:t> </a:t>
                  </a:r>
                  <a:endParaRPr lang="en-US" dirty="0"/>
                </a:p>
              </p:txBody>
            </p:sp>
          </mc:Choice>
          <mc:Fallback>
            <p:sp>
              <p:nvSpPr>
                <p:cNvPr id="36" name="TextBox 35"/>
                <p:cNvSpPr txBox="1">
                  <a:spLocks noRot="1" noChangeAspect="1" noMove="1" noResize="1" noEditPoints="1" noAdjustHandles="1" noChangeArrowheads="1" noChangeShapeType="1" noTextEdit="1"/>
                </p:cNvSpPr>
                <p:nvPr/>
              </p:nvSpPr>
              <p:spPr>
                <a:xfrm>
                  <a:off x="589857" y="4136031"/>
                  <a:ext cx="3525452" cy="369332"/>
                </a:xfrm>
                <a:prstGeom prst="rect">
                  <a:avLst/>
                </a:prstGeom>
                <a:blipFill rotWithShape="0">
                  <a:blip r:embed="rId4"/>
                  <a:stretch>
                    <a:fillRect l="-1557" t="-8197" b="-2459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7" name="Rectangle 36"/>
                <p:cNvSpPr/>
                <p:nvPr/>
              </p:nvSpPr>
              <p:spPr>
                <a:xfrm>
                  <a:off x="1187646" y="4479182"/>
                  <a:ext cx="2155536" cy="646331"/>
                </a:xfrm>
                <a:prstGeom prst="rect">
                  <a:avLst/>
                </a:prstGeom>
              </p:spPr>
              <p:txBody>
                <a:bodyPr wrap="square">
                  <a:spAutoFit/>
                </a:bodyPr>
                <a:lstStyle/>
                <a:p>
                  <a:pPr algn="ctr"/>
                  <a14:m>
                    <m:oMathPara xmlns:m="http://schemas.openxmlformats.org/officeDocument/2006/math">
                      <m:oMathParaPr>
                        <m:jc m:val="centerGroup"/>
                      </m:oMathParaPr>
                      <m:oMath xmlns:m="http://schemas.openxmlformats.org/officeDocument/2006/math">
                        <m:r>
                          <m:rPr>
                            <m:sty m:val="p"/>
                          </m:rPr>
                          <a:rPr lang="en-US" i="1" smtClean="0">
                            <a:latin typeface="Cambria Math" charset="0"/>
                            <a:ea typeface="Cambria Math" panose="02040503050406030204" pitchFamily="18" charset="0"/>
                          </a:rPr>
                          <m:t>s</m:t>
                        </m:r>
                        <m:r>
                          <m:rPr>
                            <m:sty m:val="p"/>
                          </m:rPr>
                          <a:rPr lang="en-US" b="0" i="0" smtClean="0">
                            <a:latin typeface="Cambria Math" charset="0"/>
                            <a:ea typeface="Cambria Math" panose="02040503050406030204" pitchFamily="18" charset="0"/>
                          </a:rPr>
                          <m:t>in</m:t>
                        </m:r>
                        <m:sSub>
                          <m:sSubPr>
                            <m:ctrlPr>
                              <a:rPr lang="en-GB" i="1">
                                <a:latin typeface="Cambria Math" charset="0"/>
                              </a:rPr>
                            </m:ctrlPr>
                          </m:sSubPr>
                          <m:e>
                            <m:r>
                              <a:rPr lang="en-GB" i="1">
                                <a:latin typeface="Cambria Math" panose="02040503050406030204" pitchFamily="18" charset="0"/>
                                <a:ea typeface="Cambria Math" panose="02040503050406030204" pitchFamily="18" charset="0"/>
                              </a:rPr>
                              <m:t>𝜑</m:t>
                            </m:r>
                          </m:e>
                          <m:sub>
                            <m:r>
                              <a:rPr lang="en-US" i="1">
                                <a:latin typeface="Cambria Math" panose="02040503050406030204" pitchFamily="18" charset="0"/>
                              </a:rPr>
                              <m:t>𝑠</m:t>
                            </m:r>
                          </m:sub>
                        </m:sSub>
                        <m:func>
                          <m:funcPr>
                            <m:ctrlPr>
                              <a:rPr lang="en-US" b="0" i="1" smtClean="0">
                                <a:latin typeface="Cambria Math" charset="0"/>
                                <a:ea typeface="Cambria Math" panose="02040503050406030204" pitchFamily="18" charset="0"/>
                              </a:rPr>
                            </m:ctrlPr>
                          </m:funcPr>
                          <m:fName>
                            <m:r>
                              <m:rPr>
                                <m:nor/>
                              </m:rPr>
                              <a:rPr lang="en-US" b="0" i="0" smtClean="0">
                                <a:latin typeface="Cambria Math" charset="0"/>
                              </a:rPr>
                              <m:t>=</m:t>
                            </m:r>
                            <m:r>
                              <m:rPr>
                                <m:nor/>
                              </m:rPr>
                              <a:rPr lang="en-US" b="0" i="0" smtClean="0">
                                <a:latin typeface="Cambria Math" charset="0"/>
                              </a:rPr>
                              <m:t>sin</m:t>
                            </m:r>
                          </m:fName>
                          <m:e>
                            <m:d>
                              <m:dPr>
                                <m:ctrlPr>
                                  <a:rPr lang="en-US" b="0" i="1" smtClean="0">
                                    <a:latin typeface="Cambria Math"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𝜋</m:t>
                                </m:r>
                                <m:r>
                                  <a:rPr lang="en-US" i="1">
                                    <a:latin typeface="Cambria Math" charset="0"/>
                                    <a:ea typeface="Cambria Math" panose="02040503050406030204" pitchFamily="18" charset="0"/>
                                  </a:rPr>
                                  <m:t>−</m:t>
                                </m:r>
                                <m:sSub>
                                  <m:sSubPr>
                                    <m:ctrlPr>
                                      <a:rPr lang="en-GB" i="1">
                                        <a:latin typeface="Cambria Math" charset="0"/>
                                      </a:rPr>
                                    </m:ctrlPr>
                                  </m:sSubPr>
                                  <m:e>
                                    <m:r>
                                      <a:rPr lang="en-GB" i="1">
                                        <a:latin typeface="Cambria Math" panose="02040503050406030204" pitchFamily="18" charset="0"/>
                                        <a:ea typeface="Cambria Math" panose="02040503050406030204" pitchFamily="18" charset="0"/>
                                      </a:rPr>
                                      <m:t>𝜑</m:t>
                                    </m:r>
                                  </m:e>
                                  <m:sub>
                                    <m:r>
                                      <a:rPr lang="en-US" i="1">
                                        <a:latin typeface="Cambria Math" panose="02040503050406030204" pitchFamily="18" charset="0"/>
                                      </a:rPr>
                                      <m:t>𝑠</m:t>
                                    </m:r>
                                  </m:sub>
                                </m:sSub>
                              </m:e>
                            </m:d>
                          </m:e>
                        </m:func>
                      </m:oMath>
                    </m:oMathPara>
                  </a14:m>
                  <a:endParaRPr lang="en-US" b="0" dirty="0" smtClean="0"/>
                </a:p>
                <a:p>
                  <a:pPr algn="ctr"/>
                  <a:r>
                    <a:rPr lang="en-US" dirty="0" smtClean="0"/>
                    <a:t>V(</a:t>
                  </a:r>
                  <a14:m>
                    <m:oMath xmlns:m="http://schemas.openxmlformats.org/officeDocument/2006/math">
                      <m:sSub>
                        <m:sSubPr>
                          <m:ctrlPr>
                            <a:rPr lang="en-GB" i="1">
                              <a:latin typeface="Cambria Math" charset="0"/>
                            </a:rPr>
                          </m:ctrlPr>
                        </m:sSubPr>
                        <m:e>
                          <m:r>
                            <a:rPr lang="en-GB" i="1">
                              <a:latin typeface="Cambria Math" panose="02040503050406030204" pitchFamily="18" charset="0"/>
                              <a:ea typeface="Cambria Math" panose="02040503050406030204" pitchFamily="18" charset="0"/>
                            </a:rPr>
                            <m:t>𝜑</m:t>
                          </m:r>
                        </m:e>
                        <m:sub>
                          <m:r>
                            <a:rPr lang="en-US" i="1">
                              <a:latin typeface="Cambria Math" panose="02040503050406030204" pitchFamily="18" charset="0"/>
                            </a:rPr>
                            <m:t>𝑠</m:t>
                          </m:r>
                        </m:sub>
                      </m:sSub>
                    </m:oMath>
                  </a14:m>
                  <a:r>
                    <a:rPr lang="en-US" dirty="0" smtClean="0"/>
                    <a:t>)=V(</a:t>
                  </a:r>
                  <a14:m>
                    <m:oMath xmlns:m="http://schemas.openxmlformats.org/officeDocument/2006/math">
                      <m:r>
                        <a:rPr lang="en-US" i="1">
                          <a:latin typeface="Cambria Math" panose="02040503050406030204" pitchFamily="18" charset="0"/>
                          <a:ea typeface="Cambria Math" panose="02040503050406030204" pitchFamily="18" charset="0"/>
                        </a:rPr>
                        <m:t>𝜋</m:t>
                      </m:r>
                      <m:r>
                        <a:rPr lang="en-US" i="1">
                          <a:latin typeface="Cambria Math" charset="0"/>
                          <a:ea typeface="Cambria Math" panose="02040503050406030204" pitchFamily="18" charset="0"/>
                        </a:rPr>
                        <m:t>−</m:t>
                      </m:r>
                      <m:sSub>
                        <m:sSubPr>
                          <m:ctrlPr>
                            <a:rPr lang="en-GB" i="1">
                              <a:latin typeface="Cambria Math" charset="0"/>
                            </a:rPr>
                          </m:ctrlPr>
                        </m:sSubPr>
                        <m:e>
                          <m:r>
                            <a:rPr lang="en-GB" i="1">
                              <a:latin typeface="Cambria Math" panose="02040503050406030204" pitchFamily="18" charset="0"/>
                              <a:ea typeface="Cambria Math" panose="02040503050406030204" pitchFamily="18" charset="0"/>
                            </a:rPr>
                            <m:t>𝜑</m:t>
                          </m:r>
                        </m:e>
                        <m:sub>
                          <m:r>
                            <a:rPr lang="en-US" i="1">
                              <a:latin typeface="Cambria Math" panose="02040503050406030204" pitchFamily="18" charset="0"/>
                            </a:rPr>
                            <m:t>𝑠</m:t>
                          </m:r>
                        </m:sub>
                      </m:sSub>
                    </m:oMath>
                  </a14:m>
                  <a:r>
                    <a:rPr lang="en-US" dirty="0" smtClean="0"/>
                    <a:t>) </a:t>
                  </a:r>
                  <a:endParaRPr lang="en-US" dirty="0"/>
                </a:p>
              </p:txBody>
            </p:sp>
          </mc:Choice>
          <mc:Fallback>
            <p:sp>
              <p:nvSpPr>
                <p:cNvPr id="37" name="Rectangle 36"/>
                <p:cNvSpPr>
                  <a:spLocks noRot="1" noChangeAspect="1" noMove="1" noResize="1" noEditPoints="1" noAdjustHandles="1" noChangeArrowheads="1" noChangeShapeType="1" noTextEdit="1"/>
                </p:cNvSpPr>
                <p:nvPr/>
              </p:nvSpPr>
              <p:spPr>
                <a:xfrm>
                  <a:off x="1187646" y="4479182"/>
                  <a:ext cx="2155536" cy="646331"/>
                </a:xfrm>
                <a:prstGeom prst="rect">
                  <a:avLst/>
                </a:prstGeom>
                <a:blipFill rotWithShape="0">
                  <a:blip r:embed="rId5"/>
                  <a:stretch>
                    <a:fillRect b="-14151"/>
                  </a:stretch>
                </a:blipFill>
              </p:spPr>
              <p:txBody>
                <a:bodyPr/>
                <a:lstStyle/>
                <a:p>
                  <a:r>
                    <a:rPr lang="en-US">
                      <a:noFill/>
                    </a:rPr>
                    <a:t> </a:t>
                  </a:r>
                </a:p>
              </p:txBody>
            </p:sp>
          </mc:Fallback>
        </mc:AlternateContent>
        <p:sp>
          <p:nvSpPr>
            <p:cNvPr id="38" name="Freeform 37"/>
            <p:cNvSpPr/>
            <p:nvPr/>
          </p:nvSpPr>
          <p:spPr>
            <a:xfrm>
              <a:off x="1495179" y="5260381"/>
              <a:ext cx="2570275" cy="1313973"/>
            </a:xfrm>
            <a:custGeom>
              <a:avLst/>
              <a:gdLst>
                <a:gd name="connsiteX0" fmla="*/ 0 w 3831771"/>
                <a:gd name="connsiteY0" fmla="*/ 861734 h 1741866"/>
                <a:gd name="connsiteX1" fmla="*/ 315685 w 3831771"/>
                <a:gd name="connsiteY1" fmla="*/ 415419 h 1741866"/>
                <a:gd name="connsiteX2" fmla="*/ 642257 w 3831771"/>
                <a:gd name="connsiteY2" fmla="*/ 110619 h 1741866"/>
                <a:gd name="connsiteX3" fmla="*/ 914400 w 3831771"/>
                <a:gd name="connsiteY3" fmla="*/ 1762 h 1741866"/>
                <a:gd name="connsiteX4" fmla="*/ 1262742 w 3831771"/>
                <a:gd name="connsiteY4" fmla="*/ 88848 h 1741866"/>
                <a:gd name="connsiteX5" fmla="*/ 1730828 w 3831771"/>
                <a:gd name="connsiteY5" fmla="*/ 589591 h 1741866"/>
                <a:gd name="connsiteX6" fmla="*/ 2198914 w 3831771"/>
                <a:gd name="connsiteY6" fmla="*/ 1231848 h 1741866"/>
                <a:gd name="connsiteX7" fmla="*/ 2688771 w 3831771"/>
                <a:gd name="connsiteY7" fmla="*/ 1710819 h 1741866"/>
                <a:gd name="connsiteX8" fmla="*/ 3243942 w 3831771"/>
                <a:gd name="connsiteY8" fmla="*/ 1601962 h 1741866"/>
                <a:gd name="connsiteX9" fmla="*/ 3831771 w 3831771"/>
                <a:gd name="connsiteY9" fmla="*/ 850848 h 1741866"/>
                <a:gd name="connsiteX10" fmla="*/ 3831771 w 3831771"/>
                <a:gd name="connsiteY10" fmla="*/ 850848 h 1741866"/>
                <a:gd name="connsiteX0" fmla="*/ 0 w 3831771"/>
                <a:gd name="connsiteY0" fmla="*/ 861734 h 1794542"/>
                <a:gd name="connsiteX1" fmla="*/ 315685 w 3831771"/>
                <a:gd name="connsiteY1" fmla="*/ 415419 h 1794542"/>
                <a:gd name="connsiteX2" fmla="*/ 642257 w 3831771"/>
                <a:gd name="connsiteY2" fmla="*/ 110619 h 1794542"/>
                <a:gd name="connsiteX3" fmla="*/ 914400 w 3831771"/>
                <a:gd name="connsiteY3" fmla="*/ 1762 h 1794542"/>
                <a:gd name="connsiteX4" fmla="*/ 1262742 w 3831771"/>
                <a:gd name="connsiteY4" fmla="*/ 88848 h 1794542"/>
                <a:gd name="connsiteX5" fmla="*/ 1730828 w 3831771"/>
                <a:gd name="connsiteY5" fmla="*/ 589591 h 1794542"/>
                <a:gd name="connsiteX6" fmla="*/ 2198914 w 3831771"/>
                <a:gd name="connsiteY6" fmla="*/ 1231848 h 1794542"/>
                <a:gd name="connsiteX7" fmla="*/ 2688771 w 3831771"/>
                <a:gd name="connsiteY7" fmla="*/ 1773572 h 1794542"/>
                <a:gd name="connsiteX8" fmla="*/ 3243942 w 3831771"/>
                <a:gd name="connsiteY8" fmla="*/ 1601962 h 1794542"/>
                <a:gd name="connsiteX9" fmla="*/ 3831771 w 3831771"/>
                <a:gd name="connsiteY9" fmla="*/ 850848 h 1794542"/>
                <a:gd name="connsiteX10" fmla="*/ 3831771 w 3831771"/>
                <a:gd name="connsiteY10" fmla="*/ 850848 h 1794542"/>
                <a:gd name="connsiteX0" fmla="*/ 0 w 3831771"/>
                <a:gd name="connsiteY0" fmla="*/ 861734 h 1793930"/>
                <a:gd name="connsiteX1" fmla="*/ 315685 w 3831771"/>
                <a:gd name="connsiteY1" fmla="*/ 415419 h 1793930"/>
                <a:gd name="connsiteX2" fmla="*/ 642257 w 3831771"/>
                <a:gd name="connsiteY2" fmla="*/ 110619 h 1793930"/>
                <a:gd name="connsiteX3" fmla="*/ 914400 w 3831771"/>
                <a:gd name="connsiteY3" fmla="*/ 1762 h 1793930"/>
                <a:gd name="connsiteX4" fmla="*/ 1262742 w 3831771"/>
                <a:gd name="connsiteY4" fmla="*/ 88848 h 1793930"/>
                <a:gd name="connsiteX5" fmla="*/ 1730828 w 3831771"/>
                <a:gd name="connsiteY5" fmla="*/ 589591 h 1793930"/>
                <a:gd name="connsiteX6" fmla="*/ 2127196 w 3831771"/>
                <a:gd name="connsiteY6" fmla="*/ 1240813 h 1793930"/>
                <a:gd name="connsiteX7" fmla="*/ 2688771 w 3831771"/>
                <a:gd name="connsiteY7" fmla="*/ 1773572 h 1793930"/>
                <a:gd name="connsiteX8" fmla="*/ 3243942 w 3831771"/>
                <a:gd name="connsiteY8" fmla="*/ 1601962 h 1793930"/>
                <a:gd name="connsiteX9" fmla="*/ 3831771 w 3831771"/>
                <a:gd name="connsiteY9" fmla="*/ 850848 h 1793930"/>
                <a:gd name="connsiteX10" fmla="*/ 3831771 w 3831771"/>
                <a:gd name="connsiteY10" fmla="*/ 850848 h 1793930"/>
                <a:gd name="connsiteX0" fmla="*/ 0 w 3831771"/>
                <a:gd name="connsiteY0" fmla="*/ 862098 h 1794294"/>
                <a:gd name="connsiteX1" fmla="*/ 315685 w 3831771"/>
                <a:gd name="connsiteY1" fmla="*/ 415783 h 1794294"/>
                <a:gd name="connsiteX2" fmla="*/ 642257 w 3831771"/>
                <a:gd name="connsiteY2" fmla="*/ 110983 h 1794294"/>
                <a:gd name="connsiteX3" fmla="*/ 914400 w 3831771"/>
                <a:gd name="connsiteY3" fmla="*/ 2126 h 1794294"/>
                <a:gd name="connsiteX4" fmla="*/ 1262742 w 3831771"/>
                <a:gd name="connsiteY4" fmla="*/ 89212 h 1794294"/>
                <a:gd name="connsiteX5" fmla="*/ 1686004 w 3831771"/>
                <a:gd name="connsiteY5" fmla="*/ 607884 h 1794294"/>
                <a:gd name="connsiteX6" fmla="*/ 2127196 w 3831771"/>
                <a:gd name="connsiteY6" fmla="*/ 1241177 h 1794294"/>
                <a:gd name="connsiteX7" fmla="*/ 2688771 w 3831771"/>
                <a:gd name="connsiteY7" fmla="*/ 1773936 h 1794294"/>
                <a:gd name="connsiteX8" fmla="*/ 3243942 w 3831771"/>
                <a:gd name="connsiteY8" fmla="*/ 1602326 h 1794294"/>
                <a:gd name="connsiteX9" fmla="*/ 3831771 w 3831771"/>
                <a:gd name="connsiteY9" fmla="*/ 851212 h 1794294"/>
                <a:gd name="connsiteX10" fmla="*/ 3831771 w 3831771"/>
                <a:gd name="connsiteY10" fmla="*/ 851212 h 1794294"/>
                <a:gd name="connsiteX0" fmla="*/ 0 w 3831771"/>
                <a:gd name="connsiteY0" fmla="*/ 860906 h 1793102"/>
                <a:gd name="connsiteX1" fmla="*/ 315685 w 3831771"/>
                <a:gd name="connsiteY1" fmla="*/ 414591 h 1793102"/>
                <a:gd name="connsiteX2" fmla="*/ 642257 w 3831771"/>
                <a:gd name="connsiteY2" fmla="*/ 109791 h 1793102"/>
                <a:gd name="connsiteX3" fmla="*/ 914400 w 3831771"/>
                <a:gd name="connsiteY3" fmla="*/ 934 h 1793102"/>
                <a:gd name="connsiteX4" fmla="*/ 1235848 w 3831771"/>
                <a:gd name="connsiteY4" fmla="*/ 159737 h 1793102"/>
                <a:gd name="connsiteX5" fmla="*/ 1686004 w 3831771"/>
                <a:gd name="connsiteY5" fmla="*/ 606692 h 1793102"/>
                <a:gd name="connsiteX6" fmla="*/ 2127196 w 3831771"/>
                <a:gd name="connsiteY6" fmla="*/ 1239985 h 1793102"/>
                <a:gd name="connsiteX7" fmla="*/ 2688771 w 3831771"/>
                <a:gd name="connsiteY7" fmla="*/ 1772744 h 1793102"/>
                <a:gd name="connsiteX8" fmla="*/ 3243942 w 3831771"/>
                <a:gd name="connsiteY8" fmla="*/ 1601134 h 1793102"/>
                <a:gd name="connsiteX9" fmla="*/ 3831771 w 3831771"/>
                <a:gd name="connsiteY9" fmla="*/ 850020 h 1793102"/>
                <a:gd name="connsiteX10" fmla="*/ 3831771 w 3831771"/>
                <a:gd name="connsiteY10" fmla="*/ 850020 h 1793102"/>
                <a:gd name="connsiteX0" fmla="*/ 0 w 3831771"/>
                <a:gd name="connsiteY0" fmla="*/ 776140 h 1708336"/>
                <a:gd name="connsiteX1" fmla="*/ 315685 w 3831771"/>
                <a:gd name="connsiteY1" fmla="*/ 329825 h 1708336"/>
                <a:gd name="connsiteX2" fmla="*/ 642257 w 3831771"/>
                <a:gd name="connsiteY2" fmla="*/ 25025 h 1708336"/>
                <a:gd name="connsiteX3" fmla="*/ 923364 w 3831771"/>
                <a:gd name="connsiteY3" fmla="*/ 23745 h 1708336"/>
                <a:gd name="connsiteX4" fmla="*/ 1235848 w 3831771"/>
                <a:gd name="connsiteY4" fmla="*/ 74971 h 1708336"/>
                <a:gd name="connsiteX5" fmla="*/ 1686004 w 3831771"/>
                <a:gd name="connsiteY5" fmla="*/ 521926 h 1708336"/>
                <a:gd name="connsiteX6" fmla="*/ 2127196 w 3831771"/>
                <a:gd name="connsiteY6" fmla="*/ 1155219 h 1708336"/>
                <a:gd name="connsiteX7" fmla="*/ 2688771 w 3831771"/>
                <a:gd name="connsiteY7" fmla="*/ 1687978 h 1708336"/>
                <a:gd name="connsiteX8" fmla="*/ 3243942 w 3831771"/>
                <a:gd name="connsiteY8" fmla="*/ 1516368 h 1708336"/>
                <a:gd name="connsiteX9" fmla="*/ 3831771 w 3831771"/>
                <a:gd name="connsiteY9" fmla="*/ 765254 h 1708336"/>
                <a:gd name="connsiteX10" fmla="*/ 3831771 w 3831771"/>
                <a:gd name="connsiteY10" fmla="*/ 765254 h 1708336"/>
                <a:gd name="connsiteX0" fmla="*/ 0 w 3831771"/>
                <a:gd name="connsiteY0" fmla="*/ 759273 h 1691469"/>
                <a:gd name="connsiteX1" fmla="*/ 315685 w 3831771"/>
                <a:gd name="connsiteY1" fmla="*/ 312958 h 1691469"/>
                <a:gd name="connsiteX2" fmla="*/ 669151 w 3831771"/>
                <a:gd name="connsiteY2" fmla="*/ 70911 h 1691469"/>
                <a:gd name="connsiteX3" fmla="*/ 923364 w 3831771"/>
                <a:gd name="connsiteY3" fmla="*/ 6878 h 1691469"/>
                <a:gd name="connsiteX4" fmla="*/ 1235848 w 3831771"/>
                <a:gd name="connsiteY4" fmla="*/ 58104 h 1691469"/>
                <a:gd name="connsiteX5" fmla="*/ 1686004 w 3831771"/>
                <a:gd name="connsiteY5" fmla="*/ 505059 h 1691469"/>
                <a:gd name="connsiteX6" fmla="*/ 2127196 w 3831771"/>
                <a:gd name="connsiteY6" fmla="*/ 1138352 h 1691469"/>
                <a:gd name="connsiteX7" fmla="*/ 2688771 w 3831771"/>
                <a:gd name="connsiteY7" fmla="*/ 1671111 h 1691469"/>
                <a:gd name="connsiteX8" fmla="*/ 3243942 w 3831771"/>
                <a:gd name="connsiteY8" fmla="*/ 1499501 h 1691469"/>
                <a:gd name="connsiteX9" fmla="*/ 3831771 w 3831771"/>
                <a:gd name="connsiteY9" fmla="*/ 748387 h 1691469"/>
                <a:gd name="connsiteX10" fmla="*/ 3831771 w 3831771"/>
                <a:gd name="connsiteY10" fmla="*/ 748387 h 1691469"/>
                <a:gd name="connsiteX0" fmla="*/ 0 w 3831771"/>
                <a:gd name="connsiteY0" fmla="*/ 759273 h 1691469"/>
                <a:gd name="connsiteX1" fmla="*/ 333615 w 3831771"/>
                <a:gd name="connsiteY1" fmla="*/ 339852 h 1691469"/>
                <a:gd name="connsiteX2" fmla="*/ 669151 w 3831771"/>
                <a:gd name="connsiteY2" fmla="*/ 70911 h 1691469"/>
                <a:gd name="connsiteX3" fmla="*/ 923364 w 3831771"/>
                <a:gd name="connsiteY3" fmla="*/ 6878 h 1691469"/>
                <a:gd name="connsiteX4" fmla="*/ 1235848 w 3831771"/>
                <a:gd name="connsiteY4" fmla="*/ 58104 h 1691469"/>
                <a:gd name="connsiteX5" fmla="*/ 1686004 w 3831771"/>
                <a:gd name="connsiteY5" fmla="*/ 505059 h 1691469"/>
                <a:gd name="connsiteX6" fmla="*/ 2127196 w 3831771"/>
                <a:gd name="connsiteY6" fmla="*/ 1138352 h 1691469"/>
                <a:gd name="connsiteX7" fmla="*/ 2688771 w 3831771"/>
                <a:gd name="connsiteY7" fmla="*/ 1671111 h 1691469"/>
                <a:gd name="connsiteX8" fmla="*/ 3243942 w 3831771"/>
                <a:gd name="connsiteY8" fmla="*/ 1499501 h 1691469"/>
                <a:gd name="connsiteX9" fmla="*/ 3831771 w 3831771"/>
                <a:gd name="connsiteY9" fmla="*/ 748387 h 1691469"/>
                <a:gd name="connsiteX10" fmla="*/ 3831771 w 3831771"/>
                <a:gd name="connsiteY10" fmla="*/ 748387 h 1691469"/>
                <a:gd name="connsiteX0" fmla="*/ 0 w 3831771"/>
                <a:gd name="connsiteY0" fmla="*/ 772594 h 1704790"/>
                <a:gd name="connsiteX1" fmla="*/ 333615 w 3831771"/>
                <a:gd name="connsiteY1" fmla="*/ 353173 h 1704790"/>
                <a:gd name="connsiteX2" fmla="*/ 669151 w 3831771"/>
                <a:gd name="connsiteY2" fmla="*/ 84232 h 1704790"/>
                <a:gd name="connsiteX3" fmla="*/ 923364 w 3831771"/>
                <a:gd name="connsiteY3" fmla="*/ 2270 h 1704790"/>
                <a:gd name="connsiteX4" fmla="*/ 1235848 w 3831771"/>
                <a:gd name="connsiteY4" fmla="*/ 71425 h 1704790"/>
                <a:gd name="connsiteX5" fmla="*/ 1686004 w 3831771"/>
                <a:gd name="connsiteY5" fmla="*/ 518380 h 1704790"/>
                <a:gd name="connsiteX6" fmla="*/ 2127196 w 3831771"/>
                <a:gd name="connsiteY6" fmla="*/ 1151673 h 1704790"/>
                <a:gd name="connsiteX7" fmla="*/ 2688771 w 3831771"/>
                <a:gd name="connsiteY7" fmla="*/ 1684432 h 1704790"/>
                <a:gd name="connsiteX8" fmla="*/ 3243942 w 3831771"/>
                <a:gd name="connsiteY8" fmla="*/ 1512822 h 1704790"/>
                <a:gd name="connsiteX9" fmla="*/ 3831771 w 3831771"/>
                <a:gd name="connsiteY9" fmla="*/ 761708 h 1704790"/>
                <a:gd name="connsiteX10" fmla="*/ 3831771 w 3831771"/>
                <a:gd name="connsiteY10" fmla="*/ 761708 h 1704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31771" h="1704790">
                  <a:moveTo>
                    <a:pt x="0" y="772594"/>
                  </a:moveTo>
                  <a:cubicBezTo>
                    <a:pt x="104321" y="612029"/>
                    <a:pt x="222090" y="467900"/>
                    <a:pt x="333615" y="353173"/>
                  </a:cubicBezTo>
                  <a:cubicBezTo>
                    <a:pt x="445140" y="238446"/>
                    <a:pt x="570860" y="142716"/>
                    <a:pt x="669151" y="84232"/>
                  </a:cubicBezTo>
                  <a:cubicBezTo>
                    <a:pt x="767443" y="25748"/>
                    <a:pt x="828915" y="4404"/>
                    <a:pt x="923364" y="2270"/>
                  </a:cubicBezTo>
                  <a:cubicBezTo>
                    <a:pt x="1017813" y="136"/>
                    <a:pt x="1108741" y="-14593"/>
                    <a:pt x="1235848" y="71425"/>
                  </a:cubicBezTo>
                  <a:cubicBezTo>
                    <a:pt x="1362955" y="157443"/>
                    <a:pt x="1537446" y="338339"/>
                    <a:pt x="1686004" y="518380"/>
                  </a:cubicBezTo>
                  <a:cubicBezTo>
                    <a:pt x="1834562" y="698421"/>
                    <a:pt x="1960068" y="957331"/>
                    <a:pt x="2127196" y="1151673"/>
                  </a:cubicBezTo>
                  <a:cubicBezTo>
                    <a:pt x="2294324" y="1346015"/>
                    <a:pt x="2502647" y="1624240"/>
                    <a:pt x="2688771" y="1684432"/>
                  </a:cubicBezTo>
                  <a:cubicBezTo>
                    <a:pt x="2874895" y="1744624"/>
                    <a:pt x="3053442" y="1666609"/>
                    <a:pt x="3243942" y="1512822"/>
                  </a:cubicBezTo>
                  <a:cubicBezTo>
                    <a:pt x="3434442" y="1359035"/>
                    <a:pt x="3831771" y="761708"/>
                    <a:pt x="3831771" y="761708"/>
                  </a:cubicBezTo>
                  <a:lnTo>
                    <a:pt x="3831771" y="761708"/>
                  </a:ln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38"/>
            <p:cNvSpPr/>
            <p:nvPr/>
          </p:nvSpPr>
          <p:spPr>
            <a:xfrm>
              <a:off x="764188" y="5260381"/>
              <a:ext cx="2570275" cy="1313973"/>
            </a:xfrm>
            <a:custGeom>
              <a:avLst/>
              <a:gdLst>
                <a:gd name="connsiteX0" fmla="*/ 0 w 3831771"/>
                <a:gd name="connsiteY0" fmla="*/ 861734 h 1741866"/>
                <a:gd name="connsiteX1" fmla="*/ 315685 w 3831771"/>
                <a:gd name="connsiteY1" fmla="*/ 415419 h 1741866"/>
                <a:gd name="connsiteX2" fmla="*/ 642257 w 3831771"/>
                <a:gd name="connsiteY2" fmla="*/ 110619 h 1741866"/>
                <a:gd name="connsiteX3" fmla="*/ 914400 w 3831771"/>
                <a:gd name="connsiteY3" fmla="*/ 1762 h 1741866"/>
                <a:gd name="connsiteX4" fmla="*/ 1262742 w 3831771"/>
                <a:gd name="connsiteY4" fmla="*/ 88848 h 1741866"/>
                <a:gd name="connsiteX5" fmla="*/ 1730828 w 3831771"/>
                <a:gd name="connsiteY5" fmla="*/ 589591 h 1741866"/>
                <a:gd name="connsiteX6" fmla="*/ 2198914 w 3831771"/>
                <a:gd name="connsiteY6" fmla="*/ 1231848 h 1741866"/>
                <a:gd name="connsiteX7" fmla="*/ 2688771 w 3831771"/>
                <a:gd name="connsiteY7" fmla="*/ 1710819 h 1741866"/>
                <a:gd name="connsiteX8" fmla="*/ 3243942 w 3831771"/>
                <a:gd name="connsiteY8" fmla="*/ 1601962 h 1741866"/>
                <a:gd name="connsiteX9" fmla="*/ 3831771 w 3831771"/>
                <a:gd name="connsiteY9" fmla="*/ 850848 h 1741866"/>
                <a:gd name="connsiteX10" fmla="*/ 3831771 w 3831771"/>
                <a:gd name="connsiteY10" fmla="*/ 850848 h 1741866"/>
                <a:gd name="connsiteX0" fmla="*/ 0 w 3831771"/>
                <a:gd name="connsiteY0" fmla="*/ 861734 h 1794542"/>
                <a:gd name="connsiteX1" fmla="*/ 315685 w 3831771"/>
                <a:gd name="connsiteY1" fmla="*/ 415419 h 1794542"/>
                <a:gd name="connsiteX2" fmla="*/ 642257 w 3831771"/>
                <a:gd name="connsiteY2" fmla="*/ 110619 h 1794542"/>
                <a:gd name="connsiteX3" fmla="*/ 914400 w 3831771"/>
                <a:gd name="connsiteY3" fmla="*/ 1762 h 1794542"/>
                <a:gd name="connsiteX4" fmla="*/ 1262742 w 3831771"/>
                <a:gd name="connsiteY4" fmla="*/ 88848 h 1794542"/>
                <a:gd name="connsiteX5" fmla="*/ 1730828 w 3831771"/>
                <a:gd name="connsiteY5" fmla="*/ 589591 h 1794542"/>
                <a:gd name="connsiteX6" fmla="*/ 2198914 w 3831771"/>
                <a:gd name="connsiteY6" fmla="*/ 1231848 h 1794542"/>
                <a:gd name="connsiteX7" fmla="*/ 2688771 w 3831771"/>
                <a:gd name="connsiteY7" fmla="*/ 1773572 h 1794542"/>
                <a:gd name="connsiteX8" fmla="*/ 3243942 w 3831771"/>
                <a:gd name="connsiteY8" fmla="*/ 1601962 h 1794542"/>
                <a:gd name="connsiteX9" fmla="*/ 3831771 w 3831771"/>
                <a:gd name="connsiteY9" fmla="*/ 850848 h 1794542"/>
                <a:gd name="connsiteX10" fmla="*/ 3831771 w 3831771"/>
                <a:gd name="connsiteY10" fmla="*/ 850848 h 1794542"/>
                <a:gd name="connsiteX0" fmla="*/ 0 w 3831771"/>
                <a:gd name="connsiteY0" fmla="*/ 861734 h 1793930"/>
                <a:gd name="connsiteX1" fmla="*/ 315685 w 3831771"/>
                <a:gd name="connsiteY1" fmla="*/ 415419 h 1793930"/>
                <a:gd name="connsiteX2" fmla="*/ 642257 w 3831771"/>
                <a:gd name="connsiteY2" fmla="*/ 110619 h 1793930"/>
                <a:gd name="connsiteX3" fmla="*/ 914400 w 3831771"/>
                <a:gd name="connsiteY3" fmla="*/ 1762 h 1793930"/>
                <a:gd name="connsiteX4" fmla="*/ 1262742 w 3831771"/>
                <a:gd name="connsiteY4" fmla="*/ 88848 h 1793930"/>
                <a:gd name="connsiteX5" fmla="*/ 1730828 w 3831771"/>
                <a:gd name="connsiteY5" fmla="*/ 589591 h 1793930"/>
                <a:gd name="connsiteX6" fmla="*/ 2127196 w 3831771"/>
                <a:gd name="connsiteY6" fmla="*/ 1240813 h 1793930"/>
                <a:gd name="connsiteX7" fmla="*/ 2688771 w 3831771"/>
                <a:gd name="connsiteY7" fmla="*/ 1773572 h 1793930"/>
                <a:gd name="connsiteX8" fmla="*/ 3243942 w 3831771"/>
                <a:gd name="connsiteY8" fmla="*/ 1601962 h 1793930"/>
                <a:gd name="connsiteX9" fmla="*/ 3831771 w 3831771"/>
                <a:gd name="connsiteY9" fmla="*/ 850848 h 1793930"/>
                <a:gd name="connsiteX10" fmla="*/ 3831771 w 3831771"/>
                <a:gd name="connsiteY10" fmla="*/ 850848 h 1793930"/>
                <a:gd name="connsiteX0" fmla="*/ 0 w 3831771"/>
                <a:gd name="connsiteY0" fmla="*/ 862098 h 1794294"/>
                <a:gd name="connsiteX1" fmla="*/ 315685 w 3831771"/>
                <a:gd name="connsiteY1" fmla="*/ 415783 h 1794294"/>
                <a:gd name="connsiteX2" fmla="*/ 642257 w 3831771"/>
                <a:gd name="connsiteY2" fmla="*/ 110983 h 1794294"/>
                <a:gd name="connsiteX3" fmla="*/ 914400 w 3831771"/>
                <a:gd name="connsiteY3" fmla="*/ 2126 h 1794294"/>
                <a:gd name="connsiteX4" fmla="*/ 1262742 w 3831771"/>
                <a:gd name="connsiteY4" fmla="*/ 89212 h 1794294"/>
                <a:gd name="connsiteX5" fmla="*/ 1686004 w 3831771"/>
                <a:gd name="connsiteY5" fmla="*/ 607884 h 1794294"/>
                <a:gd name="connsiteX6" fmla="*/ 2127196 w 3831771"/>
                <a:gd name="connsiteY6" fmla="*/ 1241177 h 1794294"/>
                <a:gd name="connsiteX7" fmla="*/ 2688771 w 3831771"/>
                <a:gd name="connsiteY7" fmla="*/ 1773936 h 1794294"/>
                <a:gd name="connsiteX8" fmla="*/ 3243942 w 3831771"/>
                <a:gd name="connsiteY8" fmla="*/ 1602326 h 1794294"/>
                <a:gd name="connsiteX9" fmla="*/ 3831771 w 3831771"/>
                <a:gd name="connsiteY9" fmla="*/ 851212 h 1794294"/>
                <a:gd name="connsiteX10" fmla="*/ 3831771 w 3831771"/>
                <a:gd name="connsiteY10" fmla="*/ 851212 h 1794294"/>
                <a:gd name="connsiteX0" fmla="*/ 0 w 3831771"/>
                <a:gd name="connsiteY0" fmla="*/ 860906 h 1793102"/>
                <a:gd name="connsiteX1" fmla="*/ 315685 w 3831771"/>
                <a:gd name="connsiteY1" fmla="*/ 414591 h 1793102"/>
                <a:gd name="connsiteX2" fmla="*/ 642257 w 3831771"/>
                <a:gd name="connsiteY2" fmla="*/ 109791 h 1793102"/>
                <a:gd name="connsiteX3" fmla="*/ 914400 w 3831771"/>
                <a:gd name="connsiteY3" fmla="*/ 934 h 1793102"/>
                <a:gd name="connsiteX4" fmla="*/ 1235848 w 3831771"/>
                <a:gd name="connsiteY4" fmla="*/ 159737 h 1793102"/>
                <a:gd name="connsiteX5" fmla="*/ 1686004 w 3831771"/>
                <a:gd name="connsiteY5" fmla="*/ 606692 h 1793102"/>
                <a:gd name="connsiteX6" fmla="*/ 2127196 w 3831771"/>
                <a:gd name="connsiteY6" fmla="*/ 1239985 h 1793102"/>
                <a:gd name="connsiteX7" fmla="*/ 2688771 w 3831771"/>
                <a:gd name="connsiteY7" fmla="*/ 1772744 h 1793102"/>
                <a:gd name="connsiteX8" fmla="*/ 3243942 w 3831771"/>
                <a:gd name="connsiteY8" fmla="*/ 1601134 h 1793102"/>
                <a:gd name="connsiteX9" fmla="*/ 3831771 w 3831771"/>
                <a:gd name="connsiteY9" fmla="*/ 850020 h 1793102"/>
                <a:gd name="connsiteX10" fmla="*/ 3831771 w 3831771"/>
                <a:gd name="connsiteY10" fmla="*/ 850020 h 1793102"/>
                <a:gd name="connsiteX0" fmla="*/ 0 w 3831771"/>
                <a:gd name="connsiteY0" fmla="*/ 776140 h 1708336"/>
                <a:gd name="connsiteX1" fmla="*/ 315685 w 3831771"/>
                <a:gd name="connsiteY1" fmla="*/ 329825 h 1708336"/>
                <a:gd name="connsiteX2" fmla="*/ 642257 w 3831771"/>
                <a:gd name="connsiteY2" fmla="*/ 25025 h 1708336"/>
                <a:gd name="connsiteX3" fmla="*/ 923364 w 3831771"/>
                <a:gd name="connsiteY3" fmla="*/ 23745 h 1708336"/>
                <a:gd name="connsiteX4" fmla="*/ 1235848 w 3831771"/>
                <a:gd name="connsiteY4" fmla="*/ 74971 h 1708336"/>
                <a:gd name="connsiteX5" fmla="*/ 1686004 w 3831771"/>
                <a:gd name="connsiteY5" fmla="*/ 521926 h 1708336"/>
                <a:gd name="connsiteX6" fmla="*/ 2127196 w 3831771"/>
                <a:gd name="connsiteY6" fmla="*/ 1155219 h 1708336"/>
                <a:gd name="connsiteX7" fmla="*/ 2688771 w 3831771"/>
                <a:gd name="connsiteY7" fmla="*/ 1687978 h 1708336"/>
                <a:gd name="connsiteX8" fmla="*/ 3243942 w 3831771"/>
                <a:gd name="connsiteY8" fmla="*/ 1516368 h 1708336"/>
                <a:gd name="connsiteX9" fmla="*/ 3831771 w 3831771"/>
                <a:gd name="connsiteY9" fmla="*/ 765254 h 1708336"/>
                <a:gd name="connsiteX10" fmla="*/ 3831771 w 3831771"/>
                <a:gd name="connsiteY10" fmla="*/ 765254 h 1708336"/>
                <a:gd name="connsiteX0" fmla="*/ 0 w 3831771"/>
                <a:gd name="connsiteY0" fmla="*/ 759273 h 1691469"/>
                <a:gd name="connsiteX1" fmla="*/ 315685 w 3831771"/>
                <a:gd name="connsiteY1" fmla="*/ 312958 h 1691469"/>
                <a:gd name="connsiteX2" fmla="*/ 669151 w 3831771"/>
                <a:gd name="connsiteY2" fmla="*/ 70911 h 1691469"/>
                <a:gd name="connsiteX3" fmla="*/ 923364 w 3831771"/>
                <a:gd name="connsiteY3" fmla="*/ 6878 h 1691469"/>
                <a:gd name="connsiteX4" fmla="*/ 1235848 w 3831771"/>
                <a:gd name="connsiteY4" fmla="*/ 58104 h 1691469"/>
                <a:gd name="connsiteX5" fmla="*/ 1686004 w 3831771"/>
                <a:gd name="connsiteY5" fmla="*/ 505059 h 1691469"/>
                <a:gd name="connsiteX6" fmla="*/ 2127196 w 3831771"/>
                <a:gd name="connsiteY6" fmla="*/ 1138352 h 1691469"/>
                <a:gd name="connsiteX7" fmla="*/ 2688771 w 3831771"/>
                <a:gd name="connsiteY7" fmla="*/ 1671111 h 1691469"/>
                <a:gd name="connsiteX8" fmla="*/ 3243942 w 3831771"/>
                <a:gd name="connsiteY8" fmla="*/ 1499501 h 1691469"/>
                <a:gd name="connsiteX9" fmla="*/ 3831771 w 3831771"/>
                <a:gd name="connsiteY9" fmla="*/ 748387 h 1691469"/>
                <a:gd name="connsiteX10" fmla="*/ 3831771 w 3831771"/>
                <a:gd name="connsiteY10" fmla="*/ 748387 h 1691469"/>
                <a:gd name="connsiteX0" fmla="*/ 0 w 3831771"/>
                <a:gd name="connsiteY0" fmla="*/ 759273 h 1691469"/>
                <a:gd name="connsiteX1" fmla="*/ 333615 w 3831771"/>
                <a:gd name="connsiteY1" fmla="*/ 339852 h 1691469"/>
                <a:gd name="connsiteX2" fmla="*/ 669151 w 3831771"/>
                <a:gd name="connsiteY2" fmla="*/ 70911 h 1691469"/>
                <a:gd name="connsiteX3" fmla="*/ 923364 w 3831771"/>
                <a:gd name="connsiteY3" fmla="*/ 6878 h 1691469"/>
                <a:gd name="connsiteX4" fmla="*/ 1235848 w 3831771"/>
                <a:gd name="connsiteY4" fmla="*/ 58104 h 1691469"/>
                <a:gd name="connsiteX5" fmla="*/ 1686004 w 3831771"/>
                <a:gd name="connsiteY5" fmla="*/ 505059 h 1691469"/>
                <a:gd name="connsiteX6" fmla="*/ 2127196 w 3831771"/>
                <a:gd name="connsiteY6" fmla="*/ 1138352 h 1691469"/>
                <a:gd name="connsiteX7" fmla="*/ 2688771 w 3831771"/>
                <a:gd name="connsiteY7" fmla="*/ 1671111 h 1691469"/>
                <a:gd name="connsiteX8" fmla="*/ 3243942 w 3831771"/>
                <a:gd name="connsiteY8" fmla="*/ 1499501 h 1691469"/>
                <a:gd name="connsiteX9" fmla="*/ 3831771 w 3831771"/>
                <a:gd name="connsiteY9" fmla="*/ 748387 h 1691469"/>
                <a:gd name="connsiteX10" fmla="*/ 3831771 w 3831771"/>
                <a:gd name="connsiteY10" fmla="*/ 748387 h 1691469"/>
                <a:gd name="connsiteX0" fmla="*/ 0 w 3831771"/>
                <a:gd name="connsiteY0" fmla="*/ 772594 h 1704790"/>
                <a:gd name="connsiteX1" fmla="*/ 333615 w 3831771"/>
                <a:gd name="connsiteY1" fmla="*/ 353173 h 1704790"/>
                <a:gd name="connsiteX2" fmla="*/ 669151 w 3831771"/>
                <a:gd name="connsiteY2" fmla="*/ 84232 h 1704790"/>
                <a:gd name="connsiteX3" fmla="*/ 923364 w 3831771"/>
                <a:gd name="connsiteY3" fmla="*/ 2270 h 1704790"/>
                <a:gd name="connsiteX4" fmla="*/ 1235848 w 3831771"/>
                <a:gd name="connsiteY4" fmla="*/ 71425 h 1704790"/>
                <a:gd name="connsiteX5" fmla="*/ 1686004 w 3831771"/>
                <a:gd name="connsiteY5" fmla="*/ 518380 h 1704790"/>
                <a:gd name="connsiteX6" fmla="*/ 2127196 w 3831771"/>
                <a:gd name="connsiteY6" fmla="*/ 1151673 h 1704790"/>
                <a:gd name="connsiteX7" fmla="*/ 2688771 w 3831771"/>
                <a:gd name="connsiteY7" fmla="*/ 1684432 h 1704790"/>
                <a:gd name="connsiteX8" fmla="*/ 3243942 w 3831771"/>
                <a:gd name="connsiteY8" fmla="*/ 1512822 h 1704790"/>
                <a:gd name="connsiteX9" fmla="*/ 3831771 w 3831771"/>
                <a:gd name="connsiteY9" fmla="*/ 761708 h 1704790"/>
                <a:gd name="connsiteX10" fmla="*/ 3831771 w 3831771"/>
                <a:gd name="connsiteY10" fmla="*/ 761708 h 1704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31771" h="1704790">
                  <a:moveTo>
                    <a:pt x="0" y="772594"/>
                  </a:moveTo>
                  <a:cubicBezTo>
                    <a:pt x="104321" y="612029"/>
                    <a:pt x="222090" y="467900"/>
                    <a:pt x="333615" y="353173"/>
                  </a:cubicBezTo>
                  <a:cubicBezTo>
                    <a:pt x="445140" y="238446"/>
                    <a:pt x="570860" y="142716"/>
                    <a:pt x="669151" y="84232"/>
                  </a:cubicBezTo>
                  <a:cubicBezTo>
                    <a:pt x="767443" y="25748"/>
                    <a:pt x="828915" y="4404"/>
                    <a:pt x="923364" y="2270"/>
                  </a:cubicBezTo>
                  <a:cubicBezTo>
                    <a:pt x="1017813" y="136"/>
                    <a:pt x="1108741" y="-14593"/>
                    <a:pt x="1235848" y="71425"/>
                  </a:cubicBezTo>
                  <a:cubicBezTo>
                    <a:pt x="1362955" y="157443"/>
                    <a:pt x="1537446" y="338339"/>
                    <a:pt x="1686004" y="518380"/>
                  </a:cubicBezTo>
                  <a:cubicBezTo>
                    <a:pt x="1834562" y="698421"/>
                    <a:pt x="1960068" y="957331"/>
                    <a:pt x="2127196" y="1151673"/>
                  </a:cubicBezTo>
                  <a:cubicBezTo>
                    <a:pt x="2294324" y="1346015"/>
                    <a:pt x="2502647" y="1624240"/>
                    <a:pt x="2688771" y="1684432"/>
                  </a:cubicBezTo>
                  <a:cubicBezTo>
                    <a:pt x="2874895" y="1744624"/>
                    <a:pt x="3053442" y="1666609"/>
                    <a:pt x="3243942" y="1512822"/>
                  </a:cubicBezTo>
                  <a:cubicBezTo>
                    <a:pt x="3434442" y="1359035"/>
                    <a:pt x="3831771" y="761708"/>
                    <a:pt x="3831771" y="761708"/>
                  </a:cubicBezTo>
                  <a:lnTo>
                    <a:pt x="3831771" y="761708"/>
                  </a:ln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Arrow Connector 39"/>
            <p:cNvCxnSpPr/>
            <p:nvPr/>
          </p:nvCxnSpPr>
          <p:spPr>
            <a:xfrm flipV="1">
              <a:off x="764188" y="4545653"/>
              <a:ext cx="0" cy="1334877"/>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764188" y="5880530"/>
              <a:ext cx="2340435" cy="1"/>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985520" y="5260381"/>
              <a:ext cx="0" cy="927059"/>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44" name="Rectangle 43"/>
                <p:cNvSpPr/>
                <p:nvPr/>
              </p:nvSpPr>
              <p:spPr>
                <a:xfrm>
                  <a:off x="764187" y="6131347"/>
                  <a:ext cx="480388" cy="369332"/>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en-GB" i="1">
                                <a:latin typeface="Cambria Math" charset="0"/>
                              </a:rPr>
                            </m:ctrlPr>
                          </m:sSubPr>
                          <m:e>
                            <m:r>
                              <a:rPr lang="en-GB" i="1">
                                <a:latin typeface="Cambria Math" panose="02040503050406030204" pitchFamily="18" charset="0"/>
                                <a:ea typeface="Cambria Math" panose="02040503050406030204" pitchFamily="18" charset="0"/>
                              </a:rPr>
                              <m:t>𝜑</m:t>
                            </m:r>
                          </m:e>
                          <m:sub>
                            <m:r>
                              <a:rPr lang="en-US" i="1">
                                <a:latin typeface="Cambria Math" panose="02040503050406030204" pitchFamily="18" charset="0"/>
                              </a:rPr>
                              <m:t>𝑠</m:t>
                            </m:r>
                          </m:sub>
                        </m:sSub>
                      </m:oMath>
                    </m:oMathPara>
                  </a14:m>
                  <a:endParaRPr lang="en-US" dirty="0"/>
                </a:p>
              </p:txBody>
            </p:sp>
          </mc:Choice>
          <mc:Fallback>
            <p:sp>
              <p:nvSpPr>
                <p:cNvPr id="44" name="Rectangle 43"/>
                <p:cNvSpPr>
                  <a:spLocks noRot="1" noChangeAspect="1" noMove="1" noResize="1" noEditPoints="1" noAdjustHandles="1" noChangeArrowheads="1" noChangeShapeType="1" noTextEdit="1"/>
                </p:cNvSpPr>
                <p:nvPr/>
              </p:nvSpPr>
              <p:spPr>
                <a:xfrm>
                  <a:off x="764187" y="6131347"/>
                  <a:ext cx="480388" cy="369332"/>
                </a:xfrm>
                <a:prstGeom prst="rect">
                  <a:avLst/>
                </a:prstGeom>
                <a:blipFill rotWithShape="0">
                  <a:blip r:embed="rId6"/>
                  <a:stretch>
                    <a:fillRect b="-6667"/>
                  </a:stretch>
                </a:blipFill>
              </p:spPr>
              <p:txBody>
                <a:bodyPr/>
                <a:lstStyle/>
                <a:p>
                  <a:r>
                    <a:rPr lang="en-US">
                      <a:noFill/>
                    </a:rPr>
                    <a:t> </a:t>
                  </a:r>
                </a:p>
              </p:txBody>
            </p:sp>
          </mc:Fallback>
        </mc:AlternateContent>
        <p:cxnSp>
          <p:nvCxnSpPr>
            <p:cNvPr id="45" name="Straight Connector 44"/>
            <p:cNvCxnSpPr/>
            <p:nvPr/>
          </p:nvCxnSpPr>
          <p:spPr>
            <a:xfrm>
              <a:off x="1754233" y="5260381"/>
              <a:ext cx="0" cy="927059"/>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46" name="Rectangle 45"/>
                <p:cNvSpPr/>
                <p:nvPr/>
              </p:nvSpPr>
              <p:spPr>
                <a:xfrm>
                  <a:off x="1393776" y="6152221"/>
                  <a:ext cx="897297" cy="369332"/>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en-GB" i="1" smtClean="0">
                                <a:latin typeface="Cambria Math" charset="0"/>
                              </a:rPr>
                            </m:ctrlPr>
                          </m:sSubPr>
                          <m:e>
                            <m:r>
                              <a:rPr lang="en-GB" i="1" smtClean="0">
                                <a:latin typeface="Cambria Math" charset="0"/>
                                <a:ea typeface="Cambria Math" charset="0"/>
                                <a:cs typeface="Cambria Math" charset="0"/>
                              </a:rPr>
                              <m:t>𝜋</m:t>
                            </m:r>
                            <m:r>
                              <a:rPr lang="en-US" b="0" i="1" smtClean="0">
                                <a:latin typeface="Cambria Math" charset="0"/>
                                <a:ea typeface="Cambria Math" charset="0"/>
                                <a:cs typeface="Cambria Math" charset="0"/>
                              </a:rPr>
                              <m:t>−</m:t>
                            </m:r>
                            <m:r>
                              <a:rPr lang="en-GB" i="1">
                                <a:latin typeface="Cambria Math" panose="02040503050406030204" pitchFamily="18" charset="0"/>
                                <a:ea typeface="Cambria Math" panose="02040503050406030204" pitchFamily="18" charset="0"/>
                              </a:rPr>
                              <m:t>𝜑</m:t>
                            </m:r>
                          </m:e>
                          <m:sub>
                            <m:r>
                              <a:rPr lang="en-US" i="1">
                                <a:latin typeface="Cambria Math" panose="02040503050406030204" pitchFamily="18" charset="0"/>
                              </a:rPr>
                              <m:t>𝑠</m:t>
                            </m:r>
                          </m:sub>
                        </m:sSub>
                      </m:oMath>
                    </m:oMathPara>
                  </a14:m>
                  <a:endParaRPr lang="en-US" dirty="0"/>
                </a:p>
              </p:txBody>
            </p:sp>
          </mc:Choice>
          <mc:Fallback>
            <p:sp>
              <p:nvSpPr>
                <p:cNvPr id="46" name="Rectangle 45"/>
                <p:cNvSpPr>
                  <a:spLocks noRot="1" noChangeAspect="1" noMove="1" noResize="1" noEditPoints="1" noAdjustHandles="1" noChangeArrowheads="1" noChangeShapeType="1" noTextEdit="1"/>
                </p:cNvSpPr>
                <p:nvPr/>
              </p:nvSpPr>
              <p:spPr>
                <a:xfrm>
                  <a:off x="1393776" y="6152221"/>
                  <a:ext cx="897297" cy="369332"/>
                </a:xfrm>
                <a:prstGeom prst="rect">
                  <a:avLst/>
                </a:prstGeom>
                <a:blipFill rotWithShape="0">
                  <a:blip r:embed="rId7"/>
                  <a:stretch>
                    <a:fillRect b="-4918"/>
                  </a:stretch>
                </a:blipFill>
              </p:spPr>
              <p:txBody>
                <a:bodyPr/>
                <a:lstStyle/>
                <a:p>
                  <a:r>
                    <a:rPr lang="en-US">
                      <a:noFill/>
                    </a:rPr>
                    <a:t> </a:t>
                  </a:r>
                </a:p>
              </p:txBody>
            </p:sp>
          </mc:Fallback>
        </mc:AlternateContent>
        <p:cxnSp>
          <p:nvCxnSpPr>
            <p:cNvPr id="47" name="Straight Arrow Connector 46"/>
            <p:cNvCxnSpPr>
              <a:endCxn id="38" idx="1"/>
            </p:cNvCxnSpPr>
            <p:nvPr/>
          </p:nvCxnSpPr>
          <p:spPr>
            <a:xfrm>
              <a:off x="985520" y="5512114"/>
              <a:ext cx="733441" cy="2047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49" name="Rectangle 48"/>
                <p:cNvSpPr/>
                <p:nvPr/>
              </p:nvSpPr>
              <p:spPr>
                <a:xfrm>
                  <a:off x="2545262" y="5260381"/>
                  <a:ext cx="1984982" cy="639983"/>
                </a:xfrm>
                <a:prstGeom prst="rect">
                  <a:avLst/>
                </a:prstGeom>
              </p:spPr>
              <p:txBody>
                <a:bodyPr wrap="square">
                  <a:spAutoFit/>
                </a:bodyPr>
                <a:lstStyle/>
                <a:p>
                  <a14:m>
                    <m:oMathPara xmlns:m="http://schemas.openxmlformats.org/officeDocument/2006/math">
                      <m:oMathParaPr>
                        <m:jc m:val="centerGroup"/>
                      </m:oMathParaPr>
                      <m:oMath xmlns:m="http://schemas.openxmlformats.org/officeDocument/2006/math">
                        <m:r>
                          <a:rPr lang="en-US" b="0" i="1" smtClean="0">
                            <a:latin typeface="Cambria Math" charset="0"/>
                            <a:ea typeface="Cambria Math" panose="02040503050406030204" pitchFamily="18" charset="0"/>
                          </a:rPr>
                          <m:t>𝑅𝐹</m:t>
                        </m:r>
                        <m:r>
                          <a:rPr lang="en-US" b="0" i="1" smtClean="0">
                            <a:latin typeface="Cambria Math" charset="0"/>
                            <a:ea typeface="Cambria Math" panose="02040503050406030204" pitchFamily="18" charset="0"/>
                          </a:rPr>
                          <m:t> </m:t>
                        </m:r>
                        <m:r>
                          <a:rPr lang="en-US" b="0" i="1" smtClean="0">
                            <a:latin typeface="Cambria Math" charset="0"/>
                            <a:ea typeface="Cambria Math" panose="02040503050406030204" pitchFamily="18" charset="0"/>
                          </a:rPr>
                          <m:t>𝑝h𝑎𝑠𝑒</m:t>
                        </m:r>
                        <m:r>
                          <a:rPr lang="en-US" b="0" i="1" smtClean="0">
                            <a:latin typeface="Cambria Math" charset="0"/>
                            <a:ea typeface="Cambria Math" panose="02040503050406030204" pitchFamily="18" charset="0"/>
                          </a:rPr>
                          <m:t> </m:t>
                        </m:r>
                        <m:r>
                          <a:rPr lang="en-US" b="0" i="1" smtClean="0">
                            <a:latin typeface="Cambria Math" charset="0"/>
                            <a:ea typeface="Cambria Math" panose="02040503050406030204" pitchFamily="18" charset="0"/>
                          </a:rPr>
                          <m:t>𝑗𝑢𝑚𝑝</m:t>
                        </m:r>
                        <m:r>
                          <a:rPr lang="en-US" b="0" i="1" smtClean="0">
                            <a:latin typeface="Cambria Math" charset="0"/>
                            <a:ea typeface="Cambria Math" panose="02040503050406030204" pitchFamily="18" charset="0"/>
                          </a:rPr>
                          <m:t>= </m:t>
                        </m:r>
                        <m:r>
                          <a:rPr lang="en-US" i="1" smtClean="0">
                            <a:latin typeface="Cambria Math" panose="02040503050406030204" pitchFamily="18" charset="0"/>
                            <a:ea typeface="Cambria Math" panose="02040503050406030204" pitchFamily="18" charset="0"/>
                          </a:rPr>
                          <m:t>𝜋</m:t>
                        </m:r>
                        <m:r>
                          <a:rPr lang="en-US" b="0" i="1" smtClean="0">
                            <a:latin typeface="Cambria Math" charset="0"/>
                            <a:ea typeface="Cambria Math" panose="02040503050406030204" pitchFamily="18" charset="0"/>
                          </a:rPr>
                          <m:t>−2</m:t>
                        </m:r>
                        <m:sSub>
                          <m:sSubPr>
                            <m:ctrlPr>
                              <a:rPr lang="en-GB" i="1">
                                <a:latin typeface="Cambria Math" charset="0"/>
                              </a:rPr>
                            </m:ctrlPr>
                          </m:sSubPr>
                          <m:e>
                            <m:r>
                              <a:rPr lang="en-GB" i="1">
                                <a:latin typeface="Cambria Math" panose="02040503050406030204" pitchFamily="18" charset="0"/>
                                <a:ea typeface="Cambria Math" panose="02040503050406030204" pitchFamily="18" charset="0"/>
                              </a:rPr>
                              <m:t>𝜑</m:t>
                            </m:r>
                          </m:e>
                          <m:sub>
                            <m:r>
                              <a:rPr lang="en-US" i="1">
                                <a:latin typeface="Cambria Math" panose="02040503050406030204" pitchFamily="18" charset="0"/>
                              </a:rPr>
                              <m:t>𝑠</m:t>
                            </m:r>
                          </m:sub>
                        </m:sSub>
                      </m:oMath>
                    </m:oMathPara>
                  </a14:m>
                  <a:endParaRPr lang="en-US" dirty="0"/>
                </a:p>
              </p:txBody>
            </p:sp>
          </mc:Choice>
          <mc:Fallback>
            <p:sp>
              <p:nvSpPr>
                <p:cNvPr id="49" name="Rectangle 48"/>
                <p:cNvSpPr>
                  <a:spLocks noRot="1" noChangeAspect="1" noMove="1" noResize="1" noEditPoints="1" noAdjustHandles="1" noChangeArrowheads="1" noChangeShapeType="1" noTextEdit="1"/>
                </p:cNvSpPr>
                <p:nvPr/>
              </p:nvSpPr>
              <p:spPr>
                <a:xfrm>
                  <a:off x="2545262" y="5260381"/>
                  <a:ext cx="1984982" cy="639983"/>
                </a:xfrm>
                <a:prstGeom prst="rect">
                  <a:avLst/>
                </a:prstGeom>
                <a:blipFill rotWithShape="0">
                  <a:blip r:embed="rId8"/>
                  <a:stretch>
                    <a:fillRect t="-55238" b="-69524"/>
                  </a:stretch>
                </a:blipFill>
              </p:spPr>
              <p:txBody>
                <a:bodyPr/>
                <a:lstStyle/>
                <a:p>
                  <a:r>
                    <a:rPr lang="en-US">
                      <a:noFill/>
                    </a:rPr>
                    <a:t> </a:t>
                  </a:r>
                </a:p>
              </p:txBody>
            </p:sp>
          </mc:Fallback>
        </mc:AlternateContent>
      </p:grpSp>
    </p:spTree>
    <p:extLst>
      <p:ext uri="{BB962C8B-B14F-4D97-AF65-F5344CB8AC3E}">
        <p14:creationId xmlns:p14="http://schemas.microsoft.com/office/powerpoint/2010/main" val="1795077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0026 -0.00555 L -0.10117 -0.00162 " pathEditMode="relative" rAng="0" ptsTypes="AA">
                                      <p:cBhvr>
                                        <p:cTn id="6" dur="2000" fill="hold"/>
                                        <p:tgtEl>
                                          <p:spTgt spid="17"/>
                                        </p:tgtEl>
                                        <p:attrNameLst>
                                          <p:attrName>ppt_x</p:attrName>
                                          <p:attrName>ppt_y</p:attrName>
                                        </p:attrNameLst>
                                      </p:cBhvr>
                                      <p:rCtr x="-5052" y="185"/>
                                    </p:animMotion>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22"/>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25"/>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2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nodeType="click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right)">
                                      <p:cBhvr>
                                        <p:cTn id="23" dur="500"/>
                                        <p:tgtEl>
                                          <p:spTgt spid="33"/>
                                        </p:tgtEl>
                                      </p:cBhvr>
                                    </p:animEffect>
                                  </p:childTnLst>
                                </p:cTn>
                              </p:par>
                              <p:par>
                                <p:cTn id="24" presetID="22" presetClass="entr" presetSubtype="2" fill="hold"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right)">
                                      <p:cBhvr>
                                        <p:cTn id="26" dur="500"/>
                                        <p:tgtEl>
                                          <p:spTgt spid="31"/>
                                        </p:tgtEl>
                                      </p:cBhvr>
                                    </p:animEffect>
                                  </p:childTnLst>
                                </p:cTn>
                              </p:par>
                              <p:par>
                                <p:cTn id="27" presetID="22" presetClass="entr" presetSubtype="2" fill="hold" nodeType="with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right)">
                                      <p:cBhvr>
                                        <p:cTn id="29" dur="500"/>
                                        <p:tgtEl>
                                          <p:spTgt spid="29"/>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5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2"/>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200400" y="1130300"/>
            <a:ext cx="5657525" cy="5000522"/>
          </a:xfrm>
          <a:prstGeom prst="rect">
            <a:avLst/>
          </a:prstGeom>
        </p:spPr>
      </p:pic>
      <p:sp>
        <p:nvSpPr>
          <p:cNvPr id="4" name="Rectangle 3"/>
          <p:cNvSpPr/>
          <p:nvPr/>
        </p:nvSpPr>
        <p:spPr>
          <a:xfrm>
            <a:off x="2882900" y="5957669"/>
            <a:ext cx="6096000" cy="369332"/>
          </a:xfrm>
          <a:prstGeom prst="rect">
            <a:avLst/>
          </a:prstGeom>
        </p:spPr>
        <p:txBody>
          <a:bodyPr>
            <a:spAutoFit/>
          </a:bodyPr>
          <a:lstStyle/>
          <a:p>
            <a:r>
              <a:rPr lang="en-US" dirty="0">
                <a:latin typeface="Utopia" charset="0"/>
              </a:rPr>
              <a:t>longitudinal </a:t>
            </a:r>
            <a:r>
              <a:rPr lang="en-US" dirty="0" smtClean="0">
                <a:latin typeface="Utopia" charset="0"/>
              </a:rPr>
              <a:t>distribution of the bunch as </a:t>
            </a:r>
            <a:r>
              <a:rPr lang="en-US" dirty="0">
                <a:latin typeface="Utopia" charset="0"/>
              </a:rPr>
              <a:t>a function of time </a:t>
            </a:r>
            <a:endParaRPr lang="en-US" dirty="0"/>
          </a:p>
        </p:txBody>
      </p:sp>
      <p:sp>
        <p:nvSpPr>
          <p:cNvPr id="5" name="TextBox 4"/>
          <p:cNvSpPr txBox="1"/>
          <p:nvPr/>
        </p:nvSpPr>
        <p:spPr>
          <a:xfrm rot="16200000">
            <a:off x="2473426" y="4140200"/>
            <a:ext cx="1581330" cy="369332"/>
          </a:xfrm>
          <a:prstGeom prst="rect">
            <a:avLst/>
          </a:prstGeom>
          <a:noFill/>
        </p:spPr>
        <p:txBody>
          <a:bodyPr wrap="none" rtlCol="0">
            <a:spAutoFit/>
          </a:bodyPr>
          <a:lstStyle/>
          <a:p>
            <a:r>
              <a:rPr lang="en-US" smtClean="0"/>
              <a:t>Beam intensity</a:t>
            </a:r>
            <a:endParaRPr lang="en-US"/>
          </a:p>
        </p:txBody>
      </p:sp>
      <p:sp>
        <p:nvSpPr>
          <p:cNvPr id="6" name="TextBox 5"/>
          <p:cNvSpPr txBox="1"/>
          <p:nvPr/>
        </p:nvSpPr>
        <p:spPr>
          <a:xfrm rot="17905447">
            <a:off x="7057347" y="4829281"/>
            <a:ext cx="1404680" cy="369332"/>
          </a:xfrm>
          <a:prstGeom prst="rect">
            <a:avLst/>
          </a:prstGeom>
          <a:noFill/>
        </p:spPr>
        <p:txBody>
          <a:bodyPr wrap="none" rtlCol="0">
            <a:spAutoFit/>
          </a:bodyPr>
          <a:lstStyle/>
          <a:p>
            <a:r>
              <a:rPr lang="en-US" smtClean="0"/>
              <a:t>Turn number</a:t>
            </a:r>
            <a:endParaRPr lang="en-US"/>
          </a:p>
        </p:txBody>
      </p:sp>
      <p:sp>
        <p:nvSpPr>
          <p:cNvPr id="7" name="TextBox 6"/>
          <p:cNvSpPr txBox="1"/>
          <p:nvPr/>
        </p:nvSpPr>
        <p:spPr>
          <a:xfrm rot="729542">
            <a:off x="4371336" y="5392158"/>
            <a:ext cx="1657826" cy="369332"/>
          </a:xfrm>
          <a:prstGeom prst="rect">
            <a:avLst/>
          </a:prstGeom>
          <a:noFill/>
        </p:spPr>
        <p:txBody>
          <a:bodyPr wrap="none" rtlCol="0">
            <a:spAutoFit/>
          </a:bodyPr>
          <a:lstStyle/>
          <a:p>
            <a:r>
              <a:rPr lang="en-US" dirty="0" smtClean="0"/>
              <a:t>Time (</a:t>
            </a:r>
            <a:r>
              <a:rPr lang="en-US" smtClean="0"/>
              <a:t>or phase)</a:t>
            </a:r>
            <a:endParaRPr lang="en-US"/>
          </a:p>
        </p:txBody>
      </p:sp>
      <p:cxnSp>
        <p:nvCxnSpPr>
          <p:cNvPr id="9" name="Straight Arrow Connector 8"/>
          <p:cNvCxnSpPr/>
          <p:nvPr/>
        </p:nvCxnSpPr>
        <p:spPr>
          <a:xfrm>
            <a:off x="3784600" y="3048000"/>
            <a:ext cx="1415649" cy="393700"/>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654149" y="2665803"/>
            <a:ext cx="1589218" cy="369332"/>
          </a:xfrm>
          <a:prstGeom prst="rect">
            <a:avLst/>
          </a:prstGeom>
          <a:noFill/>
        </p:spPr>
        <p:txBody>
          <a:bodyPr wrap="none" rtlCol="0">
            <a:spAutoFit/>
          </a:bodyPr>
          <a:lstStyle/>
          <a:p>
            <a:r>
              <a:rPr lang="en-US" smtClean="0"/>
              <a:t>Transition time</a:t>
            </a:r>
            <a:endParaRPr lang="en-US"/>
          </a:p>
        </p:txBody>
      </p:sp>
      <p:sp>
        <p:nvSpPr>
          <p:cNvPr id="13" name="TextBox 12"/>
          <p:cNvSpPr txBox="1"/>
          <p:nvPr/>
        </p:nvSpPr>
        <p:spPr>
          <a:xfrm>
            <a:off x="6718300" y="2120900"/>
            <a:ext cx="409086" cy="369332"/>
          </a:xfrm>
          <a:prstGeom prst="rect">
            <a:avLst/>
          </a:prstGeom>
          <a:noFill/>
        </p:spPr>
        <p:txBody>
          <a:bodyPr wrap="none" rtlCol="0">
            <a:spAutoFit/>
          </a:bodyPr>
          <a:lstStyle/>
          <a:p>
            <a:r>
              <a:rPr lang="en-US" smtClean="0"/>
              <a:t>PS</a:t>
            </a:r>
            <a:endParaRPr lang="en-US"/>
          </a:p>
        </p:txBody>
      </p:sp>
      <p:pic>
        <p:nvPicPr>
          <p:cNvPr id="14" name="Picture 13"/>
          <p:cNvPicPr>
            <a:picLocks noChangeAspect="1"/>
          </p:cNvPicPr>
          <p:nvPr/>
        </p:nvPicPr>
        <p:blipFill>
          <a:blip r:embed="rId4"/>
          <a:stretch>
            <a:fillRect/>
          </a:stretch>
        </p:blipFill>
        <p:spPr>
          <a:xfrm>
            <a:off x="0" y="66808"/>
            <a:ext cx="3631283" cy="2625255"/>
          </a:xfrm>
          <a:prstGeom prst="rect">
            <a:avLst/>
          </a:prstGeom>
        </p:spPr>
      </p:pic>
      <p:sp>
        <p:nvSpPr>
          <p:cNvPr id="15" name="TextBox 14"/>
          <p:cNvSpPr txBox="1"/>
          <p:nvPr/>
        </p:nvSpPr>
        <p:spPr>
          <a:xfrm>
            <a:off x="2791314" y="696101"/>
            <a:ext cx="409086" cy="369332"/>
          </a:xfrm>
          <a:prstGeom prst="rect">
            <a:avLst/>
          </a:prstGeom>
          <a:noFill/>
        </p:spPr>
        <p:txBody>
          <a:bodyPr wrap="none" rtlCol="0">
            <a:spAutoFit/>
          </a:bodyPr>
          <a:lstStyle/>
          <a:p>
            <a:r>
              <a:rPr lang="en-US" smtClean="0"/>
              <a:t>PS</a:t>
            </a:r>
            <a:endParaRPr lang="en-US"/>
          </a:p>
        </p:txBody>
      </p:sp>
      <p:pic>
        <p:nvPicPr>
          <p:cNvPr id="16" name="Picture 15"/>
          <p:cNvPicPr>
            <a:picLocks noChangeAspect="1"/>
          </p:cNvPicPr>
          <p:nvPr/>
        </p:nvPicPr>
        <p:blipFill>
          <a:blip r:embed="rId5"/>
          <a:stretch>
            <a:fillRect/>
          </a:stretch>
        </p:blipFill>
        <p:spPr>
          <a:xfrm>
            <a:off x="8572183" y="66808"/>
            <a:ext cx="3631397" cy="2866892"/>
          </a:xfrm>
          <a:prstGeom prst="rect">
            <a:avLst/>
          </a:prstGeom>
        </p:spPr>
      </p:pic>
      <p:sp>
        <p:nvSpPr>
          <p:cNvPr id="17" name="TextBox 16"/>
          <p:cNvSpPr txBox="1"/>
          <p:nvPr/>
        </p:nvSpPr>
        <p:spPr>
          <a:xfrm>
            <a:off x="212585" y="6380485"/>
            <a:ext cx="5982728" cy="369332"/>
          </a:xfrm>
          <a:prstGeom prst="rect">
            <a:avLst/>
          </a:prstGeom>
          <a:noFill/>
        </p:spPr>
        <p:txBody>
          <a:bodyPr wrap="none" rtlCol="0">
            <a:spAutoFit/>
          </a:bodyPr>
          <a:lstStyle/>
          <a:p>
            <a:r>
              <a:rPr lang="en-US" dirty="0" smtClean="0"/>
              <a:t>(PS uses a method called 𝛾</a:t>
            </a:r>
            <a:r>
              <a:rPr lang="en-US" baseline="-25000" dirty="0" err="1" smtClean="0"/>
              <a:t>tr</a:t>
            </a:r>
            <a:r>
              <a:rPr lang="en-US" dirty="0" smtClean="0"/>
              <a:t>-jump takes 500 𝜇s </a:t>
            </a:r>
            <a:r>
              <a:rPr lang="en-US" dirty="0" smtClean="0">
                <a:sym typeface="Wingdings"/>
              </a:rPr>
              <a:t> ~250 turns</a:t>
            </a:r>
            <a:r>
              <a:rPr lang="en-US" dirty="0" smtClean="0"/>
              <a:t>)</a:t>
            </a:r>
            <a:endParaRPr lang="en-US" dirty="0"/>
          </a:p>
        </p:txBody>
      </p:sp>
      <p:pic>
        <p:nvPicPr>
          <p:cNvPr id="18" name="Picture 17"/>
          <p:cNvPicPr>
            <a:picLocks noChangeAspect="1"/>
          </p:cNvPicPr>
          <p:nvPr/>
        </p:nvPicPr>
        <p:blipFill>
          <a:blip r:embed="rId6"/>
          <a:stretch>
            <a:fillRect/>
          </a:stretch>
        </p:blipFill>
        <p:spPr>
          <a:xfrm>
            <a:off x="8610622" y="3373359"/>
            <a:ext cx="3303068" cy="2246086"/>
          </a:xfrm>
          <a:prstGeom prst="rect">
            <a:avLst/>
          </a:prstGeom>
        </p:spPr>
      </p:pic>
      <p:pic>
        <p:nvPicPr>
          <p:cNvPr id="20" name="Picture 19"/>
          <p:cNvPicPr>
            <a:picLocks noChangeAspect="1"/>
          </p:cNvPicPr>
          <p:nvPr/>
        </p:nvPicPr>
        <p:blipFill>
          <a:blip r:embed="rId7"/>
          <a:stretch>
            <a:fillRect/>
          </a:stretch>
        </p:blipFill>
        <p:spPr>
          <a:xfrm>
            <a:off x="512962" y="3012998"/>
            <a:ext cx="3494722" cy="308358"/>
          </a:xfrm>
          <a:prstGeom prst="rect">
            <a:avLst/>
          </a:prstGeom>
        </p:spPr>
      </p:pic>
      <p:pic>
        <p:nvPicPr>
          <p:cNvPr id="21" name="Picture 20"/>
          <p:cNvPicPr>
            <a:picLocks noChangeAspect="1"/>
          </p:cNvPicPr>
          <p:nvPr/>
        </p:nvPicPr>
        <p:blipFill>
          <a:blip r:embed="rId8"/>
          <a:stretch>
            <a:fillRect/>
          </a:stretch>
        </p:blipFill>
        <p:spPr>
          <a:xfrm>
            <a:off x="3313124" y="232187"/>
            <a:ext cx="2678590" cy="1877209"/>
          </a:xfrm>
          <a:prstGeom prst="rect">
            <a:avLst/>
          </a:prstGeom>
        </p:spPr>
      </p:pic>
      <p:pic>
        <p:nvPicPr>
          <p:cNvPr id="22" name="Picture 21"/>
          <p:cNvPicPr>
            <a:picLocks noChangeAspect="1"/>
          </p:cNvPicPr>
          <p:nvPr/>
        </p:nvPicPr>
        <p:blipFill>
          <a:blip r:embed="rId9"/>
          <a:stretch>
            <a:fillRect/>
          </a:stretch>
        </p:blipFill>
        <p:spPr>
          <a:xfrm>
            <a:off x="309411" y="3717548"/>
            <a:ext cx="2134517" cy="2266744"/>
          </a:xfrm>
          <a:prstGeom prst="rect">
            <a:avLst/>
          </a:prstGeom>
        </p:spPr>
      </p:pic>
      <p:pic>
        <p:nvPicPr>
          <p:cNvPr id="23" name="Picture 22"/>
          <p:cNvPicPr>
            <a:picLocks noChangeAspect="1"/>
          </p:cNvPicPr>
          <p:nvPr/>
        </p:nvPicPr>
        <p:blipFill>
          <a:blip r:embed="rId10"/>
          <a:stretch>
            <a:fillRect/>
          </a:stretch>
        </p:blipFill>
        <p:spPr>
          <a:xfrm>
            <a:off x="5981804" y="127257"/>
            <a:ext cx="2590379" cy="2087067"/>
          </a:xfrm>
          <a:prstGeom prst="rect">
            <a:avLst/>
          </a:prstGeom>
        </p:spPr>
      </p:pic>
      <p:sp>
        <p:nvSpPr>
          <p:cNvPr id="24" name="TextBox 23"/>
          <p:cNvSpPr txBox="1"/>
          <p:nvPr/>
        </p:nvSpPr>
        <p:spPr>
          <a:xfrm>
            <a:off x="6718300" y="696101"/>
            <a:ext cx="1322036" cy="646331"/>
          </a:xfrm>
          <a:prstGeom prst="rect">
            <a:avLst/>
          </a:prstGeom>
          <a:noFill/>
        </p:spPr>
        <p:txBody>
          <a:bodyPr wrap="square" rtlCol="0">
            <a:spAutoFit/>
          </a:bodyPr>
          <a:lstStyle/>
          <a:p>
            <a:r>
              <a:rPr lang="en-US" dirty="0" smtClean="0"/>
              <a:t>Beam losses </a:t>
            </a:r>
            <a:r>
              <a:rPr lang="en-US" smtClean="0"/>
              <a:t>at transition</a:t>
            </a:r>
            <a:endParaRPr lang="en-US"/>
          </a:p>
        </p:txBody>
      </p:sp>
    </p:spTree>
    <p:extLst>
      <p:ext uri="{BB962C8B-B14F-4D97-AF65-F5344CB8AC3E}">
        <p14:creationId xmlns:p14="http://schemas.microsoft.com/office/powerpoint/2010/main" val="133282724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9870" y="91440"/>
            <a:ext cx="4583537" cy="3108960"/>
          </a:xfrm>
          <a:prstGeom prst="rect">
            <a:avLst/>
          </a:prstGeom>
        </p:spPr>
      </p:pic>
      <p:pic>
        <p:nvPicPr>
          <p:cNvPr id="5" name="Picture 4"/>
          <p:cNvPicPr>
            <a:picLocks noChangeAspect="1"/>
          </p:cNvPicPr>
          <p:nvPr/>
        </p:nvPicPr>
        <p:blipFill>
          <a:blip r:embed="rId3"/>
          <a:stretch>
            <a:fillRect/>
          </a:stretch>
        </p:blipFill>
        <p:spPr>
          <a:xfrm>
            <a:off x="5689599" y="3200400"/>
            <a:ext cx="5598161" cy="2818932"/>
          </a:xfrm>
          <a:prstGeom prst="rect">
            <a:avLst/>
          </a:prstGeom>
        </p:spPr>
      </p:pic>
      <p:sp>
        <p:nvSpPr>
          <p:cNvPr id="6" name="Rectangle 5"/>
          <p:cNvSpPr/>
          <p:nvPr/>
        </p:nvSpPr>
        <p:spPr>
          <a:xfrm>
            <a:off x="4561840" y="768757"/>
            <a:ext cx="7630160" cy="1754326"/>
          </a:xfrm>
          <a:prstGeom prst="rect">
            <a:avLst/>
          </a:prstGeom>
        </p:spPr>
        <p:txBody>
          <a:bodyPr wrap="square">
            <a:spAutoFit/>
          </a:bodyPr>
          <a:lstStyle/>
          <a:p>
            <a:r>
              <a:rPr lang="en-US" dirty="0">
                <a:solidFill>
                  <a:srgbClr val="000000"/>
                </a:solidFill>
                <a:latin typeface="-webkit-standard" charset="0"/>
              </a:rPr>
              <a:t> The deformation of the longitudinal phase space due to higher-order </a:t>
            </a:r>
          </a:p>
          <a:p>
            <a:r>
              <a:rPr lang="en-US" dirty="0">
                <a:solidFill>
                  <a:srgbClr val="000000"/>
                </a:solidFill>
                <a:latin typeface="-webkit-standard" charset="0"/>
              </a:rPr>
              <a:t>phase space motion close to transition is often referred to as alpha </a:t>
            </a:r>
          </a:p>
          <a:p>
            <a:r>
              <a:rPr lang="en-US" dirty="0">
                <a:solidFill>
                  <a:srgbClr val="000000"/>
                </a:solidFill>
                <a:latin typeface="-webkit-standard" charset="0"/>
              </a:rPr>
              <a:t>buckets. In </a:t>
            </a:r>
            <a:r>
              <a:rPr lang="en-US" dirty="0" err="1">
                <a:solidFill>
                  <a:srgbClr val="000000"/>
                </a:solidFill>
                <a:latin typeface="-webkit-standard" charset="0"/>
              </a:rPr>
              <a:t>Wiedeman's</a:t>
            </a:r>
            <a:r>
              <a:rPr lang="en-US" dirty="0">
                <a:solidFill>
                  <a:srgbClr val="000000"/>
                </a:solidFill>
                <a:latin typeface="-webkit-standard" charset="0"/>
              </a:rPr>
              <a:t> book  (</a:t>
            </a:r>
            <a:r>
              <a:rPr lang="en-US" dirty="0">
                <a:solidFill>
                  <a:srgbClr val="000000"/>
                </a:solidFill>
                <a:latin typeface="-webkit-standard" charset="0"/>
                <a:hlinkClick r:id="rId4"/>
              </a:rPr>
              <a:t>https://cds.cern.ch/record/2034423</a:t>
            </a:r>
            <a:r>
              <a:rPr lang="en-US" dirty="0">
                <a:solidFill>
                  <a:srgbClr val="000000"/>
                </a:solidFill>
                <a:latin typeface="-webkit-standard" charset="0"/>
              </a:rPr>
              <a:t>) is a </a:t>
            </a:r>
          </a:p>
          <a:p>
            <a:r>
              <a:rPr lang="en-US" dirty="0">
                <a:solidFill>
                  <a:srgbClr val="000000"/>
                </a:solidFill>
                <a:latin typeface="-webkit-standard" charset="0"/>
              </a:rPr>
              <a:t>nice section on that topic, see p. 291: </a:t>
            </a:r>
          </a:p>
          <a:p>
            <a:r>
              <a:rPr lang="en-US" dirty="0">
                <a:solidFill>
                  <a:srgbClr val="000000"/>
                </a:solidFill>
                <a:latin typeface="-webkit-standard" charset="0"/>
                <a:hlinkClick r:id="rId5"/>
              </a:rPr>
              <a:t>https://</a:t>
            </a:r>
            <a:r>
              <a:rPr lang="en-US" dirty="0" smtClean="0">
                <a:solidFill>
                  <a:srgbClr val="000000"/>
                </a:solidFill>
                <a:latin typeface="-webkit-standard" charset="0"/>
                <a:hlinkClick r:id="rId5"/>
              </a:rPr>
              <a:t>link-springer-com.ezproxy.cern.ch/content/pdf/10.1007%2F978-3-319-18317-6_9.pdf</a:t>
            </a:r>
            <a:endParaRPr lang="en-US" dirty="0">
              <a:solidFill>
                <a:srgbClr val="000000"/>
              </a:solidFill>
              <a:latin typeface="-webkit-standard" charset="0"/>
            </a:endParaRPr>
          </a:p>
        </p:txBody>
      </p:sp>
    </p:spTree>
    <p:extLst>
      <p:ext uri="{BB962C8B-B14F-4D97-AF65-F5344CB8AC3E}">
        <p14:creationId xmlns:p14="http://schemas.microsoft.com/office/powerpoint/2010/main" val="11271917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595072" y="-170779"/>
            <a:ext cx="8229600" cy="1143000"/>
          </a:xfrm>
          <a:prstGeom prst="rect">
            <a:avLst/>
          </a:prstGeom>
        </p:spPr>
        <p:txBody>
          <a:bodyPr vert="horz" lIns="45720" rIns="45720" anchor="ctr">
            <a:norm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fontAlgn="auto">
              <a:spcAft>
                <a:spcPts val="0"/>
              </a:spcAft>
            </a:pPr>
            <a:r>
              <a:rPr lang="en-GB" sz="4000" b="1" dirty="0" smtClean="0">
                <a:solidFill>
                  <a:schemeClr val="accent1"/>
                </a:solidFill>
                <a:latin typeface="+mn-lt"/>
              </a:rPr>
              <a:t>Synchronous phase</a:t>
            </a:r>
            <a:endParaRPr lang="en-US" sz="3200" b="1" dirty="0">
              <a:solidFill>
                <a:schemeClr val="accent1"/>
              </a:solidFill>
              <a:latin typeface="+mn-lt"/>
            </a:endParaRPr>
          </a:p>
        </p:txBody>
      </p:sp>
      <p:sp>
        <p:nvSpPr>
          <p:cNvPr id="47" name="TextBox 46"/>
          <p:cNvSpPr txBox="1"/>
          <p:nvPr/>
        </p:nvSpPr>
        <p:spPr>
          <a:xfrm>
            <a:off x="236255" y="4985162"/>
            <a:ext cx="2857915" cy="1200329"/>
          </a:xfrm>
          <a:prstGeom prst="rect">
            <a:avLst/>
          </a:prstGeom>
          <a:solidFill>
            <a:schemeClr val="bg1"/>
          </a:solidFill>
          <a:ln w="31750">
            <a:solidFill>
              <a:srgbClr val="FF0000"/>
            </a:solidFill>
          </a:ln>
        </p:spPr>
        <p:txBody>
          <a:bodyPr wrap="square" rtlCol="0">
            <a:spAutoFit/>
          </a:bodyPr>
          <a:lstStyle/>
          <a:p>
            <a:r>
              <a:rPr lang="en-GB" dirty="0"/>
              <a:t>On average, in </a:t>
            </a:r>
            <a:r>
              <a:rPr lang="en-GB" dirty="0" smtClean="0"/>
              <a:t>the LHC</a:t>
            </a:r>
            <a:r>
              <a:rPr lang="en-GB" dirty="0"/>
              <a:t>, synchronous particles </a:t>
            </a:r>
            <a:r>
              <a:rPr lang="en-GB" dirty="0" smtClean="0"/>
              <a:t>gain </a:t>
            </a:r>
            <a:r>
              <a:rPr lang="en-GB" dirty="0"/>
              <a:t>around </a:t>
            </a:r>
            <a:r>
              <a:rPr lang="en-GB" b="1" dirty="0"/>
              <a:t>0.5 MeV/turn </a:t>
            </a:r>
            <a:r>
              <a:rPr lang="en-GB" dirty="0"/>
              <a:t>during </a:t>
            </a:r>
            <a:r>
              <a:rPr lang="en-GB" dirty="0" smtClean="0"/>
              <a:t>acceleration.</a:t>
            </a:r>
            <a:endParaRPr lang="en-GB" dirty="0"/>
          </a:p>
        </p:txBody>
      </p:sp>
      <mc:AlternateContent xmlns:mc="http://schemas.openxmlformats.org/markup-compatibility/2006" xmlns:a14="http://schemas.microsoft.com/office/drawing/2010/main">
        <mc:Choice Requires="a14">
          <p:sp>
            <p:nvSpPr>
              <p:cNvPr id="32" name="TextBox 31"/>
              <p:cNvSpPr txBox="1"/>
              <p:nvPr/>
            </p:nvSpPr>
            <p:spPr>
              <a:xfrm>
                <a:off x="4780794" y="124647"/>
                <a:ext cx="2144946" cy="600036"/>
              </a:xfrm>
              <a:prstGeom prst="rect">
                <a:avLst/>
              </a:prstGeom>
              <a:solidFill>
                <a:schemeClr val="accent4"/>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charset="0"/>
                            </a:rPr>
                          </m:ctrlPr>
                        </m:sSubPr>
                        <m:e>
                          <m:r>
                            <a:rPr lang="en-US" i="1" smtClean="0">
                              <a:latin typeface="Cambria Math" charset="0"/>
                              <a:ea typeface="Cambria Math" charset="0"/>
                              <a:cs typeface="Cambria Math" charset="0"/>
                            </a:rPr>
                            <m:t>𝜑</m:t>
                          </m:r>
                        </m:e>
                        <m:sub>
                          <m:r>
                            <a:rPr lang="en-US" b="0" i="1" smtClean="0">
                              <a:latin typeface="Cambria Math" charset="0"/>
                            </a:rPr>
                            <m:t>𝑠</m:t>
                          </m:r>
                        </m:sub>
                      </m:sSub>
                      <m:r>
                        <a:rPr lang="en-US" b="0" i="0" smtClean="0">
                          <a:latin typeface="Cambria Math" charset="0"/>
                          <a:ea typeface="Cambria Math" charset="0"/>
                          <a:cs typeface="Cambria Math" charset="0"/>
                        </a:rPr>
                        <m:t>=</m:t>
                      </m:r>
                      <m:r>
                        <a:rPr lang="en-US" b="0" i="1" smtClean="0">
                          <a:latin typeface="Cambria Math" charset="0"/>
                          <a:ea typeface="Cambria Math" charset="0"/>
                          <a:cs typeface="Cambria Math" charset="0"/>
                        </a:rPr>
                        <m:t>𝑎𝑟𝑐𝑠𝑖𝑛</m:t>
                      </m:r>
                      <m:f>
                        <m:fPr>
                          <m:ctrlPr>
                            <a:rPr lang="mr-IN" b="0" i="1" smtClean="0">
                              <a:latin typeface="Cambria Math" charset="0"/>
                              <a:ea typeface="Cambria Math" charset="0"/>
                              <a:cs typeface="Cambria Math" charset="0"/>
                            </a:rPr>
                          </m:ctrlPr>
                        </m:fPr>
                        <m:num>
                          <m:sSub>
                            <m:sSubPr>
                              <m:ctrlPr>
                                <a:rPr lang="en-GB" i="1">
                                  <a:latin typeface="Cambria Math" charset="0"/>
                                  <a:ea typeface="Cambria Math" panose="02040503050406030204" pitchFamily="18" charset="0"/>
                                </a:rPr>
                              </m:ctrlPr>
                            </m:sSubPr>
                            <m:e>
                              <m:d>
                                <m:dPr>
                                  <m:ctrlPr>
                                    <a:rPr lang="en-GB" i="1">
                                      <a:latin typeface="Cambria Math" charset="0"/>
                                      <a:ea typeface="Cambria Math" panose="02040503050406030204" pitchFamily="18" charset="0"/>
                                    </a:rPr>
                                  </m:ctrlPr>
                                </m:dPr>
                                <m:e>
                                  <m:r>
                                    <m:rPr>
                                      <m:sty m:val="p"/>
                                    </m:rPr>
                                    <a:rPr lang="el-GR" i="1">
                                      <a:latin typeface="Cambria Math" panose="02040503050406030204" pitchFamily="18" charset="0"/>
                                      <a:ea typeface="Cambria Math" panose="02040503050406030204" pitchFamily="18" charset="0"/>
                                    </a:rPr>
                                    <m:t>Δ</m:t>
                                  </m:r>
                                  <m:r>
                                    <a:rPr lang="en-GB" i="1">
                                      <a:latin typeface="Cambria Math" panose="02040503050406030204" pitchFamily="18" charset="0"/>
                                      <a:ea typeface="Cambria Math" panose="02040503050406030204" pitchFamily="18" charset="0"/>
                                    </a:rPr>
                                    <m:t>𝐸</m:t>
                                  </m:r>
                                </m:e>
                              </m:d>
                            </m:e>
                            <m:sub>
                              <m:r>
                                <m:rPr>
                                  <m:sty m:val="p"/>
                                </m:rPr>
                                <a:rPr lang="en-GB">
                                  <a:latin typeface="Cambria Math" panose="02040503050406030204" pitchFamily="18" charset="0"/>
                                  <a:ea typeface="Cambria Math" panose="02040503050406030204" pitchFamily="18" charset="0"/>
                                </a:rPr>
                                <m:t>turn</m:t>
                              </m:r>
                            </m:sub>
                          </m:sSub>
                        </m:num>
                        <m:den>
                          <m:r>
                            <a:rPr lang="en-US" i="1" smtClean="0">
                              <a:latin typeface="Cambria Math" charset="0"/>
                            </a:rPr>
                            <m:t>𝑞</m:t>
                          </m:r>
                          <m:sSub>
                            <m:sSubPr>
                              <m:ctrlPr>
                                <a:rPr lang="en-GB" i="1">
                                  <a:latin typeface="Cambria Math" charset="0"/>
                                </a:rPr>
                              </m:ctrlPr>
                            </m:sSubPr>
                            <m:e>
                              <m:acc>
                                <m:accPr>
                                  <m:chr m:val="̂"/>
                                  <m:ctrlPr>
                                    <a:rPr lang="en-GB" i="1">
                                      <a:latin typeface="Cambria Math" charset="0"/>
                                    </a:rPr>
                                  </m:ctrlPr>
                                </m:accPr>
                                <m:e>
                                  <m:r>
                                    <a:rPr lang="en-GB" i="1">
                                      <a:latin typeface="Cambria Math" panose="02040503050406030204" pitchFamily="18" charset="0"/>
                                    </a:rPr>
                                    <m:t>𝑉</m:t>
                                  </m:r>
                                </m:e>
                              </m:acc>
                            </m:e>
                            <m:sub>
                              <m:r>
                                <m:rPr>
                                  <m:sty m:val="p"/>
                                </m:rPr>
                                <a:rPr lang="en-GB">
                                  <a:latin typeface="Cambria Math" panose="02040503050406030204" pitchFamily="18" charset="0"/>
                                </a:rPr>
                                <m:t>RF</m:t>
                              </m:r>
                            </m:sub>
                          </m:sSub>
                        </m:den>
                      </m:f>
                    </m:oMath>
                  </m:oMathPara>
                </a14:m>
                <a:endParaRPr lang="en-US" dirty="0"/>
              </a:p>
            </p:txBody>
          </p:sp>
        </mc:Choice>
        <mc:Fallback xmlns="">
          <p:sp>
            <p:nvSpPr>
              <p:cNvPr id="32" name="TextBox 31"/>
              <p:cNvSpPr txBox="1">
                <a:spLocks noRot="1" noChangeAspect="1" noMove="1" noResize="1" noEditPoints="1" noAdjustHandles="1" noChangeArrowheads="1" noChangeShapeType="1" noTextEdit="1"/>
              </p:cNvSpPr>
              <p:nvPr/>
            </p:nvSpPr>
            <p:spPr>
              <a:xfrm>
                <a:off x="4780794" y="124647"/>
                <a:ext cx="2144946" cy="600036"/>
              </a:xfrm>
              <a:prstGeom prst="rect">
                <a:avLst/>
              </a:prstGeom>
              <a:blipFill rotWithShape="0">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6" name="TextBox 95"/>
              <p:cNvSpPr txBox="1"/>
              <p:nvPr/>
            </p:nvSpPr>
            <p:spPr>
              <a:xfrm>
                <a:off x="7216952" y="110142"/>
                <a:ext cx="2003817" cy="626454"/>
              </a:xfrm>
              <a:prstGeom prst="rect">
                <a:avLst/>
              </a:prstGeom>
              <a:solidFill>
                <a:schemeClr val="accent4"/>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charset="0"/>
                            </a:rPr>
                          </m:ctrlPr>
                        </m:sSubPr>
                        <m:e>
                          <m:r>
                            <a:rPr lang="en-US" i="1" smtClean="0">
                              <a:latin typeface="Cambria Math" charset="0"/>
                              <a:ea typeface="Cambria Math" charset="0"/>
                              <a:cs typeface="Cambria Math" charset="0"/>
                            </a:rPr>
                            <m:t>𝜑</m:t>
                          </m:r>
                        </m:e>
                        <m:sub>
                          <m:r>
                            <a:rPr lang="en-US" b="0" i="1" smtClean="0">
                              <a:latin typeface="Cambria Math" charset="0"/>
                            </a:rPr>
                            <m:t>𝑠</m:t>
                          </m:r>
                        </m:sub>
                      </m:sSub>
                      <m:r>
                        <a:rPr lang="en-US" b="0" i="0" smtClean="0">
                          <a:latin typeface="Cambria Math" charset="0"/>
                          <a:ea typeface="Cambria Math" charset="0"/>
                          <a:cs typeface="Cambria Math" charset="0"/>
                        </a:rPr>
                        <m:t>=</m:t>
                      </m:r>
                      <m:r>
                        <a:rPr lang="en-US" b="0" i="1" smtClean="0">
                          <a:latin typeface="Cambria Math" charset="0"/>
                          <a:ea typeface="Cambria Math" charset="0"/>
                          <a:cs typeface="Cambria Math" charset="0"/>
                        </a:rPr>
                        <m:t>𝑎𝑟𝑐𝑠𝑖𝑛</m:t>
                      </m:r>
                      <m:f>
                        <m:fPr>
                          <m:ctrlPr>
                            <a:rPr lang="mr-IN" b="0" i="1" smtClean="0">
                              <a:latin typeface="Cambria Math" charset="0"/>
                              <a:ea typeface="Cambria Math" charset="0"/>
                              <a:cs typeface="Cambria Math" charset="0"/>
                            </a:rPr>
                          </m:ctrlPr>
                        </m:fPr>
                        <m:num>
                          <m:r>
                            <a:rPr lang="en-US" b="0" i="1" smtClean="0">
                              <a:latin typeface="Cambria Math" charset="0"/>
                              <a:ea typeface="Cambria Math" charset="0"/>
                              <a:cs typeface="Cambria Math" charset="0"/>
                            </a:rPr>
                            <m:t>2</m:t>
                          </m:r>
                          <m:r>
                            <a:rPr lang="en-US" b="0" i="1" smtClean="0">
                              <a:latin typeface="Cambria Math" charset="0"/>
                              <a:ea typeface="Cambria Math" charset="0"/>
                              <a:cs typeface="Cambria Math" charset="0"/>
                            </a:rPr>
                            <m:t>𝜋𝜌</m:t>
                          </m:r>
                          <m:r>
                            <a:rPr lang="en-US" b="0" i="1" smtClean="0">
                              <a:latin typeface="Cambria Math" charset="0"/>
                              <a:ea typeface="Cambria Math" charset="0"/>
                              <a:cs typeface="Cambria Math" charset="0"/>
                            </a:rPr>
                            <m:t>𝑅</m:t>
                          </m:r>
                          <m:acc>
                            <m:accPr>
                              <m:chr m:val="̇"/>
                              <m:ctrlPr>
                                <a:rPr lang="en-US" b="0" i="1" smtClean="0">
                                  <a:latin typeface="Cambria Math" charset="0"/>
                                  <a:ea typeface="Cambria Math" charset="0"/>
                                  <a:cs typeface="Cambria Math" charset="0"/>
                                </a:rPr>
                              </m:ctrlPr>
                            </m:accPr>
                            <m:e>
                              <m:r>
                                <a:rPr lang="en-US" b="0" i="1" smtClean="0">
                                  <a:latin typeface="Cambria Math" charset="0"/>
                                  <a:ea typeface="Cambria Math" charset="0"/>
                                  <a:cs typeface="Cambria Math" charset="0"/>
                                </a:rPr>
                                <m:t>𝐵</m:t>
                              </m:r>
                            </m:e>
                          </m:acc>
                        </m:num>
                        <m:den>
                          <m:sSub>
                            <m:sSubPr>
                              <m:ctrlPr>
                                <a:rPr lang="en-GB" i="1">
                                  <a:latin typeface="Cambria Math" charset="0"/>
                                </a:rPr>
                              </m:ctrlPr>
                            </m:sSubPr>
                            <m:e>
                              <m:acc>
                                <m:accPr>
                                  <m:chr m:val="̂"/>
                                  <m:ctrlPr>
                                    <a:rPr lang="en-GB" i="1">
                                      <a:latin typeface="Cambria Math" charset="0"/>
                                    </a:rPr>
                                  </m:ctrlPr>
                                </m:accPr>
                                <m:e>
                                  <m:r>
                                    <a:rPr lang="en-GB" i="1">
                                      <a:latin typeface="Cambria Math" panose="02040503050406030204" pitchFamily="18" charset="0"/>
                                    </a:rPr>
                                    <m:t>𝑉</m:t>
                                  </m:r>
                                </m:e>
                              </m:acc>
                            </m:e>
                            <m:sub>
                              <m:r>
                                <m:rPr>
                                  <m:sty m:val="p"/>
                                </m:rPr>
                                <a:rPr lang="en-GB">
                                  <a:latin typeface="Cambria Math" panose="02040503050406030204" pitchFamily="18" charset="0"/>
                                </a:rPr>
                                <m:t>RF</m:t>
                              </m:r>
                            </m:sub>
                          </m:sSub>
                        </m:den>
                      </m:f>
                    </m:oMath>
                  </m:oMathPara>
                </a14:m>
                <a:endParaRPr lang="en-US" dirty="0"/>
              </a:p>
            </p:txBody>
          </p:sp>
        </mc:Choice>
        <mc:Fallback xmlns="">
          <p:sp>
            <p:nvSpPr>
              <p:cNvPr id="96" name="TextBox 95"/>
              <p:cNvSpPr txBox="1">
                <a:spLocks noRot="1" noChangeAspect="1" noMove="1" noResize="1" noEditPoints="1" noAdjustHandles="1" noChangeArrowheads="1" noChangeShapeType="1" noTextEdit="1"/>
              </p:cNvSpPr>
              <p:nvPr/>
            </p:nvSpPr>
            <p:spPr>
              <a:xfrm>
                <a:off x="7216952" y="110142"/>
                <a:ext cx="2003817" cy="626454"/>
              </a:xfrm>
              <a:prstGeom prst="rect">
                <a:avLst/>
              </a:prstGeom>
              <a:blipFill rotWithShape="0">
                <a:blip r:embed="rId3"/>
                <a:stretch>
                  <a:fillRect/>
                </a:stretch>
              </a:blipFill>
            </p:spPr>
            <p:txBody>
              <a:bodyPr/>
              <a:lstStyle/>
              <a:p>
                <a:r>
                  <a:rPr lang="en-US">
                    <a:noFill/>
                  </a:rPr>
                  <a:t> </a:t>
                </a:r>
              </a:p>
            </p:txBody>
          </p:sp>
        </mc:Fallback>
      </mc:AlternateContent>
      <p:pic>
        <p:nvPicPr>
          <p:cNvPr id="97" name="Picture 96"/>
          <p:cNvPicPr>
            <a:picLocks noChangeAspect="1"/>
          </p:cNvPicPr>
          <p:nvPr/>
        </p:nvPicPr>
        <p:blipFill>
          <a:blip r:embed="rId4"/>
          <a:stretch>
            <a:fillRect/>
          </a:stretch>
        </p:blipFill>
        <p:spPr>
          <a:xfrm>
            <a:off x="3724389" y="2616900"/>
            <a:ext cx="4604675" cy="1723877"/>
          </a:xfrm>
          <a:prstGeom prst="rect">
            <a:avLst/>
          </a:prstGeom>
        </p:spPr>
      </p:pic>
      <p:pic>
        <p:nvPicPr>
          <p:cNvPr id="98" name="Picture 97"/>
          <p:cNvPicPr>
            <a:picLocks noChangeAspect="1"/>
          </p:cNvPicPr>
          <p:nvPr/>
        </p:nvPicPr>
        <p:blipFill>
          <a:blip r:embed="rId5"/>
          <a:stretch>
            <a:fillRect/>
          </a:stretch>
        </p:blipFill>
        <p:spPr>
          <a:xfrm>
            <a:off x="3715351" y="4353979"/>
            <a:ext cx="4613713" cy="2366241"/>
          </a:xfrm>
          <a:prstGeom prst="rect">
            <a:avLst/>
          </a:prstGeom>
        </p:spPr>
      </p:pic>
      <p:pic>
        <p:nvPicPr>
          <p:cNvPr id="99" name="Picture 98"/>
          <p:cNvPicPr>
            <a:picLocks noChangeAspect="1"/>
          </p:cNvPicPr>
          <p:nvPr/>
        </p:nvPicPr>
        <p:blipFill>
          <a:blip r:embed="rId6"/>
          <a:stretch>
            <a:fillRect/>
          </a:stretch>
        </p:blipFill>
        <p:spPr>
          <a:xfrm>
            <a:off x="3638824" y="863400"/>
            <a:ext cx="4706683" cy="1744102"/>
          </a:xfrm>
          <a:prstGeom prst="rect">
            <a:avLst/>
          </a:prstGeom>
        </p:spPr>
      </p:pic>
      <p:sp>
        <p:nvSpPr>
          <p:cNvPr id="100" name="TextBox 99"/>
          <p:cNvSpPr txBox="1"/>
          <p:nvPr/>
        </p:nvSpPr>
        <p:spPr>
          <a:xfrm>
            <a:off x="4169632" y="2869690"/>
            <a:ext cx="1997663" cy="307777"/>
          </a:xfrm>
          <a:prstGeom prst="rect">
            <a:avLst/>
          </a:prstGeom>
          <a:noFill/>
        </p:spPr>
        <p:txBody>
          <a:bodyPr wrap="none" rtlCol="0">
            <a:spAutoFit/>
          </a:bodyPr>
          <a:lstStyle/>
          <a:p>
            <a:r>
              <a:rPr lang="en-GB" sz="1400" b="1" dirty="0" smtClean="0"/>
              <a:t>LHC voltage program</a:t>
            </a:r>
            <a:endParaRPr lang="en-GB" sz="1400" b="1" dirty="0"/>
          </a:p>
        </p:txBody>
      </p:sp>
      <p:sp>
        <p:nvSpPr>
          <p:cNvPr id="101" name="TextBox 100"/>
          <p:cNvSpPr txBox="1"/>
          <p:nvPr/>
        </p:nvSpPr>
        <p:spPr>
          <a:xfrm>
            <a:off x="4169632" y="1011550"/>
            <a:ext cx="2216884" cy="523220"/>
          </a:xfrm>
          <a:prstGeom prst="rect">
            <a:avLst/>
          </a:prstGeom>
          <a:noFill/>
        </p:spPr>
        <p:txBody>
          <a:bodyPr wrap="square" rtlCol="0">
            <a:spAutoFit/>
          </a:bodyPr>
          <a:lstStyle/>
          <a:p>
            <a:r>
              <a:rPr lang="en-GB" sz="1400" b="1" dirty="0" smtClean="0"/>
              <a:t>LHC momentum program</a:t>
            </a:r>
            <a:endParaRPr lang="en-GB" sz="1400" b="1" dirty="0"/>
          </a:p>
        </p:txBody>
      </p:sp>
      <p:sp>
        <p:nvSpPr>
          <p:cNvPr id="102" name="TextBox 101"/>
          <p:cNvSpPr txBox="1"/>
          <p:nvPr/>
        </p:nvSpPr>
        <p:spPr>
          <a:xfrm>
            <a:off x="4194732" y="4595747"/>
            <a:ext cx="1707519" cy="307777"/>
          </a:xfrm>
          <a:prstGeom prst="rect">
            <a:avLst/>
          </a:prstGeom>
          <a:noFill/>
        </p:spPr>
        <p:txBody>
          <a:bodyPr wrap="none" rtlCol="0">
            <a:spAutoFit/>
          </a:bodyPr>
          <a:lstStyle/>
          <a:p>
            <a:r>
              <a:rPr lang="en-GB" sz="1400" b="1" dirty="0" smtClean="0"/>
              <a:t>LHC stable phase</a:t>
            </a:r>
            <a:endParaRPr lang="en-GB" sz="1400" b="1" dirty="0"/>
          </a:p>
        </p:txBody>
      </p:sp>
      <p:sp>
        <p:nvSpPr>
          <p:cNvPr id="104" name="TextBox 103"/>
          <p:cNvSpPr txBox="1"/>
          <p:nvPr/>
        </p:nvSpPr>
        <p:spPr>
          <a:xfrm rot="16200000">
            <a:off x="2622514" y="1285648"/>
            <a:ext cx="1811714" cy="276999"/>
          </a:xfrm>
          <a:prstGeom prst="rect">
            <a:avLst/>
          </a:prstGeom>
          <a:noFill/>
        </p:spPr>
        <p:txBody>
          <a:bodyPr wrap="none" rtlCol="0">
            <a:spAutoFit/>
          </a:bodyPr>
          <a:lstStyle/>
          <a:p>
            <a:r>
              <a:rPr lang="en-GB" sz="1200" b="1" dirty="0" smtClean="0"/>
              <a:t>Momentum, p [GeV/c]</a:t>
            </a:r>
            <a:endParaRPr lang="en-GB" sz="1200" b="1" dirty="0"/>
          </a:p>
        </p:txBody>
      </p:sp>
      <p:sp>
        <p:nvSpPr>
          <p:cNvPr id="105" name="TextBox 104"/>
          <p:cNvSpPr txBox="1"/>
          <p:nvPr/>
        </p:nvSpPr>
        <p:spPr>
          <a:xfrm>
            <a:off x="1704741" y="2155825"/>
            <a:ext cx="2162772" cy="307777"/>
          </a:xfrm>
          <a:prstGeom prst="rect">
            <a:avLst/>
          </a:prstGeom>
          <a:noFill/>
        </p:spPr>
        <p:txBody>
          <a:bodyPr wrap="none" rtlCol="0">
            <a:spAutoFit/>
          </a:bodyPr>
          <a:lstStyle/>
          <a:p>
            <a:r>
              <a:rPr lang="en-GB" sz="1400" dirty="0" smtClean="0"/>
              <a:t>450 GeV/c, flat bottom</a:t>
            </a:r>
            <a:endParaRPr lang="en-GB" sz="1400" dirty="0"/>
          </a:p>
        </p:txBody>
      </p:sp>
      <p:cxnSp>
        <p:nvCxnSpPr>
          <p:cNvPr id="106" name="Straight Arrow Connector 105"/>
          <p:cNvCxnSpPr/>
          <p:nvPr/>
        </p:nvCxnSpPr>
        <p:spPr>
          <a:xfrm flipV="1">
            <a:off x="3204786" y="2393445"/>
            <a:ext cx="370169" cy="7414"/>
          </a:xfrm>
          <a:prstGeom prst="straightConnector1">
            <a:avLst/>
          </a:prstGeom>
          <a:ln w="3175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nvGrpSpPr>
          <p:cNvPr id="5" name="Group 4"/>
          <p:cNvGrpSpPr/>
          <p:nvPr/>
        </p:nvGrpSpPr>
        <p:grpSpPr>
          <a:xfrm>
            <a:off x="8409376" y="894423"/>
            <a:ext cx="2248049" cy="307777"/>
            <a:chOff x="4257915" y="3161153"/>
            <a:chExt cx="2248049" cy="307777"/>
          </a:xfrm>
        </p:grpSpPr>
        <p:sp>
          <p:nvSpPr>
            <p:cNvPr id="107" name="TextBox 106"/>
            <p:cNvSpPr txBox="1"/>
            <p:nvPr/>
          </p:nvSpPr>
          <p:spPr>
            <a:xfrm>
              <a:off x="4562803" y="3161153"/>
              <a:ext cx="1943161" cy="307777"/>
            </a:xfrm>
            <a:prstGeom prst="rect">
              <a:avLst/>
            </a:prstGeom>
            <a:noFill/>
          </p:spPr>
          <p:txBody>
            <a:bodyPr wrap="none" rtlCol="0">
              <a:spAutoFit/>
            </a:bodyPr>
            <a:lstStyle/>
            <a:p>
              <a:r>
                <a:rPr lang="en-GB" sz="1400" dirty="0" smtClean="0"/>
                <a:t>6500 GeV/c, flat top</a:t>
              </a:r>
              <a:endParaRPr lang="en-GB" sz="1400" dirty="0"/>
            </a:p>
          </p:txBody>
        </p:sp>
        <p:cxnSp>
          <p:nvCxnSpPr>
            <p:cNvPr id="108" name="Straight Arrow Connector 107"/>
            <p:cNvCxnSpPr/>
            <p:nvPr/>
          </p:nvCxnSpPr>
          <p:spPr>
            <a:xfrm flipV="1">
              <a:off x="4257915" y="3321967"/>
              <a:ext cx="370169" cy="7414"/>
            </a:xfrm>
            <a:prstGeom prst="straightConnector1">
              <a:avLst/>
            </a:prstGeom>
            <a:ln w="3175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mc:AlternateContent xmlns:mc="http://schemas.openxmlformats.org/markup-compatibility/2006" xmlns:a14="http://schemas.microsoft.com/office/drawing/2010/main">
        <mc:Choice Requires="a14">
          <p:sp>
            <p:nvSpPr>
              <p:cNvPr id="109" name="TextBox 108"/>
              <p:cNvSpPr txBox="1"/>
              <p:nvPr/>
            </p:nvSpPr>
            <p:spPr>
              <a:xfrm rot="16200000">
                <a:off x="2988032" y="2933914"/>
                <a:ext cx="1075341" cy="345223"/>
              </a:xfrm>
              <a:prstGeom prst="rect">
                <a:avLst/>
              </a:prstGeom>
              <a:noFill/>
            </p:spPr>
            <p:txBody>
              <a:bodyPr wrap="square" rtlCol="0">
                <a:spAutoFit/>
              </a:bodyPr>
              <a:lstStyle/>
              <a:p>
                <a14:m>
                  <m:oMath xmlns:m="http://schemas.openxmlformats.org/officeDocument/2006/math">
                    <m:sSub>
                      <m:sSubPr>
                        <m:ctrlPr>
                          <a:rPr lang="en-GB" sz="1600" i="1">
                            <a:latin typeface="Cambria Math" charset="0"/>
                          </a:rPr>
                        </m:ctrlPr>
                      </m:sSubPr>
                      <m:e>
                        <m:acc>
                          <m:accPr>
                            <m:chr m:val="̂"/>
                            <m:ctrlPr>
                              <a:rPr lang="en-GB" sz="1600" i="1">
                                <a:latin typeface="Cambria Math" charset="0"/>
                              </a:rPr>
                            </m:ctrlPr>
                          </m:accPr>
                          <m:e>
                            <m:r>
                              <a:rPr lang="en-GB" sz="1600" i="1">
                                <a:latin typeface="Cambria Math" panose="02040503050406030204" pitchFamily="18" charset="0"/>
                              </a:rPr>
                              <m:t>𝑉</m:t>
                            </m:r>
                          </m:e>
                        </m:acc>
                      </m:e>
                      <m:sub>
                        <m:r>
                          <m:rPr>
                            <m:sty m:val="p"/>
                          </m:rPr>
                          <a:rPr lang="en-GB" sz="1600">
                            <a:latin typeface="Cambria Math" panose="02040503050406030204" pitchFamily="18" charset="0"/>
                          </a:rPr>
                          <m:t>RF</m:t>
                        </m:r>
                      </m:sub>
                    </m:sSub>
                  </m:oMath>
                </a14:m>
                <a:r>
                  <a:rPr lang="en-GB" sz="1200" b="1" dirty="0" smtClean="0"/>
                  <a:t>[MV]</a:t>
                </a:r>
                <a:endParaRPr lang="en-GB" sz="1200" b="1" dirty="0"/>
              </a:p>
            </p:txBody>
          </p:sp>
        </mc:Choice>
        <mc:Fallback xmlns="">
          <p:sp>
            <p:nvSpPr>
              <p:cNvPr id="109" name="TextBox 108"/>
              <p:cNvSpPr txBox="1">
                <a:spLocks noRot="1" noChangeAspect="1" noMove="1" noResize="1" noEditPoints="1" noAdjustHandles="1" noChangeArrowheads="1" noChangeShapeType="1" noTextEdit="1"/>
              </p:cNvSpPr>
              <p:nvPr/>
            </p:nvSpPr>
            <p:spPr>
              <a:xfrm rot="16200000">
                <a:off x="2988032" y="2933914"/>
                <a:ext cx="1075341" cy="345223"/>
              </a:xfrm>
              <a:prstGeom prst="rect">
                <a:avLst/>
              </a:prstGeom>
              <a:blipFill rotWithShape="0">
                <a:blip r:embed="rId7"/>
                <a:stretch>
                  <a:fillRect r="-12281"/>
                </a:stretch>
              </a:blipFill>
            </p:spPr>
            <p:txBody>
              <a:bodyPr/>
              <a:lstStyle/>
              <a:p>
                <a:r>
                  <a:rPr lang="en-US">
                    <a:noFill/>
                  </a:rPr>
                  <a:t> </a:t>
                </a:r>
              </a:p>
            </p:txBody>
          </p:sp>
        </mc:Fallback>
      </mc:AlternateContent>
      <p:sp>
        <p:nvSpPr>
          <p:cNvPr id="110" name="TextBox 109"/>
          <p:cNvSpPr txBox="1"/>
          <p:nvPr/>
        </p:nvSpPr>
        <p:spPr>
          <a:xfrm>
            <a:off x="2844772" y="3956219"/>
            <a:ext cx="622286" cy="307777"/>
          </a:xfrm>
          <a:prstGeom prst="rect">
            <a:avLst/>
          </a:prstGeom>
          <a:noFill/>
        </p:spPr>
        <p:txBody>
          <a:bodyPr wrap="none" rtlCol="0">
            <a:spAutoFit/>
          </a:bodyPr>
          <a:lstStyle/>
          <a:p>
            <a:r>
              <a:rPr lang="en-GB" sz="1400" dirty="0" smtClean="0"/>
              <a:t>6 MV</a:t>
            </a:r>
            <a:endParaRPr lang="en-GB" sz="1400" dirty="0"/>
          </a:p>
        </p:txBody>
      </p:sp>
      <p:cxnSp>
        <p:nvCxnSpPr>
          <p:cNvPr id="111" name="Straight Arrow Connector 110"/>
          <p:cNvCxnSpPr/>
          <p:nvPr/>
        </p:nvCxnSpPr>
        <p:spPr>
          <a:xfrm flipV="1">
            <a:off x="3414040" y="4093911"/>
            <a:ext cx="252831" cy="7414"/>
          </a:xfrm>
          <a:prstGeom prst="straightConnector1">
            <a:avLst/>
          </a:prstGeom>
          <a:ln w="317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12" name="TextBox 111"/>
          <p:cNvSpPr txBox="1"/>
          <p:nvPr/>
        </p:nvSpPr>
        <p:spPr>
          <a:xfrm>
            <a:off x="8688787" y="2668486"/>
            <a:ext cx="702436" cy="307777"/>
          </a:xfrm>
          <a:prstGeom prst="rect">
            <a:avLst/>
          </a:prstGeom>
          <a:noFill/>
        </p:spPr>
        <p:txBody>
          <a:bodyPr wrap="none" rtlCol="0">
            <a:spAutoFit/>
          </a:bodyPr>
          <a:lstStyle/>
          <a:p>
            <a:r>
              <a:rPr lang="en-GB" sz="1400" dirty="0" smtClean="0"/>
              <a:t>12 MV</a:t>
            </a:r>
            <a:endParaRPr lang="en-GB" sz="1400" dirty="0"/>
          </a:p>
        </p:txBody>
      </p:sp>
      <p:cxnSp>
        <p:nvCxnSpPr>
          <p:cNvPr id="113" name="Straight Arrow Connector 112"/>
          <p:cNvCxnSpPr/>
          <p:nvPr/>
        </p:nvCxnSpPr>
        <p:spPr>
          <a:xfrm rot="16200000" flipH="1">
            <a:off x="8474463" y="2612571"/>
            <a:ext cx="4519" cy="424128"/>
          </a:xfrm>
          <a:prstGeom prst="straightConnector1">
            <a:avLst/>
          </a:prstGeom>
          <a:ln w="31750">
            <a:solidFill>
              <a:schemeClr val="tx1"/>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14" name="TextBox 113"/>
              <p:cNvSpPr txBox="1"/>
              <p:nvPr/>
            </p:nvSpPr>
            <p:spPr>
              <a:xfrm rot="16200000">
                <a:off x="2935646" y="4970357"/>
                <a:ext cx="1204806" cy="332912"/>
              </a:xfrm>
              <a:prstGeom prst="rect">
                <a:avLst/>
              </a:prstGeom>
              <a:noFill/>
            </p:spPr>
            <p:txBody>
              <a:bodyPr wrap="square" rtlCol="0">
                <a:spAutoFit/>
              </a:bodyPr>
              <a:lstStyle/>
              <a:p>
                <a14:m>
                  <m:oMath xmlns:m="http://schemas.openxmlformats.org/officeDocument/2006/math">
                    <m:sSub>
                      <m:sSubPr>
                        <m:ctrlPr>
                          <a:rPr lang="en-GB" sz="1600" b="1" i="1" smtClean="0">
                            <a:latin typeface="Cambria Math" charset="0"/>
                          </a:rPr>
                        </m:ctrlPr>
                      </m:sSubPr>
                      <m:e>
                        <m:r>
                          <a:rPr lang="el-GR" sz="1600" b="1" i="1">
                            <a:latin typeface="Cambria Math" panose="02040503050406030204" pitchFamily="18" charset="0"/>
                          </a:rPr>
                          <m:t>𝝋</m:t>
                        </m:r>
                      </m:e>
                      <m:sub>
                        <m:r>
                          <a:rPr lang="en-US" sz="1600" b="1" i="1" smtClean="0">
                            <a:latin typeface="Cambria Math" charset="0"/>
                          </a:rPr>
                          <m:t>𝒔</m:t>
                        </m:r>
                      </m:sub>
                    </m:sSub>
                  </m:oMath>
                </a14:m>
                <a:r>
                  <a:rPr lang="en-GB" sz="1200" b="1" dirty="0" smtClean="0"/>
                  <a:t> [degrees]</a:t>
                </a:r>
                <a:endParaRPr lang="en-GB" sz="1200" b="1" dirty="0"/>
              </a:p>
            </p:txBody>
          </p:sp>
        </mc:Choice>
        <mc:Fallback xmlns="">
          <p:sp>
            <p:nvSpPr>
              <p:cNvPr id="114" name="TextBox 113"/>
              <p:cNvSpPr txBox="1">
                <a:spLocks noRot="1" noChangeAspect="1" noMove="1" noResize="1" noEditPoints="1" noAdjustHandles="1" noChangeArrowheads="1" noChangeShapeType="1" noTextEdit="1"/>
              </p:cNvSpPr>
              <p:nvPr/>
            </p:nvSpPr>
            <p:spPr>
              <a:xfrm rot="16200000">
                <a:off x="2935646" y="4970357"/>
                <a:ext cx="1204806" cy="332912"/>
              </a:xfrm>
              <a:prstGeom prst="rect">
                <a:avLst/>
              </a:prstGeom>
              <a:blipFill rotWithShape="0">
                <a:blip r:embed="rId8"/>
                <a:stretch>
                  <a:fillRect r="-12727"/>
                </a:stretch>
              </a:blipFill>
            </p:spPr>
            <p:txBody>
              <a:bodyPr/>
              <a:lstStyle/>
              <a:p>
                <a:r>
                  <a:rPr lang="en-US">
                    <a:noFill/>
                  </a:rPr>
                  <a:t> </a:t>
                </a:r>
              </a:p>
            </p:txBody>
          </p:sp>
        </mc:Fallback>
      </mc:AlternateContent>
      <p:sp>
        <p:nvSpPr>
          <p:cNvPr id="115" name="TextBox 114"/>
          <p:cNvSpPr txBox="1"/>
          <p:nvPr/>
        </p:nvSpPr>
        <p:spPr>
          <a:xfrm>
            <a:off x="2881366" y="4441859"/>
            <a:ext cx="556563" cy="307777"/>
          </a:xfrm>
          <a:prstGeom prst="rect">
            <a:avLst/>
          </a:prstGeom>
          <a:noFill/>
        </p:spPr>
        <p:txBody>
          <a:bodyPr wrap="none" rtlCol="0">
            <a:spAutoFit/>
          </a:bodyPr>
          <a:lstStyle/>
          <a:p>
            <a:r>
              <a:rPr lang="en-GB" sz="1400" dirty="0" smtClean="0"/>
              <a:t>180°</a:t>
            </a:r>
            <a:endParaRPr lang="en-GB" sz="1400" dirty="0"/>
          </a:p>
        </p:txBody>
      </p:sp>
      <p:cxnSp>
        <p:nvCxnSpPr>
          <p:cNvPr id="116" name="Straight Arrow Connector 115"/>
          <p:cNvCxnSpPr/>
          <p:nvPr/>
        </p:nvCxnSpPr>
        <p:spPr>
          <a:xfrm>
            <a:off x="3376840" y="4590552"/>
            <a:ext cx="259276" cy="0"/>
          </a:xfrm>
          <a:prstGeom prst="straightConnector1">
            <a:avLst/>
          </a:prstGeom>
          <a:ln w="317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17" name="TextBox 116"/>
          <p:cNvSpPr txBox="1"/>
          <p:nvPr/>
        </p:nvSpPr>
        <p:spPr>
          <a:xfrm>
            <a:off x="4780794" y="5585327"/>
            <a:ext cx="556563" cy="307777"/>
          </a:xfrm>
          <a:prstGeom prst="rect">
            <a:avLst/>
          </a:prstGeom>
          <a:noFill/>
        </p:spPr>
        <p:txBody>
          <a:bodyPr wrap="none" rtlCol="0">
            <a:spAutoFit/>
          </a:bodyPr>
          <a:lstStyle/>
          <a:p>
            <a:r>
              <a:rPr lang="en-GB" sz="1400" dirty="0" smtClean="0"/>
              <a:t>176°</a:t>
            </a:r>
          </a:p>
        </p:txBody>
      </p:sp>
      <p:cxnSp>
        <p:nvCxnSpPr>
          <p:cNvPr id="118" name="Straight Arrow Connector 117"/>
          <p:cNvCxnSpPr/>
          <p:nvPr/>
        </p:nvCxnSpPr>
        <p:spPr>
          <a:xfrm flipH="1">
            <a:off x="8350756" y="4602428"/>
            <a:ext cx="177088" cy="0"/>
          </a:xfrm>
          <a:prstGeom prst="straightConnector1">
            <a:avLst/>
          </a:prstGeom>
          <a:ln w="317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19" name="TextBox 118"/>
          <p:cNvSpPr txBox="1"/>
          <p:nvPr/>
        </p:nvSpPr>
        <p:spPr>
          <a:xfrm>
            <a:off x="8606486" y="4414110"/>
            <a:ext cx="1925527" cy="307777"/>
          </a:xfrm>
          <a:prstGeom prst="rect">
            <a:avLst/>
          </a:prstGeom>
          <a:noFill/>
        </p:spPr>
        <p:txBody>
          <a:bodyPr wrap="none" rtlCol="0">
            <a:spAutoFit/>
          </a:bodyPr>
          <a:lstStyle/>
          <a:p>
            <a:r>
              <a:rPr lang="en-GB" sz="1400" dirty="0" smtClean="0"/>
              <a:t>180°, no acceleration</a:t>
            </a:r>
            <a:endParaRPr lang="en-GB" sz="1400" dirty="0"/>
          </a:p>
        </p:txBody>
      </p:sp>
      <p:cxnSp>
        <p:nvCxnSpPr>
          <p:cNvPr id="120" name="Straight Arrow Connector 119"/>
          <p:cNvCxnSpPr/>
          <p:nvPr/>
        </p:nvCxnSpPr>
        <p:spPr>
          <a:xfrm rot="5400000" flipV="1">
            <a:off x="4820297" y="6090576"/>
            <a:ext cx="301922" cy="3370"/>
          </a:xfrm>
          <a:prstGeom prst="straightConnector1">
            <a:avLst/>
          </a:prstGeom>
          <a:ln w="317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21" name="TextBox 120"/>
          <p:cNvSpPr txBox="1"/>
          <p:nvPr/>
        </p:nvSpPr>
        <p:spPr>
          <a:xfrm>
            <a:off x="5558795" y="6581001"/>
            <a:ext cx="1217000" cy="276999"/>
          </a:xfrm>
          <a:prstGeom prst="rect">
            <a:avLst/>
          </a:prstGeom>
          <a:noFill/>
        </p:spPr>
        <p:txBody>
          <a:bodyPr wrap="none" rtlCol="0">
            <a:spAutoFit/>
          </a:bodyPr>
          <a:lstStyle/>
          <a:p>
            <a:r>
              <a:rPr lang="en-GB" sz="1200" b="1" dirty="0" smtClean="0"/>
              <a:t>Ramp time [s]</a:t>
            </a:r>
            <a:endParaRPr lang="en-GB" sz="1200" b="1" dirty="0"/>
          </a:p>
        </p:txBody>
      </p:sp>
    </p:spTree>
    <p:extLst>
      <p:ext uri="{BB962C8B-B14F-4D97-AF65-F5344CB8AC3E}">
        <p14:creationId xmlns:p14="http://schemas.microsoft.com/office/powerpoint/2010/main" val="9802304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5647" t="5987" r="9787" b="9760"/>
          <a:stretch/>
        </p:blipFill>
        <p:spPr>
          <a:xfrm>
            <a:off x="6151417" y="961901"/>
            <a:ext cx="5189517" cy="4108864"/>
          </a:xfrm>
          <a:prstGeom prst="rect">
            <a:avLst/>
          </a:prstGeom>
        </p:spPr>
      </p:pic>
      <p:pic>
        <p:nvPicPr>
          <p:cNvPr id="3" name="Picture 2"/>
          <p:cNvPicPr>
            <a:picLocks noChangeAspect="1"/>
          </p:cNvPicPr>
          <p:nvPr/>
        </p:nvPicPr>
        <p:blipFill>
          <a:blip r:embed="rId3"/>
          <a:stretch>
            <a:fillRect/>
          </a:stretch>
        </p:blipFill>
        <p:spPr>
          <a:xfrm>
            <a:off x="984026" y="446997"/>
            <a:ext cx="4613713" cy="2366241"/>
          </a:xfrm>
          <a:prstGeom prst="rect">
            <a:avLst/>
          </a:prstGeom>
        </p:spPr>
      </p:pic>
      <p:sp>
        <p:nvSpPr>
          <p:cNvPr id="4" name="TextBox 3"/>
          <p:cNvSpPr txBox="1"/>
          <p:nvPr/>
        </p:nvSpPr>
        <p:spPr>
          <a:xfrm>
            <a:off x="1463407" y="688765"/>
            <a:ext cx="1707519" cy="307777"/>
          </a:xfrm>
          <a:prstGeom prst="rect">
            <a:avLst/>
          </a:prstGeom>
          <a:noFill/>
        </p:spPr>
        <p:txBody>
          <a:bodyPr wrap="none" rtlCol="0">
            <a:spAutoFit/>
          </a:bodyPr>
          <a:lstStyle/>
          <a:p>
            <a:r>
              <a:rPr lang="en-GB" sz="1400" b="1" dirty="0" smtClean="0"/>
              <a:t>LHC stable phase</a:t>
            </a:r>
            <a:endParaRPr lang="en-GB" sz="1400" b="1" dirty="0"/>
          </a:p>
        </p:txBody>
      </p:sp>
      <mc:AlternateContent xmlns:mc="http://schemas.openxmlformats.org/markup-compatibility/2006" xmlns:a14="http://schemas.microsoft.com/office/drawing/2010/main">
        <mc:Choice Requires="a14">
          <p:sp>
            <p:nvSpPr>
              <p:cNvPr id="5" name="TextBox 4"/>
              <p:cNvSpPr txBox="1"/>
              <p:nvPr/>
            </p:nvSpPr>
            <p:spPr>
              <a:xfrm rot="16200000">
                <a:off x="204321" y="1063375"/>
                <a:ext cx="1204806" cy="332912"/>
              </a:xfrm>
              <a:prstGeom prst="rect">
                <a:avLst/>
              </a:prstGeom>
              <a:noFill/>
            </p:spPr>
            <p:txBody>
              <a:bodyPr wrap="square" rtlCol="0">
                <a:spAutoFit/>
              </a:bodyPr>
              <a:lstStyle/>
              <a:p>
                <a14:m>
                  <m:oMath xmlns:m="http://schemas.openxmlformats.org/officeDocument/2006/math">
                    <m:sSub>
                      <m:sSubPr>
                        <m:ctrlPr>
                          <a:rPr lang="en-GB" sz="1600" b="1" i="1" smtClean="0">
                            <a:latin typeface="Cambria Math" charset="0"/>
                          </a:rPr>
                        </m:ctrlPr>
                      </m:sSubPr>
                      <m:e>
                        <m:r>
                          <a:rPr lang="el-GR" sz="1600" b="1" i="1">
                            <a:latin typeface="Cambria Math" panose="02040503050406030204" pitchFamily="18" charset="0"/>
                          </a:rPr>
                          <m:t>𝝋</m:t>
                        </m:r>
                      </m:e>
                      <m:sub>
                        <m:r>
                          <a:rPr lang="en-US" sz="1600" b="1" i="1" smtClean="0">
                            <a:latin typeface="Cambria Math" charset="0"/>
                          </a:rPr>
                          <m:t>𝒔</m:t>
                        </m:r>
                      </m:sub>
                    </m:sSub>
                  </m:oMath>
                </a14:m>
                <a:r>
                  <a:rPr lang="en-GB" sz="1200" b="1" dirty="0" smtClean="0"/>
                  <a:t> [degrees]</a:t>
                </a:r>
                <a:endParaRPr lang="en-GB" sz="1200" b="1" dirty="0"/>
              </a:p>
            </p:txBody>
          </p:sp>
        </mc:Choice>
        <mc:Fallback xmlns="">
          <p:sp>
            <p:nvSpPr>
              <p:cNvPr id="5" name="TextBox 4"/>
              <p:cNvSpPr txBox="1">
                <a:spLocks noRot="1" noChangeAspect="1" noMove="1" noResize="1" noEditPoints="1" noAdjustHandles="1" noChangeArrowheads="1" noChangeShapeType="1" noTextEdit="1"/>
              </p:cNvSpPr>
              <p:nvPr/>
            </p:nvSpPr>
            <p:spPr>
              <a:xfrm rot="16200000">
                <a:off x="204321" y="1063375"/>
                <a:ext cx="1204806" cy="332912"/>
              </a:xfrm>
              <a:prstGeom prst="rect">
                <a:avLst/>
              </a:prstGeom>
              <a:blipFill rotWithShape="0">
                <a:blip r:embed="rId4"/>
                <a:stretch>
                  <a:fillRect r="-12727"/>
                </a:stretch>
              </a:blipFill>
            </p:spPr>
            <p:txBody>
              <a:bodyPr/>
              <a:lstStyle/>
              <a:p>
                <a:r>
                  <a:rPr lang="en-US">
                    <a:noFill/>
                  </a:rPr>
                  <a:t> </a:t>
                </a:r>
              </a:p>
            </p:txBody>
          </p:sp>
        </mc:Fallback>
      </mc:AlternateContent>
      <p:sp>
        <p:nvSpPr>
          <p:cNvPr id="6" name="TextBox 5"/>
          <p:cNvSpPr txBox="1"/>
          <p:nvPr/>
        </p:nvSpPr>
        <p:spPr>
          <a:xfrm>
            <a:off x="150041" y="534877"/>
            <a:ext cx="556563" cy="307777"/>
          </a:xfrm>
          <a:prstGeom prst="rect">
            <a:avLst/>
          </a:prstGeom>
          <a:noFill/>
        </p:spPr>
        <p:txBody>
          <a:bodyPr wrap="none" rtlCol="0">
            <a:spAutoFit/>
          </a:bodyPr>
          <a:lstStyle/>
          <a:p>
            <a:r>
              <a:rPr lang="en-GB" sz="1400" dirty="0" smtClean="0"/>
              <a:t>180°</a:t>
            </a:r>
            <a:endParaRPr lang="en-GB" sz="1400" dirty="0"/>
          </a:p>
        </p:txBody>
      </p:sp>
      <p:cxnSp>
        <p:nvCxnSpPr>
          <p:cNvPr id="7" name="Straight Arrow Connector 6"/>
          <p:cNvCxnSpPr/>
          <p:nvPr/>
        </p:nvCxnSpPr>
        <p:spPr>
          <a:xfrm>
            <a:off x="645515" y="683570"/>
            <a:ext cx="259276" cy="0"/>
          </a:xfrm>
          <a:prstGeom prst="straightConnector1">
            <a:avLst/>
          </a:prstGeom>
          <a:ln w="317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2049469" y="1678345"/>
            <a:ext cx="556563" cy="307777"/>
          </a:xfrm>
          <a:prstGeom prst="rect">
            <a:avLst/>
          </a:prstGeom>
          <a:noFill/>
        </p:spPr>
        <p:txBody>
          <a:bodyPr wrap="none" rtlCol="0">
            <a:spAutoFit/>
          </a:bodyPr>
          <a:lstStyle/>
          <a:p>
            <a:r>
              <a:rPr lang="en-GB" sz="1400" dirty="0" smtClean="0"/>
              <a:t>176°</a:t>
            </a:r>
          </a:p>
        </p:txBody>
      </p:sp>
      <p:cxnSp>
        <p:nvCxnSpPr>
          <p:cNvPr id="9" name="Straight Arrow Connector 8"/>
          <p:cNvCxnSpPr/>
          <p:nvPr/>
        </p:nvCxnSpPr>
        <p:spPr>
          <a:xfrm flipH="1">
            <a:off x="5619431" y="695446"/>
            <a:ext cx="177088" cy="0"/>
          </a:xfrm>
          <a:prstGeom prst="straightConnector1">
            <a:avLst/>
          </a:prstGeom>
          <a:ln w="317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5875161" y="507128"/>
            <a:ext cx="1925527" cy="307777"/>
          </a:xfrm>
          <a:prstGeom prst="rect">
            <a:avLst/>
          </a:prstGeom>
          <a:noFill/>
        </p:spPr>
        <p:txBody>
          <a:bodyPr wrap="none" rtlCol="0">
            <a:spAutoFit/>
          </a:bodyPr>
          <a:lstStyle/>
          <a:p>
            <a:r>
              <a:rPr lang="en-GB" sz="1400" dirty="0" smtClean="0"/>
              <a:t>180°, no acceleration</a:t>
            </a:r>
            <a:endParaRPr lang="en-GB" sz="1400" dirty="0"/>
          </a:p>
        </p:txBody>
      </p:sp>
      <p:cxnSp>
        <p:nvCxnSpPr>
          <p:cNvPr id="11" name="Straight Arrow Connector 10"/>
          <p:cNvCxnSpPr/>
          <p:nvPr/>
        </p:nvCxnSpPr>
        <p:spPr>
          <a:xfrm rot="5400000" flipV="1">
            <a:off x="2088972" y="2183594"/>
            <a:ext cx="301922" cy="3370"/>
          </a:xfrm>
          <a:prstGeom prst="straightConnector1">
            <a:avLst/>
          </a:prstGeom>
          <a:ln w="317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2827470" y="2674019"/>
            <a:ext cx="1217000" cy="276999"/>
          </a:xfrm>
          <a:prstGeom prst="rect">
            <a:avLst/>
          </a:prstGeom>
          <a:noFill/>
        </p:spPr>
        <p:txBody>
          <a:bodyPr wrap="none" rtlCol="0">
            <a:spAutoFit/>
          </a:bodyPr>
          <a:lstStyle/>
          <a:p>
            <a:r>
              <a:rPr lang="en-GB" sz="1200" b="1" dirty="0" smtClean="0"/>
              <a:t>Ramp time [s]</a:t>
            </a:r>
            <a:endParaRPr lang="en-GB" sz="1200" b="1" dirty="0"/>
          </a:p>
        </p:txBody>
      </p:sp>
      <p:sp>
        <p:nvSpPr>
          <p:cNvPr id="14" name="Freeform 13"/>
          <p:cNvSpPr/>
          <p:nvPr/>
        </p:nvSpPr>
        <p:spPr>
          <a:xfrm>
            <a:off x="3443844" y="3004457"/>
            <a:ext cx="2945081" cy="987606"/>
          </a:xfrm>
          <a:custGeom>
            <a:avLst/>
            <a:gdLst>
              <a:gd name="connsiteX0" fmla="*/ 0 w 2945081"/>
              <a:gd name="connsiteY0" fmla="*/ 0 h 987606"/>
              <a:gd name="connsiteX1" fmla="*/ 1175657 w 2945081"/>
              <a:gd name="connsiteY1" fmla="*/ 878774 h 987606"/>
              <a:gd name="connsiteX2" fmla="*/ 2945081 w 2945081"/>
              <a:gd name="connsiteY2" fmla="*/ 973777 h 987606"/>
            </a:gdLst>
            <a:ahLst/>
            <a:cxnLst>
              <a:cxn ang="0">
                <a:pos x="connsiteX0" y="connsiteY0"/>
              </a:cxn>
              <a:cxn ang="0">
                <a:pos x="connsiteX1" y="connsiteY1"/>
              </a:cxn>
              <a:cxn ang="0">
                <a:pos x="connsiteX2" y="connsiteY2"/>
              </a:cxn>
            </a:cxnLst>
            <a:rect l="l" t="t" r="r" b="b"/>
            <a:pathLst>
              <a:path w="2945081" h="987606">
                <a:moveTo>
                  <a:pt x="0" y="0"/>
                </a:moveTo>
                <a:cubicBezTo>
                  <a:pt x="342405" y="358239"/>
                  <a:pt x="684810" y="716478"/>
                  <a:pt x="1175657" y="878774"/>
                </a:cubicBezTo>
                <a:cubicBezTo>
                  <a:pt x="1666504" y="1041070"/>
                  <a:pt x="2945081" y="973777"/>
                  <a:pt x="2945081" y="973777"/>
                </a:cubicBezTo>
              </a:path>
            </a:pathLst>
          </a:custGeom>
          <a:noFill/>
          <a:ln w="57150">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6044538" y="5217761"/>
            <a:ext cx="5403273" cy="923330"/>
          </a:xfrm>
          <a:prstGeom prst="rect">
            <a:avLst/>
          </a:prstGeom>
          <a:noFill/>
        </p:spPr>
        <p:txBody>
          <a:bodyPr wrap="square" rtlCol="0">
            <a:spAutoFit/>
          </a:bodyPr>
          <a:lstStyle/>
          <a:p>
            <a:pPr algn="ctr"/>
            <a:r>
              <a:rPr lang="en-US" dirty="0" smtClean="0"/>
              <a:t>Adiabatic transition between the stationary bucket, the accelerating bucket and back to the stationary bucket. If too fast </a:t>
            </a:r>
            <a:r>
              <a:rPr lang="en-US" dirty="0" smtClean="0">
                <a:sym typeface="Wingdings"/>
              </a:rPr>
              <a:t> particles get lost!!</a:t>
            </a:r>
            <a:endParaRPr lang="en-US" dirty="0"/>
          </a:p>
        </p:txBody>
      </p:sp>
    </p:spTree>
    <p:extLst>
      <p:ext uri="{BB962C8B-B14F-4D97-AF65-F5344CB8AC3E}">
        <p14:creationId xmlns:p14="http://schemas.microsoft.com/office/powerpoint/2010/main" val="9156150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58190" y="-36463"/>
            <a:ext cx="8229600" cy="1143000"/>
          </a:xfrm>
        </p:spPr>
        <p:txBody>
          <a:bodyPr>
            <a:normAutofit/>
          </a:bodyPr>
          <a:lstStyle/>
          <a:p>
            <a:pPr algn="ctr"/>
            <a:r>
              <a:rPr lang="en-GB" sz="2800" b="1" dirty="0">
                <a:solidFill>
                  <a:schemeClr val="accent1"/>
                </a:solidFill>
                <a:latin typeface="+mn-lt"/>
              </a:rPr>
              <a:t>Longitudinal beam </a:t>
            </a:r>
            <a:r>
              <a:rPr lang="en-GB" sz="2800" b="1" dirty="0" smtClean="0">
                <a:solidFill>
                  <a:schemeClr val="accent1"/>
                </a:solidFill>
                <a:latin typeface="+mn-lt"/>
              </a:rPr>
              <a:t>dynamics</a:t>
            </a:r>
            <a:endParaRPr lang="en-US" sz="2800" b="1" dirty="0">
              <a:solidFill>
                <a:schemeClr val="accent1"/>
              </a:solidFill>
              <a:latin typeface="+mn-lt"/>
            </a:endParaRPr>
          </a:p>
        </p:txBody>
      </p:sp>
      <mc:AlternateContent xmlns:mc="http://schemas.openxmlformats.org/markup-compatibility/2006" xmlns:a14="http://schemas.microsoft.com/office/drawing/2010/main">
        <mc:Choice Requires="a14">
          <p:sp>
            <p:nvSpPr>
              <p:cNvPr id="6" name="TextBox 5"/>
              <p:cNvSpPr txBox="1">
                <a:spLocks noChangeArrowheads="1"/>
              </p:cNvSpPr>
              <p:nvPr/>
            </p:nvSpPr>
            <p:spPr bwMode="auto">
              <a:xfrm>
                <a:off x="238533" y="914400"/>
                <a:ext cx="11810242" cy="160043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285750" indent="-285750">
                  <a:buFont typeface="Wingdings" panose="05000000000000000000" pitchFamily="2" charset="2"/>
                  <a:buChar char="q"/>
                </a:pPr>
                <a:r>
                  <a:rPr lang="en-US" b="1" dirty="0" smtClean="0">
                    <a:latin typeface="+mj-lt"/>
                  </a:rPr>
                  <a:t>The motion of </a:t>
                </a:r>
                <a:r>
                  <a:rPr lang="en-GB" b="1" dirty="0" smtClean="0">
                    <a:latin typeface="+mj-lt"/>
                  </a:rPr>
                  <a:t>any particle is described with respect to the synchronous one </a:t>
                </a:r>
                <a:r>
                  <a:rPr lang="en-GB" dirty="0" smtClean="0">
                    <a:latin typeface="+mj-lt"/>
                  </a:rPr>
                  <a:t>(defined with subscript </a:t>
                </a:r>
                <a14:m>
                  <m:oMath xmlns:m="http://schemas.openxmlformats.org/officeDocument/2006/math">
                    <m:r>
                      <a:rPr lang="en-US" b="0" i="1" smtClean="0">
                        <a:latin typeface="Cambria Math" charset="0"/>
                      </a:rPr>
                      <m:t>𝑠</m:t>
                    </m:r>
                  </m:oMath>
                </a14:m>
                <a:r>
                  <a:rPr lang="en-GB" dirty="0" smtClean="0">
                    <a:latin typeface="+mj-lt"/>
                  </a:rPr>
                  <a:t>):</a:t>
                </a:r>
              </a:p>
              <a:p>
                <a:pPr marL="285750" indent="-285750">
                  <a:buFont typeface="Wingdings" panose="05000000000000000000" pitchFamily="2" charset="2"/>
                  <a:buChar char="q"/>
                </a:pPr>
                <a:endParaRPr lang="en-GB" dirty="0">
                  <a:latin typeface="+mj-lt"/>
                </a:endParaRPr>
              </a:p>
              <a:p>
                <a:pPr marL="285750" indent="-285750">
                  <a:buFont typeface="Wingdings" panose="05000000000000000000" pitchFamily="2" charset="2"/>
                  <a:buChar char="q"/>
                </a:pPr>
                <a:endParaRPr lang="en-GB" dirty="0" smtClean="0">
                  <a:latin typeface="+mj-lt"/>
                </a:endParaRPr>
              </a:p>
              <a:p>
                <a:pPr marL="285750" indent="-285750">
                  <a:buFont typeface="Wingdings" panose="05000000000000000000" pitchFamily="2" charset="2"/>
                  <a:buChar char="q"/>
                </a:pPr>
                <a:endParaRPr lang="en-GB" dirty="0" smtClean="0">
                  <a:latin typeface="+mj-lt"/>
                </a:endParaRPr>
              </a:p>
              <a:p>
                <a:pPr marL="285750" indent="-285750">
                  <a:buFont typeface="Wingdings" panose="05000000000000000000" pitchFamily="2" charset="2"/>
                  <a:buChar char="q"/>
                </a:pPr>
                <a:endParaRPr lang="en-GB" sz="800" dirty="0">
                  <a:latin typeface="+mj-lt"/>
                </a:endParaRPr>
              </a:p>
              <a:p>
                <a:pPr marL="285750" indent="-285750">
                  <a:buFont typeface="Wingdings" panose="05000000000000000000" pitchFamily="2" charset="2"/>
                  <a:buChar char="q"/>
                </a:pPr>
                <a:r>
                  <a:rPr lang="en-GB" dirty="0" smtClean="0">
                    <a:latin typeface="+mj-lt"/>
                  </a:rPr>
                  <a:t>The longitudinal motion of the particles is described by the equations:</a:t>
                </a:r>
                <a:endParaRPr lang="el-GR" dirty="0" smtClean="0">
                  <a:latin typeface="+mj-lt"/>
                </a:endParaRPr>
              </a:p>
            </p:txBody>
          </p:sp>
        </mc:Choice>
        <mc:Fallback xmlns="">
          <p:sp>
            <p:nvSpPr>
              <p:cNvPr id="6" name="TextBox 5"/>
              <p:cNvSpPr txBox="1">
                <a:spLocks noRot="1" noChangeAspect="1" noMove="1" noResize="1" noEditPoints="1" noAdjustHandles="1" noChangeArrowheads="1" noChangeShapeType="1" noTextEdit="1"/>
              </p:cNvSpPr>
              <p:nvPr/>
            </p:nvSpPr>
            <p:spPr bwMode="auto">
              <a:xfrm>
                <a:off x="238533" y="914400"/>
                <a:ext cx="11810242" cy="1600438"/>
              </a:xfrm>
              <a:prstGeom prst="rect">
                <a:avLst/>
              </a:prstGeom>
              <a:blipFill rotWithShape="0">
                <a:blip r:embed="rId2"/>
                <a:stretch>
                  <a:fillRect l="-310" t="-1901" b="-494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Rectangle 1"/>
              <p:cNvSpPr/>
              <p:nvPr/>
            </p:nvSpPr>
            <p:spPr>
              <a:xfrm>
                <a:off x="2538340" y="1201510"/>
                <a:ext cx="7373760" cy="1081643"/>
              </a:xfrm>
              <a:prstGeom prst="rect">
                <a:avLst/>
              </a:prstGeom>
              <a:ln>
                <a:noFill/>
              </a:ln>
            </p:spPr>
            <p:txBody>
              <a:bodyPr wrap="square">
                <a:spAutoFit/>
              </a:bodyPr>
              <a:lstStyle/>
              <a:p>
                <a:r>
                  <a:rPr lang="en-GB" sz="1600" dirty="0" smtClean="0"/>
                  <a:t>Revolution frequency:                                                  </a:t>
                </a:r>
                <a14:m>
                  <m:oMath xmlns:m="http://schemas.openxmlformats.org/officeDocument/2006/math">
                    <m:sSub>
                      <m:sSubPr>
                        <m:ctrlPr>
                          <a:rPr lang="en-GB" sz="1600" i="1" smtClean="0">
                            <a:latin typeface="Cambria Math" charset="0"/>
                          </a:rPr>
                        </m:ctrlPr>
                      </m:sSubPr>
                      <m:e>
                        <m:r>
                          <a:rPr lang="el-GR" sz="1600" b="0" i="1" smtClean="0">
                            <a:latin typeface="Cambria Math" panose="02040503050406030204" pitchFamily="18" charset="0"/>
                          </a:rPr>
                          <m:t>𝜔</m:t>
                        </m:r>
                      </m:e>
                      <m:sub/>
                    </m:sSub>
                    <m:r>
                      <a:rPr lang="en-GB" sz="1600" b="0" i="1" smtClean="0">
                        <a:latin typeface="Cambria Math" panose="02040503050406030204" pitchFamily="18" charset="0"/>
                      </a:rPr>
                      <m:t>=</m:t>
                    </m:r>
                    <m:sSub>
                      <m:sSubPr>
                        <m:ctrlPr>
                          <a:rPr lang="en-GB" sz="1600" b="0" i="1" smtClean="0">
                            <a:latin typeface="Cambria Math" charset="0"/>
                          </a:rPr>
                        </m:ctrlPr>
                      </m:sSubPr>
                      <m:e>
                        <m:r>
                          <a:rPr lang="el-GR" sz="1600" b="0" i="1" smtClean="0">
                            <a:latin typeface="Cambria Math" panose="02040503050406030204" pitchFamily="18" charset="0"/>
                          </a:rPr>
                          <m:t>𝜔</m:t>
                        </m:r>
                      </m:e>
                      <m:sub>
                        <m:r>
                          <m:rPr>
                            <m:sty m:val="p"/>
                          </m:rPr>
                          <a:rPr lang="en-US" sz="1600" b="0" i="0" smtClean="0">
                            <a:latin typeface="Cambria Math" charset="0"/>
                          </a:rPr>
                          <m:t>s</m:t>
                        </m:r>
                      </m:sub>
                    </m:sSub>
                    <m:r>
                      <a:rPr lang="en-GB" sz="1600" b="0" i="1" smtClean="0">
                        <a:latin typeface="Cambria Math" panose="02040503050406030204" pitchFamily="18" charset="0"/>
                      </a:rPr>
                      <m:t>+</m:t>
                    </m:r>
                    <m:r>
                      <m:rPr>
                        <m:sty m:val="p"/>
                      </m:rPr>
                      <a:rPr lang="el-GR" sz="1600" b="0" i="0" smtClean="0">
                        <a:latin typeface="Cambria Math" panose="02040503050406030204" pitchFamily="18" charset="0"/>
                      </a:rPr>
                      <m:t>Δω</m:t>
                    </m:r>
                  </m:oMath>
                </a14:m>
                <a:r>
                  <a:rPr lang="el-GR" sz="1600" dirty="0" smtClean="0"/>
                  <a:t> </a:t>
                </a:r>
              </a:p>
              <a:p>
                <a:r>
                  <a:rPr lang="en-GB" sz="1600" dirty="0" smtClean="0"/>
                  <a:t>Phase </a:t>
                </a:r>
                <a:r>
                  <a:rPr lang="en-GB" sz="1600" dirty="0"/>
                  <a:t>with respect to the RF </a:t>
                </a:r>
                <a:r>
                  <a:rPr lang="en-GB" sz="1600" dirty="0" smtClean="0"/>
                  <a:t>frequency:       	        </a:t>
                </a:r>
                <a14:m>
                  <m:oMath xmlns:m="http://schemas.openxmlformats.org/officeDocument/2006/math">
                    <m:r>
                      <m:rPr>
                        <m:sty m:val="p"/>
                      </m:rPr>
                      <a:rPr lang="el-GR" sz="1600" b="0" i="0" smtClean="0">
                        <a:latin typeface="Cambria Math" panose="02040503050406030204" pitchFamily="18" charset="0"/>
                      </a:rPr>
                      <m:t>φ</m:t>
                    </m:r>
                    <m:r>
                      <a:rPr lang="el-GR" sz="1600" i="1">
                        <a:latin typeface="Cambria Math" panose="02040503050406030204" pitchFamily="18" charset="0"/>
                      </a:rPr>
                      <m:t>= </m:t>
                    </m:r>
                    <m:sSub>
                      <m:sSubPr>
                        <m:ctrlPr>
                          <a:rPr lang="el-GR" sz="1600" i="1">
                            <a:latin typeface="Cambria Math" charset="0"/>
                          </a:rPr>
                        </m:ctrlPr>
                      </m:sSubPr>
                      <m:e>
                        <m:r>
                          <a:rPr lang="el-GR" sz="1600" b="0" i="1" smtClean="0">
                            <a:latin typeface="Cambria Math" panose="02040503050406030204" pitchFamily="18" charset="0"/>
                          </a:rPr>
                          <m:t>𝜑</m:t>
                        </m:r>
                      </m:e>
                      <m:sub>
                        <m:r>
                          <m:rPr>
                            <m:sty m:val="p"/>
                          </m:rPr>
                          <a:rPr lang="en-US" sz="1600" b="0" i="0" smtClean="0">
                            <a:latin typeface="Cambria Math" charset="0"/>
                          </a:rPr>
                          <m:t>s</m:t>
                        </m:r>
                      </m:sub>
                    </m:sSub>
                    <m:r>
                      <a:rPr lang="en-GB" sz="1600" i="1">
                        <a:latin typeface="Cambria Math" panose="02040503050406030204" pitchFamily="18" charset="0"/>
                      </a:rPr>
                      <m:t>+</m:t>
                    </m:r>
                    <m:r>
                      <m:rPr>
                        <m:sty m:val="p"/>
                      </m:rPr>
                      <a:rPr lang="el-GR" sz="1600">
                        <a:latin typeface="Cambria Math" panose="02040503050406030204" pitchFamily="18" charset="0"/>
                      </a:rPr>
                      <m:t>Δ</m:t>
                    </m:r>
                    <m:r>
                      <m:rPr>
                        <m:sty m:val="p"/>
                      </m:rPr>
                      <a:rPr lang="el-GR" sz="1600" b="0" i="0" smtClean="0">
                        <a:latin typeface="Cambria Math" panose="02040503050406030204" pitchFamily="18" charset="0"/>
                      </a:rPr>
                      <m:t>φ</m:t>
                    </m:r>
                  </m:oMath>
                </a14:m>
                <a:endParaRPr lang="en-GB" sz="1600" i="1" dirty="0"/>
              </a:p>
              <a:p>
                <a:r>
                  <a:rPr lang="fr-FR" sz="1600" dirty="0" err="1" smtClean="0"/>
                  <a:t>Particle</a:t>
                </a:r>
                <a:r>
                  <a:rPr lang="fr-FR" sz="1600" dirty="0" smtClean="0"/>
                  <a:t> </a:t>
                </a:r>
                <a:r>
                  <a:rPr lang="fr-FR" sz="1600" dirty="0" err="1" smtClean="0"/>
                  <a:t>momentum</a:t>
                </a:r>
                <a:r>
                  <a:rPr lang="fr-FR" sz="1600" dirty="0" smtClean="0"/>
                  <a:t>:                                                     </a:t>
                </a:r>
                <a14:m>
                  <m:oMath xmlns:m="http://schemas.openxmlformats.org/officeDocument/2006/math">
                    <m:r>
                      <m:rPr>
                        <m:sty m:val="p"/>
                      </m:rPr>
                      <a:rPr lang="en-GB" sz="1600" b="0" i="0" smtClean="0">
                        <a:latin typeface="Cambria Math" panose="02040503050406030204" pitchFamily="18" charset="0"/>
                      </a:rPr>
                      <m:t>p</m:t>
                    </m:r>
                    <m:r>
                      <a:rPr lang="en-GB" sz="1600" i="1">
                        <a:latin typeface="Cambria Math" panose="02040503050406030204" pitchFamily="18" charset="0"/>
                      </a:rPr>
                      <m:t>=</m:t>
                    </m:r>
                    <m:sSub>
                      <m:sSubPr>
                        <m:ctrlPr>
                          <a:rPr lang="en-GB" sz="1600" i="1">
                            <a:latin typeface="Cambria Math" charset="0"/>
                          </a:rPr>
                        </m:ctrlPr>
                      </m:sSubPr>
                      <m:e>
                        <m:r>
                          <a:rPr lang="en-GB" sz="1600" b="0" i="1" smtClean="0">
                            <a:latin typeface="Cambria Math" panose="02040503050406030204" pitchFamily="18" charset="0"/>
                          </a:rPr>
                          <m:t>𝑝</m:t>
                        </m:r>
                      </m:e>
                      <m:sub>
                        <m:r>
                          <m:rPr>
                            <m:sty m:val="p"/>
                          </m:rPr>
                          <a:rPr lang="en-US" sz="1600" b="0" i="0" smtClean="0">
                            <a:latin typeface="Cambria Math" charset="0"/>
                          </a:rPr>
                          <m:t>s</m:t>
                        </m:r>
                      </m:sub>
                    </m:sSub>
                    <m:r>
                      <a:rPr lang="en-GB" sz="1600" i="1">
                        <a:latin typeface="Cambria Math" panose="02040503050406030204" pitchFamily="18" charset="0"/>
                      </a:rPr>
                      <m:t>+</m:t>
                    </m:r>
                    <m:r>
                      <m:rPr>
                        <m:sty m:val="p"/>
                      </m:rPr>
                      <a:rPr lang="el-GR" sz="1600">
                        <a:latin typeface="Cambria Math" panose="02040503050406030204" pitchFamily="18" charset="0"/>
                      </a:rPr>
                      <m:t>Δ</m:t>
                    </m:r>
                    <m:r>
                      <m:rPr>
                        <m:sty m:val="p"/>
                      </m:rPr>
                      <a:rPr lang="en-GB" sz="1600" b="0" i="0" smtClean="0">
                        <a:latin typeface="Cambria Math" panose="02040503050406030204" pitchFamily="18" charset="0"/>
                      </a:rPr>
                      <m:t>p</m:t>
                    </m:r>
                  </m:oMath>
                </a14:m>
                <a:endParaRPr lang="fr-FR" sz="1600" dirty="0"/>
              </a:p>
              <a:p>
                <a:r>
                  <a:rPr lang="pt-BR" sz="1600" dirty="0" smtClean="0"/>
                  <a:t>Particle energy:                                                           </a:t>
                </a:r>
                <a14:m>
                  <m:oMath xmlns:m="http://schemas.openxmlformats.org/officeDocument/2006/math">
                    <m:r>
                      <a:rPr lang="en-US" sz="1600" b="0" i="1" smtClean="0">
                        <a:latin typeface="Cambria Math" charset="0"/>
                      </a:rPr>
                      <m:t>𝑊</m:t>
                    </m:r>
                    <m:r>
                      <a:rPr lang="en-GB" sz="1600" i="1">
                        <a:latin typeface="Cambria Math" panose="02040503050406030204" pitchFamily="18" charset="0"/>
                      </a:rPr>
                      <m:t>=</m:t>
                    </m:r>
                    <m:sSub>
                      <m:sSubPr>
                        <m:ctrlPr>
                          <a:rPr lang="en-GB" sz="1600" i="1">
                            <a:latin typeface="Cambria Math" charset="0"/>
                          </a:rPr>
                        </m:ctrlPr>
                      </m:sSubPr>
                      <m:e>
                        <m:r>
                          <a:rPr lang="en-US" sz="1600" b="0" i="1" smtClean="0">
                            <a:latin typeface="Cambria Math" charset="0"/>
                          </a:rPr>
                          <m:t>𝑊</m:t>
                        </m:r>
                      </m:e>
                      <m:sub>
                        <m:r>
                          <m:rPr>
                            <m:sty m:val="p"/>
                          </m:rPr>
                          <a:rPr lang="en-US" sz="1600" b="0" i="0" smtClean="0">
                            <a:latin typeface="Cambria Math" charset="0"/>
                          </a:rPr>
                          <m:t>s</m:t>
                        </m:r>
                      </m:sub>
                    </m:sSub>
                    <m:r>
                      <a:rPr lang="en-GB" sz="1600" i="1">
                        <a:latin typeface="Cambria Math" panose="02040503050406030204" pitchFamily="18" charset="0"/>
                      </a:rPr>
                      <m:t>+</m:t>
                    </m:r>
                    <m:r>
                      <m:rPr>
                        <m:sty m:val="p"/>
                      </m:rPr>
                      <a:rPr lang="el-GR" sz="1600">
                        <a:latin typeface="Cambria Math" panose="02040503050406030204" pitchFamily="18" charset="0"/>
                      </a:rPr>
                      <m:t>Δ</m:t>
                    </m:r>
                    <m:r>
                      <m:rPr>
                        <m:sty m:val="p"/>
                      </m:rPr>
                      <a:rPr lang="en-US" sz="1600" b="0" i="0" smtClean="0">
                        <a:latin typeface="Cambria Math" charset="0"/>
                      </a:rPr>
                      <m:t>W</m:t>
                    </m:r>
                  </m:oMath>
                </a14:m>
                <a:endParaRPr lang="fr-FR" sz="1600" dirty="0"/>
              </a:p>
            </p:txBody>
          </p:sp>
        </mc:Choice>
        <mc:Fallback xmlns="">
          <p:sp>
            <p:nvSpPr>
              <p:cNvPr id="2" name="Rectangle 1"/>
              <p:cNvSpPr>
                <a:spLocks noRot="1" noChangeAspect="1" noMove="1" noResize="1" noEditPoints="1" noAdjustHandles="1" noChangeArrowheads="1" noChangeShapeType="1" noTextEdit="1"/>
              </p:cNvSpPr>
              <p:nvPr/>
            </p:nvSpPr>
            <p:spPr>
              <a:xfrm>
                <a:off x="2538340" y="1201510"/>
                <a:ext cx="7373760" cy="1081643"/>
              </a:xfrm>
              <a:prstGeom prst="rect">
                <a:avLst/>
              </a:prstGeom>
              <a:blipFill rotWithShape="0">
                <a:blip r:embed="rId3"/>
                <a:stretch>
                  <a:fillRect l="-413" t="-5056" b="-5618"/>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16" name="Table 15"/>
              <p:cNvGraphicFramePr>
                <a:graphicFrameLocks noGrp="1"/>
              </p:cNvGraphicFramePr>
              <p:nvPr>
                <p:extLst>
                  <p:ext uri="{D42A27DB-BD31-4B8C-83A1-F6EECF244321}">
                    <p14:modId xmlns:p14="http://schemas.microsoft.com/office/powerpoint/2010/main" val="1393315663"/>
                  </p:ext>
                </p:extLst>
              </p:nvPr>
            </p:nvGraphicFramePr>
            <p:xfrm>
              <a:off x="746235" y="2507462"/>
              <a:ext cx="10118398" cy="653161"/>
            </p:xfrm>
            <a:graphic>
              <a:graphicData uri="http://schemas.openxmlformats.org/drawingml/2006/table">
                <a:tbl>
                  <a:tblPr firstRow="1" bandRow="1">
                    <a:tableStyleId>{2D5ABB26-0587-4C30-8999-92F81FD0307C}</a:tableStyleId>
                  </a:tblPr>
                  <a:tblGrid>
                    <a:gridCol w="7104993">
                      <a:extLst>
                        <a:ext uri="{9D8B030D-6E8A-4147-A177-3AD203B41FA5}">
                          <a16:colId xmlns="" xmlns:a16="http://schemas.microsoft.com/office/drawing/2014/main" val="2435879438"/>
                        </a:ext>
                      </a:extLst>
                    </a:gridCol>
                    <a:gridCol w="3013405">
                      <a:extLst>
                        <a:ext uri="{9D8B030D-6E8A-4147-A177-3AD203B41FA5}">
                          <a16:colId xmlns="" xmlns:a16="http://schemas.microsoft.com/office/drawing/2014/main" val="348928089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right"/>
                              </m:oMathParaPr>
                              <m:oMath xmlns:m="http://schemas.openxmlformats.org/officeDocument/2006/math">
                                <m:acc>
                                  <m:accPr>
                                    <m:chr m:val="̇"/>
                                    <m:ctrlPr>
                                      <a:rPr lang="en-US" b="0" i="1" smtClean="0">
                                        <a:latin typeface="Cambria Math"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𝑤</m:t>
                                    </m:r>
                                  </m:e>
                                </m:acc>
                                <m:r>
                                  <a:rPr lang="en-US" b="0" i="1" smtClean="0">
                                    <a:latin typeface="Cambria Math" panose="02040503050406030204" pitchFamily="18" charset="0"/>
                                    <a:ea typeface="Cambria Math" panose="02040503050406030204" pitchFamily="18" charset="0"/>
                                  </a:rPr>
                                  <m:t>=</m:t>
                                </m:r>
                                <m:f>
                                  <m:fPr>
                                    <m:ctrlPr>
                                      <a:rPr lang="en-US" b="0" i="1" smtClean="0">
                                        <a:latin typeface="Cambria Math" charset="0"/>
                                      </a:rPr>
                                    </m:ctrlPr>
                                  </m:fPr>
                                  <m:num>
                                    <m:r>
                                      <a:rPr lang="en-US" b="0" i="1" smtClean="0">
                                        <a:latin typeface="Cambria Math" panose="02040503050406030204" pitchFamily="18" charset="0"/>
                                        <a:ea typeface="Cambria Math" panose="02040503050406030204" pitchFamily="18" charset="0"/>
                                      </a:rPr>
                                      <m:t>𝑞</m:t>
                                    </m:r>
                                    <m:sSub>
                                      <m:sSubPr>
                                        <m:ctrlPr>
                                          <a:rPr lang="en-US" b="0" i="1" smtClean="0">
                                            <a:latin typeface="Cambria Math"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𝑚𝑎𝑥</m:t>
                                        </m:r>
                                      </m:sub>
                                    </m:sSub>
                                    <m:sSub>
                                      <m:sSubPr>
                                        <m:ctrlPr>
                                          <a:rPr lang="en-US" b="0" i="1" smtClean="0">
                                            <a:latin typeface="Cambria Math" charset="0"/>
                                            <a:ea typeface="Cambria Math" panose="02040503050406030204" pitchFamily="18" charset="0"/>
                                          </a:rPr>
                                        </m:ctrlPr>
                                      </m:sSubPr>
                                      <m:e>
                                        <m:r>
                                          <m:rPr>
                                            <m:sty m:val="p"/>
                                          </m:rPr>
                                          <a:rPr lang="el-GR" b="0"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ea typeface="Cambria Math" panose="02040503050406030204" pitchFamily="18" charset="0"/>
                                          </a:rPr>
                                          <m:t>𝑠</m:t>
                                        </m:r>
                                      </m:sub>
                                    </m:sSub>
                                  </m:num>
                                  <m:den>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sSub>
                                      <m:sSubPr>
                                        <m:ctrlPr>
                                          <a:rPr lang="en-US" b="0" i="1" smtClean="0">
                                            <a:latin typeface="Cambria Math" charset="0"/>
                                          </a:rPr>
                                        </m:ctrlPr>
                                      </m:sSubPr>
                                      <m:e>
                                        <m:r>
                                          <a:rPr lang="en-US" b="0" i="1" smtClean="0">
                                            <a:latin typeface="Cambria Math" panose="02040503050406030204" pitchFamily="18" charset="0"/>
                                          </a:rPr>
                                          <m:t>𝑊</m:t>
                                        </m:r>
                                      </m:e>
                                      <m:sub>
                                        <m:r>
                                          <a:rPr lang="en-US" b="0" i="1" smtClean="0">
                                            <a:latin typeface="Cambria Math" panose="02040503050406030204" pitchFamily="18" charset="0"/>
                                          </a:rPr>
                                          <m:t>𝑠</m:t>
                                        </m:r>
                                      </m:sub>
                                    </m:sSub>
                                  </m:den>
                                </m:f>
                                <m:r>
                                  <a:rPr lang="en-US" b="0" i="1" smtClean="0">
                                    <a:latin typeface="Cambria Math" panose="02040503050406030204" pitchFamily="18" charset="0"/>
                                    <a:ea typeface="Cambria Math" panose="02040503050406030204" pitchFamily="18" charset="0"/>
                                  </a:rPr>
                                  <m:t> (</m:t>
                                </m:r>
                                <m:r>
                                  <m:rPr>
                                    <m:sty m:val="p"/>
                                  </m:rPr>
                                  <a:rPr lang="en-US" b="0" i="0" smtClean="0">
                                    <a:latin typeface="Cambria Math" panose="02040503050406030204" pitchFamily="18" charset="0"/>
                                    <a:ea typeface="Cambria Math" panose="02040503050406030204" pitchFamily="18" charset="0"/>
                                  </a:rPr>
                                  <m:t>sin</m:t>
                                </m:r>
                                <m:r>
                                  <a:rPr lang="en-US" b="0" i="1" smtClean="0">
                                    <a:latin typeface="Cambria Math" panose="02040503050406030204" pitchFamily="18" charset="0"/>
                                    <a:ea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𝜑</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𝜑</m:t>
                                    </m:r>
                                  </m:e>
                                  <m:sub>
                                    <m:r>
                                      <a:rPr lang="en-US" b="0" i="1" smtClean="0">
                                        <a:latin typeface="Cambria Math" panose="02040503050406030204" pitchFamily="18" charset="0"/>
                                        <a:ea typeface="Cambria Math" panose="02040503050406030204" pitchFamily="18" charset="0"/>
                                      </a:rPr>
                                      <m:t>𝑠</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𝑠𝑖𝑛</m:t>
                                </m:r>
                                <m:sSub>
                                  <m:sSubPr>
                                    <m:ctrlPr>
                                      <a:rPr lang="en-US" b="0" i="1" smtClean="0">
                                        <a:latin typeface="Cambria Math"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𝜑</m:t>
                                    </m:r>
                                  </m:e>
                                  <m:sub>
                                    <m:r>
                                      <a:rPr lang="en-US" b="0" i="1" smtClean="0">
                                        <a:latin typeface="Cambria Math" panose="02040503050406030204" pitchFamily="18" charset="0"/>
                                        <a:ea typeface="Cambria Math" panose="02040503050406030204" pitchFamily="18" charset="0"/>
                                      </a:rPr>
                                      <m:t>𝑠</m:t>
                                    </m:r>
                                  </m:sub>
                                </m:sSub>
                                <m:r>
                                  <a:rPr lang="en-US" b="0" i="1" smtClean="0">
                                    <a:latin typeface="Cambria Math" panose="02040503050406030204" pitchFamily="18" charset="0"/>
                                    <a:ea typeface="Cambria Math" panose="02040503050406030204" pitchFamily="18" charset="0"/>
                                  </a:rPr>
                                  <m:t>)</m:t>
                                </m:r>
                              </m:oMath>
                            </m:oMathPara>
                          </a14:m>
                          <a:endParaRPr lang="en-US" b="0" dirty="0" smtClean="0"/>
                        </a:p>
                      </a:txBody>
                      <a:tcPr>
                        <a:solidFill>
                          <a:srgbClr val="FFFF00"/>
                        </a:solidFill>
                      </a:tcPr>
                    </a:tc>
                    <a:tc>
                      <a:txBody>
                        <a:bodyPr/>
                        <a:lstStyle/>
                        <a:p>
                          <a:pPr algn="r"/>
                          <a:r>
                            <a:rPr lang="en-GB" dirty="0" smtClean="0"/>
                            <a:t>Eq. 25 </a:t>
                          </a:r>
                          <a:endParaRPr lang="en-GB" dirty="0"/>
                        </a:p>
                      </a:txBody>
                      <a:tcPr anchor="ctr"/>
                    </a:tc>
                    <a:extLst>
                      <a:ext uri="{0D108BD9-81ED-4DB2-BD59-A6C34878D82A}">
                        <a16:rowId xmlns="" xmlns:a16="http://schemas.microsoft.com/office/drawing/2014/main" val="2992407173"/>
                      </a:ext>
                    </a:extLst>
                  </a:tr>
                </a:tbl>
              </a:graphicData>
            </a:graphic>
          </p:graphicFrame>
        </mc:Choice>
        <mc:Fallback xmlns="">
          <p:graphicFrame>
            <p:nvGraphicFramePr>
              <p:cNvPr id="16" name="Table 15"/>
              <p:cNvGraphicFramePr>
                <a:graphicFrameLocks noGrp="1"/>
              </p:cNvGraphicFramePr>
              <p:nvPr>
                <p:extLst>
                  <p:ext uri="{D42A27DB-BD31-4B8C-83A1-F6EECF244321}">
                    <p14:modId xmlns:p14="http://schemas.microsoft.com/office/powerpoint/2010/main" val="1393315663"/>
                  </p:ext>
                </p:extLst>
              </p:nvPr>
            </p:nvGraphicFramePr>
            <p:xfrm>
              <a:off x="746235" y="2507462"/>
              <a:ext cx="10118398" cy="653161"/>
            </p:xfrm>
            <a:graphic>
              <a:graphicData uri="http://schemas.openxmlformats.org/drawingml/2006/table">
                <a:tbl>
                  <a:tblPr firstRow="1" bandRow="1">
                    <a:tableStyleId>{2D5ABB26-0587-4C30-8999-92F81FD0307C}</a:tableStyleId>
                  </a:tblPr>
                  <a:tblGrid>
                    <a:gridCol w="7104993">
                      <a:extLst>
                        <a:ext uri="{9D8B030D-6E8A-4147-A177-3AD203B41FA5}">
                          <a16:colId xmlns="" xmlns:a16="http://schemas.microsoft.com/office/drawing/2014/main" xmlns:a14="http://schemas.microsoft.com/office/drawing/2010/main" val="2435879438"/>
                        </a:ext>
                      </a:extLst>
                    </a:gridCol>
                    <a:gridCol w="3013405">
                      <a:extLst>
                        <a:ext uri="{9D8B030D-6E8A-4147-A177-3AD203B41FA5}">
                          <a16:colId xmlns="" xmlns:a16="http://schemas.microsoft.com/office/drawing/2014/main" xmlns:a14="http://schemas.microsoft.com/office/drawing/2010/main" val="3489280894"/>
                        </a:ext>
                      </a:extLst>
                    </a:gridCol>
                  </a:tblGrid>
                  <a:tr h="653161">
                    <a:tc>
                      <a:txBody>
                        <a:bodyPr/>
                        <a:lstStyle/>
                        <a:p>
                          <a:endParaRPr lang="en-US"/>
                        </a:p>
                      </a:txBody>
                      <a:tcPr>
                        <a:blipFill rotWithShape="0">
                          <a:blip r:embed="rId4"/>
                          <a:stretch>
                            <a:fillRect r="-42453"/>
                          </a:stretch>
                        </a:blipFill>
                      </a:tcPr>
                    </a:tc>
                    <a:tc>
                      <a:txBody>
                        <a:bodyPr/>
                        <a:lstStyle/>
                        <a:p>
                          <a:pPr algn="r"/>
                          <a:r>
                            <a:rPr lang="en-GB" dirty="0" smtClean="0"/>
                            <a:t>Eq. 25 </a:t>
                          </a:r>
                          <a:endParaRPr lang="en-GB" dirty="0"/>
                        </a:p>
                      </a:txBody>
                      <a:tcPr anchor="ctr"/>
                    </a:tc>
                    <a:extLst>
                      <a:ext uri="{0D108BD9-81ED-4DB2-BD59-A6C34878D82A}">
                        <a16:rowId xmlns="" xmlns:a16="http://schemas.microsoft.com/office/drawing/2014/main" xmlns:a14="http://schemas.microsoft.com/office/drawing/2010/main" val="2992407173"/>
                      </a:ext>
                    </a:extLst>
                  </a:tr>
                </a:tbl>
              </a:graphicData>
            </a:graphic>
          </p:graphicFrame>
        </mc:Fallback>
      </mc:AlternateContent>
      <p:sp>
        <p:nvSpPr>
          <p:cNvPr id="20" name="TextBox 19"/>
          <p:cNvSpPr txBox="1"/>
          <p:nvPr/>
        </p:nvSpPr>
        <p:spPr>
          <a:xfrm>
            <a:off x="861847" y="2649376"/>
            <a:ext cx="2910733" cy="369332"/>
          </a:xfrm>
          <a:prstGeom prst="rect">
            <a:avLst/>
          </a:prstGeom>
          <a:noFill/>
        </p:spPr>
        <p:txBody>
          <a:bodyPr wrap="none" rtlCol="0">
            <a:spAutoFit/>
          </a:bodyPr>
          <a:lstStyle/>
          <a:p>
            <a:r>
              <a:rPr lang="en-GB" dirty="0" smtClean="0"/>
              <a:t>FIRST EQUATION OF MOTION</a:t>
            </a:r>
            <a:endParaRPr lang="en-GB" dirty="0"/>
          </a:p>
        </p:txBody>
      </p:sp>
      <mc:AlternateContent xmlns:mc="http://schemas.openxmlformats.org/markup-compatibility/2006" xmlns:a14="http://schemas.microsoft.com/office/drawing/2010/main">
        <mc:Choice Requires="a14">
          <p:graphicFrame>
            <p:nvGraphicFramePr>
              <p:cNvPr id="21" name="Table 20"/>
              <p:cNvGraphicFramePr>
                <a:graphicFrameLocks noGrp="1"/>
              </p:cNvGraphicFramePr>
              <p:nvPr>
                <p:extLst>
                  <p:ext uri="{D42A27DB-BD31-4B8C-83A1-F6EECF244321}">
                    <p14:modId xmlns:p14="http://schemas.microsoft.com/office/powerpoint/2010/main" val="260929397"/>
                  </p:ext>
                </p:extLst>
              </p:nvPr>
            </p:nvGraphicFramePr>
            <p:xfrm>
              <a:off x="746235" y="4963288"/>
              <a:ext cx="10118398" cy="653161"/>
            </p:xfrm>
            <a:graphic>
              <a:graphicData uri="http://schemas.openxmlformats.org/drawingml/2006/table">
                <a:tbl>
                  <a:tblPr firstRow="1" bandRow="1">
                    <a:tableStyleId>{2D5ABB26-0587-4C30-8999-92F81FD0307C}</a:tableStyleId>
                  </a:tblPr>
                  <a:tblGrid>
                    <a:gridCol w="7104993">
                      <a:extLst>
                        <a:ext uri="{9D8B030D-6E8A-4147-A177-3AD203B41FA5}">
                          <a16:colId xmlns="" xmlns:a16="http://schemas.microsoft.com/office/drawing/2014/main" val="2435879438"/>
                        </a:ext>
                      </a:extLst>
                    </a:gridCol>
                    <a:gridCol w="3013405">
                      <a:extLst>
                        <a:ext uri="{9D8B030D-6E8A-4147-A177-3AD203B41FA5}">
                          <a16:colId xmlns="" xmlns:a16="http://schemas.microsoft.com/office/drawing/2014/main" val="348928089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right"/>
                              </m:oMathParaPr>
                              <m:oMath xmlns:m="http://schemas.openxmlformats.org/officeDocument/2006/math">
                                <m:acc>
                                  <m:accPr>
                                    <m:chr m:val="̇"/>
                                    <m:ctrlPr>
                                      <a:rPr lang="en-US" b="0" i="1" smtClean="0">
                                        <a:latin typeface="Cambria Math"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𝑤</m:t>
                                    </m:r>
                                  </m:e>
                                </m:acc>
                                <m:r>
                                  <a:rPr lang="en-US" b="0" i="1" smtClean="0">
                                    <a:latin typeface="Cambria Math" panose="02040503050406030204" pitchFamily="18" charset="0"/>
                                    <a:ea typeface="Cambria Math" panose="02040503050406030204" pitchFamily="18" charset="0"/>
                                  </a:rPr>
                                  <m:t>=</m:t>
                                </m:r>
                                <m:f>
                                  <m:fPr>
                                    <m:ctrlPr>
                                      <a:rPr lang="en-US" b="0" i="1" smtClean="0">
                                        <a:latin typeface="Cambria Math" charset="0"/>
                                      </a:rPr>
                                    </m:ctrlPr>
                                  </m:fPr>
                                  <m:num>
                                    <m:r>
                                      <a:rPr lang="en-US" b="0" i="1" smtClean="0">
                                        <a:latin typeface="Cambria Math" panose="02040503050406030204" pitchFamily="18" charset="0"/>
                                        <a:ea typeface="Cambria Math" panose="02040503050406030204" pitchFamily="18" charset="0"/>
                                      </a:rPr>
                                      <m:t>𝑞</m:t>
                                    </m:r>
                                    <m:sSub>
                                      <m:sSubPr>
                                        <m:ctrlPr>
                                          <a:rPr lang="en-US" b="0" i="1" smtClean="0">
                                            <a:latin typeface="Cambria Math"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𝑚𝑎𝑥</m:t>
                                        </m:r>
                                      </m:sub>
                                    </m:sSub>
                                    <m:sSub>
                                      <m:sSubPr>
                                        <m:ctrlPr>
                                          <a:rPr lang="en-US" b="0" i="1" smtClean="0">
                                            <a:latin typeface="Cambria Math" charset="0"/>
                                            <a:ea typeface="Cambria Math" panose="02040503050406030204" pitchFamily="18" charset="0"/>
                                          </a:rPr>
                                        </m:ctrlPr>
                                      </m:sSubPr>
                                      <m:e>
                                        <m:r>
                                          <m:rPr>
                                            <m:sty m:val="p"/>
                                          </m:rPr>
                                          <a:rPr lang="el-GR" b="0"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ea typeface="Cambria Math" panose="02040503050406030204" pitchFamily="18" charset="0"/>
                                          </a:rPr>
                                          <m:t>𝑠</m:t>
                                        </m:r>
                                      </m:sub>
                                    </m:sSub>
                                    <m:r>
                                      <a:rPr lang="en-US" b="0" i="1" smtClean="0">
                                        <a:latin typeface="Cambria Math" panose="02040503050406030204" pitchFamily="18" charset="0"/>
                                        <a:ea typeface="Cambria Math" panose="02040503050406030204" pitchFamily="18" charset="0"/>
                                      </a:rPr>
                                      <m:t>𝑐𝑜𝑠</m:t>
                                    </m:r>
                                    <m:sSub>
                                      <m:sSubPr>
                                        <m:ctrlPr>
                                          <a:rPr lang="en-US" b="0" i="1" smtClean="0">
                                            <a:latin typeface="Cambria Math"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𝜑</m:t>
                                        </m:r>
                                      </m:e>
                                      <m:sub>
                                        <m:r>
                                          <a:rPr lang="en-US" b="0" i="1" smtClean="0">
                                            <a:latin typeface="Cambria Math" panose="02040503050406030204" pitchFamily="18" charset="0"/>
                                            <a:ea typeface="Cambria Math" panose="02040503050406030204" pitchFamily="18" charset="0"/>
                                          </a:rPr>
                                          <m:t>𝑠</m:t>
                                        </m:r>
                                      </m:sub>
                                    </m:sSub>
                                  </m:num>
                                  <m:den>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sSub>
                                      <m:sSubPr>
                                        <m:ctrlPr>
                                          <a:rPr lang="en-US" b="0" i="1" smtClean="0">
                                            <a:latin typeface="Cambria Math" charset="0"/>
                                          </a:rPr>
                                        </m:ctrlPr>
                                      </m:sSubPr>
                                      <m:e>
                                        <m:r>
                                          <a:rPr lang="en-US" b="0" i="1" smtClean="0">
                                            <a:latin typeface="Cambria Math" panose="02040503050406030204" pitchFamily="18" charset="0"/>
                                          </a:rPr>
                                          <m:t>𝑊</m:t>
                                        </m:r>
                                      </m:e>
                                      <m:sub>
                                        <m:r>
                                          <a:rPr lang="en-US" b="0" i="1" smtClean="0">
                                            <a:latin typeface="Cambria Math" panose="02040503050406030204" pitchFamily="18" charset="0"/>
                                          </a:rPr>
                                          <m:t>𝑠</m:t>
                                        </m:r>
                                      </m:sub>
                                    </m:sSub>
                                  </m:den>
                                </m:f>
                                <m:r>
                                  <a:rPr lang="en-US" b="0" i="1" smtClean="0">
                                    <a:latin typeface="Cambria Math" panose="02040503050406030204" pitchFamily="18" charset="0"/>
                                    <a:ea typeface="Cambria Math" panose="02040503050406030204" pitchFamily="18" charset="0"/>
                                  </a:rPr>
                                  <m:t> </m:t>
                                </m:r>
                                <m:r>
                                  <m:rPr>
                                    <m:sty m:val="p"/>
                                  </m:rPr>
                                  <a:rPr lang="el-GR" b="0"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𝜑</m:t>
                                </m:r>
                              </m:oMath>
                            </m:oMathPara>
                          </a14:m>
                          <a:endParaRPr lang="en-US" b="0" dirty="0" smtClean="0"/>
                        </a:p>
                      </a:txBody>
                      <a:tcPr>
                        <a:solidFill>
                          <a:srgbClr val="FFFF00"/>
                        </a:solidFill>
                      </a:tcPr>
                    </a:tc>
                    <a:tc>
                      <a:txBody>
                        <a:bodyPr/>
                        <a:lstStyle/>
                        <a:p>
                          <a:pPr algn="r"/>
                          <a:r>
                            <a:rPr lang="en-GB" dirty="0" smtClean="0"/>
                            <a:t>Eq. 35 </a:t>
                          </a:r>
                          <a:endParaRPr lang="en-GB" dirty="0"/>
                        </a:p>
                      </a:txBody>
                      <a:tcPr anchor="ctr"/>
                    </a:tc>
                    <a:extLst>
                      <a:ext uri="{0D108BD9-81ED-4DB2-BD59-A6C34878D82A}">
                        <a16:rowId xmlns="" xmlns:a16="http://schemas.microsoft.com/office/drawing/2014/main" val="2992407173"/>
                      </a:ext>
                    </a:extLst>
                  </a:tr>
                </a:tbl>
              </a:graphicData>
            </a:graphic>
          </p:graphicFrame>
        </mc:Choice>
        <mc:Fallback xmlns="">
          <p:graphicFrame>
            <p:nvGraphicFramePr>
              <p:cNvPr id="21" name="Table 20"/>
              <p:cNvGraphicFramePr>
                <a:graphicFrameLocks noGrp="1"/>
              </p:cNvGraphicFramePr>
              <p:nvPr>
                <p:extLst>
                  <p:ext uri="{D42A27DB-BD31-4B8C-83A1-F6EECF244321}">
                    <p14:modId xmlns:p14="http://schemas.microsoft.com/office/powerpoint/2010/main" val="260929397"/>
                  </p:ext>
                </p:extLst>
              </p:nvPr>
            </p:nvGraphicFramePr>
            <p:xfrm>
              <a:off x="746235" y="4963288"/>
              <a:ext cx="10118398" cy="653161"/>
            </p:xfrm>
            <a:graphic>
              <a:graphicData uri="http://schemas.openxmlformats.org/drawingml/2006/table">
                <a:tbl>
                  <a:tblPr firstRow="1" bandRow="1">
                    <a:tableStyleId>{2D5ABB26-0587-4C30-8999-92F81FD0307C}</a:tableStyleId>
                  </a:tblPr>
                  <a:tblGrid>
                    <a:gridCol w="7104993">
                      <a:extLst>
                        <a:ext uri="{9D8B030D-6E8A-4147-A177-3AD203B41FA5}">
                          <a16:colId xmlns="" xmlns:a16="http://schemas.microsoft.com/office/drawing/2014/main" xmlns:a14="http://schemas.microsoft.com/office/drawing/2010/main" val="2435879438"/>
                        </a:ext>
                      </a:extLst>
                    </a:gridCol>
                    <a:gridCol w="3013405">
                      <a:extLst>
                        <a:ext uri="{9D8B030D-6E8A-4147-A177-3AD203B41FA5}">
                          <a16:colId xmlns="" xmlns:a16="http://schemas.microsoft.com/office/drawing/2014/main" xmlns:a14="http://schemas.microsoft.com/office/drawing/2010/main" val="3489280894"/>
                        </a:ext>
                      </a:extLst>
                    </a:gridCol>
                  </a:tblGrid>
                  <a:tr h="653161">
                    <a:tc>
                      <a:txBody>
                        <a:bodyPr/>
                        <a:lstStyle/>
                        <a:p>
                          <a:endParaRPr lang="en-US"/>
                        </a:p>
                      </a:txBody>
                      <a:tcPr>
                        <a:blipFill rotWithShape="0">
                          <a:blip r:embed="rId5"/>
                          <a:stretch>
                            <a:fillRect r="-42453"/>
                          </a:stretch>
                        </a:blipFill>
                      </a:tcPr>
                    </a:tc>
                    <a:tc>
                      <a:txBody>
                        <a:bodyPr/>
                        <a:lstStyle/>
                        <a:p>
                          <a:pPr algn="r"/>
                          <a:r>
                            <a:rPr lang="en-GB" dirty="0" smtClean="0"/>
                            <a:t>Eq. 35 </a:t>
                          </a:r>
                          <a:endParaRPr lang="en-GB" dirty="0"/>
                        </a:p>
                      </a:txBody>
                      <a:tcPr anchor="ctr"/>
                    </a:tc>
                    <a:extLst>
                      <a:ext uri="{0D108BD9-81ED-4DB2-BD59-A6C34878D82A}">
                        <a16:rowId xmlns="" xmlns:a16="http://schemas.microsoft.com/office/drawing/2014/main" xmlns:a14="http://schemas.microsoft.com/office/drawing/2010/main" val="2992407173"/>
                      </a:ext>
                    </a:extLst>
                  </a:tr>
                </a:tbl>
              </a:graphicData>
            </a:graphic>
          </p:graphicFrame>
        </mc:Fallback>
      </mc:AlternateContent>
      <p:sp>
        <p:nvSpPr>
          <p:cNvPr id="22" name="TextBox 21"/>
          <p:cNvSpPr txBox="1"/>
          <p:nvPr/>
        </p:nvSpPr>
        <p:spPr>
          <a:xfrm>
            <a:off x="844419" y="5025368"/>
            <a:ext cx="3037491" cy="553998"/>
          </a:xfrm>
          <a:prstGeom prst="rect">
            <a:avLst/>
          </a:prstGeom>
          <a:noFill/>
        </p:spPr>
        <p:txBody>
          <a:bodyPr wrap="square" rtlCol="0">
            <a:spAutoFit/>
          </a:bodyPr>
          <a:lstStyle/>
          <a:p>
            <a:r>
              <a:rPr lang="en-GB" dirty="0" smtClean="0"/>
              <a:t>FIRST EQUATION OF MOTION </a:t>
            </a:r>
            <a:r>
              <a:rPr lang="en-GB" sz="1200" dirty="0" smtClean="0"/>
              <a:t>FOR SMALL PHASE AMPLITUDE OSCILLATIONS</a:t>
            </a:r>
            <a:endParaRPr lang="en-GB" sz="1200" dirty="0"/>
          </a:p>
        </p:txBody>
      </p:sp>
      <mc:AlternateContent xmlns:mc="http://schemas.openxmlformats.org/markup-compatibility/2006" xmlns:a14="http://schemas.microsoft.com/office/drawing/2010/main">
        <mc:Choice Requires="a14">
          <p:sp>
            <p:nvSpPr>
              <p:cNvPr id="17" name="TextBox 16"/>
              <p:cNvSpPr txBox="1"/>
              <p:nvPr/>
            </p:nvSpPr>
            <p:spPr>
              <a:xfrm>
                <a:off x="1973744" y="4597975"/>
                <a:ext cx="5044822" cy="369332"/>
              </a:xfrm>
              <a:prstGeom prst="rect">
                <a:avLst/>
              </a:prstGeom>
              <a:noFill/>
              <a:ln w="25400">
                <a:solidFill>
                  <a:schemeClr val="tx1"/>
                </a:solidFill>
              </a:ln>
            </p:spPr>
            <p:txBody>
              <a:bodyPr wrap="square" rtlCol="0">
                <a:spAutoFit/>
              </a:bodyPr>
              <a:lstStyle/>
              <a:p>
                <a14:m>
                  <m:oMath xmlns:m="http://schemas.openxmlformats.org/officeDocument/2006/math">
                    <m:r>
                      <a:rPr lang="en-US" b="1" i="1" smtClean="0">
                        <a:latin typeface="Cambria Math" charset="0"/>
                      </a:rPr>
                      <m:t>𝑭𝒐𝒓</m:t>
                    </m:r>
                    <m:r>
                      <a:rPr lang="en-US" b="1" i="1" smtClean="0">
                        <a:latin typeface="Cambria Math" charset="0"/>
                      </a:rPr>
                      <m:t> </m:t>
                    </m:r>
                    <m:r>
                      <a:rPr lang="el-GR" b="1" i="1">
                        <a:latin typeface="Cambria Math" panose="02040503050406030204" pitchFamily="18" charset="0"/>
                      </a:rPr>
                      <m:t>𝝋</m:t>
                    </m:r>
                    <m:r>
                      <a:rPr lang="en-US" b="1" i="0" smtClean="0">
                        <a:latin typeface="Cambria Math" charset="0"/>
                      </a:rPr>
                      <m:t>−</m:t>
                    </m:r>
                    <m:sSub>
                      <m:sSubPr>
                        <m:ctrlPr>
                          <a:rPr lang="en-GB" b="1" i="1">
                            <a:latin typeface="Cambria Math" charset="0"/>
                          </a:rPr>
                        </m:ctrlPr>
                      </m:sSubPr>
                      <m:e>
                        <m:r>
                          <a:rPr lang="el-GR" b="1" i="1">
                            <a:latin typeface="Cambria Math" panose="02040503050406030204" pitchFamily="18" charset="0"/>
                          </a:rPr>
                          <m:t>𝝋</m:t>
                        </m:r>
                      </m:e>
                      <m:sub>
                        <m:r>
                          <a:rPr lang="en-US" b="1" i="1" smtClean="0">
                            <a:latin typeface="Cambria Math" charset="0"/>
                          </a:rPr>
                          <m:t>𝒔</m:t>
                        </m:r>
                      </m:sub>
                    </m:sSub>
                    <m:r>
                      <a:rPr lang="en-US" b="1" i="1" smtClean="0">
                        <a:latin typeface="Cambria Math" charset="0"/>
                      </a:rPr>
                      <m:t>&lt;&lt;</m:t>
                    </m:r>
                  </m:oMath>
                </a14:m>
                <a:r>
                  <a:rPr lang="en-GB" b="1" dirty="0"/>
                  <a:t> </a:t>
                </a:r>
                <a:r>
                  <a:rPr lang="en-GB" b="1" dirty="0" smtClean="0">
                    <a:sym typeface="Wingdings"/>
                  </a:rPr>
                  <a:t> </a:t>
                </a:r>
                <a:r>
                  <a:rPr lang="en-GB" b="1" dirty="0" smtClean="0"/>
                  <a:t>Similar </a:t>
                </a:r>
                <a:r>
                  <a:rPr lang="en-GB" b="1" dirty="0"/>
                  <a:t>to harmonic oscillation </a:t>
                </a:r>
                <a:endParaRPr lang="en-GB" b="1" dirty="0" smtClean="0">
                  <a:solidFill>
                    <a:schemeClr val="tx1"/>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1973744" y="4597975"/>
                <a:ext cx="5044822" cy="369332"/>
              </a:xfrm>
              <a:prstGeom prst="rect">
                <a:avLst/>
              </a:prstGeom>
              <a:blipFill rotWithShape="0">
                <a:blip r:embed="rId6"/>
                <a:stretch>
                  <a:fillRect t="-86154" r="-481" b="-109231"/>
                </a:stretch>
              </a:blipFill>
              <a:ln w="25400">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24" name="Table 23"/>
              <p:cNvGraphicFramePr>
                <a:graphicFrameLocks noGrp="1"/>
              </p:cNvGraphicFramePr>
              <p:nvPr>
                <p:extLst>
                  <p:ext uri="{D42A27DB-BD31-4B8C-83A1-F6EECF244321}">
                    <p14:modId xmlns:p14="http://schemas.microsoft.com/office/powerpoint/2010/main" val="1124808231"/>
                  </p:ext>
                </p:extLst>
              </p:nvPr>
            </p:nvGraphicFramePr>
            <p:xfrm>
              <a:off x="746235" y="3222142"/>
              <a:ext cx="10118398" cy="613918"/>
            </p:xfrm>
            <a:graphic>
              <a:graphicData uri="http://schemas.openxmlformats.org/drawingml/2006/table">
                <a:tbl>
                  <a:tblPr firstRow="1" bandRow="1">
                    <a:tableStyleId>{2D5ABB26-0587-4C30-8999-92F81FD0307C}</a:tableStyleId>
                  </a:tblPr>
                  <a:tblGrid>
                    <a:gridCol w="7073461">
                      <a:extLst>
                        <a:ext uri="{9D8B030D-6E8A-4147-A177-3AD203B41FA5}">
                          <a16:colId xmlns="" xmlns:a16="http://schemas.microsoft.com/office/drawing/2014/main" val="2435879438"/>
                        </a:ext>
                      </a:extLst>
                    </a:gridCol>
                    <a:gridCol w="3044937">
                      <a:extLst>
                        <a:ext uri="{9D8B030D-6E8A-4147-A177-3AD203B41FA5}">
                          <a16:colId xmlns="" xmlns:a16="http://schemas.microsoft.com/office/drawing/2014/main" val="348928089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right"/>
                              </m:oMathParaPr>
                              <m:oMath xmlns:m="http://schemas.openxmlformats.org/officeDocument/2006/math">
                                <m:acc>
                                  <m:accPr>
                                    <m:chr m:val="̇"/>
                                    <m:ctrlPr>
                                      <a:rPr lang="en-US" b="0" i="1" smtClean="0">
                                        <a:latin typeface="Cambria Math" charset="0"/>
                                        <a:ea typeface="Cambria Math" panose="02040503050406030204" pitchFamily="18" charset="0"/>
                                      </a:rPr>
                                    </m:ctrlPr>
                                  </m:accPr>
                                  <m:e>
                                    <m:r>
                                      <m:rPr>
                                        <m:sty m:val="p"/>
                                      </m:rPr>
                                      <a:rPr lang="el-GR" b="0" i="1" smtClean="0">
                                        <a:latin typeface="Cambria Math" panose="02040503050406030204" pitchFamily="18" charset="0"/>
                                        <a:ea typeface="Cambria Math" panose="02040503050406030204" pitchFamily="18" charset="0"/>
                                      </a:rPr>
                                      <m:t>Δ</m:t>
                                    </m:r>
                                    <m:r>
                                      <a:rPr lang="el-GR" b="0" i="1" smtClean="0">
                                        <a:latin typeface="Cambria Math" panose="02040503050406030204" pitchFamily="18" charset="0"/>
                                        <a:ea typeface="Cambria Math" panose="02040503050406030204" pitchFamily="18" charset="0"/>
                                      </a:rPr>
                                      <m:t>𝜑</m:t>
                                    </m:r>
                                    <m:r>
                                      <a:rPr lang="en-US" b="0" i="1" smtClean="0">
                                        <a:latin typeface="Cambria Math" panose="02040503050406030204" pitchFamily="18" charset="0"/>
                                        <a:ea typeface="Cambria Math" panose="02040503050406030204" pitchFamily="18" charset="0"/>
                                      </a:rPr>
                                      <m:t>=</m:t>
                                    </m:r>
                                  </m:e>
                                </m:acc>
                                <m:f>
                                  <m:fPr>
                                    <m:ctrlPr>
                                      <a:rPr lang="en-US" b="0" i="1" smtClean="0">
                                        <a:latin typeface="Cambria Math"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𝛿</m:t>
                                    </m:r>
                                    <m:r>
                                      <a:rPr lang="en-US" b="0" i="1" smtClean="0">
                                        <a:latin typeface="Cambria Math" panose="02040503050406030204" pitchFamily="18" charset="0"/>
                                        <a:ea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Δ</m:t>
                                    </m:r>
                                    <m:r>
                                      <a:rPr lang="el-GR" b="0" i="1" smtClean="0">
                                        <a:latin typeface="Cambria Math" panose="02040503050406030204" pitchFamily="18" charset="0"/>
                                        <a:ea typeface="Cambria Math" panose="02040503050406030204" pitchFamily="18" charset="0"/>
                                      </a:rPr>
                                      <m:t>𝜑</m:t>
                                    </m:r>
                                    <m:r>
                                      <a:rPr lang="en-US" b="0" i="1" smtClean="0">
                                        <a:latin typeface="Cambria Math" panose="02040503050406030204" pitchFamily="18" charset="0"/>
                                        <a:ea typeface="Cambria Math" panose="02040503050406030204" pitchFamily="18" charset="0"/>
                                      </a:rPr>
                                      <m:t>)</m:t>
                                    </m:r>
                                  </m:num>
                                  <m:den>
                                    <m:r>
                                      <a:rPr lang="en-US" b="0" i="1" smtClean="0">
                                        <a:latin typeface="Cambria Math" panose="02040503050406030204" pitchFamily="18" charset="0"/>
                                        <a:ea typeface="Cambria Math" panose="02040503050406030204" pitchFamily="18" charset="0"/>
                                      </a:rPr>
                                      <m:t>𝛿</m:t>
                                    </m:r>
                                    <m:r>
                                      <a:rPr lang="en-US" b="0" i="1" smtClean="0">
                                        <a:latin typeface="Cambria Math" panose="02040503050406030204" pitchFamily="18" charset="0"/>
                                        <a:ea typeface="Cambria Math" panose="02040503050406030204" pitchFamily="18" charset="0"/>
                                      </a:rPr>
                                      <m:t>𝑡</m:t>
                                    </m:r>
                                  </m:den>
                                </m:f>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h</m:t>
                                    </m:r>
                                    <m:sSub>
                                      <m:sSubPr>
                                        <m:ctrlPr>
                                          <a:rPr lang="en-US" b="0" i="1" smtClean="0">
                                            <a:latin typeface="Cambria Math" charset="0"/>
                                            <a:ea typeface="Cambria Math" panose="02040503050406030204" pitchFamily="18" charset="0"/>
                                          </a:rPr>
                                        </m:ctrlPr>
                                      </m:sSubPr>
                                      <m:e>
                                        <m:r>
                                          <m:rPr>
                                            <m:sty m:val="p"/>
                                          </m:rPr>
                                          <a:rPr lang="el-GR" b="0" i="1" smtClean="0">
                                            <a:latin typeface="Cambria Math" panose="02040503050406030204" pitchFamily="18" charset="0"/>
                                            <a:ea typeface="Cambria Math" panose="02040503050406030204" pitchFamily="18" charset="0"/>
                                          </a:rPr>
                                          <m:t>Γ</m:t>
                                        </m:r>
                                      </m:e>
                                      <m:sub>
                                        <m:r>
                                          <a:rPr lang="en-US" b="0" i="1" smtClean="0">
                                            <a:latin typeface="Cambria Math" panose="02040503050406030204" pitchFamily="18" charset="0"/>
                                            <a:ea typeface="Cambria Math" panose="02040503050406030204" pitchFamily="18" charset="0"/>
                                          </a:rPr>
                                          <m:t>𝑠</m:t>
                                        </m:r>
                                      </m:sub>
                                    </m:sSub>
                                    <m:r>
                                      <m:rPr>
                                        <m:sty m:val="p"/>
                                      </m:rPr>
                                      <a:rPr lang="el-GR" b="0"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ea typeface="Cambria Math" panose="02040503050406030204" pitchFamily="18" charset="0"/>
                                      </a:rPr>
                                      <m:t>𝑠</m:t>
                                    </m:r>
                                  </m:sub>
                                </m:sSub>
                                <m:r>
                                  <a:rPr lang="en-US" b="0" i="1" smtClean="0">
                                    <a:latin typeface="Cambria Math" panose="02040503050406030204" pitchFamily="18" charset="0"/>
                                    <a:ea typeface="Cambria Math" panose="02040503050406030204" pitchFamily="18" charset="0"/>
                                  </a:rPr>
                                  <m:t>𝑤</m:t>
                                </m:r>
                              </m:oMath>
                            </m:oMathPara>
                          </a14:m>
                          <a:endParaRPr lang="en-US" b="0" dirty="0" smtClean="0"/>
                        </a:p>
                      </a:txBody>
                      <a:tcPr>
                        <a:solidFill>
                          <a:srgbClr val="FFFF00"/>
                        </a:solidFill>
                      </a:tcPr>
                    </a:tc>
                    <a:tc>
                      <a:txBody>
                        <a:bodyPr/>
                        <a:lstStyle/>
                        <a:p>
                          <a:pPr algn="r"/>
                          <a:r>
                            <a:rPr lang="en-GB" dirty="0" smtClean="0"/>
                            <a:t>Eq. 34 </a:t>
                          </a:r>
                          <a:endParaRPr lang="en-GB" dirty="0"/>
                        </a:p>
                      </a:txBody>
                      <a:tcPr anchor="ctr"/>
                    </a:tc>
                    <a:extLst>
                      <a:ext uri="{0D108BD9-81ED-4DB2-BD59-A6C34878D82A}">
                        <a16:rowId xmlns="" xmlns:a16="http://schemas.microsoft.com/office/drawing/2014/main" val="2992407173"/>
                      </a:ext>
                    </a:extLst>
                  </a:tr>
                </a:tbl>
              </a:graphicData>
            </a:graphic>
          </p:graphicFrame>
        </mc:Choice>
        <mc:Fallback xmlns="">
          <p:graphicFrame>
            <p:nvGraphicFramePr>
              <p:cNvPr id="24" name="Table 23"/>
              <p:cNvGraphicFramePr>
                <a:graphicFrameLocks noGrp="1"/>
              </p:cNvGraphicFramePr>
              <p:nvPr>
                <p:extLst>
                  <p:ext uri="{D42A27DB-BD31-4B8C-83A1-F6EECF244321}">
                    <p14:modId xmlns:p14="http://schemas.microsoft.com/office/powerpoint/2010/main" val="1124808231"/>
                  </p:ext>
                </p:extLst>
              </p:nvPr>
            </p:nvGraphicFramePr>
            <p:xfrm>
              <a:off x="746235" y="3222142"/>
              <a:ext cx="10118398" cy="613918"/>
            </p:xfrm>
            <a:graphic>
              <a:graphicData uri="http://schemas.openxmlformats.org/drawingml/2006/table">
                <a:tbl>
                  <a:tblPr firstRow="1" bandRow="1">
                    <a:tableStyleId>{2D5ABB26-0587-4C30-8999-92F81FD0307C}</a:tableStyleId>
                  </a:tblPr>
                  <a:tblGrid>
                    <a:gridCol w="7073461">
                      <a:extLst>
                        <a:ext uri="{9D8B030D-6E8A-4147-A177-3AD203B41FA5}">
                          <a16:colId xmlns="" xmlns:a16="http://schemas.microsoft.com/office/drawing/2014/main" xmlns:a14="http://schemas.microsoft.com/office/drawing/2010/main" val="2435879438"/>
                        </a:ext>
                      </a:extLst>
                    </a:gridCol>
                    <a:gridCol w="3044937">
                      <a:extLst>
                        <a:ext uri="{9D8B030D-6E8A-4147-A177-3AD203B41FA5}">
                          <a16:colId xmlns="" xmlns:a16="http://schemas.microsoft.com/office/drawing/2014/main" xmlns:a14="http://schemas.microsoft.com/office/drawing/2010/main" val="3489280894"/>
                        </a:ext>
                      </a:extLst>
                    </a:gridCol>
                  </a:tblGrid>
                  <a:tr h="613918">
                    <a:tc>
                      <a:txBody>
                        <a:bodyPr/>
                        <a:lstStyle/>
                        <a:p>
                          <a:endParaRPr lang="en-US"/>
                        </a:p>
                      </a:txBody>
                      <a:tcPr>
                        <a:blipFill rotWithShape="0">
                          <a:blip r:embed="rId7"/>
                          <a:stretch>
                            <a:fillRect r="-43066"/>
                          </a:stretch>
                        </a:blipFill>
                      </a:tcPr>
                    </a:tc>
                    <a:tc>
                      <a:txBody>
                        <a:bodyPr/>
                        <a:lstStyle/>
                        <a:p>
                          <a:pPr algn="r"/>
                          <a:r>
                            <a:rPr lang="en-GB" dirty="0" smtClean="0"/>
                            <a:t>Eq. 34 </a:t>
                          </a:r>
                          <a:endParaRPr lang="en-GB" dirty="0"/>
                        </a:p>
                      </a:txBody>
                      <a:tcPr anchor="ctr"/>
                    </a:tc>
                    <a:extLst>
                      <a:ext uri="{0D108BD9-81ED-4DB2-BD59-A6C34878D82A}">
                        <a16:rowId xmlns="" xmlns:a16="http://schemas.microsoft.com/office/drawing/2014/main" xmlns:a14="http://schemas.microsoft.com/office/drawing/2010/main" val="2992407173"/>
                      </a:ext>
                    </a:extLst>
                  </a:tr>
                </a:tbl>
              </a:graphicData>
            </a:graphic>
          </p:graphicFrame>
        </mc:Fallback>
      </mc:AlternateContent>
      <p:sp>
        <p:nvSpPr>
          <p:cNvPr id="25" name="TextBox 24"/>
          <p:cNvSpPr txBox="1"/>
          <p:nvPr/>
        </p:nvSpPr>
        <p:spPr>
          <a:xfrm>
            <a:off x="861846" y="3281035"/>
            <a:ext cx="3189527" cy="369332"/>
          </a:xfrm>
          <a:prstGeom prst="rect">
            <a:avLst/>
          </a:prstGeom>
          <a:noFill/>
        </p:spPr>
        <p:txBody>
          <a:bodyPr wrap="none" rtlCol="0">
            <a:spAutoFit/>
          </a:bodyPr>
          <a:lstStyle/>
          <a:p>
            <a:r>
              <a:rPr lang="en-GB" dirty="0" smtClean="0"/>
              <a:t>SECOND EQUATION OF MOTION</a:t>
            </a:r>
            <a:endParaRPr lang="en-GB" dirty="0"/>
          </a:p>
        </p:txBody>
      </p:sp>
      <mc:AlternateContent xmlns:mc="http://schemas.openxmlformats.org/markup-compatibility/2006" xmlns:a14="http://schemas.microsoft.com/office/drawing/2010/main">
        <mc:Choice Requires="a14">
          <p:graphicFrame>
            <p:nvGraphicFramePr>
              <p:cNvPr id="26" name="Table 25"/>
              <p:cNvGraphicFramePr>
                <a:graphicFrameLocks noGrp="1"/>
              </p:cNvGraphicFramePr>
              <p:nvPr>
                <p:extLst>
                  <p:ext uri="{D42A27DB-BD31-4B8C-83A1-F6EECF244321}">
                    <p14:modId xmlns:p14="http://schemas.microsoft.com/office/powerpoint/2010/main" val="278768205"/>
                  </p:ext>
                </p:extLst>
              </p:nvPr>
            </p:nvGraphicFramePr>
            <p:xfrm>
              <a:off x="746235" y="5697501"/>
              <a:ext cx="10118398" cy="376174"/>
            </p:xfrm>
            <a:graphic>
              <a:graphicData uri="http://schemas.openxmlformats.org/drawingml/2006/table">
                <a:tbl>
                  <a:tblPr firstRow="1" bandRow="1">
                    <a:tableStyleId>{2D5ABB26-0587-4C30-8999-92F81FD0307C}</a:tableStyleId>
                  </a:tblPr>
                  <a:tblGrid>
                    <a:gridCol w="7073461">
                      <a:extLst>
                        <a:ext uri="{9D8B030D-6E8A-4147-A177-3AD203B41FA5}">
                          <a16:colId xmlns="" xmlns:a16="http://schemas.microsoft.com/office/drawing/2014/main" val="2435879438"/>
                        </a:ext>
                      </a:extLst>
                    </a:gridCol>
                    <a:gridCol w="3044937">
                      <a:extLst>
                        <a:ext uri="{9D8B030D-6E8A-4147-A177-3AD203B41FA5}">
                          <a16:colId xmlns="" xmlns:a16="http://schemas.microsoft.com/office/drawing/2014/main" val="348928089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right"/>
                              </m:oMathParaPr>
                              <m:oMath xmlns:m="http://schemas.openxmlformats.org/officeDocument/2006/math">
                                <m:acc>
                                  <m:accPr>
                                    <m:chr m:val="̈"/>
                                    <m:ctrlPr>
                                      <a:rPr lang="en-US" b="0" i="1" smtClean="0">
                                        <a:latin typeface="Cambria Math" charset="0"/>
                                        <a:ea typeface="Cambria Math" panose="02040503050406030204" pitchFamily="18" charset="0"/>
                                      </a:rPr>
                                    </m:ctrlPr>
                                  </m:accPr>
                                  <m:e>
                                    <m:r>
                                      <m:rPr>
                                        <m:sty m:val="p"/>
                                      </m:rPr>
                                      <a:rPr lang="el-GR" b="0"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𝜑</m:t>
                                    </m:r>
                                  </m:e>
                                </m:acc>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h</m:t>
                                    </m:r>
                                    <m:sSub>
                                      <m:sSubPr>
                                        <m:ctrlPr>
                                          <a:rPr lang="en-US" b="0" i="1" smtClean="0">
                                            <a:latin typeface="Cambria Math" charset="0"/>
                                            <a:ea typeface="Cambria Math" panose="02040503050406030204" pitchFamily="18" charset="0"/>
                                          </a:rPr>
                                        </m:ctrlPr>
                                      </m:sSubPr>
                                      <m:e>
                                        <m:r>
                                          <m:rPr>
                                            <m:sty m:val="p"/>
                                          </m:rPr>
                                          <a:rPr lang="el-GR" b="0" i="1" smtClean="0">
                                            <a:latin typeface="Cambria Math" panose="02040503050406030204" pitchFamily="18" charset="0"/>
                                            <a:ea typeface="Cambria Math" panose="02040503050406030204" pitchFamily="18" charset="0"/>
                                          </a:rPr>
                                          <m:t>Γ</m:t>
                                        </m:r>
                                      </m:e>
                                      <m:sub>
                                        <m:r>
                                          <a:rPr lang="en-US" b="0" i="1" smtClean="0">
                                            <a:latin typeface="Cambria Math" panose="02040503050406030204" pitchFamily="18" charset="0"/>
                                            <a:ea typeface="Cambria Math" panose="02040503050406030204" pitchFamily="18" charset="0"/>
                                          </a:rPr>
                                          <m:t>𝑠</m:t>
                                        </m:r>
                                      </m:sub>
                                    </m:sSub>
                                    <m:r>
                                      <m:rPr>
                                        <m:sty m:val="p"/>
                                      </m:rPr>
                                      <a:rPr lang="el-GR" b="0"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ea typeface="Cambria Math" panose="02040503050406030204" pitchFamily="18" charset="0"/>
                                      </a:rPr>
                                      <m:t>𝑠</m:t>
                                    </m:r>
                                  </m:sub>
                                </m:sSub>
                                <m:acc>
                                  <m:accPr>
                                    <m:chr m:val="̇"/>
                                    <m:ctrlPr>
                                      <a:rPr lang="en-US" b="0" i="1" smtClean="0">
                                        <a:latin typeface="Cambria Math"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𝑤</m:t>
                                    </m:r>
                                  </m:e>
                                </m:acc>
                              </m:oMath>
                            </m:oMathPara>
                          </a14:m>
                          <a:endParaRPr lang="en-US" b="0" dirty="0" smtClean="0"/>
                        </a:p>
                      </a:txBody>
                      <a:tcPr>
                        <a:solidFill>
                          <a:srgbClr val="FFFF00"/>
                        </a:solidFill>
                      </a:tcPr>
                    </a:tc>
                    <a:tc>
                      <a:txBody>
                        <a:bodyPr/>
                        <a:lstStyle/>
                        <a:p>
                          <a:pPr algn="r"/>
                          <a:r>
                            <a:rPr lang="en-GB" dirty="0" smtClean="0"/>
                            <a:t>Eq. 36 </a:t>
                          </a:r>
                          <a:endParaRPr lang="en-GB" dirty="0"/>
                        </a:p>
                      </a:txBody>
                      <a:tcPr anchor="ctr"/>
                    </a:tc>
                    <a:extLst>
                      <a:ext uri="{0D108BD9-81ED-4DB2-BD59-A6C34878D82A}">
                        <a16:rowId xmlns="" xmlns:a16="http://schemas.microsoft.com/office/drawing/2014/main" val="2992407173"/>
                      </a:ext>
                    </a:extLst>
                  </a:tr>
                </a:tbl>
              </a:graphicData>
            </a:graphic>
          </p:graphicFrame>
        </mc:Choice>
        <mc:Fallback xmlns="">
          <p:graphicFrame>
            <p:nvGraphicFramePr>
              <p:cNvPr id="26" name="Table 25"/>
              <p:cNvGraphicFramePr>
                <a:graphicFrameLocks noGrp="1"/>
              </p:cNvGraphicFramePr>
              <p:nvPr>
                <p:extLst>
                  <p:ext uri="{D42A27DB-BD31-4B8C-83A1-F6EECF244321}">
                    <p14:modId xmlns:p14="http://schemas.microsoft.com/office/powerpoint/2010/main" val="278768205"/>
                  </p:ext>
                </p:extLst>
              </p:nvPr>
            </p:nvGraphicFramePr>
            <p:xfrm>
              <a:off x="746235" y="5697501"/>
              <a:ext cx="10118398" cy="376174"/>
            </p:xfrm>
            <a:graphic>
              <a:graphicData uri="http://schemas.openxmlformats.org/drawingml/2006/table">
                <a:tbl>
                  <a:tblPr firstRow="1" bandRow="1">
                    <a:tableStyleId>{2D5ABB26-0587-4C30-8999-92F81FD0307C}</a:tableStyleId>
                  </a:tblPr>
                  <a:tblGrid>
                    <a:gridCol w="7073461">
                      <a:extLst>
                        <a:ext uri="{9D8B030D-6E8A-4147-A177-3AD203B41FA5}">
                          <a16:colId xmlns="" xmlns:a16="http://schemas.microsoft.com/office/drawing/2014/main" xmlns:a14="http://schemas.microsoft.com/office/drawing/2010/main" val="2435879438"/>
                        </a:ext>
                      </a:extLst>
                    </a:gridCol>
                    <a:gridCol w="3044937">
                      <a:extLst>
                        <a:ext uri="{9D8B030D-6E8A-4147-A177-3AD203B41FA5}">
                          <a16:colId xmlns="" xmlns:a16="http://schemas.microsoft.com/office/drawing/2014/main" xmlns:a14="http://schemas.microsoft.com/office/drawing/2010/main" val="3489280894"/>
                        </a:ext>
                      </a:extLst>
                    </a:gridCol>
                  </a:tblGrid>
                  <a:tr h="376174">
                    <a:tc>
                      <a:txBody>
                        <a:bodyPr/>
                        <a:lstStyle/>
                        <a:p>
                          <a:endParaRPr lang="en-US"/>
                        </a:p>
                      </a:txBody>
                      <a:tcPr>
                        <a:blipFill rotWithShape="0">
                          <a:blip r:embed="rId8"/>
                          <a:stretch>
                            <a:fillRect t="-6349" r="-43066" b="-22222"/>
                          </a:stretch>
                        </a:blipFill>
                      </a:tcPr>
                    </a:tc>
                    <a:tc>
                      <a:txBody>
                        <a:bodyPr/>
                        <a:lstStyle/>
                        <a:p>
                          <a:pPr algn="r"/>
                          <a:r>
                            <a:rPr lang="en-GB" dirty="0" smtClean="0"/>
                            <a:t>Eq. 36 </a:t>
                          </a:r>
                          <a:endParaRPr lang="en-GB" dirty="0"/>
                        </a:p>
                      </a:txBody>
                      <a:tcPr anchor="ctr"/>
                    </a:tc>
                    <a:extLst>
                      <a:ext uri="{0D108BD9-81ED-4DB2-BD59-A6C34878D82A}">
                        <a16:rowId xmlns="" xmlns:a16="http://schemas.microsoft.com/office/drawing/2014/main" xmlns:a14="http://schemas.microsoft.com/office/drawing/2010/main" val="2992407173"/>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7" name="Table 26"/>
              <p:cNvGraphicFramePr>
                <a:graphicFrameLocks noGrp="1"/>
              </p:cNvGraphicFramePr>
              <p:nvPr>
                <p:extLst>
                  <p:ext uri="{D42A27DB-BD31-4B8C-83A1-F6EECF244321}">
                    <p14:modId xmlns:p14="http://schemas.microsoft.com/office/powerpoint/2010/main" val="1595387328"/>
                  </p:ext>
                </p:extLst>
              </p:nvPr>
            </p:nvGraphicFramePr>
            <p:xfrm>
              <a:off x="746235" y="6176175"/>
              <a:ext cx="10118398" cy="404178"/>
            </p:xfrm>
            <a:graphic>
              <a:graphicData uri="http://schemas.openxmlformats.org/drawingml/2006/table">
                <a:tbl>
                  <a:tblPr firstRow="1" bandRow="1">
                    <a:tableStyleId>{2D5ABB26-0587-4C30-8999-92F81FD0307C}</a:tableStyleId>
                  </a:tblPr>
                  <a:tblGrid>
                    <a:gridCol w="7073461">
                      <a:extLst>
                        <a:ext uri="{9D8B030D-6E8A-4147-A177-3AD203B41FA5}">
                          <a16:colId xmlns="" xmlns:a16="http://schemas.microsoft.com/office/drawing/2014/main" val="2435879438"/>
                        </a:ext>
                      </a:extLst>
                    </a:gridCol>
                    <a:gridCol w="3044937">
                      <a:extLst>
                        <a:ext uri="{9D8B030D-6E8A-4147-A177-3AD203B41FA5}">
                          <a16:colId xmlns="" xmlns:a16="http://schemas.microsoft.com/office/drawing/2014/main" val="348928089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right"/>
                              </m:oMathParaPr>
                              <m:oMath xmlns:m="http://schemas.openxmlformats.org/officeDocument/2006/math">
                                <m:acc>
                                  <m:accPr>
                                    <m:chr m:val="̈"/>
                                    <m:ctrlPr>
                                      <a:rPr lang="en-US" b="0" i="1" smtClean="0">
                                        <a:latin typeface="Cambria Math" charset="0"/>
                                        <a:ea typeface="Cambria Math" panose="02040503050406030204" pitchFamily="18" charset="0"/>
                                      </a:rPr>
                                    </m:ctrlPr>
                                  </m:accPr>
                                  <m:e>
                                    <m:r>
                                      <m:rPr>
                                        <m:sty m:val="p"/>
                                      </m:rPr>
                                      <a:rPr lang="el-GR" b="0"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𝜑</m:t>
                                    </m:r>
                                  </m:e>
                                </m:acc>
                                <m:r>
                                  <a:rPr lang="en-US" b="0" i="1" smtClean="0">
                                    <a:latin typeface="Cambria Math" panose="02040503050406030204" pitchFamily="18" charset="0"/>
                                    <a:ea typeface="Cambria Math" panose="02040503050406030204" pitchFamily="18" charset="0"/>
                                  </a:rPr>
                                  <m:t>+</m:t>
                                </m:r>
                                <m:sSubSup>
                                  <m:sSubSupPr>
                                    <m:ctrlPr>
                                      <a:rPr lang="en-US" b="0" i="1" smtClean="0">
                                        <a:latin typeface="Cambria Math" charset="0"/>
                                        <a:ea typeface="Cambria Math" panose="02040503050406030204" pitchFamily="18" charset="0"/>
                                      </a:rPr>
                                    </m:ctrlPr>
                                  </m:sSubSupPr>
                                  <m:e>
                                    <m:r>
                                      <m:rPr>
                                        <m:sty m:val="p"/>
                                      </m:rPr>
                                      <a:rPr lang="el-GR" b="0"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ea typeface="Cambria Math" panose="02040503050406030204" pitchFamily="18" charset="0"/>
                                      </a:rPr>
                                      <m:t>𝑠𝑦</m:t>
                                    </m:r>
                                  </m:sub>
                                  <m:sup>
                                    <m:r>
                                      <a:rPr lang="en-US" b="0" i="1" smtClean="0">
                                        <a:latin typeface="Cambria Math" panose="02040503050406030204" pitchFamily="18" charset="0"/>
                                        <a:ea typeface="Cambria Math" panose="02040503050406030204" pitchFamily="18" charset="0"/>
                                      </a:rPr>
                                      <m:t>2</m:t>
                                    </m:r>
                                  </m:sup>
                                </m:sSubSup>
                                <m:r>
                                  <m:rPr>
                                    <m:sty m:val="p"/>
                                  </m:rPr>
                                  <a:rPr lang="el-GR" b="0" i="1" smtClean="0">
                                    <a:latin typeface="Cambria Math" panose="02040503050406030204" pitchFamily="18" charset="0"/>
                                    <a:ea typeface="Cambria Math" panose="02040503050406030204" pitchFamily="18" charset="0"/>
                                  </a:rPr>
                                  <m:t>Δ</m:t>
                                </m:r>
                                <m:r>
                                  <a:rPr lang="el-GR" b="0" i="1" smtClean="0">
                                    <a:latin typeface="Cambria Math" panose="02040503050406030204" pitchFamily="18" charset="0"/>
                                    <a:ea typeface="Cambria Math" panose="02040503050406030204" pitchFamily="18" charset="0"/>
                                  </a:rPr>
                                  <m:t>𝜑</m:t>
                                </m:r>
                                <m:r>
                                  <a:rPr lang="en-US" b="0" i="1" smtClean="0">
                                    <a:latin typeface="Cambria Math" panose="02040503050406030204" pitchFamily="18" charset="0"/>
                                    <a:ea typeface="Cambria Math" panose="02040503050406030204" pitchFamily="18" charset="0"/>
                                  </a:rPr>
                                  <m:t>=0</m:t>
                                </m:r>
                              </m:oMath>
                            </m:oMathPara>
                          </a14:m>
                          <a:endParaRPr lang="en-US" b="0" dirty="0" smtClean="0"/>
                        </a:p>
                      </a:txBody>
                      <a:tcPr>
                        <a:solidFill>
                          <a:srgbClr val="FFFF00"/>
                        </a:solidFill>
                      </a:tcPr>
                    </a:tc>
                    <a:tc>
                      <a:txBody>
                        <a:bodyPr/>
                        <a:lstStyle/>
                        <a:p>
                          <a:pPr algn="r"/>
                          <a:r>
                            <a:rPr lang="en-GB" dirty="0" smtClean="0"/>
                            <a:t>Eq. 37 </a:t>
                          </a:r>
                          <a:endParaRPr lang="en-GB" dirty="0"/>
                        </a:p>
                      </a:txBody>
                      <a:tcPr anchor="ctr"/>
                    </a:tc>
                    <a:extLst>
                      <a:ext uri="{0D108BD9-81ED-4DB2-BD59-A6C34878D82A}">
                        <a16:rowId xmlns="" xmlns:a16="http://schemas.microsoft.com/office/drawing/2014/main" val="2992407173"/>
                      </a:ext>
                    </a:extLst>
                  </a:tr>
                </a:tbl>
              </a:graphicData>
            </a:graphic>
          </p:graphicFrame>
        </mc:Choice>
        <mc:Fallback xmlns="">
          <p:graphicFrame>
            <p:nvGraphicFramePr>
              <p:cNvPr id="27" name="Table 26"/>
              <p:cNvGraphicFramePr>
                <a:graphicFrameLocks noGrp="1"/>
              </p:cNvGraphicFramePr>
              <p:nvPr>
                <p:extLst>
                  <p:ext uri="{D42A27DB-BD31-4B8C-83A1-F6EECF244321}">
                    <p14:modId xmlns:p14="http://schemas.microsoft.com/office/powerpoint/2010/main" val="1595387328"/>
                  </p:ext>
                </p:extLst>
              </p:nvPr>
            </p:nvGraphicFramePr>
            <p:xfrm>
              <a:off x="746235" y="6176175"/>
              <a:ext cx="10118398" cy="404178"/>
            </p:xfrm>
            <a:graphic>
              <a:graphicData uri="http://schemas.openxmlformats.org/drawingml/2006/table">
                <a:tbl>
                  <a:tblPr firstRow="1" bandRow="1">
                    <a:tableStyleId>{2D5ABB26-0587-4C30-8999-92F81FD0307C}</a:tableStyleId>
                  </a:tblPr>
                  <a:tblGrid>
                    <a:gridCol w="7073461">
                      <a:extLst>
                        <a:ext uri="{9D8B030D-6E8A-4147-A177-3AD203B41FA5}">
                          <a16:colId xmlns="" xmlns:a16="http://schemas.microsoft.com/office/drawing/2014/main" xmlns:a14="http://schemas.microsoft.com/office/drawing/2010/main" val="2435879438"/>
                        </a:ext>
                      </a:extLst>
                    </a:gridCol>
                    <a:gridCol w="3044937">
                      <a:extLst>
                        <a:ext uri="{9D8B030D-6E8A-4147-A177-3AD203B41FA5}">
                          <a16:colId xmlns="" xmlns:a16="http://schemas.microsoft.com/office/drawing/2014/main" xmlns:a14="http://schemas.microsoft.com/office/drawing/2010/main" val="3489280894"/>
                        </a:ext>
                      </a:extLst>
                    </a:gridCol>
                  </a:tblGrid>
                  <a:tr h="404178">
                    <a:tc>
                      <a:txBody>
                        <a:bodyPr/>
                        <a:lstStyle/>
                        <a:p>
                          <a:endParaRPr lang="en-US"/>
                        </a:p>
                      </a:txBody>
                      <a:tcPr>
                        <a:blipFill rotWithShape="0">
                          <a:blip r:embed="rId9"/>
                          <a:stretch>
                            <a:fillRect t="-2985" r="-43066" b="-17910"/>
                          </a:stretch>
                        </a:blipFill>
                      </a:tcPr>
                    </a:tc>
                    <a:tc>
                      <a:txBody>
                        <a:bodyPr/>
                        <a:lstStyle/>
                        <a:p>
                          <a:pPr algn="r"/>
                          <a:r>
                            <a:rPr lang="en-GB" dirty="0" smtClean="0"/>
                            <a:t>Eq. 37 </a:t>
                          </a:r>
                          <a:endParaRPr lang="en-GB" dirty="0"/>
                        </a:p>
                      </a:txBody>
                      <a:tcPr anchor="ctr"/>
                    </a:tc>
                    <a:extLst>
                      <a:ext uri="{0D108BD9-81ED-4DB2-BD59-A6C34878D82A}">
                        <a16:rowId xmlns="" xmlns:a16="http://schemas.microsoft.com/office/drawing/2014/main" xmlns:a14="http://schemas.microsoft.com/office/drawing/2010/main" val="2992407173"/>
                      </a:ext>
                    </a:extLst>
                  </a:tr>
                </a:tbl>
              </a:graphicData>
            </a:graphic>
          </p:graphicFrame>
        </mc:Fallback>
      </mc:AlternateContent>
      <p:sp>
        <p:nvSpPr>
          <p:cNvPr id="28" name="TextBox 27"/>
          <p:cNvSpPr txBox="1"/>
          <p:nvPr/>
        </p:nvSpPr>
        <p:spPr>
          <a:xfrm>
            <a:off x="609618" y="6116654"/>
            <a:ext cx="4656083" cy="523220"/>
          </a:xfrm>
          <a:prstGeom prst="rect">
            <a:avLst/>
          </a:prstGeom>
          <a:noFill/>
        </p:spPr>
        <p:txBody>
          <a:bodyPr wrap="square" rtlCol="0">
            <a:spAutoFit/>
          </a:bodyPr>
          <a:lstStyle/>
          <a:p>
            <a:pPr algn="ctr"/>
            <a:r>
              <a:rPr lang="en-GB" sz="1400" dirty="0" smtClean="0"/>
              <a:t>HARMONIC OSCILLATOR EQUATION TO DESCRIBE THE SYNCHROTRON OSCILLATIONS FOR SMALL AMPLITUDES </a:t>
            </a:r>
            <a:endParaRPr lang="en-GB" sz="1400" dirty="0"/>
          </a:p>
        </p:txBody>
      </p:sp>
      <p:grpSp>
        <p:nvGrpSpPr>
          <p:cNvPr id="5" name="Group 4"/>
          <p:cNvGrpSpPr/>
          <p:nvPr/>
        </p:nvGrpSpPr>
        <p:grpSpPr>
          <a:xfrm>
            <a:off x="6587641" y="6152889"/>
            <a:ext cx="1752865" cy="523224"/>
            <a:chOff x="6061405" y="5301727"/>
            <a:chExt cx="1752865" cy="523224"/>
          </a:xfrm>
        </p:grpSpPr>
        <p:sp>
          <p:nvSpPr>
            <p:cNvPr id="29" name="Oval 28"/>
            <p:cNvSpPr/>
            <p:nvPr/>
          </p:nvSpPr>
          <p:spPr>
            <a:xfrm>
              <a:off x="6061405" y="5301727"/>
              <a:ext cx="430925" cy="52322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0" name="Straight Arrow Connector 29"/>
            <p:cNvCxnSpPr/>
            <p:nvPr/>
          </p:nvCxnSpPr>
          <p:spPr>
            <a:xfrm flipH="1">
              <a:off x="6292634" y="5609015"/>
              <a:ext cx="1521636" cy="2159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31" name="TextBox 30"/>
              <p:cNvSpPr txBox="1"/>
              <p:nvPr/>
            </p:nvSpPr>
            <p:spPr>
              <a:xfrm>
                <a:off x="7917243" y="5433005"/>
                <a:ext cx="4131532" cy="945259"/>
              </a:xfrm>
              <a:prstGeom prst="rect">
                <a:avLst/>
              </a:prstGeom>
              <a:solidFill>
                <a:srgbClr val="FFC000"/>
              </a:solidFill>
            </p:spPr>
            <p:txBody>
              <a:bodyPr wrap="square" rtlCol="0">
                <a:spAutoFit/>
              </a:bodyPr>
              <a:lstStyle/>
              <a:p>
                <a:pPr algn="ctr"/>
                <a14:m>
                  <m:oMath xmlns:m="http://schemas.openxmlformats.org/officeDocument/2006/math">
                    <m:sSub>
                      <m:sSubPr>
                        <m:ctrlPr>
                          <a:rPr lang="en-GB" i="1" smtClean="0">
                            <a:latin typeface="Cambria Math" charset="0"/>
                          </a:rPr>
                        </m:ctrlPr>
                      </m:sSubPr>
                      <m:e>
                        <m:r>
                          <m:rPr>
                            <m:sty m:val="p"/>
                          </m:rPr>
                          <a:rPr lang="el-GR"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rPr>
                          <m:t>𝑠𝑦</m:t>
                        </m:r>
                      </m:sub>
                    </m:sSub>
                    <m:r>
                      <a:rPr lang="en-US" b="0" i="1" smtClean="0">
                        <a:latin typeface="Cambria Math" panose="02040503050406030204" pitchFamily="18" charset="0"/>
                      </a:rPr>
                      <m:t>= </m:t>
                    </m:r>
                  </m:oMath>
                </a14:m>
                <a:r>
                  <a:rPr lang="en-GB" dirty="0"/>
                  <a:t>synchrotron oscillations</a:t>
                </a:r>
                <a:r>
                  <a:rPr lang="en-GB" dirty="0" smtClean="0"/>
                  <a:t> frequency </a:t>
                </a:r>
              </a:p>
              <a:p>
                <a:pPr algn="ctr"/>
                <a:r>
                  <a:rPr lang="en-GB" dirty="0" smtClean="0">
                    <a:sym typeface="Wingdings" panose="05000000000000000000" pitchFamily="2" charset="2"/>
                  </a:rPr>
                  <a:t> proportional to the revolution frequency</a:t>
                </a:r>
                <a:endParaRPr lang="en-GB" dirty="0"/>
              </a:p>
            </p:txBody>
          </p:sp>
        </mc:Choice>
        <mc:Fallback xmlns="">
          <p:sp>
            <p:nvSpPr>
              <p:cNvPr id="31" name="TextBox 30"/>
              <p:cNvSpPr txBox="1">
                <a:spLocks noRot="1" noChangeAspect="1" noMove="1" noResize="1" noEditPoints="1" noAdjustHandles="1" noChangeArrowheads="1" noChangeShapeType="1" noTextEdit="1"/>
              </p:cNvSpPr>
              <p:nvPr/>
            </p:nvSpPr>
            <p:spPr>
              <a:xfrm>
                <a:off x="7917243" y="5433005"/>
                <a:ext cx="4131532" cy="945259"/>
              </a:xfrm>
              <a:prstGeom prst="rect">
                <a:avLst/>
              </a:prstGeom>
              <a:blipFill rotWithShape="0">
                <a:blip r:embed="rId10"/>
                <a:stretch>
                  <a:fillRect t="-36774" r="-737" b="-96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32" name="Table 31"/>
              <p:cNvGraphicFramePr>
                <a:graphicFrameLocks noGrp="1"/>
              </p:cNvGraphicFramePr>
              <p:nvPr>
                <p:extLst>
                  <p:ext uri="{D42A27DB-BD31-4B8C-83A1-F6EECF244321}">
                    <p14:modId xmlns:p14="http://schemas.microsoft.com/office/powerpoint/2010/main" val="194005254"/>
                  </p:ext>
                </p:extLst>
              </p:nvPr>
            </p:nvGraphicFramePr>
            <p:xfrm>
              <a:off x="746235" y="3915274"/>
              <a:ext cx="10118398" cy="376174"/>
            </p:xfrm>
            <a:graphic>
              <a:graphicData uri="http://schemas.openxmlformats.org/drawingml/2006/table">
                <a:tbl>
                  <a:tblPr firstRow="1" bandRow="1">
                    <a:tableStyleId>{2D5ABB26-0587-4C30-8999-92F81FD0307C}</a:tableStyleId>
                  </a:tblPr>
                  <a:tblGrid>
                    <a:gridCol w="7073461">
                      <a:extLst>
                        <a:ext uri="{9D8B030D-6E8A-4147-A177-3AD203B41FA5}">
                          <a16:colId xmlns="" xmlns:a16="http://schemas.microsoft.com/office/drawing/2014/main" val="2435879438"/>
                        </a:ext>
                      </a:extLst>
                    </a:gridCol>
                    <a:gridCol w="3044937">
                      <a:extLst>
                        <a:ext uri="{9D8B030D-6E8A-4147-A177-3AD203B41FA5}">
                          <a16:colId xmlns="" xmlns:a16="http://schemas.microsoft.com/office/drawing/2014/main" val="348928089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right"/>
                              </m:oMathParaPr>
                              <m:oMath xmlns:m="http://schemas.openxmlformats.org/officeDocument/2006/math">
                                <m:acc>
                                  <m:accPr>
                                    <m:chr m:val="̈"/>
                                    <m:ctrlPr>
                                      <a:rPr lang="en-US" b="0" i="1" smtClean="0">
                                        <a:latin typeface="Cambria Math" charset="0"/>
                                        <a:ea typeface="Cambria Math" panose="02040503050406030204" pitchFamily="18" charset="0"/>
                                      </a:rPr>
                                    </m:ctrlPr>
                                  </m:accPr>
                                  <m:e>
                                    <m:r>
                                      <m:rPr>
                                        <m:sty m:val="p"/>
                                      </m:rPr>
                                      <a:rPr lang="el-GR" b="0"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𝜑</m:t>
                                    </m:r>
                                  </m:e>
                                </m:acc>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h</m:t>
                                    </m:r>
                                    <m:sSub>
                                      <m:sSubPr>
                                        <m:ctrlPr>
                                          <a:rPr lang="en-US" b="0" i="1" smtClean="0">
                                            <a:latin typeface="Cambria Math" charset="0"/>
                                            <a:ea typeface="Cambria Math" panose="02040503050406030204" pitchFamily="18" charset="0"/>
                                          </a:rPr>
                                        </m:ctrlPr>
                                      </m:sSubPr>
                                      <m:e>
                                        <m:r>
                                          <m:rPr>
                                            <m:sty m:val="p"/>
                                          </m:rPr>
                                          <a:rPr lang="el-GR" b="0" i="1" smtClean="0">
                                            <a:latin typeface="Cambria Math" panose="02040503050406030204" pitchFamily="18" charset="0"/>
                                            <a:ea typeface="Cambria Math" panose="02040503050406030204" pitchFamily="18" charset="0"/>
                                          </a:rPr>
                                          <m:t>Γ</m:t>
                                        </m:r>
                                      </m:e>
                                      <m:sub>
                                        <m:r>
                                          <a:rPr lang="en-US" b="0" i="1" smtClean="0">
                                            <a:latin typeface="Cambria Math" panose="02040503050406030204" pitchFamily="18" charset="0"/>
                                            <a:ea typeface="Cambria Math" panose="02040503050406030204" pitchFamily="18" charset="0"/>
                                          </a:rPr>
                                          <m:t>𝑠</m:t>
                                        </m:r>
                                      </m:sub>
                                    </m:sSub>
                                    <m:r>
                                      <m:rPr>
                                        <m:sty m:val="p"/>
                                      </m:rPr>
                                      <a:rPr lang="el-GR" b="0"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ea typeface="Cambria Math" panose="02040503050406030204" pitchFamily="18" charset="0"/>
                                      </a:rPr>
                                      <m:t>𝑠</m:t>
                                    </m:r>
                                  </m:sub>
                                </m:sSub>
                                <m:acc>
                                  <m:accPr>
                                    <m:chr m:val="̇"/>
                                    <m:ctrlPr>
                                      <a:rPr lang="en-US" b="0" i="1" smtClean="0">
                                        <a:latin typeface="Cambria Math"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𝑤</m:t>
                                    </m:r>
                                  </m:e>
                                </m:acc>
                              </m:oMath>
                            </m:oMathPara>
                          </a14:m>
                          <a:endParaRPr lang="en-US" b="0" dirty="0" smtClean="0"/>
                        </a:p>
                      </a:txBody>
                      <a:tcPr>
                        <a:solidFill>
                          <a:srgbClr val="FFFF00"/>
                        </a:solidFill>
                      </a:tcPr>
                    </a:tc>
                    <a:tc>
                      <a:txBody>
                        <a:bodyPr/>
                        <a:lstStyle/>
                        <a:p>
                          <a:pPr algn="r"/>
                          <a:r>
                            <a:rPr lang="en-GB" dirty="0" smtClean="0"/>
                            <a:t>Eq. 36 </a:t>
                          </a:r>
                          <a:endParaRPr lang="en-GB" dirty="0"/>
                        </a:p>
                      </a:txBody>
                      <a:tcPr anchor="ctr"/>
                    </a:tc>
                    <a:extLst>
                      <a:ext uri="{0D108BD9-81ED-4DB2-BD59-A6C34878D82A}">
                        <a16:rowId xmlns="" xmlns:a16="http://schemas.microsoft.com/office/drawing/2014/main" val="2992407173"/>
                      </a:ext>
                    </a:extLst>
                  </a:tr>
                </a:tbl>
              </a:graphicData>
            </a:graphic>
          </p:graphicFrame>
        </mc:Choice>
        <mc:Fallback xmlns="">
          <p:graphicFrame>
            <p:nvGraphicFramePr>
              <p:cNvPr id="32" name="Table 31"/>
              <p:cNvGraphicFramePr>
                <a:graphicFrameLocks noGrp="1"/>
              </p:cNvGraphicFramePr>
              <p:nvPr>
                <p:extLst>
                  <p:ext uri="{D42A27DB-BD31-4B8C-83A1-F6EECF244321}">
                    <p14:modId xmlns:p14="http://schemas.microsoft.com/office/powerpoint/2010/main" val="194005254"/>
                  </p:ext>
                </p:extLst>
              </p:nvPr>
            </p:nvGraphicFramePr>
            <p:xfrm>
              <a:off x="746235" y="3915274"/>
              <a:ext cx="10118398" cy="376174"/>
            </p:xfrm>
            <a:graphic>
              <a:graphicData uri="http://schemas.openxmlformats.org/drawingml/2006/table">
                <a:tbl>
                  <a:tblPr firstRow="1" bandRow="1">
                    <a:tableStyleId>{2D5ABB26-0587-4C30-8999-92F81FD0307C}</a:tableStyleId>
                  </a:tblPr>
                  <a:tblGrid>
                    <a:gridCol w="7073461">
                      <a:extLst>
                        <a:ext uri="{9D8B030D-6E8A-4147-A177-3AD203B41FA5}">
                          <a16:colId xmlns="" xmlns:a16="http://schemas.microsoft.com/office/drawing/2014/main" xmlns:a14="http://schemas.microsoft.com/office/drawing/2010/main" val="2435879438"/>
                        </a:ext>
                      </a:extLst>
                    </a:gridCol>
                    <a:gridCol w="3044937">
                      <a:extLst>
                        <a:ext uri="{9D8B030D-6E8A-4147-A177-3AD203B41FA5}">
                          <a16:colId xmlns="" xmlns:a16="http://schemas.microsoft.com/office/drawing/2014/main" xmlns:a14="http://schemas.microsoft.com/office/drawing/2010/main" val="3489280894"/>
                        </a:ext>
                      </a:extLst>
                    </a:gridCol>
                  </a:tblGrid>
                  <a:tr h="376174">
                    <a:tc>
                      <a:txBody>
                        <a:bodyPr/>
                        <a:lstStyle/>
                        <a:p>
                          <a:endParaRPr lang="en-US"/>
                        </a:p>
                      </a:txBody>
                      <a:tcPr>
                        <a:blipFill rotWithShape="0">
                          <a:blip r:embed="rId11"/>
                          <a:stretch>
                            <a:fillRect t="-6452" r="-43066" b="-24194"/>
                          </a:stretch>
                        </a:blipFill>
                      </a:tcPr>
                    </a:tc>
                    <a:tc>
                      <a:txBody>
                        <a:bodyPr/>
                        <a:lstStyle/>
                        <a:p>
                          <a:pPr algn="r"/>
                          <a:r>
                            <a:rPr lang="en-GB" dirty="0" smtClean="0"/>
                            <a:t>Eq. 36 </a:t>
                          </a:r>
                          <a:endParaRPr lang="en-GB" dirty="0"/>
                        </a:p>
                      </a:txBody>
                      <a:tcPr anchor="ctr"/>
                    </a:tc>
                    <a:extLst>
                      <a:ext uri="{0D108BD9-81ED-4DB2-BD59-A6C34878D82A}">
                        <a16:rowId xmlns="" xmlns:a16="http://schemas.microsoft.com/office/drawing/2014/main" xmlns:a14="http://schemas.microsoft.com/office/drawing/2010/main" val="2992407173"/>
                      </a:ext>
                    </a:extLst>
                  </a:tr>
                </a:tbl>
              </a:graphicData>
            </a:graphic>
          </p:graphicFrame>
        </mc:Fallback>
      </mc:AlternateContent>
      <p:sp>
        <p:nvSpPr>
          <p:cNvPr id="9" name="Oval 8"/>
          <p:cNvSpPr/>
          <p:nvPr/>
        </p:nvSpPr>
        <p:spPr>
          <a:xfrm>
            <a:off x="7454106" y="3876215"/>
            <a:ext cx="368135" cy="45722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7695211" y="2880152"/>
            <a:ext cx="645296" cy="1154866"/>
          </a:xfrm>
          <a:custGeom>
            <a:avLst/>
            <a:gdLst>
              <a:gd name="connsiteX0" fmla="*/ 154379 w 442197"/>
              <a:gd name="connsiteY0" fmla="*/ 0 h 641267"/>
              <a:gd name="connsiteX1" fmla="*/ 439387 w 442197"/>
              <a:gd name="connsiteY1" fmla="*/ 356260 h 641267"/>
              <a:gd name="connsiteX2" fmla="*/ 0 w 442197"/>
              <a:gd name="connsiteY2" fmla="*/ 641267 h 641267"/>
            </a:gdLst>
            <a:ahLst/>
            <a:cxnLst>
              <a:cxn ang="0">
                <a:pos x="connsiteX0" y="connsiteY0"/>
              </a:cxn>
              <a:cxn ang="0">
                <a:pos x="connsiteX1" y="connsiteY1"/>
              </a:cxn>
              <a:cxn ang="0">
                <a:pos x="connsiteX2" y="connsiteY2"/>
              </a:cxn>
            </a:cxnLst>
            <a:rect l="l" t="t" r="r" b="b"/>
            <a:pathLst>
              <a:path w="442197" h="641267">
                <a:moveTo>
                  <a:pt x="154379" y="0"/>
                </a:moveTo>
                <a:cubicBezTo>
                  <a:pt x="309748" y="124691"/>
                  <a:pt x="465117" y="249382"/>
                  <a:pt x="439387" y="356260"/>
                </a:cubicBezTo>
                <a:cubicBezTo>
                  <a:pt x="413657" y="463138"/>
                  <a:pt x="0" y="641267"/>
                  <a:pt x="0" y="641267"/>
                </a:cubicBezTo>
              </a:path>
            </a:pathLst>
          </a:custGeom>
          <a:noFill/>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8446225" y="3034878"/>
            <a:ext cx="3073567" cy="923330"/>
          </a:xfrm>
          <a:prstGeom prst="rect">
            <a:avLst/>
          </a:prstGeom>
          <a:solidFill>
            <a:schemeClr val="accent4"/>
          </a:solidFill>
        </p:spPr>
        <p:txBody>
          <a:bodyPr wrap="square">
            <a:spAutoFit/>
          </a:bodyPr>
          <a:lstStyle/>
          <a:p>
            <a:r>
              <a:rPr lang="en-US"/>
              <a:t>Valid for any phase </a:t>
            </a:r>
            <a:r>
              <a:rPr lang="en-US" smtClean="0"/>
              <a:t>difference.</a:t>
            </a:r>
            <a:endParaRPr lang="en-US"/>
          </a:p>
          <a:p>
            <a:r>
              <a:rPr lang="en-US" altLang="en-US" dirty="0" smtClean="0"/>
              <a:t>Second </a:t>
            </a:r>
            <a:r>
              <a:rPr lang="en-US" altLang="en-US" dirty="0"/>
              <a:t>order </a:t>
            </a:r>
            <a:r>
              <a:rPr lang="en-US" altLang="en-US" dirty="0">
                <a:solidFill>
                  <a:srgbClr val="0432FF"/>
                </a:solidFill>
              </a:rPr>
              <a:t>differential equation is non-linear</a:t>
            </a:r>
            <a:endParaRPr lang="en-US" dirty="0"/>
          </a:p>
        </p:txBody>
      </p:sp>
    </p:spTree>
    <p:extLst>
      <p:ext uri="{BB962C8B-B14F-4D97-AF65-F5344CB8AC3E}">
        <p14:creationId xmlns:p14="http://schemas.microsoft.com/office/powerpoint/2010/main" val="8190182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8564" y="2632653"/>
            <a:ext cx="4002656" cy="281186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06386" y="2614723"/>
            <a:ext cx="4050737" cy="282979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66175" y="2614722"/>
            <a:ext cx="4162275" cy="2829791"/>
          </a:xfrm>
          <a:prstGeom prst="rect">
            <a:avLst/>
          </a:prstGeom>
        </p:spPr>
      </p:pic>
      <p:sp>
        <p:nvSpPr>
          <p:cNvPr id="12" name="Title 1"/>
          <p:cNvSpPr>
            <a:spLocks noGrp="1"/>
          </p:cNvSpPr>
          <p:nvPr>
            <p:ph type="title"/>
          </p:nvPr>
        </p:nvSpPr>
        <p:spPr>
          <a:xfrm>
            <a:off x="1391127" y="-9603"/>
            <a:ext cx="9568310" cy="1143000"/>
          </a:xfrm>
        </p:spPr>
        <p:txBody>
          <a:bodyPr>
            <a:normAutofit/>
          </a:bodyPr>
          <a:lstStyle/>
          <a:p>
            <a:pPr algn="ctr"/>
            <a:r>
              <a:rPr lang="en-GB" sz="3200" dirty="0" smtClean="0"/>
              <a:t>Single particle synchrotron motion – no acceleration</a:t>
            </a:r>
            <a:endParaRPr lang="en-US" sz="2800" dirty="0"/>
          </a:p>
        </p:txBody>
      </p:sp>
      <mc:AlternateContent xmlns:mc="http://schemas.openxmlformats.org/markup-compatibility/2006" xmlns:a14="http://schemas.microsoft.com/office/drawing/2010/main">
        <mc:Choice Requires="a14">
          <p:sp>
            <p:nvSpPr>
              <p:cNvPr id="17" name="TextBox 16"/>
              <p:cNvSpPr txBox="1">
                <a:spLocks noChangeArrowheads="1"/>
              </p:cNvSpPr>
              <p:nvPr/>
            </p:nvSpPr>
            <p:spPr bwMode="auto">
              <a:xfrm>
                <a:off x="158564" y="971080"/>
                <a:ext cx="12033436" cy="180434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285750" indent="-285750">
                  <a:buFont typeface="Wingdings" panose="05000000000000000000" pitchFamily="2" charset="2"/>
                  <a:buChar char="q"/>
                </a:pPr>
                <a:r>
                  <a:rPr lang="en-GB" dirty="0" smtClean="0">
                    <a:latin typeface="+mj-lt"/>
                  </a:rPr>
                  <a:t>All particles are </a:t>
                </a:r>
                <a:r>
                  <a:rPr lang="en-GB" b="1" dirty="0" smtClean="0">
                    <a:latin typeface="+mj-lt"/>
                  </a:rPr>
                  <a:t>oscillating around the synchronous one </a:t>
                </a:r>
                <a:r>
                  <a:rPr lang="en-GB" dirty="0" smtClean="0">
                    <a:latin typeface="+mj-lt"/>
                  </a:rPr>
                  <a:t>with frequencies called </a:t>
                </a:r>
                <a:r>
                  <a:rPr lang="en-GB" b="1" dirty="0" smtClean="0">
                    <a:latin typeface="+mj-lt"/>
                  </a:rPr>
                  <a:t>synchrotron frequencies </a:t>
                </a:r>
                <a14:m>
                  <m:oMath xmlns:m="http://schemas.openxmlformats.org/officeDocument/2006/math">
                    <m:sSub>
                      <m:sSubPr>
                        <m:ctrlPr>
                          <a:rPr lang="en-GB" b="1" i="1">
                            <a:latin typeface="Cambria Math" charset="0"/>
                          </a:rPr>
                        </m:ctrlPr>
                      </m:sSubPr>
                      <m:e>
                        <m:r>
                          <a:rPr lang="en-US" b="1" i="1" smtClean="0">
                            <a:latin typeface="Cambria Math" charset="0"/>
                          </a:rPr>
                          <m:t>𝒇</m:t>
                        </m:r>
                      </m:e>
                      <m:sub>
                        <m:r>
                          <a:rPr lang="en-GB" b="1" i="1">
                            <a:latin typeface="Cambria Math" panose="02040503050406030204" pitchFamily="18" charset="0"/>
                          </a:rPr>
                          <m:t>𝒔</m:t>
                        </m:r>
                      </m:sub>
                    </m:sSub>
                    <m:d>
                      <m:dPr>
                        <m:ctrlPr>
                          <a:rPr lang="en-GB" b="1" i="1" smtClean="0">
                            <a:latin typeface="Cambria Math" charset="0"/>
                          </a:rPr>
                        </m:ctrlPr>
                      </m:dPr>
                      <m:e>
                        <m:r>
                          <a:rPr lang="el-GR" b="1" i="1" smtClean="0">
                            <a:latin typeface="Cambria Math" panose="02040503050406030204" pitchFamily="18" charset="0"/>
                          </a:rPr>
                          <m:t>𝝋</m:t>
                        </m:r>
                      </m:e>
                    </m:d>
                  </m:oMath>
                </a14:m>
                <a:r>
                  <a:rPr lang="en-GB" dirty="0" smtClean="0">
                    <a:latin typeface="+mj-lt"/>
                  </a:rPr>
                  <a:t>.</a:t>
                </a:r>
                <a:r>
                  <a:rPr lang="en-GB" b="1" dirty="0" smtClean="0">
                    <a:latin typeface="+mj-lt"/>
                  </a:rPr>
                  <a:t> </a:t>
                </a:r>
              </a:p>
              <a:p>
                <a:pPr marL="285750" indent="-285750">
                  <a:buFont typeface="Wingdings" panose="05000000000000000000" pitchFamily="2" charset="2"/>
                  <a:buChar char="q"/>
                </a:pPr>
                <a:endParaRPr lang="en-GB" dirty="0" smtClean="0">
                  <a:latin typeface="+mj-lt"/>
                </a:endParaRPr>
              </a:p>
              <a:p>
                <a:pPr marL="285750" indent="-285750">
                  <a:buFont typeface="Wingdings" panose="05000000000000000000" pitchFamily="2" charset="2"/>
                  <a:buChar char="q"/>
                </a:pPr>
                <a:r>
                  <a:rPr lang="en-GB" b="1" dirty="0">
                    <a:latin typeface="+mj-lt"/>
                  </a:rPr>
                  <a:t>Stationary </a:t>
                </a:r>
                <a:r>
                  <a:rPr lang="en-GB" b="1" dirty="0" smtClean="0">
                    <a:latin typeface="+mj-lt"/>
                  </a:rPr>
                  <a:t>case</a:t>
                </a:r>
                <a:r>
                  <a:rPr lang="en-GB" dirty="0" smtClean="0">
                    <a:latin typeface="+mj-lt"/>
                    <a:sym typeface="Wingdings" panose="05000000000000000000" pitchFamily="2" charset="2"/>
                  </a:rPr>
                  <a:t>: In </a:t>
                </a:r>
                <a:r>
                  <a:rPr lang="en-GB" dirty="0">
                    <a:latin typeface="+mj-lt"/>
                    <a:sym typeface="Wingdings" panose="05000000000000000000" pitchFamily="2" charset="2"/>
                  </a:rPr>
                  <a:t>the </a:t>
                </a:r>
                <a:r>
                  <a:rPr lang="en-GB" dirty="0" smtClean="0">
                    <a:latin typeface="+mj-lt"/>
                    <a:sym typeface="Wingdings" panose="05000000000000000000" pitchFamily="2" charset="2"/>
                  </a:rPr>
                  <a:t>LHC </a:t>
                </a:r>
                <a14:m>
                  <m:oMath xmlns:m="http://schemas.openxmlformats.org/officeDocument/2006/math">
                    <m:sSub>
                      <m:sSubPr>
                        <m:ctrlPr>
                          <a:rPr lang="el-GR" i="1">
                            <a:latin typeface="Cambria Math" charset="0"/>
                          </a:rPr>
                        </m:ctrlPr>
                      </m:sSubPr>
                      <m:e>
                        <m:r>
                          <a:rPr lang="el-GR" i="1">
                            <a:latin typeface="Cambria Math" panose="02040503050406030204" pitchFamily="18" charset="0"/>
                          </a:rPr>
                          <m:t>𝜑</m:t>
                        </m:r>
                      </m:e>
                      <m:sub>
                        <m:r>
                          <a:rPr lang="en-GB">
                            <a:latin typeface="Cambria Math" panose="02040503050406030204" pitchFamily="18" charset="0"/>
                          </a:rPr>
                          <m:t>0</m:t>
                        </m:r>
                      </m:sub>
                    </m:sSub>
                    <m:r>
                      <a:rPr lang="en-US" b="0" i="1" smtClean="0">
                        <a:latin typeface="Cambria Math" charset="0"/>
                      </a:rPr>
                      <m:t>=</m:t>
                    </m:r>
                    <m:sSub>
                      <m:sSubPr>
                        <m:ctrlPr>
                          <a:rPr lang="el-GR" i="1">
                            <a:latin typeface="Cambria Math" charset="0"/>
                          </a:rPr>
                        </m:ctrlPr>
                      </m:sSubPr>
                      <m:e>
                        <m:r>
                          <a:rPr lang="el-GR" i="1">
                            <a:latin typeface="Cambria Math" panose="02040503050406030204" pitchFamily="18" charset="0"/>
                          </a:rPr>
                          <m:t>𝜑</m:t>
                        </m:r>
                      </m:e>
                      <m:sub>
                        <m:r>
                          <m:rPr>
                            <m:sty m:val="p"/>
                          </m:rPr>
                          <a:rPr lang="en-US" b="0" i="0" smtClean="0">
                            <a:latin typeface="Cambria Math" charset="0"/>
                          </a:rPr>
                          <m:t>s</m:t>
                        </m:r>
                      </m:sub>
                    </m:sSub>
                    <m:r>
                      <a:rPr lang="en-GB" i="1">
                        <a:latin typeface="Cambria Math" panose="02040503050406030204" pitchFamily="18" charset="0"/>
                      </a:rPr>
                      <m:t>=</m:t>
                    </m:r>
                  </m:oMath>
                </a14:m>
                <a:r>
                  <a:rPr lang="en-GB" dirty="0">
                    <a:latin typeface="+mj-lt"/>
                  </a:rPr>
                  <a:t> </a:t>
                </a:r>
                <a14:m>
                  <m:oMath xmlns:m="http://schemas.openxmlformats.org/officeDocument/2006/math">
                    <m:r>
                      <m:rPr>
                        <m:sty m:val="p"/>
                      </m:rPr>
                      <a:rPr lang="el-GR" i="0" dirty="0" smtClean="0">
                        <a:latin typeface="Cambria Math" panose="02040503050406030204" pitchFamily="18" charset="0"/>
                      </a:rPr>
                      <m:t>π</m:t>
                    </m:r>
                  </m:oMath>
                </a14:m>
                <a:r>
                  <a:rPr lang="en-GB" dirty="0" smtClean="0">
                    <a:latin typeface="+mj-lt"/>
                  </a:rPr>
                  <a:t> (above transition) </a:t>
                </a:r>
                <a:r>
                  <a:rPr lang="en-GB" dirty="0" smtClean="0">
                    <a:latin typeface="+mj-lt"/>
                    <a:sym typeface="Wingdings" panose="05000000000000000000" pitchFamily="2" charset="2"/>
                  </a:rPr>
                  <a:t> </a:t>
                </a:r>
                <a14:m>
                  <m:oMath xmlns:m="http://schemas.openxmlformats.org/officeDocument/2006/math">
                    <m:r>
                      <a:rPr lang="en-GB" b="1" i="1">
                        <a:latin typeface="Cambria Math" panose="02040503050406030204" pitchFamily="18" charset="0"/>
                      </a:rPr>
                      <m:t>𝑽</m:t>
                    </m:r>
                    <m:d>
                      <m:dPr>
                        <m:ctrlPr>
                          <a:rPr lang="en-GB" b="1" i="1">
                            <a:latin typeface="Cambria Math" charset="0"/>
                          </a:rPr>
                        </m:ctrlPr>
                      </m:dPr>
                      <m:e>
                        <m:r>
                          <m:rPr>
                            <m:sty m:val="p"/>
                          </m:rPr>
                          <a:rPr lang="el-GR" dirty="0">
                            <a:latin typeface="Cambria Math" panose="02040503050406030204" pitchFamily="18" charset="0"/>
                          </a:rPr>
                          <m:t>π</m:t>
                        </m:r>
                      </m:e>
                    </m:d>
                    <m:r>
                      <a:rPr lang="en-GB" b="1" i="1">
                        <a:latin typeface="Cambria Math" panose="02040503050406030204" pitchFamily="18" charset="0"/>
                      </a:rPr>
                      <m:t>=</m:t>
                    </m:r>
                    <m:sSub>
                      <m:sSubPr>
                        <m:ctrlPr>
                          <a:rPr lang="en-GB" b="1" i="1">
                            <a:latin typeface="Cambria Math" charset="0"/>
                          </a:rPr>
                        </m:ctrlPr>
                      </m:sSubPr>
                      <m:e>
                        <m:r>
                          <a:rPr lang="en-GB" b="1" i="1">
                            <a:latin typeface="Cambria Math" panose="02040503050406030204" pitchFamily="18" charset="0"/>
                          </a:rPr>
                          <m:t>𝒆</m:t>
                        </m:r>
                        <m:r>
                          <a:rPr lang="en-US" b="1" i="1" smtClean="0">
                            <a:latin typeface="Cambria Math" charset="0"/>
                          </a:rPr>
                          <m:t>𝑽</m:t>
                        </m:r>
                      </m:e>
                      <m:sub>
                        <m:r>
                          <a:rPr lang="en-US" b="1" i="1" smtClean="0">
                            <a:latin typeface="Cambria Math" charset="0"/>
                          </a:rPr>
                          <m:t>𝒎𝒂𝒙</m:t>
                        </m:r>
                      </m:sub>
                    </m:sSub>
                    <m:func>
                      <m:funcPr>
                        <m:ctrlPr>
                          <a:rPr lang="en-GB" b="1" i="1">
                            <a:latin typeface="Cambria Math" charset="0"/>
                          </a:rPr>
                        </m:ctrlPr>
                      </m:funcPr>
                      <m:fName>
                        <m:r>
                          <a:rPr lang="en-GB" b="1">
                            <a:latin typeface="Cambria Math" panose="02040503050406030204" pitchFamily="18" charset="0"/>
                          </a:rPr>
                          <m:t>𝐬𝐢𝐧</m:t>
                        </m:r>
                      </m:fName>
                      <m:e>
                        <m:r>
                          <a:rPr lang="el-GR" b="1" i="1">
                            <a:latin typeface="Cambria Math" panose="02040503050406030204" pitchFamily="18" charset="0"/>
                          </a:rPr>
                          <m:t>(</m:t>
                        </m:r>
                        <m:r>
                          <m:rPr>
                            <m:sty m:val="p"/>
                          </m:rPr>
                          <a:rPr lang="el-GR" dirty="0">
                            <a:latin typeface="Cambria Math" panose="02040503050406030204" pitchFamily="18" charset="0"/>
                          </a:rPr>
                          <m:t>π</m:t>
                        </m:r>
                        <m:r>
                          <a:rPr lang="el-GR" b="1" i="1">
                            <a:latin typeface="Cambria Math" panose="02040503050406030204" pitchFamily="18" charset="0"/>
                          </a:rPr>
                          <m:t>)</m:t>
                        </m:r>
                      </m:e>
                    </m:func>
                    <m:r>
                      <a:rPr lang="en-GB" b="1" i="1">
                        <a:latin typeface="Cambria Math" panose="02040503050406030204" pitchFamily="18" charset="0"/>
                      </a:rPr>
                      <m:t>=</m:t>
                    </m:r>
                    <m:r>
                      <a:rPr lang="en-GB" b="1" i="1">
                        <a:latin typeface="Cambria Math" panose="02040503050406030204" pitchFamily="18" charset="0"/>
                      </a:rPr>
                      <m:t>𝟎</m:t>
                    </m:r>
                  </m:oMath>
                </a14:m>
                <a:r>
                  <a:rPr lang="en-GB" dirty="0">
                    <a:latin typeface="+mj-lt"/>
                    <a:sym typeface="Wingdings" panose="05000000000000000000" pitchFamily="2" charset="2"/>
                  </a:rPr>
                  <a:t>  </a:t>
                </a:r>
                <a:r>
                  <a:rPr lang="en-GB" dirty="0" smtClean="0">
                    <a:latin typeface="+mj-lt"/>
                    <a:sym typeface="Wingdings" panose="05000000000000000000" pitchFamily="2" charset="2"/>
                  </a:rPr>
                  <a:t>synchronous </a:t>
                </a:r>
                <a:r>
                  <a:rPr lang="en-GB" dirty="0">
                    <a:latin typeface="+mj-lt"/>
                    <a:sym typeface="Wingdings" panose="05000000000000000000" pitchFamily="2" charset="2"/>
                  </a:rPr>
                  <a:t>particle does not gain any energy </a:t>
                </a:r>
                <a:endParaRPr lang="en-GB" dirty="0">
                  <a:latin typeface="+mj-lt"/>
                </a:endParaRPr>
              </a:p>
              <a:p>
                <a:pPr marL="285750" indent="-285750">
                  <a:buFont typeface="Wingdings" panose="05000000000000000000" pitchFamily="2" charset="2"/>
                  <a:buChar char="q"/>
                </a:pPr>
                <a:endParaRPr lang="en-GB" dirty="0" smtClean="0">
                  <a:latin typeface="+mj-lt"/>
                </a:endParaRPr>
              </a:p>
              <a:p>
                <a:endParaRPr lang="en-GB" dirty="0" smtClean="0">
                  <a:sym typeface="Wingdings" panose="05000000000000000000" pitchFamily="2" charset="2"/>
                </a:endParaRPr>
              </a:p>
            </p:txBody>
          </p:sp>
        </mc:Choice>
        <mc:Fallback xmlns="">
          <p:sp>
            <p:nvSpPr>
              <p:cNvPr id="17" name="TextBox 16"/>
              <p:cNvSpPr txBox="1">
                <a:spLocks noRot="1" noChangeAspect="1" noMove="1" noResize="1" noEditPoints="1" noAdjustHandles="1" noChangeArrowheads="1" noChangeShapeType="1" noTextEdit="1"/>
              </p:cNvSpPr>
              <p:nvPr/>
            </p:nvSpPr>
            <p:spPr bwMode="auto">
              <a:xfrm>
                <a:off x="158564" y="971080"/>
                <a:ext cx="12033436" cy="1804340"/>
              </a:xfrm>
              <a:prstGeom prst="rect">
                <a:avLst/>
              </a:prstGeom>
              <a:blipFill rotWithShape="0">
                <a:blip r:embed="rId5"/>
                <a:stretch>
                  <a:fillRect l="-304" t="-168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669362" y="2487750"/>
                <a:ext cx="3188310" cy="345223"/>
              </a:xfrm>
              <a:prstGeom prst="rect">
                <a:avLst/>
              </a:prstGeom>
              <a:solidFill>
                <a:schemeClr val="bg1"/>
              </a:solidFill>
              <a:ln w="25400">
                <a:solidFill>
                  <a:schemeClr val="tx1"/>
                </a:solidFill>
              </a:ln>
            </p:spPr>
            <p:txBody>
              <a:bodyPr wrap="square" rtlCol="0">
                <a:spAutoFit/>
              </a:bodyPr>
              <a:lstStyle/>
              <a:p>
                <a:r>
                  <a:rPr lang="en-GB" sz="1600" b="1" dirty="0" smtClean="0">
                    <a:solidFill>
                      <a:schemeClr val="tx1"/>
                    </a:solidFill>
                  </a:rPr>
                  <a:t>RF voltage </a:t>
                </a:r>
                <a14:m>
                  <m:oMath xmlns:m="http://schemas.openxmlformats.org/officeDocument/2006/math">
                    <m:r>
                      <a:rPr lang="en-GB" sz="1400" b="1" i="1">
                        <a:latin typeface="Cambria Math" panose="02040503050406030204" pitchFamily="18" charset="0"/>
                      </a:rPr>
                      <m:t>𝑽</m:t>
                    </m:r>
                    <m:d>
                      <m:dPr>
                        <m:ctrlPr>
                          <a:rPr lang="en-GB" sz="1400" b="1" i="1">
                            <a:latin typeface="Cambria Math" charset="0"/>
                          </a:rPr>
                        </m:ctrlPr>
                      </m:dPr>
                      <m:e>
                        <m:r>
                          <a:rPr lang="el-GR" sz="1400" b="1" i="1">
                            <a:latin typeface="Cambria Math" panose="02040503050406030204" pitchFamily="18" charset="0"/>
                          </a:rPr>
                          <m:t>𝝋</m:t>
                        </m:r>
                      </m:e>
                    </m:d>
                    <m:r>
                      <a:rPr lang="en-GB" sz="1400" b="1" i="1">
                        <a:latin typeface="Cambria Math" panose="02040503050406030204" pitchFamily="18" charset="0"/>
                      </a:rPr>
                      <m:t>=</m:t>
                    </m:r>
                    <m:sSub>
                      <m:sSubPr>
                        <m:ctrlPr>
                          <a:rPr lang="en-GB" sz="1600" b="1" i="1">
                            <a:latin typeface="Cambria Math" charset="0"/>
                          </a:rPr>
                        </m:ctrlPr>
                      </m:sSubPr>
                      <m:e>
                        <m:r>
                          <a:rPr lang="en-GB" sz="1600" b="1" i="1">
                            <a:latin typeface="Cambria Math" panose="02040503050406030204" pitchFamily="18" charset="0"/>
                          </a:rPr>
                          <m:t>𝒆</m:t>
                        </m:r>
                        <m:r>
                          <a:rPr lang="en-US" sz="1600" b="1" i="1">
                            <a:latin typeface="Cambria Math" charset="0"/>
                          </a:rPr>
                          <m:t>𝑽</m:t>
                        </m:r>
                      </m:e>
                      <m:sub>
                        <m:r>
                          <a:rPr lang="en-US" sz="1600" b="1" i="1">
                            <a:latin typeface="Cambria Math" charset="0"/>
                          </a:rPr>
                          <m:t>𝒎𝒂𝒙</m:t>
                        </m:r>
                      </m:sub>
                    </m:sSub>
                    <m:func>
                      <m:funcPr>
                        <m:ctrlPr>
                          <a:rPr lang="en-GB" sz="1400" b="1" i="1">
                            <a:latin typeface="Cambria Math" charset="0"/>
                          </a:rPr>
                        </m:ctrlPr>
                      </m:funcPr>
                      <m:fName>
                        <m:r>
                          <a:rPr lang="en-GB" sz="1400" b="1" i="0">
                            <a:latin typeface="Cambria Math" panose="02040503050406030204" pitchFamily="18" charset="0"/>
                          </a:rPr>
                          <m:t>𝐬𝐢𝐧</m:t>
                        </m:r>
                      </m:fName>
                      <m:e>
                        <m:r>
                          <a:rPr lang="el-GR" sz="1400" b="1" i="1">
                            <a:latin typeface="Cambria Math" panose="02040503050406030204" pitchFamily="18" charset="0"/>
                          </a:rPr>
                          <m:t>(</m:t>
                        </m:r>
                        <m:r>
                          <a:rPr lang="el-GR" sz="1400" b="1" i="1">
                            <a:latin typeface="Cambria Math" panose="02040503050406030204" pitchFamily="18" charset="0"/>
                          </a:rPr>
                          <m:t>𝝋</m:t>
                        </m:r>
                        <m:r>
                          <a:rPr lang="el-GR" sz="1400" b="1" i="1">
                            <a:latin typeface="Cambria Math" panose="02040503050406030204" pitchFamily="18" charset="0"/>
                          </a:rPr>
                          <m:t>)</m:t>
                        </m:r>
                      </m:e>
                    </m:func>
                  </m:oMath>
                </a14:m>
                <a:endParaRPr lang="en-GB" sz="1600" b="1" dirty="0" smtClean="0">
                  <a:solidFill>
                    <a:schemeClr val="tx1"/>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669362" y="2487750"/>
                <a:ext cx="3188310" cy="345223"/>
              </a:xfrm>
              <a:prstGeom prst="rect">
                <a:avLst/>
              </a:prstGeom>
              <a:blipFill rotWithShape="0">
                <a:blip r:embed="rId6"/>
                <a:stretch>
                  <a:fillRect l="-759" t="-1639" b="-14754"/>
                </a:stretch>
              </a:blipFill>
              <a:ln w="25400">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4471277" y="1920838"/>
                <a:ext cx="3232891" cy="873188"/>
              </a:xfrm>
              <a:prstGeom prst="rect">
                <a:avLst/>
              </a:prstGeom>
              <a:solidFill>
                <a:schemeClr val="bg1"/>
              </a:solidFill>
              <a:ln w="25400">
                <a:solidFill>
                  <a:schemeClr val="tx1"/>
                </a:solidFill>
              </a:ln>
            </p:spPr>
            <p:txBody>
              <a:bodyPr wrap="square" rtlCol="0">
                <a:spAutoFit/>
              </a:bodyPr>
              <a:lstStyle/>
              <a:p>
                <a:r>
                  <a:rPr lang="en-GB" sz="1600" b="1" dirty="0" smtClean="0">
                    <a:solidFill>
                      <a:schemeClr val="tx1"/>
                    </a:solidFill>
                  </a:rPr>
                  <a:t>RF potential energy</a:t>
                </a:r>
              </a:p>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𝑈</m:t>
                      </m:r>
                      <m:d>
                        <m:dPr>
                          <m:ctrlPr>
                            <a:rPr lang="en-US" sz="1600" i="1">
                              <a:latin typeface="Cambria Math" charset="0"/>
                            </a:rPr>
                          </m:ctrlPr>
                        </m:dPr>
                        <m:e>
                          <m:r>
                            <a:rPr lang="en-US" sz="1600" i="1">
                              <a:latin typeface="Cambria Math" panose="02040503050406030204" pitchFamily="18" charset="0"/>
                              <a:ea typeface="Cambria Math" panose="02040503050406030204" pitchFamily="18" charset="0"/>
                            </a:rPr>
                            <m:t>𝜑</m:t>
                          </m:r>
                        </m:e>
                      </m:d>
                      <m:r>
                        <a:rPr lang="en-US" sz="1600" i="1">
                          <a:latin typeface="Cambria Math" panose="02040503050406030204" pitchFamily="18" charset="0"/>
                          <a:ea typeface="Cambria Math" panose="02040503050406030204" pitchFamily="18" charset="0"/>
                        </a:rPr>
                        <m:t>=</m:t>
                      </m:r>
                      <m:f>
                        <m:fPr>
                          <m:ctrlPr>
                            <a:rPr lang="en-US" sz="1600" i="1">
                              <a:latin typeface="Cambria Math" charset="0"/>
                            </a:rPr>
                          </m:ctrlPr>
                        </m:fPr>
                        <m:num>
                          <m:r>
                            <a:rPr lang="en-US" sz="1600" i="1">
                              <a:latin typeface="Cambria Math" panose="02040503050406030204" pitchFamily="18" charset="0"/>
                              <a:ea typeface="Cambria Math" panose="02040503050406030204" pitchFamily="18" charset="0"/>
                            </a:rPr>
                            <m:t>𝑞</m:t>
                          </m:r>
                          <m:sSub>
                            <m:sSubPr>
                              <m:ctrlPr>
                                <a:rPr lang="en-US" sz="1600" i="1">
                                  <a:latin typeface="Cambria Math" charset="0"/>
                                  <a:ea typeface="Cambria Math" panose="02040503050406030204" pitchFamily="18" charset="0"/>
                                </a:rPr>
                              </m:ctrlPr>
                            </m:sSubPr>
                            <m:e>
                              <m:r>
                                <a:rPr lang="en-US" sz="1600" i="1">
                                  <a:latin typeface="Cambria Math" panose="02040503050406030204" pitchFamily="18" charset="0"/>
                                  <a:ea typeface="Cambria Math" panose="02040503050406030204" pitchFamily="18" charset="0"/>
                                </a:rPr>
                                <m:t>𝑉</m:t>
                              </m:r>
                            </m:e>
                            <m:sub>
                              <m:r>
                                <a:rPr lang="en-US" sz="1600" i="1">
                                  <a:latin typeface="Cambria Math" panose="02040503050406030204" pitchFamily="18" charset="0"/>
                                  <a:ea typeface="Cambria Math" panose="02040503050406030204" pitchFamily="18" charset="0"/>
                                </a:rPr>
                                <m:t>𝑚𝑎𝑥</m:t>
                              </m:r>
                            </m:sub>
                          </m:sSub>
                        </m:num>
                        <m:den>
                          <m:r>
                            <a:rPr lang="en-US" sz="1600" i="1">
                              <a:latin typeface="Cambria Math" panose="02040503050406030204" pitchFamily="18" charset="0"/>
                            </a:rPr>
                            <m:t>2</m:t>
                          </m:r>
                          <m:r>
                            <a:rPr lang="en-US" sz="1600" i="1">
                              <a:latin typeface="Cambria Math" panose="02040503050406030204" pitchFamily="18" charset="0"/>
                              <a:ea typeface="Cambria Math" panose="02040503050406030204" pitchFamily="18" charset="0"/>
                            </a:rPr>
                            <m:t>𝜋</m:t>
                          </m:r>
                          <m:r>
                            <a:rPr lang="en-US" sz="1600" i="1">
                              <a:latin typeface="Cambria Math" panose="02040503050406030204" pitchFamily="18" charset="0"/>
                              <a:ea typeface="Cambria Math" panose="02040503050406030204" pitchFamily="18" charset="0"/>
                            </a:rPr>
                            <m:t>h</m:t>
                          </m:r>
                          <m:sSub>
                            <m:sSubPr>
                              <m:ctrlPr>
                                <a:rPr lang="en-US" sz="1600" i="1">
                                  <a:latin typeface="Cambria Math" charset="0"/>
                                </a:rPr>
                              </m:ctrlPr>
                            </m:sSubPr>
                            <m:e>
                              <m:sSub>
                                <m:sSubPr>
                                  <m:ctrlPr>
                                    <a:rPr lang="en-US" sz="1600" i="1">
                                      <a:latin typeface="Cambria Math" charset="0"/>
                                      <a:ea typeface="Cambria Math" panose="02040503050406030204" pitchFamily="18" charset="0"/>
                                    </a:rPr>
                                  </m:ctrlPr>
                                </m:sSubPr>
                                <m:e>
                                  <m:sSub>
                                    <m:sSubPr>
                                      <m:ctrlPr>
                                        <a:rPr lang="en-US" sz="1600" i="1">
                                          <a:latin typeface="Cambria Math" charset="0"/>
                                          <a:ea typeface="Cambria Math" panose="02040503050406030204" pitchFamily="18" charset="0"/>
                                        </a:rPr>
                                      </m:ctrlPr>
                                    </m:sSubPr>
                                    <m:e>
                                      <m:r>
                                        <m:rPr>
                                          <m:sty m:val="p"/>
                                        </m:rPr>
                                        <a:rPr lang="el-GR" sz="1600" i="1">
                                          <a:latin typeface="Cambria Math" panose="02040503050406030204" pitchFamily="18" charset="0"/>
                                          <a:ea typeface="Cambria Math" panose="02040503050406030204" pitchFamily="18" charset="0"/>
                                        </a:rPr>
                                        <m:t>Γ</m:t>
                                      </m:r>
                                    </m:e>
                                    <m:sub>
                                      <m:r>
                                        <a:rPr lang="en-US" sz="1600" i="1">
                                          <a:latin typeface="Cambria Math" panose="02040503050406030204" pitchFamily="18" charset="0"/>
                                          <a:ea typeface="Cambria Math" panose="02040503050406030204" pitchFamily="18" charset="0"/>
                                        </a:rPr>
                                        <m:t>𝑠</m:t>
                                      </m:r>
                                    </m:sub>
                                  </m:sSub>
                                  <m:r>
                                    <a:rPr lang="en-US" sz="1600" i="1">
                                      <a:latin typeface="Cambria Math" panose="02040503050406030204" pitchFamily="18" charset="0"/>
                                      <a:ea typeface="Cambria Math" panose="02040503050406030204" pitchFamily="18" charset="0"/>
                                    </a:rPr>
                                    <m:t>𝑊</m:t>
                                  </m:r>
                                </m:e>
                                <m:sub>
                                  <m:r>
                                    <a:rPr lang="en-US" sz="1600" i="1">
                                      <a:latin typeface="Cambria Math" panose="02040503050406030204" pitchFamily="18" charset="0"/>
                                      <a:ea typeface="Cambria Math" panose="02040503050406030204" pitchFamily="18" charset="0"/>
                                    </a:rPr>
                                    <m:t>𝑠</m:t>
                                  </m:r>
                                </m:sub>
                              </m:sSub>
                            </m:e>
                            <m:sub/>
                          </m:sSub>
                        </m:den>
                      </m:f>
                      <m:d>
                        <m:dPr>
                          <m:ctrlPr>
                            <a:rPr lang="en-US" sz="1600" i="1">
                              <a:latin typeface="Cambria Math" charset="0"/>
                              <a:ea typeface="Cambria Math" panose="02040503050406030204" pitchFamily="18" charset="0"/>
                            </a:rPr>
                          </m:ctrlPr>
                        </m:dPr>
                        <m:e>
                          <m:func>
                            <m:funcPr>
                              <m:ctrlPr>
                                <a:rPr lang="en-US" sz="1600" i="1">
                                  <a:latin typeface="Cambria Math" charset="0"/>
                                  <a:ea typeface="Cambria Math" panose="02040503050406030204" pitchFamily="18" charset="0"/>
                                </a:rPr>
                              </m:ctrlPr>
                            </m:funcPr>
                            <m:fName>
                              <m:r>
                                <a:rPr lang="en-US" sz="1600">
                                  <a:latin typeface="Cambria Math" panose="02040503050406030204" pitchFamily="18" charset="0"/>
                                  <a:ea typeface="Cambria Math" panose="02040503050406030204" pitchFamily="18" charset="0"/>
                                </a:rPr>
                                <m:t>1+</m:t>
                              </m:r>
                              <m:r>
                                <m:rPr>
                                  <m:sty m:val="p"/>
                                </m:rPr>
                                <a:rPr lang="en-US" sz="1600">
                                  <a:latin typeface="Cambria Math" panose="02040503050406030204" pitchFamily="18" charset="0"/>
                                  <a:ea typeface="Cambria Math" panose="02040503050406030204" pitchFamily="18" charset="0"/>
                                </a:rPr>
                                <m:t>cos</m:t>
                              </m:r>
                            </m:fName>
                            <m:e>
                              <m:r>
                                <a:rPr lang="en-US" sz="1600" i="1">
                                  <a:latin typeface="Cambria Math" panose="02040503050406030204" pitchFamily="18" charset="0"/>
                                  <a:ea typeface="Cambria Math" panose="02040503050406030204" pitchFamily="18" charset="0"/>
                                </a:rPr>
                                <m:t>𝜑</m:t>
                              </m:r>
                            </m:e>
                          </m:func>
                        </m:e>
                      </m:d>
                    </m:oMath>
                  </m:oMathPara>
                </a14:m>
                <a:endParaRPr lang="en-GB" sz="1600" b="1" dirty="0" smtClean="0">
                  <a:solidFill>
                    <a:schemeClr val="tx1"/>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4471277" y="1920838"/>
                <a:ext cx="3232891" cy="873188"/>
              </a:xfrm>
              <a:prstGeom prst="rect">
                <a:avLst/>
              </a:prstGeom>
              <a:blipFill rotWithShape="0">
                <a:blip r:embed="rId7"/>
                <a:stretch>
                  <a:fillRect l="-561" t="-680"/>
                </a:stretch>
              </a:blipFill>
              <a:ln w="25400">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8317774" y="2467841"/>
                <a:ext cx="3435761" cy="338554"/>
              </a:xfrm>
              <a:prstGeom prst="rect">
                <a:avLst/>
              </a:prstGeom>
              <a:solidFill>
                <a:schemeClr val="bg1"/>
              </a:solidFill>
              <a:ln w="25400">
                <a:solidFill>
                  <a:schemeClr val="tx1"/>
                </a:solidFill>
              </a:ln>
            </p:spPr>
            <p:txBody>
              <a:bodyPr wrap="square" rtlCol="0">
                <a:spAutoFit/>
              </a:bodyPr>
              <a:lstStyle/>
              <a:p>
                <a:r>
                  <a:rPr lang="en-GB" sz="1600" b="1" dirty="0" smtClean="0">
                    <a:solidFill>
                      <a:schemeClr val="tx1"/>
                    </a:solidFill>
                  </a:rPr>
                  <a:t>Longitudinal phase space (</a:t>
                </a:r>
                <a14:m>
                  <m:oMath xmlns:m="http://schemas.openxmlformats.org/officeDocument/2006/math">
                    <m:r>
                      <a:rPr lang="el-GR" sz="1600" b="1" i="1" smtClean="0">
                        <a:solidFill>
                          <a:schemeClr val="tx1"/>
                        </a:solidFill>
                        <a:latin typeface="Cambria Math" panose="02040503050406030204" pitchFamily="18" charset="0"/>
                      </a:rPr>
                      <m:t>𝝋</m:t>
                    </m:r>
                  </m:oMath>
                </a14:m>
                <a:r>
                  <a:rPr lang="el-GR" sz="1600" b="1" dirty="0" smtClean="0">
                    <a:solidFill>
                      <a:schemeClr val="tx1"/>
                    </a:solidFill>
                  </a:rPr>
                  <a:t>,</a:t>
                </a:r>
                <a14:m>
                  <m:oMath xmlns:m="http://schemas.openxmlformats.org/officeDocument/2006/math">
                    <m:r>
                      <a:rPr lang="el-GR" sz="1600" b="1" i="0" smtClean="0">
                        <a:solidFill>
                          <a:schemeClr val="tx1"/>
                        </a:solidFill>
                        <a:latin typeface="Cambria Math" panose="02040503050406030204" pitchFamily="18" charset="0"/>
                      </a:rPr>
                      <m:t>𝚫</m:t>
                    </m:r>
                    <m:r>
                      <a:rPr lang="fr-FR" sz="1600" b="1" i="0" smtClean="0">
                        <a:solidFill>
                          <a:schemeClr val="tx1"/>
                        </a:solidFill>
                        <a:latin typeface="Cambria Math" panose="02040503050406030204" pitchFamily="18" charset="0"/>
                      </a:rPr>
                      <m:t>𝐄</m:t>
                    </m:r>
                  </m:oMath>
                </a14:m>
                <a:r>
                  <a:rPr lang="en-GB" sz="1600" b="1" dirty="0" smtClean="0">
                    <a:solidFill>
                      <a:schemeClr val="tx1"/>
                    </a:solidFill>
                  </a:rPr>
                  <a:t>)</a:t>
                </a:r>
              </a:p>
            </p:txBody>
          </p:sp>
        </mc:Choice>
        <mc:Fallback xmlns="">
          <p:sp>
            <p:nvSpPr>
              <p:cNvPr id="20" name="TextBox 19"/>
              <p:cNvSpPr txBox="1">
                <a:spLocks noRot="1" noChangeAspect="1" noMove="1" noResize="1" noEditPoints="1" noAdjustHandles="1" noChangeArrowheads="1" noChangeShapeType="1" noTextEdit="1"/>
              </p:cNvSpPr>
              <p:nvPr/>
            </p:nvSpPr>
            <p:spPr>
              <a:xfrm>
                <a:off x="8317774" y="2467841"/>
                <a:ext cx="3435761" cy="338554"/>
              </a:xfrm>
              <a:prstGeom prst="rect">
                <a:avLst/>
              </a:prstGeom>
              <a:blipFill>
                <a:blip r:embed="rId14"/>
                <a:stretch>
                  <a:fillRect l="-528" b="-20339"/>
                </a:stretch>
              </a:blipFill>
              <a:ln w="25400">
                <a:solidFill>
                  <a:schemeClr val="tx1"/>
                </a:solidFill>
              </a:ln>
            </p:spPr>
            <p:txBody>
              <a:bodyPr/>
              <a:lstStyle/>
              <a:p>
                <a:r>
                  <a:rPr lang="en-GB">
                    <a:noFill/>
                  </a:rPr>
                  <a:t> </a:t>
                </a:r>
              </a:p>
            </p:txBody>
          </p:sp>
        </mc:Fallback>
      </mc:AlternateContent>
      <p:sp>
        <p:nvSpPr>
          <p:cNvPr id="22" name="Right Arrow 21"/>
          <p:cNvSpPr/>
          <p:nvPr/>
        </p:nvSpPr>
        <p:spPr>
          <a:xfrm>
            <a:off x="4006386" y="2974981"/>
            <a:ext cx="510798" cy="510877"/>
          </a:xfrm>
          <a:prstGeom prst="rightArrow">
            <a:avLst/>
          </a:prstGeom>
          <a:solidFill>
            <a:srgbClr val="0C377B"/>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Right Arrow 23"/>
          <p:cNvSpPr/>
          <p:nvPr/>
        </p:nvSpPr>
        <p:spPr>
          <a:xfrm>
            <a:off x="7921211" y="2974981"/>
            <a:ext cx="510798" cy="510877"/>
          </a:xfrm>
          <a:prstGeom prst="rightArrow">
            <a:avLst/>
          </a:prstGeom>
          <a:solidFill>
            <a:srgbClr val="0C377B"/>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8" name="Straight Arrow Connector 27"/>
          <p:cNvCxnSpPr/>
          <p:nvPr/>
        </p:nvCxnSpPr>
        <p:spPr>
          <a:xfrm flipV="1">
            <a:off x="1885074" y="4050754"/>
            <a:ext cx="274818" cy="264476"/>
          </a:xfrm>
          <a:prstGeom prst="straightConnector1">
            <a:avLst/>
          </a:prstGeom>
          <a:ln w="38100">
            <a:solidFill>
              <a:srgbClr val="000000"/>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1" name="TextBox 30"/>
              <p:cNvSpPr txBox="1"/>
              <p:nvPr/>
            </p:nvSpPr>
            <p:spPr>
              <a:xfrm>
                <a:off x="825493" y="4253958"/>
                <a:ext cx="1314792" cy="523220"/>
              </a:xfrm>
              <a:prstGeom prst="rect">
                <a:avLst/>
              </a:prstGeom>
              <a:noFill/>
            </p:spPr>
            <p:txBody>
              <a:bodyPr wrap="square" rtlCol="0">
                <a:spAutoFit/>
              </a:bodyPr>
              <a:lstStyle/>
              <a:p>
                <a:r>
                  <a:rPr lang="en-GB" sz="1400" dirty="0" smtClean="0">
                    <a:solidFill>
                      <a:srgbClr val="000000"/>
                    </a:solidFill>
                  </a:rPr>
                  <a:t>Synchronous particle, </a:t>
                </a:r>
                <a14:m>
                  <m:oMath xmlns:m="http://schemas.openxmlformats.org/officeDocument/2006/math">
                    <m:sSub>
                      <m:sSubPr>
                        <m:ctrlPr>
                          <a:rPr lang="el-GR" sz="1400" i="1">
                            <a:solidFill>
                              <a:srgbClr val="000000"/>
                            </a:solidFill>
                            <a:latin typeface="Cambria Math" charset="0"/>
                          </a:rPr>
                        </m:ctrlPr>
                      </m:sSubPr>
                      <m:e>
                        <m:r>
                          <a:rPr lang="el-GR" sz="1400" i="1">
                            <a:solidFill>
                              <a:srgbClr val="000000"/>
                            </a:solidFill>
                            <a:latin typeface="Cambria Math" panose="02040503050406030204" pitchFamily="18" charset="0"/>
                          </a:rPr>
                          <m:t>𝜑</m:t>
                        </m:r>
                      </m:e>
                      <m:sub>
                        <m:r>
                          <a:rPr lang="en-GB" sz="1400">
                            <a:solidFill>
                              <a:srgbClr val="000000"/>
                            </a:solidFill>
                            <a:latin typeface="Cambria Math" panose="02040503050406030204" pitchFamily="18" charset="0"/>
                          </a:rPr>
                          <m:t>0</m:t>
                        </m:r>
                      </m:sub>
                    </m:sSub>
                  </m:oMath>
                </a14:m>
                <a:endParaRPr lang="en-GB" sz="1400" dirty="0"/>
              </a:p>
            </p:txBody>
          </p:sp>
        </mc:Choice>
        <mc:Fallback xmlns="">
          <p:sp>
            <p:nvSpPr>
              <p:cNvPr id="31" name="TextBox 30"/>
              <p:cNvSpPr txBox="1">
                <a:spLocks noRot="1" noChangeAspect="1" noMove="1" noResize="1" noEditPoints="1" noAdjustHandles="1" noChangeArrowheads="1" noChangeShapeType="1" noTextEdit="1"/>
              </p:cNvSpPr>
              <p:nvPr/>
            </p:nvSpPr>
            <p:spPr>
              <a:xfrm>
                <a:off x="825493" y="4253958"/>
                <a:ext cx="1314792" cy="523220"/>
              </a:xfrm>
              <a:prstGeom prst="rect">
                <a:avLst/>
              </a:prstGeom>
              <a:blipFill>
                <a:blip r:embed="rId15"/>
                <a:stretch>
                  <a:fillRect l="-1389" t="-2326" b="-10465"/>
                </a:stretch>
              </a:blipFill>
            </p:spPr>
            <p:txBody>
              <a:bodyPr/>
              <a:lstStyle/>
              <a:p>
                <a:r>
                  <a:rPr lang="en-GB">
                    <a:noFill/>
                  </a:rPr>
                  <a:t> </a:t>
                </a:r>
              </a:p>
            </p:txBody>
          </p:sp>
        </mc:Fallback>
      </mc:AlternateContent>
      <p:cxnSp>
        <p:nvCxnSpPr>
          <p:cNvPr id="34" name="Straight Arrow Connector 33"/>
          <p:cNvCxnSpPr/>
          <p:nvPr/>
        </p:nvCxnSpPr>
        <p:spPr>
          <a:xfrm>
            <a:off x="5366305" y="4922018"/>
            <a:ext cx="488475" cy="176850"/>
          </a:xfrm>
          <a:prstGeom prst="straightConnector1">
            <a:avLst/>
          </a:prstGeom>
          <a:ln w="38100">
            <a:solidFill>
              <a:srgbClr val="000000"/>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5" name="TextBox 34"/>
              <p:cNvSpPr txBox="1"/>
              <p:nvPr/>
            </p:nvSpPr>
            <p:spPr>
              <a:xfrm>
                <a:off x="4530448" y="4660408"/>
                <a:ext cx="1314792" cy="523220"/>
              </a:xfrm>
              <a:prstGeom prst="rect">
                <a:avLst/>
              </a:prstGeom>
              <a:noFill/>
            </p:spPr>
            <p:txBody>
              <a:bodyPr wrap="square" rtlCol="0">
                <a:spAutoFit/>
              </a:bodyPr>
              <a:lstStyle/>
              <a:p>
                <a:r>
                  <a:rPr lang="en-GB" sz="1400" dirty="0" smtClean="0">
                    <a:solidFill>
                      <a:srgbClr val="000000"/>
                    </a:solidFill>
                  </a:rPr>
                  <a:t>Synchronous particle,</a:t>
                </a:r>
                <a:r>
                  <a:rPr lang="el-GR" sz="1400" dirty="0">
                    <a:solidFill>
                      <a:srgbClr val="000000"/>
                    </a:solidFill>
                  </a:rPr>
                  <a:t> </a:t>
                </a:r>
                <a14:m>
                  <m:oMath xmlns:m="http://schemas.openxmlformats.org/officeDocument/2006/math">
                    <m:sSub>
                      <m:sSubPr>
                        <m:ctrlPr>
                          <a:rPr lang="el-GR" sz="1400" i="1">
                            <a:solidFill>
                              <a:srgbClr val="000000"/>
                            </a:solidFill>
                            <a:latin typeface="Cambria Math" charset="0"/>
                          </a:rPr>
                        </m:ctrlPr>
                      </m:sSubPr>
                      <m:e>
                        <m:r>
                          <a:rPr lang="el-GR" sz="1400" i="1">
                            <a:solidFill>
                              <a:srgbClr val="000000"/>
                            </a:solidFill>
                            <a:latin typeface="Cambria Math" panose="02040503050406030204" pitchFamily="18" charset="0"/>
                          </a:rPr>
                          <m:t>𝜑</m:t>
                        </m:r>
                      </m:e>
                      <m:sub>
                        <m:r>
                          <a:rPr lang="en-GB" sz="1400">
                            <a:solidFill>
                              <a:srgbClr val="000000"/>
                            </a:solidFill>
                            <a:latin typeface="Cambria Math" panose="02040503050406030204" pitchFamily="18" charset="0"/>
                          </a:rPr>
                          <m:t>0</m:t>
                        </m:r>
                      </m:sub>
                    </m:sSub>
                  </m:oMath>
                </a14:m>
                <a:endParaRPr lang="en-GB" sz="1400" dirty="0">
                  <a:solidFill>
                    <a:srgbClr val="000000"/>
                  </a:solidFill>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4530448" y="4660408"/>
                <a:ext cx="1314792" cy="523220"/>
              </a:xfrm>
              <a:prstGeom prst="rect">
                <a:avLst/>
              </a:prstGeom>
              <a:blipFill>
                <a:blip r:embed="rId15"/>
                <a:stretch>
                  <a:fillRect l="-1389" t="-2353" b="-11765"/>
                </a:stretch>
              </a:blipFill>
            </p:spPr>
            <p:txBody>
              <a:bodyPr/>
              <a:lstStyle/>
              <a:p>
                <a:r>
                  <a:rPr lang="en-GB">
                    <a:noFill/>
                  </a:rPr>
                  <a:t> </a:t>
                </a:r>
              </a:p>
            </p:txBody>
          </p:sp>
        </mc:Fallback>
      </mc:AlternateContent>
      <p:cxnSp>
        <p:nvCxnSpPr>
          <p:cNvPr id="41" name="Straight Arrow Connector 40"/>
          <p:cNvCxnSpPr/>
          <p:nvPr/>
        </p:nvCxnSpPr>
        <p:spPr>
          <a:xfrm flipV="1">
            <a:off x="9363953" y="4050754"/>
            <a:ext cx="559271" cy="670926"/>
          </a:xfrm>
          <a:prstGeom prst="straightConnector1">
            <a:avLst/>
          </a:prstGeom>
          <a:ln w="38100">
            <a:solidFill>
              <a:srgbClr val="000000"/>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p:cNvSpPr txBox="1"/>
              <p:nvPr/>
            </p:nvSpPr>
            <p:spPr>
              <a:xfrm>
                <a:off x="8304372" y="4660408"/>
                <a:ext cx="1314792" cy="523220"/>
              </a:xfrm>
              <a:prstGeom prst="rect">
                <a:avLst/>
              </a:prstGeom>
              <a:noFill/>
            </p:spPr>
            <p:txBody>
              <a:bodyPr wrap="square" rtlCol="0">
                <a:spAutoFit/>
              </a:bodyPr>
              <a:lstStyle/>
              <a:p>
                <a:r>
                  <a:rPr lang="en-GB" sz="1400" dirty="0" smtClean="0">
                    <a:solidFill>
                      <a:srgbClr val="000000"/>
                    </a:solidFill>
                  </a:rPr>
                  <a:t>Synchronous particle,</a:t>
                </a:r>
                <a:r>
                  <a:rPr lang="el-GR" sz="1400" dirty="0">
                    <a:solidFill>
                      <a:srgbClr val="000000"/>
                    </a:solidFill>
                  </a:rPr>
                  <a:t> </a:t>
                </a:r>
                <a14:m>
                  <m:oMath xmlns:m="http://schemas.openxmlformats.org/officeDocument/2006/math">
                    <m:sSub>
                      <m:sSubPr>
                        <m:ctrlPr>
                          <a:rPr lang="el-GR" sz="1400" i="1">
                            <a:solidFill>
                              <a:srgbClr val="000000"/>
                            </a:solidFill>
                            <a:latin typeface="Cambria Math" charset="0"/>
                          </a:rPr>
                        </m:ctrlPr>
                      </m:sSubPr>
                      <m:e>
                        <m:r>
                          <a:rPr lang="el-GR" sz="1400" i="1">
                            <a:solidFill>
                              <a:srgbClr val="000000"/>
                            </a:solidFill>
                            <a:latin typeface="Cambria Math" panose="02040503050406030204" pitchFamily="18" charset="0"/>
                          </a:rPr>
                          <m:t>𝜑</m:t>
                        </m:r>
                      </m:e>
                      <m:sub>
                        <m:r>
                          <a:rPr lang="en-GB" sz="1400">
                            <a:solidFill>
                              <a:srgbClr val="000000"/>
                            </a:solidFill>
                            <a:latin typeface="Cambria Math" panose="02040503050406030204" pitchFamily="18" charset="0"/>
                          </a:rPr>
                          <m:t>0</m:t>
                        </m:r>
                      </m:sub>
                    </m:sSub>
                  </m:oMath>
                </a14:m>
                <a:endParaRPr lang="en-GB" sz="1400" dirty="0">
                  <a:solidFill>
                    <a:srgbClr val="000000"/>
                  </a:solidFill>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8304372" y="4660408"/>
                <a:ext cx="1314792" cy="523220"/>
              </a:xfrm>
              <a:prstGeom prst="rect">
                <a:avLst/>
              </a:prstGeom>
              <a:blipFill>
                <a:blip r:embed="rId15"/>
                <a:stretch>
                  <a:fillRect l="-1389" t="-2353" b="-117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9" name="Rectangle 68"/>
              <p:cNvSpPr/>
              <p:nvPr/>
            </p:nvSpPr>
            <p:spPr>
              <a:xfrm>
                <a:off x="186071" y="2785934"/>
                <a:ext cx="536749" cy="31361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400" b="1" i="1" smtClean="0">
                              <a:solidFill>
                                <a:srgbClr val="000000"/>
                              </a:solidFill>
                              <a:latin typeface="Cambria Math" charset="0"/>
                            </a:rPr>
                          </m:ctrlPr>
                        </m:sSubPr>
                        <m:e>
                          <m:acc>
                            <m:accPr>
                              <m:chr m:val="̂"/>
                              <m:ctrlPr>
                                <a:rPr lang="en-GB" sz="1400" b="1" i="1">
                                  <a:solidFill>
                                    <a:srgbClr val="000000"/>
                                  </a:solidFill>
                                  <a:latin typeface="Cambria Math" charset="0"/>
                                </a:rPr>
                              </m:ctrlPr>
                            </m:accPr>
                            <m:e>
                              <m:r>
                                <a:rPr lang="en-GB" sz="1400" b="1" i="1">
                                  <a:solidFill>
                                    <a:srgbClr val="000000"/>
                                  </a:solidFill>
                                  <a:latin typeface="Cambria Math" panose="02040503050406030204" pitchFamily="18" charset="0"/>
                                </a:rPr>
                                <m:t>𝑽</m:t>
                              </m:r>
                            </m:e>
                          </m:acc>
                        </m:e>
                        <m:sub>
                          <m:r>
                            <a:rPr lang="en-GB" sz="1400" b="1" i="1">
                              <a:solidFill>
                                <a:srgbClr val="000000"/>
                              </a:solidFill>
                              <a:latin typeface="Cambria Math" panose="02040503050406030204" pitchFamily="18" charset="0"/>
                            </a:rPr>
                            <m:t>𝑹𝑭</m:t>
                          </m:r>
                        </m:sub>
                      </m:sSub>
                    </m:oMath>
                  </m:oMathPara>
                </a14:m>
                <a:endParaRPr lang="en-GB" sz="1400" dirty="0">
                  <a:solidFill>
                    <a:srgbClr val="000000"/>
                  </a:solidFill>
                </a:endParaRPr>
              </a:p>
            </p:txBody>
          </p:sp>
        </mc:Choice>
        <mc:Fallback xmlns="">
          <p:sp>
            <p:nvSpPr>
              <p:cNvPr id="69" name="Rectangle 68"/>
              <p:cNvSpPr>
                <a:spLocks noRot="1" noChangeAspect="1" noMove="1" noResize="1" noEditPoints="1" noAdjustHandles="1" noChangeArrowheads="1" noChangeShapeType="1" noTextEdit="1"/>
              </p:cNvSpPr>
              <p:nvPr/>
            </p:nvSpPr>
            <p:spPr>
              <a:xfrm>
                <a:off x="186071" y="2785934"/>
                <a:ext cx="536749" cy="313612"/>
              </a:xfrm>
              <a:prstGeom prst="rect">
                <a:avLst/>
              </a:prstGeom>
              <a:blipFill>
                <a:blip r:embed="rId16"/>
                <a:stretch>
                  <a:fillRect t="-1961" r="-1136"/>
                </a:stretch>
              </a:blipFill>
            </p:spPr>
            <p:txBody>
              <a:bodyPr/>
              <a:lstStyle/>
              <a:p>
                <a:r>
                  <a:rPr lang="en-GB">
                    <a:noFill/>
                  </a:rPr>
                  <a:t> </a:t>
                </a:r>
              </a:p>
            </p:txBody>
          </p:sp>
        </mc:Fallback>
      </mc:AlternateContent>
      <p:cxnSp>
        <p:nvCxnSpPr>
          <p:cNvPr id="74" name="Straight Connector 73"/>
          <p:cNvCxnSpPr/>
          <p:nvPr/>
        </p:nvCxnSpPr>
        <p:spPr>
          <a:xfrm>
            <a:off x="669362" y="2965831"/>
            <a:ext cx="3122108" cy="20762"/>
          </a:xfrm>
          <a:prstGeom prst="line">
            <a:avLst/>
          </a:prstGeom>
          <a:ln w="25400">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76" name="Straight Arrow Connector 75"/>
          <p:cNvCxnSpPr/>
          <p:nvPr/>
        </p:nvCxnSpPr>
        <p:spPr>
          <a:xfrm>
            <a:off x="669362" y="3485858"/>
            <a:ext cx="3122108" cy="0"/>
          </a:xfrm>
          <a:prstGeom prst="straightConnector1">
            <a:avLst/>
          </a:prstGeom>
          <a:ln w="25400">
            <a:solidFill>
              <a:srgbClr val="00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77" name="TextBox 76"/>
          <p:cNvSpPr txBox="1"/>
          <p:nvPr/>
        </p:nvSpPr>
        <p:spPr>
          <a:xfrm>
            <a:off x="2140285" y="3178081"/>
            <a:ext cx="1021433" cy="307777"/>
          </a:xfrm>
          <a:prstGeom prst="rect">
            <a:avLst/>
          </a:prstGeom>
          <a:noFill/>
        </p:spPr>
        <p:txBody>
          <a:bodyPr wrap="none" rtlCol="0">
            <a:spAutoFit/>
          </a:bodyPr>
          <a:lstStyle/>
          <a:p>
            <a:r>
              <a:rPr lang="en-GB" sz="1400" b="1" dirty="0" smtClean="0">
                <a:solidFill>
                  <a:srgbClr val="000000"/>
                </a:solidFill>
              </a:rPr>
              <a:t>RF period</a:t>
            </a:r>
            <a:endParaRPr lang="en-GB" sz="1400" b="1" dirty="0">
              <a:solidFill>
                <a:srgbClr val="000000"/>
              </a:solidFill>
            </a:endParaRPr>
          </a:p>
        </p:txBody>
      </p:sp>
      <mc:AlternateContent xmlns:mc="http://schemas.openxmlformats.org/markup-compatibility/2006" xmlns:a14="http://schemas.microsoft.com/office/drawing/2010/main">
        <mc:Choice Requires="a14">
          <p:sp>
            <p:nvSpPr>
              <p:cNvPr id="2" name="Rectangle 1"/>
              <p:cNvSpPr/>
              <p:nvPr/>
            </p:nvSpPr>
            <p:spPr>
              <a:xfrm>
                <a:off x="6507067" y="5644074"/>
                <a:ext cx="4909401" cy="923330"/>
              </a:xfrm>
              <a:prstGeom prst="rect">
                <a:avLst/>
              </a:prstGeom>
              <a:ln w="31750">
                <a:solidFill>
                  <a:srgbClr val="FF0000"/>
                </a:solidFill>
              </a:ln>
            </p:spPr>
            <p:txBody>
              <a:bodyPr wrap="square">
                <a:spAutoFit/>
              </a:bodyPr>
              <a:lstStyle/>
              <a:p>
                <a:r>
                  <a:rPr lang="en-GB" dirty="0" smtClean="0"/>
                  <a:t>The </a:t>
                </a:r>
                <a:r>
                  <a:rPr lang="en-GB" dirty="0"/>
                  <a:t>state of </a:t>
                </a:r>
                <a:r>
                  <a:rPr lang="en-GB" dirty="0" smtClean="0"/>
                  <a:t>any particle, at every moment is </a:t>
                </a:r>
                <a:r>
                  <a:rPr lang="en-GB" dirty="0"/>
                  <a:t>represented by a single </a:t>
                </a:r>
                <a:r>
                  <a:rPr lang="en-GB" dirty="0" smtClean="0"/>
                  <a:t>point </a:t>
                </a:r>
                <a:r>
                  <a:rPr lang="en-GB" b="1" dirty="0"/>
                  <a:t>(</a:t>
                </a:r>
                <a14:m>
                  <m:oMath xmlns:m="http://schemas.openxmlformats.org/officeDocument/2006/math">
                    <m:r>
                      <a:rPr lang="el-GR" b="1" i="1">
                        <a:latin typeface="Cambria Math" panose="02040503050406030204" pitchFamily="18" charset="0"/>
                      </a:rPr>
                      <m:t>𝝋</m:t>
                    </m:r>
                  </m:oMath>
                </a14:m>
                <a:r>
                  <a:rPr lang="el-GR" b="1" dirty="0" smtClean="0"/>
                  <a:t>,</a:t>
                </a:r>
                <a14:m>
                  <m:oMath xmlns:m="http://schemas.openxmlformats.org/officeDocument/2006/math">
                    <m:r>
                      <a:rPr lang="el-GR" b="1">
                        <a:latin typeface="Cambria Math" panose="02040503050406030204" pitchFamily="18" charset="0"/>
                      </a:rPr>
                      <m:t>𝚫</m:t>
                    </m:r>
                    <m:r>
                      <a:rPr lang="fr-FR" b="1">
                        <a:latin typeface="Cambria Math" panose="02040503050406030204" pitchFamily="18" charset="0"/>
                      </a:rPr>
                      <m:t>𝐄</m:t>
                    </m:r>
                  </m:oMath>
                </a14:m>
                <a:r>
                  <a:rPr lang="en-GB" b="1" dirty="0" smtClean="0"/>
                  <a:t>) </a:t>
                </a:r>
                <a:r>
                  <a:rPr lang="en-GB" dirty="0" smtClean="0"/>
                  <a:t>in the </a:t>
                </a:r>
                <a:r>
                  <a:rPr lang="en-GB" b="1" dirty="0"/>
                  <a:t>Longitudinal </a:t>
                </a:r>
                <a:r>
                  <a:rPr lang="en-GB" b="1" dirty="0" smtClean="0"/>
                  <a:t>phase-space.</a:t>
                </a:r>
                <a:endParaRPr lang="en-GB" b="1" dirty="0"/>
              </a:p>
            </p:txBody>
          </p:sp>
        </mc:Choice>
        <mc:Fallback xmlns="">
          <p:sp>
            <p:nvSpPr>
              <p:cNvPr id="2" name="Rectangle 1"/>
              <p:cNvSpPr>
                <a:spLocks noRot="1" noChangeAspect="1" noMove="1" noResize="1" noEditPoints="1" noAdjustHandles="1" noChangeArrowheads="1" noChangeShapeType="1" noTextEdit="1"/>
              </p:cNvSpPr>
              <p:nvPr/>
            </p:nvSpPr>
            <p:spPr>
              <a:xfrm>
                <a:off x="6507067" y="5644074"/>
                <a:ext cx="4909401" cy="923330"/>
              </a:xfrm>
              <a:prstGeom prst="rect">
                <a:avLst/>
              </a:prstGeom>
              <a:blipFill rotWithShape="0">
                <a:blip r:embed="rId17"/>
                <a:stretch>
                  <a:fillRect l="-740" t="-2564" b="-7692"/>
                </a:stretch>
              </a:blipFill>
              <a:ln w="31750">
                <a:solidFill>
                  <a:srgbClr val="FF00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Rectangle 24"/>
              <p:cNvSpPr/>
              <p:nvPr/>
            </p:nvSpPr>
            <p:spPr>
              <a:xfrm rot="16200000">
                <a:off x="-332306" y="3309477"/>
                <a:ext cx="1456232" cy="461665"/>
              </a:xfrm>
              <a:prstGeom prst="rect">
                <a:avLst/>
              </a:prstGeom>
              <a:solidFill>
                <a:schemeClr val="bg1"/>
              </a:solidFill>
            </p:spPr>
            <p:txBody>
              <a:bodyPr wrap="none">
                <a:spAutoFit/>
              </a:bodyPr>
              <a:lstStyle/>
              <a:p>
                <a14:m>
                  <m:oMath xmlns:m="http://schemas.openxmlformats.org/officeDocument/2006/math">
                    <m:r>
                      <a:rPr lang="en-US" sz="2400" b="0" i="1" smtClean="0">
                        <a:latin typeface="Cambria Math" charset="0"/>
                      </a:rPr>
                      <m:t>𝑉</m:t>
                    </m:r>
                    <m:d>
                      <m:dPr>
                        <m:ctrlPr>
                          <a:rPr lang="en-US" sz="2400" i="1">
                            <a:latin typeface="Cambria Math" charset="0"/>
                          </a:rPr>
                        </m:ctrlPr>
                      </m:dPr>
                      <m:e>
                        <m:r>
                          <a:rPr lang="en-US" sz="2400" i="1">
                            <a:latin typeface="Cambria Math" panose="02040503050406030204" pitchFamily="18" charset="0"/>
                            <a:ea typeface="Cambria Math" panose="02040503050406030204" pitchFamily="18" charset="0"/>
                          </a:rPr>
                          <m:t>𝜑</m:t>
                        </m:r>
                      </m:e>
                    </m:d>
                  </m:oMath>
                </a14:m>
                <a:r>
                  <a:rPr lang="en-GB" sz="2400" dirty="0" smtClean="0"/>
                  <a:t> (eV)</a:t>
                </a:r>
                <a:endParaRPr lang="en-GB" sz="2400" dirty="0"/>
              </a:p>
            </p:txBody>
          </p:sp>
        </mc:Choice>
        <mc:Fallback xmlns="">
          <p:sp>
            <p:nvSpPr>
              <p:cNvPr id="25" name="Rectangle 24"/>
              <p:cNvSpPr>
                <a:spLocks noRot="1" noChangeAspect="1" noMove="1" noResize="1" noEditPoints="1" noAdjustHandles="1" noChangeArrowheads="1" noChangeShapeType="1" noTextEdit="1"/>
              </p:cNvSpPr>
              <p:nvPr/>
            </p:nvSpPr>
            <p:spPr>
              <a:xfrm rot="16200000">
                <a:off x="-332306" y="3309477"/>
                <a:ext cx="1456232" cy="461665"/>
              </a:xfrm>
              <a:prstGeom prst="rect">
                <a:avLst/>
              </a:prstGeom>
              <a:blipFill rotWithShape="0">
                <a:blip r:embed="rId18"/>
                <a:stretch>
                  <a:fillRect l="-10526" t="-3766" r="-28947" b="-125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Rectangle 25"/>
              <p:cNvSpPr/>
              <p:nvPr/>
            </p:nvSpPr>
            <p:spPr>
              <a:xfrm>
                <a:off x="1965232" y="5213680"/>
                <a:ext cx="468590" cy="461665"/>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ea typeface="Cambria Math" panose="02040503050406030204" pitchFamily="18" charset="0"/>
                        </a:rPr>
                        <m:t>𝜑</m:t>
                      </m:r>
                    </m:oMath>
                  </m:oMathPara>
                </a14:m>
                <a:endParaRPr lang="en-GB" sz="2400" dirty="0"/>
              </a:p>
            </p:txBody>
          </p:sp>
        </mc:Choice>
        <mc:Fallback xmlns="">
          <p:sp>
            <p:nvSpPr>
              <p:cNvPr id="26" name="Rectangle 25"/>
              <p:cNvSpPr>
                <a:spLocks noRot="1" noChangeAspect="1" noMove="1" noResize="1" noEditPoints="1" noAdjustHandles="1" noChangeArrowheads="1" noChangeShapeType="1" noTextEdit="1"/>
              </p:cNvSpPr>
              <p:nvPr/>
            </p:nvSpPr>
            <p:spPr>
              <a:xfrm>
                <a:off x="1965232" y="5213680"/>
                <a:ext cx="468590" cy="461665"/>
              </a:xfrm>
              <a:prstGeom prst="rect">
                <a:avLst/>
              </a:prstGeom>
              <a:blipFill rotWithShape="0">
                <a:blip r:embed="rId19"/>
                <a:stretch>
                  <a:fillRect b="-7895"/>
                </a:stretch>
              </a:blipFill>
            </p:spPr>
            <p:txBody>
              <a:bodyPr/>
              <a:lstStyle/>
              <a:p>
                <a:r>
                  <a:rPr lang="en-US">
                    <a:noFill/>
                  </a:rPr>
                  <a:t> </a:t>
                </a:r>
              </a:p>
            </p:txBody>
          </p:sp>
        </mc:Fallback>
      </mc:AlternateContent>
      <p:grpSp>
        <p:nvGrpSpPr>
          <p:cNvPr id="6" name="Group 5"/>
          <p:cNvGrpSpPr/>
          <p:nvPr/>
        </p:nvGrpSpPr>
        <p:grpSpPr>
          <a:xfrm>
            <a:off x="4020718" y="3451628"/>
            <a:ext cx="2313533" cy="2193665"/>
            <a:chOff x="4020718" y="3451628"/>
            <a:chExt cx="2313533" cy="2193665"/>
          </a:xfrm>
        </p:grpSpPr>
        <mc:AlternateContent xmlns:mc="http://schemas.openxmlformats.org/markup-compatibility/2006">
          <mc:Choice xmlns:a14="http://schemas.microsoft.com/office/drawing/2010/main" Requires="a14">
            <p:sp>
              <p:nvSpPr>
                <p:cNvPr id="29" name="Rectangle 28"/>
                <p:cNvSpPr/>
                <p:nvPr/>
              </p:nvSpPr>
              <p:spPr>
                <a:xfrm>
                  <a:off x="5865661" y="5183628"/>
                  <a:ext cx="468590" cy="461665"/>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ea typeface="Cambria Math" panose="02040503050406030204" pitchFamily="18" charset="0"/>
                          </a:rPr>
                          <m:t>𝜑</m:t>
                        </m:r>
                      </m:oMath>
                    </m:oMathPara>
                  </a14:m>
                  <a:endParaRPr lang="en-GB" sz="2400" dirty="0"/>
                </a:p>
              </p:txBody>
            </p:sp>
          </mc:Choice>
          <mc:Fallback>
            <p:sp>
              <p:nvSpPr>
                <p:cNvPr id="29" name="Rectangle 28"/>
                <p:cNvSpPr>
                  <a:spLocks noRot="1" noChangeAspect="1" noMove="1" noResize="1" noEditPoints="1" noAdjustHandles="1" noChangeArrowheads="1" noChangeShapeType="1" noTextEdit="1"/>
                </p:cNvSpPr>
                <p:nvPr/>
              </p:nvSpPr>
              <p:spPr>
                <a:xfrm>
                  <a:off x="5865661" y="5183628"/>
                  <a:ext cx="468590" cy="461665"/>
                </a:xfrm>
                <a:prstGeom prst="rect">
                  <a:avLst/>
                </a:prstGeom>
                <a:blipFill rotWithShape="0">
                  <a:blip r:embed="rId20"/>
                  <a:stretch>
                    <a:fillRect b="-789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0" name="Rectangle 29"/>
                <p:cNvSpPr/>
                <p:nvPr/>
              </p:nvSpPr>
              <p:spPr>
                <a:xfrm rot="16200000">
                  <a:off x="3523435" y="3948911"/>
                  <a:ext cx="1456232" cy="461665"/>
                </a:xfrm>
                <a:prstGeom prst="rect">
                  <a:avLst/>
                </a:prstGeom>
                <a:solidFill>
                  <a:schemeClr val="bg1"/>
                </a:solidFill>
              </p:spPr>
              <p:txBody>
                <a:bodyPr wrap="none">
                  <a:spAutoFit/>
                </a:bodyPr>
                <a:lstStyle/>
                <a:p>
                  <a14:m>
                    <m:oMath xmlns:m="http://schemas.openxmlformats.org/officeDocument/2006/math">
                      <m:r>
                        <a:rPr lang="en-US" sz="2400" b="0" i="1" smtClean="0">
                          <a:latin typeface="Cambria Math" charset="0"/>
                        </a:rPr>
                        <m:t>𝑈</m:t>
                      </m:r>
                      <m:d>
                        <m:dPr>
                          <m:ctrlPr>
                            <a:rPr lang="en-US" sz="2400" i="1">
                              <a:latin typeface="Cambria Math" charset="0"/>
                            </a:rPr>
                          </m:ctrlPr>
                        </m:dPr>
                        <m:e>
                          <m:r>
                            <a:rPr lang="en-US" sz="2400" i="1">
                              <a:latin typeface="Cambria Math" panose="02040503050406030204" pitchFamily="18" charset="0"/>
                              <a:ea typeface="Cambria Math" panose="02040503050406030204" pitchFamily="18" charset="0"/>
                            </a:rPr>
                            <m:t>𝜑</m:t>
                          </m:r>
                        </m:e>
                      </m:d>
                    </m:oMath>
                  </a14:m>
                  <a:r>
                    <a:rPr lang="en-GB" sz="2400" dirty="0" smtClean="0"/>
                    <a:t> (eV)</a:t>
                  </a:r>
                  <a:endParaRPr lang="en-GB" sz="2400" dirty="0"/>
                </a:p>
              </p:txBody>
            </p:sp>
          </mc:Choice>
          <mc:Fallback>
            <p:sp>
              <p:nvSpPr>
                <p:cNvPr id="30" name="Rectangle 29"/>
                <p:cNvSpPr>
                  <a:spLocks noRot="1" noChangeAspect="1" noMove="1" noResize="1" noEditPoints="1" noAdjustHandles="1" noChangeArrowheads="1" noChangeShapeType="1" noTextEdit="1"/>
                </p:cNvSpPr>
                <p:nvPr/>
              </p:nvSpPr>
              <p:spPr>
                <a:xfrm rot="16200000">
                  <a:off x="3523435" y="3948911"/>
                  <a:ext cx="1456232" cy="461665"/>
                </a:xfrm>
                <a:prstGeom prst="rect">
                  <a:avLst/>
                </a:prstGeom>
                <a:blipFill rotWithShape="0">
                  <a:blip r:embed="rId21"/>
                  <a:stretch>
                    <a:fillRect l="-10667" t="-5021" r="-30667" b="-1255"/>
                  </a:stretch>
                </a:blipFill>
              </p:spPr>
              <p:txBody>
                <a:bodyPr/>
                <a:lstStyle/>
                <a:p>
                  <a:r>
                    <a:rPr lang="en-US">
                      <a:noFill/>
                    </a:rPr>
                    <a:t> </a:t>
                  </a:r>
                </a:p>
              </p:txBody>
            </p:sp>
          </mc:Fallback>
        </mc:AlternateContent>
      </p:grpSp>
      <p:grpSp>
        <p:nvGrpSpPr>
          <p:cNvPr id="7" name="Group 6"/>
          <p:cNvGrpSpPr/>
          <p:nvPr/>
        </p:nvGrpSpPr>
        <p:grpSpPr>
          <a:xfrm>
            <a:off x="7775091" y="3373434"/>
            <a:ext cx="2455063" cy="2257704"/>
            <a:chOff x="7775091" y="3373434"/>
            <a:chExt cx="2455063" cy="2257704"/>
          </a:xfrm>
        </p:grpSpPr>
        <mc:AlternateContent xmlns:mc="http://schemas.openxmlformats.org/markup-compatibility/2006">
          <mc:Choice xmlns:a14="http://schemas.microsoft.com/office/drawing/2010/main" Requires="a14">
            <p:sp>
              <p:nvSpPr>
                <p:cNvPr id="27" name="Rectangle 26"/>
                <p:cNvSpPr/>
                <p:nvPr/>
              </p:nvSpPr>
              <p:spPr>
                <a:xfrm rot="16200000">
                  <a:off x="7180858" y="3967667"/>
                  <a:ext cx="1883593" cy="695127"/>
                </a:xfrm>
                <a:prstGeom prst="rect">
                  <a:avLst/>
                </a:prstGeom>
                <a:solidFill>
                  <a:schemeClr val="bg1"/>
                </a:solidFill>
              </p:spPr>
              <p:txBody>
                <a:bodyPr wrap="none">
                  <a:spAutoFit/>
                </a:bodyPr>
                <a:lstStyle/>
                <a:p>
                  <a14:m>
                    <m:oMath xmlns:m="http://schemas.openxmlformats.org/officeDocument/2006/math">
                      <m:r>
                        <a:rPr lang="el-GR" sz="2400" b="1">
                          <a:latin typeface="Cambria Math" panose="02040503050406030204" pitchFamily="18" charset="0"/>
                        </a:rPr>
                        <m:t>𝚫</m:t>
                      </m:r>
                      <m:r>
                        <a:rPr lang="fr-FR" sz="2400" b="1">
                          <a:latin typeface="Cambria Math" panose="02040503050406030204" pitchFamily="18" charset="0"/>
                        </a:rPr>
                        <m:t>𝐄</m:t>
                      </m:r>
                      <m:d>
                        <m:dPr>
                          <m:ctrlPr>
                            <a:rPr lang="en-US" sz="3600" i="1">
                              <a:latin typeface="Cambria Math" charset="0"/>
                            </a:rPr>
                          </m:ctrlPr>
                        </m:dPr>
                        <m:e>
                          <m:r>
                            <a:rPr lang="en-US" sz="3600" i="1">
                              <a:latin typeface="Cambria Math" panose="02040503050406030204" pitchFamily="18" charset="0"/>
                              <a:ea typeface="Cambria Math" panose="02040503050406030204" pitchFamily="18" charset="0"/>
                            </a:rPr>
                            <m:t>𝜑</m:t>
                          </m:r>
                        </m:e>
                      </m:d>
                    </m:oMath>
                  </a14:m>
                  <a:r>
                    <a:rPr lang="en-GB" sz="2400" dirty="0" smtClean="0"/>
                    <a:t> (eV)</a:t>
                  </a:r>
                  <a:endParaRPr lang="en-GB" sz="2400" dirty="0"/>
                </a:p>
              </p:txBody>
            </p:sp>
          </mc:Choice>
          <mc:Fallback>
            <p:sp>
              <p:nvSpPr>
                <p:cNvPr id="27" name="Rectangle 26"/>
                <p:cNvSpPr>
                  <a:spLocks noRot="1" noChangeAspect="1" noMove="1" noResize="1" noEditPoints="1" noAdjustHandles="1" noChangeArrowheads="1" noChangeShapeType="1" noTextEdit="1"/>
                </p:cNvSpPr>
                <p:nvPr/>
              </p:nvSpPr>
              <p:spPr>
                <a:xfrm rot="16200000">
                  <a:off x="7180858" y="3967667"/>
                  <a:ext cx="1883593" cy="695127"/>
                </a:xfrm>
                <a:prstGeom prst="rect">
                  <a:avLst/>
                </a:prstGeom>
                <a:blipFill rotWithShape="0">
                  <a:blip r:embed="rId22"/>
                  <a:stretch>
                    <a:fillRect t="-3560" r="-350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2" name="Rectangle 31"/>
                <p:cNvSpPr/>
                <p:nvPr/>
              </p:nvSpPr>
              <p:spPr>
                <a:xfrm>
                  <a:off x="9761564" y="5169473"/>
                  <a:ext cx="468590" cy="461665"/>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ea typeface="Cambria Math" panose="02040503050406030204" pitchFamily="18" charset="0"/>
                          </a:rPr>
                          <m:t>𝜑</m:t>
                        </m:r>
                      </m:oMath>
                    </m:oMathPara>
                  </a14:m>
                  <a:endParaRPr lang="en-GB" sz="2400" dirty="0"/>
                </a:p>
              </p:txBody>
            </p:sp>
          </mc:Choice>
          <mc:Fallback>
            <p:sp>
              <p:nvSpPr>
                <p:cNvPr id="32" name="Rectangle 31"/>
                <p:cNvSpPr>
                  <a:spLocks noRot="1" noChangeAspect="1" noMove="1" noResize="1" noEditPoints="1" noAdjustHandles="1" noChangeArrowheads="1" noChangeShapeType="1" noTextEdit="1"/>
                </p:cNvSpPr>
                <p:nvPr/>
              </p:nvSpPr>
              <p:spPr>
                <a:xfrm>
                  <a:off x="9761564" y="5169473"/>
                  <a:ext cx="468590" cy="461665"/>
                </a:xfrm>
                <a:prstGeom prst="rect">
                  <a:avLst/>
                </a:prstGeom>
                <a:blipFill rotWithShape="0">
                  <a:blip r:embed="rId20"/>
                  <a:stretch>
                    <a:fillRect b="-7895"/>
                  </a:stretch>
                </a:blipFill>
              </p:spPr>
              <p:txBody>
                <a:bodyPr/>
                <a:lstStyle/>
                <a:p>
                  <a:r>
                    <a:rPr lang="en-US">
                      <a:noFill/>
                    </a:rPr>
                    <a:t> </a:t>
                  </a:r>
                </a:p>
              </p:txBody>
            </p:sp>
          </mc:Fallback>
        </mc:AlternateContent>
      </p:grpSp>
    </p:spTree>
    <p:extLst>
      <p:ext uri="{BB962C8B-B14F-4D97-AF65-F5344CB8AC3E}">
        <p14:creationId xmlns:p14="http://schemas.microsoft.com/office/powerpoint/2010/main" val="11781578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1"/>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2"/>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5"/>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2" grpId="0" animBg="1"/>
      <p:bldP spid="24" grpId="0" animBg="1"/>
      <p:bldP spid="31" grpId="0"/>
      <p:bldP spid="35" grpId="0"/>
      <p:bldP spid="42" grpId="0"/>
      <p:bldP spid="69" grpId="0"/>
      <p:bldP spid="77" grpId="0"/>
      <p:bldP spid="2" grpId="0" animBg="1"/>
      <p:bldP spid="25" grpId="0" animBg="1"/>
      <p:bldP spid="2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Rectangle 2"/>
          <p:cNvSpPr>
            <a:spLocks noGrp="1" noChangeArrowheads="1"/>
          </p:cNvSpPr>
          <p:nvPr>
            <p:ph type="title"/>
          </p:nvPr>
        </p:nvSpPr>
        <p:spPr>
          <a:xfrm>
            <a:off x="2362200" y="304800"/>
            <a:ext cx="7467600" cy="533400"/>
          </a:xfrm>
          <a:ln>
            <a:solidFill>
              <a:schemeClr val="accent2"/>
            </a:solidFill>
            <a:miter lim="800000"/>
            <a:headEnd/>
            <a:tailEnd/>
          </a:ln>
        </p:spPr>
        <p:txBody>
          <a:bodyPr>
            <a:normAutofit fontScale="90000"/>
          </a:bodyPr>
          <a:lstStyle/>
          <a:p>
            <a:r>
              <a:rPr lang="en-US" altLang="en-US">
                <a:ea typeface="ＭＳ Ｐゴシック" charset="-128"/>
              </a:rPr>
              <a:t>Large Amplitude Oscillations</a:t>
            </a:r>
            <a:endParaRPr lang="fr-FR" altLang="en-US">
              <a:ea typeface="ＭＳ Ｐゴシック" charset="-128"/>
            </a:endParaRPr>
          </a:p>
        </p:txBody>
      </p:sp>
      <p:sp>
        <p:nvSpPr>
          <p:cNvPr id="115715" name="Line 3"/>
          <p:cNvSpPr>
            <a:spLocks noChangeShapeType="1"/>
          </p:cNvSpPr>
          <p:nvPr/>
        </p:nvSpPr>
        <p:spPr bwMode="auto">
          <a:xfrm>
            <a:off x="3352800" y="1600200"/>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15716" name="Text Box 4"/>
          <p:cNvSpPr txBox="1">
            <a:spLocks noChangeArrowheads="1"/>
          </p:cNvSpPr>
          <p:nvPr/>
        </p:nvSpPr>
        <p:spPr bwMode="auto">
          <a:xfrm>
            <a:off x="2971800" y="9906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US" altLang="en-US" sz="1400"/>
          </a:p>
        </p:txBody>
      </p:sp>
      <p:sp>
        <p:nvSpPr>
          <p:cNvPr id="115717" name="Text Box 5"/>
          <p:cNvSpPr txBox="1">
            <a:spLocks noChangeArrowheads="1"/>
          </p:cNvSpPr>
          <p:nvPr/>
        </p:nvSpPr>
        <p:spPr bwMode="auto">
          <a:xfrm>
            <a:off x="2133600" y="1897063"/>
            <a:ext cx="4876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US" altLang="en-US"/>
          </a:p>
        </p:txBody>
      </p:sp>
      <p:sp>
        <p:nvSpPr>
          <p:cNvPr id="115718" name="Text Box 6"/>
          <p:cNvSpPr txBox="1">
            <a:spLocks noChangeArrowheads="1"/>
          </p:cNvSpPr>
          <p:nvPr/>
        </p:nvSpPr>
        <p:spPr bwMode="auto">
          <a:xfrm>
            <a:off x="2133600" y="1524001"/>
            <a:ext cx="533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US" altLang="en-US"/>
          </a:p>
        </p:txBody>
      </p:sp>
      <p:sp>
        <p:nvSpPr>
          <p:cNvPr id="115726" name="Text Box 14"/>
          <p:cNvSpPr txBox="1">
            <a:spLocks noChangeArrowheads="1"/>
          </p:cNvSpPr>
          <p:nvPr/>
        </p:nvSpPr>
        <p:spPr bwMode="auto">
          <a:xfrm>
            <a:off x="277091" y="898465"/>
            <a:ext cx="11637818"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b="1">
                <a:solidFill>
                  <a:schemeClr val="tx1"/>
                </a:solidFill>
                <a:latin typeface="Comic Sans MS" charset="0"/>
                <a:ea typeface="ＭＳ Ｐゴシック" charset="-128"/>
              </a:defRPr>
            </a:lvl1pPr>
            <a:lvl2pPr marL="742950" indent="-285750">
              <a:defRPr b="1">
                <a:solidFill>
                  <a:schemeClr val="tx1"/>
                </a:solidFill>
                <a:latin typeface="Comic Sans MS" charset="0"/>
                <a:ea typeface="ＭＳ Ｐゴシック" charset="-128"/>
              </a:defRPr>
            </a:lvl2pPr>
            <a:lvl3pPr marL="1143000" indent="-228600">
              <a:defRPr b="1">
                <a:solidFill>
                  <a:schemeClr val="tx1"/>
                </a:solidFill>
                <a:latin typeface="Comic Sans MS" charset="0"/>
                <a:ea typeface="ＭＳ Ｐゴシック" charset="-128"/>
              </a:defRPr>
            </a:lvl3pPr>
            <a:lvl4pPr marL="1600200" indent="-228600">
              <a:defRPr b="1">
                <a:solidFill>
                  <a:schemeClr val="tx1"/>
                </a:solidFill>
                <a:latin typeface="Comic Sans MS" charset="0"/>
                <a:ea typeface="ＭＳ Ｐゴシック" charset="-128"/>
              </a:defRPr>
            </a:lvl4pPr>
            <a:lvl5pPr marL="2057400" indent="-228600">
              <a:defRPr b="1">
                <a:solidFill>
                  <a:schemeClr val="tx1"/>
                </a:solidFill>
                <a:latin typeface="Comic Sans MS" charset="0"/>
                <a:ea typeface="ＭＳ Ｐゴシック" charset="-128"/>
              </a:defRPr>
            </a:lvl5pPr>
            <a:lvl6pPr marL="2514600" indent="-228600" eaLnBrk="0" fontAlgn="base" hangingPunct="0">
              <a:spcBef>
                <a:spcPct val="0"/>
              </a:spcBef>
              <a:spcAft>
                <a:spcPct val="0"/>
              </a:spcAft>
              <a:defRPr b="1">
                <a:solidFill>
                  <a:schemeClr val="tx1"/>
                </a:solidFill>
                <a:latin typeface="Comic Sans MS" charset="0"/>
                <a:ea typeface="ＭＳ Ｐゴシック" charset="-128"/>
              </a:defRPr>
            </a:lvl6pPr>
            <a:lvl7pPr marL="2971800" indent="-228600" eaLnBrk="0" fontAlgn="base" hangingPunct="0">
              <a:spcBef>
                <a:spcPct val="0"/>
              </a:spcBef>
              <a:spcAft>
                <a:spcPct val="0"/>
              </a:spcAft>
              <a:defRPr b="1">
                <a:solidFill>
                  <a:schemeClr val="tx1"/>
                </a:solidFill>
                <a:latin typeface="Comic Sans MS" charset="0"/>
                <a:ea typeface="ＭＳ Ｐゴシック" charset="-128"/>
              </a:defRPr>
            </a:lvl7pPr>
            <a:lvl8pPr marL="3429000" indent="-228600" eaLnBrk="0" fontAlgn="base" hangingPunct="0">
              <a:spcBef>
                <a:spcPct val="0"/>
              </a:spcBef>
              <a:spcAft>
                <a:spcPct val="0"/>
              </a:spcAft>
              <a:defRPr b="1">
                <a:solidFill>
                  <a:schemeClr val="tx1"/>
                </a:solidFill>
                <a:latin typeface="Comic Sans MS" charset="0"/>
                <a:ea typeface="ＭＳ Ｐゴシック" charset="-128"/>
              </a:defRPr>
            </a:lvl8pPr>
            <a:lvl9pPr marL="3886200" indent="-228600" eaLnBrk="0" fontAlgn="base" hangingPunct="0">
              <a:spcBef>
                <a:spcPct val="0"/>
              </a:spcBef>
              <a:spcAft>
                <a:spcPct val="0"/>
              </a:spcAft>
              <a:defRPr b="1">
                <a:solidFill>
                  <a:schemeClr val="tx1"/>
                </a:solidFill>
                <a:latin typeface="Comic Sans MS" charset="0"/>
                <a:ea typeface="ＭＳ Ｐゴシック" charset="-128"/>
              </a:defRPr>
            </a:lvl9pPr>
          </a:lstStyle>
          <a:p>
            <a:pPr>
              <a:spcBef>
                <a:spcPct val="50000"/>
              </a:spcBef>
              <a:defRPr/>
            </a:pPr>
            <a:r>
              <a:rPr lang="en-US" altLang="en-US" b="0" dirty="0">
                <a:latin typeface="Times New Roman" charset="0"/>
              </a:rPr>
              <a:t>For </a:t>
            </a:r>
            <a:r>
              <a:rPr lang="en-US" altLang="en-US" b="0" dirty="0">
                <a:solidFill>
                  <a:srgbClr val="0432FF"/>
                </a:solidFill>
                <a:latin typeface="Times New Roman" charset="0"/>
              </a:rPr>
              <a:t>larger phase (or energy) deviations </a:t>
            </a:r>
            <a:r>
              <a:rPr lang="en-US" altLang="en-US" b="0" dirty="0">
                <a:latin typeface="Times New Roman" charset="0"/>
              </a:rPr>
              <a:t>from the reference (i.e. synchronous) </a:t>
            </a:r>
            <a:r>
              <a:rPr lang="en-US" altLang="en-US" b="0" dirty="0" smtClean="0">
                <a:latin typeface="Times New Roman" charset="0"/>
              </a:rPr>
              <a:t>the </a:t>
            </a:r>
            <a:r>
              <a:rPr lang="en-US" altLang="en-US" b="0" dirty="0">
                <a:latin typeface="Times New Roman" charset="0"/>
              </a:rPr>
              <a:t>second order </a:t>
            </a:r>
            <a:r>
              <a:rPr lang="en-US" altLang="en-US" b="0" dirty="0">
                <a:solidFill>
                  <a:srgbClr val="0432FF"/>
                </a:solidFill>
                <a:latin typeface="Times New Roman" charset="0"/>
              </a:rPr>
              <a:t>differential equation is non-linear:</a:t>
            </a:r>
          </a:p>
          <a:p>
            <a:pPr>
              <a:spcBef>
                <a:spcPct val="50000"/>
              </a:spcBef>
              <a:defRPr/>
            </a:pPr>
            <a:endParaRPr lang="en-US" altLang="en-US" b="0" dirty="0">
              <a:latin typeface="Times New Roman" charset="0"/>
            </a:endParaRPr>
          </a:p>
          <a:p>
            <a:pPr>
              <a:spcBef>
                <a:spcPct val="50000"/>
              </a:spcBef>
              <a:defRPr/>
            </a:pPr>
            <a:endParaRPr lang="en-US" altLang="en-US" b="0" dirty="0">
              <a:latin typeface="Times New Roman" charset="0"/>
            </a:endParaRPr>
          </a:p>
          <a:p>
            <a:pPr>
              <a:spcBef>
                <a:spcPct val="50000"/>
              </a:spcBef>
              <a:defRPr/>
            </a:pPr>
            <a:endParaRPr lang="en-US" altLang="en-US" b="0" dirty="0">
              <a:latin typeface="Times New Roman" charset="0"/>
            </a:endParaRPr>
          </a:p>
          <a:p>
            <a:pPr>
              <a:spcBef>
                <a:spcPct val="50000"/>
              </a:spcBef>
              <a:defRPr/>
            </a:pPr>
            <a:endParaRPr lang="en-US" altLang="en-US" b="0" dirty="0">
              <a:latin typeface="Times New Roman" charset="0"/>
            </a:endParaRPr>
          </a:p>
          <a:p>
            <a:pPr>
              <a:spcBef>
                <a:spcPct val="50000"/>
              </a:spcBef>
              <a:defRPr/>
            </a:pPr>
            <a:endParaRPr lang="en-US" altLang="en-US" b="0" dirty="0">
              <a:latin typeface="Times New Roman" charset="0"/>
            </a:endParaRPr>
          </a:p>
          <a:p>
            <a:pPr>
              <a:spcBef>
                <a:spcPct val="50000"/>
              </a:spcBef>
              <a:defRPr/>
            </a:pPr>
            <a:endParaRPr lang="en-US" altLang="en-US" b="0" dirty="0">
              <a:latin typeface="Times New Roman" charset="0"/>
            </a:endParaRPr>
          </a:p>
          <a:p>
            <a:pPr>
              <a:spcBef>
                <a:spcPct val="50000"/>
              </a:spcBef>
              <a:defRPr/>
            </a:pPr>
            <a:endParaRPr lang="en-US" altLang="en-US" b="0" dirty="0">
              <a:latin typeface="Times New Roman" charset="0"/>
            </a:endParaRPr>
          </a:p>
          <a:p>
            <a:pPr>
              <a:spcBef>
                <a:spcPct val="50000"/>
              </a:spcBef>
              <a:defRPr/>
            </a:pPr>
            <a:endParaRPr lang="en-US" altLang="en-US" b="0" dirty="0">
              <a:latin typeface="Times New Roman" charset="0"/>
            </a:endParaRPr>
          </a:p>
        </p:txBody>
      </p:sp>
      <p:pic>
        <p:nvPicPr>
          <p:cNvPr id="15565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21549" y="3751264"/>
            <a:ext cx="4835177" cy="2400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5658" name="Straight Arrow Connector 3"/>
          <p:cNvCxnSpPr>
            <a:cxnSpLocks noChangeShapeType="1"/>
          </p:cNvCxnSpPr>
          <p:nvPr/>
        </p:nvCxnSpPr>
        <p:spPr bwMode="auto">
          <a:xfrm>
            <a:off x="8193974" y="1856304"/>
            <a:ext cx="2913630" cy="2608818"/>
          </a:xfrm>
          <a:prstGeom prst="straightConnector1">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cxnSp>
      <mc:AlternateContent xmlns:mc="http://schemas.openxmlformats.org/markup-compatibility/2006" xmlns:a14="http://schemas.microsoft.com/office/drawing/2010/main">
        <mc:Choice Requires="a14">
          <p:graphicFrame>
            <p:nvGraphicFramePr>
              <p:cNvPr id="12" name="Table 11"/>
              <p:cNvGraphicFramePr>
                <a:graphicFrameLocks noGrp="1"/>
              </p:cNvGraphicFramePr>
              <p:nvPr>
                <p:extLst>
                  <p:ext uri="{D42A27DB-BD31-4B8C-83A1-F6EECF244321}">
                    <p14:modId xmlns:p14="http://schemas.microsoft.com/office/powerpoint/2010/main" val="536578201"/>
                  </p:ext>
                </p:extLst>
              </p:nvPr>
            </p:nvGraphicFramePr>
            <p:xfrm>
              <a:off x="1036801" y="1345058"/>
              <a:ext cx="10118398" cy="653161"/>
            </p:xfrm>
            <a:graphic>
              <a:graphicData uri="http://schemas.openxmlformats.org/drawingml/2006/table">
                <a:tbl>
                  <a:tblPr firstRow="1" bandRow="1">
                    <a:tableStyleId>{2D5ABB26-0587-4C30-8999-92F81FD0307C}</a:tableStyleId>
                  </a:tblPr>
                  <a:tblGrid>
                    <a:gridCol w="7104993">
                      <a:extLst>
                        <a:ext uri="{9D8B030D-6E8A-4147-A177-3AD203B41FA5}">
                          <a16:colId xmlns="" xmlns:a16="http://schemas.microsoft.com/office/drawing/2014/main" val="2435879438"/>
                        </a:ext>
                      </a:extLst>
                    </a:gridCol>
                    <a:gridCol w="3013405">
                      <a:extLst>
                        <a:ext uri="{9D8B030D-6E8A-4147-A177-3AD203B41FA5}">
                          <a16:colId xmlns="" xmlns:a16="http://schemas.microsoft.com/office/drawing/2014/main" val="348928089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right"/>
                              </m:oMathParaPr>
                              <m:oMath xmlns:m="http://schemas.openxmlformats.org/officeDocument/2006/math">
                                <m:acc>
                                  <m:accPr>
                                    <m:chr m:val="̇"/>
                                    <m:ctrlPr>
                                      <a:rPr lang="en-US" b="0" i="1" smtClean="0">
                                        <a:latin typeface="Cambria Math"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𝑤</m:t>
                                    </m:r>
                                  </m:e>
                                </m:acc>
                                <m:r>
                                  <a:rPr lang="en-US" b="0" i="1" smtClean="0">
                                    <a:latin typeface="Cambria Math" panose="02040503050406030204" pitchFamily="18" charset="0"/>
                                    <a:ea typeface="Cambria Math" panose="02040503050406030204" pitchFamily="18" charset="0"/>
                                  </a:rPr>
                                  <m:t>=</m:t>
                                </m:r>
                                <m:f>
                                  <m:fPr>
                                    <m:ctrlPr>
                                      <a:rPr lang="en-US" b="0" i="1" smtClean="0">
                                        <a:latin typeface="Cambria Math" charset="0"/>
                                      </a:rPr>
                                    </m:ctrlPr>
                                  </m:fPr>
                                  <m:num>
                                    <m:r>
                                      <a:rPr lang="en-US" b="0" i="1" smtClean="0">
                                        <a:latin typeface="Cambria Math" panose="02040503050406030204" pitchFamily="18" charset="0"/>
                                        <a:ea typeface="Cambria Math" panose="02040503050406030204" pitchFamily="18" charset="0"/>
                                      </a:rPr>
                                      <m:t>𝑞</m:t>
                                    </m:r>
                                    <m:sSub>
                                      <m:sSubPr>
                                        <m:ctrlPr>
                                          <a:rPr lang="en-US" b="0" i="1" smtClean="0">
                                            <a:latin typeface="Cambria Math"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𝑚𝑎𝑥</m:t>
                                        </m:r>
                                      </m:sub>
                                    </m:sSub>
                                    <m:sSub>
                                      <m:sSubPr>
                                        <m:ctrlPr>
                                          <a:rPr lang="en-US" b="0" i="1" smtClean="0">
                                            <a:latin typeface="Cambria Math" charset="0"/>
                                            <a:ea typeface="Cambria Math" panose="02040503050406030204" pitchFamily="18" charset="0"/>
                                          </a:rPr>
                                        </m:ctrlPr>
                                      </m:sSubPr>
                                      <m:e>
                                        <m:r>
                                          <m:rPr>
                                            <m:sty m:val="p"/>
                                          </m:rPr>
                                          <a:rPr lang="el-GR" b="0"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ea typeface="Cambria Math" panose="02040503050406030204" pitchFamily="18" charset="0"/>
                                          </a:rPr>
                                          <m:t>𝑠</m:t>
                                        </m:r>
                                      </m:sub>
                                    </m:sSub>
                                  </m:num>
                                  <m:den>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sSub>
                                      <m:sSubPr>
                                        <m:ctrlPr>
                                          <a:rPr lang="en-US" b="0" i="1" smtClean="0">
                                            <a:latin typeface="Cambria Math" charset="0"/>
                                          </a:rPr>
                                        </m:ctrlPr>
                                      </m:sSubPr>
                                      <m:e>
                                        <m:r>
                                          <a:rPr lang="en-US" b="0" i="1" smtClean="0">
                                            <a:latin typeface="Cambria Math" panose="02040503050406030204" pitchFamily="18" charset="0"/>
                                          </a:rPr>
                                          <m:t>𝑊</m:t>
                                        </m:r>
                                      </m:e>
                                      <m:sub>
                                        <m:r>
                                          <a:rPr lang="en-US" b="0" i="1" smtClean="0">
                                            <a:latin typeface="Cambria Math" panose="02040503050406030204" pitchFamily="18" charset="0"/>
                                          </a:rPr>
                                          <m:t>𝑠</m:t>
                                        </m:r>
                                      </m:sub>
                                    </m:sSub>
                                  </m:den>
                                </m:f>
                                <m:r>
                                  <a:rPr lang="en-US" b="0" i="1" smtClean="0">
                                    <a:latin typeface="Cambria Math" panose="02040503050406030204" pitchFamily="18" charset="0"/>
                                    <a:ea typeface="Cambria Math" panose="02040503050406030204" pitchFamily="18" charset="0"/>
                                  </a:rPr>
                                  <m:t> (</m:t>
                                </m:r>
                                <m:r>
                                  <m:rPr>
                                    <m:sty m:val="p"/>
                                  </m:rPr>
                                  <a:rPr lang="en-US" b="0" i="0" smtClean="0">
                                    <a:latin typeface="Cambria Math" panose="02040503050406030204" pitchFamily="18" charset="0"/>
                                    <a:ea typeface="Cambria Math" panose="02040503050406030204" pitchFamily="18" charset="0"/>
                                  </a:rPr>
                                  <m:t>sin</m:t>
                                </m:r>
                                <m:r>
                                  <a:rPr lang="en-US" b="0" i="1" smtClean="0">
                                    <a:latin typeface="Cambria Math" panose="02040503050406030204" pitchFamily="18" charset="0"/>
                                    <a:ea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𝜑</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𝜑</m:t>
                                    </m:r>
                                  </m:e>
                                  <m:sub>
                                    <m:r>
                                      <a:rPr lang="en-US" b="0" i="1" smtClean="0">
                                        <a:latin typeface="Cambria Math" panose="02040503050406030204" pitchFamily="18" charset="0"/>
                                        <a:ea typeface="Cambria Math" panose="02040503050406030204" pitchFamily="18" charset="0"/>
                                      </a:rPr>
                                      <m:t>𝑠</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𝑠𝑖𝑛</m:t>
                                </m:r>
                                <m:sSub>
                                  <m:sSubPr>
                                    <m:ctrlPr>
                                      <a:rPr lang="en-US" b="0" i="1" smtClean="0">
                                        <a:latin typeface="Cambria Math"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𝜑</m:t>
                                    </m:r>
                                  </m:e>
                                  <m:sub>
                                    <m:r>
                                      <a:rPr lang="en-US" b="0" i="1" smtClean="0">
                                        <a:latin typeface="Cambria Math" panose="02040503050406030204" pitchFamily="18" charset="0"/>
                                        <a:ea typeface="Cambria Math" panose="02040503050406030204" pitchFamily="18" charset="0"/>
                                      </a:rPr>
                                      <m:t>𝑠</m:t>
                                    </m:r>
                                  </m:sub>
                                </m:sSub>
                                <m:r>
                                  <a:rPr lang="en-US" b="0" i="1" smtClean="0">
                                    <a:latin typeface="Cambria Math" panose="02040503050406030204" pitchFamily="18" charset="0"/>
                                    <a:ea typeface="Cambria Math" panose="02040503050406030204" pitchFamily="18" charset="0"/>
                                  </a:rPr>
                                  <m:t>)</m:t>
                                </m:r>
                              </m:oMath>
                            </m:oMathPara>
                          </a14:m>
                          <a:endParaRPr lang="en-US" b="0" dirty="0" smtClean="0"/>
                        </a:p>
                      </a:txBody>
                      <a:tcPr>
                        <a:solidFill>
                          <a:srgbClr val="FFFF00"/>
                        </a:solidFill>
                      </a:tcPr>
                    </a:tc>
                    <a:tc>
                      <a:txBody>
                        <a:bodyPr/>
                        <a:lstStyle/>
                        <a:p>
                          <a:pPr algn="r"/>
                          <a:r>
                            <a:rPr lang="en-GB" dirty="0" smtClean="0"/>
                            <a:t>Eq. 25 </a:t>
                          </a:r>
                          <a:endParaRPr lang="en-GB" dirty="0"/>
                        </a:p>
                      </a:txBody>
                      <a:tcPr anchor="ctr"/>
                    </a:tc>
                    <a:extLst>
                      <a:ext uri="{0D108BD9-81ED-4DB2-BD59-A6C34878D82A}">
                        <a16:rowId xmlns="" xmlns:a16="http://schemas.microsoft.com/office/drawing/2014/main" val="2992407173"/>
                      </a:ext>
                    </a:extLst>
                  </a:tr>
                </a:tbl>
              </a:graphicData>
            </a:graphic>
          </p:graphicFrame>
        </mc:Choice>
        <mc:Fallback xmlns="">
          <p:graphicFrame>
            <p:nvGraphicFramePr>
              <p:cNvPr id="12" name="Table 11"/>
              <p:cNvGraphicFramePr>
                <a:graphicFrameLocks noGrp="1"/>
              </p:cNvGraphicFramePr>
              <p:nvPr>
                <p:extLst>
                  <p:ext uri="{D42A27DB-BD31-4B8C-83A1-F6EECF244321}">
                    <p14:modId xmlns:p14="http://schemas.microsoft.com/office/powerpoint/2010/main" val="536578201"/>
                  </p:ext>
                </p:extLst>
              </p:nvPr>
            </p:nvGraphicFramePr>
            <p:xfrm>
              <a:off x="1036801" y="1345058"/>
              <a:ext cx="10118398" cy="653161"/>
            </p:xfrm>
            <a:graphic>
              <a:graphicData uri="http://schemas.openxmlformats.org/drawingml/2006/table">
                <a:tbl>
                  <a:tblPr firstRow="1" bandRow="1">
                    <a:tableStyleId>{2D5ABB26-0587-4C30-8999-92F81FD0307C}</a:tableStyleId>
                  </a:tblPr>
                  <a:tblGrid>
                    <a:gridCol w="7104993">
                      <a:extLst>
                        <a:ext uri="{9D8B030D-6E8A-4147-A177-3AD203B41FA5}">
                          <a16:colId xmlns="" xmlns:a16="http://schemas.microsoft.com/office/drawing/2014/main" xmlns:a14="http://schemas.microsoft.com/office/drawing/2010/main" val="2435879438"/>
                        </a:ext>
                      </a:extLst>
                    </a:gridCol>
                    <a:gridCol w="3013405">
                      <a:extLst>
                        <a:ext uri="{9D8B030D-6E8A-4147-A177-3AD203B41FA5}">
                          <a16:colId xmlns="" xmlns:a16="http://schemas.microsoft.com/office/drawing/2014/main" xmlns:a14="http://schemas.microsoft.com/office/drawing/2010/main" val="3489280894"/>
                        </a:ext>
                      </a:extLst>
                    </a:gridCol>
                  </a:tblGrid>
                  <a:tr h="653161">
                    <a:tc>
                      <a:txBody>
                        <a:bodyPr/>
                        <a:lstStyle/>
                        <a:p>
                          <a:endParaRPr lang="en-US"/>
                        </a:p>
                      </a:txBody>
                      <a:tcPr>
                        <a:blipFill rotWithShape="0">
                          <a:blip r:embed="rId4"/>
                          <a:stretch>
                            <a:fillRect r="-42367"/>
                          </a:stretch>
                        </a:blipFill>
                      </a:tcPr>
                    </a:tc>
                    <a:tc>
                      <a:txBody>
                        <a:bodyPr/>
                        <a:lstStyle/>
                        <a:p>
                          <a:pPr algn="r"/>
                          <a:r>
                            <a:rPr lang="en-GB" dirty="0" smtClean="0"/>
                            <a:t>Eq. 25 </a:t>
                          </a:r>
                          <a:endParaRPr lang="en-GB" dirty="0"/>
                        </a:p>
                      </a:txBody>
                      <a:tcPr anchor="ctr"/>
                    </a:tc>
                    <a:extLst>
                      <a:ext uri="{0D108BD9-81ED-4DB2-BD59-A6C34878D82A}">
                        <a16:rowId xmlns="" xmlns:a16="http://schemas.microsoft.com/office/drawing/2014/main" xmlns:a14="http://schemas.microsoft.com/office/drawing/2010/main" val="2992407173"/>
                      </a:ext>
                    </a:extLst>
                  </a:tr>
                </a:tbl>
              </a:graphicData>
            </a:graphic>
          </p:graphicFrame>
        </mc:Fallback>
      </mc:AlternateContent>
      <p:sp>
        <p:nvSpPr>
          <p:cNvPr id="13" name="TextBox 12"/>
          <p:cNvSpPr txBox="1"/>
          <p:nvPr/>
        </p:nvSpPr>
        <p:spPr>
          <a:xfrm>
            <a:off x="1152413" y="1486972"/>
            <a:ext cx="2910733" cy="369332"/>
          </a:xfrm>
          <a:prstGeom prst="rect">
            <a:avLst/>
          </a:prstGeom>
          <a:noFill/>
        </p:spPr>
        <p:txBody>
          <a:bodyPr wrap="none" rtlCol="0">
            <a:spAutoFit/>
          </a:bodyPr>
          <a:lstStyle/>
          <a:p>
            <a:r>
              <a:rPr lang="en-GB" dirty="0" smtClean="0"/>
              <a:t>FIRST EQUATION OF MOTION</a:t>
            </a:r>
            <a:endParaRPr lang="en-GB" dirty="0"/>
          </a:p>
        </p:txBody>
      </p:sp>
      <mc:AlternateContent xmlns:mc="http://schemas.openxmlformats.org/markup-compatibility/2006" xmlns:a14="http://schemas.microsoft.com/office/drawing/2010/main">
        <mc:Choice Requires="a14">
          <p:graphicFrame>
            <p:nvGraphicFramePr>
              <p:cNvPr id="14" name="Table 13"/>
              <p:cNvGraphicFramePr>
                <a:graphicFrameLocks noGrp="1"/>
              </p:cNvGraphicFramePr>
              <p:nvPr>
                <p:extLst>
                  <p:ext uri="{D42A27DB-BD31-4B8C-83A1-F6EECF244321}">
                    <p14:modId xmlns:p14="http://schemas.microsoft.com/office/powerpoint/2010/main" val="1557740126"/>
                  </p:ext>
                </p:extLst>
              </p:nvPr>
            </p:nvGraphicFramePr>
            <p:xfrm>
              <a:off x="1036801" y="2080419"/>
              <a:ext cx="10118398" cy="613918"/>
            </p:xfrm>
            <a:graphic>
              <a:graphicData uri="http://schemas.openxmlformats.org/drawingml/2006/table">
                <a:tbl>
                  <a:tblPr firstRow="1" bandRow="1">
                    <a:tableStyleId>{2D5ABB26-0587-4C30-8999-92F81FD0307C}</a:tableStyleId>
                  </a:tblPr>
                  <a:tblGrid>
                    <a:gridCol w="7073461">
                      <a:extLst>
                        <a:ext uri="{9D8B030D-6E8A-4147-A177-3AD203B41FA5}">
                          <a16:colId xmlns="" xmlns:a16="http://schemas.microsoft.com/office/drawing/2014/main" val="2435879438"/>
                        </a:ext>
                      </a:extLst>
                    </a:gridCol>
                    <a:gridCol w="3044937">
                      <a:extLst>
                        <a:ext uri="{9D8B030D-6E8A-4147-A177-3AD203B41FA5}">
                          <a16:colId xmlns="" xmlns:a16="http://schemas.microsoft.com/office/drawing/2014/main" val="348928089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right"/>
                              </m:oMathParaPr>
                              <m:oMath xmlns:m="http://schemas.openxmlformats.org/officeDocument/2006/math">
                                <m:acc>
                                  <m:accPr>
                                    <m:chr m:val="̇"/>
                                    <m:ctrlPr>
                                      <a:rPr lang="en-US" b="0" i="1" smtClean="0">
                                        <a:latin typeface="Cambria Math" charset="0"/>
                                        <a:ea typeface="Cambria Math" panose="02040503050406030204" pitchFamily="18" charset="0"/>
                                      </a:rPr>
                                    </m:ctrlPr>
                                  </m:accPr>
                                  <m:e>
                                    <m:r>
                                      <m:rPr>
                                        <m:sty m:val="p"/>
                                      </m:rPr>
                                      <a:rPr lang="el-GR" b="0" i="1" smtClean="0">
                                        <a:latin typeface="Cambria Math" panose="02040503050406030204" pitchFamily="18" charset="0"/>
                                        <a:ea typeface="Cambria Math" panose="02040503050406030204" pitchFamily="18" charset="0"/>
                                      </a:rPr>
                                      <m:t>Δ</m:t>
                                    </m:r>
                                    <m:r>
                                      <a:rPr lang="el-GR" b="0" i="1" smtClean="0">
                                        <a:latin typeface="Cambria Math" panose="02040503050406030204" pitchFamily="18" charset="0"/>
                                        <a:ea typeface="Cambria Math" panose="02040503050406030204" pitchFamily="18" charset="0"/>
                                      </a:rPr>
                                      <m:t>𝜑</m:t>
                                    </m:r>
                                    <m:r>
                                      <a:rPr lang="en-US" b="0" i="1" smtClean="0">
                                        <a:latin typeface="Cambria Math" panose="02040503050406030204" pitchFamily="18" charset="0"/>
                                        <a:ea typeface="Cambria Math" panose="02040503050406030204" pitchFamily="18" charset="0"/>
                                      </a:rPr>
                                      <m:t>=</m:t>
                                    </m:r>
                                  </m:e>
                                </m:acc>
                                <m:f>
                                  <m:fPr>
                                    <m:ctrlPr>
                                      <a:rPr lang="en-US" b="0" i="1" smtClean="0">
                                        <a:latin typeface="Cambria Math"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𝛿</m:t>
                                    </m:r>
                                    <m:r>
                                      <a:rPr lang="en-US" b="0" i="1" smtClean="0">
                                        <a:latin typeface="Cambria Math" panose="02040503050406030204" pitchFamily="18" charset="0"/>
                                        <a:ea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Δ</m:t>
                                    </m:r>
                                    <m:r>
                                      <a:rPr lang="el-GR" b="0" i="1" smtClean="0">
                                        <a:latin typeface="Cambria Math" panose="02040503050406030204" pitchFamily="18" charset="0"/>
                                        <a:ea typeface="Cambria Math" panose="02040503050406030204" pitchFamily="18" charset="0"/>
                                      </a:rPr>
                                      <m:t>𝜑</m:t>
                                    </m:r>
                                    <m:r>
                                      <a:rPr lang="en-US" b="0" i="1" smtClean="0">
                                        <a:latin typeface="Cambria Math" panose="02040503050406030204" pitchFamily="18" charset="0"/>
                                        <a:ea typeface="Cambria Math" panose="02040503050406030204" pitchFamily="18" charset="0"/>
                                      </a:rPr>
                                      <m:t>)</m:t>
                                    </m:r>
                                  </m:num>
                                  <m:den>
                                    <m:r>
                                      <a:rPr lang="en-US" b="0" i="1" smtClean="0">
                                        <a:latin typeface="Cambria Math" panose="02040503050406030204" pitchFamily="18" charset="0"/>
                                        <a:ea typeface="Cambria Math" panose="02040503050406030204" pitchFamily="18" charset="0"/>
                                      </a:rPr>
                                      <m:t>𝛿</m:t>
                                    </m:r>
                                    <m:r>
                                      <a:rPr lang="en-US" b="0" i="1" smtClean="0">
                                        <a:latin typeface="Cambria Math" panose="02040503050406030204" pitchFamily="18" charset="0"/>
                                        <a:ea typeface="Cambria Math" panose="02040503050406030204" pitchFamily="18" charset="0"/>
                                      </a:rPr>
                                      <m:t>𝑡</m:t>
                                    </m:r>
                                  </m:den>
                                </m:f>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h</m:t>
                                    </m:r>
                                    <m:sSub>
                                      <m:sSubPr>
                                        <m:ctrlPr>
                                          <a:rPr lang="en-US" b="0" i="1" smtClean="0">
                                            <a:latin typeface="Cambria Math" charset="0"/>
                                            <a:ea typeface="Cambria Math" panose="02040503050406030204" pitchFamily="18" charset="0"/>
                                          </a:rPr>
                                        </m:ctrlPr>
                                      </m:sSubPr>
                                      <m:e>
                                        <m:r>
                                          <m:rPr>
                                            <m:sty m:val="p"/>
                                          </m:rPr>
                                          <a:rPr lang="el-GR" b="0" i="1" smtClean="0">
                                            <a:latin typeface="Cambria Math" panose="02040503050406030204" pitchFamily="18" charset="0"/>
                                            <a:ea typeface="Cambria Math" panose="02040503050406030204" pitchFamily="18" charset="0"/>
                                          </a:rPr>
                                          <m:t>Γ</m:t>
                                        </m:r>
                                      </m:e>
                                      <m:sub>
                                        <m:r>
                                          <a:rPr lang="en-US" b="0" i="1" smtClean="0">
                                            <a:latin typeface="Cambria Math" panose="02040503050406030204" pitchFamily="18" charset="0"/>
                                            <a:ea typeface="Cambria Math" panose="02040503050406030204" pitchFamily="18" charset="0"/>
                                          </a:rPr>
                                          <m:t>𝑠</m:t>
                                        </m:r>
                                      </m:sub>
                                    </m:sSub>
                                    <m:r>
                                      <m:rPr>
                                        <m:sty m:val="p"/>
                                      </m:rPr>
                                      <a:rPr lang="el-GR" b="0"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ea typeface="Cambria Math" panose="02040503050406030204" pitchFamily="18" charset="0"/>
                                      </a:rPr>
                                      <m:t>𝑠</m:t>
                                    </m:r>
                                  </m:sub>
                                </m:sSub>
                                <m:r>
                                  <a:rPr lang="en-US" b="0" i="1" smtClean="0">
                                    <a:latin typeface="Cambria Math" panose="02040503050406030204" pitchFamily="18" charset="0"/>
                                    <a:ea typeface="Cambria Math" panose="02040503050406030204" pitchFamily="18" charset="0"/>
                                  </a:rPr>
                                  <m:t>𝑤</m:t>
                                </m:r>
                              </m:oMath>
                            </m:oMathPara>
                          </a14:m>
                          <a:endParaRPr lang="en-US" b="0" dirty="0" smtClean="0"/>
                        </a:p>
                      </a:txBody>
                      <a:tcPr>
                        <a:solidFill>
                          <a:srgbClr val="FFFF00"/>
                        </a:solidFill>
                      </a:tcPr>
                    </a:tc>
                    <a:tc>
                      <a:txBody>
                        <a:bodyPr/>
                        <a:lstStyle/>
                        <a:p>
                          <a:pPr algn="r"/>
                          <a:r>
                            <a:rPr lang="en-GB" dirty="0" smtClean="0"/>
                            <a:t>Eq. 34 </a:t>
                          </a:r>
                          <a:endParaRPr lang="en-GB" dirty="0"/>
                        </a:p>
                      </a:txBody>
                      <a:tcPr anchor="ctr"/>
                    </a:tc>
                    <a:extLst>
                      <a:ext uri="{0D108BD9-81ED-4DB2-BD59-A6C34878D82A}">
                        <a16:rowId xmlns="" xmlns:a16="http://schemas.microsoft.com/office/drawing/2014/main" val="2992407173"/>
                      </a:ext>
                    </a:extLst>
                  </a:tr>
                </a:tbl>
              </a:graphicData>
            </a:graphic>
          </p:graphicFrame>
        </mc:Choice>
        <mc:Fallback xmlns="">
          <p:graphicFrame>
            <p:nvGraphicFramePr>
              <p:cNvPr id="14" name="Table 13"/>
              <p:cNvGraphicFramePr>
                <a:graphicFrameLocks noGrp="1"/>
              </p:cNvGraphicFramePr>
              <p:nvPr>
                <p:extLst>
                  <p:ext uri="{D42A27DB-BD31-4B8C-83A1-F6EECF244321}">
                    <p14:modId xmlns:p14="http://schemas.microsoft.com/office/powerpoint/2010/main" val="1557740126"/>
                  </p:ext>
                </p:extLst>
              </p:nvPr>
            </p:nvGraphicFramePr>
            <p:xfrm>
              <a:off x="1036801" y="2080419"/>
              <a:ext cx="10118398" cy="613918"/>
            </p:xfrm>
            <a:graphic>
              <a:graphicData uri="http://schemas.openxmlformats.org/drawingml/2006/table">
                <a:tbl>
                  <a:tblPr firstRow="1" bandRow="1">
                    <a:tableStyleId>{2D5ABB26-0587-4C30-8999-92F81FD0307C}</a:tableStyleId>
                  </a:tblPr>
                  <a:tblGrid>
                    <a:gridCol w="7073461">
                      <a:extLst>
                        <a:ext uri="{9D8B030D-6E8A-4147-A177-3AD203B41FA5}">
                          <a16:colId xmlns="" xmlns:a16="http://schemas.microsoft.com/office/drawing/2014/main" xmlns:a14="http://schemas.microsoft.com/office/drawing/2010/main" val="2435879438"/>
                        </a:ext>
                      </a:extLst>
                    </a:gridCol>
                    <a:gridCol w="3044937">
                      <a:extLst>
                        <a:ext uri="{9D8B030D-6E8A-4147-A177-3AD203B41FA5}">
                          <a16:colId xmlns="" xmlns:a16="http://schemas.microsoft.com/office/drawing/2014/main" xmlns:a14="http://schemas.microsoft.com/office/drawing/2010/main" val="3489280894"/>
                        </a:ext>
                      </a:extLst>
                    </a:gridCol>
                  </a:tblGrid>
                  <a:tr h="613918">
                    <a:tc>
                      <a:txBody>
                        <a:bodyPr/>
                        <a:lstStyle/>
                        <a:p>
                          <a:endParaRPr lang="en-US"/>
                        </a:p>
                      </a:txBody>
                      <a:tcPr>
                        <a:blipFill rotWithShape="0">
                          <a:blip r:embed="rId5"/>
                          <a:stretch>
                            <a:fillRect r="-43103"/>
                          </a:stretch>
                        </a:blipFill>
                      </a:tcPr>
                    </a:tc>
                    <a:tc>
                      <a:txBody>
                        <a:bodyPr/>
                        <a:lstStyle/>
                        <a:p>
                          <a:pPr algn="r"/>
                          <a:r>
                            <a:rPr lang="en-GB" dirty="0" smtClean="0"/>
                            <a:t>Eq. 34 </a:t>
                          </a:r>
                          <a:endParaRPr lang="en-GB" dirty="0"/>
                        </a:p>
                      </a:txBody>
                      <a:tcPr anchor="ctr"/>
                    </a:tc>
                    <a:extLst>
                      <a:ext uri="{0D108BD9-81ED-4DB2-BD59-A6C34878D82A}">
                        <a16:rowId xmlns="" xmlns:a16="http://schemas.microsoft.com/office/drawing/2014/main" xmlns:a14="http://schemas.microsoft.com/office/drawing/2010/main" val="2992407173"/>
                      </a:ext>
                    </a:extLst>
                  </a:tr>
                </a:tbl>
              </a:graphicData>
            </a:graphic>
          </p:graphicFrame>
        </mc:Fallback>
      </mc:AlternateContent>
      <p:sp>
        <p:nvSpPr>
          <p:cNvPr id="15" name="TextBox 14"/>
          <p:cNvSpPr txBox="1"/>
          <p:nvPr/>
        </p:nvSpPr>
        <p:spPr>
          <a:xfrm>
            <a:off x="1143995" y="2223791"/>
            <a:ext cx="3189527" cy="369332"/>
          </a:xfrm>
          <a:prstGeom prst="rect">
            <a:avLst/>
          </a:prstGeom>
          <a:noFill/>
        </p:spPr>
        <p:txBody>
          <a:bodyPr wrap="none" rtlCol="0">
            <a:spAutoFit/>
          </a:bodyPr>
          <a:lstStyle/>
          <a:p>
            <a:r>
              <a:rPr lang="en-GB" dirty="0" smtClean="0"/>
              <a:t>SECOND EQUATION OF MOTION</a:t>
            </a:r>
            <a:endParaRPr lang="en-GB" dirty="0"/>
          </a:p>
        </p:txBody>
      </p:sp>
      <p:sp>
        <p:nvSpPr>
          <p:cNvPr id="2" name="Oval 1"/>
          <p:cNvSpPr/>
          <p:nvPr/>
        </p:nvSpPr>
        <p:spPr>
          <a:xfrm>
            <a:off x="4263242" y="1486972"/>
            <a:ext cx="308758" cy="403742"/>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graphicFrame>
            <p:nvGraphicFramePr>
              <p:cNvPr id="18" name="Table 17"/>
              <p:cNvGraphicFramePr>
                <a:graphicFrameLocks noGrp="1"/>
              </p:cNvGraphicFramePr>
              <p:nvPr>
                <p:extLst>
                  <p:ext uri="{D42A27DB-BD31-4B8C-83A1-F6EECF244321}">
                    <p14:modId xmlns:p14="http://schemas.microsoft.com/office/powerpoint/2010/main" val="1072833302"/>
                  </p:ext>
                </p:extLst>
              </p:nvPr>
            </p:nvGraphicFramePr>
            <p:xfrm>
              <a:off x="1036801" y="2784448"/>
              <a:ext cx="10118398" cy="376174"/>
            </p:xfrm>
            <a:graphic>
              <a:graphicData uri="http://schemas.openxmlformats.org/drawingml/2006/table">
                <a:tbl>
                  <a:tblPr firstRow="1" bandRow="1">
                    <a:tableStyleId>{2D5ABB26-0587-4C30-8999-92F81FD0307C}</a:tableStyleId>
                  </a:tblPr>
                  <a:tblGrid>
                    <a:gridCol w="7073461">
                      <a:extLst>
                        <a:ext uri="{9D8B030D-6E8A-4147-A177-3AD203B41FA5}">
                          <a16:colId xmlns="" xmlns:a16="http://schemas.microsoft.com/office/drawing/2014/main" val="2435879438"/>
                        </a:ext>
                      </a:extLst>
                    </a:gridCol>
                    <a:gridCol w="3044937">
                      <a:extLst>
                        <a:ext uri="{9D8B030D-6E8A-4147-A177-3AD203B41FA5}">
                          <a16:colId xmlns="" xmlns:a16="http://schemas.microsoft.com/office/drawing/2014/main" val="348928089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right"/>
                              </m:oMathParaPr>
                              <m:oMath xmlns:m="http://schemas.openxmlformats.org/officeDocument/2006/math">
                                <m:acc>
                                  <m:accPr>
                                    <m:chr m:val="̈"/>
                                    <m:ctrlPr>
                                      <a:rPr lang="en-US" b="0" i="1" smtClean="0">
                                        <a:latin typeface="Cambria Math" charset="0"/>
                                        <a:ea typeface="Cambria Math" panose="02040503050406030204" pitchFamily="18" charset="0"/>
                                      </a:rPr>
                                    </m:ctrlPr>
                                  </m:accPr>
                                  <m:e>
                                    <m:r>
                                      <m:rPr>
                                        <m:sty m:val="p"/>
                                      </m:rPr>
                                      <a:rPr lang="el-GR" b="0"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𝜑</m:t>
                                    </m:r>
                                  </m:e>
                                </m:acc>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h</m:t>
                                    </m:r>
                                    <m:sSub>
                                      <m:sSubPr>
                                        <m:ctrlPr>
                                          <a:rPr lang="en-US" b="0" i="1" smtClean="0">
                                            <a:latin typeface="Cambria Math" charset="0"/>
                                            <a:ea typeface="Cambria Math" panose="02040503050406030204" pitchFamily="18" charset="0"/>
                                          </a:rPr>
                                        </m:ctrlPr>
                                      </m:sSubPr>
                                      <m:e>
                                        <m:r>
                                          <m:rPr>
                                            <m:sty m:val="p"/>
                                          </m:rPr>
                                          <a:rPr lang="el-GR" b="0" i="1" smtClean="0">
                                            <a:latin typeface="Cambria Math" panose="02040503050406030204" pitchFamily="18" charset="0"/>
                                            <a:ea typeface="Cambria Math" panose="02040503050406030204" pitchFamily="18" charset="0"/>
                                          </a:rPr>
                                          <m:t>Γ</m:t>
                                        </m:r>
                                      </m:e>
                                      <m:sub>
                                        <m:r>
                                          <a:rPr lang="en-US" b="0" i="1" smtClean="0">
                                            <a:latin typeface="Cambria Math" panose="02040503050406030204" pitchFamily="18" charset="0"/>
                                            <a:ea typeface="Cambria Math" panose="02040503050406030204" pitchFamily="18" charset="0"/>
                                          </a:rPr>
                                          <m:t>𝑠</m:t>
                                        </m:r>
                                      </m:sub>
                                    </m:sSub>
                                    <m:r>
                                      <m:rPr>
                                        <m:sty m:val="p"/>
                                      </m:rPr>
                                      <a:rPr lang="el-GR" b="0"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ea typeface="Cambria Math" panose="02040503050406030204" pitchFamily="18" charset="0"/>
                                      </a:rPr>
                                      <m:t>𝑠</m:t>
                                    </m:r>
                                  </m:sub>
                                </m:sSub>
                                <m:acc>
                                  <m:accPr>
                                    <m:chr m:val="̇"/>
                                    <m:ctrlPr>
                                      <a:rPr lang="en-US" b="0" i="1" smtClean="0">
                                        <a:latin typeface="Cambria Math"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𝑤</m:t>
                                    </m:r>
                                  </m:e>
                                </m:acc>
                              </m:oMath>
                            </m:oMathPara>
                          </a14:m>
                          <a:endParaRPr lang="en-US" b="0" dirty="0" smtClean="0"/>
                        </a:p>
                      </a:txBody>
                      <a:tcPr>
                        <a:solidFill>
                          <a:srgbClr val="FFFF00"/>
                        </a:solidFill>
                      </a:tcPr>
                    </a:tc>
                    <a:tc>
                      <a:txBody>
                        <a:bodyPr/>
                        <a:lstStyle/>
                        <a:p>
                          <a:pPr algn="r"/>
                          <a:r>
                            <a:rPr lang="en-GB" dirty="0" smtClean="0"/>
                            <a:t>Eq. 36 </a:t>
                          </a:r>
                          <a:endParaRPr lang="en-GB" dirty="0"/>
                        </a:p>
                      </a:txBody>
                      <a:tcPr anchor="ctr"/>
                    </a:tc>
                    <a:extLst>
                      <a:ext uri="{0D108BD9-81ED-4DB2-BD59-A6C34878D82A}">
                        <a16:rowId xmlns="" xmlns:a16="http://schemas.microsoft.com/office/drawing/2014/main" val="2992407173"/>
                      </a:ext>
                    </a:extLst>
                  </a:tr>
                </a:tbl>
              </a:graphicData>
            </a:graphic>
          </p:graphicFrame>
        </mc:Choice>
        <mc:Fallback xmlns="">
          <p:graphicFrame>
            <p:nvGraphicFramePr>
              <p:cNvPr id="18" name="Table 17"/>
              <p:cNvGraphicFramePr>
                <a:graphicFrameLocks noGrp="1"/>
              </p:cNvGraphicFramePr>
              <p:nvPr>
                <p:extLst>
                  <p:ext uri="{D42A27DB-BD31-4B8C-83A1-F6EECF244321}">
                    <p14:modId xmlns:p14="http://schemas.microsoft.com/office/powerpoint/2010/main" val="1072833302"/>
                  </p:ext>
                </p:extLst>
              </p:nvPr>
            </p:nvGraphicFramePr>
            <p:xfrm>
              <a:off x="1036801" y="2784448"/>
              <a:ext cx="10118398" cy="376174"/>
            </p:xfrm>
            <a:graphic>
              <a:graphicData uri="http://schemas.openxmlformats.org/drawingml/2006/table">
                <a:tbl>
                  <a:tblPr firstRow="1" bandRow="1">
                    <a:tableStyleId>{2D5ABB26-0587-4C30-8999-92F81FD0307C}</a:tableStyleId>
                  </a:tblPr>
                  <a:tblGrid>
                    <a:gridCol w="7073461">
                      <a:extLst>
                        <a:ext uri="{9D8B030D-6E8A-4147-A177-3AD203B41FA5}">
                          <a16:colId xmlns="" xmlns:a16="http://schemas.microsoft.com/office/drawing/2014/main" xmlns:a14="http://schemas.microsoft.com/office/drawing/2010/main" val="2435879438"/>
                        </a:ext>
                      </a:extLst>
                    </a:gridCol>
                    <a:gridCol w="3044937">
                      <a:extLst>
                        <a:ext uri="{9D8B030D-6E8A-4147-A177-3AD203B41FA5}">
                          <a16:colId xmlns="" xmlns:a16="http://schemas.microsoft.com/office/drawing/2014/main" xmlns:a14="http://schemas.microsoft.com/office/drawing/2010/main" val="3489280894"/>
                        </a:ext>
                      </a:extLst>
                    </a:gridCol>
                  </a:tblGrid>
                  <a:tr h="376174">
                    <a:tc>
                      <a:txBody>
                        <a:bodyPr/>
                        <a:lstStyle/>
                        <a:p>
                          <a:endParaRPr lang="en-US"/>
                        </a:p>
                      </a:txBody>
                      <a:tcPr>
                        <a:blipFill rotWithShape="0">
                          <a:blip r:embed="rId6"/>
                          <a:stretch>
                            <a:fillRect t="-6349" r="-43103" b="-23810"/>
                          </a:stretch>
                        </a:blipFill>
                      </a:tcPr>
                    </a:tc>
                    <a:tc>
                      <a:txBody>
                        <a:bodyPr/>
                        <a:lstStyle/>
                        <a:p>
                          <a:pPr algn="r"/>
                          <a:r>
                            <a:rPr lang="en-GB" dirty="0" smtClean="0"/>
                            <a:t>Eq. 36 </a:t>
                          </a:r>
                          <a:endParaRPr lang="en-GB" dirty="0"/>
                        </a:p>
                      </a:txBody>
                      <a:tcPr anchor="ctr"/>
                    </a:tc>
                    <a:extLst>
                      <a:ext uri="{0D108BD9-81ED-4DB2-BD59-A6C34878D82A}">
                        <a16:rowId xmlns="" xmlns:a16="http://schemas.microsoft.com/office/drawing/2014/main" xmlns:a14="http://schemas.microsoft.com/office/drawing/2010/main" val="2992407173"/>
                      </a:ext>
                    </a:extLst>
                  </a:tr>
                </a:tbl>
              </a:graphicData>
            </a:graphic>
          </p:graphicFrame>
        </mc:Fallback>
      </mc:AlternateContent>
      <p:sp>
        <p:nvSpPr>
          <p:cNvPr id="4" name="Freeform 3"/>
          <p:cNvSpPr/>
          <p:nvPr/>
        </p:nvSpPr>
        <p:spPr>
          <a:xfrm>
            <a:off x="4476997" y="1876301"/>
            <a:ext cx="3431969" cy="1484368"/>
          </a:xfrm>
          <a:custGeom>
            <a:avLst/>
            <a:gdLst>
              <a:gd name="connsiteX0" fmla="*/ 0 w 3431969"/>
              <a:gd name="connsiteY0" fmla="*/ 0 h 1484368"/>
              <a:gd name="connsiteX1" fmla="*/ 1876302 w 3431969"/>
              <a:gd name="connsiteY1" fmla="*/ 1425039 h 1484368"/>
              <a:gd name="connsiteX2" fmla="*/ 3431969 w 3431969"/>
              <a:gd name="connsiteY2" fmla="*/ 1235034 h 1484368"/>
            </a:gdLst>
            <a:ahLst/>
            <a:cxnLst>
              <a:cxn ang="0">
                <a:pos x="connsiteX0" y="connsiteY0"/>
              </a:cxn>
              <a:cxn ang="0">
                <a:pos x="connsiteX1" y="connsiteY1"/>
              </a:cxn>
              <a:cxn ang="0">
                <a:pos x="connsiteX2" y="connsiteY2"/>
              </a:cxn>
            </a:cxnLst>
            <a:rect l="l" t="t" r="r" b="b"/>
            <a:pathLst>
              <a:path w="3431969" h="1484368">
                <a:moveTo>
                  <a:pt x="0" y="0"/>
                </a:moveTo>
                <a:cubicBezTo>
                  <a:pt x="652153" y="609600"/>
                  <a:pt x="1304307" y="1219200"/>
                  <a:pt x="1876302" y="1425039"/>
                </a:cubicBezTo>
                <a:cubicBezTo>
                  <a:pt x="2448297" y="1630878"/>
                  <a:pt x="3431969" y="1235034"/>
                  <a:pt x="3431969" y="1235034"/>
                </a:cubicBezTo>
              </a:path>
            </a:pathLst>
          </a:custGeom>
          <a:noFill/>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700156" y="1428842"/>
            <a:ext cx="2493818" cy="561466"/>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0" y="4936212"/>
            <a:ext cx="6096000" cy="646331"/>
          </a:xfrm>
          <a:prstGeom prst="rect">
            <a:avLst/>
          </a:prstGeom>
        </p:spPr>
        <p:txBody>
          <a:bodyPr>
            <a:spAutoFit/>
          </a:bodyPr>
          <a:lstStyle/>
          <a:p>
            <a:pPr>
              <a:spcBef>
                <a:spcPct val="50000"/>
              </a:spcBef>
              <a:defRPr/>
            </a:pPr>
            <a:r>
              <a:rPr lang="en-US" altLang="en-US" dirty="0">
                <a:latin typeface="Times New Roman" charset="0"/>
              </a:rPr>
              <a:t>The restoring force cannot be </a:t>
            </a:r>
            <a:r>
              <a:rPr lang="en-US" altLang="en-US" dirty="0" smtClean="0">
                <a:latin typeface="Times New Roman" charset="0"/>
              </a:rPr>
              <a:t>linearized </a:t>
            </a:r>
            <a:r>
              <a:rPr lang="en-US" altLang="en-US" dirty="0">
                <a:latin typeface="Times New Roman" charset="0"/>
              </a:rPr>
              <a:t>anymore and the differential equation has </a:t>
            </a:r>
            <a:r>
              <a:rPr lang="en-US" altLang="en-US" dirty="0">
                <a:solidFill>
                  <a:srgbClr val="0432FF"/>
                </a:solidFill>
                <a:latin typeface="Times New Roman" charset="0"/>
              </a:rPr>
              <a:t>no analytic solution.</a:t>
            </a:r>
            <a:endParaRPr lang="fr-FR" altLang="en-US" dirty="0">
              <a:solidFill>
                <a:srgbClr val="0432FF"/>
              </a:solidFill>
              <a:latin typeface="Times New Roman" charset="0"/>
            </a:endParaRPr>
          </a:p>
        </p:txBody>
      </p:sp>
      <p:sp>
        <p:nvSpPr>
          <p:cNvPr id="11" name="Oval 10"/>
          <p:cNvSpPr/>
          <p:nvPr/>
        </p:nvSpPr>
        <p:spPr>
          <a:xfrm>
            <a:off x="6543304" y="2784448"/>
            <a:ext cx="467096" cy="376174"/>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p:cNvCxnSpPr/>
          <p:nvPr/>
        </p:nvCxnSpPr>
        <p:spPr>
          <a:xfrm flipH="1">
            <a:off x="5510151" y="3160622"/>
            <a:ext cx="1104405" cy="18033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51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ight Brace 12"/>
          <p:cNvSpPr>
            <a:spLocks/>
          </p:cNvSpPr>
          <p:nvPr/>
        </p:nvSpPr>
        <p:spPr bwMode="auto">
          <a:xfrm rot="5400000">
            <a:off x="5041223" y="1444520"/>
            <a:ext cx="228730" cy="1078324"/>
          </a:xfrm>
          <a:prstGeom prst="rightBrace">
            <a:avLst>
              <a:gd name="adj1" fmla="val 8274"/>
              <a:gd name="adj2" fmla="val 50000"/>
            </a:avLst>
          </a:prstGeom>
          <a:noFill/>
          <a:ln w="28575">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lvl1pPr algn="ctr">
              <a:spcBef>
                <a:spcPct val="20000"/>
              </a:spcBef>
              <a:defRPr sz="2400">
                <a:solidFill>
                  <a:schemeClr val="accent2"/>
                </a:solidFill>
                <a:latin typeface="Comic Sans MS" charset="0"/>
                <a:ea typeface="ＭＳ Ｐゴシック" charset="-128"/>
              </a:defRPr>
            </a:lvl1pPr>
            <a:lvl2pPr marL="742950" indent="-285750">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0"/>
              </a:spcBef>
            </a:pPr>
            <a:endParaRPr lang="en-US" altLang="en-US" sz="1800">
              <a:solidFill>
                <a:schemeClr val="tx1"/>
              </a:solidFill>
            </a:endParaRPr>
          </a:p>
        </p:txBody>
      </p:sp>
      <p:sp>
        <p:nvSpPr>
          <p:cNvPr id="5" name="Right Brace 13"/>
          <p:cNvSpPr>
            <a:spLocks/>
          </p:cNvSpPr>
          <p:nvPr/>
        </p:nvSpPr>
        <p:spPr bwMode="auto">
          <a:xfrm rot="5400000">
            <a:off x="6430580" y="1500098"/>
            <a:ext cx="81140" cy="967365"/>
          </a:xfrm>
          <a:prstGeom prst="rightBrace">
            <a:avLst>
              <a:gd name="adj1" fmla="val 8274"/>
              <a:gd name="adj2" fmla="val 50000"/>
            </a:avLst>
          </a:prstGeom>
          <a:noFill/>
          <a:ln w="28575">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lvl1pPr algn="ctr">
              <a:spcBef>
                <a:spcPct val="20000"/>
              </a:spcBef>
              <a:defRPr sz="2400">
                <a:solidFill>
                  <a:schemeClr val="accent2"/>
                </a:solidFill>
                <a:latin typeface="Comic Sans MS" charset="0"/>
                <a:ea typeface="ＭＳ Ｐゴシック" charset="-128"/>
              </a:defRPr>
            </a:lvl1pPr>
            <a:lvl2pPr marL="742950" indent="-285750">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0"/>
              </a:spcBef>
            </a:pPr>
            <a:endParaRPr lang="en-US" altLang="en-US" sz="1800">
              <a:solidFill>
                <a:schemeClr val="tx1"/>
              </a:solidFill>
            </a:endParaRPr>
          </a:p>
        </p:txBody>
      </p:sp>
      <mc:AlternateContent xmlns:mc="http://schemas.openxmlformats.org/markup-compatibility/2006" xmlns:a14="http://schemas.microsoft.com/office/drawing/2010/main">
        <mc:Choice Requires="a14">
          <p:sp>
            <p:nvSpPr>
              <p:cNvPr id="6" name="TextBox 14"/>
              <p:cNvSpPr txBox="1">
                <a:spLocks noChangeArrowheads="1"/>
              </p:cNvSpPr>
              <p:nvPr/>
            </p:nvSpPr>
            <p:spPr bwMode="auto">
              <a:xfrm>
                <a:off x="5118266" y="1966586"/>
                <a:ext cx="2504042" cy="36933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algn="ctr">
                  <a:spcBef>
                    <a:spcPct val="20000"/>
                  </a:spcBef>
                  <a:defRPr sz="2400">
                    <a:solidFill>
                      <a:schemeClr val="accent2"/>
                    </a:solidFill>
                    <a:latin typeface="Comic Sans MS" charset="0"/>
                    <a:ea typeface="ＭＳ Ｐゴシック" charset="-128"/>
                  </a:defRPr>
                </a:lvl1pPr>
                <a:lvl2pPr marL="742950" indent="-285750">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0"/>
                  </a:spcBef>
                </a:pPr>
                <a:r>
                  <a:rPr lang="en-US" altLang="en-US" sz="1800" b="0" i="1" dirty="0" smtClean="0">
                    <a:solidFill>
                      <a:schemeClr val="tx1"/>
                    </a:solidFill>
                    <a:latin typeface="Times New Roman" charset="0"/>
                  </a:rPr>
                  <a:t>0                  -1 </a:t>
                </a:r>
                <a:r>
                  <a:rPr lang="en-US" altLang="en-US" sz="1800" b="0" i="1" dirty="0">
                    <a:solidFill>
                      <a:schemeClr val="tx1"/>
                    </a:solidFill>
                    <a:latin typeface="Times New Roman" charset="0"/>
                  </a:rPr>
                  <a:t>sin </a:t>
                </a:r>
                <a14:m>
                  <m:oMath xmlns:m="http://schemas.openxmlformats.org/officeDocument/2006/math">
                    <m:sSub>
                      <m:sSubPr>
                        <m:ctrlPr>
                          <a:rPr lang="en-US" sz="1800" i="1">
                            <a:solidFill>
                              <a:schemeClr val="tx1"/>
                            </a:solidFill>
                            <a:latin typeface="Cambria Math" charset="0"/>
                            <a:ea typeface="Cambria Math" charset="0"/>
                            <a:cs typeface="Cambria Math" charset="0"/>
                          </a:rPr>
                        </m:ctrlPr>
                      </m:sSubPr>
                      <m:e>
                        <m:r>
                          <a:rPr lang="en-US" sz="1800" i="1">
                            <a:solidFill>
                              <a:schemeClr val="tx1"/>
                            </a:solidFill>
                            <a:latin typeface="Cambria Math" charset="0"/>
                            <a:ea typeface="Cambria Math" charset="0"/>
                            <a:cs typeface="Cambria Math" charset="0"/>
                          </a:rPr>
                          <m:t>𝜑</m:t>
                        </m:r>
                      </m:e>
                      <m:sub>
                        <m:r>
                          <a:rPr lang="en-US" sz="1800" i="1">
                            <a:solidFill>
                              <a:schemeClr val="tx1"/>
                            </a:solidFill>
                            <a:latin typeface="Cambria Math" charset="0"/>
                            <a:ea typeface="Cambria Math" charset="0"/>
                            <a:cs typeface="Cambria Math" charset="0"/>
                          </a:rPr>
                          <m:t>𝑠</m:t>
                        </m:r>
                      </m:sub>
                    </m:sSub>
                  </m:oMath>
                </a14:m>
                <a:r>
                  <a:rPr lang="en-US" altLang="en-US" sz="1800" b="0" i="1" baseline="-25000" dirty="0">
                    <a:solidFill>
                      <a:schemeClr val="tx1"/>
                    </a:solidFill>
                    <a:latin typeface="Times New Roman" charset="0"/>
                  </a:rPr>
                  <a:t> </a:t>
                </a:r>
                <a:endParaRPr lang="en-US" altLang="en-US" sz="1800" b="0" i="1" dirty="0">
                  <a:solidFill>
                    <a:schemeClr val="tx1"/>
                  </a:solidFill>
                  <a:latin typeface="Times New Roman" charset="0"/>
                </a:endParaRPr>
              </a:p>
            </p:txBody>
          </p:sp>
        </mc:Choice>
        <mc:Fallback xmlns="">
          <p:sp>
            <p:nvSpPr>
              <p:cNvPr id="6" name="TextBox 14"/>
              <p:cNvSpPr txBox="1">
                <a:spLocks noRot="1" noChangeAspect="1" noMove="1" noResize="1" noEditPoints="1" noAdjustHandles="1" noChangeArrowheads="1" noChangeShapeType="1" noTextEdit="1"/>
              </p:cNvSpPr>
              <p:nvPr/>
            </p:nvSpPr>
            <p:spPr bwMode="auto">
              <a:xfrm>
                <a:off x="5118266" y="1966586"/>
                <a:ext cx="2504042" cy="369332"/>
              </a:xfrm>
              <a:prstGeom prst="rect">
                <a:avLst/>
              </a:prstGeom>
              <a:blipFill rotWithShape="0">
                <a:blip r:embed="rId2"/>
                <a:stretch>
                  <a:fillRect l="-2195" t="-10000" b="-2666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4122649" y="1296780"/>
                <a:ext cx="4212372" cy="646331"/>
              </a:xfrm>
              <a:prstGeom prst="rect">
                <a:avLst/>
              </a:prstGeom>
            </p:spPr>
            <p:txBody>
              <a:bodyPr wrap="none">
                <a:spAutoFit/>
              </a:bodyPr>
              <a:lstStyle/>
              <a:p>
                <a:pPr lvl="0">
                  <a:defRPr/>
                </a:pPr>
                <a14:m>
                  <m:oMathPara xmlns:m="http://schemas.openxmlformats.org/officeDocument/2006/math">
                    <m:oMathParaPr>
                      <m:jc m:val="right"/>
                    </m:oMathParaPr>
                    <m:oMath xmlns:m="http://schemas.openxmlformats.org/officeDocument/2006/math">
                      <m:d>
                        <m:dPr>
                          <m:ctrlPr>
                            <a:rPr lang="en-US" i="1" smtClean="0">
                              <a:latin typeface="Cambria Math" charset="0"/>
                              <a:ea typeface="Cambria Math" panose="02040503050406030204" pitchFamily="18" charset="0"/>
                            </a:rPr>
                          </m:ctrlPr>
                        </m:dPr>
                        <m:e>
                          <m:func>
                            <m:funcPr>
                              <m:ctrlPr>
                                <a:rPr lang="en-US" i="1">
                                  <a:latin typeface="Cambria Math" charset="0"/>
                                  <a:ea typeface="Cambria Math" panose="02040503050406030204" pitchFamily="18" charset="0"/>
                                </a:rPr>
                              </m:ctrlPr>
                            </m:funcPr>
                            <m:fName>
                              <m:r>
                                <m:rPr>
                                  <m:sty m:val="p"/>
                                </m:rPr>
                                <a:rPr lang="en-US">
                                  <a:latin typeface="Cambria Math" panose="02040503050406030204" pitchFamily="18" charset="0"/>
                                  <a:ea typeface="Cambria Math" panose="02040503050406030204" pitchFamily="18" charset="0"/>
                                </a:rPr>
                                <m:t>sin</m:t>
                              </m:r>
                            </m:fName>
                            <m:e>
                              <m:r>
                                <a:rPr lang="en-US" i="1" smtClean="0">
                                  <a:latin typeface="Cambria Math" charset="0"/>
                                  <a:ea typeface="Cambria Math" charset="0"/>
                                  <a:cs typeface="Cambria Math" charset="0"/>
                                </a:rPr>
                                <m:t>𝜑</m:t>
                              </m:r>
                            </m:e>
                          </m:func>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𝑠𝑖𝑛</m:t>
                          </m:r>
                          <m:sSub>
                            <m:sSubPr>
                              <m:ctrlPr>
                                <a:rPr lang="en-US" i="1">
                                  <a:latin typeface="Cambria Math"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𝜑</m:t>
                              </m:r>
                            </m:e>
                            <m:sub>
                              <m:r>
                                <a:rPr lang="en-US" i="1">
                                  <a:latin typeface="Cambria Math" panose="02040503050406030204" pitchFamily="18" charset="0"/>
                                  <a:ea typeface="Cambria Math" panose="02040503050406030204" pitchFamily="18" charset="0"/>
                                </a:rPr>
                                <m:t>𝑠</m:t>
                              </m:r>
                            </m:sub>
                          </m:sSub>
                        </m:e>
                      </m:d>
                      <m:r>
                        <a:rPr lang="en-US" b="0" i="1" smtClean="0">
                          <a:latin typeface="Cambria Math" charset="0"/>
                          <a:ea typeface="Cambria Math" panose="02040503050406030204" pitchFamily="18" charset="0"/>
                        </a:rPr>
                        <m:t>=&gt;</m:t>
                      </m:r>
                      <m:func>
                        <m:funcPr>
                          <m:ctrlPr>
                            <a:rPr lang="en-US" i="1">
                              <a:latin typeface="Cambria Math" charset="0"/>
                              <a:ea typeface="Cambria Math" panose="02040503050406030204" pitchFamily="18" charset="0"/>
                            </a:rPr>
                          </m:ctrlPr>
                        </m:funcPr>
                        <m:fName>
                          <m:r>
                            <m:rPr>
                              <m:sty m:val="p"/>
                            </m:rPr>
                            <a:rPr lang="en-US">
                              <a:latin typeface="Cambria Math" panose="02040503050406030204" pitchFamily="18" charset="0"/>
                              <a:ea typeface="Cambria Math" panose="02040503050406030204" pitchFamily="18" charset="0"/>
                            </a:rPr>
                            <m:t>sin</m:t>
                          </m:r>
                        </m:fName>
                        <m:e>
                          <m:d>
                            <m:dPr>
                              <m:ctrlPr>
                                <a:rPr lang="en-US" i="1">
                                  <a:latin typeface="Cambria Math" charset="0"/>
                                  <a:ea typeface="Cambria Math" panose="02040503050406030204" pitchFamily="18" charset="0"/>
                                </a:rPr>
                              </m:ctrlPr>
                            </m:dPr>
                            <m:e>
                              <m:r>
                                <a:rPr lang="el-GR" i="1">
                                  <a:latin typeface="Cambria Math" panose="02040503050406030204" pitchFamily="18" charset="0"/>
                                  <a:ea typeface="Cambria Math" panose="02040503050406030204" pitchFamily="18" charset="0"/>
                                  <a:cs typeface="Cambria Math" charset="0"/>
                                </a:rPr>
                                <m:t>𝜋</m:t>
                              </m:r>
                              <m:r>
                                <a:rPr lang="en-US" b="0" i="1" smtClean="0">
                                  <a:latin typeface="Cambria Math" charset="0"/>
                                  <a:ea typeface="Cambria Math" panose="02040503050406030204" pitchFamily="18" charset="0"/>
                                  <a:cs typeface="Cambria Math" charset="0"/>
                                </a:rPr>
                                <m:t>−</m:t>
                              </m:r>
                              <m:sSub>
                                <m:sSubPr>
                                  <m:ctrlPr>
                                    <a:rPr lang="en-US" i="1">
                                      <a:latin typeface="Cambria Math"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𝜑</m:t>
                                  </m:r>
                                </m:e>
                                <m:sub>
                                  <m:r>
                                    <a:rPr lang="en-US" i="1">
                                      <a:latin typeface="Cambria Math" panose="02040503050406030204" pitchFamily="18" charset="0"/>
                                      <a:ea typeface="Cambria Math" panose="02040503050406030204" pitchFamily="18" charset="0"/>
                                    </a:rPr>
                                    <m:t>𝑠</m:t>
                                  </m:r>
                                </m:sub>
                              </m:sSub>
                            </m:e>
                          </m:d>
                        </m:e>
                      </m:func>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𝑠𝑖𝑛</m:t>
                      </m:r>
                      <m:sSub>
                        <m:sSubPr>
                          <m:ctrlPr>
                            <a:rPr lang="en-US" i="1">
                              <a:latin typeface="Cambria Math"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𝜑</m:t>
                          </m:r>
                        </m:e>
                        <m:sub>
                          <m:r>
                            <a:rPr lang="en-US" i="1">
                              <a:latin typeface="Cambria Math" panose="02040503050406030204" pitchFamily="18" charset="0"/>
                              <a:ea typeface="Cambria Math" panose="02040503050406030204" pitchFamily="18" charset="0"/>
                            </a:rPr>
                            <m:t>𝑠</m:t>
                          </m:r>
                        </m:sub>
                      </m:sSub>
                    </m:oMath>
                  </m:oMathPara>
                </a14:m>
                <a:endParaRPr lang="en-US" dirty="0" smtClean="0"/>
              </a:p>
              <a:p>
                <a:pPr lvl="0">
                  <a:defRPr/>
                </a:pPr>
                <a14:m>
                  <m:oMathPara xmlns:m="http://schemas.openxmlformats.org/officeDocument/2006/math">
                    <m:oMathParaPr>
                      <m:jc m:val="right"/>
                    </m:oMathParaPr>
                    <m:oMath xmlns:m="http://schemas.openxmlformats.org/officeDocument/2006/math">
                      <m:r>
                        <a:rPr lang="en-US" b="0" i="1" smtClean="0">
                          <a:latin typeface="Cambria Math" charset="0"/>
                        </a:rPr>
                        <m:t>𝑠𝑖𝑛</m:t>
                      </m:r>
                      <m:r>
                        <a:rPr lang="en-US" b="0" i="1" smtClean="0">
                          <a:latin typeface="Cambria Math" charset="0"/>
                          <a:ea typeface="Cambria Math" charset="0"/>
                          <a:cs typeface="Cambria Math" charset="0"/>
                        </a:rPr>
                        <m:t>𝜋</m:t>
                      </m:r>
                      <m:r>
                        <a:rPr lang="en-US" b="0" i="1" smtClean="0">
                          <a:latin typeface="Cambria Math" charset="0"/>
                          <a:ea typeface="Cambria Math" charset="0"/>
                          <a:cs typeface="Cambria Math" charset="0"/>
                        </a:rPr>
                        <m:t>𝑐𝑜𝑠</m:t>
                      </m:r>
                      <m:sSub>
                        <m:sSubPr>
                          <m:ctrlPr>
                            <a:rPr lang="en-US" b="0" i="1" smtClean="0">
                              <a:latin typeface="Cambria Math" charset="0"/>
                              <a:ea typeface="Cambria Math" charset="0"/>
                              <a:cs typeface="Cambria Math" charset="0"/>
                            </a:rPr>
                          </m:ctrlPr>
                        </m:sSubPr>
                        <m:e>
                          <m:r>
                            <a:rPr lang="en-US" b="0" i="1" smtClean="0">
                              <a:latin typeface="Cambria Math" charset="0"/>
                              <a:ea typeface="Cambria Math" charset="0"/>
                              <a:cs typeface="Cambria Math" charset="0"/>
                            </a:rPr>
                            <m:t>𝜑</m:t>
                          </m:r>
                        </m:e>
                        <m:sub>
                          <m:r>
                            <a:rPr lang="en-US" b="0" i="1" smtClean="0">
                              <a:latin typeface="Cambria Math" charset="0"/>
                              <a:ea typeface="Cambria Math" charset="0"/>
                              <a:cs typeface="Cambria Math" charset="0"/>
                            </a:rPr>
                            <m:t>𝑠</m:t>
                          </m:r>
                        </m:sub>
                      </m:sSub>
                      <m:r>
                        <a:rPr lang="en-US" b="0" i="1" smtClean="0">
                          <a:latin typeface="Cambria Math" charset="0"/>
                          <a:ea typeface="Cambria Math" charset="0"/>
                          <a:cs typeface="Cambria Math" charset="0"/>
                        </a:rPr>
                        <m:t>−</m:t>
                      </m:r>
                      <m:r>
                        <a:rPr lang="en-US" b="0" i="1" smtClean="0">
                          <a:latin typeface="Cambria Math" charset="0"/>
                          <a:ea typeface="Cambria Math" charset="0"/>
                          <a:cs typeface="Cambria Math" charset="0"/>
                        </a:rPr>
                        <m:t>𝑐𝑜𝑠</m:t>
                      </m:r>
                      <m:r>
                        <a:rPr lang="en-US" b="0" i="1" smtClean="0">
                          <a:latin typeface="Cambria Math" charset="0"/>
                          <a:ea typeface="Cambria Math" charset="0"/>
                          <a:cs typeface="Cambria Math" charset="0"/>
                        </a:rPr>
                        <m:t>𝜋</m:t>
                      </m:r>
                      <m:r>
                        <a:rPr lang="en-US" b="0" i="1" smtClean="0">
                          <a:latin typeface="Cambria Math" charset="0"/>
                          <a:ea typeface="Cambria Math" charset="0"/>
                          <a:cs typeface="Cambria Math" charset="0"/>
                        </a:rPr>
                        <m:t>𝑠𝑖𝑛</m:t>
                      </m:r>
                      <m:sSub>
                        <m:sSubPr>
                          <m:ctrlPr>
                            <a:rPr lang="en-US" b="0" i="1" smtClean="0">
                              <a:latin typeface="Cambria Math" charset="0"/>
                              <a:ea typeface="Cambria Math" charset="0"/>
                              <a:cs typeface="Cambria Math" charset="0"/>
                            </a:rPr>
                          </m:ctrlPr>
                        </m:sSubPr>
                        <m:e>
                          <m:r>
                            <a:rPr lang="en-US" b="0" i="1" smtClean="0">
                              <a:latin typeface="Cambria Math" charset="0"/>
                              <a:ea typeface="Cambria Math" charset="0"/>
                              <a:cs typeface="Cambria Math" charset="0"/>
                            </a:rPr>
                            <m:t>𝜑</m:t>
                          </m:r>
                        </m:e>
                        <m:sub>
                          <m:r>
                            <a:rPr lang="en-US" b="0" i="1" smtClean="0">
                              <a:latin typeface="Cambria Math" charset="0"/>
                              <a:ea typeface="Cambria Math" charset="0"/>
                              <a:cs typeface="Cambria Math" charset="0"/>
                            </a:rPr>
                            <m:t>𝑠</m:t>
                          </m:r>
                        </m:sub>
                      </m:sSub>
                      <m:r>
                        <a:rPr lang="en-US" b="0" i="1" smtClean="0">
                          <a:latin typeface="Cambria Math" charset="0"/>
                          <a:ea typeface="Cambria Math" charset="0"/>
                          <a:cs typeface="Cambria Math" charset="0"/>
                        </a:rPr>
                        <m:t>−</m:t>
                      </m:r>
                      <m:r>
                        <a:rPr lang="en-US" b="0" i="1" smtClean="0">
                          <a:latin typeface="Cambria Math" charset="0"/>
                          <a:ea typeface="Cambria Math" charset="0"/>
                          <a:cs typeface="Cambria Math" charset="0"/>
                        </a:rPr>
                        <m:t>𝑠𝑖𝑛</m:t>
                      </m:r>
                      <m:sSub>
                        <m:sSubPr>
                          <m:ctrlPr>
                            <a:rPr lang="en-US" b="0" i="1" smtClean="0">
                              <a:latin typeface="Cambria Math" charset="0"/>
                              <a:ea typeface="Cambria Math" charset="0"/>
                              <a:cs typeface="Cambria Math" charset="0"/>
                            </a:rPr>
                          </m:ctrlPr>
                        </m:sSubPr>
                        <m:e>
                          <m:r>
                            <a:rPr lang="en-US" b="0" i="1" smtClean="0">
                              <a:latin typeface="Cambria Math" charset="0"/>
                              <a:ea typeface="Cambria Math" charset="0"/>
                              <a:cs typeface="Cambria Math" charset="0"/>
                            </a:rPr>
                            <m:t>𝜑</m:t>
                          </m:r>
                        </m:e>
                        <m:sub>
                          <m:r>
                            <a:rPr lang="en-US" b="0" i="1" smtClean="0">
                              <a:latin typeface="Cambria Math" charset="0"/>
                              <a:ea typeface="Cambria Math" charset="0"/>
                              <a:cs typeface="Cambria Math" charset="0"/>
                            </a:rPr>
                            <m:t>𝑠</m:t>
                          </m:r>
                        </m:sub>
                      </m:sSub>
                      <m:r>
                        <a:rPr lang="en-US" b="0" i="1" smtClean="0">
                          <a:latin typeface="Cambria Math" charset="0"/>
                          <a:ea typeface="Cambria Math" charset="0"/>
                          <a:cs typeface="Cambria Math" charset="0"/>
                        </a:rPr>
                        <m:t>=0</m:t>
                      </m:r>
                    </m:oMath>
                  </m:oMathPara>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4122649" y="1296780"/>
                <a:ext cx="4212372" cy="646331"/>
              </a:xfrm>
              <a:prstGeom prst="rect">
                <a:avLst/>
              </a:prstGeom>
              <a:blipFill rotWithShape="0">
                <a:blip r:embed="rId3"/>
                <a:stretch>
                  <a:fillRect b="-28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902525" y="534390"/>
                <a:ext cx="3692678" cy="369332"/>
              </a:xfrm>
              <a:prstGeom prst="rect">
                <a:avLst/>
              </a:prstGeom>
              <a:noFill/>
            </p:spPr>
            <p:txBody>
              <a:bodyPr wrap="none" rtlCol="0">
                <a:spAutoFit/>
              </a:bodyPr>
              <a:lstStyle/>
              <a:p>
                <a:r>
                  <a:rPr lang="en-US" dirty="0" smtClean="0"/>
                  <a:t>For </a:t>
                </a:r>
                <a14:m>
                  <m:oMath xmlns:m="http://schemas.openxmlformats.org/officeDocument/2006/math">
                    <m:r>
                      <a:rPr lang="en-US" i="1" smtClean="0">
                        <a:latin typeface="Cambria Math" charset="0"/>
                        <a:ea typeface="Cambria Math" charset="0"/>
                        <a:cs typeface="Cambria Math" charset="0"/>
                      </a:rPr>
                      <m:t>𝜑</m:t>
                    </m:r>
                    <m:r>
                      <a:rPr lang="en-US" b="0" i="1" smtClean="0">
                        <a:latin typeface="Cambria Math" charset="0"/>
                        <a:ea typeface="Cambria Math" charset="0"/>
                        <a:cs typeface="Cambria Math" charset="0"/>
                      </a:rPr>
                      <m:t>=</m:t>
                    </m:r>
                    <m:r>
                      <a:rPr lang="en-US" b="0" i="1" smtClean="0">
                        <a:latin typeface="Cambria Math" charset="0"/>
                        <a:ea typeface="Cambria Math" charset="0"/>
                        <a:cs typeface="Cambria Math" charset="0"/>
                      </a:rPr>
                      <m:t>𝜋</m:t>
                    </m:r>
                    <m:r>
                      <a:rPr lang="en-US" b="0" i="1" smtClean="0">
                        <a:latin typeface="Cambria Math" charset="0"/>
                        <a:ea typeface="Cambria Math" charset="0"/>
                        <a:cs typeface="Cambria Math" charset="0"/>
                      </a:rPr>
                      <m:t>−</m:t>
                    </m:r>
                    <m:sSub>
                      <m:sSubPr>
                        <m:ctrlPr>
                          <a:rPr lang="en-US" b="0" i="1" smtClean="0">
                            <a:latin typeface="Cambria Math" charset="0"/>
                            <a:ea typeface="Cambria Math" charset="0"/>
                            <a:cs typeface="Cambria Math" charset="0"/>
                          </a:rPr>
                        </m:ctrlPr>
                      </m:sSubPr>
                      <m:e>
                        <m:r>
                          <a:rPr lang="en-US" b="0" i="1" smtClean="0">
                            <a:latin typeface="Cambria Math" charset="0"/>
                            <a:ea typeface="Cambria Math" charset="0"/>
                            <a:cs typeface="Cambria Math" charset="0"/>
                          </a:rPr>
                          <m:t>𝜑</m:t>
                        </m:r>
                      </m:e>
                      <m:sub>
                        <m:r>
                          <a:rPr lang="en-US" b="0" i="1" smtClean="0">
                            <a:latin typeface="Cambria Math" charset="0"/>
                            <a:ea typeface="Cambria Math" charset="0"/>
                            <a:cs typeface="Cambria Math" charset="0"/>
                          </a:rPr>
                          <m:t>𝑠</m:t>
                        </m:r>
                      </m:sub>
                    </m:sSub>
                  </m:oMath>
                </a14:m>
                <a:r>
                  <a:rPr lang="en-US" dirty="0" smtClean="0"/>
                  <a:t> : unstable fixed point</a:t>
                </a:r>
                <a:endParaRPr 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902525" y="534390"/>
                <a:ext cx="3692678" cy="369332"/>
              </a:xfrm>
              <a:prstGeom prst="rect">
                <a:avLst/>
              </a:prstGeom>
              <a:blipFill rotWithShape="0">
                <a:blip r:embed="rId4"/>
                <a:stretch>
                  <a:fillRect l="-1320" t="-10000" r="-660"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5947432" y="2775440"/>
                <a:ext cx="967060" cy="379848"/>
              </a:xfrm>
              <a:prstGeom prst="rect">
                <a:avLst/>
              </a:prstGeom>
            </p:spPr>
            <p:txBody>
              <a:bodyPr wrap="none">
                <a:spAutoFit/>
              </a:bodyPr>
              <a:lstStyle/>
              <a:p>
                <a:pPr lvl="0">
                  <a:defRPr/>
                </a:pPr>
                <a14:m>
                  <m:oMathPara xmlns:m="http://schemas.openxmlformats.org/officeDocument/2006/math">
                    <m:oMathParaPr>
                      <m:jc m:val="right"/>
                    </m:oMathParaPr>
                    <m:oMath xmlns:m="http://schemas.openxmlformats.org/officeDocument/2006/math">
                      <m:acc>
                        <m:accPr>
                          <m:chr m:val="̈"/>
                          <m:ctrlPr>
                            <a:rPr lang="en-US" i="1">
                              <a:latin typeface="Cambria Math" charset="0"/>
                              <a:ea typeface="Cambria Math" panose="02040503050406030204" pitchFamily="18" charset="0"/>
                            </a:rPr>
                          </m:ctrlPr>
                        </m:accPr>
                        <m:e>
                          <m:r>
                            <m:rPr>
                              <m:sty m:val="p"/>
                            </m:rPr>
                            <a:rPr lang="el-GR" i="1">
                              <a:latin typeface="Cambria Math" panose="02040503050406030204" pitchFamily="18" charset="0"/>
                              <a:ea typeface="Cambria Math" panose="02040503050406030204" pitchFamily="18" charset="0"/>
                            </a:rPr>
                            <m:t>Δ</m:t>
                          </m:r>
                          <m:r>
                            <a:rPr lang="en-US" i="1">
                              <a:latin typeface="Cambria Math" panose="02040503050406030204" pitchFamily="18" charset="0"/>
                              <a:ea typeface="Cambria Math" panose="02040503050406030204" pitchFamily="18" charset="0"/>
                            </a:rPr>
                            <m:t>𝜑</m:t>
                          </m:r>
                        </m:e>
                      </m:acc>
                      <m:r>
                        <a:rPr lang="en-US" i="1">
                          <a:latin typeface="Cambria Math" panose="02040503050406030204" pitchFamily="18" charset="0"/>
                          <a:ea typeface="Cambria Math" panose="02040503050406030204" pitchFamily="18" charset="0"/>
                        </a:rPr>
                        <m:t>=</m:t>
                      </m:r>
                      <m:r>
                        <a:rPr lang="en-US" i="1">
                          <a:latin typeface="Cambria Math" charset="0"/>
                          <a:ea typeface="Cambria Math" panose="02040503050406030204" pitchFamily="18" charset="0"/>
                        </a:rPr>
                        <m:t>0</m:t>
                      </m:r>
                    </m:oMath>
                  </m:oMathPara>
                </a14:m>
                <a:endParaRPr lang="en-US" dirty="0"/>
              </a:p>
            </p:txBody>
          </p:sp>
        </mc:Choice>
        <mc:Fallback xmlns="">
          <p:sp>
            <p:nvSpPr>
              <p:cNvPr id="12" name="Rectangle 11"/>
              <p:cNvSpPr>
                <a:spLocks noRot="1" noChangeAspect="1" noMove="1" noResize="1" noEditPoints="1" noAdjustHandles="1" noChangeArrowheads="1" noChangeShapeType="1" noTextEdit="1"/>
              </p:cNvSpPr>
              <p:nvPr/>
            </p:nvSpPr>
            <p:spPr>
              <a:xfrm>
                <a:off x="5947432" y="2775440"/>
                <a:ext cx="967060" cy="379848"/>
              </a:xfrm>
              <a:prstGeom prst="rect">
                <a:avLst/>
              </a:prstGeom>
              <a:blipFill rotWithShape="0">
                <a:blip r:embed="rId5"/>
                <a:stretch>
                  <a:fillRect b="-4762"/>
                </a:stretch>
              </a:blipFill>
            </p:spPr>
            <p:txBody>
              <a:bodyPr/>
              <a:lstStyle/>
              <a:p>
                <a:r>
                  <a:rPr lang="en-US">
                    <a:noFill/>
                  </a:rPr>
                  <a:t> </a:t>
                </a:r>
              </a:p>
            </p:txBody>
          </p:sp>
        </mc:Fallback>
      </mc:AlternateContent>
      <p:sp>
        <p:nvSpPr>
          <p:cNvPr id="13" name="Down Arrow 12"/>
          <p:cNvSpPr/>
          <p:nvPr/>
        </p:nvSpPr>
        <p:spPr>
          <a:xfrm>
            <a:off x="6228835" y="2354576"/>
            <a:ext cx="484632" cy="39188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6"/>
          <p:cNvSpPr txBox="1">
            <a:spLocks noChangeArrowheads="1"/>
          </p:cNvSpPr>
          <p:nvPr/>
        </p:nvSpPr>
        <p:spPr bwMode="auto">
          <a:xfrm>
            <a:off x="1985525" y="3288446"/>
            <a:ext cx="76151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spcBef>
                <a:spcPct val="20000"/>
              </a:spcBef>
              <a:defRPr sz="2400">
                <a:solidFill>
                  <a:schemeClr val="accent2"/>
                </a:solidFill>
                <a:latin typeface="Comic Sans MS" charset="0"/>
                <a:ea typeface="ＭＳ Ｐゴシック" charset="-128"/>
              </a:defRPr>
            </a:lvl1pPr>
            <a:lvl2pPr marL="742950" indent="-285750">
              <a:defRPr sz="2800">
                <a:solidFill>
                  <a:schemeClr val="tx1"/>
                </a:solidFill>
                <a:latin typeface="Arial" charset="0"/>
                <a:ea typeface="ＭＳ Ｐゴシック" charset="-128"/>
              </a:defRPr>
            </a:lvl2pPr>
            <a:lvl3pPr marL="1143000" indent="-228600">
              <a:spcBef>
                <a:spcPct val="20000"/>
              </a:spcBef>
              <a:defRPr sz="2400">
                <a:solidFill>
                  <a:schemeClr val="tx1"/>
                </a:solidFill>
                <a:latin typeface="Times New Roman" charset="0"/>
                <a:ea typeface="ＭＳ Ｐゴシック" charset="-128"/>
              </a:defRPr>
            </a:lvl3pPr>
            <a:lvl4pPr marL="1600200" indent="-228600">
              <a:spcBef>
                <a:spcPct val="20000"/>
              </a:spcBef>
              <a:defRPr sz="2000">
                <a:solidFill>
                  <a:schemeClr val="tx1"/>
                </a:solidFill>
                <a:latin typeface="Times New Roman" charset="0"/>
                <a:ea typeface="ＭＳ Ｐゴシック" charset="-128"/>
              </a:defRPr>
            </a:lvl4pPr>
            <a:lvl5pPr marL="2057400" indent="-228600">
              <a:spcBef>
                <a:spcPct val="20000"/>
              </a:spcBef>
              <a:defRPr sz="2000">
                <a:solidFill>
                  <a:schemeClr val="tx1"/>
                </a:solidFill>
                <a:latin typeface="Times New Roman" charset="0"/>
                <a:ea typeface="ＭＳ Ｐゴシック" charset="-128"/>
              </a:defRPr>
            </a:lvl5pPr>
            <a:lvl6pPr marL="2514600" indent="-22860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eaLnBrk="0" fontAlgn="base" hangingPunct="0">
              <a:spcBef>
                <a:spcPct val="20000"/>
              </a:spcBef>
              <a:spcAft>
                <a:spcPct val="0"/>
              </a:spcAft>
              <a:defRPr sz="2000">
                <a:solidFill>
                  <a:schemeClr val="tx1"/>
                </a:solidFill>
                <a:latin typeface="Times New Roman" charset="0"/>
                <a:ea typeface="ＭＳ Ｐゴシック" charset="-128"/>
              </a:defRPr>
            </a:lvl9pPr>
          </a:lstStyle>
          <a:p>
            <a:pPr algn="l">
              <a:spcBef>
                <a:spcPct val="0"/>
              </a:spcBef>
            </a:pPr>
            <a:r>
              <a:rPr lang="en-US" altLang="en-US" sz="1800" b="0" i="1" dirty="0">
                <a:solidFill>
                  <a:schemeClr val="tx1"/>
                </a:solidFill>
                <a:latin typeface="Times New Roman" charset="0"/>
              </a:rPr>
              <a:t>No restoring </a:t>
            </a:r>
            <a:r>
              <a:rPr lang="en-US" altLang="en-US" sz="1800" b="0" i="1" dirty="0" smtClean="0">
                <a:solidFill>
                  <a:schemeClr val="tx1"/>
                </a:solidFill>
                <a:latin typeface="Times New Roman" charset="0"/>
              </a:rPr>
              <a:t>force!! </a:t>
            </a:r>
            <a:r>
              <a:rPr lang="en-US" altLang="en-US" sz="1800" b="0" i="1" dirty="0">
                <a:solidFill>
                  <a:schemeClr val="tx1"/>
                </a:solidFill>
                <a:latin typeface="Times New Roman" charset="0"/>
              </a:rPr>
              <a:t>for </a:t>
            </a:r>
            <a:r>
              <a:rPr lang="en-US" altLang="en-US" sz="1800" b="0" i="1" dirty="0" err="1">
                <a:solidFill>
                  <a:srgbClr val="0432FF"/>
                </a:solidFill>
                <a:latin typeface="Times New Roman" charset="0"/>
              </a:rPr>
              <a:t>Φ</a:t>
            </a:r>
            <a:r>
              <a:rPr lang="en-US" altLang="en-US" sz="1800" b="0" i="1" dirty="0">
                <a:solidFill>
                  <a:srgbClr val="0432FF"/>
                </a:solidFill>
                <a:latin typeface="Times New Roman" charset="0"/>
              </a:rPr>
              <a:t> = π – </a:t>
            </a:r>
            <a:r>
              <a:rPr lang="en-US" altLang="en-US" sz="1800" b="0" i="1" dirty="0" err="1">
                <a:solidFill>
                  <a:srgbClr val="0432FF"/>
                </a:solidFill>
                <a:latin typeface="Times New Roman" charset="0"/>
              </a:rPr>
              <a:t>Φ</a:t>
            </a:r>
            <a:r>
              <a:rPr lang="en-US" altLang="en-US" sz="1800" b="0" i="1" baseline="-25000" dirty="0" err="1">
                <a:solidFill>
                  <a:srgbClr val="0432FF"/>
                </a:solidFill>
                <a:latin typeface="Times New Roman" charset="0"/>
              </a:rPr>
              <a:t>s</a:t>
            </a:r>
            <a:r>
              <a:rPr lang="en-US" altLang="en-US" sz="1800" b="0" i="1" baseline="-25000" dirty="0">
                <a:solidFill>
                  <a:srgbClr val="0432FF"/>
                </a:solidFill>
                <a:latin typeface="Times New Roman" charset="0"/>
              </a:rPr>
              <a:t> </a:t>
            </a:r>
            <a:r>
              <a:rPr lang="en-US" altLang="en-US" sz="1800" b="0" i="1" dirty="0">
                <a:solidFill>
                  <a:srgbClr val="0432FF"/>
                </a:solidFill>
                <a:latin typeface="Times New Roman" charset="0"/>
              </a:rPr>
              <a:t> </a:t>
            </a:r>
            <a:r>
              <a:rPr lang="en-US" altLang="en-US" sz="1800" b="0" i="1" dirty="0">
                <a:solidFill>
                  <a:schemeClr val="tx1"/>
                </a:solidFill>
                <a:latin typeface="Times New Roman" charset="0"/>
              </a:rPr>
              <a:t>and for </a:t>
            </a:r>
            <a:r>
              <a:rPr lang="en-US" altLang="en-US" sz="1800" b="0" i="1" dirty="0" err="1">
                <a:solidFill>
                  <a:srgbClr val="0432FF"/>
                </a:solidFill>
                <a:latin typeface="Times New Roman" charset="0"/>
              </a:rPr>
              <a:t>Φ</a:t>
            </a:r>
            <a:r>
              <a:rPr lang="en-US" altLang="en-US" sz="1800" b="0" i="1" dirty="0">
                <a:solidFill>
                  <a:srgbClr val="0432FF"/>
                </a:solidFill>
                <a:latin typeface="Times New Roman" charset="0"/>
              </a:rPr>
              <a:t> = </a:t>
            </a:r>
            <a:r>
              <a:rPr lang="en-US" altLang="en-US" sz="1800" b="0" i="1" dirty="0" err="1">
                <a:solidFill>
                  <a:srgbClr val="0432FF"/>
                </a:solidFill>
                <a:latin typeface="Times New Roman" charset="0"/>
              </a:rPr>
              <a:t>Φ</a:t>
            </a:r>
            <a:r>
              <a:rPr lang="en-US" altLang="en-US" sz="1800" b="0" i="1" baseline="-25000" dirty="0" err="1">
                <a:solidFill>
                  <a:srgbClr val="0432FF"/>
                </a:solidFill>
                <a:latin typeface="Times New Roman" charset="0"/>
              </a:rPr>
              <a:t>s</a:t>
            </a:r>
            <a:r>
              <a:rPr lang="en-US" altLang="en-US" sz="1800" b="0" i="1" dirty="0">
                <a:solidFill>
                  <a:srgbClr val="0432FF"/>
                </a:solidFill>
                <a:latin typeface="Times New Roman" charset="0"/>
              </a:rPr>
              <a:t> </a:t>
            </a:r>
            <a:r>
              <a:rPr lang="en-US" altLang="en-US" sz="1800" b="0" i="1" dirty="0">
                <a:solidFill>
                  <a:schemeClr val="tx1"/>
                </a:solidFill>
                <a:latin typeface="Times New Roman" charset="0"/>
              </a:rPr>
              <a:t> (trivial case) </a:t>
            </a:r>
            <a:r>
              <a:rPr lang="is-IS" altLang="en-US" sz="1800" b="0" i="1" dirty="0">
                <a:solidFill>
                  <a:schemeClr val="tx1"/>
                </a:solidFill>
                <a:latin typeface="Times New Roman" charset="0"/>
              </a:rPr>
              <a:t>… and for </a:t>
            </a:r>
            <a:r>
              <a:rPr lang="en-US" altLang="en-US" sz="1800" b="0" i="1" dirty="0" err="1" smtClean="0">
                <a:solidFill>
                  <a:srgbClr val="0432FF"/>
                </a:solidFill>
                <a:latin typeface="Times New Roman" charset="0"/>
              </a:rPr>
              <a:t>Φ</a:t>
            </a:r>
            <a:r>
              <a:rPr lang="en-US" altLang="en-US" sz="1800" b="0" i="1" baseline="-25000" dirty="0" err="1" smtClean="0">
                <a:solidFill>
                  <a:srgbClr val="0432FF"/>
                </a:solidFill>
                <a:latin typeface="Times New Roman" charset="0"/>
              </a:rPr>
              <a:t>u</a:t>
            </a:r>
            <a:r>
              <a:rPr lang="is-IS" altLang="en-US" sz="1800" b="0" i="1" dirty="0" smtClean="0">
                <a:solidFill>
                  <a:schemeClr val="tx1"/>
                </a:solidFill>
                <a:latin typeface="Times New Roman" charset="0"/>
              </a:rPr>
              <a:t> </a:t>
            </a:r>
            <a:endParaRPr lang="en-US" altLang="en-US" sz="1800" b="0" i="1" dirty="0">
              <a:solidFill>
                <a:schemeClr val="tx1"/>
              </a:solidFill>
              <a:latin typeface="Times New Roman" charset="0"/>
            </a:endParaRPr>
          </a:p>
        </p:txBody>
      </p:sp>
      <p:pic>
        <p:nvPicPr>
          <p:cNvPr id="15" name="Picture 23" descr="separatrix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70887" y="3777148"/>
            <a:ext cx="3064134" cy="2116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6" name="Straight Arrow Connector 19"/>
          <p:cNvCxnSpPr>
            <a:cxnSpLocks noChangeShapeType="1"/>
          </p:cNvCxnSpPr>
          <p:nvPr/>
        </p:nvCxnSpPr>
        <p:spPr bwMode="auto">
          <a:xfrm>
            <a:off x="4729973" y="3815431"/>
            <a:ext cx="747861" cy="967954"/>
          </a:xfrm>
          <a:prstGeom prst="straightConnector1">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17" name="Straight Arrow Connector 20"/>
          <p:cNvCxnSpPr>
            <a:cxnSpLocks noChangeShapeType="1"/>
          </p:cNvCxnSpPr>
          <p:nvPr/>
        </p:nvCxnSpPr>
        <p:spPr bwMode="auto">
          <a:xfrm>
            <a:off x="6774652" y="3882479"/>
            <a:ext cx="360362" cy="938212"/>
          </a:xfrm>
          <a:prstGeom prst="straightConnector1">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18" name="Straight Arrow Connector 23"/>
          <p:cNvCxnSpPr>
            <a:cxnSpLocks noChangeShapeType="1"/>
          </p:cNvCxnSpPr>
          <p:nvPr/>
        </p:nvCxnSpPr>
        <p:spPr bwMode="auto">
          <a:xfrm flipH="1">
            <a:off x="7994720" y="3657778"/>
            <a:ext cx="1196781" cy="1162913"/>
          </a:xfrm>
          <a:prstGeom prst="straightConnector1">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cxnSp>
      <p:sp>
        <p:nvSpPr>
          <p:cNvPr id="19" name="TextBox 18"/>
          <p:cNvSpPr txBox="1"/>
          <p:nvPr/>
        </p:nvSpPr>
        <p:spPr>
          <a:xfrm>
            <a:off x="5363788" y="5932300"/>
            <a:ext cx="3182090" cy="369332"/>
          </a:xfrm>
          <a:prstGeom prst="rect">
            <a:avLst/>
          </a:prstGeom>
          <a:solidFill>
            <a:schemeClr val="accent4"/>
          </a:solidFill>
        </p:spPr>
        <p:txBody>
          <a:bodyPr wrap="none" rtlCol="0">
            <a:spAutoFit/>
          </a:bodyPr>
          <a:lstStyle/>
          <a:p>
            <a:r>
              <a:rPr lang="en-US" dirty="0" smtClean="0"/>
              <a:t>The </a:t>
            </a:r>
            <a:r>
              <a:rPr lang="en-US" smtClean="0"/>
              <a:t>synchrotron frequency </a:t>
            </a:r>
            <a:r>
              <a:rPr lang="en-US" smtClean="0">
                <a:sym typeface="Wingdings"/>
              </a:rPr>
              <a:t> 0</a:t>
            </a:r>
            <a:endParaRPr lang="en-US"/>
          </a:p>
        </p:txBody>
      </p:sp>
    </p:spTree>
    <p:extLst>
      <p:ext uri="{BB962C8B-B14F-4D97-AF65-F5344CB8AC3E}">
        <p14:creationId xmlns:p14="http://schemas.microsoft.com/office/powerpoint/2010/main" val="2371352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6804</TotalTime>
  <Words>4556</Words>
  <Application>Microsoft Macintosh PowerPoint</Application>
  <PresentationFormat>Widescreen</PresentationFormat>
  <Paragraphs>419</Paragraphs>
  <Slides>37</Slides>
  <Notes>6</Notes>
  <HiddenSlides>0</HiddenSlides>
  <MMClips>1</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2</vt:i4>
      </vt:variant>
      <vt:variant>
        <vt:lpstr>Slide Titles</vt:lpstr>
      </vt:variant>
      <vt:variant>
        <vt:i4>37</vt:i4>
      </vt:variant>
    </vt:vector>
  </HeadingPairs>
  <TitlesOfParts>
    <vt:vector size="53" baseType="lpstr">
      <vt:lpstr>-webkit-standard</vt:lpstr>
      <vt:lpstr>Calibri</vt:lpstr>
      <vt:lpstr>Calibri Light</vt:lpstr>
      <vt:lpstr>Cambria Math</vt:lpstr>
      <vt:lpstr>Comic Sans MS</vt:lpstr>
      <vt:lpstr>Lucida Grande</vt:lpstr>
      <vt:lpstr>Mangal</vt:lpstr>
      <vt:lpstr>ＭＳ Ｐゴシック</vt:lpstr>
      <vt:lpstr>Symbol</vt:lpstr>
      <vt:lpstr>Times New Roman</vt:lpstr>
      <vt:lpstr>Utopia</vt:lpstr>
      <vt:lpstr>Wingdings</vt:lpstr>
      <vt:lpstr>Arial</vt:lpstr>
      <vt:lpstr>Office Theme</vt:lpstr>
      <vt:lpstr>Équation</vt:lpstr>
      <vt:lpstr>Equation</vt:lpstr>
      <vt:lpstr>Introduction to longitudinal beam dynamics</vt:lpstr>
      <vt:lpstr>Part 3</vt:lpstr>
      <vt:lpstr>PowerPoint Presentation</vt:lpstr>
      <vt:lpstr>PowerPoint Presentation</vt:lpstr>
      <vt:lpstr>PowerPoint Presentation</vt:lpstr>
      <vt:lpstr>Longitudinal beam dynamics</vt:lpstr>
      <vt:lpstr>Single particle synchrotron motion – no acceleration</vt:lpstr>
      <vt:lpstr>Large Amplitude Oscillations</vt:lpstr>
      <vt:lpstr>PowerPoint Presentation</vt:lpstr>
      <vt:lpstr>PowerPoint Presentation</vt:lpstr>
      <vt:lpstr>Single particle synchrotron motion – no acceleration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Bunch parameters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Synchrotron: Frequency Change</vt:lpstr>
      <vt:lpstr>The Synchrotron: Frequency Change</vt:lpstr>
      <vt:lpstr>Energy Gain in RF structures:               Transit Time Factor</vt:lpstr>
      <vt:lpstr>Energy Gain in RF structures:               Transit Time Factor</vt:lpstr>
      <vt:lpstr>Cavity Optimisation    for discharge reduction   cooling   transit time factor </vt:lpstr>
      <vt:lpstr>PowerPoint Presentation</vt:lpstr>
      <vt:lpstr>PowerPoint Presentation</vt:lpstr>
      <vt:lpstr>PowerPoint Presentation</vt:lpstr>
    </vt:vector>
  </TitlesOfParts>
  <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Reyes Alemany Fernandez</dc:creator>
  <cp:lastModifiedBy>Reyes Alemany Fernandez</cp:lastModifiedBy>
  <cp:revision>75</cp:revision>
  <cp:lastPrinted>2021-02-04T10:52:00Z</cp:lastPrinted>
  <dcterms:created xsi:type="dcterms:W3CDTF">2020-02-03T07:03:46Z</dcterms:created>
  <dcterms:modified xsi:type="dcterms:W3CDTF">2021-02-04T11:01:33Z</dcterms:modified>
</cp:coreProperties>
</file>