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53"/>
  </p:notesMasterIdLst>
  <p:handoutMasterIdLst>
    <p:handoutMasterId r:id="rId54"/>
  </p:handoutMasterIdLst>
  <p:sldIdLst>
    <p:sldId id="308" r:id="rId2"/>
    <p:sldId id="1580" r:id="rId3"/>
    <p:sldId id="913" r:id="rId4"/>
    <p:sldId id="316" r:id="rId5"/>
    <p:sldId id="338" r:id="rId6"/>
    <p:sldId id="1546" r:id="rId7"/>
    <p:sldId id="1547" r:id="rId8"/>
    <p:sldId id="335" r:id="rId9"/>
    <p:sldId id="352" r:id="rId10"/>
    <p:sldId id="337" r:id="rId11"/>
    <p:sldId id="494" r:id="rId12"/>
    <p:sldId id="496" r:id="rId13"/>
    <p:sldId id="497" r:id="rId14"/>
    <p:sldId id="498" r:id="rId15"/>
    <p:sldId id="1548" r:id="rId16"/>
    <p:sldId id="385" r:id="rId17"/>
    <p:sldId id="386" r:id="rId18"/>
    <p:sldId id="387" r:id="rId19"/>
    <p:sldId id="336" r:id="rId20"/>
    <p:sldId id="584" r:id="rId21"/>
    <p:sldId id="619" r:id="rId22"/>
    <p:sldId id="326" r:id="rId23"/>
    <p:sldId id="570" r:id="rId24"/>
    <p:sldId id="327" r:id="rId25"/>
    <p:sldId id="1549" r:id="rId26"/>
    <p:sldId id="329" r:id="rId27"/>
    <p:sldId id="1550" r:id="rId28"/>
    <p:sldId id="596" r:id="rId29"/>
    <p:sldId id="1551" r:id="rId30"/>
    <p:sldId id="1552" r:id="rId31"/>
    <p:sldId id="1553" r:id="rId32"/>
    <p:sldId id="1556" r:id="rId33"/>
    <p:sldId id="343" r:id="rId34"/>
    <p:sldId id="1554" r:id="rId35"/>
    <p:sldId id="1560" r:id="rId36"/>
    <p:sldId id="1563" r:id="rId37"/>
    <p:sldId id="1564" r:id="rId38"/>
    <p:sldId id="1561" r:id="rId39"/>
    <p:sldId id="1567" r:id="rId40"/>
    <p:sldId id="1569" r:id="rId41"/>
    <p:sldId id="1581" r:id="rId42"/>
    <p:sldId id="1582" r:id="rId43"/>
    <p:sldId id="1583" r:id="rId44"/>
    <p:sldId id="1585" r:id="rId45"/>
    <p:sldId id="1584" r:id="rId46"/>
    <p:sldId id="1586" r:id="rId47"/>
    <p:sldId id="1587" r:id="rId48"/>
    <p:sldId id="1588" r:id="rId49"/>
    <p:sldId id="1589" r:id="rId50"/>
    <p:sldId id="1590" r:id="rId51"/>
    <p:sldId id="320" r:id="rId52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clrMru>
    <a:srgbClr val="E76725"/>
    <a:srgbClr val="62FFE6"/>
    <a:srgbClr val="04BAD1"/>
    <a:srgbClr val="4CA0B8"/>
    <a:srgbClr val="9AFFCC"/>
    <a:srgbClr val="BAFFBD"/>
    <a:srgbClr val="99FFCC"/>
    <a:srgbClr val="FFCC99"/>
    <a:srgbClr val="4584C9"/>
    <a:srgbClr val="B95B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43" autoAdjust="0"/>
    <p:restoredTop sz="94571"/>
  </p:normalViewPr>
  <p:slideViewPr>
    <p:cSldViewPr snapToGrid="0" snapToObjects="1">
      <p:cViewPr varScale="1">
        <p:scale>
          <a:sx n="126" d="100"/>
          <a:sy n="126" d="100"/>
        </p:scale>
        <p:origin x="1760" y="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AD90E7-D5CA-C241-8A52-947CA6D2102E}" type="datetimeFigureOut">
              <a:rPr lang="en-US" smtClean="0"/>
              <a:t>2/1/21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FAAB91-BCBF-5047-A2AE-2821CC6644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4955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E77B6D-0DB2-40D5-909E-255647E893C4}" type="datetimeFigureOut">
              <a:rPr lang="en-GB" smtClean="0"/>
              <a:t>01/02/2021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77B0DA-F4B5-4A1F-BD2D-9FBBF29E47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78085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5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22338" y="746125"/>
            <a:ext cx="4967287" cy="37274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154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1197" y="4723335"/>
            <a:ext cx="5449570" cy="447381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186" tIns="46092" rIns="92186" bIns="46092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21859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7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noFill/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</p:sp>
      <p:sp>
        <p:nvSpPr>
          <p:cNvPr id="927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768" y="4717066"/>
            <a:ext cx="5438140" cy="4467621"/>
          </a:xfrm>
          <a:ln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17389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801DF3-A3D1-49DF-91E8-9301AF85899F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7314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</p:sp>
      <p:sp>
        <p:nvSpPr>
          <p:cNvPr id="11274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768" y="4716548"/>
            <a:ext cx="5438140" cy="4467382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20" tIns="46009" rIns="92020" bIns="46009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22401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2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ln/>
        </p:spPr>
      </p:sp>
      <p:sp>
        <p:nvSpPr>
          <p:cNvPr id="15053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2" y="4716466"/>
            <a:ext cx="5438775" cy="4467226"/>
          </a:xfrm>
          <a:prstGeom prst="rect">
            <a:avLst/>
          </a:prstGeom>
          <a:noFill/>
        </p:spPr>
        <p:txBody>
          <a:bodyPr lIns="91416" tIns="45709" rIns="91416" bIns="45709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6499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23834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53920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49948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2. February 2021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Daniel Wollmann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2. February 2021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Daniel Wollmann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2. February 2021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Daniel Wollmann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2. February 2021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Daniel Wollmann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2. February 2021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Daniel Wollmann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2. February 2021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Daniel Wollmann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2. February 2021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Daniel Wollmann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2. February 2021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Daniel Wollmann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2. February 2021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Daniel Wollmann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2. February 2021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Daniel Wollmann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2. February 2021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Daniel Wollmann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8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7" Type="http://schemas.openxmlformats.org/officeDocument/2006/relationships/image" Target="../media/image49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7" Type="http://schemas.openxmlformats.org/officeDocument/2006/relationships/image" Target="../media/image5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4" Type="http://schemas.openxmlformats.org/officeDocument/2006/relationships/image" Target="../media/image54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9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5.e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0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6.png"/><Relationship Id="rId4" Type="http://schemas.openxmlformats.org/officeDocument/2006/relationships/image" Target="../media/image75.jpe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7" Type="http://schemas.openxmlformats.org/officeDocument/2006/relationships/image" Target="../media/image83.png"/><Relationship Id="rId2" Type="http://schemas.openxmlformats.org/officeDocument/2006/relationships/image" Target="../media/image78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2.png"/><Relationship Id="rId5" Type="http://schemas.openxmlformats.org/officeDocument/2006/relationships/image" Target="../media/image81.jpeg"/><Relationship Id="rId4" Type="http://schemas.openxmlformats.org/officeDocument/2006/relationships/image" Target="../media/image80.jp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6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0.jpeg"/><Relationship Id="rId4" Type="http://schemas.openxmlformats.org/officeDocument/2006/relationships/image" Target="../media/image89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jpeg"/><Relationship Id="rId7" Type="http://schemas.openxmlformats.org/officeDocument/2006/relationships/image" Target="../media/image96.jpe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5.jpeg"/><Relationship Id="rId5" Type="http://schemas.openxmlformats.org/officeDocument/2006/relationships/image" Target="../media/image94.jpeg"/><Relationship Id="rId4" Type="http://schemas.openxmlformats.org/officeDocument/2006/relationships/image" Target="../media/image93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1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05.png"/><Relationship Id="rId4" Type="http://schemas.openxmlformats.org/officeDocument/2006/relationships/image" Target="../media/image10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815" y="1130485"/>
            <a:ext cx="8265984" cy="845800"/>
          </a:xfrm>
        </p:spPr>
        <p:txBody>
          <a:bodyPr>
            <a:noAutofit/>
          </a:bodyPr>
          <a:lstStyle/>
          <a:p>
            <a:pPr algn="ctr"/>
            <a:r>
              <a:rPr lang="en-US" sz="3600" dirty="0"/>
              <a:t>LHC Machine Protection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96378" y="3842211"/>
            <a:ext cx="7270808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000" dirty="0"/>
          </a:p>
          <a:p>
            <a:pPr algn="ctr"/>
            <a:r>
              <a:rPr lang="en-US" sz="2000" dirty="0"/>
              <a:t>Daniel </a:t>
            </a:r>
            <a:r>
              <a:rPr lang="en-US" sz="2000" dirty="0" err="1"/>
              <a:t>Wollmann</a:t>
            </a:r>
            <a:r>
              <a:rPr lang="en-US" sz="2000" dirty="0"/>
              <a:t>, CERN</a:t>
            </a:r>
          </a:p>
          <a:p>
            <a:pPr algn="ctr"/>
            <a:endParaRPr lang="en-US" sz="2000" dirty="0"/>
          </a:p>
          <a:p>
            <a:pPr algn="ctr"/>
            <a:endParaRPr lang="en-US" sz="2000" dirty="0"/>
          </a:p>
          <a:p>
            <a:r>
              <a:rPr lang="en-US" sz="1400" dirty="0"/>
              <a:t>Acknowledgments: G. D’Angelo, R. </a:t>
            </a:r>
            <a:r>
              <a:rPr lang="en-US" sz="1400" dirty="0" err="1"/>
              <a:t>Denz</a:t>
            </a:r>
            <a:r>
              <a:rPr lang="en-US" sz="1400" dirty="0"/>
              <a:t>, B. </a:t>
            </a:r>
            <a:r>
              <a:rPr lang="en-US" sz="1400" dirty="0" err="1"/>
              <a:t>Lindstroem</a:t>
            </a:r>
            <a:r>
              <a:rPr lang="en-US" sz="1400" dirty="0"/>
              <a:t>, A. </a:t>
            </a:r>
            <a:r>
              <a:rPr lang="en-US" sz="1400" dirty="0" err="1"/>
              <a:t>Monteuuis</a:t>
            </a:r>
            <a:r>
              <a:rPr lang="en-US" sz="1400" dirty="0"/>
              <a:t>, Y. </a:t>
            </a:r>
            <a:r>
              <a:rPr lang="en-US" sz="1400" dirty="0" err="1"/>
              <a:t>Nie</a:t>
            </a:r>
            <a:r>
              <a:rPr lang="en-US" sz="1400" dirty="0"/>
              <a:t>, A. </a:t>
            </a:r>
            <a:r>
              <a:rPr lang="en-US" sz="1400" dirty="0" err="1"/>
              <a:t>Oslandsbotn</a:t>
            </a:r>
            <a:r>
              <a:rPr lang="en-US" sz="1400" dirty="0"/>
              <a:t>, E. </a:t>
            </a:r>
            <a:r>
              <a:rPr lang="en-US" sz="1400" dirty="0" err="1"/>
              <a:t>Ravaioli</a:t>
            </a:r>
            <a:r>
              <a:rPr lang="en-US" sz="1400" dirty="0"/>
              <a:t>, R. Schmidt, J. </a:t>
            </a:r>
            <a:r>
              <a:rPr lang="en-US" sz="1400" dirty="0" err="1"/>
              <a:t>Steckert</a:t>
            </a:r>
            <a:r>
              <a:rPr lang="en-US" sz="1400" dirty="0"/>
              <a:t>, M. </a:t>
            </a:r>
            <a:r>
              <a:rPr lang="en-US" sz="1400" dirty="0" err="1"/>
              <a:t>Vaananen</a:t>
            </a:r>
            <a:r>
              <a:rPr lang="en-US" sz="1400" dirty="0"/>
              <a:t>, M. Valette, A. Verweij, </a:t>
            </a:r>
          </a:p>
          <a:p>
            <a:r>
              <a:rPr lang="en-US" sz="1400" dirty="0"/>
              <a:t>J. </a:t>
            </a:r>
            <a:r>
              <a:rPr lang="en-US" sz="1400" dirty="0" err="1"/>
              <a:t>Uythoven</a:t>
            </a:r>
            <a:r>
              <a:rPr lang="en-US" sz="1400" dirty="0"/>
              <a:t>, J. </a:t>
            </a:r>
            <a:r>
              <a:rPr lang="en-US" sz="1400" dirty="0" err="1"/>
              <a:t>Wenninger</a:t>
            </a:r>
            <a:r>
              <a:rPr lang="en-US" sz="1400" dirty="0"/>
              <a:t>, C. Wiesner, A. Will, M. </a:t>
            </a:r>
            <a:r>
              <a:rPr lang="en-US" sz="1400" dirty="0" err="1"/>
              <a:t>Zerlauth</a:t>
            </a:r>
            <a:endParaRPr lang="en-US" sz="1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C1BFB9C-4880-B443-B0A5-2241C36461B6}"/>
              </a:ext>
            </a:extLst>
          </p:cNvPr>
          <p:cNvSpPr txBox="1"/>
          <p:nvPr/>
        </p:nvSpPr>
        <p:spPr>
          <a:xfrm>
            <a:off x="1708589" y="2099612"/>
            <a:ext cx="5690436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en-US" sz="1600" dirty="0"/>
              <a:t>LHC parameters for Machine Protection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US" sz="1600" dirty="0"/>
              <a:t>Failure time scales and Machine Protection Systems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US" sz="1600" dirty="0"/>
              <a:t>LHC Operation – a machine protection view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US" sz="1600" dirty="0"/>
              <a:t>Machine Protection studies for the future</a:t>
            </a:r>
          </a:p>
          <a:p>
            <a:pPr marL="914400" lvl="1" indent="-457200">
              <a:buFont typeface="Wingdings" pitchFamily="2" charset="2"/>
              <a:buChar char="Ø"/>
            </a:pPr>
            <a:r>
              <a:rPr lang="en-US" sz="1400" dirty="0">
                <a:solidFill>
                  <a:schemeClr val="tx2"/>
                </a:solidFill>
              </a:rPr>
              <a:t>Cold diode qualification</a:t>
            </a:r>
          </a:p>
          <a:p>
            <a:pPr marL="914400" lvl="1" indent="-457200">
              <a:buFont typeface="Wingdings" pitchFamily="2" charset="2"/>
              <a:buChar char="Ø"/>
            </a:pPr>
            <a:r>
              <a:rPr lang="en-US" sz="1400" dirty="0">
                <a:solidFill>
                  <a:schemeClr val="tx2"/>
                </a:solidFill>
              </a:rPr>
              <a:t>Sc. magnet damage due to beam impact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D6130ED9-722C-7540-A318-4E0B026D283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2. February 2021</a:t>
            </a:r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A20A0990-3ED1-9848-8A6F-3C2BA476BF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Daniel </a:t>
            </a:r>
            <a:r>
              <a:rPr lang="en-US" dirty="0" err="1"/>
              <a:t>Wollmann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06D7BF09-08BF-7A43-9261-53F287705A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91730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0358"/>
            <a:ext cx="8226854" cy="460775"/>
          </a:xfrm>
        </p:spPr>
        <p:txBody>
          <a:bodyPr>
            <a:noAutofit/>
          </a:bodyPr>
          <a:lstStyle/>
          <a:p>
            <a:pPr algn="ctr"/>
            <a:r>
              <a:rPr lang="en-US" sz="3600" dirty="0"/>
              <a:t>LHC main dipoles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383" y="4233333"/>
            <a:ext cx="4603749" cy="1930399"/>
          </a:xfrm>
        </p:spPr>
        <p:txBody>
          <a:bodyPr>
            <a:normAutofit/>
          </a:bodyPr>
          <a:lstStyle/>
          <a:p>
            <a:r>
              <a:rPr lang="en-US" sz="1800" dirty="0">
                <a:ea typeface="ＭＳ Ｐゴシック" charset="0"/>
              </a:rPr>
              <a:t>1238 superconducting bending magnets.</a:t>
            </a:r>
          </a:p>
          <a:p>
            <a:r>
              <a:rPr lang="en-US" sz="1800" dirty="0" err="1">
                <a:ea typeface="ＭＳ Ｐゴシック" charset="0"/>
              </a:rPr>
              <a:t>NbTi</a:t>
            </a:r>
            <a:r>
              <a:rPr lang="en-US" sz="1800" dirty="0">
                <a:ea typeface="ＭＳ Ｐゴシック" charset="0"/>
              </a:rPr>
              <a:t>.</a:t>
            </a:r>
          </a:p>
          <a:p>
            <a:r>
              <a:rPr lang="en-US" sz="1800" dirty="0">
                <a:ea typeface="ＭＳ Ｐゴシック" charset="0"/>
              </a:rPr>
              <a:t>Operated at 1.9 K. </a:t>
            </a:r>
          </a:p>
          <a:p>
            <a:endParaRPr lang="en-US" sz="1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7" name="Picture 8" descr="LHCCoils9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29200" y="869950"/>
            <a:ext cx="4114800" cy="289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868363"/>
            <a:ext cx="5038725" cy="318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885825"/>
            <a:ext cx="2266950" cy="264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6"/>
          <p:cNvSpPr txBox="1">
            <a:spLocks noChangeArrowheads="1"/>
          </p:cNvSpPr>
          <p:nvPr/>
        </p:nvSpPr>
        <p:spPr bwMode="auto">
          <a:xfrm>
            <a:off x="0" y="3225800"/>
            <a:ext cx="1211263" cy="831850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2400" b="0" dirty="0">
                <a:solidFill>
                  <a:srgbClr val="000000"/>
                </a:solidFill>
              </a:rPr>
              <a:t>Beam</a:t>
            </a:r>
          </a:p>
          <a:p>
            <a:pPr algn="ctr" eaLnBrk="1" hangingPunct="1"/>
            <a:r>
              <a:rPr lang="en-US" sz="2400" dirty="0">
                <a:solidFill>
                  <a:srgbClr val="FF0000"/>
                </a:solidFill>
              </a:rPr>
              <a:t>362 MJ</a:t>
            </a:r>
          </a:p>
        </p:txBody>
      </p:sp>
      <p:cxnSp>
        <p:nvCxnSpPr>
          <p:cNvPr id="11" name="Straight Arrow Connector 10"/>
          <p:cNvCxnSpPr>
            <a:stCxn id="10" idx="0"/>
          </p:cNvCxnSpPr>
          <p:nvPr/>
        </p:nvCxnSpPr>
        <p:spPr bwMode="auto">
          <a:xfrm flipV="1">
            <a:off x="606425" y="2235200"/>
            <a:ext cx="876300" cy="990600"/>
          </a:xfrm>
          <a:prstGeom prst="straightConnector1">
            <a:avLst/>
          </a:prstGeom>
          <a:noFill/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 w="med" len="med"/>
          </a:ln>
          <a:effectLst>
            <a:outerShdw blurRad="50800" dist="38100" dir="7440000">
              <a:srgbClr val="FFFFFF">
                <a:alpha val="43000"/>
              </a:srgbClr>
            </a:outerShdw>
          </a:effectLst>
        </p:spPr>
      </p:cxnSp>
      <p:sp>
        <p:nvSpPr>
          <p:cNvPr id="12" name="Content Placeholder 2"/>
          <p:cNvSpPr txBox="1">
            <a:spLocks/>
          </p:cNvSpPr>
          <p:nvPr/>
        </p:nvSpPr>
        <p:spPr>
          <a:xfrm>
            <a:off x="4565651" y="4326467"/>
            <a:ext cx="4510616" cy="161576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5000"/>
              </a:lnSpc>
              <a:spcBef>
                <a:spcPct val="40000"/>
              </a:spcBef>
              <a:buFontTx/>
              <a:buChar char="•"/>
            </a:pPr>
            <a:r>
              <a:rPr lang="en-US" sz="1800" dirty="0" err="1">
                <a:cs typeface="Garamond" charset="0"/>
              </a:rPr>
              <a:t>I</a:t>
            </a:r>
            <a:r>
              <a:rPr lang="en-US" sz="1800" baseline="-25000" dirty="0" err="1">
                <a:cs typeface="Garamond" charset="0"/>
              </a:rPr>
              <a:t>nom</a:t>
            </a:r>
            <a:r>
              <a:rPr lang="en-US" sz="1800" dirty="0">
                <a:cs typeface="Garamond" charset="0"/>
              </a:rPr>
              <a:t> = 11.85 kA (currently 10.98 kA)</a:t>
            </a:r>
          </a:p>
          <a:p>
            <a:pPr>
              <a:lnSpc>
                <a:spcPct val="105000"/>
              </a:lnSpc>
              <a:spcBef>
                <a:spcPct val="40000"/>
              </a:spcBef>
              <a:buFontTx/>
              <a:buChar char="•"/>
            </a:pPr>
            <a:r>
              <a:rPr lang="en-US" sz="1800" dirty="0" err="1">
                <a:cs typeface="Garamond" charset="0"/>
              </a:rPr>
              <a:t>B</a:t>
            </a:r>
            <a:r>
              <a:rPr lang="en-US" sz="1800" baseline="-25000" dirty="0" err="1">
                <a:cs typeface="Garamond" charset="0"/>
              </a:rPr>
              <a:t>nom</a:t>
            </a:r>
            <a:r>
              <a:rPr lang="en-US" sz="1800" dirty="0">
                <a:cs typeface="Garamond" charset="0"/>
              </a:rPr>
              <a:t> = 8.33 T</a:t>
            </a:r>
          </a:p>
          <a:p>
            <a:pPr>
              <a:lnSpc>
                <a:spcPct val="105000"/>
              </a:lnSpc>
              <a:spcBef>
                <a:spcPct val="40000"/>
              </a:spcBef>
              <a:buFontTx/>
              <a:buChar char="•"/>
            </a:pPr>
            <a:r>
              <a:rPr lang="de-DE" sz="1800" dirty="0" err="1">
                <a:solidFill>
                  <a:srgbClr val="0055A0"/>
                </a:solidFill>
                <a:cs typeface="Garamond" charset="0"/>
              </a:rPr>
              <a:t>E</a:t>
            </a:r>
            <a:r>
              <a:rPr lang="de-DE" sz="1800" baseline="-25000" dirty="0" err="1">
                <a:solidFill>
                  <a:srgbClr val="0055A0"/>
                </a:solidFill>
                <a:cs typeface="Garamond" charset="0"/>
              </a:rPr>
              <a:t>stored</a:t>
            </a:r>
            <a:r>
              <a:rPr lang="de-DE" sz="1800" dirty="0">
                <a:solidFill>
                  <a:srgbClr val="0055A0"/>
                </a:solidFill>
                <a:cs typeface="Garamond" charset="0"/>
              </a:rPr>
              <a:t>= 6.9 MJ (</a:t>
            </a:r>
            <a:r>
              <a:rPr lang="de-DE" sz="1800" dirty="0" err="1">
                <a:solidFill>
                  <a:srgbClr val="0055A0"/>
                </a:solidFill>
                <a:cs typeface="Garamond" charset="0"/>
              </a:rPr>
              <a:t>currently</a:t>
            </a:r>
            <a:r>
              <a:rPr lang="de-DE" sz="1800" dirty="0">
                <a:solidFill>
                  <a:srgbClr val="0055A0"/>
                </a:solidFill>
                <a:cs typeface="Garamond" charset="0"/>
              </a:rPr>
              <a:t> 6 MJ)</a:t>
            </a:r>
          </a:p>
          <a:p>
            <a:pPr>
              <a:lnSpc>
                <a:spcPct val="105000"/>
              </a:lnSpc>
              <a:spcBef>
                <a:spcPct val="40000"/>
              </a:spcBef>
              <a:buFontTx/>
              <a:buChar char="•"/>
            </a:pPr>
            <a:r>
              <a:rPr lang="de-DE" sz="1800" dirty="0">
                <a:solidFill>
                  <a:srgbClr val="0055A0"/>
                </a:solidFill>
                <a:cs typeface="Garamond" charset="0"/>
              </a:rPr>
              <a:t>R ≈ 2804 m</a:t>
            </a:r>
            <a:endParaRPr lang="en-US" sz="1800" dirty="0">
              <a:solidFill>
                <a:srgbClr val="0055A0"/>
              </a:solidFill>
              <a:cs typeface="Garamond" charset="0"/>
            </a:endParaRPr>
          </a:p>
          <a:p>
            <a:endParaRPr lang="en-US" sz="1800" dirty="0"/>
          </a:p>
        </p:txBody>
      </p:sp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090AFBFB-BB35-FD4D-8251-80072C67A23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2. February 2021</a:t>
            </a:r>
            <a:endParaRPr lang="en-US" dirty="0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1A76C109-1E88-7141-AEDD-1BAE59DCEC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Daniel Wollmann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37728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Calibri" panose="020F0502020204030204" pitchFamily="34" charset="0"/>
              </a:rPr>
              <a:t>Energy stored in Magnet Powering System of the LHC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6730" y="1414506"/>
            <a:ext cx="6951626" cy="4634417"/>
          </a:xfrm>
          <a:prstGeom prst="rect">
            <a:avLst/>
          </a:prstGeom>
        </p:spPr>
      </p:pic>
      <p:sp>
        <p:nvSpPr>
          <p:cNvPr id="8" name="TextBox 9"/>
          <p:cNvSpPr txBox="1"/>
          <p:nvPr/>
        </p:nvSpPr>
        <p:spPr>
          <a:xfrm>
            <a:off x="2073340" y="5507126"/>
            <a:ext cx="5255028" cy="46166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err="1">
                <a:latin typeface="Calibri" panose="020F0502020204030204" pitchFamily="34" charset="0"/>
              </a:rPr>
              <a:t>E</a:t>
            </a:r>
            <a:r>
              <a:rPr lang="en-GB" sz="2400" baseline="-25000" dirty="0" err="1">
                <a:latin typeface="Calibri" panose="020F0502020204030204" pitchFamily="34" charset="0"/>
              </a:rPr>
              <a:t>kin</a:t>
            </a:r>
            <a:r>
              <a:rPr lang="en-GB" sz="2400" dirty="0">
                <a:latin typeface="Calibri" panose="020F0502020204030204" pitchFamily="34" charset="0"/>
              </a:rPr>
              <a:t>(v = 27 </a:t>
            </a:r>
            <a:r>
              <a:rPr lang="en-GB" sz="2400" dirty="0" err="1">
                <a:latin typeface="Calibri" panose="020F0502020204030204" pitchFamily="34" charset="0"/>
              </a:rPr>
              <a:t>kn</a:t>
            </a:r>
            <a:r>
              <a:rPr lang="en-GB" sz="2400" dirty="0">
                <a:latin typeface="Calibri" panose="020F0502020204030204" pitchFamily="34" charset="0"/>
              </a:rPr>
              <a:t>) ≈ E</a:t>
            </a:r>
            <a:r>
              <a:rPr lang="en-GB" sz="2400" baseline="-25000" dirty="0">
                <a:latin typeface="Calibri" panose="020F0502020204030204" pitchFamily="34" charset="0"/>
              </a:rPr>
              <a:t>LHC</a:t>
            </a:r>
            <a:r>
              <a:rPr lang="en-GB" sz="2400" dirty="0">
                <a:latin typeface="Calibri" panose="020F0502020204030204" pitchFamily="34" charset="0"/>
              </a:rPr>
              <a:t> </a:t>
            </a:r>
            <a:r>
              <a:rPr lang="en-GB" sz="2400" baseline="-25000" dirty="0">
                <a:latin typeface="Calibri" panose="020F0502020204030204" pitchFamily="34" charset="0"/>
              </a:rPr>
              <a:t>main circuits </a:t>
            </a:r>
            <a:r>
              <a:rPr lang="en-GB" sz="2400" dirty="0">
                <a:latin typeface="Calibri" panose="020F0502020204030204" pitchFamily="34" charset="0"/>
              </a:rPr>
              <a:t>(@6.5 </a:t>
            </a:r>
            <a:r>
              <a:rPr lang="en-GB" sz="2400" dirty="0" err="1">
                <a:latin typeface="Calibri" panose="020F0502020204030204" pitchFamily="34" charset="0"/>
              </a:rPr>
              <a:t>TeV</a:t>
            </a:r>
            <a:r>
              <a:rPr lang="en-GB" sz="2400" dirty="0">
                <a:latin typeface="Calibri" panose="020F0502020204030204" pitchFamily="34" charset="0"/>
              </a:rPr>
              <a:t>)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10FC0B1-6316-1C48-AC4D-4788D83010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9132C38-08D4-A745-BB2B-B4DE73EB58B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2. February 2021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233A1B0-2F88-FE43-BF50-341CB85594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Daniel Wollmann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29009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08602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Calibri" charset="0"/>
                <a:ea typeface="Calibri" charset="0"/>
                <a:cs typeface="Calibri" charset="0"/>
              </a:rPr>
              <a:t>Small but already dangerous</a:t>
            </a:r>
          </a:p>
        </p:txBody>
      </p:sp>
      <p:grpSp>
        <p:nvGrpSpPr>
          <p:cNvPr id="7" name="Group 6"/>
          <p:cNvGrpSpPr>
            <a:grpSpLocks/>
          </p:cNvGrpSpPr>
          <p:nvPr/>
        </p:nvGrpSpPr>
        <p:grpSpPr bwMode="auto">
          <a:xfrm>
            <a:off x="648000" y="3204752"/>
            <a:ext cx="3384000" cy="2447925"/>
            <a:chOff x="4269224" y="2959805"/>
            <a:chExt cx="4505091" cy="3351486"/>
          </a:xfrm>
        </p:grpSpPr>
        <p:pic>
          <p:nvPicPr>
            <p:cNvPr id="8" name="Picture 7"/>
            <p:cNvPicPr>
              <a:picLocks noChangeAspect="1" noChangeArrowheads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9435" r="306"/>
            <a:stretch/>
          </p:blipFill>
          <p:spPr bwMode="auto">
            <a:xfrm>
              <a:off x="4269224" y="2959805"/>
              <a:ext cx="4505091" cy="33514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9" name="Oval 8"/>
            <p:cNvSpPr/>
            <p:nvPr/>
          </p:nvSpPr>
          <p:spPr>
            <a:xfrm>
              <a:off x="4370313" y="4274752"/>
              <a:ext cx="716452" cy="721591"/>
            </a:xfrm>
            <a:prstGeom prst="ellipse">
              <a:avLst/>
            </a:prstGeom>
            <a:noFill/>
            <a:ln w="666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5268520" y="4326915"/>
              <a:ext cx="716453" cy="721591"/>
            </a:xfrm>
            <a:prstGeom prst="ellipse">
              <a:avLst/>
            </a:prstGeom>
            <a:noFill/>
            <a:ln w="666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atin typeface="Calibri" charset="0"/>
                <a:ea typeface="Calibri" charset="0"/>
                <a:cs typeface="Calibri" charset="0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1152675" y="5695847"/>
            <a:ext cx="237465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200" dirty="0">
                <a:solidFill>
                  <a:schemeClr val="tx1">
                    <a:lumMod val="60000"/>
                    <a:lumOff val="4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Courtesy J.B. </a:t>
            </a:r>
            <a:r>
              <a:rPr lang="en-GB" sz="12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Lallement</a:t>
            </a:r>
            <a:endParaRPr lang="en-US" sz="1200" b="1" dirty="0">
              <a:solidFill>
                <a:schemeClr val="tx1">
                  <a:lumMod val="60000"/>
                  <a:lumOff val="40000"/>
                </a:schemeClr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96913" y="883211"/>
            <a:ext cx="598625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  <a:defRPr/>
            </a:pPr>
            <a:r>
              <a:rPr lang="en-US" sz="2000" kern="0" dirty="0">
                <a:latin typeface="Calibri" charset="0"/>
                <a:ea typeface="Calibri" charset="0"/>
                <a:cs typeface="Calibri" charset="0"/>
              </a:rPr>
              <a:t>Damage @ Linac4 with a 3 MeV beam – vacuum leak.</a:t>
            </a:r>
            <a:endParaRPr lang="en-GB" sz="2000" kern="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09449" y="1293088"/>
            <a:ext cx="4489450" cy="2248821"/>
          </a:xfrm>
          <a:prstGeom prst="rect">
            <a:avLst/>
          </a:prstGeom>
        </p:spPr>
        <p:txBody>
          <a:bodyPr>
            <a:spAutoFit/>
          </a:bodyPr>
          <a:lstStyle/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  <a:defRPr/>
            </a:pPr>
            <a:r>
              <a:rPr lang="en-US" sz="2000" kern="0" dirty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Failure combination:</a:t>
            </a:r>
          </a:p>
          <a:p>
            <a:pPr marL="450850" lvl="1" indent="-18256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  <a:defRPr/>
            </a:pPr>
            <a:r>
              <a:rPr lang="en-US" kern="0" dirty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Beam misaligned</a:t>
            </a:r>
          </a:p>
          <a:p>
            <a:pPr marL="450850" lvl="1" indent="-18256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  <a:defRPr/>
            </a:pPr>
            <a:r>
              <a:rPr lang="en-US" kern="0" dirty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Unlucky magnet setting / disabled interlock</a:t>
            </a:r>
          </a:p>
          <a:p>
            <a:pPr marL="450850" lvl="1" indent="-18256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  <a:defRPr/>
            </a:pPr>
            <a:r>
              <a:rPr lang="en-US" kern="0" dirty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Aperture limitation at bellow</a:t>
            </a:r>
          </a:p>
          <a:p>
            <a:pPr marL="684213" lvl="1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  <a:defRPr/>
            </a:pPr>
            <a:endParaRPr lang="en-GB" sz="2000" kern="0" dirty="0">
              <a:latin typeface="Calibri" charset="0"/>
              <a:ea typeface="Calibri" charset="0"/>
              <a:cs typeface="Calibri" charset="0"/>
            </a:endParaRPr>
          </a:p>
        </p:txBody>
      </p:sp>
      <p:grpSp>
        <p:nvGrpSpPr>
          <p:cNvPr id="14" name="Group 13"/>
          <p:cNvGrpSpPr>
            <a:grpSpLocks/>
          </p:cNvGrpSpPr>
          <p:nvPr/>
        </p:nvGrpSpPr>
        <p:grpSpPr bwMode="auto">
          <a:xfrm>
            <a:off x="4632325" y="1631847"/>
            <a:ext cx="4356100" cy="2847975"/>
            <a:chOff x="4632295" y="1431940"/>
            <a:chExt cx="4356280" cy="2847907"/>
          </a:xfrm>
        </p:grpSpPr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32295" y="1431940"/>
              <a:ext cx="4356280" cy="28479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Rectangle 14"/>
            <p:cNvSpPr>
              <a:spLocks noChangeArrowheads="1"/>
            </p:cNvSpPr>
            <p:nvPr/>
          </p:nvSpPr>
          <p:spPr bwMode="auto">
            <a:xfrm>
              <a:off x="5409596" y="1700775"/>
              <a:ext cx="45719" cy="222749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rgbClr val="0000FF"/>
                </a:buClr>
                <a:buSzPct val="80000"/>
                <a:buFont typeface="Wingdings" charset="2"/>
                <a:buChar char="q"/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endParaRPr lang="en-GB" altLang="en-US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17" name="Rectangle 27"/>
            <p:cNvSpPr>
              <a:spLocks noChangeArrowheads="1"/>
            </p:cNvSpPr>
            <p:nvPr/>
          </p:nvSpPr>
          <p:spPr bwMode="auto">
            <a:xfrm>
              <a:off x="8597211" y="1700775"/>
              <a:ext cx="45719" cy="222749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rgbClr val="0000FF"/>
                </a:buClr>
                <a:buSzPct val="80000"/>
                <a:buFont typeface="Wingdings" charset="2"/>
                <a:buChar char="q"/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endParaRPr lang="en-GB" altLang="en-US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18" name="TextBox 17"/>
            <p:cNvSpPr txBox="1">
              <a:spLocks noChangeArrowheads="1"/>
            </p:cNvSpPr>
            <p:nvPr/>
          </p:nvSpPr>
          <p:spPr bwMode="auto">
            <a:xfrm>
              <a:off x="5791218" y="1700222"/>
              <a:ext cx="2194731" cy="3077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srgbClr val="000000">
                  <a:alpha val="39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mic Sans MS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mic Sans MS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mic Sans MS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mic Sans MS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mic Sans MS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</a:defRPr>
              </a:lvl9pPr>
            </a:lstStyle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US" altLang="x-none" sz="1400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alibri" charset="0"/>
                  <a:ea typeface="Calibri" charset="0"/>
                  <a:cs typeface="Calibri" charset="0"/>
                </a:rPr>
                <a:t>Energy loss from ionization</a:t>
              </a:r>
              <a:endParaRPr lang="en-GB" altLang="x-none" sz="1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294310" y="2076450"/>
              <a:ext cx="781015" cy="27699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none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  <a:defRPr/>
              </a:pPr>
              <a:r>
                <a:rPr lang="en-US" sz="1200" b="1" kern="0" dirty="0">
                  <a:latin typeface="Calibri" charset="0"/>
                  <a:ea typeface="Calibri" charset="0"/>
                  <a:cs typeface="Calibri" charset="0"/>
                </a:rPr>
                <a:t>3 MeV L4</a:t>
              </a:r>
              <a:endParaRPr lang="en-GB" sz="1200" b="1" kern="0" dirty="0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8341858" y="2314569"/>
              <a:ext cx="579029" cy="54988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none">
              <a:spAutoFit/>
            </a:bodyPr>
            <a:lstStyle/>
            <a:p>
              <a:pPr algn="ctr"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  <a:defRPr/>
              </a:pPr>
              <a:r>
                <a:rPr lang="en-US" sz="1200" b="1" kern="0" dirty="0">
                  <a:latin typeface="Calibri" charset="0"/>
                  <a:ea typeface="Calibri" charset="0"/>
                  <a:cs typeface="Calibri" charset="0"/>
                </a:rPr>
                <a:t>7 TeV </a:t>
              </a:r>
            </a:p>
            <a:p>
              <a:pPr algn="ctr"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  <a:defRPr/>
              </a:pPr>
              <a:r>
                <a:rPr lang="en-US" sz="1200" b="1" kern="0" dirty="0">
                  <a:latin typeface="Calibri" charset="0"/>
                  <a:ea typeface="Calibri" charset="0"/>
                  <a:cs typeface="Calibri" charset="0"/>
                </a:rPr>
                <a:t>LHC</a:t>
              </a:r>
              <a:endParaRPr lang="en-GB" sz="1200" b="1" kern="0" dirty="0">
                <a:latin typeface="Calibri" charset="0"/>
                <a:ea typeface="Calibri" charset="0"/>
                <a:cs typeface="Calibri" charset="0"/>
              </a:endParaRPr>
            </a:p>
          </p:txBody>
        </p:sp>
      </p:grp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4495800" y="4665560"/>
            <a:ext cx="4492625" cy="1030287"/>
          </a:xfrm>
          <a:prstGeom prst="rect">
            <a:avLst/>
          </a:prstGeom>
          <a:solidFill>
            <a:srgbClr val="FFFFCC"/>
          </a:solidFill>
          <a:ln w="9525">
            <a:solidFill>
              <a:srgbClr val="FFFF99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39999"/>
              </a:srgbClr>
            </a:outerShdw>
          </a:effec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mic Sans MS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</a:defRPr>
            </a:lvl9pPr>
          </a:lstStyle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altLang="x-none" dirty="0">
                <a:latin typeface="Calibri" charset="0"/>
                <a:ea typeface="Calibri" charset="0"/>
                <a:cs typeface="Calibri" charset="0"/>
              </a:rPr>
              <a:t>At such low energies, the local energy loss per proton is very high</a:t>
            </a:r>
          </a:p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altLang="x-none" dirty="0">
                <a:latin typeface="Calibri" charset="0"/>
                <a:ea typeface="Calibri" charset="0"/>
                <a:cs typeface="Calibri" charset="0"/>
                <a:sym typeface="Symbol" charset="2"/>
              </a:rPr>
              <a:t> Damage after some integration time</a:t>
            </a:r>
            <a:endParaRPr lang="en-GB" altLang="x-none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18E7662-B79B-D342-B59E-065250CA9A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ADB1A67-358F-6543-88E0-4AF8B0790ED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2. February 2021</a:t>
            </a:r>
            <a:endParaRPr lang="en-US" dirty="0"/>
          </a:p>
        </p:txBody>
      </p:sp>
      <p:sp>
        <p:nvSpPr>
          <p:cNvPr id="24" name="Footer Placeholder 23">
            <a:extLst>
              <a:ext uri="{FF2B5EF4-FFF2-40B4-BE49-F238E27FC236}">
                <a16:creationId xmlns:a16="http://schemas.microsoft.com/office/drawing/2014/main" id="{6340D2D5-4A93-514C-B2F5-AF4472F51E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Daniel Wollmann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9671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2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bri" charset="0"/>
                <a:ea typeface="Calibri" charset="0"/>
                <a:cs typeface="Calibri" charset="0"/>
              </a:rPr>
              <a:t>SPS dipole magnet</a:t>
            </a:r>
          </a:p>
        </p:txBody>
      </p:sp>
      <p:pic>
        <p:nvPicPr>
          <p:cNvPr id="8" name="Picture 3" descr="DSC01317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82756" y="1218385"/>
            <a:ext cx="3483014" cy="4644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0" descr="https://cds.cern.ch/record/1447155/files/SPS-magnet-change_imag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10104" y="2282260"/>
            <a:ext cx="3019749" cy="35847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7"/>
          <p:cNvSpPr txBox="1">
            <a:spLocks noChangeArrowheads="1"/>
          </p:cNvSpPr>
          <p:nvPr/>
        </p:nvSpPr>
        <p:spPr bwMode="auto">
          <a:xfrm>
            <a:off x="457200" y="1127368"/>
            <a:ext cx="4686300" cy="2046714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50800" dist="38100" dir="2700000" algn="tl" rotWithShape="0">
              <a:srgbClr val="000000">
                <a:alpha val="39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68275" indent="-168275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>
              <a:spcBef>
                <a:spcPts val="600"/>
              </a:spcBef>
              <a:buClr>
                <a:srgbClr val="7030A0"/>
              </a:buClr>
              <a:buSzPct val="80000"/>
              <a:defRPr/>
            </a:pPr>
            <a:r>
              <a:rPr lang="en-US" sz="1600" dirty="0">
                <a:latin typeface="Calibri" charset="0"/>
                <a:ea typeface="Calibri" charset="0"/>
                <a:cs typeface="Calibri" charset="0"/>
              </a:rPr>
              <a:t>A real case from the 2018 SPS run ! </a:t>
            </a:r>
          </a:p>
          <a:p>
            <a:pPr>
              <a:spcBef>
                <a:spcPts val="600"/>
              </a:spcBef>
              <a:buClr>
                <a:srgbClr val="7030A0"/>
              </a:buClr>
              <a:buSzPct val="80000"/>
              <a:buFont typeface="Arial" charset="0"/>
              <a:buChar char="•"/>
              <a:defRPr/>
            </a:pPr>
            <a:r>
              <a:rPr lang="en-US" sz="1600" dirty="0">
                <a:latin typeface="Calibri" charset="0"/>
                <a:ea typeface="Calibri" charset="0"/>
                <a:cs typeface="Calibri" charset="0"/>
              </a:rPr>
              <a:t>Impact on the vacuum chamber of a </a:t>
            </a:r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400 </a:t>
            </a:r>
            <a:r>
              <a:rPr lang="en-US" sz="16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GeV</a:t>
            </a:r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 beam of 3x10</a:t>
            </a:r>
            <a:r>
              <a:rPr lang="en-US" sz="1600" baseline="300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13</a:t>
            </a:r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 protons (</a:t>
            </a:r>
            <a:r>
              <a:rPr lang="en-US" sz="16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2 MJ</a:t>
            </a:r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).</a:t>
            </a:r>
          </a:p>
          <a:p>
            <a:pPr>
              <a:spcBef>
                <a:spcPts val="600"/>
              </a:spcBef>
              <a:buClr>
                <a:srgbClr val="7030A0"/>
              </a:buClr>
              <a:buSzPct val="80000"/>
              <a:buFont typeface="Arial" charset="0"/>
              <a:buChar char="•"/>
              <a:defRPr/>
            </a:pPr>
            <a:r>
              <a:rPr lang="en-US" sz="1600" dirty="0">
                <a:latin typeface="Calibri" charset="0"/>
                <a:ea typeface="Calibri" charset="0"/>
                <a:cs typeface="Calibri" charset="0"/>
              </a:rPr>
              <a:t>Event is due to an insufficient coverage of the SPS MPS (known !).</a:t>
            </a:r>
          </a:p>
          <a:p>
            <a:pPr>
              <a:spcBef>
                <a:spcPts val="600"/>
              </a:spcBef>
              <a:buClr>
                <a:srgbClr val="7030A0"/>
              </a:buClr>
              <a:buSzPct val="80000"/>
              <a:buFont typeface="Arial" charset="0"/>
              <a:buChar char="•"/>
              <a:defRPr/>
            </a:pPr>
            <a:r>
              <a:rPr lang="en-US" sz="1600" dirty="0">
                <a:latin typeface="Calibri" charset="0"/>
                <a:ea typeface="Calibri" charset="0"/>
                <a:cs typeface="Calibri" charset="0"/>
              </a:rPr>
              <a:t>Vacuum chamber to atmospheric pressure, </a:t>
            </a:r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downtime ~ 3 days.</a:t>
            </a:r>
          </a:p>
        </p:txBody>
      </p:sp>
      <p:sp>
        <p:nvSpPr>
          <p:cNvPr id="11" name="Left-Right Arrow 10"/>
          <p:cNvSpPr>
            <a:spLocks noChangeArrowheads="1"/>
          </p:cNvSpPr>
          <p:nvPr/>
        </p:nvSpPr>
        <p:spPr bwMode="auto">
          <a:xfrm>
            <a:off x="3068818" y="3728244"/>
            <a:ext cx="1843088" cy="298450"/>
          </a:xfrm>
          <a:prstGeom prst="leftRightArrow">
            <a:avLst>
              <a:gd name="adj1" fmla="val 50000"/>
              <a:gd name="adj2" fmla="val 50005"/>
            </a:avLst>
          </a:prstGeom>
          <a:solidFill>
            <a:srgbClr val="CC3399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50800" dist="38100" dir="2700000" algn="tl" rotWithShape="0">
              <a:srgbClr val="000000">
                <a:alpha val="39999"/>
              </a:srgbClr>
            </a:outerShdw>
          </a:effectLst>
        </p:spPr>
        <p:txBody>
          <a:bodyPr/>
          <a:lstStyle>
            <a:lvl1pPr>
              <a:defRPr>
                <a:solidFill>
                  <a:schemeClr val="tx1"/>
                </a:solidFill>
                <a:latin typeface="Comic Sans MS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</a:defRPr>
            </a:lvl9pPr>
          </a:lstStyle>
          <a:p>
            <a:endParaRPr lang="en-GB" altLang="x-none"/>
          </a:p>
        </p:txBody>
      </p:sp>
      <p:sp>
        <p:nvSpPr>
          <p:cNvPr id="12" name="TextBox 7"/>
          <p:cNvSpPr txBox="1">
            <a:spLocks noChangeArrowheads="1"/>
          </p:cNvSpPr>
          <p:nvPr/>
        </p:nvSpPr>
        <p:spPr bwMode="auto">
          <a:xfrm>
            <a:off x="1958090" y="5260522"/>
            <a:ext cx="4903167" cy="723275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50800" dist="38100" dir="2700000" algn="tl" rotWithShape="0">
              <a:srgbClr val="000000">
                <a:alpha val="39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68275" indent="-168275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>
              <a:spcBef>
                <a:spcPts val="600"/>
              </a:spcBef>
              <a:buClr>
                <a:srgbClr val="7030A0"/>
              </a:buClr>
              <a:buSzPct val="80000"/>
              <a:defRPr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3 days downtime + dose to workers</a:t>
            </a:r>
          </a:p>
          <a:p>
            <a:pPr algn="ctr">
              <a:spcBef>
                <a:spcPts val="600"/>
              </a:spcBef>
              <a:buClr>
                <a:srgbClr val="7030A0"/>
              </a:buClr>
              <a:buSzPct val="80000"/>
              <a:defRPr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1 event / 5-10 years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E7ABD8-AE19-3440-8DA5-0368E98385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2472E0D-E94B-224C-BEEC-92214B8C7D3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2. February 2021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175948E-D16E-9F4E-A7ED-68EAAE57C5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Daniel Wollmann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15089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656330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Calibri" charset="0"/>
                <a:ea typeface="Calibri" charset="0"/>
                <a:cs typeface="Calibri" charset="0"/>
              </a:rPr>
              <a:t>Release of 600MJ at the LHC</a:t>
            </a:r>
          </a:p>
        </p:txBody>
      </p:sp>
      <p:grpSp>
        <p:nvGrpSpPr>
          <p:cNvPr id="7" name="Group 6"/>
          <p:cNvGrpSpPr>
            <a:grpSpLocks/>
          </p:cNvGrpSpPr>
          <p:nvPr/>
        </p:nvGrpSpPr>
        <p:grpSpPr bwMode="auto">
          <a:xfrm>
            <a:off x="105485" y="2318678"/>
            <a:ext cx="4997450" cy="3252787"/>
            <a:chOff x="59873" y="2220694"/>
            <a:chExt cx="4997998" cy="3252148"/>
          </a:xfrm>
        </p:grpSpPr>
        <p:pic>
          <p:nvPicPr>
            <p:cNvPr id="8" name="Picture 7" descr="http://inapcache.boston.com/universal/site_graphics/blogs/bigpicture/lhc_11_20/l03_00811007.jp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385" y="2234642"/>
              <a:ext cx="4993486" cy="3238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TextBox 7"/>
            <p:cNvSpPr txBox="1">
              <a:spLocks noChangeArrowheads="1"/>
            </p:cNvSpPr>
            <p:nvPr/>
          </p:nvSpPr>
          <p:spPr bwMode="auto">
            <a:xfrm>
              <a:off x="59873" y="2220694"/>
              <a:ext cx="3213411" cy="400031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0000FF"/>
                </a:buClr>
                <a:buSzPct val="80000"/>
                <a:buFont typeface="Wingdings" charset="2"/>
                <a:buChar char="q"/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0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alibri" charset="0"/>
                  <a:ea typeface="Calibri" charset="0"/>
                  <a:cs typeface="Calibri" charset="0"/>
                </a:rPr>
                <a:t>Arcing in the interconnection</a:t>
              </a: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256744" y="1148466"/>
            <a:ext cx="9001125" cy="1030026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defRPr/>
            </a:pPr>
            <a:r>
              <a:rPr lang="en-GB" b="1" kern="0" dirty="0">
                <a:latin typeface="Calibri" charset="0"/>
                <a:ea typeface="Calibri" charset="0"/>
                <a:cs typeface="Calibri" charset="0"/>
              </a:rPr>
              <a:t>The 2008 LHC </a:t>
            </a:r>
            <a:r>
              <a:rPr lang="en-GB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incident happened during test runs </a:t>
            </a:r>
            <a:r>
              <a:rPr lang="en-GB" b="1" u="sng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without beam</a:t>
            </a:r>
            <a:r>
              <a:rPr lang="en-GB" b="1" kern="0" dirty="0">
                <a:latin typeface="Calibri" charset="0"/>
                <a:ea typeface="Calibri" charset="0"/>
                <a:cs typeface="Calibri" charset="0"/>
              </a:rPr>
              <a:t>.</a:t>
            </a:r>
          </a:p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defRPr/>
            </a:pPr>
            <a:r>
              <a:rPr lang="en-US" kern="0" dirty="0">
                <a:latin typeface="Calibri" charset="0"/>
                <a:ea typeface="Calibri" charset="0"/>
                <a:cs typeface="Calibri" charset="0"/>
              </a:rPr>
              <a:t>A magnet interconnect was defect and the circuit opened. An electrical arc provoked a He pressure wave damaging ~600 m of LHC, polluting the beam vacuum over more than 2 km. </a:t>
            </a:r>
            <a:endParaRPr lang="en-GB" b="1" kern="0" dirty="0"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60738" y="2563813"/>
            <a:ext cx="2646362" cy="353389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82756" y="2769083"/>
            <a:ext cx="4075113" cy="306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7"/>
          <p:cNvSpPr txBox="1">
            <a:spLocks noChangeArrowheads="1"/>
          </p:cNvSpPr>
          <p:nvPr/>
        </p:nvSpPr>
        <p:spPr bwMode="auto">
          <a:xfrm>
            <a:off x="749518" y="5445351"/>
            <a:ext cx="7445101" cy="646331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50800" dist="38100" dir="2700000" algn="tl" rotWithShape="0">
              <a:srgbClr val="000000">
                <a:alpha val="39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68275" indent="-168275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>
              <a:spcBef>
                <a:spcPts val="600"/>
              </a:spcBef>
              <a:buClr>
                <a:srgbClr val="7030A0"/>
              </a:buClr>
              <a:buSzPct val="80000"/>
              <a:defRPr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1 year downtime + repair of 50 magnets + organization’s reputation		1 event / 1000? years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592054-495F-2F4D-A18F-1BD8E3E115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8E3F9C8-5141-074A-878E-BFB7ECAA0EA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2. February 2021</a:t>
            </a:r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DF4F81EA-20EF-374B-9789-66E8C1F296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Daniel Wollmann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3126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577827"/>
          </a:xfrm>
        </p:spPr>
        <p:txBody>
          <a:bodyPr>
            <a:noAutofit/>
          </a:bodyPr>
          <a:lstStyle/>
          <a:p>
            <a:r>
              <a:rPr lang="en-US" sz="3600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4176" y="1501031"/>
            <a:ext cx="8449878" cy="3338599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chemeClr val="accent4"/>
                </a:solidFill>
              </a:rPr>
              <a:t>LHC parameters for Machine Protection (MP)</a:t>
            </a:r>
          </a:p>
          <a:p>
            <a:r>
              <a:rPr lang="en-US" sz="2800" dirty="0"/>
              <a:t>LHC Machine Protection Systems</a:t>
            </a:r>
          </a:p>
          <a:p>
            <a:r>
              <a:rPr lang="en-US" sz="2800" dirty="0">
                <a:solidFill>
                  <a:schemeClr val="accent4"/>
                </a:solidFill>
              </a:rPr>
              <a:t>LHC Operation – a machine protection view</a:t>
            </a:r>
          </a:p>
          <a:p>
            <a:r>
              <a:rPr lang="en-US" sz="2800" dirty="0">
                <a:solidFill>
                  <a:schemeClr val="accent4"/>
                </a:solidFill>
              </a:rPr>
              <a:t>Machine Protection studies for the future</a:t>
            </a:r>
          </a:p>
          <a:p>
            <a:pPr lvl="1"/>
            <a:r>
              <a:rPr lang="en-US" sz="2400" dirty="0">
                <a:solidFill>
                  <a:schemeClr val="accent3"/>
                </a:solidFill>
              </a:rPr>
              <a:t>Cold diode qualification</a:t>
            </a:r>
          </a:p>
          <a:p>
            <a:pPr lvl="1"/>
            <a:r>
              <a:rPr lang="en-US" sz="2400" dirty="0">
                <a:solidFill>
                  <a:schemeClr val="accent3"/>
                </a:solidFill>
              </a:rPr>
              <a:t>Sc. magnet damage due to beam impact</a:t>
            </a:r>
          </a:p>
          <a:p>
            <a:endParaRPr lang="en-US" sz="2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FB714E8-DF9B-1D4A-B503-C10E83F4D98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2. February 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F55C355-605F-C34A-AF3A-BB1E388AE4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Daniel Wollmann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55802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7" name="Title 5"/>
          <p:cNvSpPr txBox="1">
            <a:spLocks/>
          </p:cNvSpPr>
          <p:nvPr/>
        </p:nvSpPr>
        <p:spPr>
          <a:xfrm>
            <a:off x="459946" y="-132268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/>
              <a:t>Assumptions</a:t>
            </a:r>
            <a:r>
              <a:rPr lang="en-US" sz="3600" dirty="0"/>
              <a:t> for LHC MP systems</a:t>
            </a:r>
          </a:p>
        </p:txBody>
      </p:sp>
      <p:pic>
        <p:nvPicPr>
          <p:cNvPr id="8" name="Content Placeholder 8" descr="Figure4.jp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459" y="680721"/>
            <a:ext cx="8006080" cy="2214880"/>
          </a:xfrm>
        </p:spPr>
      </p:pic>
      <p:sp>
        <p:nvSpPr>
          <p:cNvPr id="9" name="TextBox 8"/>
          <p:cNvSpPr txBox="1"/>
          <p:nvPr/>
        </p:nvSpPr>
        <p:spPr>
          <a:xfrm>
            <a:off x="0" y="2814320"/>
            <a:ext cx="65938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b="1" dirty="0"/>
              <a:t>Ultra- Fast failures (&lt; 3 turns)</a:t>
            </a:r>
            <a:r>
              <a:rPr lang="en-US" sz="1600" dirty="0"/>
              <a:t>: </a:t>
            </a:r>
          </a:p>
          <a:p>
            <a:pPr marL="742950" lvl="1" indent="-285750">
              <a:buFont typeface="Wingdings" charset="2"/>
              <a:buChar char="§"/>
            </a:pPr>
            <a:r>
              <a:rPr lang="en-US" sz="1600" dirty="0"/>
              <a:t>Beam injection from SPS to LHC.</a:t>
            </a:r>
          </a:p>
          <a:p>
            <a:pPr marL="742950" lvl="1" indent="-285750">
              <a:buFont typeface="Wingdings" charset="2"/>
              <a:buChar char="§"/>
            </a:pPr>
            <a:r>
              <a:rPr lang="en-US" sz="1600" dirty="0"/>
              <a:t>Beam extraction into dump channel.</a:t>
            </a:r>
          </a:p>
          <a:p>
            <a:pPr marL="742950" lvl="1" indent="-285750">
              <a:buFont typeface="Wingdings" charset="2"/>
              <a:buChar char="§"/>
            </a:pPr>
            <a:r>
              <a:rPr lang="en-US" sz="1600" dirty="0"/>
              <a:t>Missing beam-beam kick after dump of one beam.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899562" y="2814320"/>
            <a:ext cx="2783840" cy="830997"/>
          </a:xfrm>
          <a:prstGeom prst="rect">
            <a:avLst/>
          </a:prstGeom>
          <a:noFill/>
          <a:ln>
            <a:solidFill>
              <a:schemeClr val="tx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Passive protection</a:t>
            </a:r>
            <a:r>
              <a:rPr lang="en-US" sz="16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devices (TDI, TCDQ, Collimators etc.)  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512733" y="3200400"/>
            <a:ext cx="1183004" cy="0"/>
          </a:xfrm>
          <a:prstGeom prst="straightConnector1">
            <a:avLst/>
          </a:prstGeom>
          <a:ln w="57150">
            <a:solidFill>
              <a:srgbClr val="8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75951" y="4708889"/>
            <a:ext cx="2712183" cy="830997"/>
          </a:xfrm>
          <a:prstGeom prst="rect">
            <a:avLst/>
          </a:prstGeom>
          <a:noFill/>
          <a:ln>
            <a:solidFill>
              <a:schemeClr val="tx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2D9DFF"/>
                </a:solidFill>
              </a:rPr>
              <a:t>0.6</a:t>
            </a:r>
            <a:r>
              <a:rPr lang="en-US" sz="1600" b="1" dirty="0">
                <a:solidFill>
                  <a:srgbClr val="2D9DFF"/>
                </a:solidFill>
                <a:latin typeface="Symbol" charset="2"/>
                <a:cs typeface="Symbol" charset="2"/>
              </a:rPr>
              <a:t>s</a:t>
            </a:r>
            <a:r>
              <a:rPr lang="en-US" sz="1600" dirty="0">
                <a:solidFill>
                  <a:srgbClr val="2D9DFF"/>
                </a:solidFill>
              </a:rPr>
              <a:t> single turn orbit perturbation </a:t>
            </a:r>
            <a:r>
              <a:rPr lang="en-US" sz="1600" b="1" dirty="0">
                <a:solidFill>
                  <a:srgbClr val="2D9DFF"/>
                </a:solidFill>
              </a:rPr>
              <a:t>measured </a:t>
            </a:r>
            <a:r>
              <a:rPr lang="en-US" sz="1600" dirty="0">
                <a:solidFill>
                  <a:srgbClr val="2D9DFF"/>
                </a:solidFill>
              </a:rPr>
              <a:t>@4TeV </a:t>
            </a:r>
            <a:r>
              <a:rPr lang="en-US" sz="1600" dirty="0">
                <a:solidFill>
                  <a:srgbClr val="2D9DFF"/>
                </a:solidFill>
                <a:sym typeface="Wingdings"/>
              </a:rPr>
              <a:t> 0.8</a:t>
            </a:r>
            <a:r>
              <a:rPr lang="en-US" sz="1600" b="1" dirty="0">
                <a:solidFill>
                  <a:srgbClr val="2D9DFF"/>
                </a:solidFill>
                <a:latin typeface="Symbol" charset="2"/>
                <a:cs typeface="Symbol" charset="2"/>
              </a:rPr>
              <a:t>s</a:t>
            </a:r>
            <a:r>
              <a:rPr lang="en-US" sz="1600" dirty="0">
                <a:solidFill>
                  <a:srgbClr val="2D9DFF"/>
                </a:solidFill>
                <a:sym typeface="Wingdings"/>
              </a:rPr>
              <a:t> @ 7Tev</a:t>
            </a:r>
            <a:endParaRPr lang="en-US" sz="1600" dirty="0">
              <a:solidFill>
                <a:srgbClr val="2D9DFF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1532043" y="4071976"/>
            <a:ext cx="0" cy="43424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Figure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5034" y="4102284"/>
            <a:ext cx="3285590" cy="246245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310708" y="5268184"/>
            <a:ext cx="211683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2D9DFF"/>
                </a:solidFill>
              </a:rPr>
              <a:t>Trajectory perturbation of beam 1 after dump of beam 2, 4TeV, 0.9e11p/b, 84b, 25ns, IP5-xing=68urad, 13.12.2012 08:26:54</a:t>
            </a:r>
          </a:p>
          <a:p>
            <a:r>
              <a:rPr lang="en-US" sz="1000" b="1" dirty="0">
                <a:solidFill>
                  <a:srgbClr val="2D9DFF"/>
                </a:solidFill>
              </a:rPr>
              <a:t>Courtesy T. Baer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176E873-503F-B041-8EE0-454FFB63E4F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2. February 2021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19FD7C3-153D-C247-BEBB-1EC54DC37E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Daniel Wollmann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14625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7" name="Title 5"/>
          <p:cNvSpPr txBox="1">
            <a:spLocks/>
          </p:cNvSpPr>
          <p:nvPr/>
        </p:nvSpPr>
        <p:spPr>
          <a:xfrm>
            <a:off x="459946" y="-132268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/>
              <a:t>Assumptions</a:t>
            </a:r>
            <a:r>
              <a:rPr lang="en-US" sz="3600" dirty="0"/>
              <a:t> for LHC MP systems</a:t>
            </a:r>
          </a:p>
        </p:txBody>
      </p:sp>
      <p:pic>
        <p:nvPicPr>
          <p:cNvPr id="8" name="Content Placeholder 8" descr="Figure4.jp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459" y="680721"/>
            <a:ext cx="8006080" cy="2214880"/>
          </a:xfrm>
        </p:spPr>
      </p:pic>
      <p:sp>
        <p:nvSpPr>
          <p:cNvPr id="9" name="TextBox 8"/>
          <p:cNvSpPr txBox="1"/>
          <p:nvPr/>
        </p:nvSpPr>
        <p:spPr>
          <a:xfrm>
            <a:off x="0" y="2814320"/>
            <a:ext cx="659384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b="1" dirty="0">
                <a:solidFill>
                  <a:schemeClr val="accent2"/>
                </a:solidFill>
              </a:rPr>
              <a:t>Ultra- Fast failures (&lt; 3 turns)</a:t>
            </a:r>
            <a:r>
              <a:rPr lang="en-US" sz="1600" dirty="0">
                <a:solidFill>
                  <a:schemeClr val="accent2"/>
                </a:solidFill>
              </a:rPr>
              <a:t>: </a:t>
            </a:r>
          </a:p>
          <a:p>
            <a:pPr marL="742950" lvl="1" indent="-285750">
              <a:buFont typeface="Wingdings" charset="2"/>
              <a:buChar char="§"/>
            </a:pPr>
            <a:r>
              <a:rPr lang="en-US" sz="1600" dirty="0">
                <a:solidFill>
                  <a:schemeClr val="accent2"/>
                </a:solidFill>
              </a:rPr>
              <a:t>Beam injection from SPS to LHC.</a:t>
            </a:r>
          </a:p>
          <a:p>
            <a:pPr marL="742950" lvl="1" indent="-285750">
              <a:buFont typeface="Wingdings" charset="2"/>
              <a:buChar char="§"/>
            </a:pPr>
            <a:r>
              <a:rPr lang="en-US" sz="1600" dirty="0">
                <a:solidFill>
                  <a:schemeClr val="accent2"/>
                </a:solidFill>
              </a:rPr>
              <a:t>Beam extraction into dump channel.</a:t>
            </a:r>
          </a:p>
          <a:p>
            <a:pPr marL="742950" lvl="1" indent="-285750">
              <a:buFont typeface="Wingdings" charset="2"/>
              <a:buChar char="§"/>
            </a:pPr>
            <a:r>
              <a:rPr lang="en-US" sz="1600" dirty="0">
                <a:solidFill>
                  <a:schemeClr val="accent2"/>
                </a:solidFill>
              </a:rPr>
              <a:t>Missing beam-beam kick after dump of one beam.</a:t>
            </a:r>
          </a:p>
          <a:p>
            <a:pPr marL="285750" indent="-285750">
              <a:buFont typeface="Arial"/>
              <a:buChar char="•"/>
            </a:pPr>
            <a:r>
              <a:rPr lang="en-US" sz="1600" b="1" dirty="0"/>
              <a:t>Fast failures (&lt; few milliseconds)</a:t>
            </a:r>
            <a:r>
              <a:rPr lang="en-US" sz="1600" dirty="0"/>
              <a:t>:</a:t>
            </a:r>
          </a:p>
          <a:p>
            <a:pPr marL="742950" lvl="1" indent="-285750">
              <a:buFont typeface="Wingdings" charset="2"/>
              <a:buChar char="§"/>
            </a:pPr>
            <a:r>
              <a:rPr lang="en-US" sz="1600" dirty="0"/>
              <a:t>Detected by: BLMs (&gt;40us), FMCM (~100us), Beam Life Time monitor (~200-300us), … </a:t>
            </a:r>
          </a:p>
          <a:p>
            <a:pPr marL="742950" lvl="1" indent="-285750">
              <a:buFont typeface="Wingdings" charset="2"/>
              <a:buChar char="§"/>
            </a:pPr>
            <a:r>
              <a:rPr lang="en-US" sz="1600" dirty="0"/>
              <a:t>Equipment failure with fast effect on orbit: e.g. D1 separation dipole (IP1/5) fastest failure with circulating beam. </a:t>
            </a:r>
          </a:p>
          <a:p>
            <a:pPr marL="742950" lvl="1" indent="-285750">
              <a:buFont typeface="Wingdings" charset="2"/>
              <a:buChar char="§"/>
            </a:pPr>
            <a:r>
              <a:rPr lang="en-US" sz="1600" dirty="0"/>
              <a:t>UFOs.</a:t>
            </a:r>
          </a:p>
        </p:txBody>
      </p:sp>
      <p:pic>
        <p:nvPicPr>
          <p:cNvPr id="16" name="Picture 15" descr="Figure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7659" y="2793999"/>
            <a:ext cx="4218972" cy="2047109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807307" y="5030311"/>
            <a:ext cx="2181033" cy="738664"/>
          </a:xfrm>
          <a:prstGeom prst="rect">
            <a:avLst/>
          </a:prstGeom>
          <a:noFill/>
          <a:ln>
            <a:solidFill>
              <a:schemeClr val="tx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2D9DFF"/>
                </a:solidFill>
              </a:rPr>
              <a:t>Study new failure cases and impact of machine upgrades (e.g. HL-LHC). 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5180238" y="5451908"/>
            <a:ext cx="1501087" cy="0"/>
          </a:xfrm>
          <a:prstGeom prst="straightConnector1">
            <a:avLst/>
          </a:prstGeom>
          <a:ln w="57150">
            <a:solidFill>
              <a:srgbClr val="8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CA710C1-792C-7C45-906F-6A827387629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2. February 2021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AB714B8-ADD2-E343-AB3F-B1760589CB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Daniel Wollmann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55225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7" name="Title 5"/>
          <p:cNvSpPr txBox="1">
            <a:spLocks/>
          </p:cNvSpPr>
          <p:nvPr/>
        </p:nvSpPr>
        <p:spPr>
          <a:xfrm>
            <a:off x="459946" y="-132268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/>
              <a:t>Assumptions</a:t>
            </a:r>
            <a:r>
              <a:rPr lang="en-US" sz="3600" dirty="0"/>
              <a:t> for LHC MP systems</a:t>
            </a:r>
          </a:p>
        </p:txBody>
      </p:sp>
      <p:pic>
        <p:nvPicPr>
          <p:cNvPr id="8" name="Content Placeholder 8" descr="Figure4.jp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459" y="680721"/>
            <a:ext cx="8006080" cy="2214880"/>
          </a:xfrm>
        </p:spPr>
      </p:pic>
      <p:sp>
        <p:nvSpPr>
          <p:cNvPr id="9" name="TextBox 8"/>
          <p:cNvSpPr txBox="1"/>
          <p:nvPr/>
        </p:nvSpPr>
        <p:spPr>
          <a:xfrm>
            <a:off x="0" y="2814320"/>
            <a:ext cx="659384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b="1" dirty="0">
                <a:solidFill>
                  <a:schemeClr val="accent2"/>
                </a:solidFill>
              </a:rPr>
              <a:t>Ultra- Fast failures (&lt; 3 turns)</a:t>
            </a:r>
            <a:r>
              <a:rPr lang="en-US" sz="1600" dirty="0">
                <a:solidFill>
                  <a:schemeClr val="accent2"/>
                </a:solidFill>
              </a:rPr>
              <a:t>: </a:t>
            </a:r>
          </a:p>
          <a:p>
            <a:pPr marL="742950" lvl="1" indent="-285750">
              <a:buFont typeface="Wingdings" charset="2"/>
              <a:buChar char="§"/>
            </a:pPr>
            <a:r>
              <a:rPr lang="en-US" sz="1600" dirty="0">
                <a:solidFill>
                  <a:schemeClr val="accent2"/>
                </a:solidFill>
              </a:rPr>
              <a:t>Beam injection from SPS to LHC.</a:t>
            </a:r>
          </a:p>
          <a:p>
            <a:pPr marL="742950" lvl="1" indent="-285750">
              <a:buFont typeface="Wingdings" charset="2"/>
              <a:buChar char="§"/>
            </a:pPr>
            <a:r>
              <a:rPr lang="en-US" sz="1600" dirty="0">
                <a:solidFill>
                  <a:schemeClr val="accent2"/>
                </a:solidFill>
              </a:rPr>
              <a:t>Beam extraction into dump channel.</a:t>
            </a:r>
          </a:p>
          <a:p>
            <a:pPr marL="742950" lvl="1" indent="-285750">
              <a:buFont typeface="Wingdings" charset="2"/>
              <a:buChar char="§"/>
            </a:pPr>
            <a:r>
              <a:rPr lang="en-US" sz="1600" dirty="0">
                <a:solidFill>
                  <a:schemeClr val="accent2"/>
                </a:solidFill>
              </a:rPr>
              <a:t>Missing beam-beam kick after dump of one beam.</a:t>
            </a:r>
          </a:p>
          <a:p>
            <a:pPr marL="285750" indent="-285750">
              <a:buFont typeface="Arial"/>
              <a:buChar char="•"/>
            </a:pPr>
            <a:r>
              <a:rPr lang="en-US" sz="1600" b="1" dirty="0">
                <a:solidFill>
                  <a:srgbClr val="B2B2B2"/>
                </a:solidFill>
              </a:rPr>
              <a:t>Fast failures (&lt; few milliseconds)</a:t>
            </a:r>
            <a:r>
              <a:rPr lang="en-US" sz="1600" dirty="0">
                <a:solidFill>
                  <a:srgbClr val="B2B2B2"/>
                </a:solidFill>
              </a:rPr>
              <a:t>:</a:t>
            </a:r>
          </a:p>
          <a:p>
            <a:pPr marL="742950" lvl="1" indent="-285750">
              <a:buFont typeface="Wingdings" charset="2"/>
              <a:buChar char="§"/>
            </a:pPr>
            <a:r>
              <a:rPr lang="en-US" sz="1600" dirty="0">
                <a:solidFill>
                  <a:srgbClr val="B2B2B2"/>
                </a:solidFill>
              </a:rPr>
              <a:t>Detected by: BLMs (&gt;40us), FMCM (~100us), Beam Life Time monitor (~200-300us), … </a:t>
            </a:r>
          </a:p>
          <a:p>
            <a:pPr marL="742950" lvl="1" indent="-285750">
              <a:buFont typeface="Wingdings" charset="2"/>
              <a:buChar char="§"/>
            </a:pPr>
            <a:r>
              <a:rPr lang="en-US" sz="1600" dirty="0">
                <a:solidFill>
                  <a:srgbClr val="B2B2B2"/>
                </a:solidFill>
              </a:rPr>
              <a:t>Equipment failure with fast effect on orbit: e.g. D1 separation dipole (IP1/5) fastest failure with circulating beam. </a:t>
            </a:r>
          </a:p>
          <a:p>
            <a:pPr marL="742950" lvl="1" indent="-285750">
              <a:buFont typeface="Wingdings" charset="2"/>
              <a:buChar char="§"/>
            </a:pPr>
            <a:r>
              <a:rPr lang="en-US" sz="1600" dirty="0">
                <a:solidFill>
                  <a:srgbClr val="B2B2B2"/>
                </a:solidFill>
              </a:rPr>
              <a:t>UFOs.</a:t>
            </a:r>
          </a:p>
          <a:p>
            <a:pPr marL="285750" indent="-285750">
              <a:buFont typeface="Arial"/>
              <a:buChar char="•"/>
            </a:pPr>
            <a:r>
              <a:rPr lang="en-US" sz="1600" b="1" dirty="0"/>
              <a:t>Slow Failures (&gt; few milliseconds):</a:t>
            </a:r>
          </a:p>
          <a:p>
            <a:pPr marL="742950" lvl="1" indent="-285750">
              <a:buFont typeface="Wingdings" charset="2"/>
              <a:buChar char="§"/>
            </a:pPr>
            <a:r>
              <a:rPr lang="en-US" sz="1600" dirty="0"/>
              <a:t>Instabilities, Magnet quenches, Moving devices, …</a:t>
            </a:r>
          </a:p>
          <a:p>
            <a:pPr marL="742950" lvl="1" indent="-285750">
              <a:buFont typeface="Wingdings" charset="2"/>
              <a:buChar char="§"/>
            </a:pPr>
            <a:r>
              <a:rPr lang="en-US" sz="1600" dirty="0"/>
              <a:t>Multi-fold redundancy (BLM, PC, QPS, RF, … ) 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5433214" y="5902960"/>
            <a:ext cx="932105" cy="0"/>
          </a:xfrm>
          <a:prstGeom prst="straightConnector1">
            <a:avLst/>
          </a:prstGeom>
          <a:ln w="57150">
            <a:solidFill>
              <a:srgbClr val="8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416121" y="5749071"/>
            <a:ext cx="2714413" cy="307777"/>
          </a:xfrm>
          <a:prstGeom prst="rect">
            <a:avLst/>
          </a:prstGeom>
          <a:noFill/>
          <a:ln>
            <a:solidFill>
              <a:schemeClr val="tx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Protection </a:t>
            </a:r>
            <a:r>
              <a:rPr lang="en-US" sz="14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versus</a:t>
            </a:r>
            <a:r>
              <a:rPr lang="en-US" sz="14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Availability</a:t>
            </a:r>
            <a:r>
              <a:rPr lang="en-US" sz="14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!  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08B27FF-1706-8D4D-AADC-50E951F4232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2. February 2021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541AA7E-0C97-B04D-8A28-A62CB129A2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Daniel Wollmann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38326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8825"/>
            <a:ext cx="8226854" cy="613175"/>
          </a:xfrm>
        </p:spPr>
        <p:txBody>
          <a:bodyPr>
            <a:noAutofit/>
          </a:bodyPr>
          <a:lstStyle/>
          <a:p>
            <a:r>
              <a:rPr lang="en-US" sz="2800" dirty="0"/>
              <a:t>Machine Protection Systems @ the LHC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62000"/>
            <a:ext cx="9144000" cy="5384800"/>
          </a:xfrm>
        </p:spPr>
        <p:txBody>
          <a:bodyPr>
            <a:noAutofit/>
          </a:bodyPr>
          <a:lstStyle/>
          <a:p>
            <a:pPr marL="355600" indent="-319088"/>
            <a:r>
              <a:rPr lang="en-US" sz="2000" dirty="0">
                <a:ea typeface="ＭＳ Ｐゴシック" charset="0"/>
              </a:rPr>
              <a:t>Quench Protection Systems   </a:t>
            </a:r>
            <a:r>
              <a:rPr lang="en-US" sz="2000" dirty="0">
                <a:solidFill>
                  <a:schemeClr val="accent5"/>
                </a:solidFill>
                <a:ea typeface="ＭＳ Ｐゴシック" charset="0"/>
                <a:sym typeface="Wingdings"/>
              </a:rPr>
              <a:t> essential for sc. magnets</a:t>
            </a:r>
            <a:endParaRPr lang="en-US" sz="2000" dirty="0">
              <a:solidFill>
                <a:schemeClr val="accent5"/>
              </a:solidFill>
              <a:ea typeface="ＭＳ Ｐゴシック" charset="0"/>
            </a:endParaRPr>
          </a:p>
          <a:p>
            <a:pPr marL="355600" indent="-319088"/>
            <a:r>
              <a:rPr lang="en-US" sz="2000" dirty="0">
                <a:ea typeface="ＭＳ Ｐゴシック" charset="0"/>
              </a:rPr>
              <a:t>Beam Loss Monitor System (&gt; 3600 ion. chambers) </a:t>
            </a:r>
            <a:r>
              <a:rPr lang="en-US" sz="2000" dirty="0">
                <a:solidFill>
                  <a:srgbClr val="5F5F5F"/>
                </a:solidFill>
                <a:ea typeface="ＭＳ Ｐゴシック" charset="0"/>
                <a:sym typeface="Wingdings"/>
              </a:rPr>
              <a:t> the last safety net</a:t>
            </a:r>
            <a:endParaRPr lang="en-US" sz="2000" dirty="0">
              <a:solidFill>
                <a:srgbClr val="5F5F5F"/>
              </a:solidFill>
              <a:ea typeface="ＭＳ Ｐゴシック" charset="0"/>
            </a:endParaRPr>
          </a:p>
          <a:p>
            <a:pPr marL="355600" indent="-319088"/>
            <a:r>
              <a:rPr lang="en-US" sz="2000" dirty="0">
                <a:ea typeface="ＭＳ Ｐゴシック" charset="0"/>
              </a:rPr>
              <a:t>Beam Position Monitors (BPMs monitor orbit) </a:t>
            </a:r>
            <a:r>
              <a:rPr lang="en-US" sz="2000" dirty="0">
                <a:solidFill>
                  <a:srgbClr val="5F5F5F"/>
                </a:solidFill>
                <a:ea typeface="ＭＳ Ｐゴシック" charset="0"/>
                <a:sym typeface="Wingdings"/>
              </a:rPr>
              <a:t> operation + protection</a:t>
            </a:r>
            <a:endParaRPr lang="en-US" sz="2000" dirty="0">
              <a:solidFill>
                <a:srgbClr val="5F5F5F"/>
              </a:solidFill>
              <a:ea typeface="ＭＳ Ｐゴシック" charset="0"/>
            </a:endParaRPr>
          </a:p>
          <a:p>
            <a:pPr marL="355600" indent="-319088"/>
            <a:r>
              <a:rPr lang="en-US" sz="2000" dirty="0">
                <a:ea typeface="ＭＳ Ｐゴシック" charset="0"/>
              </a:rPr>
              <a:t>Injection Protection System </a:t>
            </a:r>
            <a:r>
              <a:rPr lang="en-US" sz="2000" dirty="0">
                <a:solidFill>
                  <a:srgbClr val="5F5F5F"/>
                </a:solidFill>
                <a:ea typeface="ＭＳ Ｐゴシック" charset="0"/>
                <a:sym typeface="Wingdings"/>
              </a:rPr>
              <a:t> delicate</a:t>
            </a:r>
            <a:endParaRPr lang="en-US" sz="2000" dirty="0">
              <a:solidFill>
                <a:srgbClr val="5F5F5F"/>
              </a:solidFill>
              <a:ea typeface="ＭＳ Ｐゴシック" charset="0"/>
            </a:endParaRPr>
          </a:p>
          <a:p>
            <a:pPr marL="355600" indent="-319088"/>
            <a:r>
              <a:rPr lang="en-US" sz="2000" dirty="0">
                <a:ea typeface="ＭＳ Ｐゴシック" charset="0"/>
              </a:rPr>
              <a:t>LHC Beam Dumping System </a:t>
            </a:r>
            <a:r>
              <a:rPr lang="en-US" sz="2000" dirty="0">
                <a:solidFill>
                  <a:srgbClr val="5F5F5F"/>
                </a:solidFill>
                <a:ea typeface="ＭＳ Ｐゴシック" charset="0"/>
                <a:sym typeface="Wingdings"/>
              </a:rPr>
              <a:t> never to fail</a:t>
            </a:r>
            <a:endParaRPr lang="en-US" sz="2000" dirty="0">
              <a:solidFill>
                <a:srgbClr val="5F5F5F"/>
              </a:solidFill>
              <a:ea typeface="ＭＳ Ｐゴシック" charset="0"/>
            </a:endParaRPr>
          </a:p>
          <a:p>
            <a:pPr marL="355600" indent="-319088"/>
            <a:r>
              <a:rPr lang="en-US" sz="2000" dirty="0">
                <a:ea typeface="ＭＳ Ｐゴシック" charset="0"/>
              </a:rPr>
              <a:t>Collimation </a:t>
            </a:r>
            <a:r>
              <a:rPr lang="en-US" sz="2000" dirty="0">
                <a:solidFill>
                  <a:srgbClr val="5F5F5F"/>
                </a:solidFill>
                <a:ea typeface="ＭＳ Ｐゴシック" charset="0"/>
                <a:sym typeface="Wingdings"/>
              </a:rPr>
              <a:t> beam cleaning and passive protection</a:t>
            </a:r>
            <a:endParaRPr lang="en-US" sz="2000" dirty="0">
              <a:solidFill>
                <a:srgbClr val="5F5F5F"/>
              </a:solidFill>
              <a:ea typeface="ＭＳ Ｐゴシック" charset="0"/>
            </a:endParaRPr>
          </a:p>
          <a:p>
            <a:pPr marL="355600" indent="-319088"/>
            <a:r>
              <a:rPr lang="en-US" sz="2000" dirty="0">
                <a:ea typeface="ＭＳ Ｐゴシック" charset="0"/>
              </a:rPr>
              <a:t>Beam Interlocks System </a:t>
            </a:r>
            <a:r>
              <a:rPr lang="en-US" sz="2000" dirty="0">
                <a:solidFill>
                  <a:srgbClr val="5F5F5F"/>
                </a:solidFill>
                <a:ea typeface="ＭＳ Ｐゴシック" charset="0"/>
                <a:sym typeface="Wingdings"/>
              </a:rPr>
              <a:t> links all the system</a:t>
            </a:r>
            <a:endParaRPr lang="en-US" sz="2000" dirty="0">
              <a:solidFill>
                <a:srgbClr val="5F5F5F"/>
              </a:solidFill>
              <a:ea typeface="ＭＳ Ｐゴシック" charset="0"/>
            </a:endParaRPr>
          </a:p>
          <a:p>
            <a:pPr marL="355600" indent="-319088"/>
            <a:r>
              <a:rPr lang="en-US" sz="2000" dirty="0">
                <a:ea typeface="ＭＳ Ｐゴシック" charset="0"/>
              </a:rPr>
              <a:t>Powering Interlock System </a:t>
            </a:r>
            <a:r>
              <a:rPr lang="en-US" sz="2000" dirty="0">
                <a:solidFill>
                  <a:srgbClr val="5F5F5F"/>
                </a:solidFill>
                <a:ea typeface="ＭＳ Ｐゴシック" charset="0"/>
                <a:sym typeface="Wingdings"/>
              </a:rPr>
              <a:t> link between magnets, PC, beam</a:t>
            </a:r>
            <a:endParaRPr lang="en-US" sz="2000" dirty="0">
              <a:solidFill>
                <a:srgbClr val="5F5F5F"/>
              </a:solidFill>
              <a:ea typeface="ＭＳ Ｐゴシック" charset="0"/>
            </a:endParaRPr>
          </a:p>
          <a:p>
            <a:pPr marL="355600" indent="-319088"/>
            <a:r>
              <a:rPr lang="en-US" sz="2000" dirty="0">
                <a:ea typeface="ＭＳ Ｐゴシック" charset="0"/>
              </a:rPr>
              <a:t>Warm Magnet Interlock System </a:t>
            </a:r>
            <a:r>
              <a:rPr lang="en-US" sz="2000" dirty="0">
                <a:solidFill>
                  <a:srgbClr val="5F5F5F"/>
                </a:solidFill>
                <a:ea typeface="ＭＳ Ｐゴシック" charset="0"/>
                <a:sym typeface="Wingdings"/>
              </a:rPr>
              <a:t> warm magnets</a:t>
            </a:r>
            <a:endParaRPr lang="en-US" sz="2000" dirty="0">
              <a:solidFill>
                <a:srgbClr val="5F5F5F"/>
              </a:solidFill>
              <a:ea typeface="ＭＳ Ｐゴシック" charset="0"/>
            </a:endParaRPr>
          </a:p>
          <a:p>
            <a:pPr marL="355600" indent="-319088"/>
            <a:r>
              <a:rPr lang="en-US" sz="2000" dirty="0">
                <a:ea typeface="ＭＳ Ｐゴシック" charset="0"/>
              </a:rPr>
              <a:t>Fast Magnet Current Change Monitor </a:t>
            </a:r>
            <a:r>
              <a:rPr lang="en-US" sz="2000" dirty="0">
                <a:solidFill>
                  <a:srgbClr val="5F5F5F"/>
                </a:solidFill>
                <a:ea typeface="ＭＳ Ｐゴシック" charset="0"/>
                <a:sym typeface="Wingdings"/>
              </a:rPr>
              <a:t> catches fastest failure</a:t>
            </a:r>
            <a:endParaRPr lang="en-US" sz="2000" dirty="0">
              <a:solidFill>
                <a:srgbClr val="5F5F5F"/>
              </a:solidFill>
              <a:ea typeface="ＭＳ Ｐゴシック" charset="0"/>
            </a:endParaRPr>
          </a:p>
          <a:p>
            <a:pPr marL="355600" indent="-319088"/>
            <a:r>
              <a:rPr lang="en-US" sz="2000" dirty="0">
                <a:ea typeface="ＭＳ Ｐゴシック" charset="0"/>
              </a:rPr>
              <a:t>Software Interlock System </a:t>
            </a:r>
            <a:r>
              <a:rPr lang="en-US" sz="2000" dirty="0">
                <a:solidFill>
                  <a:srgbClr val="5F5F5F"/>
                </a:solidFill>
                <a:ea typeface="ＭＳ Ｐゴシック" charset="0"/>
                <a:sym typeface="Wingdings"/>
              </a:rPr>
              <a:t> everything which is not in HW, easy to add</a:t>
            </a:r>
            <a:endParaRPr lang="en-US" sz="2000" dirty="0">
              <a:solidFill>
                <a:srgbClr val="5F5F5F"/>
              </a:solidFill>
              <a:ea typeface="ＭＳ Ｐゴシック" charset="0"/>
            </a:endParaRPr>
          </a:p>
          <a:p>
            <a:pPr marL="355600" indent="-319088"/>
            <a:r>
              <a:rPr lang="en-US" sz="2000" dirty="0">
                <a:ea typeface="ＭＳ Ｐゴシック" charset="0"/>
              </a:rPr>
              <a:t>Beam Current Change Monitor (not yet deployed) </a:t>
            </a:r>
            <a:r>
              <a:rPr lang="en-US" sz="2000" dirty="0">
                <a:solidFill>
                  <a:srgbClr val="5F5F5F"/>
                </a:solidFill>
                <a:ea typeface="ＭＳ Ｐゴシック" charset="0"/>
                <a:sym typeface="Wingdings"/>
              </a:rPr>
              <a:t> second safety net to be</a:t>
            </a:r>
            <a:endParaRPr lang="en-US" sz="2000" dirty="0">
              <a:solidFill>
                <a:srgbClr val="5F5F5F"/>
              </a:solidFill>
              <a:ea typeface="ＭＳ Ｐゴシック" charset="0"/>
            </a:endParaRPr>
          </a:p>
          <a:p>
            <a:pPr marL="355600" indent="-319088"/>
            <a:r>
              <a:rPr lang="en-US" sz="2000" dirty="0">
                <a:ea typeface="ＭＳ Ｐゴシック" charset="0"/>
              </a:rPr>
              <a:t>Safe Machine Parameter </a:t>
            </a:r>
            <a:r>
              <a:rPr lang="en-US" sz="2000" dirty="0">
                <a:solidFill>
                  <a:srgbClr val="5F5F5F"/>
                </a:solidFill>
                <a:ea typeface="ＭＳ Ｐゴシック" charset="0"/>
                <a:sym typeface="Wingdings"/>
              </a:rPr>
              <a:t> supervision of parameters, Setup Beam Flag allows for safe machine commissioning with intensity </a:t>
            </a:r>
            <a:r>
              <a:rPr lang="en-US" sz="2000" dirty="0">
                <a:solidFill>
                  <a:srgbClr val="5F5F5F"/>
                </a:solidFill>
                <a:ea typeface="ＭＳ Ｐゴシック" charset="0"/>
                <a:sym typeface="Wingdings" pitchFamily="2" charset="2"/>
              </a:rPr>
              <a:t> automatic un-masking of interlocks above critical intensity</a:t>
            </a:r>
            <a:endParaRPr lang="en-US" sz="2000" dirty="0">
              <a:solidFill>
                <a:srgbClr val="5F5F5F"/>
              </a:solidFill>
            </a:endParaRPr>
          </a:p>
          <a:p>
            <a:pPr marL="355600" indent="-319088"/>
            <a:endParaRPr lang="en-US" sz="2000" dirty="0">
              <a:ea typeface="ＭＳ Ｐゴシック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8950DC9-2136-524A-9A2E-3A33E61F674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2. February 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2051422-D07F-A74B-89F9-066B10A7F9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Daniel Wollmann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9883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577827"/>
          </a:xfrm>
        </p:spPr>
        <p:txBody>
          <a:bodyPr>
            <a:noAutofit/>
          </a:bodyPr>
          <a:lstStyle/>
          <a:p>
            <a:pPr algn="ctr"/>
            <a:r>
              <a:rPr lang="en-US" sz="3600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4176" y="1501031"/>
            <a:ext cx="8449878" cy="3338599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chemeClr val="tx2"/>
                </a:solidFill>
              </a:rPr>
              <a:t>LHC parameters for Machine Protection</a:t>
            </a:r>
          </a:p>
          <a:p>
            <a:r>
              <a:rPr lang="en-US" sz="2800" dirty="0">
                <a:solidFill>
                  <a:schemeClr val="accent3"/>
                </a:solidFill>
              </a:rPr>
              <a:t>LHC Machine Protection Systems</a:t>
            </a:r>
          </a:p>
          <a:p>
            <a:r>
              <a:rPr lang="en-US" sz="2800" dirty="0">
                <a:solidFill>
                  <a:schemeClr val="accent3"/>
                </a:solidFill>
              </a:rPr>
              <a:t>LHC Operation – a machine protection view</a:t>
            </a:r>
          </a:p>
          <a:p>
            <a:r>
              <a:rPr lang="en-US" sz="2800" dirty="0">
                <a:solidFill>
                  <a:schemeClr val="accent3"/>
                </a:solidFill>
              </a:rPr>
              <a:t>Machine Protection studies for the future</a:t>
            </a:r>
          </a:p>
          <a:p>
            <a:pPr lvl="1"/>
            <a:r>
              <a:rPr lang="en-US" sz="2400" dirty="0">
                <a:solidFill>
                  <a:schemeClr val="accent3"/>
                </a:solidFill>
              </a:rPr>
              <a:t>Cold diode qualification</a:t>
            </a:r>
          </a:p>
          <a:p>
            <a:pPr lvl="1"/>
            <a:r>
              <a:rPr lang="en-US" sz="2400" dirty="0">
                <a:solidFill>
                  <a:schemeClr val="accent3"/>
                </a:solidFill>
              </a:rPr>
              <a:t>Sc. magnet damage due to beam impact</a:t>
            </a:r>
          </a:p>
          <a:p>
            <a:endParaRPr lang="en-US" sz="2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79B159-CEC1-2E42-A2C8-8DE01815D63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2. February 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769C05-1E81-B94A-AE73-92AA2B5800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Daniel Wollmann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8079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200" y="233493"/>
            <a:ext cx="8480854" cy="520568"/>
          </a:xfrm>
        </p:spPr>
        <p:txBody>
          <a:bodyPr>
            <a:noAutofit/>
          </a:bodyPr>
          <a:lstStyle/>
          <a:p>
            <a:pPr algn="ctr"/>
            <a:r>
              <a:rPr lang="en-GB" sz="2800" dirty="0">
                <a:latin typeface="Calibri" panose="020F0502020204030204" pitchFamily="34" charset="0"/>
              </a:rPr>
              <a:t> LHC Machine Protection System (MPS) architecture</a:t>
            </a:r>
            <a:endParaRPr lang="en-US" sz="2800" dirty="0">
              <a:latin typeface="Calibri" panose="020F0502020204030204" pitchFamily="34" charset="0"/>
            </a:endParaRP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2439" y="6356350"/>
            <a:ext cx="984361" cy="365125"/>
          </a:xfrm>
        </p:spPr>
        <p:txBody>
          <a:bodyPr/>
          <a:lstStyle/>
          <a:p>
            <a:fld id="{17918391-D411-FE40-AAD7-861AE5233E0E}" type="slidenum">
              <a:rPr lang="en-US" sz="1600" smtClean="0">
                <a:latin typeface="Calibri" charset="0"/>
                <a:ea typeface="Calibri" charset="0"/>
                <a:cs typeface="Calibri" charset="0"/>
              </a:rPr>
              <a:pPr/>
              <a:t>20</a:t>
            </a:fld>
            <a:endParaRPr lang="en-US" sz="1600" dirty="0">
              <a:latin typeface="Calibri" charset="0"/>
              <a:ea typeface="Calibri" charset="0"/>
              <a:cs typeface="Calibri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83D7AB4-D9CE-7546-9851-F0FA3CDD658B}"/>
              </a:ext>
            </a:extLst>
          </p:cNvPr>
          <p:cNvGrpSpPr/>
          <p:nvPr/>
        </p:nvGrpSpPr>
        <p:grpSpPr>
          <a:xfrm>
            <a:off x="788073" y="893791"/>
            <a:ext cx="8054295" cy="4963212"/>
            <a:chOff x="368973" y="1058891"/>
            <a:chExt cx="8054295" cy="4963212"/>
          </a:xfrm>
        </p:grpSpPr>
        <p:pic>
          <p:nvPicPr>
            <p:cNvPr id="7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44680" y="1058891"/>
              <a:ext cx="6378588" cy="4963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68973" y="1496703"/>
              <a:ext cx="962025" cy="1114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TextBox 9"/>
            <p:cNvSpPr txBox="1"/>
            <p:nvPr/>
          </p:nvSpPr>
          <p:spPr>
            <a:xfrm>
              <a:off x="1591784" y="1792306"/>
              <a:ext cx="57579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 err="1">
                  <a:solidFill>
                    <a:srgbClr val="6699FF"/>
                  </a:solidFill>
                  <a:latin typeface="Calibri" panose="020F0502020204030204" pitchFamily="34" charset="0"/>
                </a:rPr>
                <a:t>nQPS</a:t>
              </a:r>
              <a:r>
                <a:rPr lang="en-US" sz="1050" dirty="0">
                  <a:solidFill>
                    <a:srgbClr val="6699FF"/>
                  </a:solidFill>
                  <a:latin typeface="Calibri" panose="020F0502020204030204" pitchFamily="34" charset="0"/>
                </a:rPr>
                <a:t> /</a:t>
              </a: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7820652" y="3517051"/>
              <a:ext cx="588327" cy="404446"/>
            </a:xfrm>
            <a:prstGeom prst="rect">
              <a:avLst/>
            </a:prstGeom>
            <a:noFill/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179183" y="4522573"/>
              <a:ext cx="1715809" cy="395257"/>
            </a:xfrm>
            <a:prstGeom prst="rect">
              <a:avLst/>
            </a:prstGeom>
            <a:noFill/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413738" y="3084139"/>
              <a:ext cx="1460832" cy="221767"/>
            </a:xfrm>
            <a:prstGeom prst="rect">
              <a:avLst/>
            </a:prstGeom>
            <a:noFill/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7849D8C2-4592-CA42-A780-A7D71A33DD74}"/>
                </a:ext>
              </a:extLst>
            </p:cNvPr>
            <p:cNvSpPr/>
            <p:nvPr/>
          </p:nvSpPr>
          <p:spPr>
            <a:xfrm>
              <a:off x="5860551" y="1792307"/>
              <a:ext cx="589093" cy="3621432"/>
            </a:xfrm>
            <a:prstGeom prst="rect">
              <a:avLst/>
            </a:prstGeom>
            <a:noFill/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31464" y="2761961"/>
            <a:ext cx="4411737" cy="337335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lnSpc>
                <a:spcPct val="150000"/>
              </a:lnSpc>
              <a:buFont typeface="Arial" charset="0"/>
              <a:buChar char="•"/>
            </a:pPr>
            <a:r>
              <a:rPr lang="en-US" dirty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 MPS </a:t>
            </a:r>
            <a:r>
              <a:rPr lang="en-US" dirty="0">
                <a:solidFill>
                  <a:srgbClr val="0066FF"/>
                </a:solidFill>
                <a:latin typeface="Calibri" pitchFamily="34" charset="0"/>
                <a:cs typeface="Arial" charset="0"/>
              </a:rPr>
              <a:t>architecture is constantly evolving, </a:t>
            </a:r>
            <a:r>
              <a:rPr lang="en-US" dirty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today </a:t>
            </a:r>
            <a:r>
              <a:rPr lang="en-US" dirty="0">
                <a:solidFill>
                  <a:srgbClr val="0066FF"/>
                </a:solidFill>
                <a:latin typeface="Calibri" pitchFamily="34" charset="0"/>
                <a:cs typeface="Arial" charset="0"/>
              </a:rPr>
              <a:t>many 10.000 interlock conditions can request an abort of the beams</a:t>
            </a:r>
          </a:p>
          <a:p>
            <a:pPr eaLnBrk="0" hangingPunct="0">
              <a:lnSpc>
                <a:spcPct val="150000"/>
              </a:lnSpc>
              <a:buFont typeface="Arial" charset="0"/>
              <a:buChar char="•"/>
            </a:pPr>
            <a:r>
              <a:rPr lang="en-US" dirty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 In addition </a:t>
            </a:r>
            <a:r>
              <a:rPr lang="en-US" dirty="0">
                <a:solidFill>
                  <a:srgbClr val="0066FF"/>
                </a:solidFill>
                <a:latin typeface="Calibri" pitchFamily="34" charset="0"/>
                <a:cs typeface="Arial" charset="0"/>
              </a:rPr>
              <a:t>every year some 100 major changes to operational systems </a:t>
            </a:r>
            <a:r>
              <a:rPr lang="en-US" dirty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that require tracking and follow-up (threshold changes, maintenance/ replacement of components, R2E, operational tools, procedures,…)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18AB527-F1F1-FE42-8483-02299837B06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2. February 2021</a:t>
            </a:r>
            <a:endParaRPr lang="en-US" dirty="0"/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5E8B0D92-D12A-1248-912A-B43DE43D9E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Daniel Wollmann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034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381106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/>
              <a:t>LHC Beam Dumping System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728" y="1652013"/>
            <a:ext cx="4883496" cy="3334058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43469" y="5207161"/>
            <a:ext cx="37230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900" dirty="0">
              <a:solidFill>
                <a:srgbClr val="000000"/>
              </a:solidFill>
            </a:endParaRPr>
          </a:p>
          <a:p>
            <a:r>
              <a:rPr lang="en-GB" sz="900" dirty="0">
                <a:solidFill>
                  <a:srgbClr val="000000"/>
                </a:solidFill>
              </a:rPr>
              <a:t>C. Bracco et al., LHC Performance Workshop, Chamonix, 26/01/2016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352058" y="5010442"/>
            <a:ext cx="260359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>
                <a:solidFill>
                  <a:srgbClr val="0000FF"/>
                </a:solidFill>
              </a:rPr>
              <a:t>15 extraction kicker (MKD)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257503" y="1275040"/>
            <a:ext cx="189507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>
                <a:solidFill>
                  <a:srgbClr val="FF0000"/>
                </a:solidFill>
              </a:rPr>
              <a:t>Beam dump (TDE)</a:t>
            </a:r>
          </a:p>
        </p:txBody>
      </p:sp>
      <p:sp>
        <p:nvSpPr>
          <p:cNvPr id="18" name="Rectangle 17"/>
          <p:cNvSpPr/>
          <p:nvPr/>
        </p:nvSpPr>
        <p:spPr>
          <a:xfrm>
            <a:off x="457200" y="4808227"/>
            <a:ext cx="18680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/>
              <a:t>15 DC septa magnets (MSD)</a:t>
            </a:r>
          </a:p>
        </p:txBody>
      </p:sp>
      <p:sp>
        <p:nvSpPr>
          <p:cNvPr id="19" name="Oval 18"/>
          <p:cNvSpPr/>
          <p:nvPr/>
        </p:nvSpPr>
        <p:spPr>
          <a:xfrm>
            <a:off x="1074115" y="1601655"/>
            <a:ext cx="2374309" cy="116152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/>
          <p:cNvSpPr/>
          <p:nvPr/>
        </p:nvSpPr>
        <p:spPr>
          <a:xfrm>
            <a:off x="3489319" y="2040922"/>
            <a:ext cx="1693437" cy="1305858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00FF"/>
              </a:solidFill>
            </a:endParaRPr>
          </a:p>
        </p:txBody>
      </p:sp>
      <p:sp>
        <p:nvSpPr>
          <p:cNvPr id="21" name="Oval 20"/>
          <p:cNvSpPr/>
          <p:nvPr/>
        </p:nvSpPr>
        <p:spPr>
          <a:xfrm>
            <a:off x="2385963" y="4105796"/>
            <a:ext cx="1833428" cy="966036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00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3195633" y="1151011"/>
            <a:ext cx="239913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rgbClr val="000000"/>
                </a:solidFill>
              </a:rPr>
              <a:t>Dilution Kicker:</a:t>
            </a:r>
            <a:endParaRPr lang="en-GB" sz="1600" b="1" dirty="0">
              <a:solidFill>
                <a:srgbClr val="000000"/>
              </a:solidFill>
            </a:endParaRPr>
          </a:p>
          <a:p>
            <a:pPr algn="ctr"/>
            <a:r>
              <a:rPr lang="en-GB" sz="1600" b="1" dirty="0">
                <a:solidFill>
                  <a:srgbClr val="006600"/>
                </a:solidFill>
              </a:rPr>
              <a:t>4 MKBH</a:t>
            </a:r>
          </a:p>
          <a:p>
            <a:pPr algn="ctr"/>
            <a:r>
              <a:rPr lang="en-GB" sz="1600" b="1" dirty="0">
                <a:solidFill>
                  <a:srgbClr val="FF0000"/>
                </a:solidFill>
              </a:rPr>
              <a:t>6 MKBV</a:t>
            </a:r>
          </a:p>
        </p:txBody>
      </p:sp>
      <p:sp>
        <p:nvSpPr>
          <p:cNvPr id="24" name="TextBox 23"/>
          <p:cNvSpPr txBox="1"/>
          <p:nvPr/>
        </p:nvSpPr>
        <p:spPr>
          <a:xfrm flipH="1">
            <a:off x="56493" y="5658685"/>
            <a:ext cx="3710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Total length (MKD to TDE): 976 m</a:t>
            </a:r>
          </a:p>
        </p:txBody>
      </p:sp>
      <p:pic>
        <p:nvPicPr>
          <p:cNvPr id="25" name="Content Placeholder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589"/>
          <a:stretch/>
        </p:blipFill>
        <p:spPr>
          <a:xfrm>
            <a:off x="5890622" y="1143769"/>
            <a:ext cx="2927058" cy="228502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098589" y="835688"/>
            <a:ext cx="23374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Nominal dilution pattern</a:t>
            </a:r>
            <a:endParaRPr lang="en-GB" sz="1600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860C01B-361E-A84E-8CCF-C485B46F76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8765" y="3468425"/>
            <a:ext cx="3194983" cy="2661285"/>
          </a:xfrm>
        </p:spPr>
        <p:txBody>
          <a:bodyPr>
            <a:normAutofit fontScale="62500" lnSpcReduction="20000"/>
          </a:bodyPr>
          <a:lstStyle/>
          <a:p>
            <a:pPr marL="187325" indent="-150813">
              <a:lnSpc>
                <a:spcPct val="120000"/>
              </a:lnSpc>
            </a:pPr>
            <a:r>
              <a:rPr lang="en-US" dirty="0"/>
              <a:t>Extraction of the two circulating beams (also in case of emergency!), by a system of kicker magnets send into a dump block</a:t>
            </a:r>
          </a:p>
          <a:p>
            <a:pPr marL="187325" indent="-150813">
              <a:lnSpc>
                <a:spcPct val="120000"/>
              </a:lnSpc>
            </a:pPr>
            <a:r>
              <a:rPr lang="en-US" dirty="0"/>
              <a:t>3 </a:t>
            </a:r>
            <a:r>
              <a:rPr lang="en-US" dirty="0" err="1"/>
              <a:t>ms</a:t>
            </a:r>
            <a:r>
              <a:rPr lang="en-US" dirty="0"/>
              <a:t> gap (‘abort gap’) in the beam gives the kicker time to reach full field</a:t>
            </a:r>
          </a:p>
          <a:p>
            <a:pPr marL="187325" indent="-150813">
              <a:lnSpc>
                <a:spcPct val="120000"/>
              </a:lnSpc>
            </a:pPr>
            <a:endParaRPr lang="en-US" dirty="0"/>
          </a:p>
          <a:p>
            <a:pPr marL="187325" indent="-150813">
              <a:lnSpc>
                <a:spcPct val="120000"/>
              </a:lnSpc>
            </a:pPr>
            <a:endParaRPr lang="en-US" dirty="0"/>
          </a:p>
          <a:p>
            <a:pPr marL="187325" indent="-150813">
              <a:lnSpc>
                <a:spcPct val="120000"/>
              </a:lnSpc>
            </a:pPr>
            <a:endParaRPr lang="en-US" dirty="0"/>
          </a:p>
          <a:p>
            <a:pPr>
              <a:lnSpc>
                <a:spcPct val="120000"/>
              </a:lnSpc>
            </a:pPr>
            <a:endParaRPr lang="en-US" dirty="0"/>
          </a:p>
          <a:p>
            <a:pPr>
              <a:lnSpc>
                <a:spcPct val="120000"/>
              </a:lnSpc>
            </a:pPr>
            <a:endParaRPr lang="en-US" dirty="0"/>
          </a:p>
        </p:txBody>
      </p:sp>
      <p:sp>
        <p:nvSpPr>
          <p:cNvPr id="27" name="Text Box 23">
            <a:extLst>
              <a:ext uri="{FF2B5EF4-FFF2-40B4-BE49-F238E27FC236}">
                <a16:creationId xmlns:a16="http://schemas.microsoft.com/office/drawing/2014/main" id="{E97512ED-7E9C-2242-9ED1-F54C770FD3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215855"/>
            <a:ext cx="2438400" cy="646113"/>
          </a:xfrm>
          <a:prstGeom prst="rect">
            <a:avLst/>
          </a:prstGeom>
          <a:solidFill>
            <a:srgbClr val="0000FF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kern="0" dirty="0">
                <a:solidFill>
                  <a:srgbClr val="FFFFCC"/>
                </a:solidFill>
                <a:latin typeface="Calibri"/>
              </a:rPr>
              <a:t>Ultra-high reliability system !! 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909A43A2-D0CA-8A4B-9085-168DE123307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2. February 2021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59537C0E-2788-324A-88CA-A5B9ABAE3C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Daniel Wollmann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56597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330200" y="1"/>
            <a:ext cx="7470648" cy="5334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dirty="0"/>
              <a:t>Beam dump line</a:t>
            </a:r>
          </a:p>
        </p:txBody>
      </p:sp>
      <p:pic>
        <p:nvPicPr>
          <p:cNvPr id="18436" name="Picture 4" descr="IR6.Dumpline.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7274" y="1923661"/>
            <a:ext cx="6134100" cy="460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Picture 3" descr="IR6.Dumpline.2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40277" y="819539"/>
            <a:ext cx="4403725" cy="5707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43076" y="2315976"/>
            <a:ext cx="3456480" cy="2707943"/>
          </a:xfrm>
          <a:prstGeom prst="rect">
            <a:avLst/>
          </a:prstGeom>
        </p:spPr>
      </p:pic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52865" y="823815"/>
            <a:ext cx="39980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/>
              <a:t>~ 8m carbon block at the end.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Operated in N2 overpressure</a:t>
            </a:r>
          </a:p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B0BC397-4CAB-214F-9695-3E1DF2FA939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2. February 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657BCD-104E-C04C-B924-318587C81F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Daniel Wollmann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341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679191"/>
          </a:xfrm>
        </p:spPr>
        <p:txBody>
          <a:bodyPr>
            <a:noAutofit/>
          </a:bodyPr>
          <a:lstStyle/>
          <a:p>
            <a:pPr algn="ctr"/>
            <a:r>
              <a:rPr lang="en-GB" sz="4400" dirty="0"/>
              <a:t>LHC dump block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" name="Picture 6" descr="Dump-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3400" y="1206500"/>
            <a:ext cx="6274956" cy="4706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5" descr="Dump-2-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350" y="1206500"/>
            <a:ext cx="3695700" cy="277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300321" y="1355925"/>
            <a:ext cx="3687763" cy="110799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buClr>
                <a:srgbClr val="0000FF"/>
              </a:buClr>
              <a:buSzPct val="80000"/>
              <a:defRPr/>
            </a:pPr>
            <a:r>
              <a:rPr lang="en-GB" sz="2200" kern="0" dirty="0">
                <a:solidFill>
                  <a:srgbClr val="FF0000"/>
                </a:solidFill>
                <a:latin typeface="Calibri" panose="020F0502020204030204" pitchFamily="34" charset="0"/>
              </a:rPr>
              <a:t>The dump block is the only LHC element capable of absorbing the nominal beam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241469" y="3686967"/>
            <a:ext cx="1805675" cy="269163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44595" y="5575985"/>
            <a:ext cx="2799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  <a:latin typeface="Calibri" panose="020F0502020204030204" pitchFamily="34" charset="0"/>
              </a:rPr>
              <a:t>Low density graphite sheets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734AB7-CD3B-BE40-A7B9-4E9B979E34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F7AE541C-BE56-784D-8DB2-FDC234D1A28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2. February 2021</a:t>
            </a:r>
            <a:endParaRPr lang="en-US" dirty="0"/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5EF726E5-82FC-F749-A732-590B5B74A1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Daniel Wollmann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271540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9765"/>
            <a:ext cx="8226854" cy="656036"/>
          </a:xfrm>
        </p:spPr>
        <p:txBody>
          <a:bodyPr>
            <a:noAutofit/>
          </a:bodyPr>
          <a:lstStyle/>
          <a:p>
            <a:pPr algn="ctr"/>
            <a:r>
              <a:rPr lang="en-GB" sz="2800" dirty="0"/>
              <a:t>Beam dump with 648 </a:t>
            </a:r>
            <a:r>
              <a:rPr lang="en-GB" sz="2800" dirty="0" err="1"/>
              <a:t>Pb</a:t>
            </a:r>
            <a:r>
              <a:rPr lang="en-GB" sz="2800" dirty="0"/>
              <a:t> bunches</a:t>
            </a:r>
          </a:p>
        </p:txBody>
      </p:sp>
      <p:sp>
        <p:nvSpPr>
          <p:cNvPr id="2" name="AutoShape 2" descr="https://mail-attachment.googleusercontent.com/attachment/u/0/?ui=2&amp;ik=6f9e5c9bb1&amp;view=att&amp;th=13890c1568f5a326&amp;attid=0.1&amp;disp=inline&amp;realattid=f_h4pt1nen0&amp;safe=1&amp;zw&amp;saduie=AG9B_P_SwvHnITW2fr-yKpfh6kAm&amp;sadet=1342715001416&amp;sads=ufFcXrYUtcQ1xG9briFov4OQoSc&amp;sadssc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>
              <a:solidFill>
                <a:srgbClr val="FFFFFF"/>
              </a:solidFill>
            </a:endParaRPr>
          </a:p>
        </p:txBody>
      </p:sp>
      <p:sp>
        <p:nvSpPr>
          <p:cNvPr id="3" name="AutoShape 4" descr="https://mail-attachment.googleusercontent.com/attachment/u/0/?ui=2&amp;ik=6f9e5c9bb1&amp;view=att&amp;th=13890c1568f5a326&amp;attid=0.1&amp;disp=inline&amp;realattid=f_h4pt1nen0&amp;safe=1&amp;zw&amp;saduie=AG9B_P_SwvHnITW2fr-yKpfh6kAm&amp;sadet=1342715001416&amp;sads=ufFcXrYUtcQ1xG9briFov4OQoSc&amp;sadssc=1"/>
          <p:cNvSpPr>
            <a:spLocks noChangeAspect="1" noChangeArrowheads="1"/>
          </p:cNvSpPr>
          <p:nvPr/>
        </p:nvSpPr>
        <p:spPr bwMode="auto">
          <a:xfrm>
            <a:off x="307975" y="7939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>
              <a:solidFill>
                <a:srgbClr val="FFFFF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6962" y="685801"/>
            <a:ext cx="7193344" cy="5389845"/>
          </a:xfrm>
          <a:prstGeom prst="rect">
            <a:avLst/>
          </a:prstGeom>
        </p:spPr>
      </p:pic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CBC2E886-8071-D946-BCA6-87800E5184D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2. February 2021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A35F4555-6317-BD4C-896F-3365FBDD86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Daniel Wollmann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306684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>
            <a:extLst>
              <a:ext uri="{FF2B5EF4-FFF2-40B4-BE49-F238E27FC236}">
                <a16:creationId xmlns:a16="http://schemas.microsoft.com/office/drawing/2014/main" id="{14953F13-9794-F346-8C43-267454F210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9946" y="72014"/>
            <a:ext cx="8226854" cy="749005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Collimators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46356EB7-DD67-3A46-A024-361C2100D6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9234" y="4704503"/>
            <a:ext cx="8226854" cy="1457691"/>
          </a:xfrm>
        </p:spPr>
        <p:txBody>
          <a:bodyPr>
            <a:normAutofit fontScale="70000" lnSpcReduction="20000"/>
          </a:bodyPr>
          <a:lstStyle/>
          <a:p>
            <a:r>
              <a:rPr lang="en-GB" sz="3200" dirty="0">
                <a:solidFill>
                  <a:srgbClr val="0055A0"/>
                </a:solidFill>
                <a:latin typeface="Calibri"/>
              </a:rPr>
              <a:t>Aperture bottle necks defined by robust collimators (fibre reinforced carbon), shower absorption by tungsten collimators</a:t>
            </a:r>
          </a:p>
          <a:p>
            <a:r>
              <a:rPr lang="en-GB" sz="3200" dirty="0">
                <a:solidFill>
                  <a:srgbClr val="0055A0"/>
                </a:solidFill>
                <a:latin typeface="Calibri"/>
              </a:rPr>
              <a:t>Protection of critical elements like triplet magnets</a:t>
            </a:r>
          </a:p>
          <a:p>
            <a:r>
              <a:rPr lang="en-GB" sz="3200" dirty="0">
                <a:solidFill>
                  <a:srgbClr val="0055A0"/>
                </a:solidFill>
                <a:latin typeface="Calibri"/>
              </a:rPr>
              <a:t>about 100 moveable collimators are installed in LHC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27643B-CC3D-B64F-B7DD-647896D9EE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grpSp>
        <p:nvGrpSpPr>
          <p:cNvPr id="5" name="Group 3">
            <a:extLst>
              <a:ext uri="{FF2B5EF4-FFF2-40B4-BE49-F238E27FC236}">
                <a16:creationId xmlns:a16="http://schemas.microsoft.com/office/drawing/2014/main" id="{D51CD685-0C14-274C-8CE0-E6618BE7DA04}"/>
              </a:ext>
            </a:extLst>
          </p:cNvPr>
          <p:cNvGrpSpPr>
            <a:grpSpLocks/>
          </p:cNvGrpSpPr>
          <p:nvPr/>
        </p:nvGrpSpPr>
        <p:grpSpPr bwMode="auto">
          <a:xfrm>
            <a:off x="0" y="999266"/>
            <a:ext cx="3625749" cy="3408123"/>
            <a:chOff x="2" y="525"/>
            <a:chExt cx="3607" cy="3694"/>
          </a:xfrm>
        </p:grpSpPr>
        <p:grpSp>
          <p:nvGrpSpPr>
            <p:cNvPr id="6" name="Group 4">
              <a:extLst>
                <a:ext uri="{FF2B5EF4-FFF2-40B4-BE49-F238E27FC236}">
                  <a16:creationId xmlns:a16="http://schemas.microsoft.com/office/drawing/2014/main" id="{40AFCFE8-0E6E-3044-89AD-1024977A953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" y="525"/>
              <a:ext cx="3607" cy="3694"/>
              <a:chOff x="1097" y="525"/>
              <a:chExt cx="3607" cy="3694"/>
            </a:xfrm>
          </p:grpSpPr>
          <p:pic>
            <p:nvPicPr>
              <p:cNvPr id="9" name="Picture 5" descr="CIMG0419">
                <a:extLst>
                  <a:ext uri="{FF2B5EF4-FFF2-40B4-BE49-F238E27FC236}">
                    <a16:creationId xmlns:a16="http://schemas.microsoft.com/office/drawing/2014/main" id="{1205E565-3859-2243-BBF5-05F32BCBD7F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97" y="576"/>
                <a:ext cx="3607" cy="35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0" name="Line 6">
                <a:extLst>
                  <a:ext uri="{FF2B5EF4-FFF2-40B4-BE49-F238E27FC236}">
                    <a16:creationId xmlns:a16="http://schemas.microsoft.com/office/drawing/2014/main" id="{D10F12BF-B709-474D-9467-D4F82F327E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876" y="525"/>
                <a:ext cx="13" cy="1250"/>
              </a:xfrm>
              <a:prstGeom prst="line">
                <a:avLst/>
              </a:prstGeom>
              <a:noFill/>
              <a:ln w="57150">
                <a:solidFill>
                  <a:srgbClr val="FF3300"/>
                </a:solidFill>
                <a:round/>
                <a:headEnd/>
                <a:tailEnd type="triangle" w="med" len="med"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sysClr val="windowText" lastClr="000000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1" name="Line 7">
                <a:extLst>
                  <a:ext uri="{FF2B5EF4-FFF2-40B4-BE49-F238E27FC236}">
                    <a16:creationId xmlns:a16="http://schemas.microsoft.com/office/drawing/2014/main" id="{454B0209-3B27-DB46-BDE1-448CB71AD7D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906" y="2589"/>
                <a:ext cx="16" cy="1584"/>
              </a:xfrm>
              <a:prstGeom prst="line">
                <a:avLst/>
              </a:prstGeom>
              <a:noFill/>
              <a:ln w="5715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sysClr val="windowText" lastClr="000000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2" name="Text Box 8">
                <a:extLst>
                  <a:ext uri="{FF2B5EF4-FFF2-40B4-BE49-F238E27FC236}">
                    <a16:creationId xmlns:a16="http://schemas.microsoft.com/office/drawing/2014/main" id="{68234EB3-ED81-7344-8B47-EC1BC012570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38" y="3852"/>
                <a:ext cx="1133" cy="367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b="1" kern="0" dirty="0">
                    <a:solidFill>
                      <a:srgbClr val="FF3300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Calibri" panose="020F0502020204030204" pitchFamily="34" charset="0"/>
                    <a:cs typeface="ＭＳ Ｐゴシック" charset="-128"/>
                  </a:rPr>
                  <a:t>beam</a:t>
                </a:r>
              </a:p>
            </p:txBody>
          </p:sp>
        </p:grpSp>
        <p:sp>
          <p:nvSpPr>
            <p:cNvPr id="7" name="Line 9">
              <a:extLst>
                <a:ext uri="{FF2B5EF4-FFF2-40B4-BE49-F238E27FC236}">
                  <a16:creationId xmlns:a16="http://schemas.microsoft.com/office/drawing/2014/main" id="{D84139E8-8D66-2A41-86E9-DAE141BA740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2" y="607"/>
              <a:ext cx="1033" cy="1182"/>
            </a:xfrm>
            <a:prstGeom prst="line">
              <a:avLst/>
            </a:prstGeom>
            <a:noFill/>
            <a:ln w="28575">
              <a:solidFill>
                <a:srgbClr val="99FF33"/>
              </a:solidFill>
              <a:round/>
              <a:headEnd type="triangle" w="med" len="med"/>
              <a:tailEnd type="triangle" w="med" len="med"/>
            </a:ln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>
                <a:solidFill>
                  <a:sysClr val="windowText" lastClr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8" name="Text Box 10">
              <a:extLst>
                <a:ext uri="{FF2B5EF4-FFF2-40B4-BE49-F238E27FC236}">
                  <a16:creationId xmlns:a16="http://schemas.microsoft.com/office/drawing/2014/main" id="{A94036B2-D395-E54C-9F80-9E1B3D6275A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5" y="886"/>
              <a:ext cx="797" cy="33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kern="0" dirty="0">
                  <a:solidFill>
                    <a:srgbClr val="99FF33"/>
                  </a:solidFill>
                  <a:latin typeface="Calibri" panose="020F0502020204030204" pitchFamily="34" charset="0"/>
                  <a:cs typeface="ＭＳ Ｐゴシック" charset="-128"/>
                </a:rPr>
                <a:t>1.2 m</a:t>
              </a:r>
            </a:p>
          </p:txBody>
        </p:sp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446B32CF-E1EA-CC4C-B28F-229C0A65A6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6113" y="1042467"/>
            <a:ext cx="5021052" cy="332248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52F5E374-0944-424B-94AA-0F3783E2795A}"/>
              </a:ext>
            </a:extLst>
          </p:cNvPr>
          <p:cNvSpPr txBox="1"/>
          <p:nvPr/>
        </p:nvSpPr>
        <p:spPr>
          <a:xfrm>
            <a:off x="6947593" y="4335171"/>
            <a:ext cx="21124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Courtesy R. W. </a:t>
            </a:r>
            <a:r>
              <a:rPr lang="en-US" sz="1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Assmann</a:t>
            </a:r>
            <a:endParaRPr lang="en-US" sz="1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8" name="Date Placeholder 17">
            <a:extLst>
              <a:ext uri="{FF2B5EF4-FFF2-40B4-BE49-F238E27FC236}">
                <a16:creationId xmlns:a16="http://schemas.microsoft.com/office/drawing/2014/main" id="{46F09A07-176E-9D46-8943-DBA3620DA38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2. February 2021</a:t>
            </a:r>
            <a:endParaRPr lang="en-US" dirty="0"/>
          </a:p>
        </p:txBody>
      </p:sp>
      <p:sp>
        <p:nvSpPr>
          <p:cNvPr id="19" name="Footer Placeholder 18">
            <a:extLst>
              <a:ext uri="{FF2B5EF4-FFF2-40B4-BE49-F238E27FC236}">
                <a16:creationId xmlns:a16="http://schemas.microsoft.com/office/drawing/2014/main" id="{B79B83B5-456E-B245-ABBC-C005FF9649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Daniel Wollmann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79882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 bwMode="auto">
          <a:xfrm>
            <a:off x="2" y="762784"/>
            <a:ext cx="9121775" cy="5878286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de-DE">
              <a:solidFill>
                <a:srgbClr val="FFFFFF"/>
              </a:solidFill>
            </a:endParaRPr>
          </a:p>
        </p:txBody>
      </p:sp>
      <p:sp>
        <p:nvSpPr>
          <p:cNvPr id="149505" name="Rectangle 2"/>
          <p:cNvSpPr>
            <a:spLocks noGrp="1" noChangeArrowheads="1"/>
          </p:cNvSpPr>
          <p:nvPr>
            <p:ph type="title"/>
          </p:nvPr>
        </p:nvSpPr>
        <p:spPr>
          <a:xfrm>
            <a:off x="363147" y="-3575"/>
            <a:ext cx="8226854" cy="940443"/>
          </a:xfrm>
        </p:spPr>
        <p:txBody>
          <a:bodyPr/>
          <a:lstStyle/>
          <a:p>
            <a:pPr algn="ctr"/>
            <a:r>
              <a:rPr lang="en-GB" dirty="0"/>
              <a:t>Betatron beam cleaning</a:t>
            </a:r>
          </a:p>
        </p:txBody>
      </p:sp>
      <p:grpSp>
        <p:nvGrpSpPr>
          <p:cNvPr id="229" name="Group 3"/>
          <p:cNvGrpSpPr>
            <a:grpSpLocks/>
          </p:cNvGrpSpPr>
          <p:nvPr/>
        </p:nvGrpSpPr>
        <p:grpSpPr bwMode="auto">
          <a:xfrm>
            <a:off x="63502" y="3190074"/>
            <a:ext cx="8867775" cy="312737"/>
            <a:chOff x="0" y="0"/>
            <a:chExt cx="7944" cy="280"/>
          </a:xfrm>
        </p:grpSpPr>
        <p:sp>
          <p:nvSpPr>
            <p:cNvPr id="230" name="Line 4"/>
            <p:cNvSpPr>
              <a:spLocks noChangeShapeType="1"/>
            </p:cNvSpPr>
            <p:nvPr/>
          </p:nvSpPr>
          <p:spPr bwMode="auto">
            <a:xfrm rot="10800000" flipH="1">
              <a:off x="0" y="142"/>
              <a:ext cx="7944" cy="0"/>
            </a:xfrm>
            <a:prstGeom prst="line">
              <a:avLst/>
            </a:prstGeom>
            <a:noFill/>
            <a:ln w="12700">
              <a:solidFill>
                <a:srgbClr val="A50021"/>
              </a:solidFill>
              <a:prstDash val="lgDash"/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31" name="AutoShape 5"/>
            <p:cNvSpPr>
              <a:spLocks/>
            </p:cNvSpPr>
            <p:nvPr/>
          </p:nvSpPr>
          <p:spPr bwMode="auto">
            <a:xfrm>
              <a:off x="94" y="0"/>
              <a:ext cx="762" cy="280"/>
            </a:xfrm>
            <a:prstGeom prst="rightArrow">
              <a:avLst>
                <a:gd name="adj1" fmla="val 32000"/>
                <a:gd name="adj2" fmla="val 125803"/>
              </a:avLst>
            </a:prstGeom>
            <a:solidFill>
              <a:srgbClr val="A50021"/>
            </a:solidFill>
            <a:ln w="25400">
              <a:solidFill>
                <a:srgbClr val="A50021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232" name="Rectangle 6"/>
          <p:cNvSpPr>
            <a:spLocks/>
          </p:cNvSpPr>
          <p:nvPr/>
        </p:nvSpPr>
        <p:spPr bwMode="auto">
          <a:xfrm>
            <a:off x="72973" y="1251898"/>
            <a:ext cx="1324080" cy="2616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defTabSz="642938"/>
            <a:r>
              <a:rPr lang="en-US" sz="1700" i="1" dirty="0">
                <a:solidFill>
                  <a:srgbClr val="0000FF"/>
                </a:solidFill>
                <a:latin typeface="Helvetica" pitchFamily="34" charset="0"/>
                <a:cs typeface="Helvetica" pitchFamily="34" charset="0"/>
                <a:sym typeface="Helvetica" pitchFamily="34" charset="0"/>
              </a:rPr>
              <a:t>Cold aperture</a:t>
            </a:r>
          </a:p>
        </p:txBody>
      </p:sp>
      <p:sp>
        <p:nvSpPr>
          <p:cNvPr id="233" name="Line 7"/>
          <p:cNvSpPr>
            <a:spLocks noChangeShapeType="1"/>
          </p:cNvSpPr>
          <p:nvPr/>
        </p:nvSpPr>
        <p:spPr bwMode="auto">
          <a:xfrm rot="10800000" flipH="1">
            <a:off x="6019802" y="811999"/>
            <a:ext cx="3175" cy="4638675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234" name="Line 8"/>
          <p:cNvSpPr>
            <a:spLocks noChangeShapeType="1"/>
          </p:cNvSpPr>
          <p:nvPr/>
        </p:nvSpPr>
        <p:spPr bwMode="auto">
          <a:xfrm rot="10800000" flipH="1">
            <a:off x="1676402" y="811999"/>
            <a:ext cx="3175" cy="4638675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235" name="Line 9"/>
          <p:cNvSpPr>
            <a:spLocks noChangeShapeType="1"/>
          </p:cNvSpPr>
          <p:nvPr/>
        </p:nvSpPr>
        <p:spPr bwMode="auto">
          <a:xfrm rot="10800000" flipH="1">
            <a:off x="7478715" y="811999"/>
            <a:ext cx="3175" cy="4638675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236" name="Line 10"/>
          <p:cNvSpPr>
            <a:spLocks noChangeShapeType="1"/>
          </p:cNvSpPr>
          <p:nvPr/>
        </p:nvSpPr>
        <p:spPr bwMode="auto">
          <a:xfrm>
            <a:off x="2108200" y="5431622"/>
            <a:ext cx="3733800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med"/>
            <a:tailEnd type="stealth" w="med" len="med"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237" name="Rectangle 11"/>
          <p:cNvSpPr>
            <a:spLocks/>
          </p:cNvSpPr>
          <p:nvPr/>
        </p:nvSpPr>
        <p:spPr bwMode="auto">
          <a:xfrm>
            <a:off x="2971800" y="5431622"/>
            <a:ext cx="2001838" cy="33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642938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700" i="1" kern="0" dirty="0">
                <a:solidFill>
                  <a:srgbClr val="000000"/>
                </a:solidFill>
                <a:latin typeface="Helvetica" pitchFamily="34" charset="0"/>
                <a:cs typeface="Helvetica" pitchFamily="34" charset="0"/>
                <a:sym typeface="Helvetica" pitchFamily="34" charset="0"/>
              </a:rPr>
              <a:t>Cleaning insertion</a:t>
            </a:r>
          </a:p>
        </p:txBody>
      </p:sp>
      <p:sp>
        <p:nvSpPr>
          <p:cNvPr id="238" name="Line 12"/>
          <p:cNvSpPr>
            <a:spLocks noChangeShapeType="1"/>
          </p:cNvSpPr>
          <p:nvPr/>
        </p:nvSpPr>
        <p:spPr bwMode="auto">
          <a:xfrm>
            <a:off x="6303963" y="5431622"/>
            <a:ext cx="1052512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med"/>
            <a:tailEnd type="stealth" w="med" len="med"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239" name="Rectangle 13"/>
          <p:cNvSpPr>
            <a:spLocks/>
          </p:cNvSpPr>
          <p:nvPr/>
        </p:nvSpPr>
        <p:spPr bwMode="auto">
          <a:xfrm>
            <a:off x="6465890" y="5422099"/>
            <a:ext cx="661987" cy="3317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642938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700" i="1" kern="0" dirty="0">
                <a:solidFill>
                  <a:srgbClr val="000000"/>
                </a:solidFill>
                <a:latin typeface="Helvetica" pitchFamily="34" charset="0"/>
                <a:cs typeface="Helvetica" pitchFamily="34" charset="0"/>
                <a:sym typeface="Helvetica" pitchFamily="34" charset="0"/>
              </a:rPr>
              <a:t>Arc(s)</a:t>
            </a:r>
          </a:p>
        </p:txBody>
      </p:sp>
      <p:sp>
        <p:nvSpPr>
          <p:cNvPr id="240" name="Line 14"/>
          <p:cNvSpPr>
            <a:spLocks noChangeShapeType="1"/>
          </p:cNvSpPr>
          <p:nvPr/>
        </p:nvSpPr>
        <p:spPr bwMode="auto">
          <a:xfrm>
            <a:off x="7710488" y="5431622"/>
            <a:ext cx="1052512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med"/>
            <a:tailEnd type="stealth" w="med" len="med"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241" name="Rectangle 15"/>
          <p:cNvSpPr>
            <a:spLocks/>
          </p:cNvSpPr>
          <p:nvPr/>
        </p:nvSpPr>
        <p:spPr bwMode="auto">
          <a:xfrm>
            <a:off x="7908925" y="5422099"/>
            <a:ext cx="661988" cy="3317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642938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700" i="1" kern="0" dirty="0">
                <a:solidFill>
                  <a:srgbClr val="000000"/>
                </a:solidFill>
                <a:latin typeface="Helvetica" pitchFamily="34" charset="0"/>
                <a:cs typeface="Helvetica" pitchFamily="34" charset="0"/>
                <a:sym typeface="Helvetica" pitchFamily="34" charset="0"/>
              </a:rPr>
              <a:t>IP</a:t>
            </a:r>
          </a:p>
        </p:txBody>
      </p:sp>
      <p:grpSp>
        <p:nvGrpSpPr>
          <p:cNvPr id="242" name="Group 16"/>
          <p:cNvGrpSpPr>
            <a:grpSpLocks/>
          </p:cNvGrpSpPr>
          <p:nvPr/>
        </p:nvGrpSpPr>
        <p:grpSpPr bwMode="auto">
          <a:xfrm>
            <a:off x="42863" y="1573997"/>
            <a:ext cx="9053512" cy="3536950"/>
            <a:chOff x="0" y="0"/>
            <a:chExt cx="8110" cy="3168"/>
          </a:xfrm>
        </p:grpSpPr>
        <p:sp>
          <p:nvSpPr>
            <p:cNvPr id="243" name="Line 17"/>
            <p:cNvSpPr>
              <a:spLocks noChangeShapeType="1"/>
            </p:cNvSpPr>
            <p:nvPr/>
          </p:nvSpPr>
          <p:spPr bwMode="auto">
            <a:xfrm>
              <a:off x="8" y="0"/>
              <a:ext cx="8102" cy="0"/>
            </a:xfrm>
            <a:prstGeom prst="line">
              <a:avLst/>
            </a:prstGeom>
            <a:noFill/>
            <a:ln w="635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44" name="Line 18"/>
            <p:cNvSpPr>
              <a:spLocks noChangeShapeType="1"/>
            </p:cNvSpPr>
            <p:nvPr/>
          </p:nvSpPr>
          <p:spPr bwMode="auto">
            <a:xfrm>
              <a:off x="0" y="3168"/>
              <a:ext cx="8102" cy="0"/>
            </a:xfrm>
            <a:prstGeom prst="line">
              <a:avLst/>
            </a:prstGeom>
            <a:noFill/>
            <a:ln w="635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245" name="Line 19"/>
          <p:cNvSpPr>
            <a:spLocks noChangeShapeType="1"/>
          </p:cNvSpPr>
          <p:nvPr/>
        </p:nvSpPr>
        <p:spPr bwMode="auto">
          <a:xfrm>
            <a:off x="1701802" y="1569234"/>
            <a:ext cx="4303713" cy="0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246" name="Line 20"/>
          <p:cNvSpPr>
            <a:spLocks noChangeShapeType="1"/>
          </p:cNvSpPr>
          <p:nvPr/>
        </p:nvSpPr>
        <p:spPr bwMode="auto">
          <a:xfrm>
            <a:off x="1701802" y="5106184"/>
            <a:ext cx="4303713" cy="0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247" name="Rectangle 21"/>
          <p:cNvSpPr>
            <a:spLocks/>
          </p:cNvSpPr>
          <p:nvPr/>
        </p:nvSpPr>
        <p:spPr bwMode="auto">
          <a:xfrm>
            <a:off x="79375" y="3513922"/>
            <a:ext cx="161925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642938"/>
            <a:r>
              <a:rPr lang="en-US" sz="1400" dirty="0">
                <a:solidFill>
                  <a:srgbClr val="A50021"/>
                </a:solidFill>
                <a:latin typeface="Helvetica" pitchFamily="34" charset="0"/>
                <a:cs typeface="Helvetica" pitchFamily="34" charset="0"/>
                <a:sym typeface="Helvetica" pitchFamily="34" charset="0"/>
              </a:rPr>
              <a:t>Circulating beam</a:t>
            </a:r>
          </a:p>
        </p:txBody>
      </p:sp>
      <p:sp>
        <p:nvSpPr>
          <p:cNvPr id="248" name="Rectangle 22"/>
          <p:cNvSpPr>
            <a:spLocks/>
          </p:cNvSpPr>
          <p:nvPr/>
        </p:nvSpPr>
        <p:spPr bwMode="auto">
          <a:xfrm>
            <a:off x="7624846" y="6021232"/>
            <a:ext cx="1138154" cy="4308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0" tIns="0" rIns="0" bIns="0" anchor="ctr">
            <a:spAutoFit/>
          </a:bodyPr>
          <a:lstStyle/>
          <a:p>
            <a:pPr defTabSz="642938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0" dirty="0">
                <a:solidFill>
                  <a:srgbClr val="000000"/>
                </a:solidFill>
                <a:latin typeface="Helvetica" pitchFamily="34" charset="0"/>
                <a:cs typeface="Helvetica" pitchFamily="34" charset="0"/>
                <a:sym typeface="Helvetica" pitchFamily="34" charset="0"/>
              </a:rPr>
              <a:t>Illustration drawing</a:t>
            </a:r>
          </a:p>
        </p:txBody>
      </p:sp>
      <p:sp>
        <p:nvSpPr>
          <p:cNvPr id="249" name="Line 23"/>
          <p:cNvSpPr>
            <a:spLocks noChangeShapeType="1"/>
          </p:cNvSpPr>
          <p:nvPr/>
        </p:nvSpPr>
        <p:spPr bwMode="auto">
          <a:xfrm>
            <a:off x="295277" y="5441147"/>
            <a:ext cx="1052513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med"/>
            <a:tailEnd type="stealth" w="med" len="med"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250" name="Rectangle 24"/>
          <p:cNvSpPr>
            <a:spLocks/>
          </p:cNvSpPr>
          <p:nvPr/>
        </p:nvSpPr>
        <p:spPr bwMode="auto">
          <a:xfrm>
            <a:off x="457200" y="5431624"/>
            <a:ext cx="661988" cy="3317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642938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700" i="1" kern="0" dirty="0">
                <a:solidFill>
                  <a:srgbClr val="000000"/>
                </a:solidFill>
                <a:latin typeface="Helvetica" pitchFamily="34" charset="0"/>
                <a:cs typeface="Helvetica" pitchFamily="34" charset="0"/>
                <a:sym typeface="Helvetica" pitchFamily="34" charset="0"/>
              </a:rPr>
              <a:t>Arc(s)</a:t>
            </a:r>
          </a:p>
        </p:txBody>
      </p:sp>
      <p:sp>
        <p:nvSpPr>
          <p:cNvPr id="251" name="Freeform 25"/>
          <p:cNvSpPr>
            <a:spLocks/>
          </p:cNvSpPr>
          <p:nvPr/>
        </p:nvSpPr>
        <p:spPr bwMode="auto">
          <a:xfrm rot="5400000">
            <a:off x="1325564" y="2431247"/>
            <a:ext cx="1565275" cy="1828800"/>
          </a:xfrm>
          <a:custGeom>
            <a:avLst/>
            <a:gdLst>
              <a:gd name="T0" fmla="*/ 0 w 7254240"/>
              <a:gd name="T1" fmla="*/ 4070350 h 4070350"/>
              <a:gd name="T2" fmla="*/ 1127760 w 7254240"/>
              <a:gd name="T3" fmla="*/ 3818890 h 4070350"/>
              <a:gd name="T4" fmla="*/ 1882140 w 7254240"/>
              <a:gd name="T5" fmla="*/ 2950210 h 4070350"/>
              <a:gd name="T6" fmla="*/ 2430780 w 7254240"/>
              <a:gd name="T7" fmla="*/ 1784350 h 4070350"/>
              <a:gd name="T8" fmla="*/ 2964180 w 7254240"/>
              <a:gd name="T9" fmla="*/ 610870 h 4070350"/>
              <a:gd name="T10" fmla="*/ 3238500 w 7254240"/>
              <a:gd name="T11" fmla="*/ 191770 h 4070350"/>
              <a:gd name="T12" fmla="*/ 3566160 w 7254240"/>
              <a:gd name="T13" fmla="*/ 1270 h 4070350"/>
              <a:gd name="T14" fmla="*/ 3886200 w 7254240"/>
              <a:gd name="T15" fmla="*/ 184150 h 4070350"/>
              <a:gd name="T16" fmla="*/ 4381500 w 7254240"/>
              <a:gd name="T17" fmla="*/ 1060450 h 4070350"/>
              <a:gd name="T18" fmla="*/ 4968240 w 7254240"/>
              <a:gd name="T19" fmla="*/ 2432050 h 4070350"/>
              <a:gd name="T20" fmla="*/ 5372100 w 7254240"/>
              <a:gd name="T21" fmla="*/ 3148330 h 4070350"/>
              <a:gd name="T22" fmla="*/ 5989320 w 7254240"/>
              <a:gd name="T23" fmla="*/ 3811270 h 4070350"/>
              <a:gd name="T24" fmla="*/ 6621780 w 7254240"/>
              <a:gd name="T25" fmla="*/ 4017010 h 4070350"/>
              <a:gd name="T26" fmla="*/ 7254240 w 7254240"/>
              <a:gd name="T27" fmla="*/ 4070350 h 4070350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7254240"/>
              <a:gd name="T43" fmla="*/ 0 h 4070350"/>
              <a:gd name="T44" fmla="*/ 7254240 w 7254240"/>
              <a:gd name="T45" fmla="*/ 4070350 h 4070350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7254240" h="4070350">
                <a:moveTo>
                  <a:pt x="0" y="4070350"/>
                </a:moveTo>
                <a:cubicBezTo>
                  <a:pt x="407035" y="4037965"/>
                  <a:pt x="814070" y="4005580"/>
                  <a:pt x="1127760" y="3818890"/>
                </a:cubicBezTo>
                <a:cubicBezTo>
                  <a:pt x="1441450" y="3632200"/>
                  <a:pt x="1664970" y="3289300"/>
                  <a:pt x="1882140" y="2950210"/>
                </a:cubicBezTo>
                <a:cubicBezTo>
                  <a:pt x="2099310" y="2611120"/>
                  <a:pt x="2250440" y="2174240"/>
                  <a:pt x="2430780" y="1784350"/>
                </a:cubicBezTo>
                <a:cubicBezTo>
                  <a:pt x="2611120" y="1394460"/>
                  <a:pt x="2829560" y="876300"/>
                  <a:pt x="2964180" y="610870"/>
                </a:cubicBezTo>
                <a:cubicBezTo>
                  <a:pt x="3098800" y="345440"/>
                  <a:pt x="3138170" y="293370"/>
                  <a:pt x="3238500" y="191770"/>
                </a:cubicBezTo>
                <a:cubicBezTo>
                  <a:pt x="3338830" y="90170"/>
                  <a:pt x="3458210" y="2540"/>
                  <a:pt x="3566160" y="1270"/>
                </a:cubicBezTo>
                <a:cubicBezTo>
                  <a:pt x="3674110" y="0"/>
                  <a:pt x="3750310" y="7620"/>
                  <a:pt x="3886200" y="184150"/>
                </a:cubicBezTo>
                <a:cubicBezTo>
                  <a:pt x="4022090" y="360680"/>
                  <a:pt x="4201160" y="685800"/>
                  <a:pt x="4381500" y="1060450"/>
                </a:cubicBezTo>
                <a:cubicBezTo>
                  <a:pt x="4561840" y="1435100"/>
                  <a:pt x="4803140" y="2084070"/>
                  <a:pt x="4968240" y="2432050"/>
                </a:cubicBezTo>
                <a:cubicBezTo>
                  <a:pt x="5133340" y="2780030"/>
                  <a:pt x="5201920" y="2918460"/>
                  <a:pt x="5372100" y="3148330"/>
                </a:cubicBezTo>
                <a:cubicBezTo>
                  <a:pt x="5542280" y="3378200"/>
                  <a:pt x="5781040" y="3666490"/>
                  <a:pt x="5989320" y="3811270"/>
                </a:cubicBezTo>
                <a:cubicBezTo>
                  <a:pt x="6197600" y="3956050"/>
                  <a:pt x="6410960" y="3973830"/>
                  <a:pt x="6621780" y="4017010"/>
                </a:cubicBezTo>
                <a:cubicBezTo>
                  <a:pt x="6832600" y="4060190"/>
                  <a:pt x="7148830" y="4061460"/>
                  <a:pt x="7254240" y="4070350"/>
                </a:cubicBezTo>
              </a:path>
            </a:pathLst>
          </a:custGeom>
          <a:noFill/>
          <a:ln w="28575" cmpd="sng">
            <a:solidFill>
              <a:srgbClr val="A50021"/>
            </a:solidFill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grpSp>
        <p:nvGrpSpPr>
          <p:cNvPr id="252" name="Group 59"/>
          <p:cNvGrpSpPr>
            <a:grpSpLocks/>
          </p:cNvGrpSpPr>
          <p:nvPr/>
        </p:nvGrpSpPr>
        <p:grpSpPr bwMode="auto">
          <a:xfrm>
            <a:off x="1931988" y="1024724"/>
            <a:ext cx="990600" cy="4110037"/>
            <a:chOff x="1217" y="693"/>
            <a:chExt cx="624" cy="2589"/>
          </a:xfrm>
        </p:grpSpPr>
        <p:grpSp>
          <p:nvGrpSpPr>
            <p:cNvPr id="253" name="Group 26"/>
            <p:cNvGrpSpPr>
              <a:grpSpLocks/>
            </p:cNvGrpSpPr>
            <p:nvPr/>
          </p:nvGrpSpPr>
          <p:grpSpPr bwMode="auto">
            <a:xfrm>
              <a:off x="1426" y="1032"/>
              <a:ext cx="208" cy="2250"/>
              <a:chOff x="0" y="0"/>
              <a:chExt cx="296" cy="3200"/>
            </a:xfrm>
          </p:grpSpPr>
          <p:sp>
            <p:nvSpPr>
              <p:cNvPr id="255" name="Rectangle 27"/>
              <p:cNvSpPr>
                <a:spLocks/>
              </p:cNvSpPr>
              <p:nvPr/>
            </p:nvSpPr>
            <p:spPr bwMode="auto">
              <a:xfrm>
                <a:off x="0" y="0"/>
                <a:ext cx="296" cy="1040"/>
              </a:xfrm>
              <a:prstGeom prst="rect">
                <a:avLst/>
              </a:prstGeom>
              <a:solidFill>
                <a:srgbClr val="4C4C4C"/>
              </a:solidFill>
              <a:ln w="25400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56" name="Rectangle 28"/>
              <p:cNvSpPr>
                <a:spLocks/>
              </p:cNvSpPr>
              <p:nvPr/>
            </p:nvSpPr>
            <p:spPr bwMode="auto">
              <a:xfrm>
                <a:off x="0" y="2160"/>
                <a:ext cx="296" cy="1040"/>
              </a:xfrm>
              <a:prstGeom prst="rect">
                <a:avLst/>
              </a:prstGeom>
              <a:solidFill>
                <a:srgbClr val="4C4C4C"/>
              </a:solidFill>
              <a:ln w="25400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ysClr val="windowText" lastClr="000000"/>
                  </a:solidFill>
                </a:endParaRPr>
              </a:p>
            </p:txBody>
          </p:sp>
        </p:grpSp>
        <p:sp>
          <p:nvSpPr>
            <p:cNvPr id="254" name="Rectangle 29"/>
            <p:cNvSpPr>
              <a:spLocks/>
            </p:cNvSpPr>
            <p:nvPr/>
          </p:nvSpPr>
          <p:spPr bwMode="auto">
            <a:xfrm>
              <a:off x="1217" y="693"/>
              <a:ext cx="624" cy="31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defTabSz="642938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i="1" kern="0" dirty="0">
                  <a:solidFill>
                    <a:srgbClr val="FF0000"/>
                  </a:solidFill>
                  <a:latin typeface="Helvetica" pitchFamily="34" charset="0"/>
                  <a:cs typeface="Helvetica" pitchFamily="34" charset="0"/>
                  <a:sym typeface="Helvetica" pitchFamily="34" charset="0"/>
                </a:rPr>
                <a:t>Primary</a:t>
              </a:r>
              <a:br>
                <a:rPr lang="en-US" sz="1400" i="1" kern="0" dirty="0">
                  <a:solidFill>
                    <a:srgbClr val="FF0000"/>
                  </a:solidFill>
                  <a:latin typeface="Helvetica" pitchFamily="34" charset="0"/>
                  <a:cs typeface="Helvetica" pitchFamily="34" charset="0"/>
                  <a:sym typeface="Helvetica" pitchFamily="34" charset="0"/>
                </a:rPr>
              </a:br>
              <a:r>
                <a:rPr lang="en-US" sz="1400" i="1" kern="0" dirty="0">
                  <a:solidFill>
                    <a:srgbClr val="FF0000"/>
                  </a:solidFill>
                  <a:latin typeface="Helvetica" pitchFamily="34" charset="0"/>
                  <a:cs typeface="Helvetica" pitchFamily="34" charset="0"/>
                  <a:sym typeface="Helvetica" pitchFamily="34" charset="0"/>
                </a:rPr>
                <a:t>collimator</a:t>
              </a:r>
            </a:p>
          </p:txBody>
        </p:sp>
      </p:grpSp>
      <p:grpSp>
        <p:nvGrpSpPr>
          <p:cNvPr id="257" name="Group 30"/>
          <p:cNvGrpSpPr>
            <a:grpSpLocks/>
          </p:cNvGrpSpPr>
          <p:nvPr/>
        </p:nvGrpSpPr>
        <p:grpSpPr bwMode="auto">
          <a:xfrm>
            <a:off x="2506663" y="2477286"/>
            <a:ext cx="2381250" cy="233363"/>
            <a:chOff x="1555" y="1530"/>
            <a:chExt cx="1500" cy="147"/>
          </a:xfrm>
        </p:grpSpPr>
        <p:sp>
          <p:nvSpPr>
            <p:cNvPr id="258" name="Line 31"/>
            <p:cNvSpPr>
              <a:spLocks noChangeShapeType="1"/>
            </p:cNvSpPr>
            <p:nvPr/>
          </p:nvSpPr>
          <p:spPr bwMode="auto">
            <a:xfrm flipH="1">
              <a:off x="1566" y="1559"/>
              <a:ext cx="914" cy="118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 type="stealth" w="med" len="med"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59" name="Line 32"/>
            <p:cNvSpPr>
              <a:spLocks noChangeShapeType="1"/>
            </p:cNvSpPr>
            <p:nvPr/>
          </p:nvSpPr>
          <p:spPr bwMode="auto">
            <a:xfrm flipH="1">
              <a:off x="1555" y="1530"/>
              <a:ext cx="576" cy="138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 type="stealth" w="med" len="med"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60" name="Line 33"/>
            <p:cNvSpPr>
              <a:spLocks noChangeShapeType="1"/>
            </p:cNvSpPr>
            <p:nvPr/>
          </p:nvSpPr>
          <p:spPr bwMode="auto">
            <a:xfrm flipH="1">
              <a:off x="1591" y="1654"/>
              <a:ext cx="1464" cy="21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 type="stealth" w="med" len="med"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261" name="Group 34"/>
          <p:cNvGrpSpPr>
            <a:grpSpLocks/>
          </p:cNvGrpSpPr>
          <p:nvPr/>
        </p:nvGrpSpPr>
        <p:grpSpPr bwMode="auto">
          <a:xfrm>
            <a:off x="3003550" y="1040599"/>
            <a:ext cx="1492250" cy="4084637"/>
            <a:chOff x="1892" y="628"/>
            <a:chExt cx="940" cy="2573"/>
          </a:xfrm>
        </p:grpSpPr>
        <p:grpSp>
          <p:nvGrpSpPr>
            <p:cNvPr id="262" name="Group 35"/>
            <p:cNvGrpSpPr>
              <a:grpSpLocks/>
            </p:cNvGrpSpPr>
            <p:nvPr/>
          </p:nvGrpSpPr>
          <p:grpSpPr bwMode="auto">
            <a:xfrm>
              <a:off x="1892" y="951"/>
              <a:ext cx="940" cy="2250"/>
              <a:chOff x="0" y="0"/>
              <a:chExt cx="1336" cy="3200"/>
            </a:xfrm>
          </p:grpSpPr>
          <p:grpSp>
            <p:nvGrpSpPr>
              <p:cNvPr id="264" name="Group 36"/>
              <p:cNvGrpSpPr>
                <a:grpSpLocks/>
              </p:cNvGrpSpPr>
              <p:nvPr/>
            </p:nvGrpSpPr>
            <p:grpSpPr bwMode="auto">
              <a:xfrm>
                <a:off x="0" y="0"/>
                <a:ext cx="552" cy="3200"/>
                <a:chOff x="0" y="0"/>
                <a:chExt cx="552" cy="3200"/>
              </a:xfrm>
            </p:grpSpPr>
            <p:sp>
              <p:nvSpPr>
                <p:cNvPr id="268" name="Rectangle 37"/>
                <p:cNvSpPr>
                  <a:spLocks/>
                </p:cNvSpPr>
                <p:nvPr/>
              </p:nvSpPr>
              <p:spPr bwMode="auto">
                <a:xfrm>
                  <a:off x="0" y="0"/>
                  <a:ext cx="536" cy="856"/>
                </a:xfrm>
                <a:prstGeom prst="rect">
                  <a:avLst/>
                </a:prstGeom>
                <a:solidFill>
                  <a:srgbClr val="7F7F7F"/>
                </a:solidFill>
                <a:ln w="25400">
                  <a:noFill/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 dirty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269" name="Rectangle 38"/>
                <p:cNvSpPr>
                  <a:spLocks/>
                </p:cNvSpPr>
                <p:nvPr/>
              </p:nvSpPr>
              <p:spPr bwMode="auto">
                <a:xfrm>
                  <a:off x="0" y="2344"/>
                  <a:ext cx="552" cy="856"/>
                </a:xfrm>
                <a:prstGeom prst="rect">
                  <a:avLst/>
                </a:prstGeom>
                <a:solidFill>
                  <a:srgbClr val="7F7F7F"/>
                </a:solidFill>
                <a:ln w="25400">
                  <a:noFill/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 dirty="0">
                    <a:solidFill>
                      <a:sysClr val="windowText" lastClr="000000"/>
                    </a:solidFill>
                  </a:endParaRPr>
                </a:p>
              </p:txBody>
            </p:sp>
          </p:grpSp>
          <p:grpSp>
            <p:nvGrpSpPr>
              <p:cNvPr id="265" name="Group 39"/>
              <p:cNvGrpSpPr>
                <a:grpSpLocks/>
              </p:cNvGrpSpPr>
              <p:nvPr/>
            </p:nvGrpSpPr>
            <p:grpSpPr bwMode="auto">
              <a:xfrm>
                <a:off x="784" y="0"/>
                <a:ext cx="552" cy="3200"/>
                <a:chOff x="0" y="0"/>
                <a:chExt cx="552" cy="3200"/>
              </a:xfrm>
            </p:grpSpPr>
            <p:sp>
              <p:nvSpPr>
                <p:cNvPr id="266" name="Rectangle 40"/>
                <p:cNvSpPr>
                  <a:spLocks/>
                </p:cNvSpPr>
                <p:nvPr/>
              </p:nvSpPr>
              <p:spPr bwMode="auto">
                <a:xfrm>
                  <a:off x="0" y="0"/>
                  <a:ext cx="536" cy="856"/>
                </a:xfrm>
                <a:prstGeom prst="rect">
                  <a:avLst/>
                </a:prstGeom>
                <a:solidFill>
                  <a:srgbClr val="7F7F7F"/>
                </a:solidFill>
                <a:ln w="25400">
                  <a:noFill/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 dirty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267" name="Rectangle 41"/>
                <p:cNvSpPr>
                  <a:spLocks/>
                </p:cNvSpPr>
                <p:nvPr/>
              </p:nvSpPr>
              <p:spPr bwMode="auto">
                <a:xfrm>
                  <a:off x="0" y="2344"/>
                  <a:ext cx="552" cy="856"/>
                </a:xfrm>
                <a:prstGeom prst="rect">
                  <a:avLst/>
                </a:prstGeom>
                <a:solidFill>
                  <a:srgbClr val="7F7F7F"/>
                </a:solidFill>
                <a:ln w="25400">
                  <a:noFill/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 dirty="0">
                    <a:solidFill>
                      <a:sysClr val="windowText" lastClr="000000"/>
                    </a:solidFill>
                  </a:endParaRPr>
                </a:p>
              </p:txBody>
            </p:sp>
          </p:grpSp>
        </p:grpSp>
        <p:sp>
          <p:nvSpPr>
            <p:cNvPr id="263" name="Rectangle 42"/>
            <p:cNvSpPr>
              <a:spLocks/>
            </p:cNvSpPr>
            <p:nvPr/>
          </p:nvSpPr>
          <p:spPr bwMode="auto">
            <a:xfrm>
              <a:off x="2010" y="628"/>
              <a:ext cx="624" cy="31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defTabSz="642938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i="1" kern="0" dirty="0">
                  <a:solidFill>
                    <a:srgbClr val="006600"/>
                  </a:solidFill>
                  <a:latin typeface="Helvetica" pitchFamily="34" charset="0"/>
                  <a:cs typeface="Helvetica" pitchFamily="34" charset="0"/>
                  <a:sym typeface="Helvetica" pitchFamily="34" charset="0"/>
                </a:rPr>
                <a:t>Secondary</a:t>
              </a:r>
              <a:br>
                <a:rPr lang="en-US" sz="1400" i="1" kern="0" dirty="0">
                  <a:solidFill>
                    <a:srgbClr val="006600"/>
                  </a:solidFill>
                  <a:latin typeface="Helvetica" pitchFamily="34" charset="0"/>
                  <a:cs typeface="Helvetica" pitchFamily="34" charset="0"/>
                  <a:sym typeface="Helvetica" pitchFamily="34" charset="0"/>
                </a:rPr>
              </a:br>
              <a:r>
                <a:rPr lang="en-US" sz="1400" i="1" kern="0" dirty="0">
                  <a:solidFill>
                    <a:srgbClr val="006600"/>
                  </a:solidFill>
                  <a:latin typeface="Helvetica" pitchFamily="34" charset="0"/>
                  <a:cs typeface="Helvetica" pitchFamily="34" charset="0"/>
                  <a:sym typeface="Helvetica" pitchFamily="34" charset="0"/>
                </a:rPr>
                <a:t>collimators</a:t>
              </a:r>
            </a:p>
          </p:txBody>
        </p:sp>
      </p:grpSp>
      <p:grpSp>
        <p:nvGrpSpPr>
          <p:cNvPr id="270" name="Group 43"/>
          <p:cNvGrpSpPr>
            <a:grpSpLocks/>
          </p:cNvGrpSpPr>
          <p:nvPr/>
        </p:nvGrpSpPr>
        <p:grpSpPr bwMode="auto">
          <a:xfrm>
            <a:off x="4419600" y="1843874"/>
            <a:ext cx="482600" cy="427037"/>
            <a:chOff x="0" y="0"/>
            <a:chExt cx="432" cy="383"/>
          </a:xfrm>
        </p:grpSpPr>
        <p:sp>
          <p:nvSpPr>
            <p:cNvPr id="271" name="Line 44"/>
            <p:cNvSpPr>
              <a:spLocks noChangeShapeType="1"/>
            </p:cNvSpPr>
            <p:nvPr/>
          </p:nvSpPr>
          <p:spPr bwMode="auto">
            <a:xfrm flipH="1">
              <a:off x="51" y="0"/>
              <a:ext cx="373" cy="279"/>
            </a:xfrm>
            <a:prstGeom prst="line">
              <a:avLst/>
            </a:prstGeom>
            <a:noFill/>
            <a:ln w="25400">
              <a:solidFill>
                <a:srgbClr val="00FF00"/>
              </a:solidFill>
              <a:round/>
              <a:headEnd type="stealth" w="med" len="med"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72" name="Line 45"/>
            <p:cNvSpPr>
              <a:spLocks noChangeShapeType="1"/>
            </p:cNvSpPr>
            <p:nvPr/>
          </p:nvSpPr>
          <p:spPr bwMode="auto">
            <a:xfrm flipH="1">
              <a:off x="34" y="183"/>
              <a:ext cx="398" cy="154"/>
            </a:xfrm>
            <a:prstGeom prst="line">
              <a:avLst/>
            </a:prstGeom>
            <a:noFill/>
            <a:ln w="25400">
              <a:solidFill>
                <a:srgbClr val="00FF00"/>
              </a:solidFill>
              <a:round/>
              <a:headEnd type="stealth" w="med" len="med"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73" name="Line 46"/>
            <p:cNvSpPr>
              <a:spLocks noChangeShapeType="1"/>
            </p:cNvSpPr>
            <p:nvPr/>
          </p:nvSpPr>
          <p:spPr bwMode="auto">
            <a:xfrm flipH="1">
              <a:off x="0" y="300"/>
              <a:ext cx="372" cy="83"/>
            </a:xfrm>
            <a:prstGeom prst="line">
              <a:avLst/>
            </a:prstGeom>
            <a:noFill/>
            <a:ln w="25400">
              <a:solidFill>
                <a:srgbClr val="00FF00"/>
              </a:solidFill>
              <a:round/>
              <a:headEnd type="stealth" w="med" len="med"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274" name="Group 47"/>
          <p:cNvGrpSpPr>
            <a:grpSpLocks/>
          </p:cNvGrpSpPr>
          <p:nvPr/>
        </p:nvGrpSpPr>
        <p:grpSpPr bwMode="auto">
          <a:xfrm>
            <a:off x="3505202" y="1691474"/>
            <a:ext cx="481013" cy="428625"/>
            <a:chOff x="0" y="0"/>
            <a:chExt cx="432" cy="383"/>
          </a:xfrm>
        </p:grpSpPr>
        <p:sp>
          <p:nvSpPr>
            <p:cNvPr id="275" name="Line 48"/>
            <p:cNvSpPr>
              <a:spLocks noChangeShapeType="1"/>
            </p:cNvSpPr>
            <p:nvPr/>
          </p:nvSpPr>
          <p:spPr bwMode="auto">
            <a:xfrm flipH="1">
              <a:off x="51" y="0"/>
              <a:ext cx="373" cy="279"/>
            </a:xfrm>
            <a:prstGeom prst="line">
              <a:avLst/>
            </a:prstGeom>
            <a:noFill/>
            <a:ln w="25400">
              <a:solidFill>
                <a:srgbClr val="00FF00"/>
              </a:solidFill>
              <a:round/>
              <a:headEnd type="stealth" w="med" len="med"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76" name="Line 49"/>
            <p:cNvSpPr>
              <a:spLocks noChangeShapeType="1"/>
            </p:cNvSpPr>
            <p:nvPr/>
          </p:nvSpPr>
          <p:spPr bwMode="auto">
            <a:xfrm flipH="1">
              <a:off x="34" y="183"/>
              <a:ext cx="398" cy="154"/>
            </a:xfrm>
            <a:prstGeom prst="line">
              <a:avLst/>
            </a:prstGeom>
            <a:noFill/>
            <a:ln w="25400">
              <a:solidFill>
                <a:srgbClr val="00FF00"/>
              </a:solidFill>
              <a:round/>
              <a:headEnd type="stealth" w="med" len="med"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77" name="Line 50"/>
            <p:cNvSpPr>
              <a:spLocks noChangeShapeType="1"/>
            </p:cNvSpPr>
            <p:nvPr/>
          </p:nvSpPr>
          <p:spPr bwMode="auto">
            <a:xfrm flipH="1">
              <a:off x="0" y="300"/>
              <a:ext cx="372" cy="83"/>
            </a:xfrm>
            <a:prstGeom prst="line">
              <a:avLst/>
            </a:prstGeom>
            <a:noFill/>
            <a:ln w="25400">
              <a:solidFill>
                <a:srgbClr val="00FF00"/>
              </a:solidFill>
              <a:round/>
              <a:headEnd type="stealth" w="med" len="med"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278" name="Group 51"/>
          <p:cNvGrpSpPr>
            <a:grpSpLocks/>
          </p:cNvGrpSpPr>
          <p:nvPr/>
        </p:nvGrpSpPr>
        <p:grpSpPr bwMode="auto">
          <a:xfrm>
            <a:off x="2617788" y="2210584"/>
            <a:ext cx="482600" cy="427038"/>
            <a:chOff x="0" y="0"/>
            <a:chExt cx="432" cy="383"/>
          </a:xfrm>
        </p:grpSpPr>
        <p:sp>
          <p:nvSpPr>
            <p:cNvPr id="279" name="Line 52"/>
            <p:cNvSpPr>
              <a:spLocks noChangeShapeType="1"/>
            </p:cNvSpPr>
            <p:nvPr/>
          </p:nvSpPr>
          <p:spPr bwMode="auto">
            <a:xfrm flipH="1">
              <a:off x="51" y="0"/>
              <a:ext cx="373" cy="279"/>
            </a:xfrm>
            <a:prstGeom prst="line">
              <a:avLst/>
            </a:prstGeom>
            <a:noFill/>
            <a:ln w="25400">
              <a:solidFill>
                <a:srgbClr val="00FF00"/>
              </a:solidFill>
              <a:round/>
              <a:headEnd type="stealth" w="med" len="med"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80" name="Line 53"/>
            <p:cNvSpPr>
              <a:spLocks noChangeShapeType="1"/>
            </p:cNvSpPr>
            <p:nvPr/>
          </p:nvSpPr>
          <p:spPr bwMode="auto">
            <a:xfrm flipH="1">
              <a:off x="34" y="183"/>
              <a:ext cx="398" cy="154"/>
            </a:xfrm>
            <a:prstGeom prst="line">
              <a:avLst/>
            </a:prstGeom>
            <a:noFill/>
            <a:ln w="25400">
              <a:solidFill>
                <a:srgbClr val="00FF00"/>
              </a:solidFill>
              <a:round/>
              <a:headEnd type="stealth" w="med" len="med"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81" name="Line 54"/>
            <p:cNvSpPr>
              <a:spLocks noChangeShapeType="1"/>
            </p:cNvSpPr>
            <p:nvPr/>
          </p:nvSpPr>
          <p:spPr bwMode="auto">
            <a:xfrm flipH="1">
              <a:off x="0" y="300"/>
              <a:ext cx="372" cy="83"/>
            </a:xfrm>
            <a:prstGeom prst="line">
              <a:avLst/>
            </a:prstGeom>
            <a:noFill/>
            <a:ln w="25400">
              <a:solidFill>
                <a:srgbClr val="00FF00"/>
              </a:solidFill>
              <a:round/>
              <a:headEnd type="stealth" w="med" len="med"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282" name="Group 58"/>
          <p:cNvGrpSpPr>
            <a:grpSpLocks/>
          </p:cNvGrpSpPr>
          <p:nvPr/>
        </p:nvGrpSpPr>
        <p:grpSpPr bwMode="auto">
          <a:xfrm>
            <a:off x="4419602" y="2210584"/>
            <a:ext cx="2663825" cy="266700"/>
            <a:chOff x="2945" y="1431"/>
            <a:chExt cx="1678" cy="168"/>
          </a:xfrm>
        </p:grpSpPr>
        <p:sp>
          <p:nvSpPr>
            <p:cNvPr id="283" name="Line 55"/>
            <p:cNvSpPr>
              <a:spLocks noChangeShapeType="1"/>
            </p:cNvSpPr>
            <p:nvPr/>
          </p:nvSpPr>
          <p:spPr bwMode="auto">
            <a:xfrm flipH="1">
              <a:off x="2945" y="1431"/>
              <a:ext cx="1100" cy="168"/>
            </a:xfrm>
            <a:prstGeom prst="line">
              <a:avLst/>
            </a:prstGeom>
            <a:noFill/>
            <a:ln w="38100">
              <a:solidFill>
                <a:srgbClr val="7F007F"/>
              </a:solidFill>
              <a:round/>
              <a:headEnd type="stealth" w="med" len="med"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84" name="Line 56"/>
            <p:cNvSpPr>
              <a:spLocks noChangeShapeType="1"/>
            </p:cNvSpPr>
            <p:nvPr/>
          </p:nvSpPr>
          <p:spPr bwMode="auto">
            <a:xfrm flipH="1">
              <a:off x="2970" y="1443"/>
              <a:ext cx="1653" cy="154"/>
            </a:xfrm>
            <a:prstGeom prst="line">
              <a:avLst/>
            </a:prstGeom>
            <a:noFill/>
            <a:ln w="38100">
              <a:solidFill>
                <a:srgbClr val="7F007F"/>
              </a:solidFill>
              <a:round/>
              <a:headEnd type="stealth" w="med" len="med"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285" name="Rectangle 57"/>
          <p:cNvSpPr>
            <a:spLocks/>
          </p:cNvSpPr>
          <p:nvPr/>
        </p:nvSpPr>
        <p:spPr bwMode="auto">
          <a:xfrm>
            <a:off x="5468940" y="2439186"/>
            <a:ext cx="1766887" cy="519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642938">
              <a:defRPr/>
            </a:pPr>
            <a:r>
              <a:rPr lang="en-US" sz="1500" i="1" dirty="0">
                <a:solidFill>
                  <a:srgbClr val="7F007F"/>
                </a:solidFill>
                <a:latin typeface="Helvetica" pitchFamily="48" charset="0"/>
                <a:cs typeface="Helvetica" pitchFamily="48" charset="0"/>
                <a:sym typeface="Helvetica" pitchFamily="48" charset="0"/>
              </a:rPr>
              <a:t>Tertiary beam halo</a:t>
            </a:r>
            <a:r>
              <a:rPr lang="en-US" sz="1500" i="1" dirty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48" charset="0"/>
                <a:cs typeface="Helvetica" pitchFamily="48" charset="0"/>
                <a:sym typeface="Helvetica" pitchFamily="48" charset="0"/>
              </a:rPr>
              <a:t> </a:t>
            </a:r>
            <a:br>
              <a:rPr lang="en-US" sz="1500" i="1" dirty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48" charset="0"/>
                <a:cs typeface="Helvetica" pitchFamily="48" charset="0"/>
                <a:sym typeface="Helvetica" pitchFamily="48" charset="0"/>
              </a:rPr>
            </a:br>
            <a:r>
              <a:rPr lang="en-US" sz="1500" i="1" dirty="0">
                <a:solidFill>
                  <a:srgbClr val="006600"/>
                </a:solidFill>
                <a:latin typeface="Helvetica" pitchFamily="48" charset="0"/>
                <a:cs typeface="Helvetica" pitchFamily="48" charset="0"/>
                <a:sym typeface="Helvetica" pitchFamily="48" charset="0"/>
              </a:rPr>
              <a:t>+</a:t>
            </a:r>
            <a:r>
              <a:rPr lang="en-US" sz="1500" i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48" charset="0"/>
                <a:cs typeface="Helvetica" pitchFamily="48" charset="0"/>
                <a:sym typeface="Helvetica" pitchFamily="48" charset="0"/>
              </a:rPr>
              <a:t> </a:t>
            </a:r>
            <a:r>
              <a:rPr lang="en-US" sz="1500" i="1" dirty="0">
                <a:solidFill>
                  <a:srgbClr val="006600"/>
                </a:solidFill>
                <a:latin typeface="Helvetica" pitchFamily="48" charset="0"/>
                <a:cs typeface="Helvetica" pitchFamily="48" charset="0"/>
                <a:sym typeface="Helvetica" pitchFamily="48" charset="0"/>
              </a:rPr>
              <a:t>hadronic showers</a:t>
            </a:r>
          </a:p>
        </p:txBody>
      </p:sp>
      <p:grpSp>
        <p:nvGrpSpPr>
          <p:cNvPr id="286" name="Group 60"/>
          <p:cNvGrpSpPr>
            <a:grpSpLocks/>
          </p:cNvGrpSpPr>
          <p:nvPr/>
        </p:nvGrpSpPr>
        <p:grpSpPr bwMode="auto">
          <a:xfrm>
            <a:off x="4859340" y="1067586"/>
            <a:ext cx="992187" cy="4094163"/>
            <a:chOff x="0" y="0"/>
            <a:chExt cx="888" cy="3668"/>
          </a:xfrm>
        </p:grpSpPr>
        <p:grpSp>
          <p:nvGrpSpPr>
            <p:cNvPr id="287" name="Group 61"/>
            <p:cNvGrpSpPr>
              <a:grpSpLocks/>
            </p:cNvGrpSpPr>
            <p:nvPr/>
          </p:nvGrpSpPr>
          <p:grpSpPr bwMode="auto">
            <a:xfrm>
              <a:off x="169" y="468"/>
              <a:ext cx="552" cy="3200"/>
              <a:chOff x="0" y="0"/>
              <a:chExt cx="552" cy="3200"/>
            </a:xfrm>
          </p:grpSpPr>
          <p:sp>
            <p:nvSpPr>
              <p:cNvPr id="289" name="Rectangle 62"/>
              <p:cNvSpPr>
                <a:spLocks/>
              </p:cNvSpPr>
              <p:nvPr/>
            </p:nvSpPr>
            <p:spPr bwMode="auto">
              <a:xfrm>
                <a:off x="0" y="0"/>
                <a:ext cx="536" cy="40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 w="25400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90" name="Rectangle 63"/>
              <p:cNvSpPr>
                <a:spLocks/>
              </p:cNvSpPr>
              <p:nvPr/>
            </p:nvSpPr>
            <p:spPr bwMode="auto">
              <a:xfrm>
                <a:off x="0" y="2744"/>
                <a:ext cx="552" cy="456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 w="25400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ysClr val="windowText" lastClr="000000"/>
                  </a:solidFill>
                </a:endParaRPr>
              </a:p>
            </p:txBody>
          </p:sp>
        </p:grpSp>
        <p:sp>
          <p:nvSpPr>
            <p:cNvPr id="288" name="Rectangle 64"/>
            <p:cNvSpPr>
              <a:spLocks/>
            </p:cNvSpPr>
            <p:nvPr/>
          </p:nvSpPr>
          <p:spPr bwMode="auto">
            <a:xfrm>
              <a:off x="0" y="0"/>
              <a:ext cx="888" cy="44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defTabSz="642938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i="1" kern="0" dirty="0">
                  <a:solidFill>
                    <a:srgbClr val="0000FF"/>
                  </a:solidFill>
                  <a:latin typeface="Helvetica" pitchFamily="34" charset="0"/>
                  <a:cs typeface="Helvetica" pitchFamily="34" charset="0"/>
                  <a:sym typeface="Helvetica" pitchFamily="34" charset="0"/>
                </a:rPr>
                <a:t>Shower </a:t>
              </a:r>
              <a:br>
                <a:rPr lang="en-US" sz="1400" i="1" kern="0" dirty="0">
                  <a:solidFill>
                    <a:srgbClr val="0000FF"/>
                  </a:solidFill>
                  <a:latin typeface="Helvetica" pitchFamily="34" charset="0"/>
                  <a:cs typeface="Helvetica" pitchFamily="34" charset="0"/>
                  <a:sym typeface="Helvetica" pitchFamily="34" charset="0"/>
                </a:rPr>
              </a:br>
              <a:r>
                <a:rPr lang="en-US" sz="1400" i="1" kern="0" dirty="0">
                  <a:solidFill>
                    <a:srgbClr val="0000FF"/>
                  </a:solidFill>
                  <a:latin typeface="Helvetica" pitchFamily="34" charset="0"/>
                  <a:cs typeface="Helvetica" pitchFamily="34" charset="0"/>
                  <a:sym typeface="Helvetica" pitchFamily="34" charset="0"/>
                </a:rPr>
                <a:t>absorbers</a:t>
              </a:r>
            </a:p>
          </p:txBody>
        </p:sp>
      </p:grpSp>
      <p:grpSp>
        <p:nvGrpSpPr>
          <p:cNvPr id="291" name="Group 52"/>
          <p:cNvGrpSpPr>
            <a:grpSpLocks/>
          </p:cNvGrpSpPr>
          <p:nvPr/>
        </p:nvGrpSpPr>
        <p:grpSpPr bwMode="auto">
          <a:xfrm>
            <a:off x="7297738" y="1028542"/>
            <a:ext cx="1143000" cy="4084638"/>
            <a:chOff x="0" y="0"/>
            <a:chExt cx="1023" cy="3660"/>
          </a:xfrm>
        </p:grpSpPr>
        <p:grpSp>
          <p:nvGrpSpPr>
            <p:cNvPr id="292" name="Group 53"/>
            <p:cNvGrpSpPr>
              <a:grpSpLocks/>
            </p:cNvGrpSpPr>
            <p:nvPr/>
          </p:nvGrpSpPr>
          <p:grpSpPr bwMode="auto">
            <a:xfrm>
              <a:off x="177" y="460"/>
              <a:ext cx="552" cy="3200"/>
              <a:chOff x="0" y="0"/>
              <a:chExt cx="552" cy="3200"/>
            </a:xfrm>
          </p:grpSpPr>
          <p:sp>
            <p:nvSpPr>
              <p:cNvPr id="298" name="Rectangle 54"/>
              <p:cNvSpPr>
                <a:spLocks/>
              </p:cNvSpPr>
              <p:nvPr/>
            </p:nvSpPr>
            <p:spPr bwMode="auto">
              <a:xfrm>
                <a:off x="0" y="0"/>
                <a:ext cx="536" cy="624"/>
              </a:xfrm>
              <a:prstGeom prst="rect">
                <a:avLst/>
              </a:prstGeom>
              <a:solidFill>
                <a:srgbClr val="666666"/>
              </a:solidFill>
              <a:ln w="25400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99" name="Rectangle 55"/>
              <p:cNvSpPr>
                <a:spLocks/>
              </p:cNvSpPr>
              <p:nvPr/>
            </p:nvSpPr>
            <p:spPr bwMode="auto">
              <a:xfrm>
                <a:off x="0" y="2576"/>
                <a:ext cx="552" cy="624"/>
              </a:xfrm>
              <a:prstGeom prst="rect">
                <a:avLst/>
              </a:prstGeom>
              <a:solidFill>
                <a:srgbClr val="666666"/>
              </a:solidFill>
              <a:ln w="25400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ysClr val="windowText" lastClr="000000"/>
                  </a:solidFill>
                </a:endParaRPr>
              </a:p>
            </p:txBody>
          </p:sp>
        </p:grpSp>
        <p:grpSp>
          <p:nvGrpSpPr>
            <p:cNvPr id="293" name="Group 56"/>
            <p:cNvGrpSpPr>
              <a:grpSpLocks/>
            </p:cNvGrpSpPr>
            <p:nvPr/>
          </p:nvGrpSpPr>
          <p:grpSpPr bwMode="auto">
            <a:xfrm>
              <a:off x="591" y="554"/>
              <a:ext cx="432" cy="383"/>
              <a:chOff x="0" y="0"/>
              <a:chExt cx="432" cy="383"/>
            </a:xfrm>
          </p:grpSpPr>
          <p:sp>
            <p:nvSpPr>
              <p:cNvPr id="295" name="Line 57"/>
              <p:cNvSpPr>
                <a:spLocks noChangeShapeType="1"/>
              </p:cNvSpPr>
              <p:nvPr/>
            </p:nvSpPr>
            <p:spPr bwMode="auto">
              <a:xfrm flipH="1">
                <a:off x="51" y="0"/>
                <a:ext cx="373" cy="279"/>
              </a:xfrm>
              <a:prstGeom prst="line">
                <a:avLst/>
              </a:prstGeom>
              <a:noFill/>
              <a:ln w="25400">
                <a:solidFill>
                  <a:srgbClr val="00FF00"/>
                </a:solidFill>
                <a:round/>
                <a:headEnd type="stealth" w="med" len="med"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96" name="Line 58"/>
              <p:cNvSpPr>
                <a:spLocks noChangeShapeType="1"/>
              </p:cNvSpPr>
              <p:nvPr/>
            </p:nvSpPr>
            <p:spPr bwMode="auto">
              <a:xfrm flipH="1">
                <a:off x="34" y="183"/>
                <a:ext cx="398" cy="154"/>
              </a:xfrm>
              <a:prstGeom prst="line">
                <a:avLst/>
              </a:prstGeom>
              <a:noFill/>
              <a:ln w="25400">
                <a:solidFill>
                  <a:srgbClr val="00FF00"/>
                </a:solidFill>
                <a:round/>
                <a:headEnd type="stealth" w="med" len="med"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97" name="Line 59"/>
              <p:cNvSpPr>
                <a:spLocks noChangeShapeType="1"/>
              </p:cNvSpPr>
              <p:nvPr/>
            </p:nvSpPr>
            <p:spPr bwMode="auto">
              <a:xfrm flipH="1">
                <a:off x="0" y="300"/>
                <a:ext cx="372" cy="83"/>
              </a:xfrm>
              <a:prstGeom prst="line">
                <a:avLst/>
              </a:prstGeom>
              <a:noFill/>
              <a:ln w="25400">
                <a:solidFill>
                  <a:srgbClr val="00FF00"/>
                </a:solidFill>
                <a:round/>
                <a:headEnd type="stealth" w="med" len="med"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ysClr val="windowText" lastClr="000000"/>
                  </a:solidFill>
                </a:endParaRPr>
              </a:p>
            </p:txBody>
          </p:sp>
        </p:grpSp>
        <p:sp>
          <p:nvSpPr>
            <p:cNvPr id="294" name="Rectangle 60"/>
            <p:cNvSpPr>
              <a:spLocks/>
            </p:cNvSpPr>
            <p:nvPr/>
          </p:nvSpPr>
          <p:spPr bwMode="auto">
            <a:xfrm>
              <a:off x="0" y="0"/>
              <a:ext cx="888" cy="44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defTabSz="642938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i="1" kern="0" dirty="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  <a:sym typeface="Helvetica" pitchFamily="34" charset="0"/>
                </a:rPr>
                <a:t>Tertiary</a:t>
              </a:r>
              <a:br>
                <a:rPr lang="en-US" sz="1400" i="1" kern="0" dirty="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  <a:sym typeface="Helvetica" pitchFamily="34" charset="0"/>
                </a:rPr>
              </a:br>
              <a:r>
                <a:rPr lang="en-US" sz="1400" i="1" kern="0" dirty="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  <a:sym typeface="Helvetica" pitchFamily="34" charset="0"/>
                </a:rPr>
                <a:t>collimators</a:t>
              </a:r>
            </a:p>
          </p:txBody>
        </p:sp>
      </p:grpSp>
      <p:grpSp>
        <p:nvGrpSpPr>
          <p:cNvPr id="300" name="Group 61"/>
          <p:cNvGrpSpPr>
            <a:grpSpLocks/>
          </p:cNvGrpSpPr>
          <p:nvPr/>
        </p:nvGrpSpPr>
        <p:grpSpPr bwMode="auto">
          <a:xfrm>
            <a:off x="8485190" y="1012589"/>
            <a:ext cx="636587" cy="4156561"/>
            <a:chOff x="0" y="-63"/>
            <a:chExt cx="569" cy="3723"/>
          </a:xfrm>
        </p:grpSpPr>
        <p:sp>
          <p:nvSpPr>
            <p:cNvPr id="301" name="Rectangle 62"/>
            <p:cNvSpPr>
              <a:spLocks/>
            </p:cNvSpPr>
            <p:nvPr/>
          </p:nvSpPr>
          <p:spPr bwMode="auto">
            <a:xfrm>
              <a:off x="17" y="468"/>
              <a:ext cx="536" cy="312"/>
            </a:xfrm>
            <a:prstGeom prst="rect">
              <a:avLst/>
            </a:prstGeom>
            <a:solidFill>
              <a:srgbClr val="0000FF"/>
            </a:solidFill>
            <a:ln w="2540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02" name="Rectangle 63"/>
            <p:cNvSpPr>
              <a:spLocks/>
            </p:cNvSpPr>
            <p:nvPr/>
          </p:nvSpPr>
          <p:spPr bwMode="auto">
            <a:xfrm>
              <a:off x="17" y="3372"/>
              <a:ext cx="552" cy="288"/>
            </a:xfrm>
            <a:prstGeom prst="rect">
              <a:avLst/>
            </a:prstGeom>
            <a:solidFill>
              <a:srgbClr val="0000FF"/>
            </a:solidFill>
            <a:ln w="2540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03" name="Rectangle 64"/>
            <p:cNvSpPr>
              <a:spLocks/>
            </p:cNvSpPr>
            <p:nvPr/>
          </p:nvSpPr>
          <p:spPr bwMode="auto">
            <a:xfrm>
              <a:off x="0" y="-63"/>
              <a:ext cx="568" cy="44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defTabSz="642938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i="1" kern="0" dirty="0">
                  <a:solidFill>
                    <a:srgbClr val="0000FF"/>
                  </a:solidFill>
                  <a:latin typeface="Helvetica" pitchFamily="34" charset="0"/>
                  <a:cs typeface="Helvetica" pitchFamily="34" charset="0"/>
                  <a:sym typeface="Helvetica" pitchFamily="34" charset="0"/>
                </a:rPr>
                <a:t>SC</a:t>
              </a:r>
              <a:br>
                <a:rPr lang="en-US" sz="1400" b="1" i="1" kern="0" dirty="0">
                  <a:solidFill>
                    <a:srgbClr val="0000FF"/>
                  </a:solidFill>
                  <a:latin typeface="Helvetica" pitchFamily="34" charset="0"/>
                  <a:cs typeface="Helvetica" pitchFamily="34" charset="0"/>
                  <a:sym typeface="Helvetica" pitchFamily="34" charset="0"/>
                </a:rPr>
              </a:br>
              <a:r>
                <a:rPr lang="en-US" sz="1400" b="1" i="1" kern="0" dirty="0">
                  <a:solidFill>
                    <a:srgbClr val="0000FF"/>
                  </a:solidFill>
                  <a:latin typeface="Helvetica" pitchFamily="34" charset="0"/>
                  <a:cs typeface="Helvetica" pitchFamily="34" charset="0"/>
                  <a:sym typeface="Helvetica" pitchFamily="34" charset="0"/>
                </a:rPr>
                <a:t>Triplet</a:t>
              </a:r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3392C5-9A35-E244-B19E-D4F229C0FF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6CE1A9A-2D0E-7249-A4C0-2A1774FCD27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2. February 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81142C-45E2-C741-832A-683B684D70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Daniel Wollmann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2950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31AE75-2B2C-CD44-AAAC-2349736810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381" y="157293"/>
            <a:ext cx="8226854" cy="528508"/>
          </a:xfrm>
        </p:spPr>
        <p:txBody>
          <a:bodyPr>
            <a:noAutofit/>
          </a:bodyPr>
          <a:lstStyle/>
          <a:p>
            <a:pPr algn="ctr"/>
            <a:r>
              <a:rPr lang="en-US" sz="3600" dirty="0"/>
              <a:t>Beam Loss Monitor System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4A7935-C3C5-094B-B881-39EED38BCB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7334" y="845626"/>
            <a:ext cx="7017066" cy="2542100"/>
          </a:xfrm>
        </p:spPr>
        <p:txBody>
          <a:bodyPr>
            <a:normAutofit fontScale="70000" lnSpcReduction="20000"/>
          </a:bodyPr>
          <a:lstStyle/>
          <a:p>
            <a:pPr marL="266700" indent="-230188">
              <a:lnSpc>
                <a:spcPct val="120000"/>
              </a:lnSpc>
            </a:pPr>
            <a:r>
              <a:rPr lang="en-US" dirty="0"/>
              <a:t>Ionization chambers to detect beam losses:</a:t>
            </a:r>
          </a:p>
          <a:p>
            <a:pPr marL="749300" lvl="1" indent="-301625">
              <a:lnSpc>
                <a:spcPct val="120000"/>
              </a:lnSpc>
            </a:pPr>
            <a:r>
              <a:rPr lang="en-US" dirty="0"/>
              <a:t>Reaction time ~ ½ turn (40 us)</a:t>
            </a:r>
          </a:p>
          <a:p>
            <a:pPr marL="749300" lvl="1" indent="-301625">
              <a:lnSpc>
                <a:spcPct val="120000"/>
              </a:lnSpc>
            </a:pPr>
            <a:r>
              <a:rPr lang="en-US" dirty="0"/>
              <a:t>Very large dynamic range (&gt; 106)</a:t>
            </a:r>
          </a:p>
          <a:p>
            <a:pPr marL="304800" indent="-268288">
              <a:lnSpc>
                <a:spcPct val="120000"/>
              </a:lnSpc>
            </a:pPr>
            <a:r>
              <a:rPr lang="en-US" dirty="0"/>
              <a:t>There are ~3600 chambers distributed over the ring to detect abnormal beam losses and if necessary trigger a beam abort !</a:t>
            </a:r>
          </a:p>
          <a:p>
            <a:pPr marL="304800" indent="-268288">
              <a:lnSpc>
                <a:spcPct val="120000"/>
              </a:lnSpc>
            </a:pPr>
            <a:r>
              <a:rPr lang="en-US" dirty="0"/>
              <a:t>Very important beam instrumentation </a:t>
            </a:r>
            <a:r>
              <a:rPr lang="en-US" dirty="0">
                <a:sym typeface="Wingdings" pitchFamily="2" charset="2"/>
              </a:rPr>
              <a:t> last safety net</a:t>
            </a:r>
            <a:endParaRPr lang="en-US" dirty="0"/>
          </a:p>
          <a:p>
            <a:pPr>
              <a:lnSpc>
                <a:spcPct val="120000"/>
              </a:lnSpc>
            </a:pPr>
            <a:endParaRPr lang="en-US" dirty="0"/>
          </a:p>
          <a:p>
            <a:pPr>
              <a:lnSpc>
                <a:spcPct val="120000"/>
              </a:lnSpc>
            </a:pP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F2B420-9B4D-EE43-A688-D2292AEE15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7" name="Picture 16" descr="ioni508_1">
            <a:extLst>
              <a:ext uri="{FF2B5EF4-FFF2-40B4-BE49-F238E27FC236}">
                <a16:creationId xmlns:a16="http://schemas.microsoft.com/office/drawing/2014/main" id="{04B70BAB-5C7D-E44F-AF47-51D58271B2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90051" y="685801"/>
            <a:ext cx="1390650" cy="540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P1000814">
            <a:extLst>
              <a:ext uri="{FF2B5EF4-FFF2-40B4-BE49-F238E27FC236}">
                <a16:creationId xmlns:a16="http://schemas.microsoft.com/office/drawing/2014/main" id="{F4FCAEB1-A158-934F-AF54-F02D3B274C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0681" y="3456327"/>
            <a:ext cx="5797062" cy="3345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BF298ED1-28EF-F440-9710-0E832C8E41B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2. February 2021</a:t>
            </a:r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5CFB1AF4-847D-DE43-8E37-3E05EBFDC4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Daniel Wollmann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670187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61968B-3B4E-8644-89D9-F088259AA7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464598"/>
          </a:xfrm>
        </p:spPr>
        <p:txBody>
          <a:bodyPr>
            <a:noAutofit/>
          </a:bodyPr>
          <a:lstStyle/>
          <a:p>
            <a:pPr algn="ctr"/>
            <a:r>
              <a:rPr lang="fr-FR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Magnet</a:t>
            </a: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fr-FR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Beam</a:t>
            </a: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Interlock </a:t>
            </a:r>
            <a:r>
              <a:rPr lang="fr-FR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Systems</a:t>
            </a:r>
            <a:endParaRPr lang="fr-FR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CDE7B1-80ED-B648-8853-17DAA3699A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7" name="Picture 12" descr="C:\Bruno CERN\Photos_BIS-Hw\Pictures\CIBO.jpg">
            <a:extLst>
              <a:ext uri="{FF2B5EF4-FFF2-40B4-BE49-F238E27FC236}">
                <a16:creationId xmlns:a16="http://schemas.microsoft.com/office/drawing/2014/main" id="{373E777A-2287-4A49-9CD8-9D1FA92995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337295" y="2510367"/>
            <a:ext cx="1817688" cy="123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 descr="C:\Bruno CERN\Photos_BIS-Hw\Pictures\CIBUD.jpg">
            <a:extLst>
              <a:ext uri="{FF2B5EF4-FFF2-40B4-BE49-F238E27FC236}">
                <a16:creationId xmlns:a16="http://schemas.microsoft.com/office/drawing/2014/main" id="{37C2A882-F86B-494D-8910-B6022FD6D1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1443" y="4376024"/>
            <a:ext cx="2689225" cy="143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8" descr="C:\Bruno CERN\Photos_BIS-Hw\Pictures\CIBT.jpg">
            <a:extLst>
              <a:ext uri="{FF2B5EF4-FFF2-40B4-BE49-F238E27FC236}">
                <a16:creationId xmlns:a16="http://schemas.microsoft.com/office/drawing/2014/main" id="{6A4DA870-1DD5-1440-9B71-6CEE2AF684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8676" y="2276344"/>
            <a:ext cx="1096963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0" descr="C:\Bruno CERN\Photos_BIS-Hw\Pictures\CIBM.jpg">
            <a:extLst>
              <a:ext uri="{FF2B5EF4-FFF2-40B4-BE49-F238E27FC236}">
                <a16:creationId xmlns:a16="http://schemas.microsoft.com/office/drawing/2014/main" id="{D251A0C9-00CD-934D-B45A-F240A45EB3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16056" y="1368486"/>
            <a:ext cx="1014413" cy="201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5" descr="C:\Bruno CERN\Photos_BIS-Hw\in-Lab-Nov08\CIBG.JPG">
            <a:extLst>
              <a:ext uri="{FF2B5EF4-FFF2-40B4-BE49-F238E27FC236}">
                <a16:creationId xmlns:a16="http://schemas.microsoft.com/office/drawing/2014/main" id="{ECA590D5-D03A-DC4B-86EC-F25BD520EB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8459" y="3018096"/>
            <a:ext cx="1328738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A77CDC9C-C353-E943-AD22-267EF2BDDCAE}"/>
              </a:ext>
            </a:extLst>
          </p:cNvPr>
          <p:cNvSpPr/>
          <p:nvPr/>
        </p:nvSpPr>
        <p:spPr>
          <a:xfrm>
            <a:off x="4176557" y="5132020"/>
            <a:ext cx="450749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de-DE" dirty="0">
                <a:solidFill>
                  <a:srgbClr val="3366FF"/>
                </a:solidFill>
                <a:latin typeface="Calibri" pitchFamily="34" charset="0"/>
              </a:rPr>
              <a:t>	</a:t>
            </a:r>
            <a:r>
              <a:rPr lang="en-GB" dirty="0">
                <a:solidFill>
                  <a:srgbClr val="3366FF"/>
                </a:solidFill>
                <a:latin typeface="Calibri" pitchFamily="34" charset="0"/>
              </a:rPr>
              <a:t>Custom made electronics developments for fast and reliable concentration and transmission of protection actions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73FA5A68-4295-8A4D-A603-9215B559DAD9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567577" y="1654116"/>
            <a:ext cx="3779520" cy="2834640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E5EBBF7-4181-E644-80C9-B598C2D2737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2. February 2021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F360D451-4B89-4149-BAA6-4DC10FBCE5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Daniel Wollmann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53794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09B6C4-B760-E947-845B-1E12B9F967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73528"/>
            <a:ext cx="8226854" cy="579308"/>
          </a:xfrm>
        </p:spPr>
        <p:txBody>
          <a:bodyPr>
            <a:noAutofit/>
          </a:bodyPr>
          <a:lstStyle/>
          <a:p>
            <a:r>
              <a:rPr lang="en-US" sz="3600" dirty="0"/>
              <a:t>Next generation of Quench Detectors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BA619A-617F-CE42-AB62-90BD214CAB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22752"/>
            <a:ext cx="8226854" cy="1256212"/>
          </a:xfrm>
        </p:spPr>
        <p:txBody>
          <a:bodyPr>
            <a:normAutofit fontScale="92500" lnSpcReduction="10000"/>
          </a:bodyPr>
          <a:lstStyle/>
          <a:p>
            <a:pPr marL="355600" indent="-319088"/>
            <a:r>
              <a:rPr lang="en-US" sz="2800" dirty="0"/>
              <a:t>8 channel quench detection system (</a:t>
            </a:r>
            <a:r>
              <a:rPr lang="en-US" sz="2800" dirty="0" err="1"/>
              <a:t>uQDS</a:t>
            </a:r>
            <a:r>
              <a:rPr lang="en-US" sz="2800" dirty="0"/>
              <a:t>)</a:t>
            </a:r>
          </a:p>
          <a:p>
            <a:pPr marL="355600" indent="-319088"/>
            <a:r>
              <a:rPr lang="en-US" sz="2800" dirty="0"/>
              <a:t>Currently used to protect the new HL-LHC magnets in test stands</a:t>
            </a:r>
          </a:p>
          <a:p>
            <a:endParaRPr lang="en-US" sz="28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053CA1-342B-DD4C-8363-63F3313735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373A314-0C51-2549-BB1B-1A724817E6E8}"/>
              </a:ext>
            </a:extLst>
          </p:cNvPr>
          <p:cNvGrpSpPr/>
          <p:nvPr/>
        </p:nvGrpSpPr>
        <p:grpSpPr>
          <a:xfrm rot="5400000">
            <a:off x="2244571" y="3195441"/>
            <a:ext cx="3793756" cy="2100634"/>
            <a:chOff x="197995" y="4634520"/>
            <a:chExt cx="3851765" cy="2454605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C629971F-B207-B545-9F20-3A2C37F8257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97995" y="4634520"/>
              <a:ext cx="3570530" cy="2313074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2656BB2-D07C-714E-823B-595B1CF3C263}"/>
                </a:ext>
              </a:extLst>
            </p:cNvPr>
            <p:cNvSpPr txBox="1"/>
            <p:nvPr/>
          </p:nvSpPr>
          <p:spPr>
            <a:xfrm rot="16200000">
              <a:off x="2690491" y="5729856"/>
              <a:ext cx="2437303" cy="2812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/>
                <a:t>Frontend input channel v6.6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97EDF592-CC3F-3C44-AC07-7AEE85832EFF}"/>
              </a:ext>
            </a:extLst>
          </p:cNvPr>
          <p:cNvGrpSpPr/>
          <p:nvPr/>
        </p:nvGrpSpPr>
        <p:grpSpPr>
          <a:xfrm>
            <a:off x="5392504" y="3321801"/>
            <a:ext cx="3249923" cy="2809294"/>
            <a:chOff x="5364088" y="3651743"/>
            <a:chExt cx="3249923" cy="2809294"/>
          </a:xfrm>
        </p:grpSpPr>
        <p:pic>
          <p:nvPicPr>
            <p:cNvPr id="11" name="Picture 2">
              <a:extLst>
                <a:ext uri="{FF2B5EF4-FFF2-40B4-BE49-F238E27FC236}">
                  <a16:creationId xmlns:a16="http://schemas.microsoft.com/office/drawing/2014/main" id="{DEC701AF-60AE-8644-80B1-D61A7BAF4FB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5385513" y="3651743"/>
              <a:ext cx="3228498" cy="25833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3CFAD12-FE4B-1A47-9DC2-9E534DEC7AA7}"/>
                </a:ext>
              </a:extLst>
            </p:cNvPr>
            <p:cNvSpPr txBox="1"/>
            <p:nvPr/>
          </p:nvSpPr>
          <p:spPr>
            <a:xfrm>
              <a:off x="5364088" y="6184038"/>
              <a:ext cx="289374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/>
                <a:t>Redundant power supplies &amp; digital part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F25C7E9-AE83-2847-91D6-9D14BC6C06C7}"/>
              </a:ext>
            </a:extLst>
          </p:cNvPr>
          <p:cNvGrpSpPr/>
          <p:nvPr/>
        </p:nvGrpSpPr>
        <p:grpSpPr>
          <a:xfrm>
            <a:off x="254904" y="3054135"/>
            <a:ext cx="2537712" cy="2643745"/>
            <a:chOff x="539552" y="4544637"/>
            <a:chExt cx="2232248" cy="2374091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84A7D707-59DC-8E44-A2D1-7939DBA9C82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9552" y="4544637"/>
              <a:ext cx="2232248" cy="2278873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385C5C1-6650-244F-A978-BC3DE6420C67}"/>
                </a:ext>
              </a:extLst>
            </p:cNvPr>
            <p:cNvSpPr txBox="1"/>
            <p:nvPr/>
          </p:nvSpPr>
          <p:spPr>
            <a:xfrm>
              <a:off x="829640" y="6641729"/>
              <a:ext cx="16834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/>
                <a:t>Digital evaluation unit</a:t>
              </a: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9740BCC6-54CE-3F4C-BFE1-C7B69586D546}"/>
              </a:ext>
            </a:extLst>
          </p:cNvPr>
          <p:cNvSpPr txBox="1"/>
          <p:nvPr/>
        </p:nvSpPr>
        <p:spPr>
          <a:xfrm>
            <a:off x="254904" y="5761763"/>
            <a:ext cx="26346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Courtesy J. </a:t>
            </a:r>
            <a:r>
              <a:rPr lang="en-US" sz="1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Steckert</a:t>
            </a:r>
            <a:endParaRPr lang="en-US" sz="1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Date Placeholder 16">
            <a:extLst>
              <a:ext uri="{FF2B5EF4-FFF2-40B4-BE49-F238E27FC236}">
                <a16:creationId xmlns:a16="http://schemas.microsoft.com/office/drawing/2014/main" id="{14B52B68-3CF7-7D43-A0E5-457778E8D10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2. February 2021</a:t>
            </a:r>
            <a:endParaRPr lang="en-US" dirty="0"/>
          </a:p>
        </p:txBody>
      </p:sp>
      <p:sp>
        <p:nvSpPr>
          <p:cNvPr id="18" name="Footer Placeholder 17">
            <a:extLst>
              <a:ext uri="{FF2B5EF4-FFF2-40B4-BE49-F238E27FC236}">
                <a16:creationId xmlns:a16="http://schemas.microsoft.com/office/drawing/2014/main" id="{07A007F9-A76E-3541-94AD-718DD2566A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Daniel Wollmann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04542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6387" name="Picture 3" descr="Aerial"/>
          <p:cNvPicPr>
            <a:picLocks noGrp="1" noChangeAspect="1" noChangeArrowheads="1"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56388" name="Text Box 4"/>
          <p:cNvSpPr txBox="1">
            <a:spLocks noChangeArrowheads="1"/>
          </p:cNvSpPr>
          <p:nvPr/>
        </p:nvSpPr>
        <p:spPr bwMode="auto">
          <a:xfrm>
            <a:off x="2" y="2"/>
            <a:ext cx="2060575" cy="1477323"/>
          </a:xfrm>
          <a:prstGeom prst="rect">
            <a:avLst/>
          </a:prstGeom>
          <a:solidFill>
            <a:srgbClr val="FFFF99">
              <a:alpha val="5700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>
            <a:spAutoFit/>
          </a:bodyPr>
          <a:lstStyle>
            <a:lvl1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1800" b="1" dirty="0">
                <a:latin typeface="Arial" charset="0"/>
              </a:rPr>
              <a:t>LHC pp and ions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1800" dirty="0">
                <a:latin typeface="Arial" charset="0"/>
              </a:rPr>
              <a:t>7 </a:t>
            </a:r>
            <a:r>
              <a:rPr lang="en-US" sz="1800" dirty="0" err="1">
                <a:latin typeface="Arial" charset="0"/>
              </a:rPr>
              <a:t>TeV</a:t>
            </a:r>
            <a:r>
              <a:rPr lang="en-US" sz="1800" dirty="0">
                <a:latin typeface="Arial" charset="0"/>
              </a:rPr>
              <a:t>/c – up to now 6.5 </a:t>
            </a:r>
            <a:r>
              <a:rPr lang="en-US" sz="1800" dirty="0" err="1">
                <a:latin typeface="Arial" charset="0"/>
              </a:rPr>
              <a:t>TeV</a:t>
            </a:r>
            <a:r>
              <a:rPr lang="en-US" sz="1800" dirty="0">
                <a:latin typeface="Arial" charset="0"/>
              </a:rPr>
              <a:t>/c 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1800" dirty="0">
                <a:latin typeface="Arial" charset="0"/>
              </a:rPr>
              <a:t>26.8 km Circumference</a:t>
            </a:r>
          </a:p>
        </p:txBody>
      </p:sp>
      <p:sp>
        <p:nvSpPr>
          <p:cNvPr id="656389" name="Text Box 5"/>
          <p:cNvSpPr txBox="1">
            <a:spLocks noChangeArrowheads="1"/>
          </p:cNvSpPr>
          <p:nvPr/>
        </p:nvSpPr>
        <p:spPr bwMode="auto">
          <a:xfrm>
            <a:off x="1736727" y="5976940"/>
            <a:ext cx="45116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>
            <a:spAutoFit/>
          </a:bodyPr>
          <a:lstStyle>
            <a:lvl1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GB" sz="1200" dirty="0">
              <a:solidFill>
                <a:srgbClr val="2A004E"/>
              </a:solidFill>
              <a:latin typeface="Arial" charset="0"/>
            </a:endParaRPr>
          </a:p>
        </p:txBody>
      </p:sp>
      <p:sp>
        <p:nvSpPr>
          <p:cNvPr id="656390" name="AutoShape 6"/>
          <p:cNvSpPr>
            <a:spLocks noChangeArrowheads="1"/>
          </p:cNvSpPr>
          <p:nvPr/>
        </p:nvSpPr>
        <p:spPr bwMode="auto">
          <a:xfrm>
            <a:off x="4724400" y="5943602"/>
            <a:ext cx="2116138" cy="339725"/>
          </a:xfrm>
          <a:prstGeom prst="roundRect">
            <a:avLst>
              <a:gd name="adj" fmla="val 444"/>
            </a:avLst>
          </a:prstGeom>
          <a:solidFill>
            <a:srgbClr val="FFFF66">
              <a:alpha val="69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841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160" tIns="46080" rIns="92160" bIns="46080"/>
          <a:lstStyle/>
          <a:p>
            <a:pPr defTabSz="457200">
              <a:lnSpc>
                <a:spcPct val="96000"/>
              </a:lnSpc>
              <a:buClr>
                <a:srgbClr val="000000"/>
              </a:buClr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GB" sz="1600" dirty="0">
                <a:solidFill>
                  <a:srgbClr val="FF0000"/>
                </a:solidFill>
                <a:latin typeface="Luxi Sans" pitchFamily="32" charset="0"/>
              </a:rPr>
              <a:t> CERN Main Site  </a:t>
            </a:r>
          </a:p>
        </p:txBody>
      </p:sp>
      <p:sp>
        <p:nvSpPr>
          <p:cNvPr id="656391" name="Text Box 7"/>
          <p:cNvSpPr txBox="1">
            <a:spLocks noChangeArrowheads="1"/>
          </p:cNvSpPr>
          <p:nvPr/>
        </p:nvSpPr>
        <p:spPr bwMode="auto">
          <a:xfrm>
            <a:off x="7232650" y="927102"/>
            <a:ext cx="801688" cy="263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6720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 algn="l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GB" sz="2000" dirty="0">
                <a:solidFill>
                  <a:srgbClr val="FFFF99"/>
                </a:solidFill>
                <a:latin typeface="Luxi Sans" pitchFamily="32" charset="0"/>
              </a:rPr>
              <a:t>Switzerland</a:t>
            </a:r>
          </a:p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GB" sz="2000" dirty="0">
                <a:solidFill>
                  <a:srgbClr val="FFFF99"/>
                </a:solidFill>
                <a:latin typeface="Luxi Sans" pitchFamily="32" charset="0"/>
              </a:rPr>
              <a:t>Lake Geneva</a:t>
            </a:r>
          </a:p>
        </p:txBody>
      </p:sp>
      <p:sp>
        <p:nvSpPr>
          <p:cNvPr id="656392" name="Text Box 8"/>
          <p:cNvSpPr txBox="1">
            <a:spLocks noChangeArrowheads="1"/>
          </p:cNvSpPr>
          <p:nvPr/>
        </p:nvSpPr>
        <p:spPr bwMode="auto">
          <a:xfrm>
            <a:off x="457202" y="6019802"/>
            <a:ext cx="1038225" cy="263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6720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 algn="l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GB" sz="2000" b="1" dirty="0">
                <a:solidFill>
                  <a:srgbClr val="FFFF99"/>
                </a:solidFill>
                <a:latin typeface="Luxi Sans" pitchFamily="32" charset="0"/>
              </a:rPr>
              <a:t>France</a:t>
            </a:r>
          </a:p>
        </p:txBody>
      </p:sp>
      <p:sp>
        <p:nvSpPr>
          <p:cNvPr id="656393" name="Text Box 9"/>
          <p:cNvSpPr txBox="1">
            <a:spLocks noChangeArrowheads="1"/>
          </p:cNvSpPr>
          <p:nvPr/>
        </p:nvSpPr>
        <p:spPr bwMode="auto">
          <a:xfrm>
            <a:off x="2771777" y="1268415"/>
            <a:ext cx="2511425" cy="573087"/>
          </a:xfrm>
          <a:prstGeom prst="rect">
            <a:avLst/>
          </a:prstGeom>
          <a:solidFill>
            <a:srgbClr val="FFFF99">
              <a:alpha val="75999"/>
            </a:srgbClr>
          </a:solidFill>
          <a:ln w="1841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" tIns="9000" rIns="9000" bIns="9000"/>
          <a:lstStyle>
            <a:lvl1pPr algn="l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GB" sz="2000" dirty="0">
                <a:solidFill>
                  <a:srgbClr val="0000FF"/>
                </a:solidFill>
                <a:latin typeface="Luxi Sans" pitchFamily="32" charset="0"/>
              </a:rPr>
              <a:t> </a:t>
            </a:r>
            <a:r>
              <a:rPr lang="en-GB" sz="2000" dirty="0">
                <a:solidFill>
                  <a:srgbClr val="FF0000"/>
                </a:solidFill>
                <a:latin typeface="Luxi Sans" pitchFamily="32" charset="0"/>
              </a:rPr>
              <a:t>LHC Accelerator </a:t>
            </a:r>
          </a:p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GB" sz="1400" dirty="0">
                <a:solidFill>
                  <a:srgbClr val="FF0000"/>
                </a:solidFill>
                <a:latin typeface="Luxi Sans" pitchFamily="32" charset="0"/>
              </a:rPr>
              <a:t>  (100 m down) </a:t>
            </a:r>
          </a:p>
        </p:txBody>
      </p:sp>
      <p:sp>
        <p:nvSpPr>
          <p:cNvPr id="656394" name="AutoShape 10"/>
          <p:cNvSpPr>
            <a:spLocks noChangeArrowheads="1"/>
          </p:cNvSpPr>
          <p:nvPr/>
        </p:nvSpPr>
        <p:spPr bwMode="auto">
          <a:xfrm>
            <a:off x="4876800" y="4343402"/>
            <a:ext cx="1519238" cy="504825"/>
          </a:xfrm>
          <a:prstGeom prst="roundRect">
            <a:avLst>
              <a:gd name="adj" fmla="val 639"/>
            </a:avLst>
          </a:prstGeom>
          <a:solidFill>
            <a:srgbClr val="FFFF99">
              <a:alpha val="70000"/>
            </a:srgbClr>
          </a:solidFill>
          <a:ln w="1841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160" tIns="46080" rIns="92160" bIns="46080"/>
          <a:lstStyle/>
          <a:p>
            <a:pPr defTabSz="457200">
              <a:lnSpc>
                <a:spcPct val="96000"/>
              </a:lnSpc>
              <a:buClr>
                <a:srgbClr val="000000"/>
              </a:buClr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GB" sz="1400" dirty="0">
                <a:solidFill>
                  <a:srgbClr val="FF0000"/>
                </a:solidFill>
                <a:latin typeface="Luxi Sans" pitchFamily="32" charset="0"/>
              </a:rPr>
              <a:t> SPS Accelerator </a:t>
            </a:r>
          </a:p>
        </p:txBody>
      </p:sp>
      <p:sp>
        <p:nvSpPr>
          <p:cNvPr id="656395" name="AutoShape 11"/>
          <p:cNvSpPr>
            <a:spLocks noChangeArrowheads="1"/>
          </p:cNvSpPr>
          <p:nvPr/>
        </p:nvSpPr>
        <p:spPr bwMode="auto">
          <a:xfrm>
            <a:off x="2971802" y="3429000"/>
            <a:ext cx="1317625" cy="503238"/>
          </a:xfrm>
          <a:prstGeom prst="roundRect">
            <a:avLst>
              <a:gd name="adj" fmla="val 593"/>
            </a:avLst>
          </a:prstGeom>
          <a:solidFill>
            <a:srgbClr val="FFFF99">
              <a:alpha val="70000"/>
            </a:srgbClr>
          </a:solidFill>
          <a:ln w="1841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160" tIns="46080" rIns="92160" bIns="46080"/>
          <a:lstStyle/>
          <a:p>
            <a:pPr defTabSz="457200">
              <a:lnSpc>
                <a:spcPct val="94000"/>
              </a:lnSpc>
              <a:buClr>
                <a:srgbClr val="000000"/>
              </a:buClr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rgbClr val="FF0000"/>
                </a:solidFill>
                <a:latin typeface="Luxi Sans" pitchFamily="32" charset="0"/>
              </a:rPr>
              <a:t>CERN-Prevessin</a:t>
            </a:r>
          </a:p>
        </p:txBody>
      </p:sp>
      <p:sp>
        <p:nvSpPr>
          <p:cNvPr id="656396" name="Freeform 12"/>
          <p:cNvSpPr>
            <a:spLocks/>
          </p:cNvSpPr>
          <p:nvPr/>
        </p:nvSpPr>
        <p:spPr bwMode="auto">
          <a:xfrm>
            <a:off x="4432302" y="5216525"/>
            <a:ext cx="2525713" cy="628650"/>
          </a:xfrm>
          <a:custGeom>
            <a:avLst/>
            <a:gdLst>
              <a:gd name="T0" fmla="*/ 232 w 1591"/>
              <a:gd name="T1" fmla="*/ 177 h 396"/>
              <a:gd name="T2" fmla="*/ 1240 w 1591"/>
              <a:gd name="T3" fmla="*/ 40 h 396"/>
              <a:gd name="T4" fmla="*/ 1514 w 1591"/>
              <a:gd name="T5" fmla="*/ 0 h 396"/>
              <a:gd name="T6" fmla="*/ 1540 w 1591"/>
              <a:gd name="T7" fmla="*/ 79 h 396"/>
              <a:gd name="T8" fmla="*/ 1566 w 1591"/>
              <a:gd name="T9" fmla="*/ 189 h 396"/>
              <a:gd name="T10" fmla="*/ 1588 w 1591"/>
              <a:gd name="T11" fmla="*/ 256 h 396"/>
              <a:gd name="T12" fmla="*/ 1456 w 1591"/>
              <a:gd name="T13" fmla="*/ 300 h 396"/>
              <a:gd name="T14" fmla="*/ 1391 w 1591"/>
              <a:gd name="T15" fmla="*/ 338 h 396"/>
              <a:gd name="T16" fmla="*/ 1310 w 1591"/>
              <a:gd name="T17" fmla="*/ 384 h 396"/>
              <a:gd name="T18" fmla="*/ 1209 w 1591"/>
              <a:gd name="T19" fmla="*/ 376 h 396"/>
              <a:gd name="T20" fmla="*/ 837 w 1591"/>
              <a:gd name="T21" fmla="*/ 379 h 396"/>
              <a:gd name="T22" fmla="*/ 770 w 1591"/>
              <a:gd name="T23" fmla="*/ 328 h 396"/>
              <a:gd name="T24" fmla="*/ 247 w 1591"/>
              <a:gd name="T25" fmla="*/ 310 h 396"/>
              <a:gd name="T26" fmla="*/ 47 w 1591"/>
              <a:gd name="T27" fmla="*/ 299 h 396"/>
              <a:gd name="T28" fmla="*/ 38 w 1591"/>
              <a:gd name="T29" fmla="*/ 230 h 396"/>
              <a:gd name="T30" fmla="*/ 232 w 1591"/>
              <a:gd name="T31" fmla="*/ 177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591" h="396">
                <a:moveTo>
                  <a:pt x="232" y="177"/>
                </a:moveTo>
                <a:cubicBezTo>
                  <a:pt x="437" y="152"/>
                  <a:pt x="1042" y="72"/>
                  <a:pt x="1240" y="40"/>
                </a:cubicBezTo>
                <a:cubicBezTo>
                  <a:pt x="1262" y="6"/>
                  <a:pt x="1478" y="24"/>
                  <a:pt x="1514" y="0"/>
                </a:cubicBezTo>
                <a:cubicBezTo>
                  <a:pt x="1548" y="12"/>
                  <a:pt x="1532" y="47"/>
                  <a:pt x="1540" y="79"/>
                </a:cubicBezTo>
                <a:cubicBezTo>
                  <a:pt x="1544" y="126"/>
                  <a:pt x="1544" y="145"/>
                  <a:pt x="1566" y="189"/>
                </a:cubicBezTo>
                <a:cubicBezTo>
                  <a:pt x="1591" y="238"/>
                  <a:pt x="1572" y="210"/>
                  <a:pt x="1588" y="256"/>
                </a:cubicBezTo>
                <a:cubicBezTo>
                  <a:pt x="1583" y="309"/>
                  <a:pt x="1478" y="256"/>
                  <a:pt x="1456" y="300"/>
                </a:cubicBezTo>
                <a:cubicBezTo>
                  <a:pt x="1450" y="311"/>
                  <a:pt x="1400" y="330"/>
                  <a:pt x="1391" y="338"/>
                </a:cubicBezTo>
                <a:cubicBezTo>
                  <a:pt x="1370" y="356"/>
                  <a:pt x="1348" y="369"/>
                  <a:pt x="1310" y="384"/>
                </a:cubicBezTo>
                <a:cubicBezTo>
                  <a:pt x="1257" y="382"/>
                  <a:pt x="1258" y="396"/>
                  <a:pt x="1209" y="376"/>
                </a:cubicBezTo>
                <a:cubicBezTo>
                  <a:pt x="1185" y="366"/>
                  <a:pt x="864" y="381"/>
                  <a:pt x="837" y="379"/>
                </a:cubicBezTo>
                <a:cubicBezTo>
                  <a:pt x="767" y="374"/>
                  <a:pt x="841" y="330"/>
                  <a:pt x="770" y="328"/>
                </a:cubicBezTo>
                <a:cubicBezTo>
                  <a:pt x="485" y="306"/>
                  <a:pt x="682" y="317"/>
                  <a:pt x="247" y="310"/>
                </a:cubicBezTo>
                <a:cubicBezTo>
                  <a:pt x="181" y="304"/>
                  <a:pt x="113" y="312"/>
                  <a:pt x="47" y="299"/>
                </a:cubicBezTo>
                <a:cubicBezTo>
                  <a:pt x="0" y="284"/>
                  <a:pt x="44" y="248"/>
                  <a:pt x="38" y="230"/>
                </a:cubicBezTo>
                <a:cubicBezTo>
                  <a:pt x="58" y="208"/>
                  <a:pt x="32" y="209"/>
                  <a:pt x="232" y="177"/>
                </a:cubicBezTo>
                <a:close/>
              </a:path>
            </a:pathLst>
          </a:custGeom>
          <a:noFill/>
          <a:ln w="9525">
            <a:solidFill>
              <a:srgbClr val="FFFF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dirty="0">
              <a:solidFill>
                <a:srgbClr val="FFFFFF"/>
              </a:solidFill>
            </a:endParaRPr>
          </a:p>
        </p:txBody>
      </p:sp>
      <p:grpSp>
        <p:nvGrpSpPr>
          <p:cNvPr id="656399" name="Group 15"/>
          <p:cNvGrpSpPr>
            <a:grpSpLocks/>
          </p:cNvGrpSpPr>
          <p:nvPr/>
        </p:nvGrpSpPr>
        <p:grpSpPr bwMode="auto">
          <a:xfrm>
            <a:off x="3100388" y="2092325"/>
            <a:ext cx="755650" cy="941388"/>
            <a:chOff x="3150" y="228"/>
            <a:chExt cx="476" cy="593"/>
          </a:xfrm>
        </p:grpSpPr>
        <p:sp>
          <p:nvSpPr>
            <p:cNvPr id="656400" name="Text Box 16"/>
            <p:cNvSpPr txBox="1">
              <a:spLocks noChangeArrowheads="1"/>
            </p:cNvSpPr>
            <p:nvPr/>
          </p:nvSpPr>
          <p:spPr bwMode="auto">
            <a:xfrm>
              <a:off x="3150" y="569"/>
              <a:ext cx="476" cy="252"/>
            </a:xfrm>
            <a:prstGeom prst="rect">
              <a:avLst/>
            </a:prstGeom>
            <a:solidFill>
              <a:srgbClr val="008000"/>
            </a:solidFill>
            <a:ln w="12700">
              <a:solidFill>
                <a:srgbClr val="FFFF00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sz="2000" b="1" dirty="0">
                  <a:solidFill>
                    <a:srgbClr val="FFFF00"/>
                  </a:solidFill>
                  <a:latin typeface="Arial" charset="0"/>
                </a:rPr>
                <a:t>CMS</a:t>
              </a:r>
              <a:endParaRPr lang="en-GB" sz="1600" b="1" dirty="0">
                <a:solidFill>
                  <a:srgbClr val="FFFF00"/>
                </a:solidFill>
                <a:latin typeface="Arial" charset="0"/>
              </a:endParaRPr>
            </a:p>
          </p:txBody>
        </p:sp>
        <p:sp>
          <p:nvSpPr>
            <p:cNvPr id="656401" name="Line 17"/>
            <p:cNvSpPr>
              <a:spLocks noChangeShapeType="1"/>
            </p:cNvSpPr>
            <p:nvPr/>
          </p:nvSpPr>
          <p:spPr bwMode="auto">
            <a:xfrm flipH="1" flipV="1">
              <a:off x="3570" y="228"/>
              <a:ext cx="48" cy="336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none" w="sm" len="sm"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656402" name="Group 18"/>
          <p:cNvGrpSpPr>
            <a:grpSpLocks/>
          </p:cNvGrpSpPr>
          <p:nvPr/>
        </p:nvGrpSpPr>
        <p:grpSpPr bwMode="auto">
          <a:xfrm>
            <a:off x="2479675" y="4186238"/>
            <a:ext cx="960438" cy="990600"/>
            <a:chOff x="3675" y="3264"/>
            <a:chExt cx="605" cy="624"/>
          </a:xfrm>
        </p:grpSpPr>
        <p:sp>
          <p:nvSpPr>
            <p:cNvPr id="656403" name="Text Box 19"/>
            <p:cNvSpPr txBox="1">
              <a:spLocks noChangeArrowheads="1"/>
            </p:cNvSpPr>
            <p:nvPr/>
          </p:nvSpPr>
          <p:spPr bwMode="auto">
            <a:xfrm>
              <a:off x="3675" y="3264"/>
              <a:ext cx="605" cy="258"/>
            </a:xfrm>
            <a:prstGeom prst="rect">
              <a:avLst/>
            </a:prstGeom>
            <a:solidFill>
              <a:srgbClr val="008000"/>
            </a:solidFill>
            <a:ln w="12700">
              <a:solidFill>
                <a:schemeClr val="hlink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sz="2000" b="1" dirty="0">
                  <a:solidFill>
                    <a:srgbClr val="FFFF00"/>
                  </a:solidFill>
                  <a:latin typeface="Arial" charset="0"/>
                </a:rPr>
                <a:t>ALICE</a:t>
              </a:r>
            </a:p>
          </p:txBody>
        </p:sp>
        <p:sp>
          <p:nvSpPr>
            <p:cNvPr id="656404" name="Line 20"/>
            <p:cNvSpPr>
              <a:spLocks noChangeShapeType="1"/>
            </p:cNvSpPr>
            <p:nvPr/>
          </p:nvSpPr>
          <p:spPr bwMode="auto">
            <a:xfrm flipH="1">
              <a:off x="3679" y="3552"/>
              <a:ext cx="240" cy="336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none" w="sm" len="sm"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656405" name="Group 21"/>
          <p:cNvGrpSpPr>
            <a:grpSpLocks/>
          </p:cNvGrpSpPr>
          <p:nvPr/>
        </p:nvGrpSpPr>
        <p:grpSpPr bwMode="auto">
          <a:xfrm>
            <a:off x="7523163" y="2482852"/>
            <a:ext cx="876300" cy="1185863"/>
            <a:chOff x="4649" y="2592"/>
            <a:chExt cx="552" cy="747"/>
          </a:xfrm>
        </p:grpSpPr>
        <p:sp>
          <p:nvSpPr>
            <p:cNvPr id="656406" name="Text Box 22"/>
            <p:cNvSpPr txBox="1">
              <a:spLocks noChangeArrowheads="1"/>
            </p:cNvSpPr>
            <p:nvPr/>
          </p:nvSpPr>
          <p:spPr bwMode="auto">
            <a:xfrm>
              <a:off x="4649" y="2592"/>
              <a:ext cx="552" cy="259"/>
            </a:xfrm>
            <a:prstGeom prst="rect">
              <a:avLst/>
            </a:prstGeom>
            <a:solidFill>
              <a:srgbClr val="008000"/>
            </a:solidFill>
            <a:ln w="12700">
              <a:solidFill>
                <a:schemeClr val="hlink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sz="2000" b="1" dirty="0">
                  <a:solidFill>
                    <a:srgbClr val="FFFF00"/>
                  </a:solidFill>
                  <a:latin typeface="Arial" charset="0"/>
                </a:rPr>
                <a:t>LHCb</a:t>
              </a:r>
            </a:p>
          </p:txBody>
        </p:sp>
        <p:sp>
          <p:nvSpPr>
            <p:cNvPr id="656407" name="Line 23"/>
            <p:cNvSpPr>
              <a:spLocks noChangeShapeType="1"/>
            </p:cNvSpPr>
            <p:nvPr/>
          </p:nvSpPr>
          <p:spPr bwMode="auto">
            <a:xfrm>
              <a:off x="4903" y="2937"/>
              <a:ext cx="64" cy="402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none" w="sm" len="sm"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656409" name="Group 25"/>
          <p:cNvGrpSpPr>
            <a:grpSpLocks/>
          </p:cNvGrpSpPr>
          <p:nvPr/>
        </p:nvGrpSpPr>
        <p:grpSpPr bwMode="auto">
          <a:xfrm>
            <a:off x="6227763" y="4978402"/>
            <a:ext cx="1560512" cy="409575"/>
            <a:chOff x="3923" y="3136"/>
            <a:chExt cx="983" cy="258"/>
          </a:xfrm>
        </p:grpSpPr>
        <p:sp>
          <p:nvSpPr>
            <p:cNvPr id="656398" name="Text Box 14"/>
            <p:cNvSpPr txBox="1">
              <a:spLocks noChangeArrowheads="1"/>
            </p:cNvSpPr>
            <p:nvPr/>
          </p:nvSpPr>
          <p:spPr bwMode="auto">
            <a:xfrm>
              <a:off x="4247" y="3136"/>
              <a:ext cx="659" cy="258"/>
            </a:xfrm>
            <a:prstGeom prst="rect">
              <a:avLst/>
            </a:prstGeom>
            <a:solidFill>
              <a:srgbClr val="008000"/>
            </a:solidFill>
            <a:ln w="12700">
              <a:solidFill>
                <a:schemeClr val="hlink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sz="2000" b="1" dirty="0">
                  <a:solidFill>
                    <a:srgbClr val="FFFF00"/>
                  </a:solidFill>
                  <a:latin typeface="Arial" charset="0"/>
                </a:rPr>
                <a:t>ATLAS</a:t>
              </a:r>
            </a:p>
          </p:txBody>
        </p:sp>
        <p:sp>
          <p:nvSpPr>
            <p:cNvPr id="656408" name="Line 24"/>
            <p:cNvSpPr>
              <a:spLocks noChangeShapeType="1"/>
            </p:cNvSpPr>
            <p:nvPr/>
          </p:nvSpPr>
          <p:spPr bwMode="auto">
            <a:xfrm flipH="1" flipV="1">
              <a:off x="3923" y="3214"/>
              <a:ext cx="313" cy="35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none" w="sm" len="sm"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 dirty="0">
                <a:solidFill>
                  <a:srgbClr val="FFFFFF"/>
                </a:solidFill>
              </a:endParaRPr>
            </a:p>
          </p:txBody>
        </p:sp>
      </p:grp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F6CB6A6-7DF9-F94D-928E-B9FF55ECB25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2. February 2021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C2CCAA4-4E4F-E945-9499-78FB6F0A45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Daniel Wollmann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1B32B0-AF13-264C-B06E-4E1E24C931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8512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56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56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656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656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656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56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656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7EFD03-53A2-7F4D-9183-7D868F2948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9946" y="100109"/>
            <a:ext cx="8226854" cy="781634"/>
          </a:xfrm>
        </p:spPr>
        <p:txBody>
          <a:bodyPr>
            <a:noAutofit/>
          </a:bodyPr>
          <a:lstStyle/>
          <a:p>
            <a:pPr algn="ctr"/>
            <a:r>
              <a:rPr lang="en-US" sz="2800" dirty="0"/>
              <a:t>New protection systems for superconducting circuits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5A26AC-D022-BD4C-B08A-4D9A857D75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849623"/>
            <a:ext cx="6070128" cy="2237556"/>
          </a:xfrm>
        </p:spPr>
        <p:txBody>
          <a:bodyPr>
            <a:normAutofit lnSpcReduction="10000"/>
          </a:bodyPr>
          <a:lstStyle/>
          <a:p>
            <a:pPr marL="184150" indent="-147638">
              <a:lnSpc>
                <a:spcPct val="120000"/>
              </a:lnSpc>
            </a:pPr>
            <a:r>
              <a:rPr lang="en-US" sz="2000" dirty="0"/>
              <a:t>Prototype 2 kA electro-mechanical in-vacuum breaker based energy extraction system for HL-LHC</a:t>
            </a:r>
          </a:p>
          <a:p>
            <a:pPr marL="184150" indent="-147638">
              <a:lnSpc>
                <a:spcPct val="120000"/>
              </a:lnSpc>
            </a:pPr>
            <a:r>
              <a:rPr lang="en-US" sz="2000" dirty="0"/>
              <a:t>Coupling Loss Induced Quench systems developed @ CERN and built in industry for test stations and HL-LHC </a:t>
            </a:r>
          </a:p>
          <a:p>
            <a:pPr>
              <a:lnSpc>
                <a:spcPct val="120000"/>
              </a:lnSpc>
            </a:pPr>
            <a:endParaRPr lang="en-US" sz="2000" dirty="0"/>
          </a:p>
          <a:p>
            <a:pPr>
              <a:lnSpc>
                <a:spcPct val="120000"/>
              </a:lnSpc>
            </a:pPr>
            <a:endParaRPr lang="en-US" sz="2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6CF02A-B2A4-BF4F-9C21-3243732B80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9CCD0AF-3000-A940-A4F7-DDC6EA3887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826957" y="3843466"/>
            <a:ext cx="3780375" cy="212646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7C8954F-223B-0543-BDAB-9534873930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36302" y="3165301"/>
            <a:ext cx="2592288" cy="258081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110D974-617E-BF4A-9E10-115EBC34830F}"/>
              </a:ext>
            </a:extLst>
          </p:cNvPr>
          <p:cNvSpPr txBox="1"/>
          <p:nvPr/>
        </p:nvSpPr>
        <p:spPr>
          <a:xfrm>
            <a:off x="1939009" y="5827496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Controls &amp; Switches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405C679-75A3-EF43-BBBA-D11605156340}"/>
              </a:ext>
            </a:extLst>
          </p:cNvPr>
          <p:cNvSpPr txBox="1"/>
          <p:nvPr/>
        </p:nvSpPr>
        <p:spPr>
          <a:xfrm>
            <a:off x="2149334" y="6216650"/>
            <a:ext cx="25792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Courtesy F. Rodriguez </a:t>
            </a:r>
            <a:r>
              <a:rPr lang="en-US" sz="1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Mateos</a:t>
            </a:r>
            <a:endParaRPr lang="en-US" sz="1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2647850F-42E8-E449-AF8E-58D2C82D693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2. February 2021</a:t>
            </a:r>
            <a:endParaRPr lang="en-US" dirty="0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A9A8A532-6B51-9840-B246-B9786237C5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Daniel Wollmann</a:t>
            </a:r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ECB51EF-7E65-2841-930A-4A9AEB95F1A5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67546" y="1451359"/>
            <a:ext cx="1526019" cy="368490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E002725-BE5D-E84A-AFC1-236125D04BE8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7085644" y="4077937"/>
            <a:ext cx="2352988" cy="164923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BC2A5BC-2443-4142-950D-A7DF8B676EEE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7522" y="741731"/>
            <a:ext cx="1649232" cy="2845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2409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577827"/>
          </a:xfrm>
        </p:spPr>
        <p:txBody>
          <a:bodyPr>
            <a:noAutofit/>
          </a:bodyPr>
          <a:lstStyle/>
          <a:p>
            <a:r>
              <a:rPr lang="en-US" sz="3600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4176" y="1501031"/>
            <a:ext cx="8449878" cy="3338599"/>
          </a:xfrm>
        </p:spPr>
        <p:txBody>
          <a:bodyPr>
            <a:normAutofit lnSpcReduction="10000"/>
          </a:bodyPr>
          <a:lstStyle/>
          <a:p>
            <a:r>
              <a:rPr lang="en-US" sz="2800" dirty="0">
                <a:solidFill>
                  <a:schemeClr val="accent3"/>
                </a:solidFill>
              </a:rPr>
              <a:t>LHC parameters for Machine Protection (MP)</a:t>
            </a:r>
          </a:p>
          <a:p>
            <a:r>
              <a:rPr lang="en-US" sz="2800" dirty="0">
                <a:solidFill>
                  <a:schemeClr val="accent3"/>
                </a:solidFill>
              </a:rPr>
              <a:t>Failure time scales and Machine Protection Systems</a:t>
            </a:r>
          </a:p>
          <a:p>
            <a:r>
              <a:rPr lang="en-US" sz="2800" dirty="0"/>
              <a:t>LHC Operation – a machine protection view</a:t>
            </a:r>
          </a:p>
          <a:p>
            <a:r>
              <a:rPr lang="en-US" sz="2800" dirty="0">
                <a:solidFill>
                  <a:schemeClr val="accent3"/>
                </a:solidFill>
              </a:rPr>
              <a:t>Machine Protection studies for the future</a:t>
            </a:r>
          </a:p>
          <a:p>
            <a:pPr lvl="1"/>
            <a:r>
              <a:rPr lang="en-US" sz="2400" dirty="0">
                <a:solidFill>
                  <a:schemeClr val="accent3"/>
                </a:solidFill>
              </a:rPr>
              <a:t>Cold diode qualification</a:t>
            </a:r>
          </a:p>
          <a:p>
            <a:pPr lvl="1"/>
            <a:r>
              <a:rPr lang="en-US" sz="2400" dirty="0">
                <a:solidFill>
                  <a:schemeClr val="accent3"/>
                </a:solidFill>
              </a:rPr>
              <a:t>Sc. magnet damage due to beam impact</a:t>
            </a:r>
          </a:p>
          <a:p>
            <a:endParaRPr lang="en-US" sz="2800" dirty="0">
              <a:solidFill>
                <a:schemeClr val="accent3"/>
              </a:solidFill>
            </a:endParaRPr>
          </a:p>
          <a:p>
            <a:endParaRPr lang="en-US" sz="2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B325E8A-3A41-984C-87C0-9256D6D0D39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2. February 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848C2A2-D251-504E-A465-FC59B986A1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Daniel Wollmann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37552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21D6A5-DC68-9547-98B0-17000C180B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959258"/>
          </a:xfrm>
        </p:spPr>
        <p:txBody>
          <a:bodyPr>
            <a:noAutofit/>
          </a:bodyPr>
          <a:lstStyle/>
          <a:p>
            <a:pPr algn="ctr"/>
            <a:r>
              <a:rPr lang="en-US" sz="3200" dirty="0"/>
              <a:t>Commissioning and re-validation of machine protection systems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CDDC79-0939-3C45-B25C-4B59A4B8FD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32857"/>
            <a:ext cx="8226854" cy="4423670"/>
          </a:xfrm>
        </p:spPr>
        <p:txBody>
          <a:bodyPr/>
          <a:lstStyle/>
          <a:p>
            <a:r>
              <a:rPr lang="en-US" b="1" dirty="0"/>
              <a:t>Commissioning </a:t>
            </a:r>
            <a:r>
              <a:rPr lang="en-US" dirty="0"/>
              <a:t>of each machine protection system is defined in </a:t>
            </a:r>
            <a:r>
              <a:rPr lang="en-US" b="1" dirty="0"/>
              <a:t>detailed procedures</a:t>
            </a:r>
            <a:r>
              <a:rPr lang="en-US" dirty="0"/>
              <a:t>, specifying the </a:t>
            </a:r>
            <a:r>
              <a:rPr lang="en-US" b="1" dirty="0"/>
              <a:t>revalidations</a:t>
            </a:r>
            <a:r>
              <a:rPr lang="en-US" dirty="0"/>
              <a:t> required after long/short stops</a:t>
            </a:r>
          </a:p>
          <a:p>
            <a:r>
              <a:rPr lang="en-US" dirty="0"/>
              <a:t>Commissioning with beam is followed by an </a:t>
            </a:r>
            <a:r>
              <a:rPr lang="en-US" b="1" dirty="0"/>
              <a:t>intensity ramp-up</a:t>
            </a:r>
          </a:p>
          <a:p>
            <a:r>
              <a:rPr lang="en-US" dirty="0"/>
              <a:t>Technical stops require a </a:t>
            </a:r>
            <a:r>
              <a:rPr lang="en-US" b="1" dirty="0"/>
              <a:t>partial re-validation </a:t>
            </a:r>
            <a:r>
              <a:rPr lang="en-US" dirty="0"/>
              <a:t>and are followed by a fast intensity ramp-up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48C520-903F-5E49-9B7F-3002C50C58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D855814-FF66-BC4E-9411-D37A187A078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2. February 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836F7FA-340B-D449-AB8F-226051ADD9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Daniel Wollmann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226552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B274EA-6203-2341-ACF8-F51DD69866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376271"/>
          </a:xfrm>
        </p:spPr>
        <p:txBody>
          <a:bodyPr>
            <a:noAutofit/>
          </a:bodyPr>
          <a:lstStyle/>
          <a:p>
            <a:r>
              <a:rPr lang="en-US" sz="3600" dirty="0"/>
              <a:t>Intensity ramp-up 2017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74F0C1-0BCD-CB43-8384-48053B8929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0871" y="771311"/>
            <a:ext cx="8226854" cy="517371"/>
          </a:xfrm>
        </p:spPr>
        <p:txBody>
          <a:bodyPr>
            <a:normAutofit fontScale="62500" lnSpcReduction="20000"/>
          </a:bodyPr>
          <a:lstStyle/>
          <a:p>
            <a:pPr marL="36512" indent="0">
              <a:lnSpc>
                <a:spcPct val="120000"/>
              </a:lnSpc>
              <a:buNone/>
            </a:pPr>
            <a:r>
              <a:rPr lang="en-US" sz="3200" dirty="0"/>
              <a:t>The plan: </a:t>
            </a:r>
            <a:r>
              <a:rPr lang="en-US" sz="3200" dirty="0">
                <a:solidFill>
                  <a:srgbClr val="E76725"/>
                </a:solidFill>
              </a:rPr>
              <a:t>3 - 12 </a:t>
            </a:r>
            <a:r>
              <a:rPr lang="en-US" sz="3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- 72 - 300 - 600 - 900 - 1200</a:t>
            </a:r>
            <a:r>
              <a:rPr lang="en-US" sz="3200" dirty="0"/>
              <a:t> - </a:t>
            </a:r>
            <a:r>
              <a:rPr lang="en-US" sz="3200" dirty="0">
                <a:solidFill>
                  <a:srgbClr val="800000"/>
                </a:solidFill>
              </a:rPr>
              <a:t>1800 -  2400 </a:t>
            </a:r>
            <a:r>
              <a:rPr lang="mr-IN" sz="3200" dirty="0">
                <a:solidFill>
                  <a:srgbClr val="800000"/>
                </a:solidFill>
              </a:rPr>
              <a:t>–</a:t>
            </a:r>
            <a:r>
              <a:rPr lang="en-US" sz="3200" dirty="0">
                <a:solidFill>
                  <a:srgbClr val="800000"/>
                </a:solidFill>
              </a:rPr>
              <a:t> 2550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0E2FFF-3F11-8141-BCF5-9560C7FBC4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33</a:t>
            </a:fld>
            <a:endParaRPr lang="en-US" dirty="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B0D9A414-7AF5-0248-BC82-1EDADACC84B2}"/>
              </a:ext>
            </a:extLst>
          </p:cNvPr>
          <p:cNvGrpSpPr/>
          <p:nvPr/>
        </p:nvGrpSpPr>
        <p:grpSpPr>
          <a:xfrm>
            <a:off x="-7656" y="1139037"/>
            <a:ext cx="9145373" cy="1331694"/>
            <a:chOff x="-1373" y="2459721"/>
            <a:chExt cx="9145373" cy="1331694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0FA92AC0-07AE-7344-9B29-558AFA598AE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7630" y="2719149"/>
              <a:ext cx="9106370" cy="1072266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958591A-9F28-E849-A3AC-B121C5360A67}"/>
                </a:ext>
              </a:extLst>
            </p:cNvPr>
            <p:cNvSpPr txBox="1"/>
            <p:nvPr/>
          </p:nvSpPr>
          <p:spPr>
            <a:xfrm>
              <a:off x="-1373" y="2752622"/>
              <a:ext cx="6954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accent1">
                      <a:lumMod val="25000"/>
                    </a:schemeClr>
                  </a:solidFill>
                </a:rPr>
                <a:t>23.05.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8CC08A1-3785-C14A-BD12-81BE254B38B5}"/>
                </a:ext>
              </a:extLst>
            </p:cNvPr>
            <p:cNvSpPr txBox="1"/>
            <p:nvPr/>
          </p:nvSpPr>
          <p:spPr>
            <a:xfrm>
              <a:off x="1258916" y="3197866"/>
              <a:ext cx="7252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FF6600"/>
                  </a:solidFill>
                </a:rPr>
                <a:t>3/12 b</a:t>
              </a: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B518736C-B21E-F241-94AE-CEB7493B256E}"/>
                </a:ext>
              </a:extLst>
            </p:cNvPr>
            <p:cNvCxnSpPr/>
            <p:nvPr/>
          </p:nvCxnSpPr>
          <p:spPr>
            <a:xfrm>
              <a:off x="2104823" y="2733286"/>
              <a:ext cx="0" cy="996222"/>
            </a:xfrm>
            <a:prstGeom prst="line">
              <a:avLst/>
            </a:prstGeom>
            <a:ln>
              <a:solidFill>
                <a:srgbClr val="FF660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7C48E55-3D13-7A48-B267-627D5495FB04}"/>
                </a:ext>
              </a:extLst>
            </p:cNvPr>
            <p:cNvSpPr txBox="1"/>
            <p:nvPr/>
          </p:nvSpPr>
          <p:spPr>
            <a:xfrm>
              <a:off x="1757089" y="2459721"/>
              <a:ext cx="6954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accent1">
                      <a:lumMod val="25000"/>
                    </a:schemeClr>
                  </a:solidFill>
                </a:rPr>
                <a:t>26.05.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338CB700-F0D9-DE4E-8837-7B1080D0C133}"/>
                </a:ext>
              </a:extLst>
            </p:cNvPr>
            <p:cNvSpPr txBox="1"/>
            <p:nvPr/>
          </p:nvSpPr>
          <p:spPr>
            <a:xfrm>
              <a:off x="2659472" y="3155112"/>
              <a:ext cx="59643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FF6600"/>
                  </a:solidFill>
                </a:rPr>
                <a:t>75 b</a:t>
              </a: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1BA97586-7195-7143-BB52-54B8C75BE3D4}"/>
                </a:ext>
              </a:extLst>
            </p:cNvPr>
            <p:cNvCxnSpPr/>
            <p:nvPr/>
          </p:nvCxnSpPr>
          <p:spPr>
            <a:xfrm>
              <a:off x="3376554" y="2733286"/>
              <a:ext cx="0" cy="996222"/>
            </a:xfrm>
            <a:prstGeom prst="line">
              <a:avLst/>
            </a:prstGeom>
            <a:ln>
              <a:solidFill>
                <a:srgbClr val="FF660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F875761A-5A4E-8D46-9D20-333A0459C80E}"/>
                </a:ext>
              </a:extLst>
            </p:cNvPr>
            <p:cNvSpPr txBox="1"/>
            <p:nvPr/>
          </p:nvSpPr>
          <p:spPr>
            <a:xfrm>
              <a:off x="2966983" y="2475465"/>
              <a:ext cx="6954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accent1">
                      <a:lumMod val="25000"/>
                    </a:schemeClr>
                  </a:solidFill>
                </a:rPr>
                <a:t>28.05.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1768071-EAAC-CD42-A2C2-0FE1CA0B0DCC}"/>
                </a:ext>
              </a:extLst>
            </p:cNvPr>
            <p:cNvSpPr txBox="1"/>
            <p:nvPr/>
          </p:nvSpPr>
          <p:spPr>
            <a:xfrm>
              <a:off x="4847850" y="3043977"/>
              <a:ext cx="73082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FF6600"/>
                  </a:solidFill>
                </a:rPr>
                <a:t>315 b</a:t>
              </a:r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6C0ADEEA-1125-FD4A-826F-4ABDE87F4D9F}"/>
                </a:ext>
              </a:extLst>
            </p:cNvPr>
            <p:cNvCxnSpPr/>
            <p:nvPr/>
          </p:nvCxnSpPr>
          <p:spPr>
            <a:xfrm>
              <a:off x="6909717" y="2734626"/>
              <a:ext cx="0" cy="996222"/>
            </a:xfrm>
            <a:prstGeom prst="line">
              <a:avLst/>
            </a:prstGeom>
            <a:ln>
              <a:solidFill>
                <a:srgbClr val="FF660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BC2C13F-974B-7A4B-A0B3-1F4B9E2F7B04}"/>
                </a:ext>
              </a:extLst>
            </p:cNvPr>
            <p:cNvSpPr txBox="1"/>
            <p:nvPr/>
          </p:nvSpPr>
          <p:spPr>
            <a:xfrm>
              <a:off x="7361687" y="2996964"/>
              <a:ext cx="73082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FF6600"/>
                  </a:solidFill>
                </a:rPr>
                <a:t>601 b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02C85335-EE8F-4A40-A8C7-A9E020062A95}"/>
                </a:ext>
              </a:extLst>
            </p:cNvPr>
            <p:cNvSpPr txBox="1"/>
            <p:nvPr/>
          </p:nvSpPr>
          <p:spPr>
            <a:xfrm>
              <a:off x="6458201" y="2495925"/>
              <a:ext cx="6954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accent1">
                      <a:lumMod val="25000"/>
                    </a:schemeClr>
                  </a:solidFill>
                </a:rPr>
                <a:t>03.06.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05A7F88D-B5E8-8C41-BF44-575302BFFB1C}"/>
                </a:ext>
              </a:extLst>
            </p:cNvPr>
            <p:cNvSpPr txBox="1"/>
            <p:nvPr/>
          </p:nvSpPr>
          <p:spPr>
            <a:xfrm>
              <a:off x="8181448" y="2520912"/>
              <a:ext cx="6954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accent1">
                      <a:lumMod val="25000"/>
                    </a:schemeClr>
                  </a:solidFill>
                </a:rPr>
                <a:t>06.06.</a:t>
              </a: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2990B263-CB70-AB43-BD74-4AA7575B21C0}"/>
              </a:ext>
            </a:extLst>
          </p:cNvPr>
          <p:cNvSpPr txBox="1"/>
          <p:nvPr/>
        </p:nvSpPr>
        <p:spPr>
          <a:xfrm>
            <a:off x="42678" y="2412193"/>
            <a:ext cx="21963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Scrubbing 07.-12.06.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27D83BA6-97A2-4147-95A8-361CA507B221}"/>
              </a:ext>
            </a:extLst>
          </p:cNvPr>
          <p:cNvGrpSpPr/>
          <p:nvPr/>
        </p:nvGrpSpPr>
        <p:grpSpPr>
          <a:xfrm>
            <a:off x="-85586" y="2663496"/>
            <a:ext cx="9214914" cy="1336952"/>
            <a:chOff x="-72287" y="4420292"/>
            <a:chExt cx="9214914" cy="1336952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1EFBDF6C-D3F1-E74A-9D69-6F7D67FEB2C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675" y="4662956"/>
              <a:ext cx="9138952" cy="1094288"/>
            </a:xfrm>
            <a:prstGeom prst="rect">
              <a:avLst/>
            </a:prstGeom>
          </p:spPr>
        </p:pic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5EA51BCE-DBBF-1C4A-823E-ACDD36BC1FC8}"/>
                </a:ext>
              </a:extLst>
            </p:cNvPr>
            <p:cNvCxnSpPr/>
            <p:nvPr/>
          </p:nvCxnSpPr>
          <p:spPr>
            <a:xfrm>
              <a:off x="457200" y="4711989"/>
              <a:ext cx="0" cy="996222"/>
            </a:xfrm>
            <a:prstGeom prst="line">
              <a:avLst/>
            </a:prstGeom>
            <a:ln>
              <a:solidFill>
                <a:srgbClr val="FF660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20F7EBE5-0256-924C-B058-6F66DD9BCAF7}"/>
                </a:ext>
              </a:extLst>
            </p:cNvPr>
            <p:cNvCxnSpPr/>
            <p:nvPr/>
          </p:nvCxnSpPr>
          <p:spPr>
            <a:xfrm>
              <a:off x="2381060" y="4711989"/>
              <a:ext cx="0" cy="996222"/>
            </a:xfrm>
            <a:prstGeom prst="line">
              <a:avLst/>
            </a:prstGeom>
            <a:ln>
              <a:solidFill>
                <a:srgbClr val="FF660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A337A478-CF5B-F349-AB57-7787934AF359}"/>
                </a:ext>
              </a:extLst>
            </p:cNvPr>
            <p:cNvCxnSpPr/>
            <p:nvPr/>
          </p:nvCxnSpPr>
          <p:spPr>
            <a:xfrm>
              <a:off x="3748466" y="4711989"/>
              <a:ext cx="0" cy="996222"/>
            </a:xfrm>
            <a:prstGeom prst="line">
              <a:avLst/>
            </a:prstGeom>
            <a:ln>
              <a:solidFill>
                <a:srgbClr val="FF660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F4EA590D-0575-F442-AC57-27CE2B1AB384}"/>
                </a:ext>
              </a:extLst>
            </p:cNvPr>
            <p:cNvCxnSpPr/>
            <p:nvPr/>
          </p:nvCxnSpPr>
          <p:spPr>
            <a:xfrm>
              <a:off x="8704085" y="4677997"/>
              <a:ext cx="0" cy="996222"/>
            </a:xfrm>
            <a:prstGeom prst="line">
              <a:avLst/>
            </a:prstGeom>
            <a:ln>
              <a:solidFill>
                <a:srgbClr val="FF660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4BB5ED33-448F-D54B-9F6E-BA419C62E29A}"/>
                </a:ext>
              </a:extLst>
            </p:cNvPr>
            <p:cNvSpPr txBox="1"/>
            <p:nvPr/>
          </p:nvSpPr>
          <p:spPr>
            <a:xfrm>
              <a:off x="-72287" y="4475025"/>
              <a:ext cx="6954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accent1">
                      <a:lumMod val="25000"/>
                    </a:schemeClr>
                  </a:solidFill>
                </a:rPr>
                <a:t>12.06.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522ACF53-2363-6E4F-BF8E-974E31BD4DFA}"/>
                </a:ext>
              </a:extLst>
            </p:cNvPr>
            <p:cNvSpPr txBox="1"/>
            <p:nvPr/>
          </p:nvSpPr>
          <p:spPr>
            <a:xfrm>
              <a:off x="1053716" y="4927179"/>
              <a:ext cx="73082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FF6600"/>
                  </a:solidFill>
                </a:rPr>
                <a:t>985 b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57FB544A-F92A-514A-BEA1-296D23066475}"/>
                </a:ext>
              </a:extLst>
            </p:cNvPr>
            <p:cNvSpPr txBox="1"/>
            <p:nvPr/>
          </p:nvSpPr>
          <p:spPr>
            <a:xfrm>
              <a:off x="1867451" y="4462531"/>
              <a:ext cx="6954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accent1">
                      <a:lumMod val="25000"/>
                    </a:schemeClr>
                  </a:solidFill>
                </a:rPr>
                <a:t>15.06.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41991402-08F4-8844-926A-8E5DAE83B79D}"/>
                </a:ext>
              </a:extLst>
            </p:cNvPr>
            <p:cNvSpPr txBox="1"/>
            <p:nvPr/>
          </p:nvSpPr>
          <p:spPr>
            <a:xfrm>
              <a:off x="2634611" y="4803910"/>
              <a:ext cx="73082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FF6600"/>
                  </a:solidFill>
                </a:rPr>
                <a:t>1225 b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4BBDDDB2-D015-0A49-B352-6CD89DB58847}"/>
                </a:ext>
              </a:extLst>
            </p:cNvPr>
            <p:cNvSpPr txBox="1"/>
            <p:nvPr/>
          </p:nvSpPr>
          <p:spPr>
            <a:xfrm>
              <a:off x="3283521" y="4420292"/>
              <a:ext cx="6954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accent1">
                      <a:lumMod val="25000"/>
                    </a:schemeClr>
                  </a:solidFill>
                </a:rPr>
                <a:t>17.06.</a:t>
              </a:r>
            </a:p>
          </p:txBody>
        </p: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6744C6CC-A577-AC49-B2D0-FD34C650D8CE}"/>
                </a:ext>
              </a:extLst>
            </p:cNvPr>
            <p:cNvCxnSpPr/>
            <p:nvPr/>
          </p:nvCxnSpPr>
          <p:spPr>
            <a:xfrm>
              <a:off x="5830334" y="4711989"/>
              <a:ext cx="0" cy="996222"/>
            </a:xfrm>
            <a:prstGeom prst="line">
              <a:avLst/>
            </a:prstGeom>
            <a:ln>
              <a:solidFill>
                <a:srgbClr val="FF660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A46D10B6-CB63-354B-9C32-48D391B75942}"/>
                </a:ext>
              </a:extLst>
            </p:cNvPr>
            <p:cNvSpPr txBox="1"/>
            <p:nvPr/>
          </p:nvSpPr>
          <p:spPr>
            <a:xfrm>
              <a:off x="4174484" y="4728069"/>
              <a:ext cx="13706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FF6600"/>
                  </a:solidFill>
                </a:rPr>
                <a:t>1561 / 1741 b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C01ABB86-D705-A747-B324-EDEAA9A4AE77}"/>
                </a:ext>
              </a:extLst>
            </p:cNvPr>
            <p:cNvSpPr txBox="1"/>
            <p:nvPr/>
          </p:nvSpPr>
          <p:spPr>
            <a:xfrm>
              <a:off x="5392886" y="4432696"/>
              <a:ext cx="6954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accent1">
                      <a:lumMod val="25000"/>
                    </a:schemeClr>
                  </a:solidFill>
                </a:rPr>
                <a:t>20.06.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4D57F7FF-2ED9-2A44-B3BC-7C6AA7BB7172}"/>
                </a:ext>
              </a:extLst>
            </p:cNvPr>
            <p:cNvSpPr txBox="1"/>
            <p:nvPr/>
          </p:nvSpPr>
          <p:spPr>
            <a:xfrm>
              <a:off x="8197173" y="4425770"/>
              <a:ext cx="6954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accent1">
                      <a:lumMod val="25000"/>
                    </a:schemeClr>
                  </a:solidFill>
                </a:rPr>
                <a:t>24.06.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73F317D8-A075-B441-9DAC-934C69E786F3}"/>
                </a:ext>
              </a:extLst>
            </p:cNvPr>
            <p:cNvSpPr txBox="1"/>
            <p:nvPr/>
          </p:nvSpPr>
          <p:spPr>
            <a:xfrm>
              <a:off x="6323346" y="4455540"/>
              <a:ext cx="194219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FF6600"/>
                  </a:solidFill>
                </a:rPr>
                <a:t>2029 / 2173 / 2317 b</a:t>
              </a:r>
            </a:p>
          </p:txBody>
        </p:sp>
      </p:grpSp>
      <p:sp>
        <p:nvSpPr>
          <p:cNvPr id="44" name="Content Placeholder 2">
            <a:extLst>
              <a:ext uri="{FF2B5EF4-FFF2-40B4-BE49-F238E27FC236}">
                <a16:creationId xmlns:a16="http://schemas.microsoft.com/office/drawing/2014/main" id="{6149D8C6-44CF-2045-836E-E5365469B1F0}"/>
              </a:ext>
            </a:extLst>
          </p:cNvPr>
          <p:cNvSpPr txBox="1">
            <a:spLocks/>
          </p:cNvSpPr>
          <p:nvPr/>
        </p:nvSpPr>
        <p:spPr>
          <a:xfrm>
            <a:off x="113687" y="4339959"/>
            <a:ext cx="8892330" cy="1599956"/>
          </a:xfrm>
          <a:prstGeom prst="rect">
            <a:avLst/>
          </a:prstGeom>
        </p:spPr>
        <p:txBody>
          <a:bodyPr vert="horz">
            <a:normAutofit fontScale="550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0350" indent="-223838">
              <a:lnSpc>
                <a:spcPct val="120000"/>
              </a:lnSpc>
            </a:pPr>
            <a:r>
              <a:rPr lang="en-US" sz="3200" dirty="0"/>
              <a:t>1225 b after 15 days (excl. scrubbing [1d], injector stop [2d], scrubbing week) – intensity ramp-up combined with beam commissioning</a:t>
            </a:r>
          </a:p>
          <a:p>
            <a:pPr marL="260350" indent="-223838">
              <a:lnSpc>
                <a:spcPct val="120000"/>
              </a:lnSpc>
            </a:pPr>
            <a:r>
              <a:rPr lang="en-US" sz="3200" dirty="0"/>
              <a:t>~2500 b after 24 days</a:t>
            </a:r>
          </a:p>
          <a:p>
            <a:pPr marL="260350" indent="-223838">
              <a:lnSpc>
                <a:spcPct val="120000"/>
              </a:lnSpc>
            </a:pPr>
            <a:r>
              <a:rPr lang="en-US" sz="3200" dirty="0"/>
              <a:t>Careful check of </a:t>
            </a:r>
            <a:r>
              <a:rPr lang="en-US" sz="3200" b="1" dirty="0"/>
              <a:t>high energy beam dumps</a:t>
            </a:r>
            <a:r>
              <a:rPr lang="en-US" sz="3200" dirty="0"/>
              <a:t> and documentation in 11 so-called check lists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1863228A-CBDF-104E-B951-A5324DF527AE}"/>
              </a:ext>
            </a:extLst>
          </p:cNvPr>
          <p:cNvSpPr txBox="1"/>
          <p:nvPr/>
        </p:nvSpPr>
        <p:spPr>
          <a:xfrm>
            <a:off x="7605967" y="144440"/>
            <a:ext cx="1428976" cy="6001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rgbClr val="E76725"/>
                </a:solidFill>
              </a:rPr>
              <a:t>Establish cycle</a:t>
            </a:r>
          </a:p>
          <a:p>
            <a:pPr algn="ctr"/>
            <a:r>
              <a:rPr lang="en-US" sz="1100" dirty="0">
                <a:solidFill>
                  <a:srgbClr val="56A3FF"/>
                </a:solidFill>
              </a:rPr>
              <a:t>MP dominated</a:t>
            </a:r>
          </a:p>
          <a:p>
            <a:pPr algn="ctr"/>
            <a:r>
              <a:rPr lang="en-US" sz="1100" dirty="0">
                <a:solidFill>
                  <a:srgbClr val="800000"/>
                </a:solidFill>
              </a:rPr>
              <a:t>Intensity dominated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7EB3486-6CBE-E145-B8D7-34C773D8C43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2. February 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BE7D0C1-7EB3-6742-85BE-86B3961287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Daniel Wollmann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404461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5D956A-0713-E243-B6EF-22662A81E3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8573" y="233334"/>
            <a:ext cx="8226854" cy="763785"/>
          </a:xfrm>
        </p:spPr>
        <p:txBody>
          <a:bodyPr>
            <a:noAutofit/>
          </a:bodyPr>
          <a:lstStyle/>
          <a:p>
            <a:pPr algn="ctr"/>
            <a:r>
              <a:rPr lang="en-US" sz="3200" dirty="0"/>
              <a:t>Quench of Triplet quadrupole </a:t>
            </a:r>
            <a:br>
              <a:rPr lang="en-US" sz="3200" dirty="0"/>
            </a:br>
            <a:r>
              <a:rPr lang="en-US" sz="3200" dirty="0"/>
              <a:t>(RQX.R1, 03.06.2018)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6F7B41-8168-CC4A-A067-9C020F83A7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5222" y="1229127"/>
            <a:ext cx="8725532" cy="1192406"/>
          </a:xfrm>
        </p:spPr>
        <p:txBody>
          <a:bodyPr>
            <a:normAutofit/>
          </a:bodyPr>
          <a:lstStyle/>
          <a:p>
            <a:pPr marL="273050" indent="-236538"/>
            <a:r>
              <a:rPr lang="en-US" sz="2000" dirty="0"/>
              <a:t>Beams dumped by losses in collimators</a:t>
            </a:r>
          </a:p>
          <a:p>
            <a:pPr marL="273050" indent="-236538"/>
            <a:r>
              <a:rPr lang="en-US" sz="2000" dirty="0"/>
              <a:t>Significant orbit movement in B1, but not B2</a:t>
            </a:r>
          </a:p>
          <a:p>
            <a:pPr marL="273050" indent="-236538"/>
            <a:r>
              <a:rPr lang="en-US" sz="2000" dirty="0"/>
              <a:t>Quench detected only ~20 </a:t>
            </a:r>
            <a:r>
              <a:rPr lang="en-US" sz="2000" dirty="0" err="1"/>
              <a:t>ms</a:t>
            </a:r>
            <a:r>
              <a:rPr lang="en-US" sz="2000" dirty="0"/>
              <a:t> after beam dump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BB800F-AB94-CF4E-A250-FA410531FB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34</a:t>
            </a:fld>
            <a:endParaRPr lang="en-US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80CF2CD-19EF-0B49-872A-74A077D2B5F3}"/>
              </a:ext>
            </a:extLst>
          </p:cNvPr>
          <p:cNvGrpSpPr/>
          <p:nvPr/>
        </p:nvGrpSpPr>
        <p:grpSpPr>
          <a:xfrm>
            <a:off x="4462929" y="2905748"/>
            <a:ext cx="4681071" cy="3952252"/>
            <a:chOff x="4462929" y="2104462"/>
            <a:chExt cx="4681071" cy="3952252"/>
          </a:xfrm>
        </p:grpSpPr>
        <p:pic>
          <p:nvPicPr>
            <p:cNvPr id="8" name="BF9A8C44-29C8-4EB4-AB7D-98BE3940E3AF" descr="81AFD46B-05E3-465E-A0B5-41F14CA5DAFF@cern">
              <a:extLst>
                <a:ext uri="{FF2B5EF4-FFF2-40B4-BE49-F238E27FC236}">
                  <a16:creationId xmlns:a16="http://schemas.microsoft.com/office/drawing/2014/main" id="{4EFE46F2-9180-9F46-AD9C-3BB19C99FDE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2929" y="2104462"/>
              <a:ext cx="4681071" cy="3952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DB284E98-0450-3140-AA78-8211FEB60CAA}"/>
                </a:ext>
              </a:extLst>
            </p:cNvPr>
            <p:cNvCxnSpPr>
              <a:cxnSpLocks/>
            </p:cNvCxnSpPr>
            <p:nvPr/>
          </p:nvCxnSpPr>
          <p:spPr>
            <a:xfrm>
              <a:off x="7961040" y="4654440"/>
              <a:ext cx="0" cy="1107186"/>
            </a:xfrm>
            <a:prstGeom prst="straightConnector1">
              <a:avLst/>
            </a:prstGeom>
            <a:ln w="25400">
              <a:solidFill>
                <a:schemeClr val="accent6">
                  <a:lumMod val="50000"/>
                </a:schemeClr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546E697-DD06-774A-BB47-1C7B3428DEFA}"/>
                </a:ext>
              </a:extLst>
            </p:cNvPr>
            <p:cNvSpPr txBox="1"/>
            <p:nvPr/>
          </p:nvSpPr>
          <p:spPr>
            <a:xfrm>
              <a:off x="6778081" y="5055237"/>
              <a:ext cx="9813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>
                  <a:solidFill>
                    <a:srgbClr val="002060"/>
                  </a:solidFill>
                  <a:sym typeface="Symbol" panose="05050102010706020507" pitchFamily="18" charset="2"/>
                </a:rPr>
                <a:t></a:t>
              </a:r>
              <a:r>
                <a:rPr lang="en-GB" sz="1600" dirty="0">
                  <a:solidFill>
                    <a:srgbClr val="002060"/>
                  </a:solidFill>
                </a:rPr>
                <a:t>250 um</a:t>
              </a: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BAE3B70C-5C3D-4C44-9CCE-0D09BB43F62F}"/>
                </a:ext>
              </a:extLst>
            </p:cNvPr>
            <p:cNvCxnSpPr>
              <a:cxnSpLocks/>
            </p:cNvCxnSpPr>
            <p:nvPr/>
          </p:nvCxnSpPr>
          <p:spPr>
            <a:xfrm>
              <a:off x="8019948" y="3234768"/>
              <a:ext cx="1067" cy="337671"/>
            </a:xfrm>
            <a:prstGeom prst="straightConnector1">
              <a:avLst/>
            </a:prstGeom>
            <a:ln w="25400">
              <a:solidFill>
                <a:schemeClr val="accent6">
                  <a:lumMod val="50000"/>
                </a:schemeClr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B5AD4FD-DCC0-424E-8609-88DD8A9F28B0}"/>
                </a:ext>
              </a:extLst>
            </p:cNvPr>
            <p:cNvSpPr txBox="1"/>
            <p:nvPr/>
          </p:nvSpPr>
          <p:spPr>
            <a:xfrm>
              <a:off x="7576515" y="3652963"/>
              <a:ext cx="87556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>
                  <a:solidFill>
                    <a:srgbClr val="002060"/>
                  </a:solidFill>
                </a:rPr>
                <a:t>&lt;10 um</a:t>
              </a: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8D6DE840-4904-E64C-83A8-871FAB464481}"/>
                </a:ext>
              </a:extLst>
            </p:cNvPr>
            <p:cNvCxnSpPr>
              <a:cxnSpLocks/>
            </p:cNvCxnSpPr>
            <p:nvPr/>
          </p:nvCxnSpPr>
          <p:spPr>
            <a:xfrm>
              <a:off x="7961040" y="4654440"/>
              <a:ext cx="989714" cy="0"/>
            </a:xfrm>
            <a:prstGeom prst="straightConnector1">
              <a:avLst/>
            </a:prstGeom>
            <a:ln w="31750">
              <a:solidFill>
                <a:srgbClr val="0070C0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356558DF-07AE-0244-A01D-5EB1AF20F0E1}"/>
                </a:ext>
              </a:extLst>
            </p:cNvPr>
            <p:cNvSpPr txBox="1"/>
            <p:nvPr/>
          </p:nvSpPr>
          <p:spPr>
            <a:xfrm>
              <a:off x="8247712" y="4654440"/>
              <a:ext cx="68152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0070C0"/>
                  </a:solidFill>
                </a:rPr>
                <a:t>18 </a:t>
              </a:r>
              <a:r>
                <a:rPr lang="en-GB" sz="1400" dirty="0" err="1">
                  <a:solidFill>
                    <a:srgbClr val="0070C0"/>
                  </a:solidFill>
                </a:rPr>
                <a:t>ms</a:t>
              </a:r>
              <a:endParaRPr lang="en-GB" sz="1400" dirty="0">
                <a:solidFill>
                  <a:srgbClr val="0070C0"/>
                </a:solidFill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7FC6B86-FDBE-C249-B6FD-3AB4C633D5BA}"/>
                </a:ext>
              </a:extLst>
            </p:cNvPr>
            <p:cNvSpPr txBox="1"/>
            <p:nvPr/>
          </p:nvSpPr>
          <p:spPr>
            <a:xfrm>
              <a:off x="4817750" y="5481653"/>
              <a:ext cx="1281569" cy="27699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solidFill>
                    <a:srgbClr val="002060"/>
                  </a:solidFill>
                  <a:sym typeface="Symbol" panose="05050102010706020507" pitchFamily="18" charset="2"/>
                </a:rPr>
                <a:t>Offset=0.58 mm</a:t>
              </a:r>
              <a:endParaRPr lang="en-GB" sz="1200" dirty="0">
                <a:solidFill>
                  <a:srgbClr val="002060"/>
                </a:solidFill>
              </a:endParaRPr>
            </a:p>
          </p:txBody>
        </p:sp>
      </p:grpSp>
      <p:pic>
        <p:nvPicPr>
          <p:cNvPr id="23" name="Picture 22">
            <a:extLst>
              <a:ext uri="{FF2B5EF4-FFF2-40B4-BE49-F238E27FC236}">
                <a16:creationId xmlns:a16="http://schemas.microsoft.com/office/drawing/2014/main" id="{BC7D63F0-8338-5A4F-B5FB-8293D43A3C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129" y="4792803"/>
            <a:ext cx="4190937" cy="2065197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9CCD0615-1177-474D-A9D0-B169350A520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809" y="2472507"/>
            <a:ext cx="3466798" cy="2271875"/>
          </a:xfrm>
          <a:prstGeom prst="rect">
            <a:avLst/>
          </a:prstGeom>
        </p:spPr>
      </p:pic>
      <p:sp>
        <p:nvSpPr>
          <p:cNvPr id="26" name="Date Placeholder 25">
            <a:extLst>
              <a:ext uri="{FF2B5EF4-FFF2-40B4-BE49-F238E27FC236}">
                <a16:creationId xmlns:a16="http://schemas.microsoft.com/office/drawing/2014/main" id="{80990BA6-8154-864B-8A9A-EA101420AFD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2. February 2021</a:t>
            </a:r>
            <a:endParaRPr lang="en-US" dirty="0"/>
          </a:p>
        </p:txBody>
      </p:sp>
      <p:sp>
        <p:nvSpPr>
          <p:cNvPr id="27" name="Footer Placeholder 26">
            <a:extLst>
              <a:ext uri="{FF2B5EF4-FFF2-40B4-BE49-F238E27FC236}">
                <a16:creationId xmlns:a16="http://schemas.microsoft.com/office/drawing/2014/main" id="{2B7E9CD4-8330-584C-9382-5C41D6C7BA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Daniel Wollmann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15359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C93586-0B0C-6443-9FAD-1087044578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8374" y="145002"/>
            <a:ext cx="8226854" cy="509332"/>
          </a:xfrm>
        </p:spPr>
        <p:txBody>
          <a:bodyPr>
            <a:noAutofit/>
          </a:bodyPr>
          <a:lstStyle/>
          <a:p>
            <a:pPr algn="ctr"/>
            <a:r>
              <a:rPr lang="en-US" sz="3200" dirty="0"/>
              <a:t>Quench of Triplet Quadrupole – Q&amp;A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495949-A7D2-074D-A7D4-0F863B7D38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8099" y="589429"/>
            <a:ext cx="8226854" cy="2538342"/>
          </a:xfrm>
        </p:spPr>
        <p:txBody>
          <a:bodyPr>
            <a:normAutofit fontScale="85000" lnSpcReduction="20000"/>
          </a:bodyPr>
          <a:lstStyle/>
          <a:p>
            <a:pPr marL="184150" indent="-147638">
              <a:lnSpc>
                <a:spcPct val="120000"/>
              </a:lnSpc>
            </a:pPr>
            <a:r>
              <a:rPr lang="en-US" sz="2000" dirty="0"/>
              <a:t>What was the source of the quench? </a:t>
            </a:r>
          </a:p>
          <a:p>
            <a:pPr marL="536575" lvl="1" indent="-263525">
              <a:lnSpc>
                <a:spcPct val="120000"/>
              </a:lnSpc>
              <a:buFont typeface="Wingdings" pitchFamily="2" charset="2"/>
              <a:buChar char="Ø"/>
            </a:pPr>
            <a:r>
              <a:rPr lang="en-US" sz="1600" b="1" dirty="0">
                <a:sym typeface="Wingdings" pitchFamily="2" charset="2"/>
              </a:rPr>
              <a:t>Debris</a:t>
            </a:r>
            <a:r>
              <a:rPr lang="en-US" sz="1600" dirty="0">
                <a:sym typeface="Wingdings" pitchFamily="2" charset="2"/>
              </a:rPr>
              <a:t> from the IP &amp; </a:t>
            </a:r>
            <a:r>
              <a:rPr lang="en-US" sz="1600" b="1" dirty="0">
                <a:sym typeface="Wingdings" pitchFamily="2" charset="2"/>
              </a:rPr>
              <a:t>regulation problems</a:t>
            </a:r>
            <a:r>
              <a:rPr lang="en-US" sz="1600" dirty="0">
                <a:sym typeface="Wingdings" pitchFamily="2" charset="2"/>
              </a:rPr>
              <a:t> in cryogenic system, heating magnet to lambda point and leading to a very fast quench of a big part of the coil</a:t>
            </a:r>
            <a:endParaRPr lang="en-US" sz="1600" dirty="0"/>
          </a:p>
          <a:p>
            <a:pPr marL="184150" indent="-147638">
              <a:lnSpc>
                <a:spcPct val="120000"/>
              </a:lnSpc>
            </a:pPr>
            <a:r>
              <a:rPr lang="en-US" sz="2000" dirty="0"/>
              <a:t>Why was quench not detected earlier?</a:t>
            </a:r>
          </a:p>
          <a:p>
            <a:pPr marL="536575" lvl="1" indent="-263525">
              <a:lnSpc>
                <a:spcPct val="120000"/>
              </a:lnSpc>
              <a:buFont typeface="Wingdings" pitchFamily="2" charset="2"/>
              <a:buChar char="Ø"/>
            </a:pPr>
            <a:r>
              <a:rPr lang="en-US" sz="1600" dirty="0">
                <a:sym typeface="Wingdings" pitchFamily="2" charset="2"/>
              </a:rPr>
              <a:t>Quench developed </a:t>
            </a:r>
            <a:r>
              <a:rPr lang="en-US" sz="1600" b="1" dirty="0">
                <a:sym typeface="Wingdings" pitchFamily="2" charset="2"/>
              </a:rPr>
              <a:t>symmetrical</a:t>
            </a:r>
            <a:r>
              <a:rPr lang="en-US" sz="1600" dirty="0">
                <a:sym typeface="Wingdings" pitchFamily="2" charset="2"/>
              </a:rPr>
              <a:t>ly, no symmetric quench detection for triplet magnets</a:t>
            </a:r>
            <a:endParaRPr lang="en-US" sz="1600" dirty="0"/>
          </a:p>
          <a:p>
            <a:pPr marL="184150" indent="-147638">
              <a:lnSpc>
                <a:spcPct val="120000"/>
              </a:lnSpc>
            </a:pPr>
            <a:r>
              <a:rPr lang="en-US" sz="2000" dirty="0"/>
              <a:t>Why were the beams not displaced symmetrically?</a:t>
            </a:r>
          </a:p>
          <a:p>
            <a:pPr marL="536575" lvl="1" indent="-263525">
              <a:lnSpc>
                <a:spcPct val="120000"/>
              </a:lnSpc>
              <a:buFont typeface="Wingdings" pitchFamily="2" charset="2"/>
              <a:buChar char="Ø"/>
            </a:pPr>
            <a:r>
              <a:rPr lang="en-US" sz="1600" dirty="0"/>
              <a:t>Detailed magnetic simulations showed that the observed beam behavior / magnetic fields can be explained by </a:t>
            </a:r>
            <a:r>
              <a:rPr lang="en-US" sz="1600" b="1" dirty="0"/>
              <a:t>current redistribution </a:t>
            </a:r>
            <a:r>
              <a:rPr lang="en-US" sz="1600" dirty="0"/>
              <a:t>in the magnet cable during the quench, other effects are inter-filament and inter-strand coupling currents (but too small)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ED8552-AF20-DF4B-B23C-2DBEF0BC72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6F4BEB3-C7B2-624D-8110-2989F1968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745074"/>
            <a:ext cx="4650658" cy="211292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6140E06-F519-3241-A4C7-C947B920D0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8506" y="2964357"/>
            <a:ext cx="2853713" cy="178071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4824421-CD70-7A45-A854-166C8212D8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59009" y="3170670"/>
            <a:ext cx="4565089" cy="3420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58F6BAE-A47F-454E-AF11-507283E85786}"/>
              </a:ext>
            </a:extLst>
          </p:cNvPr>
          <p:cNvSpPr txBox="1"/>
          <p:nvPr/>
        </p:nvSpPr>
        <p:spPr>
          <a:xfrm>
            <a:off x="5182756" y="3033838"/>
            <a:ext cx="36367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Magnetic field induced in aperture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E703097-9B87-214D-B7C6-48912F211776}"/>
              </a:ext>
            </a:extLst>
          </p:cNvPr>
          <p:cNvSpPr txBox="1"/>
          <p:nvPr/>
        </p:nvSpPr>
        <p:spPr>
          <a:xfrm rot="10800000">
            <a:off x="687618" y="2964356"/>
            <a:ext cx="400110" cy="1505414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pPr algn="ctr"/>
            <a:r>
              <a:rPr lang="en-US" sz="1400" dirty="0"/>
              <a:t>Origin of kick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4737BF2-5D30-9241-8177-2E95B0158782}"/>
              </a:ext>
            </a:extLst>
          </p:cNvPr>
          <p:cNvSpPr txBox="1"/>
          <p:nvPr/>
        </p:nvSpPr>
        <p:spPr>
          <a:xfrm rot="5400000">
            <a:off x="3747512" y="5601355"/>
            <a:ext cx="20203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Temperatures in triplet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06E0128-C31A-0F4B-BFBA-12D8FBDD699D}"/>
              </a:ext>
            </a:extLst>
          </p:cNvPr>
          <p:cNvSpPr txBox="1"/>
          <p:nvPr/>
        </p:nvSpPr>
        <p:spPr>
          <a:xfrm>
            <a:off x="4930095" y="6590670"/>
            <a:ext cx="32552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Courtesy B. </a:t>
            </a:r>
            <a:r>
              <a:rPr lang="en-US" sz="11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Lindstroem</a:t>
            </a:r>
            <a:r>
              <a:rPr lang="en-US" sz="1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, E. </a:t>
            </a:r>
            <a:r>
              <a:rPr lang="en-US" sz="11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Ravaioli</a:t>
            </a:r>
            <a:r>
              <a:rPr lang="en-US" sz="1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, A. </a:t>
            </a:r>
            <a:r>
              <a:rPr lang="en-US" sz="11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Verweij</a:t>
            </a:r>
            <a:r>
              <a:rPr lang="en-US" sz="1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</a:p>
        </p:txBody>
      </p:sp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644A3ED6-34D0-1848-A63B-76AAB7468C2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2. February 2021</a:t>
            </a:r>
            <a:endParaRPr lang="en-US" dirty="0"/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102479BF-BC7C-F74F-A490-18A3F41CE2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Daniel Wollmann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254255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06F170-77DE-8E41-BE3A-B9F6058D3D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9946" y="97176"/>
            <a:ext cx="8226854" cy="940443"/>
          </a:xfrm>
        </p:spPr>
        <p:txBody>
          <a:bodyPr>
            <a:noAutofit/>
          </a:bodyPr>
          <a:lstStyle/>
          <a:p>
            <a:pPr algn="ctr"/>
            <a:r>
              <a:rPr lang="en-US" sz="2800" dirty="0"/>
              <a:t>Beam induced quench causing periodic losses in collimation region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54DB7A-67EF-6E45-BC74-F8D7B1D3F0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44F06D8D-0409-944D-BD60-E26E4B8E9753}"/>
              </a:ext>
            </a:extLst>
          </p:cNvPr>
          <p:cNvSpPr txBox="1">
            <a:spLocks/>
          </p:cNvSpPr>
          <p:nvPr/>
        </p:nvSpPr>
        <p:spPr>
          <a:xfrm>
            <a:off x="467544" y="1170038"/>
            <a:ext cx="7920000" cy="492583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3538" lvl="1" indent="-269875"/>
            <a:r>
              <a:rPr lang="en-US" sz="2400" dirty="0"/>
              <a:t>Periodic losses during beam induced quench (~3ms) before beam dump</a:t>
            </a:r>
          </a:p>
          <a:p>
            <a:endParaRPr lang="en-US" sz="2800" dirty="0"/>
          </a:p>
          <a:p>
            <a:endParaRPr lang="en-US" sz="2800" dirty="0"/>
          </a:p>
          <a:p>
            <a:pPr marL="0" indent="0">
              <a:buFont typeface="Arial"/>
              <a:buNone/>
            </a:pPr>
            <a:endParaRPr lang="en-US" sz="2800" dirty="0"/>
          </a:p>
          <a:p>
            <a:pPr marL="0" indent="0">
              <a:buFont typeface="Arial"/>
              <a:buNone/>
            </a:pPr>
            <a:endParaRPr lang="en-US" sz="2800" dirty="0"/>
          </a:p>
          <a:p>
            <a:pPr marL="363538" lvl="1" indent="-269875"/>
            <a:r>
              <a:rPr lang="en-US" sz="2400" dirty="0"/>
              <a:t>Traced back to small orbit oscillation from skew dipole field (kick of ~14.3 m*0.7 </a:t>
            </a:r>
            <a:r>
              <a:rPr lang="en-US" sz="2400" dirty="0" err="1"/>
              <a:t>mT</a:t>
            </a:r>
            <a:r>
              <a:rPr lang="en-US" sz="2400" dirty="0"/>
              <a:t>) </a:t>
            </a:r>
            <a:r>
              <a:rPr lang="en-US" sz="2400" dirty="0">
                <a:sym typeface="Wingdings" pitchFamily="2" charset="2"/>
              </a:rPr>
              <a:t> quench heater firing </a:t>
            </a:r>
            <a:endParaRPr lang="en-GB" sz="24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923EC09-D477-DD48-9F66-6E0ED0A828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5136" y="2008710"/>
            <a:ext cx="6744816" cy="192625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936DC0C-2133-0B4E-B7E3-83FA8974D4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5136" y="4886014"/>
            <a:ext cx="6744815" cy="1866646"/>
          </a:xfrm>
          <a:prstGeom prst="rect">
            <a:avLst/>
          </a:prstGeom>
        </p:spPr>
      </p:pic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7BB50B89-F9D3-984F-8EB6-DF63E2201D0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2. February 2021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64478514-8CE0-5E46-8B5E-8BC46C55BD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Daniel Wollmann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901690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42971B-677D-9741-AAF9-D4221EEE4E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9946" y="183766"/>
            <a:ext cx="8226854" cy="481710"/>
          </a:xfrm>
        </p:spPr>
        <p:txBody>
          <a:bodyPr>
            <a:noAutofit/>
          </a:bodyPr>
          <a:lstStyle/>
          <a:p>
            <a:r>
              <a:rPr lang="en-US" sz="2800" dirty="0"/>
              <a:t>Quench heater discharge: Ultrafast current rise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C1AABE-C43F-D043-B565-7A020E0D72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825" y="870814"/>
            <a:ext cx="3996813" cy="3012531"/>
          </a:xfrm>
        </p:spPr>
        <p:txBody>
          <a:bodyPr>
            <a:normAutofit fontScale="92500" lnSpcReduction="20000"/>
          </a:bodyPr>
          <a:lstStyle/>
          <a:p>
            <a:pPr marL="273050" indent="-236538">
              <a:lnSpc>
                <a:spcPct val="120000"/>
              </a:lnSpc>
            </a:pPr>
            <a:r>
              <a:rPr lang="en-US" sz="1800" b="1" dirty="0">
                <a:sym typeface="Wingdings"/>
              </a:rPr>
              <a:t>Ultra fast</a:t>
            </a:r>
            <a:r>
              <a:rPr lang="en-US" sz="1800" dirty="0">
                <a:sym typeface="Wingdings"/>
              </a:rPr>
              <a:t> effect, quench heaters reaching full current/field within less than 1/2 LHC turn </a:t>
            </a:r>
          </a:p>
          <a:p>
            <a:pPr marL="400050" lvl="1" indent="0">
              <a:lnSpc>
                <a:spcPct val="120000"/>
              </a:lnSpc>
              <a:buNone/>
            </a:pPr>
            <a:r>
              <a:rPr lang="en-US" sz="1400" dirty="0">
                <a:sym typeface="Wingdings"/>
              </a:rPr>
              <a:t>Dipole: ~ 29 us; Triplet Quad: ~ 35 us</a:t>
            </a:r>
          </a:p>
          <a:p>
            <a:pPr marL="273050" indent="-236538">
              <a:lnSpc>
                <a:spcPct val="120000"/>
              </a:lnSpc>
            </a:pPr>
            <a:r>
              <a:rPr lang="en-US" sz="1800" b="1" dirty="0">
                <a:sym typeface="Wingdings"/>
              </a:rPr>
              <a:t>Spurious triggering</a:t>
            </a:r>
            <a:r>
              <a:rPr lang="en-US" sz="1800" dirty="0">
                <a:sym typeface="Wingdings"/>
              </a:rPr>
              <a:t> of one QH unit cannot be excluded</a:t>
            </a:r>
          </a:p>
          <a:p>
            <a:pPr marL="273050" indent="-236538">
              <a:lnSpc>
                <a:spcPct val="120000"/>
              </a:lnSpc>
            </a:pPr>
            <a:r>
              <a:rPr lang="en-US" sz="1800" b="1" dirty="0">
                <a:sym typeface="Wingdings"/>
              </a:rPr>
              <a:t>Stronger</a:t>
            </a:r>
            <a:r>
              <a:rPr lang="en-US" sz="1800" dirty="0">
                <a:sym typeface="Wingdings"/>
              </a:rPr>
              <a:t> effect in HL-LHC than in LHC due to more QH and larger beta functions </a:t>
            </a:r>
          </a:p>
          <a:p>
            <a:pPr marL="536575" lvl="1" indent="-88900">
              <a:lnSpc>
                <a:spcPct val="120000"/>
              </a:lnSpc>
            </a:pPr>
            <a:r>
              <a:rPr lang="en-US" sz="1000" dirty="0">
                <a:sym typeface="Wingdings"/>
              </a:rPr>
              <a:t>Triplet (~8 km  ~21 km), D1 (~5 km  ~19 km) D2 (~1.7  ~6.4 km)</a:t>
            </a:r>
          </a:p>
          <a:p>
            <a:pPr marL="273050" indent="-236538">
              <a:lnSpc>
                <a:spcPct val="120000"/>
              </a:lnSpc>
            </a:pPr>
            <a:endParaRPr lang="en-US" sz="1800" dirty="0">
              <a:solidFill>
                <a:srgbClr val="4CA0B8"/>
              </a:solidFill>
              <a:sym typeface="Wingdings"/>
            </a:endParaRPr>
          </a:p>
          <a:p>
            <a:pPr marL="273050" indent="-236538">
              <a:lnSpc>
                <a:spcPct val="120000"/>
              </a:lnSpc>
            </a:pPr>
            <a:endParaRPr lang="en-US" sz="1800" dirty="0">
              <a:sym typeface="Wingdings"/>
            </a:endParaRPr>
          </a:p>
          <a:p>
            <a:endParaRPr lang="en-US" sz="18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1CA736-FCBA-F446-9A9B-BB80C32722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37</a:t>
            </a:fld>
            <a:endParaRPr lang="en-US" dirty="0"/>
          </a:p>
        </p:txBody>
      </p:sp>
      <p:pic>
        <p:nvPicPr>
          <p:cNvPr id="7" name="Picture 6" descr="Screen Shot 2017-11-07 at 13.33.13.png">
            <a:extLst>
              <a:ext uri="{FF2B5EF4-FFF2-40B4-BE49-F238E27FC236}">
                <a16:creationId xmlns:a16="http://schemas.microsoft.com/office/drawing/2014/main" id="{6F61C105-889E-A446-A5F8-A01534DCE4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31827" y="5673111"/>
            <a:ext cx="4797458" cy="117003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12EEDF9-E9B0-7146-AD3B-2D563B7B64C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38774" y="665476"/>
            <a:ext cx="4583564" cy="277313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6FEFE75-4AC6-1F42-B0A7-0926BB6182C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2935" y="3438608"/>
            <a:ext cx="3578267" cy="174366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BF60852-F6A2-7E48-AE3E-BC9C14CC7679}"/>
              </a:ext>
            </a:extLst>
          </p:cNvPr>
          <p:cNvSpPr txBox="1"/>
          <p:nvPr/>
        </p:nvSpPr>
        <p:spPr>
          <a:xfrm>
            <a:off x="156107" y="3883345"/>
            <a:ext cx="4444180" cy="21113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dirty="0">
                <a:solidFill>
                  <a:srgbClr val="04BAD1"/>
                </a:solidFill>
                <a:sym typeface="Wingdings"/>
              </a:rPr>
              <a:t>For HL-LHC</a:t>
            </a:r>
          </a:p>
          <a:p>
            <a:pPr marL="285750" indent="-285750">
              <a:lnSpc>
                <a:spcPct val="120000"/>
              </a:lnSpc>
              <a:buFont typeface="Wingdings" pitchFamily="2" charset="2"/>
              <a:buChar char="Ø"/>
            </a:pPr>
            <a:r>
              <a:rPr lang="en-US" sz="1600" dirty="0">
                <a:solidFill>
                  <a:srgbClr val="04BAD1"/>
                </a:solidFill>
                <a:sym typeface="Wingdings"/>
              </a:rPr>
              <a:t>Issue beam dump</a:t>
            </a:r>
            <a:r>
              <a:rPr lang="en-US" sz="1600" b="1" dirty="0">
                <a:solidFill>
                  <a:srgbClr val="04BAD1"/>
                </a:solidFill>
                <a:sym typeface="Wingdings"/>
              </a:rPr>
              <a:t> before triggering</a:t>
            </a:r>
            <a:r>
              <a:rPr lang="en-US" sz="1600" dirty="0">
                <a:solidFill>
                  <a:srgbClr val="04BAD1"/>
                </a:solidFill>
                <a:sym typeface="Wingdings"/>
              </a:rPr>
              <a:t> </a:t>
            </a:r>
            <a:r>
              <a:rPr lang="en-US" sz="1600" b="1" dirty="0">
                <a:solidFill>
                  <a:srgbClr val="04BAD1"/>
                </a:solidFill>
                <a:sym typeface="Wingdings"/>
              </a:rPr>
              <a:t>QH </a:t>
            </a:r>
            <a:r>
              <a:rPr lang="en-US" sz="1600" dirty="0">
                <a:solidFill>
                  <a:srgbClr val="04BAD1"/>
                </a:solidFill>
                <a:sym typeface="Wingdings"/>
              </a:rPr>
              <a:t>discharges</a:t>
            </a:r>
          </a:p>
          <a:p>
            <a:pPr marL="285750" indent="-285750">
              <a:lnSpc>
                <a:spcPct val="120000"/>
              </a:lnSpc>
              <a:buFont typeface="Wingdings" pitchFamily="2" charset="2"/>
              <a:buChar char="Ø"/>
            </a:pPr>
            <a:r>
              <a:rPr lang="en-US" sz="1600" b="1" dirty="0">
                <a:solidFill>
                  <a:srgbClr val="04BAD1"/>
                </a:solidFill>
                <a:sym typeface="Wingdings"/>
              </a:rPr>
              <a:t>Reduce kicks strength </a:t>
            </a:r>
            <a:r>
              <a:rPr lang="en-US" sz="1600" dirty="0">
                <a:solidFill>
                  <a:srgbClr val="04BAD1"/>
                </a:solidFill>
                <a:sym typeface="Wingdings"/>
              </a:rPr>
              <a:t>from QH circuits by optimizing connection schemes</a:t>
            </a:r>
          </a:p>
          <a:p>
            <a:pPr marL="285750" indent="-285750">
              <a:lnSpc>
                <a:spcPct val="120000"/>
              </a:lnSpc>
              <a:buFont typeface="Wingdings" pitchFamily="2" charset="2"/>
              <a:buChar char="Ø"/>
            </a:pPr>
            <a:r>
              <a:rPr lang="en-US" sz="1600" dirty="0">
                <a:solidFill>
                  <a:srgbClr val="04BAD1"/>
                </a:solidFill>
                <a:sym typeface="Wingdings"/>
              </a:rPr>
              <a:t>Interlock </a:t>
            </a:r>
            <a:r>
              <a:rPr lang="en-US" sz="1600" b="1" dirty="0">
                <a:solidFill>
                  <a:srgbClr val="04BAD1"/>
                </a:solidFill>
                <a:sym typeface="Wingdings"/>
              </a:rPr>
              <a:t>spurious firing</a:t>
            </a:r>
            <a:r>
              <a:rPr lang="en-US" sz="1600" dirty="0">
                <a:solidFill>
                  <a:srgbClr val="04BAD1"/>
                </a:solidFill>
                <a:sym typeface="Wingdings"/>
              </a:rPr>
              <a:t> of QHs</a:t>
            </a:r>
          </a:p>
          <a:p>
            <a:endParaRPr lang="en-US" sz="1600" dirty="0">
              <a:solidFill>
                <a:srgbClr val="04BAD1"/>
              </a:solidFill>
            </a:endParaRPr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7E75A0EC-028E-4043-B101-01E6786BAF1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2. February 2021</a:t>
            </a:r>
            <a:endParaRPr lang="en-US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1475E9D8-8713-474C-B276-F94BE69AB9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Daniel Wollmann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204384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577827"/>
          </a:xfrm>
        </p:spPr>
        <p:txBody>
          <a:bodyPr>
            <a:noAutofit/>
          </a:bodyPr>
          <a:lstStyle/>
          <a:p>
            <a:r>
              <a:rPr lang="en-US" sz="3600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4176" y="1501031"/>
            <a:ext cx="8449878" cy="4044363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chemeClr val="accent3"/>
                </a:solidFill>
              </a:rPr>
              <a:t>LHC parameters for Machine Protection (MP)</a:t>
            </a:r>
          </a:p>
          <a:p>
            <a:r>
              <a:rPr lang="en-US" sz="2800" dirty="0">
                <a:solidFill>
                  <a:schemeClr val="accent3"/>
                </a:solidFill>
              </a:rPr>
              <a:t>Failure time scales and Machine Protection Systems</a:t>
            </a:r>
          </a:p>
          <a:p>
            <a:r>
              <a:rPr lang="en-US" sz="2800" dirty="0">
                <a:solidFill>
                  <a:schemeClr val="accent3"/>
                </a:solidFill>
              </a:rPr>
              <a:t>LHC Operation – a machine protection view</a:t>
            </a:r>
          </a:p>
          <a:p>
            <a:r>
              <a:rPr lang="en-US" sz="2800" dirty="0"/>
              <a:t>Machine Protection studies for the future</a:t>
            </a:r>
          </a:p>
          <a:p>
            <a:pPr lvl="1"/>
            <a:r>
              <a:rPr lang="en-US" sz="2400" dirty="0"/>
              <a:t>Cold diode qualification</a:t>
            </a:r>
          </a:p>
          <a:p>
            <a:pPr lvl="1"/>
            <a:r>
              <a:rPr lang="en-US" sz="2400" dirty="0">
                <a:solidFill>
                  <a:schemeClr val="accent3"/>
                </a:solidFill>
              </a:rPr>
              <a:t>Sc. magnet damage due to beam impact</a:t>
            </a:r>
          </a:p>
          <a:p>
            <a:endParaRPr lang="en-US" sz="2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613466-63CB-F741-A098-24ACE81D708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2. February 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DCB062-AA6B-1040-9460-8BD061E77A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Daniel Wollmann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310273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B876B1-C32D-C043-A2C8-34369DA573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45005"/>
            <a:ext cx="8226854" cy="611054"/>
          </a:xfrm>
        </p:spPr>
        <p:txBody>
          <a:bodyPr>
            <a:noAutofit/>
          </a:bodyPr>
          <a:lstStyle/>
          <a:p>
            <a:r>
              <a:rPr lang="en-US" sz="2800" dirty="0"/>
              <a:t>Cold diodes for the new Nb</a:t>
            </a:r>
            <a:r>
              <a:rPr lang="en-US" sz="2800" baseline="-25000" dirty="0"/>
              <a:t>3</a:t>
            </a:r>
            <a:r>
              <a:rPr lang="en-US" sz="2800" dirty="0"/>
              <a:t>Sn HL-LHC triplet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9ED46C-317D-CE47-9B49-639D81846E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66736" y="1014937"/>
            <a:ext cx="3510116" cy="5023532"/>
          </a:xfrm>
        </p:spPr>
        <p:txBody>
          <a:bodyPr>
            <a:normAutofit fontScale="62500" lnSpcReduction="20000"/>
          </a:bodyPr>
          <a:lstStyle/>
          <a:p>
            <a:pPr marL="36576" indent="0">
              <a:lnSpc>
                <a:spcPct val="120000"/>
              </a:lnSpc>
              <a:buNone/>
            </a:pPr>
            <a:r>
              <a:rPr lang="en-US" dirty="0"/>
              <a:t>Motivation:</a:t>
            </a:r>
          </a:p>
          <a:p>
            <a:pPr marL="360363" indent="-323850">
              <a:lnSpc>
                <a:spcPct val="120000"/>
              </a:lnSpc>
            </a:pPr>
            <a:r>
              <a:rPr lang="en-US" dirty="0"/>
              <a:t>Separation of cold and warm part of circuit</a:t>
            </a:r>
          </a:p>
          <a:p>
            <a:pPr marL="360363" indent="-323850">
              <a:lnSpc>
                <a:spcPct val="120000"/>
              </a:lnSpc>
            </a:pPr>
            <a:r>
              <a:rPr lang="en-US" dirty="0"/>
              <a:t>Fast transients do not enter the superconducting link and stay clear of the power converters</a:t>
            </a:r>
          </a:p>
          <a:p>
            <a:pPr>
              <a:lnSpc>
                <a:spcPct val="120000"/>
              </a:lnSpc>
            </a:pPr>
            <a:endParaRPr lang="en-US" dirty="0"/>
          </a:p>
          <a:p>
            <a:pPr marL="36513" indent="0">
              <a:lnSpc>
                <a:spcPct val="120000"/>
              </a:lnSpc>
              <a:buNone/>
            </a:pPr>
            <a:r>
              <a:rPr lang="en-US" dirty="0"/>
              <a:t>Expected total lifetime dose at foreseen position of installation in LHC tunnel:  </a:t>
            </a:r>
          </a:p>
          <a:p>
            <a:pPr marL="493713">
              <a:lnSpc>
                <a:spcPct val="120000"/>
              </a:lnSpc>
            </a:pPr>
            <a:r>
              <a:rPr lang="en-US" dirty="0"/>
              <a:t>12 </a:t>
            </a:r>
            <a:r>
              <a:rPr lang="en-US" dirty="0" err="1"/>
              <a:t>kGy</a:t>
            </a:r>
            <a:r>
              <a:rPr lang="en-US" dirty="0"/>
              <a:t> and </a:t>
            </a:r>
          </a:p>
          <a:p>
            <a:pPr marL="493713">
              <a:lnSpc>
                <a:spcPct val="120000"/>
              </a:lnSpc>
            </a:pPr>
            <a:r>
              <a:rPr lang="en-US" dirty="0"/>
              <a:t>5 x 10</a:t>
            </a:r>
            <a:r>
              <a:rPr lang="en-US" baseline="30000" dirty="0"/>
              <a:t>13</a:t>
            </a:r>
            <a:r>
              <a:rPr lang="en-US" dirty="0"/>
              <a:t> cm</a:t>
            </a:r>
            <a:r>
              <a:rPr lang="en-US" baseline="30000" dirty="0"/>
              <a:t>-2</a:t>
            </a:r>
            <a:r>
              <a:rPr lang="en-US" dirty="0"/>
              <a:t> 1MeV </a:t>
            </a:r>
            <a:r>
              <a:rPr lang="en-US" dirty="0" err="1"/>
              <a:t>neq</a:t>
            </a:r>
            <a:r>
              <a:rPr lang="en-US" dirty="0"/>
              <a:t> fluence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125B26-BCA5-9F4B-B576-388D51084F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39</a:t>
            </a:fld>
            <a:endParaRPr lang="en-US" dirty="0"/>
          </a:p>
        </p:txBody>
      </p:sp>
      <p:pic>
        <p:nvPicPr>
          <p:cNvPr id="7" name="Content Placeholder 10">
            <a:extLst>
              <a:ext uri="{FF2B5EF4-FFF2-40B4-BE49-F238E27FC236}">
                <a16:creationId xmlns:a16="http://schemas.microsoft.com/office/drawing/2014/main" id="{992BD0FD-5745-0049-A7AE-71F2B50110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852" y="608437"/>
            <a:ext cx="4955739" cy="181074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A8DFA25-A9D3-954B-B1E6-585D5FA455D9}"/>
              </a:ext>
            </a:extLst>
          </p:cNvPr>
          <p:cNvSpPr txBox="1"/>
          <p:nvPr/>
        </p:nvSpPr>
        <p:spPr>
          <a:xfrm>
            <a:off x="861588" y="6229392"/>
            <a:ext cx="432116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62FFE6"/>
                </a:solidFill>
              </a:rPr>
              <a:t>Courtesy F. Rodriguez Mateos, S. </a:t>
            </a:r>
            <a:r>
              <a:rPr lang="en-US" sz="1050" dirty="0" err="1">
                <a:solidFill>
                  <a:srgbClr val="62FFE6"/>
                </a:solidFill>
              </a:rPr>
              <a:t>Yammine</a:t>
            </a:r>
            <a:r>
              <a:rPr lang="en-US" sz="1050" dirty="0">
                <a:solidFill>
                  <a:srgbClr val="62FFE6"/>
                </a:solidFill>
              </a:rPr>
              <a:t>, F. M. Camara, A. Will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BA0ADA0-4B13-7242-B195-7351DAF02FB1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29379" y="4246782"/>
            <a:ext cx="4675239" cy="191493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467ADE1-7D50-AA4C-A4DB-095AA771C47C}"/>
              </a:ext>
            </a:extLst>
          </p:cNvPr>
          <p:cNvCxnSpPr/>
          <p:nvPr/>
        </p:nvCxnSpPr>
        <p:spPr>
          <a:xfrm>
            <a:off x="2647335" y="2931541"/>
            <a:ext cx="0" cy="834214"/>
          </a:xfrm>
          <a:prstGeom prst="straightConnector1">
            <a:avLst/>
          </a:prstGeom>
          <a:ln w="50800"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5509A093-CE3E-664D-942C-D84315DB239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4740" y="2519516"/>
            <a:ext cx="1307691" cy="1818968"/>
          </a:xfrm>
          <a:prstGeom prst="rect">
            <a:avLst/>
          </a:prstGeom>
        </p:spPr>
      </p:pic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62387DB4-1206-1D43-B3D4-B72D918188B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2. February 2021</a:t>
            </a:r>
            <a:endParaRPr lang="en-US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D911CA47-B4CF-2148-887C-427C8243DA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Daniel Wollmann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00288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80636" name="Text Box 28"/>
          <p:cNvSpPr txBox="1">
            <a:spLocks noChangeArrowheads="1"/>
          </p:cNvSpPr>
          <p:nvPr/>
        </p:nvSpPr>
        <p:spPr bwMode="auto">
          <a:xfrm>
            <a:off x="0" y="887413"/>
            <a:ext cx="2649538" cy="5030094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txBody>
          <a:bodyPr lIns="54000" rIns="54000">
            <a:spAutoFit/>
          </a:bodyPr>
          <a:lstStyle/>
          <a:p>
            <a:pPr>
              <a:lnSpc>
                <a:spcPct val="110000"/>
              </a:lnSpc>
              <a:spcBef>
                <a:spcPct val="50000"/>
              </a:spcBef>
              <a:defRPr/>
            </a:pPr>
            <a:r>
              <a:rPr lang="de-DE" sz="3200" dirty="0">
                <a:solidFill>
                  <a:srgbClr val="0055A0"/>
                </a:solidFill>
                <a:cs typeface="Garamond"/>
              </a:rPr>
              <a:t>LHC Layout</a:t>
            </a:r>
          </a:p>
          <a:p>
            <a:pPr>
              <a:lnSpc>
                <a:spcPct val="0"/>
              </a:lnSpc>
              <a:spcBef>
                <a:spcPct val="50000"/>
              </a:spcBef>
              <a:defRPr/>
            </a:pPr>
            <a:endParaRPr lang="de-DE" sz="2000" b="0" dirty="0">
              <a:solidFill>
                <a:srgbClr val="0055A0"/>
              </a:solidFill>
              <a:cs typeface="Garamond"/>
            </a:endParaRPr>
          </a:p>
          <a:p>
            <a:pPr marL="342900" indent="-342900">
              <a:lnSpc>
                <a:spcPct val="110000"/>
              </a:lnSpc>
              <a:buFont typeface="Arial"/>
              <a:buChar char="•"/>
              <a:defRPr/>
            </a:pPr>
            <a:r>
              <a:rPr lang="de-DE" sz="2000" b="0" dirty="0">
                <a:solidFill>
                  <a:srgbClr val="0055A0"/>
                </a:solidFill>
                <a:cs typeface="Garamond"/>
              </a:rPr>
              <a:t>8 </a:t>
            </a:r>
            <a:r>
              <a:rPr lang="de-DE" sz="2000" b="0" dirty="0" err="1">
                <a:solidFill>
                  <a:srgbClr val="0055A0"/>
                </a:solidFill>
                <a:cs typeface="Garamond"/>
              </a:rPr>
              <a:t>sectors</a:t>
            </a:r>
            <a:endParaRPr lang="de-DE" sz="2000" b="0" dirty="0">
              <a:solidFill>
                <a:srgbClr val="0055A0"/>
              </a:solidFill>
              <a:cs typeface="Garamond"/>
            </a:endParaRPr>
          </a:p>
          <a:p>
            <a:pPr marL="342900" indent="-342900">
              <a:lnSpc>
                <a:spcPct val="110000"/>
              </a:lnSpc>
              <a:buFont typeface="Arial"/>
              <a:buChar char="•"/>
              <a:defRPr/>
            </a:pPr>
            <a:r>
              <a:rPr lang="de-DE" sz="2000" b="0" dirty="0">
                <a:solidFill>
                  <a:srgbClr val="0055A0"/>
                </a:solidFill>
                <a:cs typeface="Garamond"/>
              </a:rPr>
              <a:t>8 </a:t>
            </a:r>
            <a:r>
              <a:rPr lang="de-DE" sz="2000" b="0" dirty="0" err="1">
                <a:solidFill>
                  <a:srgbClr val="0055A0"/>
                </a:solidFill>
                <a:cs typeface="Garamond"/>
              </a:rPr>
              <a:t>arcs</a:t>
            </a:r>
            <a:r>
              <a:rPr lang="de-DE" sz="2000" b="0" dirty="0">
                <a:solidFill>
                  <a:srgbClr val="0055A0"/>
                </a:solidFill>
                <a:cs typeface="Garamond"/>
              </a:rPr>
              <a:t> </a:t>
            </a:r>
          </a:p>
          <a:p>
            <a:pPr>
              <a:lnSpc>
                <a:spcPct val="60000"/>
              </a:lnSpc>
              <a:defRPr/>
            </a:pPr>
            <a:endParaRPr lang="de-DE" sz="2000" b="0" dirty="0">
              <a:solidFill>
                <a:srgbClr val="0055A0"/>
              </a:solidFill>
              <a:cs typeface="Garamond"/>
            </a:endParaRPr>
          </a:p>
          <a:p>
            <a:pPr marL="342900" indent="-342900">
              <a:lnSpc>
                <a:spcPct val="110000"/>
              </a:lnSpc>
              <a:buFont typeface="Arial"/>
              <a:buChar char="•"/>
              <a:defRPr/>
            </a:pPr>
            <a:r>
              <a:rPr lang="de-DE" sz="2000" b="0" dirty="0">
                <a:solidFill>
                  <a:srgbClr val="0055A0"/>
                </a:solidFill>
                <a:cs typeface="Garamond"/>
              </a:rPr>
              <a:t>8 </a:t>
            </a:r>
            <a:r>
              <a:rPr lang="de-DE" sz="2000" b="0" dirty="0" err="1">
                <a:solidFill>
                  <a:srgbClr val="0055A0"/>
                </a:solidFill>
                <a:cs typeface="Garamond"/>
              </a:rPr>
              <a:t>long</a:t>
            </a:r>
            <a:r>
              <a:rPr lang="de-DE" sz="2000" b="0" dirty="0">
                <a:solidFill>
                  <a:srgbClr val="0055A0"/>
                </a:solidFill>
                <a:cs typeface="Garamond"/>
              </a:rPr>
              <a:t> </a:t>
            </a:r>
            <a:r>
              <a:rPr lang="de-DE" sz="2000" b="0" dirty="0" err="1">
                <a:solidFill>
                  <a:srgbClr val="0055A0"/>
                </a:solidFill>
                <a:cs typeface="Garamond"/>
              </a:rPr>
              <a:t>straight</a:t>
            </a:r>
            <a:r>
              <a:rPr lang="de-DE" sz="2000" b="0" dirty="0">
                <a:solidFill>
                  <a:srgbClr val="0055A0"/>
                </a:solidFill>
                <a:cs typeface="Garamond"/>
              </a:rPr>
              <a:t> </a:t>
            </a:r>
            <a:r>
              <a:rPr lang="de-DE" sz="2000" b="0" dirty="0" err="1">
                <a:solidFill>
                  <a:srgbClr val="0055A0"/>
                </a:solidFill>
                <a:cs typeface="Garamond"/>
              </a:rPr>
              <a:t>sections</a:t>
            </a:r>
            <a:r>
              <a:rPr lang="de-DE" sz="2000" b="0" dirty="0">
                <a:solidFill>
                  <a:srgbClr val="0055A0"/>
                </a:solidFill>
                <a:cs typeface="Garamond"/>
              </a:rPr>
              <a:t> (</a:t>
            </a:r>
            <a:r>
              <a:rPr lang="de-DE" sz="2000" b="0" dirty="0" err="1">
                <a:solidFill>
                  <a:srgbClr val="0055A0"/>
                </a:solidFill>
                <a:cs typeface="Garamond"/>
              </a:rPr>
              <a:t>insertions</a:t>
            </a:r>
            <a:r>
              <a:rPr lang="de-DE" sz="2000" b="0" dirty="0">
                <a:solidFill>
                  <a:srgbClr val="0055A0"/>
                </a:solidFill>
                <a:cs typeface="Garamond"/>
              </a:rPr>
              <a:t>) </a:t>
            </a:r>
            <a:r>
              <a:rPr lang="de-DE" sz="2000" b="0" dirty="0" err="1">
                <a:solidFill>
                  <a:srgbClr val="0055A0"/>
                </a:solidFill>
                <a:cs typeface="Garamond"/>
              </a:rPr>
              <a:t>about</a:t>
            </a:r>
            <a:r>
              <a:rPr lang="de-DE" sz="2000" b="0" dirty="0">
                <a:solidFill>
                  <a:srgbClr val="0055A0"/>
                </a:solidFill>
                <a:cs typeface="Garamond"/>
              </a:rPr>
              <a:t> 700 m </a:t>
            </a:r>
            <a:r>
              <a:rPr lang="de-DE" sz="2000" b="0" dirty="0" err="1">
                <a:solidFill>
                  <a:srgbClr val="0055A0"/>
                </a:solidFill>
                <a:cs typeface="Garamond"/>
              </a:rPr>
              <a:t>long</a:t>
            </a:r>
            <a:endParaRPr lang="de-DE" sz="2000" b="0" dirty="0">
              <a:solidFill>
                <a:srgbClr val="0055A0"/>
              </a:solidFill>
              <a:cs typeface="Garamond"/>
            </a:endParaRPr>
          </a:p>
          <a:p>
            <a:pPr marL="342900" indent="-342900">
              <a:lnSpc>
                <a:spcPct val="110000"/>
              </a:lnSpc>
              <a:buFont typeface="Arial"/>
              <a:buChar char="•"/>
              <a:defRPr/>
            </a:pPr>
            <a:endParaRPr lang="de-DE" sz="2000" b="0" dirty="0">
              <a:solidFill>
                <a:srgbClr val="0055A0"/>
              </a:solidFill>
              <a:cs typeface="Garamond"/>
            </a:endParaRPr>
          </a:p>
          <a:p>
            <a:pPr marL="342900" indent="-342900">
              <a:lnSpc>
                <a:spcPct val="110000"/>
              </a:lnSpc>
              <a:buFont typeface="Arial"/>
              <a:buChar char="•"/>
              <a:defRPr/>
            </a:pPr>
            <a:r>
              <a:rPr lang="de-DE" sz="2000" b="0" dirty="0">
                <a:solidFill>
                  <a:srgbClr val="0055A0"/>
                </a:solidFill>
                <a:cs typeface="Garamond"/>
              </a:rPr>
              <a:t>1232 sc. </a:t>
            </a:r>
            <a:r>
              <a:rPr lang="de-DE" sz="2000" b="0" dirty="0" err="1">
                <a:solidFill>
                  <a:srgbClr val="0055A0"/>
                </a:solidFill>
                <a:cs typeface="Garamond"/>
              </a:rPr>
              <a:t>main</a:t>
            </a:r>
            <a:r>
              <a:rPr lang="de-DE" sz="2000" b="0" dirty="0">
                <a:solidFill>
                  <a:srgbClr val="0055A0"/>
                </a:solidFill>
                <a:cs typeface="Garamond"/>
              </a:rPr>
              <a:t> </a:t>
            </a:r>
            <a:r>
              <a:rPr lang="de-DE" sz="2000" b="0" dirty="0" err="1">
                <a:solidFill>
                  <a:srgbClr val="0055A0"/>
                </a:solidFill>
                <a:cs typeface="Garamond"/>
              </a:rPr>
              <a:t>dipole</a:t>
            </a:r>
            <a:r>
              <a:rPr lang="de-DE" sz="2000" b="0" dirty="0">
                <a:solidFill>
                  <a:srgbClr val="0055A0"/>
                </a:solidFill>
                <a:cs typeface="Garamond"/>
              </a:rPr>
              <a:t> </a:t>
            </a:r>
            <a:r>
              <a:rPr lang="de-DE" sz="2000" b="0" dirty="0" err="1">
                <a:solidFill>
                  <a:srgbClr val="0055A0"/>
                </a:solidFill>
                <a:cs typeface="Garamond"/>
              </a:rPr>
              <a:t>magnets</a:t>
            </a:r>
            <a:r>
              <a:rPr lang="de-DE" sz="2000" b="0" dirty="0">
                <a:solidFill>
                  <a:srgbClr val="0055A0"/>
                </a:solidFill>
                <a:cs typeface="Garamond"/>
              </a:rPr>
              <a:t> (r ≈ 2804 m): </a:t>
            </a:r>
            <a:r>
              <a:rPr lang="de-DE" sz="2000" b="0" dirty="0" err="1">
                <a:solidFill>
                  <a:srgbClr val="0055A0"/>
                </a:solidFill>
                <a:cs typeface="Garamond"/>
              </a:rPr>
              <a:t>making</a:t>
            </a:r>
            <a:r>
              <a:rPr lang="de-DE" sz="2000" b="0" dirty="0">
                <a:solidFill>
                  <a:srgbClr val="0055A0"/>
                </a:solidFill>
                <a:cs typeface="Garamond"/>
              </a:rPr>
              <a:t> </a:t>
            </a:r>
            <a:r>
              <a:rPr lang="de-DE" sz="2000" b="0" dirty="0" err="1">
                <a:solidFill>
                  <a:srgbClr val="0055A0"/>
                </a:solidFill>
                <a:cs typeface="Garamond"/>
              </a:rPr>
              <a:t>the</a:t>
            </a:r>
            <a:r>
              <a:rPr lang="de-DE" sz="2000" b="0" dirty="0">
                <a:solidFill>
                  <a:srgbClr val="0055A0"/>
                </a:solidFill>
                <a:cs typeface="Garamond"/>
              </a:rPr>
              <a:t> </a:t>
            </a:r>
            <a:r>
              <a:rPr lang="de-DE" sz="2000" b="0" dirty="0" err="1">
                <a:solidFill>
                  <a:srgbClr val="0055A0"/>
                </a:solidFill>
                <a:cs typeface="Garamond"/>
              </a:rPr>
              <a:t>circle</a:t>
            </a:r>
            <a:endParaRPr lang="de-DE" sz="2000" b="0" dirty="0">
              <a:solidFill>
                <a:srgbClr val="0055A0"/>
              </a:solidFill>
              <a:cs typeface="Garamond"/>
            </a:endParaRPr>
          </a:p>
          <a:p>
            <a:pPr marL="342900" indent="-342900">
              <a:lnSpc>
                <a:spcPct val="110000"/>
              </a:lnSpc>
              <a:buFont typeface="Arial"/>
              <a:buChar char="•"/>
              <a:defRPr/>
            </a:pPr>
            <a:endParaRPr lang="de-DE" sz="2000" b="0" dirty="0">
              <a:solidFill>
                <a:srgbClr val="0055A0"/>
              </a:solidFill>
              <a:cs typeface="Garamond"/>
            </a:endParaRPr>
          </a:p>
        </p:txBody>
      </p:sp>
      <p:sp>
        <p:nvSpPr>
          <p:cNvPr id="580641" name="Line 33"/>
          <p:cNvSpPr>
            <a:spLocks noChangeShapeType="1"/>
          </p:cNvSpPr>
          <p:nvPr/>
        </p:nvSpPr>
        <p:spPr bwMode="auto">
          <a:xfrm rot="18900000">
            <a:off x="5499100" y="-60325"/>
            <a:ext cx="427038" cy="506413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80649" name="Line 41"/>
          <p:cNvSpPr>
            <a:spLocks noChangeShapeType="1"/>
          </p:cNvSpPr>
          <p:nvPr/>
        </p:nvSpPr>
        <p:spPr bwMode="auto">
          <a:xfrm rot="-2601157">
            <a:off x="5524500" y="6091238"/>
            <a:ext cx="496888" cy="544512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80664" name="Line 56"/>
          <p:cNvSpPr>
            <a:spLocks noChangeShapeType="1"/>
          </p:cNvSpPr>
          <p:nvPr/>
        </p:nvSpPr>
        <p:spPr bwMode="auto">
          <a:xfrm rot="-2601157">
            <a:off x="5446713" y="6153150"/>
            <a:ext cx="563562" cy="422275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80679" name="Text Box 71"/>
          <p:cNvSpPr txBox="1">
            <a:spLocks noChangeArrowheads="1"/>
          </p:cNvSpPr>
          <p:nvPr/>
        </p:nvSpPr>
        <p:spPr bwMode="auto">
          <a:xfrm>
            <a:off x="3132138" y="6308725"/>
            <a:ext cx="1096962" cy="349250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FF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fr-CH" sz="1600">
                <a:solidFill>
                  <a:srgbClr val="6600FF"/>
                </a:solidFill>
              </a:rPr>
              <a:t>Injection</a:t>
            </a:r>
            <a:endParaRPr lang="en-US" sz="1600">
              <a:solidFill>
                <a:srgbClr val="6600FF"/>
              </a:solidFill>
            </a:endParaRPr>
          </a:p>
        </p:txBody>
      </p:sp>
      <p:grpSp>
        <p:nvGrpSpPr>
          <p:cNvPr id="22536" name="Group 1"/>
          <p:cNvGrpSpPr>
            <a:grpSpLocks/>
          </p:cNvGrpSpPr>
          <p:nvPr/>
        </p:nvGrpSpPr>
        <p:grpSpPr bwMode="auto">
          <a:xfrm>
            <a:off x="2268538" y="-1588"/>
            <a:ext cx="7162800" cy="6608763"/>
            <a:chOff x="2268538" y="-1588"/>
            <a:chExt cx="7162800" cy="6608763"/>
          </a:xfrm>
        </p:grpSpPr>
        <p:sp>
          <p:nvSpPr>
            <p:cNvPr id="580635" name="Line 27"/>
            <p:cNvSpPr>
              <a:spLocks noChangeShapeType="1"/>
            </p:cNvSpPr>
            <p:nvPr/>
          </p:nvSpPr>
          <p:spPr bwMode="auto">
            <a:xfrm>
              <a:off x="3465513" y="1017588"/>
              <a:ext cx="4633912" cy="44132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80637" name="Arc 29"/>
            <p:cNvSpPr>
              <a:spLocks/>
            </p:cNvSpPr>
            <p:nvPr/>
          </p:nvSpPr>
          <p:spPr bwMode="auto">
            <a:xfrm>
              <a:off x="6034088" y="171450"/>
              <a:ext cx="1747837" cy="2362200"/>
            </a:xfrm>
            <a:custGeom>
              <a:avLst/>
              <a:gdLst>
                <a:gd name="G0" fmla="+- 962 0 0"/>
                <a:gd name="G1" fmla="+- 21600 0 0"/>
                <a:gd name="G2" fmla="+- 21600 0 0"/>
                <a:gd name="T0" fmla="*/ 0 w 15994"/>
                <a:gd name="T1" fmla="*/ 21 h 21600"/>
                <a:gd name="T2" fmla="*/ 15994 w 15994"/>
                <a:gd name="T3" fmla="*/ 6088 h 21600"/>
                <a:gd name="T4" fmla="*/ 962 w 15994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994" h="21600" fill="none" extrusionOk="0">
                  <a:moveTo>
                    <a:pt x="0" y="21"/>
                  </a:moveTo>
                  <a:cubicBezTo>
                    <a:pt x="320" y="7"/>
                    <a:pt x="641" y="-1"/>
                    <a:pt x="962" y="-1"/>
                  </a:cubicBezTo>
                  <a:cubicBezTo>
                    <a:pt x="6573" y="-1"/>
                    <a:pt x="11964" y="2183"/>
                    <a:pt x="15993" y="6088"/>
                  </a:cubicBezTo>
                </a:path>
                <a:path w="15994" h="21600" stroke="0" extrusionOk="0">
                  <a:moveTo>
                    <a:pt x="0" y="21"/>
                  </a:moveTo>
                  <a:cubicBezTo>
                    <a:pt x="320" y="7"/>
                    <a:pt x="641" y="-1"/>
                    <a:pt x="962" y="-1"/>
                  </a:cubicBezTo>
                  <a:cubicBezTo>
                    <a:pt x="6573" y="-1"/>
                    <a:pt x="11964" y="2183"/>
                    <a:pt x="15993" y="6088"/>
                  </a:cubicBezTo>
                  <a:lnTo>
                    <a:pt x="962" y="21600"/>
                  </a:lnTo>
                  <a:close/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D60093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80638" name="Arc 30"/>
            <p:cNvSpPr>
              <a:spLocks/>
            </p:cNvSpPr>
            <p:nvPr/>
          </p:nvSpPr>
          <p:spPr bwMode="auto">
            <a:xfrm rot="2752597">
              <a:off x="7117556" y="1531144"/>
              <a:ext cx="1747838" cy="2362200"/>
            </a:xfrm>
            <a:custGeom>
              <a:avLst/>
              <a:gdLst>
                <a:gd name="G0" fmla="+- 962 0 0"/>
                <a:gd name="G1" fmla="+- 21600 0 0"/>
                <a:gd name="G2" fmla="+- 21600 0 0"/>
                <a:gd name="T0" fmla="*/ 0 w 15994"/>
                <a:gd name="T1" fmla="*/ 21 h 21600"/>
                <a:gd name="T2" fmla="*/ 15994 w 15994"/>
                <a:gd name="T3" fmla="*/ 6088 h 21600"/>
                <a:gd name="T4" fmla="*/ 962 w 15994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994" h="21600" fill="none" extrusionOk="0">
                  <a:moveTo>
                    <a:pt x="0" y="21"/>
                  </a:moveTo>
                  <a:cubicBezTo>
                    <a:pt x="320" y="7"/>
                    <a:pt x="641" y="-1"/>
                    <a:pt x="962" y="-1"/>
                  </a:cubicBezTo>
                  <a:cubicBezTo>
                    <a:pt x="6573" y="-1"/>
                    <a:pt x="11964" y="2183"/>
                    <a:pt x="15993" y="6088"/>
                  </a:cubicBezTo>
                </a:path>
                <a:path w="15994" h="21600" stroke="0" extrusionOk="0">
                  <a:moveTo>
                    <a:pt x="0" y="21"/>
                  </a:moveTo>
                  <a:cubicBezTo>
                    <a:pt x="320" y="7"/>
                    <a:pt x="641" y="-1"/>
                    <a:pt x="962" y="-1"/>
                  </a:cubicBezTo>
                  <a:cubicBezTo>
                    <a:pt x="6573" y="-1"/>
                    <a:pt x="11964" y="2183"/>
                    <a:pt x="15993" y="6088"/>
                  </a:cubicBezTo>
                  <a:lnTo>
                    <a:pt x="962" y="21600"/>
                  </a:lnTo>
                  <a:close/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D60093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80639" name="Line 31"/>
            <p:cNvSpPr>
              <a:spLocks noChangeShapeType="1"/>
            </p:cNvSpPr>
            <p:nvPr/>
          </p:nvSpPr>
          <p:spPr bwMode="auto">
            <a:xfrm>
              <a:off x="7780338" y="836613"/>
              <a:ext cx="457200" cy="433387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80640" name="Line 32"/>
            <p:cNvSpPr>
              <a:spLocks noChangeShapeType="1"/>
            </p:cNvSpPr>
            <p:nvPr/>
          </p:nvSpPr>
          <p:spPr bwMode="auto">
            <a:xfrm rot="2789810">
              <a:off x="8739982" y="3082131"/>
              <a:ext cx="457200" cy="433387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80642" name="Arc 34"/>
            <p:cNvSpPr>
              <a:spLocks/>
            </p:cNvSpPr>
            <p:nvPr/>
          </p:nvSpPr>
          <p:spPr bwMode="auto">
            <a:xfrm flipH="1">
              <a:off x="3635375" y="161925"/>
              <a:ext cx="1773238" cy="2362200"/>
            </a:xfrm>
            <a:custGeom>
              <a:avLst/>
              <a:gdLst>
                <a:gd name="G0" fmla="+- 962 0 0"/>
                <a:gd name="G1" fmla="+- 21600 0 0"/>
                <a:gd name="G2" fmla="+- 21600 0 0"/>
                <a:gd name="T0" fmla="*/ 0 w 16232"/>
                <a:gd name="T1" fmla="*/ 21 h 21600"/>
                <a:gd name="T2" fmla="*/ 16232 w 16232"/>
                <a:gd name="T3" fmla="*/ 6323 h 21600"/>
                <a:gd name="T4" fmla="*/ 962 w 16232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232" h="21600" fill="none" extrusionOk="0">
                  <a:moveTo>
                    <a:pt x="0" y="21"/>
                  </a:moveTo>
                  <a:cubicBezTo>
                    <a:pt x="320" y="7"/>
                    <a:pt x="641" y="-1"/>
                    <a:pt x="962" y="-1"/>
                  </a:cubicBezTo>
                  <a:cubicBezTo>
                    <a:pt x="6688" y="-1"/>
                    <a:pt x="12181" y="2274"/>
                    <a:pt x="16232" y="6322"/>
                  </a:cubicBezTo>
                </a:path>
                <a:path w="16232" h="21600" stroke="0" extrusionOk="0">
                  <a:moveTo>
                    <a:pt x="0" y="21"/>
                  </a:moveTo>
                  <a:cubicBezTo>
                    <a:pt x="320" y="7"/>
                    <a:pt x="641" y="-1"/>
                    <a:pt x="962" y="-1"/>
                  </a:cubicBezTo>
                  <a:cubicBezTo>
                    <a:pt x="6688" y="-1"/>
                    <a:pt x="12181" y="2274"/>
                    <a:pt x="16232" y="6322"/>
                  </a:cubicBezTo>
                  <a:lnTo>
                    <a:pt x="962" y="2160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80643" name="Arc 35"/>
            <p:cNvSpPr>
              <a:spLocks/>
            </p:cNvSpPr>
            <p:nvPr/>
          </p:nvSpPr>
          <p:spPr bwMode="auto">
            <a:xfrm flipH="1" flipV="1">
              <a:off x="3659188" y="3975100"/>
              <a:ext cx="1747837" cy="2362200"/>
            </a:xfrm>
            <a:custGeom>
              <a:avLst/>
              <a:gdLst>
                <a:gd name="G0" fmla="+- 962 0 0"/>
                <a:gd name="G1" fmla="+- 21600 0 0"/>
                <a:gd name="G2" fmla="+- 21600 0 0"/>
                <a:gd name="T0" fmla="*/ 0 w 15994"/>
                <a:gd name="T1" fmla="*/ 21 h 21600"/>
                <a:gd name="T2" fmla="*/ 15994 w 15994"/>
                <a:gd name="T3" fmla="*/ 6088 h 21600"/>
                <a:gd name="T4" fmla="*/ 962 w 15994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994" h="21600" fill="none" extrusionOk="0">
                  <a:moveTo>
                    <a:pt x="0" y="21"/>
                  </a:moveTo>
                  <a:cubicBezTo>
                    <a:pt x="320" y="7"/>
                    <a:pt x="641" y="-1"/>
                    <a:pt x="962" y="-1"/>
                  </a:cubicBezTo>
                  <a:cubicBezTo>
                    <a:pt x="6573" y="-1"/>
                    <a:pt x="11964" y="2183"/>
                    <a:pt x="15993" y="6088"/>
                  </a:cubicBezTo>
                </a:path>
                <a:path w="15994" h="21600" stroke="0" extrusionOk="0">
                  <a:moveTo>
                    <a:pt x="0" y="21"/>
                  </a:moveTo>
                  <a:cubicBezTo>
                    <a:pt x="320" y="7"/>
                    <a:pt x="641" y="-1"/>
                    <a:pt x="962" y="-1"/>
                  </a:cubicBezTo>
                  <a:cubicBezTo>
                    <a:pt x="6573" y="-1"/>
                    <a:pt x="11964" y="2183"/>
                    <a:pt x="15993" y="6088"/>
                  </a:cubicBezTo>
                  <a:lnTo>
                    <a:pt x="962" y="2160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80644" name="Arc 36"/>
            <p:cNvSpPr>
              <a:spLocks/>
            </p:cNvSpPr>
            <p:nvPr/>
          </p:nvSpPr>
          <p:spPr bwMode="auto">
            <a:xfrm rot="18780000" flipH="1">
              <a:off x="2577306" y="1547019"/>
              <a:ext cx="1747838" cy="2362200"/>
            </a:xfrm>
            <a:custGeom>
              <a:avLst/>
              <a:gdLst>
                <a:gd name="G0" fmla="+- 962 0 0"/>
                <a:gd name="G1" fmla="+- 21600 0 0"/>
                <a:gd name="G2" fmla="+- 21600 0 0"/>
                <a:gd name="T0" fmla="*/ 0 w 15994"/>
                <a:gd name="T1" fmla="*/ 21 h 21600"/>
                <a:gd name="T2" fmla="*/ 15994 w 15994"/>
                <a:gd name="T3" fmla="*/ 6088 h 21600"/>
                <a:gd name="T4" fmla="*/ 962 w 15994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994" h="21600" fill="none" extrusionOk="0">
                  <a:moveTo>
                    <a:pt x="0" y="21"/>
                  </a:moveTo>
                  <a:cubicBezTo>
                    <a:pt x="320" y="7"/>
                    <a:pt x="641" y="-1"/>
                    <a:pt x="962" y="-1"/>
                  </a:cubicBezTo>
                  <a:cubicBezTo>
                    <a:pt x="6573" y="-1"/>
                    <a:pt x="11964" y="2183"/>
                    <a:pt x="15993" y="6088"/>
                  </a:cubicBezTo>
                </a:path>
                <a:path w="15994" h="21600" stroke="0" extrusionOk="0">
                  <a:moveTo>
                    <a:pt x="0" y="21"/>
                  </a:moveTo>
                  <a:cubicBezTo>
                    <a:pt x="320" y="7"/>
                    <a:pt x="641" y="-1"/>
                    <a:pt x="962" y="-1"/>
                  </a:cubicBezTo>
                  <a:cubicBezTo>
                    <a:pt x="6573" y="-1"/>
                    <a:pt x="11964" y="2183"/>
                    <a:pt x="15993" y="6088"/>
                  </a:cubicBezTo>
                  <a:lnTo>
                    <a:pt x="962" y="2160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80645" name="Arc 37"/>
            <p:cNvSpPr>
              <a:spLocks/>
            </p:cNvSpPr>
            <p:nvPr/>
          </p:nvSpPr>
          <p:spPr bwMode="auto">
            <a:xfrm flipV="1">
              <a:off x="6070600" y="4029075"/>
              <a:ext cx="1747838" cy="2362200"/>
            </a:xfrm>
            <a:custGeom>
              <a:avLst/>
              <a:gdLst>
                <a:gd name="G0" fmla="+- 962 0 0"/>
                <a:gd name="G1" fmla="+- 21600 0 0"/>
                <a:gd name="G2" fmla="+- 21600 0 0"/>
                <a:gd name="T0" fmla="*/ 0 w 15994"/>
                <a:gd name="T1" fmla="*/ 21 h 21600"/>
                <a:gd name="T2" fmla="*/ 15994 w 15994"/>
                <a:gd name="T3" fmla="*/ 6088 h 21600"/>
                <a:gd name="T4" fmla="*/ 962 w 15994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994" h="21600" fill="none" extrusionOk="0">
                  <a:moveTo>
                    <a:pt x="0" y="21"/>
                  </a:moveTo>
                  <a:cubicBezTo>
                    <a:pt x="320" y="7"/>
                    <a:pt x="641" y="-1"/>
                    <a:pt x="962" y="-1"/>
                  </a:cubicBezTo>
                  <a:cubicBezTo>
                    <a:pt x="6573" y="-1"/>
                    <a:pt x="11964" y="2183"/>
                    <a:pt x="15993" y="6088"/>
                  </a:cubicBezTo>
                </a:path>
                <a:path w="15994" h="21600" stroke="0" extrusionOk="0">
                  <a:moveTo>
                    <a:pt x="0" y="21"/>
                  </a:moveTo>
                  <a:cubicBezTo>
                    <a:pt x="320" y="7"/>
                    <a:pt x="641" y="-1"/>
                    <a:pt x="962" y="-1"/>
                  </a:cubicBezTo>
                  <a:cubicBezTo>
                    <a:pt x="6573" y="-1"/>
                    <a:pt x="11964" y="2183"/>
                    <a:pt x="15993" y="6088"/>
                  </a:cubicBezTo>
                  <a:lnTo>
                    <a:pt x="962" y="2160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80646" name="Arc 38"/>
            <p:cNvSpPr>
              <a:spLocks/>
            </p:cNvSpPr>
            <p:nvPr/>
          </p:nvSpPr>
          <p:spPr bwMode="auto">
            <a:xfrm rot="18847403" flipV="1">
              <a:off x="7117556" y="2634457"/>
              <a:ext cx="1747837" cy="2362200"/>
            </a:xfrm>
            <a:custGeom>
              <a:avLst/>
              <a:gdLst>
                <a:gd name="G0" fmla="+- 962 0 0"/>
                <a:gd name="G1" fmla="+- 21600 0 0"/>
                <a:gd name="G2" fmla="+- 21600 0 0"/>
                <a:gd name="T0" fmla="*/ 0 w 15994"/>
                <a:gd name="T1" fmla="*/ 21 h 21600"/>
                <a:gd name="T2" fmla="*/ 15994 w 15994"/>
                <a:gd name="T3" fmla="*/ 6088 h 21600"/>
                <a:gd name="T4" fmla="*/ 962 w 15994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994" h="21600" fill="none" extrusionOk="0">
                  <a:moveTo>
                    <a:pt x="0" y="21"/>
                  </a:moveTo>
                  <a:cubicBezTo>
                    <a:pt x="320" y="7"/>
                    <a:pt x="641" y="-1"/>
                    <a:pt x="962" y="-1"/>
                  </a:cubicBezTo>
                  <a:cubicBezTo>
                    <a:pt x="6573" y="-1"/>
                    <a:pt x="11964" y="2183"/>
                    <a:pt x="15993" y="6088"/>
                  </a:cubicBezTo>
                </a:path>
                <a:path w="15994" h="21600" stroke="0" extrusionOk="0">
                  <a:moveTo>
                    <a:pt x="0" y="21"/>
                  </a:moveTo>
                  <a:cubicBezTo>
                    <a:pt x="320" y="7"/>
                    <a:pt x="641" y="-1"/>
                    <a:pt x="962" y="-1"/>
                  </a:cubicBezTo>
                  <a:cubicBezTo>
                    <a:pt x="6573" y="-1"/>
                    <a:pt x="11964" y="2183"/>
                    <a:pt x="15993" y="6088"/>
                  </a:cubicBezTo>
                  <a:lnTo>
                    <a:pt x="962" y="21600"/>
                  </a:lnTo>
                  <a:close/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D60093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80647" name="Arc 39"/>
            <p:cNvSpPr>
              <a:spLocks/>
            </p:cNvSpPr>
            <p:nvPr/>
          </p:nvSpPr>
          <p:spPr bwMode="auto">
            <a:xfrm rot="2752597" flipH="1" flipV="1">
              <a:off x="2575719" y="2624932"/>
              <a:ext cx="1747837" cy="2362200"/>
            </a:xfrm>
            <a:custGeom>
              <a:avLst/>
              <a:gdLst>
                <a:gd name="G0" fmla="+- 962 0 0"/>
                <a:gd name="G1" fmla="+- 21600 0 0"/>
                <a:gd name="G2" fmla="+- 21600 0 0"/>
                <a:gd name="T0" fmla="*/ 0 w 15994"/>
                <a:gd name="T1" fmla="*/ 21 h 21600"/>
                <a:gd name="T2" fmla="*/ 15994 w 15994"/>
                <a:gd name="T3" fmla="*/ 6088 h 21600"/>
                <a:gd name="T4" fmla="*/ 962 w 15994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994" h="21600" fill="none" extrusionOk="0">
                  <a:moveTo>
                    <a:pt x="0" y="21"/>
                  </a:moveTo>
                  <a:cubicBezTo>
                    <a:pt x="320" y="7"/>
                    <a:pt x="641" y="-1"/>
                    <a:pt x="962" y="-1"/>
                  </a:cubicBezTo>
                  <a:cubicBezTo>
                    <a:pt x="6573" y="-1"/>
                    <a:pt x="11964" y="2183"/>
                    <a:pt x="15993" y="6088"/>
                  </a:cubicBezTo>
                </a:path>
                <a:path w="15994" h="21600" stroke="0" extrusionOk="0">
                  <a:moveTo>
                    <a:pt x="0" y="21"/>
                  </a:moveTo>
                  <a:cubicBezTo>
                    <a:pt x="320" y="7"/>
                    <a:pt x="641" y="-1"/>
                    <a:pt x="962" y="-1"/>
                  </a:cubicBezTo>
                  <a:cubicBezTo>
                    <a:pt x="6573" y="-1"/>
                    <a:pt x="11964" y="2183"/>
                    <a:pt x="15993" y="6088"/>
                  </a:cubicBezTo>
                  <a:lnTo>
                    <a:pt x="962" y="2160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80648" name="Line 40"/>
            <p:cNvSpPr>
              <a:spLocks noChangeShapeType="1"/>
            </p:cNvSpPr>
            <p:nvPr/>
          </p:nvSpPr>
          <p:spPr bwMode="auto">
            <a:xfrm rot="2820000">
              <a:off x="2278856" y="3086894"/>
              <a:ext cx="392113" cy="371475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80650" name="Line 42"/>
            <p:cNvSpPr>
              <a:spLocks noChangeShapeType="1"/>
            </p:cNvSpPr>
            <p:nvPr/>
          </p:nvSpPr>
          <p:spPr bwMode="auto">
            <a:xfrm>
              <a:off x="3206750" y="5245100"/>
              <a:ext cx="457200" cy="43338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80651" name="Line 43"/>
            <p:cNvSpPr>
              <a:spLocks noChangeShapeType="1"/>
            </p:cNvSpPr>
            <p:nvPr/>
          </p:nvSpPr>
          <p:spPr bwMode="auto">
            <a:xfrm flipH="1">
              <a:off x="3181350" y="855663"/>
              <a:ext cx="457200" cy="433387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80652" name="Line 44"/>
            <p:cNvSpPr>
              <a:spLocks noChangeShapeType="1"/>
            </p:cNvSpPr>
            <p:nvPr/>
          </p:nvSpPr>
          <p:spPr bwMode="auto">
            <a:xfrm flipH="1">
              <a:off x="7772400" y="5259388"/>
              <a:ext cx="457200" cy="433387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80653" name="Arc 45"/>
            <p:cNvSpPr>
              <a:spLocks/>
            </p:cNvSpPr>
            <p:nvPr/>
          </p:nvSpPr>
          <p:spPr bwMode="auto">
            <a:xfrm rot="18847403" flipH="1">
              <a:off x="2637631" y="1543844"/>
              <a:ext cx="1747838" cy="2362200"/>
            </a:xfrm>
            <a:custGeom>
              <a:avLst/>
              <a:gdLst>
                <a:gd name="G0" fmla="+- 962 0 0"/>
                <a:gd name="G1" fmla="+- 21600 0 0"/>
                <a:gd name="G2" fmla="+- 21600 0 0"/>
                <a:gd name="T0" fmla="*/ 0 w 15994"/>
                <a:gd name="T1" fmla="*/ 21 h 21600"/>
                <a:gd name="T2" fmla="*/ 15994 w 15994"/>
                <a:gd name="T3" fmla="*/ 6088 h 21600"/>
                <a:gd name="T4" fmla="*/ 962 w 15994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994" h="21600" fill="none" extrusionOk="0">
                  <a:moveTo>
                    <a:pt x="0" y="21"/>
                  </a:moveTo>
                  <a:cubicBezTo>
                    <a:pt x="320" y="7"/>
                    <a:pt x="641" y="-1"/>
                    <a:pt x="962" y="-1"/>
                  </a:cubicBezTo>
                  <a:cubicBezTo>
                    <a:pt x="6573" y="-1"/>
                    <a:pt x="11964" y="2183"/>
                    <a:pt x="15993" y="6088"/>
                  </a:cubicBezTo>
                </a:path>
                <a:path w="15994" h="21600" stroke="0" extrusionOk="0">
                  <a:moveTo>
                    <a:pt x="0" y="21"/>
                  </a:moveTo>
                  <a:cubicBezTo>
                    <a:pt x="320" y="7"/>
                    <a:pt x="641" y="-1"/>
                    <a:pt x="962" y="-1"/>
                  </a:cubicBezTo>
                  <a:cubicBezTo>
                    <a:pt x="6573" y="-1"/>
                    <a:pt x="11964" y="2183"/>
                    <a:pt x="15993" y="6088"/>
                  </a:cubicBezTo>
                  <a:lnTo>
                    <a:pt x="962" y="21600"/>
                  </a:lnTo>
                  <a:close/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D60093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580654" name="Arc 46"/>
            <p:cNvSpPr>
              <a:spLocks/>
            </p:cNvSpPr>
            <p:nvPr/>
          </p:nvSpPr>
          <p:spPr bwMode="auto">
            <a:xfrm flipH="1">
              <a:off x="3743325" y="215900"/>
              <a:ext cx="1693863" cy="2362200"/>
            </a:xfrm>
            <a:custGeom>
              <a:avLst/>
              <a:gdLst>
                <a:gd name="G0" fmla="+- 962 0 0"/>
                <a:gd name="G1" fmla="+- 21600 0 0"/>
                <a:gd name="G2" fmla="+- 21600 0 0"/>
                <a:gd name="T0" fmla="*/ 0 w 15504"/>
                <a:gd name="T1" fmla="*/ 21 h 21600"/>
                <a:gd name="T2" fmla="*/ 15504 w 15504"/>
                <a:gd name="T3" fmla="*/ 5629 h 21600"/>
                <a:gd name="T4" fmla="*/ 962 w 15504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504" h="21600" fill="none" extrusionOk="0">
                  <a:moveTo>
                    <a:pt x="0" y="21"/>
                  </a:moveTo>
                  <a:cubicBezTo>
                    <a:pt x="320" y="7"/>
                    <a:pt x="641" y="-1"/>
                    <a:pt x="962" y="-1"/>
                  </a:cubicBezTo>
                  <a:cubicBezTo>
                    <a:pt x="6341" y="-1"/>
                    <a:pt x="11526" y="2007"/>
                    <a:pt x="15504" y="5628"/>
                  </a:cubicBezTo>
                </a:path>
                <a:path w="15504" h="21600" stroke="0" extrusionOk="0">
                  <a:moveTo>
                    <a:pt x="0" y="21"/>
                  </a:moveTo>
                  <a:cubicBezTo>
                    <a:pt x="320" y="7"/>
                    <a:pt x="641" y="-1"/>
                    <a:pt x="962" y="-1"/>
                  </a:cubicBezTo>
                  <a:cubicBezTo>
                    <a:pt x="6341" y="-1"/>
                    <a:pt x="11526" y="2007"/>
                    <a:pt x="15504" y="5628"/>
                  </a:cubicBezTo>
                  <a:lnTo>
                    <a:pt x="962" y="21600"/>
                  </a:lnTo>
                  <a:close/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D60093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80655" name="Arc 47"/>
            <p:cNvSpPr>
              <a:spLocks/>
            </p:cNvSpPr>
            <p:nvPr/>
          </p:nvSpPr>
          <p:spPr bwMode="auto">
            <a:xfrm>
              <a:off x="6011863" y="217488"/>
              <a:ext cx="1747837" cy="2362200"/>
            </a:xfrm>
            <a:custGeom>
              <a:avLst/>
              <a:gdLst>
                <a:gd name="G0" fmla="+- 962 0 0"/>
                <a:gd name="G1" fmla="+- 21600 0 0"/>
                <a:gd name="G2" fmla="+- 21600 0 0"/>
                <a:gd name="T0" fmla="*/ 0 w 15994"/>
                <a:gd name="T1" fmla="*/ 21 h 21600"/>
                <a:gd name="T2" fmla="*/ 15994 w 15994"/>
                <a:gd name="T3" fmla="*/ 6088 h 21600"/>
                <a:gd name="T4" fmla="*/ 962 w 15994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994" h="21600" fill="none" extrusionOk="0">
                  <a:moveTo>
                    <a:pt x="0" y="21"/>
                  </a:moveTo>
                  <a:cubicBezTo>
                    <a:pt x="320" y="7"/>
                    <a:pt x="641" y="-1"/>
                    <a:pt x="962" y="-1"/>
                  </a:cubicBezTo>
                  <a:cubicBezTo>
                    <a:pt x="6573" y="-1"/>
                    <a:pt x="11964" y="2183"/>
                    <a:pt x="15993" y="6088"/>
                  </a:cubicBezTo>
                </a:path>
                <a:path w="15994" h="21600" stroke="0" extrusionOk="0">
                  <a:moveTo>
                    <a:pt x="0" y="21"/>
                  </a:moveTo>
                  <a:cubicBezTo>
                    <a:pt x="320" y="7"/>
                    <a:pt x="641" y="-1"/>
                    <a:pt x="962" y="-1"/>
                  </a:cubicBezTo>
                  <a:cubicBezTo>
                    <a:pt x="6573" y="-1"/>
                    <a:pt x="11964" y="2183"/>
                    <a:pt x="15993" y="6088"/>
                  </a:cubicBezTo>
                  <a:lnTo>
                    <a:pt x="962" y="2160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80656" name="Line 48"/>
            <p:cNvSpPr>
              <a:spLocks noChangeShapeType="1"/>
            </p:cNvSpPr>
            <p:nvPr/>
          </p:nvSpPr>
          <p:spPr bwMode="auto">
            <a:xfrm rot="18960000">
              <a:off x="5507038" y="-1588"/>
              <a:ext cx="474662" cy="396876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80657" name="Line 49"/>
            <p:cNvSpPr>
              <a:spLocks noChangeShapeType="1"/>
            </p:cNvSpPr>
            <p:nvPr/>
          </p:nvSpPr>
          <p:spPr bwMode="auto">
            <a:xfrm rot="21540000" flipH="1">
              <a:off x="3203575" y="838200"/>
              <a:ext cx="538163" cy="498475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80658" name="Line 50"/>
            <p:cNvSpPr>
              <a:spLocks noChangeShapeType="1"/>
            </p:cNvSpPr>
            <p:nvPr/>
          </p:nvSpPr>
          <p:spPr bwMode="auto">
            <a:xfrm>
              <a:off x="7753350" y="874713"/>
              <a:ext cx="457200" cy="433387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80659" name="Arc 51"/>
            <p:cNvSpPr>
              <a:spLocks/>
            </p:cNvSpPr>
            <p:nvPr/>
          </p:nvSpPr>
          <p:spPr bwMode="auto">
            <a:xfrm rot="2821986">
              <a:off x="7073106" y="1570832"/>
              <a:ext cx="1747837" cy="2362200"/>
            </a:xfrm>
            <a:custGeom>
              <a:avLst/>
              <a:gdLst>
                <a:gd name="G0" fmla="+- 962 0 0"/>
                <a:gd name="G1" fmla="+- 21600 0 0"/>
                <a:gd name="G2" fmla="+- 21600 0 0"/>
                <a:gd name="T0" fmla="*/ 0 w 15994"/>
                <a:gd name="T1" fmla="*/ 21 h 21600"/>
                <a:gd name="T2" fmla="*/ 15994 w 15994"/>
                <a:gd name="T3" fmla="*/ 6088 h 21600"/>
                <a:gd name="T4" fmla="*/ 962 w 15994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994" h="21600" fill="none" extrusionOk="0">
                  <a:moveTo>
                    <a:pt x="0" y="21"/>
                  </a:moveTo>
                  <a:cubicBezTo>
                    <a:pt x="320" y="7"/>
                    <a:pt x="641" y="-1"/>
                    <a:pt x="962" y="-1"/>
                  </a:cubicBezTo>
                  <a:cubicBezTo>
                    <a:pt x="6573" y="-1"/>
                    <a:pt x="11964" y="2183"/>
                    <a:pt x="15993" y="6088"/>
                  </a:cubicBezTo>
                </a:path>
                <a:path w="15994" h="21600" stroke="0" extrusionOk="0">
                  <a:moveTo>
                    <a:pt x="0" y="21"/>
                  </a:moveTo>
                  <a:cubicBezTo>
                    <a:pt x="320" y="7"/>
                    <a:pt x="641" y="-1"/>
                    <a:pt x="962" y="-1"/>
                  </a:cubicBezTo>
                  <a:cubicBezTo>
                    <a:pt x="6573" y="-1"/>
                    <a:pt x="11964" y="2183"/>
                    <a:pt x="15993" y="6088"/>
                  </a:cubicBezTo>
                  <a:lnTo>
                    <a:pt x="962" y="2160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80660" name="Line 52"/>
            <p:cNvSpPr>
              <a:spLocks noChangeShapeType="1"/>
            </p:cNvSpPr>
            <p:nvPr/>
          </p:nvSpPr>
          <p:spPr bwMode="auto">
            <a:xfrm rot="2789810">
              <a:off x="8692357" y="3104356"/>
              <a:ext cx="457200" cy="433387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80661" name="Arc 53"/>
            <p:cNvSpPr>
              <a:spLocks/>
            </p:cNvSpPr>
            <p:nvPr/>
          </p:nvSpPr>
          <p:spPr bwMode="auto">
            <a:xfrm rot="19069482" flipV="1">
              <a:off x="7145338" y="2628900"/>
              <a:ext cx="1651000" cy="2360613"/>
            </a:xfrm>
            <a:custGeom>
              <a:avLst/>
              <a:gdLst>
                <a:gd name="G0" fmla="+- 0 0 0"/>
                <a:gd name="G1" fmla="+- 21592 0 0"/>
                <a:gd name="G2" fmla="+- 21600 0 0"/>
                <a:gd name="T0" fmla="*/ 593 w 15111"/>
                <a:gd name="T1" fmla="*/ 0 h 21592"/>
                <a:gd name="T2" fmla="*/ 15111 w 15111"/>
                <a:gd name="T3" fmla="*/ 6158 h 21592"/>
                <a:gd name="T4" fmla="*/ 0 w 15111"/>
                <a:gd name="T5" fmla="*/ 21592 h 21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11" h="21592" fill="none" extrusionOk="0">
                  <a:moveTo>
                    <a:pt x="592" y="0"/>
                  </a:moveTo>
                  <a:cubicBezTo>
                    <a:pt x="6035" y="149"/>
                    <a:pt x="11220" y="2348"/>
                    <a:pt x="15111" y="6157"/>
                  </a:cubicBezTo>
                </a:path>
                <a:path w="15111" h="21592" stroke="0" extrusionOk="0">
                  <a:moveTo>
                    <a:pt x="592" y="0"/>
                  </a:moveTo>
                  <a:cubicBezTo>
                    <a:pt x="6035" y="149"/>
                    <a:pt x="11220" y="2348"/>
                    <a:pt x="15111" y="6157"/>
                  </a:cubicBezTo>
                  <a:lnTo>
                    <a:pt x="0" y="21592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80662" name="Line 54"/>
            <p:cNvSpPr>
              <a:spLocks noChangeShapeType="1"/>
            </p:cNvSpPr>
            <p:nvPr/>
          </p:nvSpPr>
          <p:spPr bwMode="auto">
            <a:xfrm flipH="1">
              <a:off x="7812088" y="5195888"/>
              <a:ext cx="385762" cy="53816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80663" name="Arc 55"/>
            <p:cNvSpPr>
              <a:spLocks/>
            </p:cNvSpPr>
            <p:nvPr/>
          </p:nvSpPr>
          <p:spPr bwMode="auto">
            <a:xfrm flipV="1">
              <a:off x="6064250" y="3962400"/>
              <a:ext cx="1747838" cy="2362200"/>
            </a:xfrm>
            <a:custGeom>
              <a:avLst/>
              <a:gdLst>
                <a:gd name="G0" fmla="+- 962 0 0"/>
                <a:gd name="G1" fmla="+- 21600 0 0"/>
                <a:gd name="G2" fmla="+- 21600 0 0"/>
                <a:gd name="T0" fmla="*/ 0 w 15994"/>
                <a:gd name="T1" fmla="*/ 21 h 21600"/>
                <a:gd name="T2" fmla="*/ 15994 w 15994"/>
                <a:gd name="T3" fmla="*/ 6088 h 21600"/>
                <a:gd name="T4" fmla="*/ 962 w 15994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994" h="21600" fill="none" extrusionOk="0">
                  <a:moveTo>
                    <a:pt x="0" y="21"/>
                  </a:moveTo>
                  <a:cubicBezTo>
                    <a:pt x="320" y="7"/>
                    <a:pt x="641" y="-1"/>
                    <a:pt x="962" y="-1"/>
                  </a:cubicBezTo>
                  <a:cubicBezTo>
                    <a:pt x="6573" y="-1"/>
                    <a:pt x="11964" y="2183"/>
                    <a:pt x="15993" y="6088"/>
                  </a:cubicBezTo>
                </a:path>
                <a:path w="15994" h="21600" stroke="0" extrusionOk="0">
                  <a:moveTo>
                    <a:pt x="0" y="21"/>
                  </a:moveTo>
                  <a:cubicBezTo>
                    <a:pt x="320" y="7"/>
                    <a:pt x="641" y="-1"/>
                    <a:pt x="962" y="-1"/>
                  </a:cubicBezTo>
                  <a:cubicBezTo>
                    <a:pt x="6573" y="-1"/>
                    <a:pt x="11964" y="2183"/>
                    <a:pt x="15993" y="6088"/>
                  </a:cubicBezTo>
                  <a:lnTo>
                    <a:pt x="962" y="21600"/>
                  </a:lnTo>
                  <a:close/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D60093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80665" name="Arc 57"/>
            <p:cNvSpPr>
              <a:spLocks/>
            </p:cNvSpPr>
            <p:nvPr/>
          </p:nvSpPr>
          <p:spPr bwMode="auto">
            <a:xfrm flipH="1" flipV="1">
              <a:off x="3633788" y="4041775"/>
              <a:ext cx="1747837" cy="2362200"/>
            </a:xfrm>
            <a:custGeom>
              <a:avLst/>
              <a:gdLst>
                <a:gd name="G0" fmla="+- 962 0 0"/>
                <a:gd name="G1" fmla="+- 21600 0 0"/>
                <a:gd name="G2" fmla="+- 21600 0 0"/>
                <a:gd name="T0" fmla="*/ 0 w 15994"/>
                <a:gd name="T1" fmla="*/ 21 h 21600"/>
                <a:gd name="T2" fmla="*/ 15994 w 15994"/>
                <a:gd name="T3" fmla="*/ 6088 h 21600"/>
                <a:gd name="T4" fmla="*/ 962 w 15994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994" h="21600" fill="none" extrusionOk="0">
                  <a:moveTo>
                    <a:pt x="0" y="21"/>
                  </a:moveTo>
                  <a:cubicBezTo>
                    <a:pt x="320" y="7"/>
                    <a:pt x="641" y="-1"/>
                    <a:pt x="962" y="-1"/>
                  </a:cubicBezTo>
                  <a:cubicBezTo>
                    <a:pt x="6573" y="-1"/>
                    <a:pt x="11964" y="2183"/>
                    <a:pt x="15993" y="6088"/>
                  </a:cubicBezTo>
                </a:path>
                <a:path w="15994" h="21600" stroke="0" extrusionOk="0">
                  <a:moveTo>
                    <a:pt x="0" y="21"/>
                  </a:moveTo>
                  <a:cubicBezTo>
                    <a:pt x="320" y="7"/>
                    <a:pt x="641" y="-1"/>
                    <a:pt x="962" y="-1"/>
                  </a:cubicBezTo>
                  <a:cubicBezTo>
                    <a:pt x="6573" y="-1"/>
                    <a:pt x="11964" y="2183"/>
                    <a:pt x="15993" y="6088"/>
                  </a:cubicBezTo>
                  <a:lnTo>
                    <a:pt x="962" y="21600"/>
                  </a:lnTo>
                  <a:close/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D60093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80666" name="Arc 58"/>
            <p:cNvSpPr>
              <a:spLocks/>
            </p:cNvSpPr>
            <p:nvPr/>
          </p:nvSpPr>
          <p:spPr bwMode="auto">
            <a:xfrm rot="2752597" flipH="1" flipV="1">
              <a:off x="2640806" y="2597944"/>
              <a:ext cx="1747838" cy="2362200"/>
            </a:xfrm>
            <a:custGeom>
              <a:avLst/>
              <a:gdLst>
                <a:gd name="G0" fmla="+- 962 0 0"/>
                <a:gd name="G1" fmla="+- 21600 0 0"/>
                <a:gd name="G2" fmla="+- 21600 0 0"/>
                <a:gd name="T0" fmla="*/ 0 w 15994"/>
                <a:gd name="T1" fmla="*/ 21 h 21600"/>
                <a:gd name="T2" fmla="*/ 15994 w 15994"/>
                <a:gd name="T3" fmla="*/ 6088 h 21600"/>
                <a:gd name="T4" fmla="*/ 962 w 15994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994" h="21600" fill="none" extrusionOk="0">
                  <a:moveTo>
                    <a:pt x="0" y="21"/>
                  </a:moveTo>
                  <a:cubicBezTo>
                    <a:pt x="320" y="7"/>
                    <a:pt x="641" y="-1"/>
                    <a:pt x="962" y="-1"/>
                  </a:cubicBezTo>
                  <a:cubicBezTo>
                    <a:pt x="6573" y="-1"/>
                    <a:pt x="11964" y="2183"/>
                    <a:pt x="15993" y="6088"/>
                  </a:cubicBezTo>
                </a:path>
                <a:path w="15994" h="21600" stroke="0" extrusionOk="0">
                  <a:moveTo>
                    <a:pt x="0" y="21"/>
                  </a:moveTo>
                  <a:cubicBezTo>
                    <a:pt x="320" y="7"/>
                    <a:pt x="641" y="-1"/>
                    <a:pt x="962" y="-1"/>
                  </a:cubicBezTo>
                  <a:cubicBezTo>
                    <a:pt x="6573" y="-1"/>
                    <a:pt x="11964" y="2183"/>
                    <a:pt x="15993" y="6088"/>
                  </a:cubicBezTo>
                  <a:lnTo>
                    <a:pt x="962" y="21600"/>
                  </a:lnTo>
                  <a:close/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D60093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80667" name="Line 59"/>
            <p:cNvSpPr>
              <a:spLocks noChangeShapeType="1"/>
            </p:cNvSpPr>
            <p:nvPr/>
          </p:nvSpPr>
          <p:spPr bwMode="auto">
            <a:xfrm rot="2789810">
              <a:off x="2339181" y="3071019"/>
              <a:ext cx="392113" cy="371475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80668" name="Line 60"/>
            <p:cNvSpPr>
              <a:spLocks noChangeShapeType="1"/>
            </p:cNvSpPr>
            <p:nvPr/>
          </p:nvSpPr>
          <p:spPr bwMode="auto">
            <a:xfrm>
              <a:off x="3276600" y="5229225"/>
              <a:ext cx="358775" cy="504825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80669" name="Line 61"/>
            <p:cNvSpPr>
              <a:spLocks noChangeShapeType="1"/>
            </p:cNvSpPr>
            <p:nvPr/>
          </p:nvSpPr>
          <p:spPr bwMode="auto">
            <a:xfrm flipH="1">
              <a:off x="3429000" y="1071563"/>
              <a:ext cx="4648200" cy="44196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80670" name="Line 62"/>
            <p:cNvSpPr>
              <a:spLocks noChangeShapeType="1"/>
            </p:cNvSpPr>
            <p:nvPr/>
          </p:nvSpPr>
          <p:spPr bwMode="auto">
            <a:xfrm rot="5400000">
              <a:off x="2705100" y="3275013"/>
              <a:ext cx="61722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80671" name="Text Box 63"/>
            <p:cNvSpPr txBox="1">
              <a:spLocks noChangeArrowheads="1"/>
            </p:cNvSpPr>
            <p:nvPr/>
          </p:nvSpPr>
          <p:spPr bwMode="auto">
            <a:xfrm>
              <a:off x="6300788" y="1196975"/>
              <a:ext cx="1874837" cy="65405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500093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fr-CH">
                  <a:solidFill>
                    <a:srgbClr val="FF0000"/>
                  </a:solidFill>
                </a:rPr>
                <a:t>IR6: Beam dumping system</a:t>
              </a:r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580672" name="Text Box 64"/>
            <p:cNvSpPr txBox="1">
              <a:spLocks noChangeArrowheads="1"/>
            </p:cNvSpPr>
            <p:nvPr/>
          </p:nvSpPr>
          <p:spPr bwMode="auto">
            <a:xfrm>
              <a:off x="3465513" y="1219200"/>
              <a:ext cx="2011362" cy="65405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500093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fr-CH" dirty="0">
                  <a:solidFill>
                    <a:srgbClr val="FF0000"/>
                  </a:solidFill>
                </a:rPr>
                <a:t>IR4: RF + Beam instrumentation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580673" name="Text Box 65"/>
            <p:cNvSpPr txBox="1">
              <a:spLocks noChangeArrowheads="1"/>
            </p:cNvSpPr>
            <p:nvPr/>
          </p:nvSpPr>
          <p:spPr bwMode="auto">
            <a:xfrm>
              <a:off x="5148263" y="333375"/>
              <a:ext cx="1257300" cy="379413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500093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fr-CH" dirty="0">
                  <a:solidFill>
                    <a:srgbClr val="0000FF"/>
                  </a:solidFill>
                </a:rPr>
                <a:t>IR5: CMS</a:t>
              </a:r>
              <a:endParaRPr lang="en-US" dirty="0">
                <a:solidFill>
                  <a:srgbClr val="0000FF"/>
                </a:solidFill>
              </a:endParaRPr>
            </a:p>
          </p:txBody>
        </p:sp>
        <p:sp>
          <p:nvSpPr>
            <p:cNvPr id="580674" name="Text Box 66"/>
            <p:cNvSpPr txBox="1">
              <a:spLocks noChangeArrowheads="1"/>
            </p:cNvSpPr>
            <p:nvPr/>
          </p:nvSpPr>
          <p:spPr bwMode="auto">
            <a:xfrm>
              <a:off x="4932363" y="5792788"/>
              <a:ext cx="1655762" cy="37941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500093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fr-CH">
                  <a:solidFill>
                    <a:srgbClr val="0000FF"/>
                  </a:solidFill>
                </a:rPr>
                <a:t>IR1: ATLAS</a:t>
              </a:r>
              <a:endParaRPr lang="en-US">
                <a:solidFill>
                  <a:srgbClr val="0000FF"/>
                </a:solidFill>
              </a:endParaRPr>
            </a:p>
          </p:txBody>
        </p:sp>
        <p:sp>
          <p:nvSpPr>
            <p:cNvPr id="580675" name="Text Box 67"/>
            <p:cNvSpPr txBox="1">
              <a:spLocks noChangeArrowheads="1"/>
            </p:cNvSpPr>
            <p:nvPr/>
          </p:nvSpPr>
          <p:spPr bwMode="auto">
            <a:xfrm>
              <a:off x="6659563" y="4876800"/>
              <a:ext cx="1454150" cy="379413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500093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fr-CH">
                  <a:solidFill>
                    <a:srgbClr val="0000FF"/>
                  </a:solidFill>
                </a:rPr>
                <a:t>IR8: LHC-B</a:t>
              </a:r>
              <a:endParaRPr lang="en-US">
                <a:solidFill>
                  <a:srgbClr val="0000FF"/>
                </a:solidFill>
              </a:endParaRPr>
            </a:p>
          </p:txBody>
        </p:sp>
        <p:sp>
          <p:nvSpPr>
            <p:cNvPr id="580676" name="Text Box 68"/>
            <p:cNvSpPr txBox="1">
              <a:spLocks noChangeArrowheads="1"/>
            </p:cNvSpPr>
            <p:nvPr/>
          </p:nvSpPr>
          <p:spPr bwMode="auto">
            <a:xfrm>
              <a:off x="3541713" y="5029200"/>
              <a:ext cx="1390650" cy="379413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500093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fr-CH">
                  <a:solidFill>
                    <a:srgbClr val="0000FF"/>
                  </a:solidFill>
                </a:rPr>
                <a:t>IR2: ALICE</a:t>
              </a:r>
              <a:endParaRPr lang="en-US">
                <a:solidFill>
                  <a:srgbClr val="0000FF"/>
                </a:solidFill>
              </a:endParaRPr>
            </a:p>
          </p:txBody>
        </p:sp>
        <p:sp>
          <p:nvSpPr>
            <p:cNvPr id="580677" name="Line 69"/>
            <p:cNvSpPr>
              <a:spLocks noChangeShapeType="1"/>
            </p:cNvSpPr>
            <p:nvPr/>
          </p:nvSpPr>
          <p:spPr bwMode="auto">
            <a:xfrm flipV="1">
              <a:off x="6989763" y="5805488"/>
              <a:ext cx="750887" cy="801687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 type="none" w="sm" len="sm"/>
              <a:tailEnd type="triangle" w="lg" len="lg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80678" name="Text Box 70"/>
            <p:cNvSpPr txBox="1">
              <a:spLocks noChangeArrowheads="1"/>
            </p:cNvSpPr>
            <p:nvPr/>
          </p:nvSpPr>
          <p:spPr bwMode="auto">
            <a:xfrm>
              <a:off x="7493000" y="6237288"/>
              <a:ext cx="1079500" cy="34925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FF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fr-CH" sz="1600">
                  <a:solidFill>
                    <a:srgbClr val="6600FF"/>
                  </a:solidFill>
                </a:rPr>
                <a:t>Injection</a:t>
              </a:r>
              <a:endParaRPr lang="en-US" sz="1600">
                <a:solidFill>
                  <a:srgbClr val="6600FF"/>
                </a:solidFill>
              </a:endParaRPr>
            </a:p>
          </p:txBody>
        </p:sp>
        <p:sp>
          <p:nvSpPr>
            <p:cNvPr id="580680" name="Line 72"/>
            <p:cNvSpPr>
              <a:spLocks noChangeShapeType="1"/>
            </p:cNvSpPr>
            <p:nvPr/>
          </p:nvSpPr>
          <p:spPr bwMode="auto">
            <a:xfrm flipH="1" flipV="1">
              <a:off x="3635375" y="5734050"/>
              <a:ext cx="765175" cy="833438"/>
            </a:xfrm>
            <a:prstGeom prst="line">
              <a:avLst/>
            </a:prstGeom>
            <a:noFill/>
            <a:ln w="12700">
              <a:solidFill>
                <a:srgbClr val="0066FF"/>
              </a:solidFill>
              <a:round/>
              <a:headEnd type="none" w="sm" len="sm"/>
              <a:tailEnd type="triangle" w="lg" len="lg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80681" name="Line 73"/>
            <p:cNvSpPr>
              <a:spLocks noChangeShapeType="1"/>
            </p:cNvSpPr>
            <p:nvPr/>
          </p:nvSpPr>
          <p:spPr bwMode="auto">
            <a:xfrm flipH="1" flipV="1">
              <a:off x="7615238" y="361950"/>
              <a:ext cx="461962" cy="820738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 type="none" w="sm" len="sm"/>
              <a:tailEnd type="triangle" w="lg" len="lg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80682" name="Line 74"/>
            <p:cNvSpPr>
              <a:spLocks noChangeShapeType="1"/>
            </p:cNvSpPr>
            <p:nvPr/>
          </p:nvSpPr>
          <p:spPr bwMode="auto">
            <a:xfrm>
              <a:off x="7970838" y="1009650"/>
              <a:ext cx="771525" cy="500063"/>
            </a:xfrm>
            <a:prstGeom prst="line">
              <a:avLst/>
            </a:prstGeom>
            <a:noFill/>
            <a:ln w="12700">
              <a:solidFill>
                <a:srgbClr val="3333FF"/>
              </a:solidFill>
              <a:round/>
              <a:headEnd type="none" w="sm" len="sm"/>
              <a:tailEnd type="triangle" w="lg" len="lg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80683" name="Line 75"/>
            <p:cNvSpPr>
              <a:spLocks noChangeShapeType="1"/>
            </p:cNvSpPr>
            <p:nvPr/>
          </p:nvSpPr>
          <p:spPr bwMode="auto">
            <a:xfrm>
              <a:off x="2473325" y="3232150"/>
              <a:ext cx="64770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80684" name="Text Box 76"/>
            <p:cNvSpPr txBox="1">
              <a:spLocks noChangeArrowheads="1"/>
            </p:cNvSpPr>
            <p:nvPr/>
          </p:nvSpPr>
          <p:spPr bwMode="auto">
            <a:xfrm>
              <a:off x="2627313" y="2971800"/>
              <a:ext cx="2520950" cy="65405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500093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fr-CH" dirty="0">
                  <a:solidFill>
                    <a:srgbClr val="FF0000"/>
                  </a:solidFill>
                </a:rPr>
                <a:t>IR3: Momentum Beam Cleaning (warm)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580685" name="Text Box 77"/>
            <p:cNvSpPr txBox="1">
              <a:spLocks noChangeArrowheads="1"/>
            </p:cNvSpPr>
            <p:nvPr/>
          </p:nvSpPr>
          <p:spPr bwMode="auto">
            <a:xfrm>
              <a:off x="6443663" y="2971800"/>
              <a:ext cx="2355850" cy="65405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500093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fr-CH">
                  <a:solidFill>
                    <a:srgbClr val="FF0000"/>
                  </a:solidFill>
                </a:rPr>
                <a:t>IR7: Betatron Beam Cleaning (warm)</a:t>
              </a:r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580686" name="Rectangle 78"/>
            <p:cNvSpPr>
              <a:spLocks noChangeArrowheads="1"/>
            </p:cNvSpPr>
            <p:nvPr/>
          </p:nvSpPr>
          <p:spPr bwMode="auto">
            <a:xfrm rot="19794466">
              <a:off x="7489825" y="160338"/>
              <a:ext cx="144463" cy="215900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rgbClr val="FFFFFF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80687" name="Rectangle 79"/>
            <p:cNvSpPr>
              <a:spLocks noChangeArrowheads="1"/>
            </p:cNvSpPr>
            <p:nvPr/>
          </p:nvSpPr>
          <p:spPr bwMode="auto">
            <a:xfrm rot="17935370">
              <a:off x="8765382" y="1445419"/>
              <a:ext cx="144462" cy="215900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rgbClr val="FFFFFF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80689" name="Oval 81"/>
            <p:cNvSpPr>
              <a:spLocks noChangeArrowheads="1"/>
            </p:cNvSpPr>
            <p:nvPr/>
          </p:nvSpPr>
          <p:spPr bwMode="auto">
            <a:xfrm>
              <a:off x="5757863" y="153988"/>
              <a:ext cx="73025" cy="73025"/>
            </a:xfrm>
            <a:prstGeom prst="ellipse">
              <a:avLst/>
            </a:prstGeom>
            <a:solidFill>
              <a:schemeClr val="tx2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80690" name="Oval 82"/>
            <p:cNvSpPr>
              <a:spLocks noChangeArrowheads="1"/>
            </p:cNvSpPr>
            <p:nvPr/>
          </p:nvSpPr>
          <p:spPr bwMode="auto">
            <a:xfrm>
              <a:off x="8027988" y="5364163"/>
              <a:ext cx="73025" cy="73025"/>
            </a:xfrm>
            <a:prstGeom prst="ellipse">
              <a:avLst/>
            </a:prstGeom>
            <a:solidFill>
              <a:schemeClr val="tx2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80691" name="Oval 83"/>
            <p:cNvSpPr>
              <a:spLocks noChangeArrowheads="1"/>
            </p:cNvSpPr>
            <p:nvPr/>
          </p:nvSpPr>
          <p:spPr bwMode="auto">
            <a:xfrm>
              <a:off x="5753100" y="6315075"/>
              <a:ext cx="73025" cy="73025"/>
            </a:xfrm>
            <a:prstGeom prst="ellipse">
              <a:avLst/>
            </a:prstGeom>
            <a:solidFill>
              <a:schemeClr val="tx2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80692" name="Oval 84"/>
            <p:cNvSpPr>
              <a:spLocks noChangeArrowheads="1"/>
            </p:cNvSpPr>
            <p:nvPr/>
          </p:nvSpPr>
          <p:spPr bwMode="auto">
            <a:xfrm>
              <a:off x="3409950" y="5438775"/>
              <a:ext cx="73025" cy="73025"/>
            </a:xfrm>
            <a:prstGeom prst="ellipse">
              <a:avLst/>
            </a:prstGeom>
            <a:solidFill>
              <a:schemeClr val="tx2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2589" name="Rectangle 1"/>
            <p:cNvSpPr>
              <a:spLocks noChangeArrowheads="1"/>
            </p:cNvSpPr>
            <p:nvPr/>
          </p:nvSpPr>
          <p:spPr bwMode="auto">
            <a:xfrm>
              <a:off x="8069263" y="0"/>
              <a:ext cx="1074737" cy="8969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580688" name="Text Box 80"/>
            <p:cNvSpPr txBox="1">
              <a:spLocks noChangeArrowheads="1"/>
            </p:cNvSpPr>
            <p:nvPr/>
          </p:nvSpPr>
          <p:spPr bwMode="auto">
            <a:xfrm>
              <a:off x="8161338" y="160338"/>
              <a:ext cx="812800" cy="83099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500093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fr-CH" sz="1600" dirty="0">
                  <a:solidFill>
                    <a:srgbClr val="663300"/>
                  </a:solidFill>
                </a:rPr>
                <a:t>Beam dump blocks</a:t>
              </a:r>
              <a:endParaRPr lang="en-US" sz="1600" dirty="0">
                <a:solidFill>
                  <a:srgbClr val="663300"/>
                </a:solidFill>
              </a:endParaRPr>
            </a:p>
          </p:txBody>
        </p:sp>
        <p:sp>
          <p:nvSpPr>
            <p:cNvPr id="22591" name="Footer Placeholder 1"/>
            <p:cNvSpPr txBox="1">
              <a:spLocks/>
            </p:cNvSpPr>
            <p:nvPr/>
          </p:nvSpPr>
          <p:spPr bwMode="auto">
            <a:xfrm>
              <a:off x="7577138" y="5884863"/>
              <a:ext cx="1854200" cy="320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400" b="1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4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4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4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4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GB" b="0">
                  <a:latin typeface="Garamond" charset="0"/>
                  <a:cs typeface="Garamond" charset="0"/>
                </a:rPr>
                <a:t>Courtesy R. Schmidt</a:t>
              </a:r>
            </a:p>
          </p:txBody>
        </p:sp>
      </p:grp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519BCF-C56D-C744-9807-ACEA7920BD5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2. February 2021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676E86B-3DCF-A14D-839E-035ECB301A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Daniel Wollmann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2079173"/>
      </p:ext>
    </p:extLst>
  </p:cSld>
  <p:clrMapOvr>
    <a:masterClrMapping/>
  </p:clrMapOvr>
  <p:transition spd="slow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7683A0B9-8A9B-9F43-90DB-40558AE8C2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573"/>
            <a:ext cx="3101983" cy="345448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B636C75-F57E-2946-B6C3-61865F6AE8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9946" y="102703"/>
            <a:ext cx="8226854" cy="602250"/>
          </a:xfrm>
        </p:spPr>
        <p:txBody>
          <a:bodyPr>
            <a:noAutofit/>
          </a:bodyPr>
          <a:lstStyle/>
          <a:p>
            <a:pPr algn="ctr"/>
            <a:r>
              <a:rPr lang="en-US" sz="3200" dirty="0"/>
              <a:t>Irradiation of cold diodes for triplet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02AB99-A545-FB4D-8380-D31694B0EC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62943" y="704954"/>
            <a:ext cx="6248026" cy="2560674"/>
          </a:xfrm>
        </p:spPr>
        <p:txBody>
          <a:bodyPr>
            <a:normAutofit fontScale="92500"/>
          </a:bodyPr>
          <a:lstStyle/>
          <a:p>
            <a:pPr marL="184150" indent="-147638">
              <a:lnSpc>
                <a:spcPct val="120000"/>
              </a:lnSpc>
            </a:pPr>
            <a:r>
              <a:rPr lang="en-US" sz="1600" b="1" dirty="0"/>
              <a:t>Three different cold diode types </a:t>
            </a:r>
            <a:r>
              <a:rPr lang="en-US" sz="1600" dirty="0"/>
              <a:t>(LHC reference, thin n-base width and very thin n-base width) irradiated in CERN’s CHARM facility</a:t>
            </a:r>
          </a:p>
          <a:p>
            <a:pPr marL="184150" indent="-147638">
              <a:lnSpc>
                <a:spcPct val="120000"/>
              </a:lnSpc>
            </a:pPr>
            <a:r>
              <a:rPr lang="en-US" sz="1600" dirty="0"/>
              <a:t>Two stacks of four diodes (77K, 4K), and </a:t>
            </a:r>
            <a:r>
              <a:rPr lang="en-US" sz="1600" b="1" dirty="0"/>
              <a:t>weekly measurement</a:t>
            </a:r>
            <a:r>
              <a:rPr lang="en-US" sz="1600" dirty="0"/>
              <a:t> of forward characteristic up to 18 kA, turn on voltage, reverse blocking voltage</a:t>
            </a:r>
          </a:p>
          <a:p>
            <a:pPr marL="184150" indent="-147638">
              <a:lnSpc>
                <a:spcPct val="120000"/>
              </a:lnSpc>
            </a:pPr>
            <a:r>
              <a:rPr lang="en-US" sz="1600" dirty="0"/>
              <a:t>Two thermal cycles to study annealing after the end of the irradiation</a:t>
            </a:r>
          </a:p>
          <a:p>
            <a:pPr marL="184150" indent="-147638">
              <a:lnSpc>
                <a:spcPct val="120000"/>
              </a:lnSpc>
            </a:pPr>
            <a:r>
              <a:rPr lang="en-US" sz="1600" dirty="0"/>
              <a:t>A total of  </a:t>
            </a:r>
            <a:r>
              <a:rPr lang="en-US" sz="1600" b="1" dirty="0"/>
              <a:t>~12 </a:t>
            </a:r>
            <a:r>
              <a:rPr lang="en-US" sz="1600" b="1" dirty="0" err="1"/>
              <a:t>kGy</a:t>
            </a:r>
            <a:r>
              <a:rPr lang="en-US" sz="1600" b="1" dirty="0"/>
              <a:t> and ~2.2e14 1MeVneq/cm</a:t>
            </a:r>
            <a:r>
              <a:rPr lang="en-US" sz="1600" b="1" baseline="30000" dirty="0"/>
              <a:t>2</a:t>
            </a:r>
            <a:r>
              <a:rPr lang="en-US" sz="1600" baseline="30000" dirty="0"/>
              <a:t> </a:t>
            </a:r>
            <a:r>
              <a:rPr lang="en-US" sz="1600" dirty="0"/>
              <a:t>was accumulated </a:t>
            </a:r>
          </a:p>
          <a:p>
            <a:pPr marL="184150" indent="-147638">
              <a:lnSpc>
                <a:spcPct val="120000"/>
              </a:lnSpc>
            </a:pPr>
            <a:r>
              <a:rPr lang="en-US" sz="1600" dirty="0"/>
              <a:t>Very thin base width diodes chosen for HL-LHC inner triplet circuit</a:t>
            </a:r>
          </a:p>
          <a:p>
            <a:pPr>
              <a:lnSpc>
                <a:spcPct val="120000"/>
              </a:lnSpc>
            </a:pPr>
            <a:endParaRPr lang="en-US" sz="1600" dirty="0"/>
          </a:p>
          <a:p>
            <a:pPr>
              <a:lnSpc>
                <a:spcPct val="120000"/>
              </a:lnSpc>
            </a:pPr>
            <a:endParaRPr lang="en-US" sz="16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2F623B-DECF-7D4D-A807-618F97A7FC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40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8BC71A9-35B2-A443-B176-0C7F8886453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345" y="4032901"/>
            <a:ext cx="2002598" cy="2825099"/>
          </a:xfrm>
          <a:prstGeom prst="rect">
            <a:avLst/>
          </a:prstGeom>
        </p:spPr>
      </p:pic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DB05BFB8-6469-EA47-AA51-359B6EE6FF1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2. February 2021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68994010-8BBE-8E4C-8792-21A8066572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Daniel Wollmann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C6790D0-8219-D043-AD72-E3D510F9804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69335" y="3265627"/>
            <a:ext cx="5934997" cy="3592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212343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577827"/>
          </a:xfrm>
        </p:spPr>
        <p:txBody>
          <a:bodyPr>
            <a:noAutofit/>
          </a:bodyPr>
          <a:lstStyle/>
          <a:p>
            <a:r>
              <a:rPr lang="en-US" sz="3600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4176" y="1501031"/>
            <a:ext cx="8449878" cy="4044363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chemeClr val="accent3"/>
                </a:solidFill>
              </a:rPr>
              <a:t>LHC parameters for Machine Protection (MP)</a:t>
            </a:r>
          </a:p>
          <a:p>
            <a:r>
              <a:rPr lang="en-US" sz="2800" dirty="0">
                <a:solidFill>
                  <a:schemeClr val="accent3"/>
                </a:solidFill>
              </a:rPr>
              <a:t>Failure time scales and Machine Protection Systems</a:t>
            </a:r>
          </a:p>
          <a:p>
            <a:r>
              <a:rPr lang="en-US" sz="2800" dirty="0">
                <a:solidFill>
                  <a:schemeClr val="accent3"/>
                </a:solidFill>
              </a:rPr>
              <a:t>LHC Operation – a machine protection view</a:t>
            </a:r>
          </a:p>
          <a:p>
            <a:r>
              <a:rPr lang="en-US" sz="2800" dirty="0"/>
              <a:t>Machine Protection studies for the future</a:t>
            </a:r>
          </a:p>
          <a:p>
            <a:pPr lvl="1"/>
            <a:r>
              <a:rPr lang="en-US" sz="2400" dirty="0">
                <a:solidFill>
                  <a:schemeClr val="accent3"/>
                </a:solidFill>
              </a:rPr>
              <a:t>Cold diode qualification</a:t>
            </a:r>
          </a:p>
          <a:p>
            <a:pPr lvl="1"/>
            <a:r>
              <a:rPr lang="en-US" sz="2400" dirty="0"/>
              <a:t>Sc. magnet damage due to beam impact</a:t>
            </a:r>
          </a:p>
          <a:p>
            <a:endParaRPr lang="en-US" sz="2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41</a:t>
            </a:fld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613466-63CB-F741-A098-24ACE81D708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2. February 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DCB062-AA6B-1040-9460-8BD061E77A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Daniel Wollmann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560114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92CB90-B24F-E84C-9B06-055FFC8F6E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GB" sz="2800" dirty="0"/>
              <a:t>Motivation of the sc. magnet damage studies</a:t>
            </a:r>
            <a:br>
              <a:rPr lang="en-GB" sz="2800" dirty="0"/>
            </a:br>
            <a:r>
              <a:rPr lang="en-GB" sz="2000" dirty="0"/>
              <a:t>Ultra-fast failures in HL-LHC</a:t>
            </a:r>
            <a:endParaRPr lang="en-GB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69A4D6-1F6B-2A4C-9E01-3158AAEF1F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0628" y="4478517"/>
            <a:ext cx="8675915" cy="1825327"/>
          </a:xfrm>
        </p:spPr>
        <p:txBody>
          <a:bodyPr>
            <a:normAutofit fontScale="55000" lnSpcReduction="20000"/>
          </a:bodyPr>
          <a:lstStyle/>
          <a:p>
            <a:pPr marL="184150" indent="-184150">
              <a:lnSpc>
                <a:spcPct val="120000"/>
              </a:lnSpc>
            </a:pPr>
            <a:r>
              <a:rPr lang="en-GB" dirty="0"/>
              <a:t>For HL-LHC beam, peak energy deposition of 100 Jcm</a:t>
            </a:r>
            <a:r>
              <a:rPr lang="en-GB" baseline="30000" dirty="0"/>
              <a:t>-3</a:t>
            </a:r>
            <a:r>
              <a:rPr lang="en-GB" dirty="0"/>
              <a:t> in the D1 magnet without mask</a:t>
            </a:r>
            <a:r>
              <a:rPr lang="en-GB" baseline="30000" dirty="0"/>
              <a:t>[1]</a:t>
            </a:r>
            <a:r>
              <a:rPr lang="en-GB" dirty="0"/>
              <a:t> and similar in Q5 are expected in case of an asynchronous beam dump</a:t>
            </a:r>
            <a:r>
              <a:rPr lang="en-GB" baseline="30000" dirty="0"/>
              <a:t>[2]</a:t>
            </a:r>
            <a:r>
              <a:rPr lang="en-GB" dirty="0"/>
              <a:t>.</a:t>
            </a:r>
          </a:p>
          <a:p>
            <a:pPr marL="184150" indent="-184150">
              <a:lnSpc>
                <a:spcPct val="120000"/>
              </a:lnSpc>
            </a:pPr>
            <a:r>
              <a:rPr lang="en-GB" dirty="0"/>
              <a:t>Will the </a:t>
            </a:r>
            <a:r>
              <a:rPr lang="en-GB" b="1" dirty="0"/>
              <a:t>magnets survive</a:t>
            </a:r>
            <a:r>
              <a:rPr lang="en-GB" dirty="0"/>
              <a:t>?</a:t>
            </a:r>
          </a:p>
          <a:p>
            <a:pPr marL="184150" indent="-184150">
              <a:lnSpc>
                <a:spcPct val="120000"/>
              </a:lnSpc>
            </a:pPr>
            <a:r>
              <a:rPr lang="en-GB" dirty="0"/>
              <a:t>What are the </a:t>
            </a:r>
            <a:r>
              <a:rPr lang="en-GB" b="1" dirty="0"/>
              <a:t>damage mechanisms and limits</a:t>
            </a:r>
            <a:r>
              <a:rPr lang="en-GB" dirty="0"/>
              <a:t> of superconducting magnets due to </a:t>
            </a:r>
            <a:r>
              <a:rPr lang="en-GB" b="1" dirty="0"/>
              <a:t>high intensity beam impact</a:t>
            </a:r>
            <a:r>
              <a:rPr lang="en-GB" dirty="0"/>
              <a:t>?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334B93-0E0C-2C43-B552-E4AEBB7097C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2. February 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6A8F8D-F097-1F44-864E-14D6159313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Daniel Wollmann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B8999C-9449-CA44-AB81-2DC3FD6460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42</a:t>
            </a:fld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053A1BB-4C88-F948-84AA-4FD318668217}"/>
              </a:ext>
            </a:extLst>
          </p:cNvPr>
          <p:cNvSpPr txBox="1">
            <a:spLocks/>
          </p:cNvSpPr>
          <p:nvPr/>
        </p:nvSpPr>
        <p:spPr>
          <a:xfrm>
            <a:off x="5998029" y="1173935"/>
            <a:ext cx="3145970" cy="304807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6525" indent="-136525">
              <a:lnSpc>
                <a:spcPct val="120000"/>
              </a:lnSpc>
            </a:pPr>
            <a:r>
              <a:rPr lang="en-GB" sz="1600" dirty="0"/>
              <a:t>One such event per year in today’s LHC. No damage. </a:t>
            </a:r>
          </a:p>
          <a:p>
            <a:pPr marL="136525" indent="-136525">
              <a:lnSpc>
                <a:spcPct val="120000"/>
              </a:lnSpc>
            </a:pPr>
            <a:r>
              <a:rPr lang="en-GB" sz="1600" dirty="0"/>
              <a:t>HL-LHC: </a:t>
            </a:r>
          </a:p>
          <a:p>
            <a:pPr marL="273050" lvl="1" indent="-136525">
              <a:lnSpc>
                <a:spcPct val="120000"/>
              </a:lnSpc>
            </a:pPr>
            <a:r>
              <a:rPr lang="en-GB" sz="1400" b="1" dirty="0"/>
              <a:t>increased bunch intensity</a:t>
            </a:r>
            <a:r>
              <a:rPr lang="en-GB" sz="1400" dirty="0"/>
              <a:t> from 1.15 x 10</a:t>
            </a:r>
            <a:r>
              <a:rPr lang="en-GB" sz="1400" baseline="30000" dirty="0"/>
              <a:t>11</a:t>
            </a:r>
            <a:r>
              <a:rPr lang="en-GB" sz="1400" dirty="0"/>
              <a:t> ppb to 2.2 x 10</a:t>
            </a:r>
            <a:r>
              <a:rPr lang="en-GB" sz="1400" baseline="30000" dirty="0"/>
              <a:t>11</a:t>
            </a:r>
            <a:r>
              <a:rPr lang="en-GB" sz="1400" dirty="0"/>
              <a:t> ppb</a:t>
            </a:r>
          </a:p>
          <a:p>
            <a:pPr marL="273050" lvl="1" indent="-136525">
              <a:lnSpc>
                <a:spcPct val="120000"/>
              </a:lnSpc>
            </a:pPr>
            <a:r>
              <a:rPr lang="en-GB" sz="1400" b="1" dirty="0"/>
              <a:t>reduced emittance</a:t>
            </a:r>
            <a:r>
              <a:rPr lang="en-GB" sz="1400" dirty="0"/>
              <a:t> (3.75 um rad </a:t>
            </a:r>
            <a:r>
              <a:rPr lang="en-GB" sz="1400" dirty="0">
                <a:sym typeface="Wingdings" pitchFamily="2" charset="2"/>
              </a:rPr>
              <a:t></a:t>
            </a:r>
            <a:r>
              <a:rPr lang="en-GB" sz="1400" dirty="0"/>
              <a:t> 2.5 um rad)</a:t>
            </a:r>
          </a:p>
          <a:p>
            <a:pPr marL="273050" lvl="1" indent="-136525">
              <a:lnSpc>
                <a:spcPct val="120000"/>
              </a:lnSpc>
            </a:pPr>
            <a:r>
              <a:rPr lang="en-GB" sz="1400" b="1" dirty="0"/>
              <a:t>Increased stored beam</a:t>
            </a:r>
            <a:r>
              <a:rPr lang="en-GB" sz="1400" dirty="0"/>
              <a:t> energy from 360 MJ to 690 MJ</a:t>
            </a:r>
          </a:p>
          <a:p>
            <a:pPr marL="273050" lvl="1" indent="-136525">
              <a:lnSpc>
                <a:spcPct val="120000"/>
              </a:lnSpc>
            </a:pPr>
            <a:r>
              <a:rPr lang="en-GB" sz="1400" dirty="0"/>
              <a:t>Failures become </a:t>
            </a:r>
            <a:r>
              <a:rPr lang="en-GB" sz="1400" b="1" dirty="0"/>
              <a:t>more critical</a:t>
            </a:r>
            <a:endParaRPr lang="en-GB" sz="32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004FD82-7F9B-5A4F-A9E8-58302806331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772" y="1417292"/>
            <a:ext cx="5984768" cy="237093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AC665BF-4860-9D4D-BD9E-CF16733DD321}"/>
              </a:ext>
            </a:extLst>
          </p:cNvPr>
          <p:cNvSpPr txBox="1"/>
          <p:nvPr/>
        </p:nvSpPr>
        <p:spPr>
          <a:xfrm>
            <a:off x="1167709" y="6152352"/>
            <a:ext cx="70176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800" dirty="0">
                <a:solidFill>
                  <a:schemeClr val="bg1"/>
                </a:solidFill>
              </a:rPr>
              <a:t>[1] </a:t>
            </a:r>
            <a:r>
              <a:rPr lang="en-GB" sz="800" dirty="0">
                <a:solidFill>
                  <a:schemeClr val="bg1"/>
                </a:solidFill>
              </a:rPr>
              <a:t>A. Lechner et al., Protection of superconducting magnets in case of accidental beam losses during HL-LHC injection, In Proceedings of IPAC15</a:t>
            </a:r>
          </a:p>
          <a:p>
            <a:r>
              <a:rPr lang="fr-CH" sz="800" dirty="0">
                <a:solidFill>
                  <a:schemeClr val="bg1"/>
                </a:solidFill>
              </a:rPr>
              <a:t>[2] </a:t>
            </a:r>
            <a:r>
              <a:rPr lang="en-GB" sz="800" dirty="0">
                <a:solidFill>
                  <a:schemeClr val="bg1"/>
                </a:solidFill>
              </a:rPr>
              <a:t>B. </a:t>
            </a:r>
            <a:r>
              <a:rPr lang="en-GB" sz="800" dirty="0" err="1">
                <a:solidFill>
                  <a:schemeClr val="bg1"/>
                </a:solidFill>
              </a:rPr>
              <a:t>Auchmann</a:t>
            </a:r>
            <a:r>
              <a:rPr lang="en-GB" sz="800" dirty="0">
                <a:solidFill>
                  <a:schemeClr val="bg1"/>
                </a:solidFill>
              </a:rPr>
              <a:t> et al., Quench and Damage Levels for Q4 and Q5 Magnets near Point 6, CERN EDMS 1355063, 2014</a:t>
            </a:r>
          </a:p>
        </p:txBody>
      </p:sp>
    </p:spTree>
    <p:extLst>
      <p:ext uri="{BB962C8B-B14F-4D97-AF65-F5344CB8AC3E}">
        <p14:creationId xmlns:p14="http://schemas.microsoft.com/office/powerpoint/2010/main" val="96766343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6B5448-A34E-B94E-A6CB-16B503EC20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17648"/>
            <a:ext cx="8226854" cy="296459"/>
          </a:xfrm>
        </p:spPr>
        <p:txBody>
          <a:bodyPr>
            <a:noAutofit/>
          </a:bodyPr>
          <a:lstStyle/>
          <a:p>
            <a:r>
              <a:rPr lang="en-GB" sz="3200" dirty="0"/>
              <a:t>Critical parts of superconducting magnets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114D36-937A-984E-89D2-BA70E54E6A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4689" y="634090"/>
            <a:ext cx="4789714" cy="3802541"/>
          </a:xfrm>
        </p:spPr>
        <p:txBody>
          <a:bodyPr>
            <a:normAutofit fontScale="92500" lnSpcReduction="10000"/>
          </a:bodyPr>
          <a:lstStyle/>
          <a:p>
            <a:pPr marL="184150" indent="-184150">
              <a:lnSpc>
                <a:spcPct val="120000"/>
              </a:lnSpc>
            </a:pPr>
            <a:r>
              <a:rPr lang="en-GB" sz="2000" dirty="0"/>
              <a:t>Polyimide insulation (Nb-</a:t>
            </a:r>
            <a:r>
              <a:rPr lang="en-GB" sz="2000" dirty="0" err="1"/>
              <a:t>Ti</a:t>
            </a:r>
            <a:r>
              <a:rPr lang="en-GB" sz="2000" dirty="0"/>
              <a:t> magnets)</a:t>
            </a:r>
          </a:p>
          <a:p>
            <a:pPr marL="584200" lvl="1" indent="-184150">
              <a:lnSpc>
                <a:spcPct val="120000"/>
              </a:lnSpc>
            </a:pPr>
            <a:r>
              <a:rPr lang="en-GB" sz="1800" dirty="0"/>
              <a:t>Decomposition when exposed to high temperature</a:t>
            </a:r>
          </a:p>
          <a:p>
            <a:pPr marL="584200" lvl="1" indent="-184150">
              <a:lnSpc>
                <a:spcPct val="120000"/>
              </a:lnSpc>
            </a:pPr>
            <a:r>
              <a:rPr lang="en-GB" sz="1800" dirty="0"/>
              <a:t>Reduction of the dielectric strength</a:t>
            </a:r>
          </a:p>
          <a:p>
            <a:pPr marL="0" indent="0">
              <a:lnSpc>
                <a:spcPct val="120000"/>
              </a:lnSpc>
              <a:buNone/>
            </a:pPr>
            <a:endParaRPr lang="en-GB" sz="2000" dirty="0"/>
          </a:p>
          <a:p>
            <a:pPr marL="184150" indent="-184150">
              <a:lnSpc>
                <a:spcPct val="120000"/>
              </a:lnSpc>
            </a:pPr>
            <a:r>
              <a:rPr lang="en-GB" sz="2000" dirty="0"/>
              <a:t>Nb-</a:t>
            </a:r>
            <a:r>
              <a:rPr lang="en-GB" sz="2000" dirty="0" err="1"/>
              <a:t>Ti</a:t>
            </a:r>
            <a:r>
              <a:rPr lang="en-GB" sz="2000" dirty="0"/>
              <a:t> strand/cables (LHC)</a:t>
            </a:r>
          </a:p>
          <a:p>
            <a:pPr marL="184150" indent="-184150">
              <a:lnSpc>
                <a:spcPct val="120000"/>
              </a:lnSpc>
            </a:pPr>
            <a:r>
              <a:rPr lang="en-GB" sz="2000" dirty="0"/>
              <a:t>Nb</a:t>
            </a:r>
            <a:r>
              <a:rPr lang="en-GB" sz="2000" baseline="-25000" dirty="0"/>
              <a:t>3</a:t>
            </a:r>
            <a:r>
              <a:rPr lang="en-GB" sz="2000" dirty="0"/>
              <a:t>Sn strand/cables (HL-LHC)</a:t>
            </a:r>
          </a:p>
          <a:p>
            <a:pPr marL="584200" lvl="1" indent="-184150">
              <a:lnSpc>
                <a:spcPct val="120000"/>
              </a:lnSpc>
            </a:pPr>
            <a:r>
              <a:rPr lang="en-GB" sz="1800" dirty="0"/>
              <a:t>Reduction of the </a:t>
            </a:r>
            <a:r>
              <a:rPr lang="en-GB" sz="1800" dirty="0" err="1"/>
              <a:t>J</a:t>
            </a:r>
            <a:r>
              <a:rPr lang="en-GB" sz="1800" baseline="-25000" dirty="0" err="1"/>
              <a:t>c</a:t>
            </a:r>
            <a:r>
              <a:rPr lang="en-GB" sz="1800" dirty="0"/>
              <a:t> induced by:</a:t>
            </a:r>
          </a:p>
          <a:p>
            <a:pPr marL="584200" lvl="1" indent="-184150">
              <a:lnSpc>
                <a:spcPct val="120000"/>
              </a:lnSpc>
            </a:pPr>
            <a:r>
              <a:rPr lang="en-GB" sz="1800" dirty="0"/>
              <a:t>High temperature (e.g. diffusion) </a:t>
            </a:r>
          </a:p>
          <a:p>
            <a:pPr marL="584200" lvl="1" indent="-184150">
              <a:lnSpc>
                <a:spcPct val="120000"/>
              </a:lnSpc>
            </a:pPr>
            <a:r>
              <a:rPr lang="en-GB" sz="1800" dirty="0"/>
              <a:t>Mechanical stress, deformation and cracks</a:t>
            </a:r>
          </a:p>
          <a:p>
            <a:pPr>
              <a:lnSpc>
                <a:spcPct val="120000"/>
              </a:lnSpc>
            </a:pPr>
            <a:endParaRPr lang="en-GB" sz="2000" dirty="0"/>
          </a:p>
          <a:p>
            <a:endParaRPr lang="en-GB" sz="3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3B3283-6286-B049-B54C-F5E73B8EA53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2. February 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5A4EEF-2C0D-0B4D-85A4-37F1B2C521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Daniel Wollmann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C8BEC7-F2CD-DB4C-84B8-5F30D83F12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43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AE28457-1BE7-3C41-8C94-602362030799}"/>
              </a:ext>
            </a:extLst>
          </p:cNvPr>
          <p:cNvGrpSpPr/>
          <p:nvPr/>
        </p:nvGrpSpPr>
        <p:grpSpPr>
          <a:xfrm>
            <a:off x="5653927" y="2475581"/>
            <a:ext cx="3355384" cy="1704699"/>
            <a:chOff x="5619668" y="945854"/>
            <a:chExt cx="3471106" cy="175874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8D2E993C-A264-034D-9A41-7605CB61B2E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19668" y="945854"/>
              <a:ext cx="2344762" cy="1756882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09B8529B-2148-8A43-8858-BA3A2CEE31A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291133" y="945854"/>
              <a:ext cx="1799641" cy="1758740"/>
            </a:xfrm>
            <a:prstGeom prst="rect">
              <a:avLst/>
            </a:prstGeom>
          </p:spPr>
        </p:pic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D199441E-994D-AF44-90BD-5247C7AAA591}"/>
              </a:ext>
            </a:extLst>
          </p:cNvPr>
          <p:cNvGrpSpPr/>
          <p:nvPr/>
        </p:nvGrpSpPr>
        <p:grpSpPr>
          <a:xfrm>
            <a:off x="5658547" y="4436631"/>
            <a:ext cx="3295167" cy="1678064"/>
            <a:chOff x="5619668" y="2937212"/>
            <a:chExt cx="3471105" cy="1739770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5E921345-C480-1940-9821-436AB8AC3F6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19668" y="2937212"/>
              <a:ext cx="2321924" cy="173977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812220C1-A931-3D4E-B57A-9278BDA9594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291132" y="2937212"/>
              <a:ext cx="1799641" cy="1739770"/>
            </a:xfrm>
            <a:prstGeom prst="rect">
              <a:avLst/>
            </a:prstGeom>
          </p:spPr>
        </p:pic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856CA476-ECC3-BF42-BAE2-14D198E6C7A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73895" y="1131673"/>
            <a:ext cx="3110159" cy="1147381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D763AF9-FB75-8A43-9A71-6F41077E77D8}"/>
              </a:ext>
            </a:extLst>
          </p:cNvPr>
          <p:cNvCxnSpPr>
            <a:cxnSpLocks/>
          </p:cNvCxnSpPr>
          <p:nvPr/>
        </p:nvCxnSpPr>
        <p:spPr>
          <a:xfrm>
            <a:off x="4380373" y="935146"/>
            <a:ext cx="1617656" cy="701403"/>
          </a:xfrm>
          <a:prstGeom prst="straightConnector1">
            <a:avLst/>
          </a:prstGeom>
          <a:ln w="50800">
            <a:solidFill>
              <a:srgbClr val="C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9BE686C-4B8F-A64A-9837-1245EC42904C}"/>
              </a:ext>
            </a:extLst>
          </p:cNvPr>
          <p:cNvCxnSpPr>
            <a:cxnSpLocks/>
          </p:cNvCxnSpPr>
          <p:nvPr/>
        </p:nvCxnSpPr>
        <p:spPr>
          <a:xfrm>
            <a:off x="3233057" y="2560001"/>
            <a:ext cx="2420870" cy="400266"/>
          </a:xfrm>
          <a:prstGeom prst="straightConnector1">
            <a:avLst/>
          </a:prstGeom>
          <a:ln w="50800">
            <a:solidFill>
              <a:srgbClr val="C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D385A5C-C9FE-6F40-9BAE-D156C0761D60}"/>
              </a:ext>
            </a:extLst>
          </p:cNvPr>
          <p:cNvCxnSpPr>
            <a:cxnSpLocks/>
          </p:cNvCxnSpPr>
          <p:nvPr/>
        </p:nvCxnSpPr>
        <p:spPr>
          <a:xfrm>
            <a:off x="3726070" y="3028712"/>
            <a:ext cx="1847825" cy="1708975"/>
          </a:xfrm>
          <a:prstGeom prst="straightConnector1">
            <a:avLst/>
          </a:prstGeom>
          <a:ln w="50800">
            <a:solidFill>
              <a:srgbClr val="C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0" name="Picture 19">
            <a:extLst>
              <a:ext uri="{FF2B5EF4-FFF2-40B4-BE49-F238E27FC236}">
                <a16:creationId xmlns:a16="http://schemas.microsoft.com/office/drawing/2014/main" id="{C4C7879D-4232-9E40-BD8B-B0408DE42B91}"/>
              </a:ext>
            </a:extLst>
          </p:cNvPr>
          <p:cNvPicPr/>
          <p:nvPr/>
        </p:nvPicPr>
        <p:blipFill>
          <a:blip r:embed="rId7"/>
          <a:stretch/>
        </p:blipFill>
        <p:spPr>
          <a:xfrm>
            <a:off x="430146" y="4617601"/>
            <a:ext cx="3950227" cy="1463829"/>
          </a:xfrm>
          <a:prstGeom prst="rect">
            <a:avLst/>
          </a:prstGeom>
          <a:ln>
            <a:noFill/>
          </a:ln>
        </p:spPr>
      </p:pic>
      <p:sp>
        <p:nvSpPr>
          <p:cNvPr id="21" name="CustomShape 6">
            <a:extLst>
              <a:ext uri="{FF2B5EF4-FFF2-40B4-BE49-F238E27FC236}">
                <a16:creationId xmlns:a16="http://schemas.microsoft.com/office/drawing/2014/main" id="{65F55024-D51A-0D45-9A8B-6C41B43A8A9E}"/>
              </a:ext>
            </a:extLst>
          </p:cNvPr>
          <p:cNvSpPr/>
          <p:nvPr/>
        </p:nvSpPr>
        <p:spPr>
          <a:xfrm>
            <a:off x="1212658" y="6182885"/>
            <a:ext cx="2133599" cy="17346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67500" tIns="33750" rIns="67500" bIns="33750"/>
          <a:lstStyle/>
          <a:p>
            <a:pPr>
              <a:lnSpc>
                <a:spcPct val="100000"/>
              </a:lnSpc>
            </a:pPr>
            <a:r>
              <a:rPr lang="en-US" sz="900" dirty="0">
                <a:ln w="0"/>
                <a:solidFill>
                  <a:schemeClr val="accent1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Image from C. </a:t>
            </a:r>
            <a:r>
              <a:rPr lang="en-US" sz="900" dirty="0" err="1">
                <a:ln w="0"/>
                <a:solidFill>
                  <a:schemeClr val="accent1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Senatore</a:t>
            </a:r>
            <a:r>
              <a:rPr lang="en-US" sz="900" dirty="0">
                <a:ln w="0"/>
                <a:solidFill>
                  <a:schemeClr val="accent1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, CAS </a:t>
            </a:r>
            <a:r>
              <a:rPr lang="en-US" sz="900" dirty="0" err="1">
                <a:ln w="0"/>
                <a:solidFill>
                  <a:schemeClr val="accent1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Zuerich</a:t>
            </a:r>
            <a:r>
              <a:rPr lang="en-US" sz="900" dirty="0">
                <a:ln w="0"/>
                <a:solidFill>
                  <a:schemeClr val="accent1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2018</a:t>
            </a:r>
            <a:endParaRPr lang="en-US" sz="900" dirty="0">
              <a:ln w="0"/>
              <a:solidFill>
                <a:schemeClr val="accent1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75449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A615B9-FF90-A445-A208-75E4F90E3D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7545"/>
            <a:ext cx="8226854" cy="833866"/>
          </a:xfrm>
        </p:spPr>
        <p:txBody>
          <a:bodyPr>
            <a:normAutofit/>
          </a:bodyPr>
          <a:lstStyle/>
          <a:p>
            <a:pPr algn="ctr"/>
            <a:r>
              <a:rPr lang="en-GB" sz="4000" dirty="0"/>
              <a:t>Sample holder &amp; hotspots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54F651-F080-F94A-8D42-29A4DA102F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431" y="740227"/>
            <a:ext cx="4005943" cy="5561693"/>
          </a:xfrm>
        </p:spPr>
        <p:txBody>
          <a:bodyPr>
            <a:normAutofit fontScale="62500" lnSpcReduction="20000"/>
          </a:bodyPr>
          <a:lstStyle/>
          <a:p>
            <a:pPr marL="182563" indent="-182563">
              <a:lnSpc>
                <a:spcPct val="120000"/>
              </a:lnSpc>
            </a:pPr>
            <a:r>
              <a:rPr lang="en-GB" sz="3200" dirty="0"/>
              <a:t>Superconducting strands </a:t>
            </a:r>
            <a:r>
              <a:rPr lang="en-GB" sz="3200" b="1" dirty="0"/>
              <a:t>embedded</a:t>
            </a:r>
            <a:r>
              <a:rPr lang="en-GB" sz="3200" dirty="0"/>
              <a:t> in sheeted </a:t>
            </a:r>
            <a:r>
              <a:rPr lang="en-GB" sz="3200" b="1" dirty="0"/>
              <a:t>copper sample holder </a:t>
            </a:r>
            <a:r>
              <a:rPr lang="en-GB" sz="3200" dirty="0"/>
              <a:t>(held by vacuum grease)</a:t>
            </a:r>
          </a:p>
          <a:p>
            <a:pPr marL="182563" indent="-182563">
              <a:lnSpc>
                <a:spcPct val="120000"/>
              </a:lnSpc>
            </a:pPr>
            <a:r>
              <a:rPr lang="en-GB" sz="3200" dirty="0"/>
              <a:t>Samples from one batch see the </a:t>
            </a:r>
            <a:r>
              <a:rPr lang="en-GB" sz="3200" b="1" dirty="0"/>
              <a:t>same beam</a:t>
            </a:r>
          </a:p>
          <a:p>
            <a:pPr marL="182563" indent="-182563">
              <a:lnSpc>
                <a:spcPct val="120000"/>
              </a:lnSpc>
            </a:pPr>
            <a:r>
              <a:rPr lang="en-GB" sz="3200" dirty="0"/>
              <a:t>Hadronic showers cause </a:t>
            </a:r>
            <a:r>
              <a:rPr lang="en-GB" sz="3200" b="1" dirty="0"/>
              <a:t>increasing energy deposition</a:t>
            </a:r>
            <a:r>
              <a:rPr lang="en-GB" sz="3200" dirty="0"/>
              <a:t> when protons pass through the sample holder </a:t>
            </a:r>
            <a:r>
              <a:rPr lang="en-GB" sz="3200" dirty="0">
                <a:sym typeface="Wingdings" pitchFamily="2" charset="2"/>
              </a:rPr>
              <a:t> similar to a failure case when </a:t>
            </a:r>
            <a:r>
              <a:rPr lang="en-GB" sz="3200" b="1" dirty="0">
                <a:sym typeface="Wingdings" pitchFamily="2" charset="2"/>
              </a:rPr>
              <a:t>beam-showers impact on a sc. magnet</a:t>
            </a:r>
          </a:p>
          <a:p>
            <a:pPr marL="182563" indent="-182563">
              <a:lnSpc>
                <a:spcPct val="120000"/>
              </a:lnSpc>
            </a:pPr>
            <a:r>
              <a:rPr lang="en-GB" sz="3200" dirty="0">
                <a:sym typeface="Wingdings" pitchFamily="2" charset="2"/>
              </a:rPr>
              <a:t>Energy deposition and hotspots </a:t>
            </a:r>
            <a:r>
              <a:rPr lang="en-GB" sz="3200" b="1" dirty="0">
                <a:sym typeface="Wingdings" pitchFamily="2" charset="2"/>
              </a:rPr>
              <a:t>calculated</a:t>
            </a:r>
            <a:r>
              <a:rPr lang="en-GB" sz="3200" dirty="0">
                <a:sym typeface="Wingdings" pitchFamily="2" charset="2"/>
              </a:rPr>
              <a:t> with FLUKA based on measured beam parameters (intensity, beam size, offset)</a:t>
            </a:r>
            <a:endParaRPr lang="en-GB" sz="3200" dirty="0"/>
          </a:p>
          <a:p>
            <a:pPr>
              <a:lnSpc>
                <a:spcPct val="120000"/>
              </a:lnSpc>
            </a:pP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2310B4-786F-794B-A63F-61167D4D1D4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2. February 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4CD59B-28B6-5343-862D-71C80857DE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Daniel Wollmann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F7FD8A-D6B2-F046-90D3-AECB0FFF11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44</a:t>
            </a:fld>
            <a:endParaRPr lang="en-US" dirty="0"/>
          </a:p>
        </p:txBody>
      </p:sp>
      <p:pic>
        <p:nvPicPr>
          <p:cNvPr id="7" name="Picture 23">
            <a:extLst>
              <a:ext uri="{FF2B5EF4-FFF2-40B4-BE49-F238E27FC236}">
                <a16:creationId xmlns:a16="http://schemas.microsoft.com/office/drawing/2014/main" id="{18204FB7-C92E-7E48-B5A9-6D82051B84A6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4463143" y="869935"/>
            <a:ext cx="4444639" cy="2665302"/>
          </a:xfrm>
          <a:prstGeom prst="rect">
            <a:avLst/>
          </a:prstGeom>
          <a:ln>
            <a:noFill/>
          </a:ln>
        </p:spPr>
      </p:pic>
      <p:pic>
        <p:nvPicPr>
          <p:cNvPr id="8" name="Picture 20">
            <a:extLst>
              <a:ext uri="{FF2B5EF4-FFF2-40B4-BE49-F238E27FC236}">
                <a16:creationId xmlns:a16="http://schemas.microsoft.com/office/drawing/2014/main" id="{6879719E-5228-3948-B0E4-471A3E2CD1B1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6004585" y="3643782"/>
            <a:ext cx="3010680" cy="2450520"/>
          </a:xfrm>
          <a:prstGeom prst="rect">
            <a:avLst/>
          </a:prstGeom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C3F43CD-AF69-2B4F-8A23-25B61229614C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463143" y="3651516"/>
            <a:ext cx="1464042" cy="2336549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3958920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B3B8AF-7109-4349-9C02-5DD7386E5B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8573" y="146115"/>
            <a:ext cx="8226854" cy="512826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/>
              <a:t>Beam experiment at 4 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3A8F21-58E9-794A-8693-56EA793BAB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16511" y="765057"/>
            <a:ext cx="2577168" cy="4667421"/>
          </a:xfrm>
        </p:spPr>
        <p:txBody>
          <a:bodyPr>
            <a:normAutofit fontScale="55000" lnSpcReduction="20000"/>
          </a:bodyPr>
          <a:lstStyle/>
          <a:p>
            <a:pPr marL="184150" indent="-147638">
              <a:lnSpc>
                <a:spcPct val="120000"/>
              </a:lnSpc>
            </a:pPr>
            <a:r>
              <a:rPr lang="en-US" dirty="0"/>
              <a:t>20 Nb-</a:t>
            </a:r>
            <a:r>
              <a:rPr lang="en-US" dirty="0" err="1"/>
              <a:t>Ti</a:t>
            </a:r>
            <a:r>
              <a:rPr lang="en-US" dirty="0"/>
              <a:t> short strand samples: 50 mm, </a:t>
            </a:r>
            <a:r>
              <a:rPr lang="en-US" dirty="0" err="1"/>
              <a:t>Ø</a:t>
            </a:r>
            <a:r>
              <a:rPr lang="en-US" dirty="0"/>
              <a:t> 0.825 mm</a:t>
            </a:r>
          </a:p>
          <a:p>
            <a:pPr marL="184150" indent="-147638">
              <a:lnSpc>
                <a:spcPct val="120000"/>
              </a:lnSpc>
            </a:pPr>
            <a:r>
              <a:rPr lang="en-US" dirty="0"/>
              <a:t>30 Nb</a:t>
            </a:r>
            <a:r>
              <a:rPr lang="en-US" baseline="-25000" dirty="0"/>
              <a:t>3</a:t>
            </a:r>
            <a:r>
              <a:rPr lang="en-US" dirty="0"/>
              <a:t>Sn short strand samples (RRP type): 50 mm, </a:t>
            </a:r>
            <a:r>
              <a:rPr lang="en-US" dirty="0" err="1"/>
              <a:t>Ø</a:t>
            </a:r>
            <a:r>
              <a:rPr lang="en-US" dirty="0"/>
              <a:t> 0.85 mm</a:t>
            </a:r>
          </a:p>
          <a:p>
            <a:pPr marL="184150" indent="-147638">
              <a:lnSpc>
                <a:spcPct val="120000"/>
              </a:lnSpc>
            </a:pPr>
            <a:r>
              <a:rPr lang="en-US" dirty="0"/>
              <a:t>40 YBCO tape samples: 60 mm x 4 mm x 0.2 mm</a:t>
            </a:r>
          </a:p>
          <a:p>
            <a:pPr marL="184150" indent="-147638">
              <a:lnSpc>
                <a:spcPct val="120000"/>
              </a:lnSpc>
            </a:pPr>
            <a:endParaRPr lang="en-US" dirty="0"/>
          </a:p>
          <a:p>
            <a:pPr marL="184150" indent="-184150">
              <a:lnSpc>
                <a:spcPct val="120000"/>
              </a:lnSpc>
            </a:pPr>
            <a:r>
              <a:rPr lang="en-US" dirty="0"/>
              <a:t>11 x 24 b </a:t>
            </a:r>
            <a:r>
              <a:rPr lang="en-US" b="1" dirty="0"/>
              <a:t>(~3e12 p</a:t>
            </a:r>
            <a:r>
              <a:rPr lang="en-US" dirty="0"/>
              <a:t>, </a:t>
            </a:r>
            <a:r>
              <a:rPr lang="en-US" dirty="0" err="1"/>
              <a:t>sigma</a:t>
            </a:r>
            <a:r>
              <a:rPr lang="en-US" baseline="-25000" dirty="0" err="1"/>
              <a:t>x,y</a:t>
            </a:r>
            <a:r>
              <a:rPr lang="en-US" dirty="0"/>
              <a:t>= 1.1 mm) </a:t>
            </a:r>
            <a:r>
              <a:rPr lang="en-US" b="1" dirty="0"/>
              <a:t>@ 440 GeV</a:t>
            </a:r>
            <a:endParaRPr lang="en-US" dirty="0"/>
          </a:p>
          <a:p>
            <a:pPr marL="184150" indent="-184150">
              <a:lnSpc>
                <a:spcPct val="120000"/>
              </a:lnSpc>
            </a:pPr>
            <a:r>
              <a:rPr lang="en-US" dirty="0"/>
              <a:t>Hotspots </a:t>
            </a:r>
            <a:r>
              <a:rPr lang="en-US" b="1" dirty="0"/>
              <a:t>up to 1250 K</a:t>
            </a:r>
            <a:r>
              <a:rPr lang="en-US" dirty="0"/>
              <a:t> reached in strands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48C778-32D4-8140-B2FA-F74F249605E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2. February 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17E892-C4BC-1A43-9ADE-DA981A49A3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Daniel Wollmann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EE8BDA-6E04-5349-BFBB-397BC90DE6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45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E718E52-67AD-6643-8C0A-FCAB26AD4727}"/>
              </a:ext>
            </a:extLst>
          </p:cNvPr>
          <p:cNvGrpSpPr/>
          <p:nvPr/>
        </p:nvGrpSpPr>
        <p:grpSpPr>
          <a:xfrm>
            <a:off x="124451" y="1346378"/>
            <a:ext cx="5856222" cy="4362263"/>
            <a:chOff x="1568394" y="685782"/>
            <a:chExt cx="6164513" cy="4805506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43095EB5-32EF-DC45-9A68-5115B025DC3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568394" y="685782"/>
              <a:ext cx="6164513" cy="4805506"/>
            </a:xfrm>
            <a:prstGeom prst="rect">
              <a:avLst/>
            </a:prstGeom>
          </p:spPr>
        </p:pic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EF929ABD-4AAC-3646-A80C-4EE90B6BA0E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808446" y="2017943"/>
              <a:ext cx="2104104" cy="1"/>
            </a:xfrm>
            <a:prstGeom prst="straightConnector1">
              <a:avLst/>
            </a:prstGeom>
            <a:ln w="2857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10" name="CustomShape 5">
              <a:extLst>
                <a:ext uri="{FF2B5EF4-FFF2-40B4-BE49-F238E27FC236}">
                  <a16:creationId xmlns:a16="http://schemas.microsoft.com/office/drawing/2014/main" id="{169160F0-A722-4047-B2F0-F2F1762ADD4E}"/>
                </a:ext>
              </a:extLst>
            </p:cNvPr>
            <p:cNvSpPr/>
            <p:nvPr/>
          </p:nvSpPr>
          <p:spPr>
            <a:xfrm>
              <a:off x="3714352" y="1926318"/>
              <a:ext cx="380770" cy="166031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79000">
                  <a:schemeClr val="accent1">
                    <a:lumMod val="97000"/>
                    <a:lumOff val="3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67500" tIns="33750" rIns="67500" bIns="33750" anchor="ctr"/>
            <a:lstStyle/>
            <a:p>
              <a:pPr algn="ctr">
                <a:lnSpc>
                  <a:spcPct val="100000"/>
                </a:lnSpc>
              </a:pPr>
              <a:r>
                <a:rPr lang="en-US" sz="900" b="1" spc="-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alibri"/>
                </a:rPr>
                <a:t>p+</a:t>
              </a:r>
              <a:endParaRPr lang="en-US" sz="9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endParaRPr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3C263892-9187-7743-8359-6C100AFA325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10" y="3098768"/>
            <a:ext cx="4139650" cy="2524452"/>
          </a:xfrm>
          <a:prstGeom prst="rect">
            <a:avLst/>
          </a:prstGeom>
        </p:spPr>
      </p:pic>
      <p:pic>
        <p:nvPicPr>
          <p:cNvPr id="12" name="Picture 21">
            <a:extLst>
              <a:ext uri="{FF2B5EF4-FFF2-40B4-BE49-F238E27FC236}">
                <a16:creationId xmlns:a16="http://schemas.microsoft.com/office/drawing/2014/main" id="{EB762C92-9DE7-5848-80BF-FE5EFC732242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2790386" y="1437772"/>
            <a:ext cx="1836931" cy="2235785"/>
          </a:xfrm>
          <a:prstGeom prst="rect">
            <a:avLst/>
          </a:prstGeom>
          <a:ln>
            <a:noFill/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75D1904-329B-3442-AE8F-C6EFBAAA646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65722" y="5077567"/>
            <a:ext cx="2650417" cy="1780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8929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FAB85C-4A24-1C4E-B7DE-CFB9FFD22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464481"/>
          </a:xfrm>
        </p:spPr>
        <p:txBody>
          <a:bodyPr>
            <a:noAutofit/>
          </a:bodyPr>
          <a:lstStyle/>
          <a:p>
            <a:pPr algn="ctr"/>
            <a:r>
              <a:rPr lang="en-GB" sz="2000" dirty="0"/>
              <a:t>Sample holder and samples after beam impact - visual inspection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0E27C4-4D45-494A-8D21-878B69A066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3099307"/>
            <a:ext cx="4931602" cy="3027906"/>
          </a:xfrm>
        </p:spPr>
        <p:txBody>
          <a:bodyPr>
            <a:normAutofit fontScale="55000" lnSpcReduction="20000"/>
          </a:bodyPr>
          <a:lstStyle/>
          <a:p>
            <a:pPr marL="182563" indent="-182563">
              <a:lnSpc>
                <a:spcPct val="120000"/>
              </a:lnSpc>
            </a:pPr>
            <a:r>
              <a:rPr lang="en-GB" dirty="0"/>
              <a:t>Beam imprints clearly visible in sample holder plates</a:t>
            </a:r>
          </a:p>
          <a:p>
            <a:pPr marL="182563" indent="-182563">
              <a:lnSpc>
                <a:spcPct val="120000"/>
              </a:lnSpc>
            </a:pPr>
            <a:r>
              <a:rPr lang="en-GB" dirty="0"/>
              <a:t>Nb-</a:t>
            </a:r>
            <a:r>
              <a:rPr lang="en-GB" dirty="0" err="1"/>
              <a:t>Ti</a:t>
            </a:r>
            <a:r>
              <a:rPr lang="en-GB" dirty="0"/>
              <a:t> strands: no deformation observed after beam impact</a:t>
            </a:r>
          </a:p>
          <a:p>
            <a:pPr marL="182563" indent="-182563">
              <a:lnSpc>
                <a:spcPct val="120000"/>
              </a:lnSpc>
            </a:pPr>
            <a:r>
              <a:rPr lang="en-GB" dirty="0"/>
              <a:t>Nb</a:t>
            </a:r>
            <a:r>
              <a:rPr lang="en-GB" baseline="-25000" dirty="0"/>
              <a:t>3</a:t>
            </a:r>
            <a:r>
              <a:rPr lang="en-GB" dirty="0"/>
              <a:t>Sn strands:</a:t>
            </a:r>
          </a:p>
          <a:p>
            <a:pPr marL="357188" lvl="1" indent="-174625">
              <a:lnSpc>
                <a:spcPct val="120000"/>
              </a:lnSpc>
            </a:pPr>
            <a:r>
              <a:rPr lang="en-GB" dirty="0"/>
              <a:t>Beam impacted with slight offset </a:t>
            </a:r>
            <a:r>
              <a:rPr lang="en-GB" dirty="0">
                <a:sym typeface="Wingdings" pitchFamily="2" charset="2"/>
              </a:rPr>
              <a:t> </a:t>
            </a:r>
            <a:r>
              <a:rPr lang="en-GB" b="1" dirty="0">
                <a:sym typeface="Wingdings" pitchFamily="2" charset="2"/>
              </a:rPr>
              <a:t>visible bending</a:t>
            </a:r>
            <a:r>
              <a:rPr lang="en-GB" dirty="0">
                <a:sym typeface="Wingdings" pitchFamily="2" charset="2"/>
              </a:rPr>
              <a:t> of samples for </a:t>
            </a:r>
            <a:r>
              <a:rPr lang="en-GB" b="1" dirty="0">
                <a:sym typeface="Wingdings" pitchFamily="2" charset="2"/>
              </a:rPr>
              <a:t>hotspots &gt; ~700 K</a:t>
            </a:r>
          </a:p>
          <a:p>
            <a:pPr marL="357188" lvl="1" indent="-174625">
              <a:lnSpc>
                <a:spcPct val="120000"/>
              </a:lnSpc>
            </a:pPr>
            <a:r>
              <a:rPr lang="en-GB" b="1" dirty="0">
                <a:sym typeface="Wingdings" pitchFamily="2" charset="2"/>
              </a:rPr>
              <a:t>Breaking of copper matrix</a:t>
            </a:r>
            <a:r>
              <a:rPr lang="en-GB" dirty="0">
                <a:sym typeface="Wingdings" pitchFamily="2" charset="2"/>
              </a:rPr>
              <a:t> in some samples with hotspots &gt; ~ 900 K</a:t>
            </a:r>
          </a:p>
          <a:p>
            <a:pPr marL="184150" indent="-184150">
              <a:lnSpc>
                <a:spcPct val="120000"/>
              </a:lnSpc>
            </a:pPr>
            <a:r>
              <a:rPr lang="en-GB" dirty="0">
                <a:sym typeface="Wingdings" pitchFamily="2" charset="2"/>
              </a:rPr>
              <a:t>YBCO: de-coloration due to beam heating, copper layer damaged at high temperatures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456EFB-20F5-964F-92E4-1BB97576BF5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2. February 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43C903-3F42-4F41-8D68-E26175DB76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Daniel Wollmann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1D50CA-404A-EA44-9BC5-350C53F96E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46</a:t>
            </a:fld>
            <a:endParaRPr lang="en-US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117DA181-8550-E545-BE27-2C33A14FD46E}"/>
              </a:ext>
            </a:extLst>
          </p:cNvPr>
          <p:cNvGrpSpPr/>
          <p:nvPr/>
        </p:nvGrpSpPr>
        <p:grpSpPr>
          <a:xfrm>
            <a:off x="4916880" y="978480"/>
            <a:ext cx="4030301" cy="3082180"/>
            <a:chOff x="4916880" y="978480"/>
            <a:chExt cx="4030301" cy="308218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B2FF9042-480B-424B-A9C0-760A62524647}"/>
                </a:ext>
              </a:extLst>
            </p:cNvPr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042880" y="3271540"/>
              <a:ext cx="3566160" cy="78912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" name="Picture 11">
              <a:extLst>
                <a:ext uri="{FF2B5EF4-FFF2-40B4-BE49-F238E27FC236}">
                  <a16:creationId xmlns:a16="http://schemas.microsoft.com/office/drawing/2014/main" id="{C02DE844-3F02-1E4C-88BD-04B17F69C2CB}"/>
                </a:ext>
              </a:extLst>
            </p:cNvPr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6200000">
              <a:off x="6585840" y="633960"/>
              <a:ext cx="639720" cy="3706200"/>
            </a:xfrm>
            <a:prstGeom prst="rect">
              <a:avLst/>
            </a:prstGeom>
            <a:ln>
              <a:noFill/>
            </a:ln>
          </p:spPr>
        </p:pic>
        <p:sp>
          <p:nvSpPr>
            <p:cNvPr id="9" name="CustomShape 3">
              <a:extLst>
                <a:ext uri="{FF2B5EF4-FFF2-40B4-BE49-F238E27FC236}">
                  <a16:creationId xmlns:a16="http://schemas.microsoft.com/office/drawing/2014/main" id="{308DBA6E-83CF-0E4E-A1B6-649DBA469565}"/>
                </a:ext>
              </a:extLst>
            </p:cNvPr>
            <p:cNvSpPr/>
            <p:nvPr/>
          </p:nvSpPr>
          <p:spPr>
            <a:xfrm>
              <a:off x="6390671" y="1859283"/>
              <a:ext cx="2556510" cy="298628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350" b="1" strike="noStrike" spc="46" dirty="0">
                  <a:solidFill>
                    <a:srgbClr val="111111"/>
                  </a:solidFill>
                  <a:latin typeface="Arial"/>
                  <a:ea typeface="DejaVu Sans"/>
                </a:rPr>
                <a:t>Nb</a:t>
              </a:r>
              <a:r>
                <a:rPr lang="en-US" sz="1350" b="1" strike="noStrike" spc="46" baseline="-25000" dirty="0">
                  <a:solidFill>
                    <a:srgbClr val="111111"/>
                  </a:solidFill>
                  <a:latin typeface="Arial"/>
                  <a:ea typeface="DejaVu Sans"/>
                </a:rPr>
                <a:t>3</a:t>
              </a:r>
              <a:r>
                <a:rPr lang="en-US" sz="1350" b="1" strike="noStrike" spc="46" dirty="0">
                  <a:solidFill>
                    <a:srgbClr val="111111"/>
                  </a:solidFill>
                  <a:latin typeface="Arial"/>
                  <a:ea typeface="DejaVu Sans"/>
                </a:rPr>
                <a:t>Sn, peak ~ </a:t>
              </a:r>
              <a:r>
                <a:rPr lang="en-US" sz="1350" b="1" spc="46" dirty="0">
                  <a:solidFill>
                    <a:srgbClr val="111111"/>
                  </a:solidFill>
                  <a:latin typeface="Arial"/>
                  <a:ea typeface="DejaVu Sans"/>
                </a:rPr>
                <a:t>730 K /760</a:t>
              </a:r>
              <a:r>
                <a:rPr lang="en-US" sz="1350" b="1" strike="noStrike" spc="46" dirty="0">
                  <a:solidFill>
                    <a:srgbClr val="111111"/>
                  </a:solidFill>
                  <a:latin typeface="Arial"/>
                  <a:ea typeface="DejaVu Sans"/>
                </a:rPr>
                <a:t> K</a:t>
              </a:r>
              <a:endParaRPr lang="en-US" sz="1350" b="0" strike="noStrike" spc="-1" dirty="0">
                <a:solidFill>
                  <a:srgbClr val="111111"/>
                </a:solidFill>
                <a:latin typeface="Arial"/>
              </a:endParaRPr>
            </a:p>
          </p:txBody>
        </p:sp>
        <p:sp>
          <p:nvSpPr>
            <p:cNvPr id="10" name="CustomShape 4">
              <a:extLst>
                <a:ext uri="{FF2B5EF4-FFF2-40B4-BE49-F238E27FC236}">
                  <a16:creationId xmlns:a16="http://schemas.microsoft.com/office/drawing/2014/main" id="{D3AC6868-D435-4E46-B61C-B13887C536F4}"/>
                </a:ext>
              </a:extLst>
            </p:cNvPr>
            <p:cNvSpPr/>
            <p:nvPr/>
          </p:nvSpPr>
          <p:spPr>
            <a:xfrm>
              <a:off x="4937760" y="1898640"/>
              <a:ext cx="644400" cy="2959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350" b="0" strike="noStrike" spc="-1">
                  <a:solidFill>
                    <a:srgbClr val="0055A0"/>
                  </a:solidFill>
                  <a:latin typeface="Arial"/>
                  <a:ea typeface="DejaVu Sans"/>
                </a:rPr>
                <a:t>B1 S6</a:t>
              </a:r>
              <a:endParaRPr lang="en-US" sz="1350" b="0" strike="noStrike" spc="-1">
                <a:latin typeface="Arial"/>
              </a:endParaRPr>
            </a:p>
          </p:txBody>
        </p:sp>
        <p:sp>
          <p:nvSpPr>
            <p:cNvPr id="11" name="CustomShape 5">
              <a:extLst>
                <a:ext uri="{FF2B5EF4-FFF2-40B4-BE49-F238E27FC236}">
                  <a16:creationId xmlns:a16="http://schemas.microsoft.com/office/drawing/2014/main" id="{E2A63F06-58AE-EE4A-8EAD-B1DD0CA1B1F7}"/>
                </a:ext>
              </a:extLst>
            </p:cNvPr>
            <p:cNvSpPr/>
            <p:nvPr/>
          </p:nvSpPr>
          <p:spPr>
            <a:xfrm>
              <a:off x="4945680" y="2959608"/>
              <a:ext cx="645840" cy="2959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350" b="0" strike="noStrike" spc="-1" dirty="0">
                  <a:solidFill>
                    <a:srgbClr val="0055A0"/>
                  </a:solidFill>
                  <a:latin typeface="Arial"/>
                  <a:ea typeface="DejaVu Sans"/>
                </a:rPr>
                <a:t>B2 S8</a:t>
              </a:r>
              <a:endParaRPr lang="en-US" sz="1350" b="0" strike="noStrike" spc="-1" dirty="0">
                <a:latin typeface="Arial"/>
              </a:endParaRPr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C8C62E5F-68F7-9040-8EE9-001FF7B9681B}"/>
                </a:ext>
              </a:extLst>
            </p:cNvPr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029200" y="1238400"/>
              <a:ext cx="3839760" cy="563040"/>
            </a:xfrm>
            <a:prstGeom prst="rect">
              <a:avLst/>
            </a:prstGeom>
            <a:ln>
              <a:noFill/>
            </a:ln>
          </p:spPr>
        </p:pic>
        <p:sp>
          <p:nvSpPr>
            <p:cNvPr id="13" name="CustomShape 7">
              <a:extLst>
                <a:ext uri="{FF2B5EF4-FFF2-40B4-BE49-F238E27FC236}">
                  <a16:creationId xmlns:a16="http://schemas.microsoft.com/office/drawing/2014/main" id="{4BDB3894-A6E2-8040-903C-137633086ED9}"/>
                </a:ext>
              </a:extLst>
            </p:cNvPr>
            <p:cNvSpPr/>
            <p:nvPr/>
          </p:nvSpPr>
          <p:spPr>
            <a:xfrm>
              <a:off x="4916880" y="978480"/>
              <a:ext cx="644400" cy="2959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350" b="0" strike="noStrike" spc="-1">
                  <a:solidFill>
                    <a:srgbClr val="0055A0"/>
                  </a:solidFill>
                  <a:latin typeface="Arial"/>
                  <a:ea typeface="DejaVu Sans"/>
                </a:rPr>
                <a:t>B3 S6</a:t>
              </a:r>
              <a:endParaRPr lang="en-US" sz="1350" b="0" strike="noStrike" spc="-1">
                <a:latin typeface="Arial"/>
              </a:endParaRPr>
            </a:p>
          </p:txBody>
        </p:sp>
        <p:sp>
          <p:nvSpPr>
            <p:cNvPr id="14" name="CustomShape 3">
              <a:extLst>
                <a:ext uri="{FF2B5EF4-FFF2-40B4-BE49-F238E27FC236}">
                  <a16:creationId xmlns:a16="http://schemas.microsoft.com/office/drawing/2014/main" id="{38B03911-C086-414E-957A-BF4B8CDB54CA}"/>
                </a:ext>
              </a:extLst>
            </p:cNvPr>
            <p:cNvSpPr/>
            <p:nvPr/>
          </p:nvSpPr>
          <p:spPr>
            <a:xfrm>
              <a:off x="6690240" y="2942127"/>
              <a:ext cx="1957372" cy="298628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350" b="1" strike="noStrike" spc="46" dirty="0">
                  <a:solidFill>
                    <a:srgbClr val="111111"/>
                  </a:solidFill>
                  <a:latin typeface="Arial"/>
                  <a:ea typeface="DejaVu Sans"/>
                </a:rPr>
                <a:t>Nb</a:t>
              </a:r>
              <a:r>
                <a:rPr lang="en-US" sz="1350" b="1" strike="noStrike" spc="46" baseline="-25000" dirty="0">
                  <a:solidFill>
                    <a:srgbClr val="111111"/>
                  </a:solidFill>
                  <a:latin typeface="Arial"/>
                  <a:ea typeface="DejaVu Sans"/>
                </a:rPr>
                <a:t>3</a:t>
              </a:r>
              <a:r>
                <a:rPr lang="en-US" sz="1350" b="1" strike="noStrike" spc="46" dirty="0">
                  <a:solidFill>
                    <a:srgbClr val="111111"/>
                  </a:solidFill>
                  <a:latin typeface="Arial"/>
                  <a:ea typeface="DejaVu Sans"/>
                </a:rPr>
                <a:t>Sn, peak ~ </a:t>
              </a:r>
              <a:r>
                <a:rPr lang="en-US" sz="1350" b="1" spc="46" dirty="0">
                  <a:solidFill>
                    <a:srgbClr val="111111"/>
                  </a:solidFill>
                  <a:latin typeface="Arial"/>
                  <a:ea typeface="DejaVu Sans"/>
                </a:rPr>
                <a:t>950</a:t>
              </a:r>
              <a:r>
                <a:rPr lang="en-US" sz="1350" b="1" strike="noStrike" spc="46" dirty="0">
                  <a:solidFill>
                    <a:srgbClr val="111111"/>
                  </a:solidFill>
                  <a:latin typeface="Arial"/>
                  <a:ea typeface="DejaVu Sans"/>
                </a:rPr>
                <a:t> K</a:t>
              </a:r>
              <a:endParaRPr lang="en-US" sz="1350" b="0" strike="noStrike" spc="-1" dirty="0">
                <a:solidFill>
                  <a:srgbClr val="111111"/>
                </a:solidFill>
                <a:latin typeface="Arial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FB596C1-F9CF-034E-BDB6-0036D0955670}"/>
              </a:ext>
            </a:extLst>
          </p:cNvPr>
          <p:cNvGrpSpPr/>
          <p:nvPr/>
        </p:nvGrpSpPr>
        <p:grpSpPr>
          <a:xfrm>
            <a:off x="487867" y="730787"/>
            <a:ext cx="3955869" cy="2335706"/>
            <a:chOff x="864720" y="930960"/>
            <a:chExt cx="3474360" cy="1875960"/>
          </a:xfrm>
        </p:grpSpPr>
        <p:pic>
          <p:nvPicPr>
            <p:cNvPr id="15" name="Picture 4">
              <a:extLst>
                <a:ext uri="{FF2B5EF4-FFF2-40B4-BE49-F238E27FC236}">
                  <a16:creationId xmlns:a16="http://schemas.microsoft.com/office/drawing/2014/main" id="{F56C9D25-539E-714B-9B44-350E1AA52932}"/>
                </a:ext>
              </a:extLst>
            </p:cNvPr>
            <p:cNvPicPr/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64720" y="930960"/>
              <a:ext cx="3474360" cy="1875960"/>
            </a:xfrm>
            <a:prstGeom prst="rect">
              <a:avLst/>
            </a:prstGeom>
            <a:ln>
              <a:noFill/>
            </a:ln>
          </p:spPr>
        </p:pic>
        <p:sp>
          <p:nvSpPr>
            <p:cNvPr id="16" name="CustomShape 6">
              <a:extLst>
                <a:ext uri="{FF2B5EF4-FFF2-40B4-BE49-F238E27FC236}">
                  <a16:creationId xmlns:a16="http://schemas.microsoft.com/office/drawing/2014/main" id="{C17829A6-365C-2744-81EE-141CAF67C88B}"/>
                </a:ext>
              </a:extLst>
            </p:cNvPr>
            <p:cNvSpPr/>
            <p:nvPr/>
          </p:nvSpPr>
          <p:spPr>
            <a:xfrm>
              <a:off x="864720" y="2494667"/>
              <a:ext cx="1636920" cy="29556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350" b="1" strike="noStrike" spc="46" dirty="0">
                  <a:solidFill>
                    <a:srgbClr val="F8F8F8"/>
                  </a:solidFill>
                  <a:latin typeface="Arial"/>
                  <a:ea typeface="DejaVu Sans"/>
                </a:rPr>
                <a:t>hot spot ~1200 K</a:t>
              </a:r>
              <a:endParaRPr lang="en-US" sz="1350" b="0" strike="noStrike" spc="-1" dirty="0">
                <a:latin typeface="Arial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CCC6A0A-06F1-544F-AEA1-5C405EBB6E8A}"/>
              </a:ext>
            </a:extLst>
          </p:cNvPr>
          <p:cNvGrpSpPr/>
          <p:nvPr/>
        </p:nvGrpSpPr>
        <p:grpSpPr>
          <a:xfrm>
            <a:off x="4931602" y="5032341"/>
            <a:ext cx="4237491" cy="836355"/>
            <a:chOff x="6717680" y="952231"/>
            <a:chExt cx="5649988" cy="1115135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F524C072-7E0D-5B46-8CED-973E133AE3C1}"/>
                </a:ext>
              </a:extLst>
            </p:cNvPr>
            <p:cNvSpPr/>
            <p:nvPr/>
          </p:nvSpPr>
          <p:spPr>
            <a:xfrm>
              <a:off x="8712335" y="952231"/>
              <a:ext cx="3655333" cy="4001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350" b="1" dirty="0">
                  <a:ln w="0"/>
                  <a:solidFill>
                    <a:schemeClr val="accent1">
                      <a:lumMod val="10000"/>
                    </a:schemeClr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YBCO tape, hot spot ~ 1100 K</a:t>
              </a:r>
              <a:endParaRPr lang="en-GB" sz="1350" b="1" dirty="0">
                <a:ln w="0"/>
                <a:solidFill>
                  <a:schemeClr val="accent1">
                    <a:lumMod val="1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E16EB38B-0381-DA4F-BE24-3671873FF36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717680" y="1278045"/>
              <a:ext cx="5474320" cy="789321"/>
            </a:xfrm>
            <a:prstGeom prst="rect">
              <a:avLst/>
            </a:prstGeom>
          </p:spPr>
        </p:pic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A802BDC2-827B-EC4D-970A-AC26A9C6AA43}"/>
              </a:ext>
            </a:extLst>
          </p:cNvPr>
          <p:cNvGrpSpPr/>
          <p:nvPr/>
        </p:nvGrpSpPr>
        <p:grpSpPr>
          <a:xfrm>
            <a:off x="4931602" y="4166211"/>
            <a:ext cx="4212398" cy="783776"/>
            <a:chOff x="195689" y="2528188"/>
            <a:chExt cx="4212398" cy="783776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1DC457DC-1C2B-BC4E-B5F2-57D128518B9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95689" y="2825893"/>
              <a:ext cx="4105740" cy="486071"/>
            </a:xfrm>
            <a:prstGeom prst="rect">
              <a:avLst/>
            </a:prstGeom>
          </p:spPr>
        </p:pic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DB27E7F2-6BC8-CE48-9044-A98DA767801D}"/>
                </a:ext>
              </a:extLst>
            </p:cNvPr>
            <p:cNvSpPr/>
            <p:nvPr/>
          </p:nvSpPr>
          <p:spPr>
            <a:xfrm>
              <a:off x="1691680" y="2528188"/>
              <a:ext cx="2716407" cy="300082"/>
            </a:xfrm>
            <a:prstGeom prst="rect">
              <a:avLst/>
            </a:prstGeom>
            <a:effectLst/>
          </p:spPr>
          <p:txBody>
            <a:bodyPr wrap="square">
              <a:spAutoFit/>
            </a:bodyPr>
            <a:lstStyle/>
            <a:p>
              <a:r>
                <a:rPr lang="en-US" sz="1350" b="1" dirty="0">
                  <a:ln w="0"/>
                  <a:solidFill>
                    <a:schemeClr val="accent1">
                      <a:lumMod val="10000"/>
                    </a:schemeClr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YBCO tape, hot spot ~ 1030 K</a:t>
              </a:r>
              <a:endParaRPr lang="en-GB" sz="1350" b="1" dirty="0">
                <a:ln w="0"/>
                <a:solidFill>
                  <a:schemeClr val="accent1">
                    <a:lumMod val="1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0082961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A22798-4646-D742-9E44-6C87ACD0BB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GB" sz="3200" dirty="0"/>
              <a:t>Key results of cryogenic beam experiment: Nb-</a:t>
            </a:r>
            <a:r>
              <a:rPr lang="en-GB" sz="3200" dirty="0" err="1"/>
              <a:t>Ti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6627A0-F3FE-714C-A910-EC696CAD80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076" y="1173935"/>
            <a:ext cx="4514851" cy="4667421"/>
          </a:xfrm>
        </p:spPr>
        <p:txBody>
          <a:bodyPr>
            <a:normAutofit lnSpcReduction="10000"/>
          </a:bodyPr>
          <a:lstStyle/>
          <a:p>
            <a:pPr marL="184150" indent="-184150">
              <a:lnSpc>
                <a:spcPct val="120000"/>
              </a:lnSpc>
            </a:pPr>
            <a:r>
              <a:rPr lang="en-GB" sz="2400" b="1" dirty="0"/>
              <a:t>No degradation</a:t>
            </a:r>
            <a:r>
              <a:rPr lang="en-GB" sz="2400" dirty="0"/>
              <a:t> of critical current (</a:t>
            </a:r>
            <a:r>
              <a:rPr lang="en-GB" sz="2400" dirty="0" err="1"/>
              <a:t>I</a:t>
            </a:r>
            <a:r>
              <a:rPr lang="en-GB" sz="2400" baseline="-25000" dirty="0" err="1"/>
              <a:t>c</a:t>
            </a:r>
            <a:r>
              <a:rPr lang="en-GB" sz="2400" dirty="0"/>
              <a:t>) observed</a:t>
            </a:r>
          </a:p>
          <a:p>
            <a:pPr marL="184150" indent="-184150">
              <a:lnSpc>
                <a:spcPct val="120000"/>
              </a:lnSpc>
            </a:pPr>
            <a:r>
              <a:rPr lang="en-GB" sz="2400" dirty="0"/>
              <a:t>Measurements indicate significant </a:t>
            </a:r>
            <a:r>
              <a:rPr lang="en-GB" sz="2400" b="1" dirty="0"/>
              <a:t>reduction of RRR at beam impact position</a:t>
            </a:r>
            <a:r>
              <a:rPr lang="en-GB" sz="2400" dirty="0"/>
              <a:t> </a:t>
            </a:r>
          </a:p>
          <a:p>
            <a:pPr marL="357188" lvl="1" indent="-174625">
              <a:lnSpc>
                <a:spcPct val="120000"/>
              </a:lnSpc>
            </a:pPr>
            <a:r>
              <a:rPr lang="en-GB" sz="2000" dirty="0"/>
              <a:t>Reduced minimum quench energy (MQE) </a:t>
            </a:r>
            <a:r>
              <a:rPr lang="en-GB" sz="2000" dirty="0">
                <a:sym typeface="Wingdings" pitchFamily="2" charset="2"/>
              </a:rPr>
              <a:t></a:t>
            </a:r>
            <a:r>
              <a:rPr lang="en-GB" sz="2000" dirty="0"/>
              <a:t> potentially causing </a:t>
            </a:r>
            <a:r>
              <a:rPr lang="en-GB" sz="2000" b="1" dirty="0"/>
              <a:t>thermal instability</a:t>
            </a:r>
            <a:r>
              <a:rPr lang="en-GB" sz="2000" dirty="0"/>
              <a:t> of the strands / magnets</a:t>
            </a:r>
          </a:p>
          <a:p>
            <a:pPr marL="357188" lvl="1" indent="-174625">
              <a:lnSpc>
                <a:spcPct val="120000"/>
              </a:lnSpc>
            </a:pPr>
            <a:r>
              <a:rPr lang="en-GB" sz="2000" dirty="0"/>
              <a:t>RRR </a:t>
            </a:r>
            <a:r>
              <a:rPr lang="en-GB" sz="2000" b="1" dirty="0"/>
              <a:t>locally reduced</a:t>
            </a:r>
            <a:r>
              <a:rPr lang="en-GB" sz="2000" dirty="0"/>
              <a:t> below 100 for samples with hot spots &gt; 800 K</a:t>
            </a:r>
          </a:p>
          <a:p>
            <a:pPr>
              <a:lnSpc>
                <a:spcPct val="120000"/>
              </a:lnSpc>
            </a:pPr>
            <a:endParaRPr lang="en-GB" sz="2400" dirty="0"/>
          </a:p>
          <a:p>
            <a:endParaRPr lang="en-GB" sz="4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6D26BB-0ACF-1944-A5AB-D41F7B27B44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2. February 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57324E-1B6D-BF45-AAF2-F8A7002BBD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Daniel Wollmann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D75585-9448-0741-8FFF-677E72658B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47</a:t>
            </a:fld>
            <a:endParaRPr lang="en-US" dirty="0"/>
          </a:p>
        </p:txBody>
      </p:sp>
      <p:pic>
        <p:nvPicPr>
          <p:cNvPr id="7" name="Content Placeholder 7">
            <a:extLst>
              <a:ext uri="{FF2B5EF4-FFF2-40B4-BE49-F238E27FC236}">
                <a16:creationId xmlns:a16="http://schemas.microsoft.com/office/drawing/2014/main" id="{A6CC8D85-1FDF-CB44-BDAB-DC80738CC245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4666507" y="1173935"/>
            <a:ext cx="4455722" cy="2394223"/>
          </a:xfrm>
          <a:prstGeom prst="rect">
            <a:avLst/>
          </a:prstGeom>
          <a:ln>
            <a:noFill/>
          </a:ln>
        </p:spPr>
      </p:pic>
      <p:pic>
        <p:nvPicPr>
          <p:cNvPr id="8" name="Picture 3">
            <a:extLst>
              <a:ext uri="{FF2B5EF4-FFF2-40B4-BE49-F238E27FC236}">
                <a16:creationId xmlns:a16="http://schemas.microsoft.com/office/drawing/2014/main" id="{B5A68512-4B37-7247-8BF2-35AA4E75A8F5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4554927" y="3474037"/>
            <a:ext cx="4262501" cy="2665506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3691201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F61123-5F83-4E44-A8E9-1CEFC53FE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8573" y="130498"/>
            <a:ext cx="8226854" cy="631481"/>
          </a:xfrm>
        </p:spPr>
        <p:txBody>
          <a:bodyPr>
            <a:noAutofit/>
          </a:bodyPr>
          <a:lstStyle/>
          <a:p>
            <a:r>
              <a:rPr lang="en-GB" sz="3200" dirty="0"/>
              <a:t>Nb</a:t>
            </a:r>
            <a:r>
              <a:rPr lang="en-GB" sz="3200" baseline="-25000" dirty="0"/>
              <a:t>3</a:t>
            </a:r>
            <a:r>
              <a:rPr lang="en-GB" sz="3200" dirty="0"/>
              <a:t>Sn: </a:t>
            </a:r>
            <a:r>
              <a:rPr lang="en-GB" sz="3200" dirty="0" err="1"/>
              <a:t>I</a:t>
            </a:r>
            <a:r>
              <a:rPr lang="en-GB" sz="3200" baseline="-25000" dirty="0" err="1"/>
              <a:t>c</a:t>
            </a:r>
            <a:r>
              <a:rPr lang="en-GB" sz="3200" dirty="0"/>
              <a:t> degradation after beam impact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099A88-4981-DF42-B7F6-FD235C6BF0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3711671"/>
            <a:ext cx="9056914" cy="2487072"/>
          </a:xfrm>
        </p:spPr>
        <p:txBody>
          <a:bodyPr>
            <a:normAutofit fontScale="55000" lnSpcReduction="20000"/>
          </a:bodyPr>
          <a:lstStyle/>
          <a:p>
            <a:pPr marL="182563" indent="-182563">
              <a:lnSpc>
                <a:spcPct val="120000"/>
              </a:lnSpc>
            </a:pPr>
            <a:r>
              <a:rPr lang="en-GB" sz="3200" b="1" dirty="0"/>
              <a:t>Significant </a:t>
            </a:r>
            <a:r>
              <a:rPr lang="en-GB" sz="3200" b="1" dirty="0" err="1"/>
              <a:t>I</a:t>
            </a:r>
            <a:r>
              <a:rPr lang="en-GB" sz="3200" b="1" baseline="-25000" dirty="0" err="1"/>
              <a:t>c</a:t>
            </a:r>
            <a:r>
              <a:rPr lang="en-GB" sz="3200" b="1" dirty="0"/>
              <a:t> degradation</a:t>
            </a:r>
            <a:r>
              <a:rPr lang="en-GB" sz="3200" dirty="0"/>
              <a:t> from Sample S4 with peak temperatures </a:t>
            </a:r>
            <a:r>
              <a:rPr lang="en-GB" sz="3200" b="1" dirty="0"/>
              <a:t>&gt; 460 K</a:t>
            </a:r>
          </a:p>
          <a:p>
            <a:pPr marL="182563" indent="-182563">
              <a:lnSpc>
                <a:spcPct val="120000"/>
              </a:lnSpc>
            </a:pPr>
            <a:r>
              <a:rPr lang="en-GB" sz="3200" dirty="0"/>
              <a:t>No measurable transport current for peak temperatures </a:t>
            </a:r>
            <a:br>
              <a:rPr lang="en-GB" sz="3200" dirty="0"/>
            </a:br>
            <a:r>
              <a:rPr lang="en-GB" sz="3200" b="1" dirty="0"/>
              <a:t>&gt; 890 K </a:t>
            </a:r>
            <a:r>
              <a:rPr lang="en-GB" sz="3200" dirty="0">
                <a:sym typeface="Wingdings" pitchFamily="2" charset="2"/>
              </a:rPr>
              <a:t> </a:t>
            </a:r>
            <a:r>
              <a:rPr lang="en-GB" sz="3200" dirty="0"/>
              <a:t>samples S9 and S10 </a:t>
            </a:r>
            <a:r>
              <a:rPr lang="en-GB" sz="3200" b="1" dirty="0"/>
              <a:t>destroyed</a:t>
            </a:r>
          </a:p>
          <a:p>
            <a:pPr marL="182563" indent="-182563">
              <a:lnSpc>
                <a:spcPct val="120000"/>
              </a:lnSpc>
            </a:pPr>
            <a:r>
              <a:rPr lang="en-GB" sz="3200" b="1" dirty="0"/>
              <a:t>Inversion of degradation</a:t>
            </a:r>
            <a:r>
              <a:rPr lang="en-GB" sz="3200" dirty="0"/>
              <a:t> order (S4, S7, S5, S6, S8) due to effect of different </a:t>
            </a:r>
            <a:r>
              <a:rPr lang="en-GB" sz="3200" b="1" dirty="0"/>
              <a:t>sample holder design</a:t>
            </a:r>
            <a:r>
              <a:rPr lang="en-GB" sz="3200" dirty="0"/>
              <a:t> around sample S7 (thin copper sheets versus thick copper blocks) </a:t>
            </a:r>
            <a:r>
              <a:rPr lang="en-GB" sz="3200" dirty="0">
                <a:sym typeface="Wingdings" pitchFamily="2" charset="2"/>
              </a:rPr>
              <a:t> reproduced in thermo-mechanical simulations</a:t>
            </a:r>
          </a:p>
          <a:p>
            <a:pPr marL="182563" indent="-182563">
              <a:lnSpc>
                <a:spcPct val="120000"/>
              </a:lnSpc>
            </a:pPr>
            <a:r>
              <a:rPr lang="en-GB" sz="3200" b="1" dirty="0"/>
              <a:t>Similar behaviour</a:t>
            </a:r>
            <a:r>
              <a:rPr lang="en-GB" sz="3200" dirty="0"/>
              <a:t> observed in all three batches of strands (within the uncertainty of the experimental setup and the measurements)</a:t>
            </a:r>
          </a:p>
          <a:p>
            <a:pPr marL="182563" indent="-182563">
              <a:lnSpc>
                <a:spcPct val="120000"/>
              </a:lnSpc>
            </a:pPr>
            <a:endParaRPr lang="en-GB" sz="3200" dirty="0"/>
          </a:p>
          <a:p>
            <a:pPr marL="0" indent="0">
              <a:lnSpc>
                <a:spcPct val="120000"/>
              </a:lnSpc>
              <a:buNone/>
            </a:pPr>
            <a:endParaRPr lang="en-GB" sz="3200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0DB6BC-228A-B848-B0D3-C8718C02B1B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2. February 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92DDB3-F0A9-8742-AE97-A6DF38A528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Daniel Wollmann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59576F-1643-A845-9DE5-7898AC8D24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48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706F3FE-0975-9A42-8434-2695FAF05364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4885973" y="1037728"/>
            <a:ext cx="4241990" cy="2572933"/>
          </a:xfrm>
          <a:prstGeom prst="rect">
            <a:avLst/>
          </a:prstGeom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5DD1818-C0E5-0A46-81F8-3E36AF5CE2E5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0" y="1073429"/>
            <a:ext cx="4455124" cy="2429786"/>
          </a:xfrm>
          <a:prstGeom prst="rect">
            <a:avLst/>
          </a:prstGeom>
          <a:ln>
            <a:noFill/>
          </a:ln>
        </p:spPr>
      </p:pic>
      <p:pic>
        <p:nvPicPr>
          <p:cNvPr id="9" name="Picture 8" descr="Chart, box and whisker chart&#10;&#10;Description automatically generated">
            <a:extLst>
              <a:ext uri="{FF2B5EF4-FFF2-40B4-BE49-F238E27FC236}">
                <a16:creationId xmlns:a16="http://schemas.microsoft.com/office/drawing/2014/main" id="{8428B4B2-89D6-004C-9930-2946D397C0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17568" y="1022579"/>
            <a:ext cx="4906118" cy="2700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122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FDAC4D-DF7C-C34C-B2AF-64B1A76B4C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8573" y="146504"/>
            <a:ext cx="8226854" cy="278137"/>
          </a:xfrm>
        </p:spPr>
        <p:txBody>
          <a:bodyPr>
            <a:noAutofit/>
          </a:bodyPr>
          <a:lstStyle/>
          <a:p>
            <a:pPr algn="ctr"/>
            <a:r>
              <a:rPr lang="en-GB" sz="3200" dirty="0"/>
              <a:t>Thermo-mechanical simulations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8ACFCA-2BC8-C14C-B7A2-0695F48B9B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9742" y="636814"/>
            <a:ext cx="3624943" cy="5584371"/>
          </a:xfrm>
        </p:spPr>
        <p:txBody>
          <a:bodyPr>
            <a:normAutofit fontScale="925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GB" sz="1600" b="1" dirty="0"/>
              <a:t>Simulation of  stresses </a:t>
            </a:r>
            <a:r>
              <a:rPr lang="en-GB" sz="1600" dirty="0"/>
              <a:t>within the strand cross-section due to</a:t>
            </a:r>
          </a:p>
          <a:p>
            <a:pPr marL="182563" indent="-182563">
              <a:lnSpc>
                <a:spcPct val="120000"/>
              </a:lnSpc>
            </a:pPr>
            <a:r>
              <a:rPr lang="en-GB" sz="1600" b="1" dirty="0"/>
              <a:t>thermal gradients</a:t>
            </a:r>
            <a:r>
              <a:rPr lang="en-GB" sz="1600" dirty="0"/>
              <a:t> and expansion caused by beam heating</a:t>
            </a:r>
          </a:p>
          <a:p>
            <a:pPr marL="182563" indent="-182563">
              <a:lnSpc>
                <a:spcPct val="120000"/>
              </a:lnSpc>
            </a:pPr>
            <a:r>
              <a:rPr lang="en-GB" sz="1600" dirty="0"/>
              <a:t>the </a:t>
            </a:r>
            <a:r>
              <a:rPr lang="en-GB" sz="1600" b="1" dirty="0"/>
              <a:t>sample holder impacting</a:t>
            </a:r>
            <a:r>
              <a:rPr lang="en-GB" sz="1600" dirty="0"/>
              <a:t> on the strand due to its thermal expansion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1600" dirty="0"/>
              <a:t>Derive expected </a:t>
            </a:r>
            <a:r>
              <a:rPr lang="en-GB" sz="1600" dirty="0" err="1"/>
              <a:t>I</a:t>
            </a:r>
            <a:r>
              <a:rPr lang="en-GB" sz="1600" baseline="-25000" dirty="0" err="1"/>
              <a:t>c</a:t>
            </a:r>
            <a:r>
              <a:rPr lang="en-GB" sz="1600" dirty="0"/>
              <a:t> for each strand based on literature scaling laws (Uni Twente Model, filament breaking limit, etc.)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1600" b="1" dirty="0"/>
              <a:t>Results:</a:t>
            </a:r>
          </a:p>
          <a:p>
            <a:pPr marL="182563" indent="-182563">
              <a:lnSpc>
                <a:spcPct val="120000"/>
              </a:lnSpc>
            </a:pPr>
            <a:r>
              <a:rPr lang="en-GB" sz="1600" dirty="0"/>
              <a:t>Measured </a:t>
            </a:r>
            <a:r>
              <a:rPr lang="en-GB" sz="1600" dirty="0" err="1"/>
              <a:t>I</a:t>
            </a:r>
            <a:r>
              <a:rPr lang="en-GB" sz="1600" baseline="-25000" dirty="0" err="1"/>
              <a:t>c</a:t>
            </a:r>
            <a:r>
              <a:rPr lang="en-GB" sz="1600" baseline="-25000" dirty="0"/>
              <a:t> </a:t>
            </a:r>
            <a:r>
              <a:rPr lang="en-GB" sz="1600" dirty="0"/>
              <a:t>degradation can be explained by the </a:t>
            </a:r>
            <a:r>
              <a:rPr lang="en-GB" sz="1600" b="1" dirty="0"/>
              <a:t>residual strain in the strands and the breaking of filaments</a:t>
            </a:r>
            <a:r>
              <a:rPr lang="en-GB" sz="1600" dirty="0"/>
              <a:t>.</a:t>
            </a:r>
          </a:p>
          <a:p>
            <a:pPr marL="182563" indent="-182563">
              <a:lnSpc>
                <a:spcPct val="120000"/>
              </a:lnSpc>
            </a:pPr>
            <a:r>
              <a:rPr lang="en-GB" sz="1600" dirty="0"/>
              <a:t>Filament breaking can be observed for hotspots </a:t>
            </a:r>
            <a:r>
              <a:rPr lang="en-GB" sz="1600" b="1" dirty="0"/>
              <a:t>&gt; 450 K </a:t>
            </a:r>
            <a:r>
              <a:rPr lang="en-GB" sz="1600" dirty="0"/>
              <a:t>(from sample S4) and is </a:t>
            </a:r>
            <a:r>
              <a:rPr lang="en-GB" sz="1600" b="1" dirty="0"/>
              <a:t>dominating</a:t>
            </a:r>
            <a:r>
              <a:rPr lang="en-GB" sz="1600" dirty="0"/>
              <a:t> the </a:t>
            </a:r>
            <a:r>
              <a:rPr lang="en-GB" sz="1600" dirty="0" err="1"/>
              <a:t>I</a:t>
            </a:r>
            <a:r>
              <a:rPr lang="en-GB" sz="1600" baseline="-25000" dirty="0" err="1"/>
              <a:t>c</a:t>
            </a:r>
            <a:r>
              <a:rPr lang="en-GB" sz="1600" dirty="0"/>
              <a:t> degradation with increasing hotspot temperature</a:t>
            </a:r>
          </a:p>
          <a:p>
            <a:endParaRPr lang="en-GB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2EE466-2031-2C46-AB83-7A2AE1785D4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2. February 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1BC612-7E88-CC42-A5FC-51005BA19D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Daniel Wollmann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1A550C-0050-0D48-982F-15D8691F90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49</a:t>
            </a:fld>
            <a:endParaRPr lang="en-US" dirty="0"/>
          </a:p>
        </p:txBody>
      </p:sp>
      <p:pic>
        <p:nvPicPr>
          <p:cNvPr id="16" name="Picture 8">
            <a:extLst>
              <a:ext uri="{FF2B5EF4-FFF2-40B4-BE49-F238E27FC236}">
                <a16:creationId xmlns:a16="http://schemas.microsoft.com/office/drawing/2014/main" id="{0771854C-5FA4-A444-9E55-C6D04C02965B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4086570" y="1349879"/>
            <a:ext cx="2233440" cy="1675080"/>
          </a:xfrm>
          <a:prstGeom prst="rect">
            <a:avLst/>
          </a:prstGeom>
          <a:ln>
            <a:noFill/>
          </a:ln>
        </p:spPr>
      </p:pic>
      <p:pic>
        <p:nvPicPr>
          <p:cNvPr id="17" name="Picture 9">
            <a:extLst>
              <a:ext uri="{FF2B5EF4-FFF2-40B4-BE49-F238E27FC236}">
                <a16:creationId xmlns:a16="http://schemas.microsoft.com/office/drawing/2014/main" id="{A9CB4E5C-5154-A746-9D95-AFB777A52F08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6770597" y="3342729"/>
            <a:ext cx="2303640" cy="1727640"/>
          </a:xfrm>
          <a:prstGeom prst="rect">
            <a:avLst/>
          </a:prstGeom>
          <a:ln>
            <a:noFill/>
          </a:ln>
        </p:spPr>
      </p:pic>
      <p:pic>
        <p:nvPicPr>
          <p:cNvPr id="18" name="Picture 10">
            <a:extLst>
              <a:ext uri="{FF2B5EF4-FFF2-40B4-BE49-F238E27FC236}">
                <a16:creationId xmlns:a16="http://schemas.microsoft.com/office/drawing/2014/main" id="{268BE68D-E0AA-0344-A1AB-862F04B955B3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6844680" y="1349879"/>
            <a:ext cx="2299320" cy="1724400"/>
          </a:xfrm>
          <a:prstGeom prst="rect">
            <a:avLst/>
          </a:prstGeom>
          <a:ln>
            <a:noFill/>
          </a:ln>
        </p:spPr>
      </p:pic>
      <p:sp>
        <p:nvSpPr>
          <p:cNvPr id="19" name="CustomShape 3">
            <a:extLst>
              <a:ext uri="{FF2B5EF4-FFF2-40B4-BE49-F238E27FC236}">
                <a16:creationId xmlns:a16="http://schemas.microsoft.com/office/drawing/2014/main" id="{7D053051-922F-544F-8E3C-3F658F2054B9}"/>
              </a:ext>
            </a:extLst>
          </p:cNvPr>
          <p:cNvSpPr/>
          <p:nvPr/>
        </p:nvSpPr>
        <p:spPr>
          <a:xfrm>
            <a:off x="6379655" y="2090972"/>
            <a:ext cx="564480" cy="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>
            <a:solidFill>
              <a:srgbClr val="00448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" name="CustomShape 4">
            <a:extLst>
              <a:ext uri="{FF2B5EF4-FFF2-40B4-BE49-F238E27FC236}">
                <a16:creationId xmlns:a16="http://schemas.microsoft.com/office/drawing/2014/main" id="{D5D61FDE-2BD5-7B4D-9007-4D2565B1167E}"/>
              </a:ext>
            </a:extLst>
          </p:cNvPr>
          <p:cNvSpPr/>
          <p:nvPr/>
        </p:nvSpPr>
        <p:spPr>
          <a:xfrm>
            <a:off x="7294860" y="935056"/>
            <a:ext cx="1398960" cy="430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05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B</a:t>
            </a:r>
            <a:r>
              <a:rPr lang="en-US" sz="1050" b="0" strike="noStrike" spc="-1" baseline="-25000" dirty="0">
                <a:solidFill>
                  <a:srgbClr val="0055A0"/>
                </a:solidFill>
                <a:latin typeface="Arial"/>
                <a:ea typeface="DejaVu Sans"/>
              </a:rPr>
              <a:t>c2</a:t>
            </a:r>
            <a:r>
              <a:rPr lang="en-US" sz="105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 distribution from microscopic theory</a:t>
            </a:r>
            <a:endParaRPr lang="en-US" sz="1050" b="0" strike="noStrike" spc="-1" dirty="0">
              <a:latin typeface="Arial"/>
            </a:endParaRPr>
          </a:p>
        </p:txBody>
      </p:sp>
      <p:sp>
        <p:nvSpPr>
          <p:cNvPr id="21" name="CustomShape 5">
            <a:extLst>
              <a:ext uri="{FF2B5EF4-FFF2-40B4-BE49-F238E27FC236}">
                <a16:creationId xmlns:a16="http://schemas.microsoft.com/office/drawing/2014/main" id="{CBEFF4AD-8CF3-1646-A11B-607F7773D896}"/>
              </a:ext>
            </a:extLst>
          </p:cNvPr>
          <p:cNvSpPr/>
          <p:nvPr/>
        </p:nvSpPr>
        <p:spPr>
          <a:xfrm rot="16200000">
            <a:off x="3260020" y="2062499"/>
            <a:ext cx="1494000" cy="249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05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Local lattice strain</a:t>
            </a:r>
            <a:endParaRPr lang="en-US" sz="1050" b="0" strike="noStrike" spc="-1" dirty="0">
              <a:latin typeface="Arial"/>
            </a:endParaRPr>
          </a:p>
        </p:txBody>
      </p:sp>
      <p:sp>
        <p:nvSpPr>
          <p:cNvPr id="22" name="CustomShape 6">
            <a:extLst>
              <a:ext uri="{FF2B5EF4-FFF2-40B4-BE49-F238E27FC236}">
                <a16:creationId xmlns:a16="http://schemas.microsoft.com/office/drawing/2014/main" id="{14D5E602-459A-5A4F-82E6-AB39609FDD86}"/>
              </a:ext>
            </a:extLst>
          </p:cNvPr>
          <p:cNvSpPr/>
          <p:nvPr/>
        </p:nvSpPr>
        <p:spPr>
          <a:xfrm>
            <a:off x="7174676" y="4998370"/>
            <a:ext cx="2021400" cy="38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900" b="0" strike="noStrike" spc="-1" dirty="0" err="1">
                <a:solidFill>
                  <a:srgbClr val="0055A0"/>
                </a:solidFill>
                <a:latin typeface="Arial"/>
                <a:ea typeface="DejaVu Sans"/>
              </a:rPr>
              <a:t>J</a:t>
            </a:r>
            <a:r>
              <a:rPr lang="en-US" sz="900" b="0" strike="noStrike" spc="-1" baseline="-25000" dirty="0" err="1">
                <a:solidFill>
                  <a:srgbClr val="0055A0"/>
                </a:solidFill>
                <a:latin typeface="Arial"/>
                <a:ea typeface="DejaVu Sans"/>
              </a:rPr>
              <a:t>c</a:t>
            </a:r>
            <a:r>
              <a:rPr lang="en-US" sz="9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 distribution from microscopic theory </a:t>
            </a:r>
            <a:r>
              <a:rPr lang="en-US" sz="900" b="0" strike="noStrike" spc="-1" dirty="0">
                <a:solidFill>
                  <a:srgbClr val="FF0000"/>
                </a:solidFill>
                <a:latin typeface="Arial"/>
                <a:ea typeface="DejaVu Sans"/>
              </a:rPr>
              <a:t>+ cracked filaments</a:t>
            </a:r>
            <a:endParaRPr lang="en-US" sz="900" b="0" strike="noStrike" spc="-1" dirty="0">
              <a:latin typeface="Arial"/>
            </a:endParaRPr>
          </a:p>
        </p:txBody>
      </p:sp>
      <p:grpSp>
        <p:nvGrpSpPr>
          <p:cNvPr id="23" name="Group 8">
            <a:extLst>
              <a:ext uri="{FF2B5EF4-FFF2-40B4-BE49-F238E27FC236}">
                <a16:creationId xmlns:a16="http://schemas.microsoft.com/office/drawing/2014/main" id="{F6D35062-4040-3045-A34D-4267FA2810E3}"/>
              </a:ext>
            </a:extLst>
          </p:cNvPr>
          <p:cNvGrpSpPr/>
          <p:nvPr/>
        </p:nvGrpSpPr>
        <p:grpSpPr>
          <a:xfrm>
            <a:off x="3860272" y="3271719"/>
            <a:ext cx="2426475" cy="1869660"/>
            <a:chOff x="3929685" y="2279340"/>
            <a:chExt cx="2426475" cy="1869660"/>
          </a:xfrm>
        </p:grpSpPr>
        <p:sp>
          <p:nvSpPr>
            <p:cNvPr id="24" name="CustomShape 9">
              <a:extLst>
                <a:ext uri="{FF2B5EF4-FFF2-40B4-BE49-F238E27FC236}">
                  <a16:creationId xmlns:a16="http://schemas.microsoft.com/office/drawing/2014/main" id="{F88156C2-ADB2-8844-B3B8-11D4CE507A4B}"/>
                </a:ext>
              </a:extLst>
            </p:cNvPr>
            <p:cNvSpPr/>
            <p:nvPr/>
          </p:nvSpPr>
          <p:spPr>
            <a:xfrm rot="16200000">
              <a:off x="3239745" y="2969280"/>
              <a:ext cx="1629720" cy="24984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1050" b="0" strike="noStrike" spc="-1" dirty="0">
                  <a:solidFill>
                    <a:srgbClr val="0055A0"/>
                  </a:solidFill>
                  <a:latin typeface="Arial"/>
                  <a:ea typeface="DejaVu Sans"/>
                </a:rPr>
                <a:t>Axial strain</a:t>
              </a:r>
              <a:endParaRPr lang="en-US" sz="1050" b="0" strike="noStrike" spc="-1" dirty="0">
                <a:latin typeface="Arial"/>
              </a:endParaRPr>
            </a:p>
          </p:txBody>
        </p:sp>
        <p:pic>
          <p:nvPicPr>
            <p:cNvPr id="25" name="Picture 3">
              <a:extLst>
                <a:ext uri="{FF2B5EF4-FFF2-40B4-BE49-F238E27FC236}">
                  <a16:creationId xmlns:a16="http://schemas.microsoft.com/office/drawing/2014/main" id="{CCA75631-A08F-5541-B17A-FBBBDB9D57E2}"/>
                </a:ext>
              </a:extLst>
            </p:cNvPr>
            <p:cNvPicPr/>
            <p:nvPr/>
          </p:nvPicPr>
          <p:blipFill>
            <a:blip r:embed="rId5"/>
            <a:stretch/>
          </p:blipFill>
          <p:spPr>
            <a:xfrm>
              <a:off x="4109400" y="2396880"/>
              <a:ext cx="2246760" cy="175212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26" name="CustomShape 10">
            <a:extLst>
              <a:ext uri="{FF2B5EF4-FFF2-40B4-BE49-F238E27FC236}">
                <a16:creationId xmlns:a16="http://schemas.microsoft.com/office/drawing/2014/main" id="{479C4EC1-A2B3-4A43-B9E1-59468A5DA0AE}"/>
              </a:ext>
            </a:extLst>
          </p:cNvPr>
          <p:cNvSpPr/>
          <p:nvPr/>
        </p:nvSpPr>
        <p:spPr>
          <a:xfrm>
            <a:off x="6320010" y="2221929"/>
            <a:ext cx="871584" cy="1267311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>
            <a:solidFill>
              <a:srgbClr val="00448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" name="CustomShape 11">
            <a:extLst>
              <a:ext uri="{FF2B5EF4-FFF2-40B4-BE49-F238E27FC236}">
                <a16:creationId xmlns:a16="http://schemas.microsoft.com/office/drawing/2014/main" id="{60E4E516-C0E3-C149-BABD-EA8400D055E8}"/>
              </a:ext>
            </a:extLst>
          </p:cNvPr>
          <p:cNvSpPr/>
          <p:nvPr/>
        </p:nvSpPr>
        <p:spPr>
          <a:xfrm>
            <a:off x="6307996" y="4014069"/>
            <a:ext cx="564480" cy="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>
            <a:solidFill>
              <a:srgbClr val="FF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8" name="CustomShape 15">
            <a:extLst>
              <a:ext uri="{FF2B5EF4-FFF2-40B4-BE49-F238E27FC236}">
                <a16:creationId xmlns:a16="http://schemas.microsoft.com/office/drawing/2014/main" id="{14DAADD1-3835-7643-9FBA-94776D639C77}"/>
              </a:ext>
            </a:extLst>
          </p:cNvPr>
          <p:cNvSpPr/>
          <p:nvPr/>
        </p:nvSpPr>
        <p:spPr>
          <a:xfrm rot="3295361">
            <a:off x="6128482" y="2563363"/>
            <a:ext cx="1398960" cy="249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050" b="0" strike="noStrike" spc="-1" dirty="0">
                <a:solidFill>
                  <a:srgbClr val="0085FE"/>
                </a:solidFill>
                <a:latin typeface="Arial"/>
                <a:ea typeface="DejaVu Sans"/>
              </a:rPr>
              <a:t>Scaling laws</a:t>
            </a:r>
            <a:endParaRPr lang="en-US" sz="105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133166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875" y="235506"/>
            <a:ext cx="8226854" cy="486175"/>
          </a:xfrm>
        </p:spPr>
        <p:txBody>
          <a:bodyPr>
            <a:noAutofit/>
          </a:bodyPr>
          <a:lstStyle/>
          <a:p>
            <a:r>
              <a:rPr lang="en-US" sz="3200" dirty="0"/>
              <a:t>LHC Parameters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76673096"/>
              </p:ext>
            </p:extLst>
          </p:nvPr>
        </p:nvGraphicFramePr>
        <p:xfrm>
          <a:off x="0" y="369881"/>
          <a:ext cx="9144000" cy="576255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919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28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749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2217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3210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65764">
                <a:tc>
                  <a:txBody>
                    <a:bodyPr/>
                    <a:lstStyle/>
                    <a:p>
                      <a:endParaRPr lang="en-US" sz="1800" b="1" dirty="0">
                        <a:latin typeface="+mn-lt"/>
                        <a:cs typeface="Garamond"/>
                      </a:endParaRPr>
                    </a:p>
                  </a:txBody>
                  <a:tcPr marL="91433" marR="91433" marT="45722" marB="4572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latin typeface="+mn-lt"/>
                        <a:cs typeface="Garamond"/>
                      </a:endParaRPr>
                    </a:p>
                  </a:txBody>
                  <a:tcPr marL="91433" marR="91433" marT="45722" marB="4572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5"/>
                          </a:solidFill>
                          <a:latin typeface="+mn-lt"/>
                          <a:cs typeface="Garamond"/>
                        </a:rPr>
                        <a:t>Nominal</a:t>
                      </a:r>
                    </a:p>
                  </a:txBody>
                  <a:tcPr marL="91433" marR="91433" marT="45722" marB="4572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latin typeface="+mn-lt"/>
                          <a:cs typeface="Garamond"/>
                        </a:rPr>
                        <a:t>2018</a:t>
                      </a:r>
                    </a:p>
                  </a:txBody>
                  <a:tcPr marL="91433" marR="91433" marT="45722" marB="4572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04BAD1"/>
                          </a:solidFill>
                          <a:latin typeface="+mn-lt"/>
                          <a:cs typeface="Garamond"/>
                        </a:rPr>
                        <a:t>HL-LHC</a:t>
                      </a:r>
                    </a:p>
                  </a:txBody>
                  <a:tcPr marL="91433" marR="91433" marT="45722" marB="4572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9821">
                <a:tc>
                  <a:txBody>
                    <a:bodyPr/>
                    <a:lstStyle/>
                    <a:p>
                      <a:r>
                        <a:rPr lang="en-US" sz="1600" baseline="0" dirty="0">
                          <a:latin typeface="+mn-lt"/>
                          <a:cs typeface="Garamond"/>
                        </a:rPr>
                        <a:t>Proton energy</a:t>
                      </a:r>
                    </a:p>
                  </a:txBody>
                  <a:tcPr marL="91433" marR="91433" marT="45722" marB="45722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>
                          <a:latin typeface="+mn-lt"/>
                          <a:cs typeface="Garamond"/>
                        </a:rPr>
                        <a:t>[</a:t>
                      </a:r>
                      <a:r>
                        <a:rPr lang="en-US" sz="1600" baseline="0" dirty="0" err="1">
                          <a:latin typeface="+mn-lt"/>
                          <a:cs typeface="Garamond"/>
                        </a:rPr>
                        <a:t>TeV</a:t>
                      </a:r>
                      <a:r>
                        <a:rPr lang="en-US" sz="1600" baseline="0" dirty="0">
                          <a:latin typeface="+mn-lt"/>
                          <a:cs typeface="Garamond"/>
                        </a:rPr>
                        <a:t>]</a:t>
                      </a:r>
                    </a:p>
                  </a:txBody>
                  <a:tcPr marL="91433" marR="91433" marT="45722" marB="4572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accent5"/>
                          </a:solidFill>
                          <a:latin typeface="+mn-lt"/>
                          <a:cs typeface="Garamond"/>
                        </a:rPr>
                        <a:t>7.0</a:t>
                      </a:r>
                    </a:p>
                  </a:txBody>
                  <a:tcPr marL="91433" marR="91433" marT="45722" marB="4572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+mn-lt"/>
                          <a:cs typeface="Garamond"/>
                        </a:rPr>
                        <a:t>6.5</a:t>
                      </a:r>
                    </a:p>
                  </a:txBody>
                  <a:tcPr marL="91433" marR="91433" marT="45722" marB="4572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rgbClr val="04BAD1"/>
                          </a:solidFill>
                          <a:latin typeface="+mn-lt"/>
                          <a:cs typeface="Garamond"/>
                        </a:rPr>
                        <a:t>7.0</a:t>
                      </a:r>
                    </a:p>
                  </a:txBody>
                  <a:tcPr marL="91433" marR="91433" marT="45722" marB="4572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9124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  <a:cs typeface="Garamond"/>
                        </a:rPr>
                        <a:t>Number of particles per bunch</a:t>
                      </a:r>
                    </a:p>
                  </a:txBody>
                  <a:tcPr marL="91433" marR="91433" marT="45722" marB="45722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+mn-lt"/>
                          <a:cs typeface="Garamond"/>
                        </a:rPr>
                        <a:t>-</a:t>
                      </a:r>
                    </a:p>
                  </a:txBody>
                  <a:tcPr marL="91433" marR="91433" marT="45722" marB="4572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accent5"/>
                          </a:solidFill>
                          <a:latin typeface="+mn-lt"/>
                          <a:cs typeface="Garamond"/>
                        </a:rPr>
                        <a:t>1.15 x </a:t>
                      </a:r>
                      <a:r>
                        <a:rPr lang="en-US" sz="1600" baseline="0" dirty="0">
                          <a:solidFill>
                            <a:schemeClr val="accent5"/>
                          </a:solidFill>
                          <a:latin typeface="+mn-lt"/>
                          <a:cs typeface="Garamond"/>
                        </a:rPr>
                        <a:t>10</a:t>
                      </a:r>
                      <a:r>
                        <a:rPr lang="en-US" sz="1600" baseline="30000" dirty="0">
                          <a:solidFill>
                            <a:schemeClr val="accent5"/>
                          </a:solidFill>
                          <a:latin typeface="+mn-lt"/>
                          <a:cs typeface="Garamond"/>
                        </a:rPr>
                        <a:t>11</a:t>
                      </a:r>
                    </a:p>
                  </a:txBody>
                  <a:tcPr marL="91433" marR="91433" marT="45722" marB="4572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+mn-lt"/>
                          <a:cs typeface="Garamond"/>
                        </a:rPr>
                        <a:t>~1.15 x </a:t>
                      </a:r>
                      <a:r>
                        <a:rPr lang="en-US" sz="1600" baseline="0" dirty="0">
                          <a:latin typeface="+mn-lt"/>
                          <a:cs typeface="Garamond"/>
                        </a:rPr>
                        <a:t>10</a:t>
                      </a:r>
                      <a:r>
                        <a:rPr lang="en-US" sz="1600" baseline="30000" dirty="0">
                          <a:latin typeface="+mn-lt"/>
                          <a:cs typeface="Garamond"/>
                        </a:rPr>
                        <a:t>11</a:t>
                      </a:r>
                    </a:p>
                  </a:txBody>
                  <a:tcPr marL="91433" marR="91433" marT="45722" marB="4572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rgbClr val="04BAD1"/>
                          </a:solidFill>
                          <a:latin typeface="+mn-lt"/>
                          <a:cs typeface="Garamond"/>
                        </a:rPr>
                        <a:t>~2.2 x </a:t>
                      </a:r>
                      <a:r>
                        <a:rPr lang="en-US" sz="1600" baseline="0" dirty="0">
                          <a:solidFill>
                            <a:srgbClr val="04BAD1"/>
                          </a:solidFill>
                          <a:latin typeface="+mn-lt"/>
                          <a:cs typeface="Garamond"/>
                        </a:rPr>
                        <a:t>10</a:t>
                      </a:r>
                      <a:r>
                        <a:rPr lang="en-US" sz="1600" baseline="30000" dirty="0">
                          <a:solidFill>
                            <a:srgbClr val="04BAD1"/>
                          </a:solidFill>
                          <a:latin typeface="+mn-lt"/>
                          <a:cs typeface="Garamond"/>
                        </a:rPr>
                        <a:t>11</a:t>
                      </a:r>
                    </a:p>
                    <a:p>
                      <a:pPr algn="ctr"/>
                      <a:endParaRPr lang="en-US" sz="1600" dirty="0">
                        <a:solidFill>
                          <a:srgbClr val="04BAD1"/>
                        </a:solidFill>
                        <a:latin typeface="+mn-lt"/>
                        <a:cs typeface="Garamond"/>
                      </a:endParaRPr>
                    </a:p>
                  </a:txBody>
                  <a:tcPr marL="91433" marR="91433" marT="45722" marB="4572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2078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  <a:cs typeface="Garamond"/>
                        </a:rPr>
                        <a:t>Number of bunches</a:t>
                      </a:r>
                    </a:p>
                  </a:txBody>
                  <a:tcPr marL="91433" marR="91433" marT="45722" marB="45722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+mn-lt"/>
                          <a:cs typeface="Garamond"/>
                        </a:rPr>
                        <a:t>-</a:t>
                      </a:r>
                    </a:p>
                  </a:txBody>
                  <a:tcPr marL="91433" marR="91433" marT="45722" marB="4572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accent5"/>
                          </a:solidFill>
                          <a:latin typeface="+mn-lt"/>
                          <a:cs typeface="Garamond"/>
                        </a:rPr>
                        <a:t>2808</a:t>
                      </a:r>
                    </a:p>
                  </a:txBody>
                  <a:tcPr marL="91433" marR="91433" marT="45722" marB="4572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+mn-lt"/>
                          <a:cs typeface="Garamond"/>
                        </a:rPr>
                        <a:t>2556</a:t>
                      </a:r>
                    </a:p>
                  </a:txBody>
                  <a:tcPr marL="91433" marR="91433" marT="45722" marB="4572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04BAD1"/>
                          </a:solidFill>
                          <a:latin typeface="+mn-lt"/>
                          <a:cs typeface="Garamond"/>
                        </a:rPr>
                        <a:t>2760</a:t>
                      </a:r>
                    </a:p>
                  </a:txBody>
                  <a:tcPr marL="91433" marR="91433" marT="45722" marB="4572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2078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  <a:cs typeface="Garamond"/>
                        </a:rPr>
                        <a:t>Bunch spacing</a:t>
                      </a:r>
                    </a:p>
                  </a:txBody>
                  <a:tcPr marL="91433" marR="91433" marT="45722" marB="45722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+mn-lt"/>
                          <a:cs typeface="Garamond"/>
                        </a:rPr>
                        <a:t>[ns]</a:t>
                      </a:r>
                    </a:p>
                  </a:txBody>
                  <a:tcPr marL="91433" marR="91433" marT="45722" marB="4572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accent5"/>
                          </a:solidFill>
                          <a:latin typeface="+mn-lt"/>
                          <a:cs typeface="Garamond"/>
                        </a:rPr>
                        <a:t>25</a:t>
                      </a:r>
                    </a:p>
                  </a:txBody>
                  <a:tcPr marL="91433" marR="91433" marT="45722" marB="4572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+mn-lt"/>
                          <a:cs typeface="Garamond"/>
                        </a:rPr>
                        <a:t>25</a:t>
                      </a:r>
                    </a:p>
                  </a:txBody>
                  <a:tcPr marL="91433" marR="91433" marT="45722" marB="4572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04BAD1"/>
                          </a:solidFill>
                          <a:latin typeface="+mn-lt"/>
                          <a:cs typeface="Garamond"/>
                        </a:rPr>
                        <a:t>25</a:t>
                      </a:r>
                    </a:p>
                  </a:txBody>
                  <a:tcPr marL="91433" marR="91433" marT="45722" marB="4572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6232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  <a:cs typeface="Garamond"/>
                        </a:rPr>
                        <a:t>Transvers normalized </a:t>
                      </a:r>
                      <a:r>
                        <a:rPr lang="en-US" sz="1600" dirty="0" err="1">
                          <a:latin typeface="+mn-lt"/>
                          <a:cs typeface="Garamond"/>
                        </a:rPr>
                        <a:t>emittance</a:t>
                      </a:r>
                      <a:endParaRPr lang="en-US" sz="1600" dirty="0">
                        <a:latin typeface="+mn-lt"/>
                        <a:cs typeface="Garamond"/>
                      </a:endParaRPr>
                    </a:p>
                  </a:txBody>
                  <a:tcPr marL="91433" marR="91433" marT="45722" marB="45722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+mn-lt"/>
                          <a:cs typeface="Garamond"/>
                        </a:rPr>
                        <a:t>[um]</a:t>
                      </a:r>
                    </a:p>
                  </a:txBody>
                  <a:tcPr marL="91433" marR="91433" marT="45722" marB="4572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accent5"/>
                          </a:solidFill>
                          <a:latin typeface="+mn-lt"/>
                          <a:cs typeface="Garamond"/>
                        </a:rPr>
                        <a:t>3.75</a:t>
                      </a:r>
                    </a:p>
                  </a:txBody>
                  <a:tcPr marL="91433" marR="91433" marT="45722" marB="4572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+mn-lt"/>
                          <a:cs typeface="Garamond"/>
                        </a:rPr>
                        <a:t>2.0</a:t>
                      </a:r>
                      <a:r>
                        <a:rPr lang="en-US" sz="1600" baseline="0" dirty="0">
                          <a:latin typeface="+mn-lt"/>
                          <a:cs typeface="Garamond"/>
                        </a:rPr>
                        <a:t> -</a:t>
                      </a:r>
                      <a:r>
                        <a:rPr lang="en-US" sz="1600" dirty="0">
                          <a:latin typeface="+mn-lt"/>
                          <a:cs typeface="Garamond"/>
                        </a:rPr>
                        <a:t> 3.0</a:t>
                      </a:r>
                    </a:p>
                  </a:txBody>
                  <a:tcPr marL="91433" marR="91433" marT="45722" marB="4572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rgbClr val="04BAD1"/>
                          </a:solidFill>
                          <a:latin typeface="+mn-lt"/>
                          <a:cs typeface="Garamond"/>
                        </a:rPr>
                        <a:t>2.5</a:t>
                      </a:r>
                    </a:p>
                  </a:txBody>
                  <a:tcPr marL="91433" marR="91433" marT="45722" marB="4572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2078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  <a:cs typeface="Symbol" charset="2"/>
                        </a:rPr>
                        <a:t>b</a:t>
                      </a:r>
                      <a:r>
                        <a:rPr lang="en-US" sz="1600" dirty="0">
                          <a:latin typeface="+mn-lt"/>
                          <a:cs typeface="Garamond"/>
                        </a:rPr>
                        <a:t>* in IP1 and IP5</a:t>
                      </a:r>
                    </a:p>
                  </a:txBody>
                  <a:tcPr marL="91433" marR="91433" marT="45722" marB="45722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+mn-lt"/>
                          <a:cs typeface="Garamond"/>
                        </a:rPr>
                        <a:t>[m]</a:t>
                      </a:r>
                    </a:p>
                  </a:txBody>
                  <a:tcPr marL="91433" marR="91433" marT="45722" marB="4572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accent5"/>
                          </a:solidFill>
                          <a:latin typeface="+mn-lt"/>
                          <a:cs typeface="Garamond"/>
                        </a:rPr>
                        <a:t>0.55</a:t>
                      </a:r>
                    </a:p>
                  </a:txBody>
                  <a:tcPr marL="91433" marR="91433" marT="45722" marB="4572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+mn-lt"/>
                          <a:cs typeface="Garamond"/>
                        </a:rPr>
                        <a:t>0.3 … 0.25</a:t>
                      </a:r>
                    </a:p>
                  </a:txBody>
                  <a:tcPr marL="91433" marR="91433" marT="45722" marB="4572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rgbClr val="04BAD1"/>
                          </a:solidFill>
                          <a:latin typeface="+mn-lt"/>
                          <a:cs typeface="Garamond"/>
                        </a:rPr>
                        <a:t>0.15</a:t>
                      </a:r>
                    </a:p>
                  </a:txBody>
                  <a:tcPr marL="91433" marR="91433" marT="45722" marB="4572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2078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  <a:cs typeface="Garamond"/>
                        </a:rPr>
                        <a:t>Current in main dipoles</a:t>
                      </a:r>
                    </a:p>
                  </a:txBody>
                  <a:tcPr marL="91433" marR="91433" marT="45722" marB="45722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+mn-lt"/>
                          <a:cs typeface="Garamond"/>
                        </a:rPr>
                        <a:t>[kA]</a:t>
                      </a:r>
                    </a:p>
                  </a:txBody>
                  <a:tcPr marL="91433" marR="91433" marT="45722" marB="4572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accent5"/>
                          </a:solidFill>
                          <a:latin typeface="+mn-lt"/>
                          <a:cs typeface="Garamond"/>
                        </a:rPr>
                        <a:t>11.85</a:t>
                      </a:r>
                    </a:p>
                  </a:txBody>
                  <a:tcPr marL="91433" marR="91433" marT="45722" marB="4572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+mn-lt"/>
                          <a:cs typeface="Garamond"/>
                        </a:rPr>
                        <a:t>10.98</a:t>
                      </a:r>
                    </a:p>
                  </a:txBody>
                  <a:tcPr marL="91433" marR="91433" marT="45722" marB="4572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04BAD1"/>
                          </a:solidFill>
                          <a:latin typeface="+mn-lt"/>
                          <a:cs typeface="Garamond"/>
                        </a:rPr>
                        <a:t>11.85</a:t>
                      </a:r>
                    </a:p>
                  </a:txBody>
                  <a:tcPr marL="91433" marR="91433" marT="45722" marB="4572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2078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  <a:cs typeface="Garamond"/>
                        </a:rPr>
                        <a:t>Stored energy per beam</a:t>
                      </a:r>
                    </a:p>
                  </a:txBody>
                  <a:tcPr marL="91433" marR="91433" marT="45722" marB="45722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D9D8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+mn-lt"/>
                          <a:cs typeface="Garamond"/>
                        </a:rPr>
                        <a:t>[MJ]</a:t>
                      </a:r>
                    </a:p>
                  </a:txBody>
                  <a:tcPr marL="91433" marR="91433" marT="45722" marB="4572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D9D8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accent5"/>
                          </a:solidFill>
                          <a:latin typeface="+mn-lt"/>
                          <a:cs typeface="Garamond"/>
                        </a:rPr>
                        <a:t>362</a:t>
                      </a:r>
                    </a:p>
                  </a:txBody>
                  <a:tcPr marL="91433" marR="91433" marT="45722" marB="4572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D9D8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+mn-lt"/>
                          <a:cs typeface="Garamond"/>
                        </a:rPr>
                        <a:t>292 </a:t>
                      </a:r>
                    </a:p>
                  </a:txBody>
                  <a:tcPr marL="91433" marR="91433" marT="45722" marB="4572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D9D8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04BAD1"/>
                          </a:solidFill>
                          <a:latin typeface="+mn-lt"/>
                          <a:cs typeface="Garamond"/>
                        </a:rPr>
                        <a:t>680</a:t>
                      </a:r>
                    </a:p>
                  </a:txBody>
                  <a:tcPr marL="91433" marR="91433" marT="45722" marB="4572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D9D8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79124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  <a:cs typeface="Garamond"/>
                        </a:rPr>
                        <a:t>Stored energy per</a:t>
                      </a:r>
                      <a:r>
                        <a:rPr lang="en-US" sz="1600" baseline="0" dirty="0">
                          <a:latin typeface="+mn-lt"/>
                          <a:cs typeface="Garamond"/>
                        </a:rPr>
                        <a:t> dipole circuit (154 dipoles)</a:t>
                      </a:r>
                      <a:endParaRPr lang="en-US" sz="1600" dirty="0">
                        <a:latin typeface="+mn-lt"/>
                        <a:cs typeface="Garamond"/>
                      </a:endParaRPr>
                    </a:p>
                  </a:txBody>
                  <a:tcPr marL="91433" marR="91433" marT="45722" marB="45722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DE4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+mn-lt"/>
                          <a:cs typeface="Garamond"/>
                        </a:rPr>
                        <a:t>[GJ]</a:t>
                      </a:r>
                    </a:p>
                  </a:txBody>
                  <a:tcPr marL="91433" marR="91433" marT="45722" marB="4572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DE4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accent5"/>
                          </a:solidFill>
                          <a:latin typeface="+mn-lt"/>
                          <a:cs typeface="Garamond"/>
                        </a:rPr>
                        <a:t>1.07</a:t>
                      </a:r>
                    </a:p>
                  </a:txBody>
                  <a:tcPr marL="91433" marR="91433" marT="45722" marB="4572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DE4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+mn-lt"/>
                          <a:cs typeface="Garamond"/>
                        </a:rPr>
                        <a:t>~0.92</a:t>
                      </a:r>
                    </a:p>
                    <a:p>
                      <a:pPr algn="ctr"/>
                      <a:r>
                        <a:rPr lang="en-US" sz="1600" dirty="0">
                          <a:latin typeface="+mn-lt"/>
                          <a:cs typeface="Garamond"/>
                        </a:rPr>
                        <a:t>(6MJ</a:t>
                      </a:r>
                      <a:r>
                        <a:rPr lang="en-US" sz="1600" baseline="0" dirty="0">
                          <a:latin typeface="+mn-lt"/>
                          <a:cs typeface="Garamond"/>
                        </a:rPr>
                        <a:t> per dipole)</a:t>
                      </a:r>
                      <a:endParaRPr lang="en-US" sz="1600" dirty="0">
                        <a:latin typeface="+mn-lt"/>
                        <a:cs typeface="Garamond"/>
                      </a:endParaRPr>
                    </a:p>
                  </a:txBody>
                  <a:tcPr marL="91433" marR="91433" marT="45722" marB="4572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DE4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04BAD1"/>
                          </a:solidFill>
                          <a:latin typeface="+mn-lt"/>
                          <a:cs typeface="Garamond"/>
                        </a:rPr>
                        <a:t>1.07</a:t>
                      </a:r>
                    </a:p>
                  </a:txBody>
                  <a:tcPr marL="91433" marR="91433" marT="45722" marB="4572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DE4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549821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  <a:cs typeface="Garamond"/>
                        </a:rPr>
                        <a:t>Peak luminosity in IP1 &amp; IP5</a:t>
                      </a:r>
                    </a:p>
                  </a:txBody>
                  <a:tcPr marL="91433" marR="91433" marT="45722" marB="45722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+mn-lt"/>
                          <a:cs typeface="Garamond"/>
                        </a:rPr>
                        <a:t>x 10</a:t>
                      </a:r>
                      <a:r>
                        <a:rPr lang="en-US" sz="1600" baseline="30000" dirty="0">
                          <a:latin typeface="+mn-lt"/>
                          <a:cs typeface="Garamond"/>
                        </a:rPr>
                        <a:t>34 </a:t>
                      </a:r>
                    </a:p>
                    <a:p>
                      <a:pPr algn="ctr"/>
                      <a:r>
                        <a:rPr lang="en-US" sz="1600" dirty="0">
                          <a:latin typeface="+mn-lt"/>
                          <a:cs typeface="Garamond"/>
                        </a:rPr>
                        <a:t>[cm</a:t>
                      </a:r>
                      <a:r>
                        <a:rPr lang="en-US" sz="1600" baseline="30000" dirty="0">
                          <a:latin typeface="+mn-lt"/>
                          <a:cs typeface="Garamond"/>
                        </a:rPr>
                        <a:t>-2</a:t>
                      </a:r>
                      <a:r>
                        <a:rPr lang="en-US" sz="1600" dirty="0">
                          <a:latin typeface="+mn-lt"/>
                          <a:cs typeface="Garamond"/>
                        </a:rPr>
                        <a:t>s</a:t>
                      </a:r>
                      <a:r>
                        <a:rPr lang="en-US" sz="1600" baseline="30000" dirty="0">
                          <a:latin typeface="+mn-lt"/>
                          <a:cs typeface="Garamond"/>
                        </a:rPr>
                        <a:t>-1</a:t>
                      </a:r>
                      <a:r>
                        <a:rPr lang="en-US" sz="1600" dirty="0">
                          <a:latin typeface="+mn-lt"/>
                          <a:cs typeface="Garamond"/>
                        </a:rPr>
                        <a:t>]</a:t>
                      </a:r>
                    </a:p>
                  </a:txBody>
                  <a:tcPr marL="91433" marR="91433" marT="45722" marB="4572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accent5"/>
                          </a:solidFill>
                          <a:latin typeface="+mn-lt"/>
                          <a:cs typeface="Garamond"/>
                        </a:rPr>
                        <a:t>1.0</a:t>
                      </a:r>
                      <a:endParaRPr lang="en-US" sz="1600" baseline="30000" dirty="0">
                        <a:solidFill>
                          <a:schemeClr val="accent5"/>
                        </a:solidFill>
                        <a:latin typeface="+mn-lt"/>
                        <a:cs typeface="Garamond"/>
                      </a:endParaRPr>
                    </a:p>
                  </a:txBody>
                  <a:tcPr marL="91433" marR="91433" marT="45722" marB="4572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+mn-lt"/>
                          <a:cs typeface="Garamond"/>
                        </a:rPr>
                        <a:t>2.2 </a:t>
                      </a:r>
                    </a:p>
                  </a:txBody>
                  <a:tcPr marL="91433" marR="91433" marT="45722" marB="4572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baseline="0" dirty="0">
                          <a:solidFill>
                            <a:srgbClr val="04BAD1"/>
                          </a:solidFill>
                          <a:latin typeface="+mn-lt"/>
                          <a:cs typeface="Garamond"/>
                        </a:rPr>
                        <a:t>17 (virtual)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baseline="0" dirty="0">
                          <a:solidFill>
                            <a:srgbClr val="04BAD1"/>
                          </a:solidFill>
                          <a:latin typeface="+mn-lt"/>
                          <a:cs typeface="Garamond"/>
                        </a:rPr>
                        <a:t>Leveled:  5</a:t>
                      </a:r>
                    </a:p>
                  </a:txBody>
                  <a:tcPr marL="91433" marR="91433" marT="45722" marB="4572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385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  <a:cs typeface="Garamond"/>
                        </a:rPr>
                        <a:t>Integrated luminosity in IP1 &amp; IP5</a:t>
                      </a:r>
                    </a:p>
                  </a:txBody>
                  <a:tcPr marL="91433" marR="91433" marT="45722" marB="45722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+mn-lt"/>
                          <a:cs typeface="Garamond"/>
                        </a:rPr>
                        <a:t>[fb</a:t>
                      </a:r>
                      <a:r>
                        <a:rPr lang="en-US" sz="1600" baseline="30000" dirty="0">
                          <a:latin typeface="+mn-lt"/>
                          <a:cs typeface="Garamond"/>
                        </a:rPr>
                        <a:t>-1</a:t>
                      </a:r>
                      <a:r>
                        <a:rPr lang="en-US" sz="1600" dirty="0">
                          <a:latin typeface="+mn-lt"/>
                          <a:cs typeface="Garamond"/>
                        </a:rPr>
                        <a:t>]</a:t>
                      </a:r>
                    </a:p>
                  </a:txBody>
                  <a:tcPr marL="91433" marR="91433" marT="45722" marB="4572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aseline="0" dirty="0">
                          <a:solidFill>
                            <a:schemeClr val="accent5"/>
                          </a:solidFill>
                          <a:latin typeface="+mn-lt"/>
                          <a:cs typeface="Garamond"/>
                        </a:rPr>
                        <a:t>-</a:t>
                      </a:r>
                    </a:p>
                  </a:txBody>
                  <a:tcPr marL="91433" marR="91433" marT="45722" marB="4572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>
                          <a:latin typeface="+mn-lt"/>
                          <a:cs typeface="Garamond"/>
                        </a:rPr>
                        <a:t>65</a:t>
                      </a:r>
                    </a:p>
                  </a:txBody>
                  <a:tcPr marL="91433" marR="91433" marT="45722" marB="4572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baseline="0" dirty="0">
                          <a:solidFill>
                            <a:srgbClr val="04BAD1"/>
                          </a:solidFill>
                          <a:latin typeface="+mn-lt"/>
                          <a:cs typeface="Garamond"/>
                        </a:rPr>
                        <a:t>250/year</a:t>
                      </a:r>
                    </a:p>
                  </a:txBody>
                  <a:tcPr marL="91433" marR="91433" marT="45722" marB="4572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57912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+mn-lt"/>
                          <a:cs typeface="Garamond"/>
                        </a:rPr>
                        <a:t>Integrated luminosity (total)</a:t>
                      </a:r>
                    </a:p>
                  </a:txBody>
                  <a:tcPr marL="91433" marR="91433" marT="45722" marB="45722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+mn-lt"/>
                          <a:cs typeface="Garamond"/>
                        </a:rPr>
                        <a:t>[fb</a:t>
                      </a:r>
                      <a:r>
                        <a:rPr lang="en-US" sz="1600" baseline="30000" dirty="0">
                          <a:latin typeface="+mn-lt"/>
                          <a:cs typeface="Garamond"/>
                        </a:rPr>
                        <a:t>-1</a:t>
                      </a:r>
                      <a:r>
                        <a:rPr lang="en-US" sz="1600" dirty="0">
                          <a:latin typeface="+mn-lt"/>
                          <a:cs typeface="Garamond"/>
                        </a:rPr>
                        <a:t>]</a:t>
                      </a:r>
                    </a:p>
                  </a:txBody>
                  <a:tcPr marL="91433" marR="91433" marT="45722" marB="4572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aseline="0" dirty="0">
                          <a:solidFill>
                            <a:schemeClr val="accent5"/>
                          </a:solidFill>
                          <a:latin typeface="+mn-lt"/>
                          <a:cs typeface="Garamond"/>
                        </a:rPr>
                        <a:t>300</a:t>
                      </a:r>
                    </a:p>
                  </a:txBody>
                  <a:tcPr marL="91433" marR="91433" marT="45722" marB="4572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>
                          <a:latin typeface="+mn-lt"/>
                          <a:cs typeface="Garamond"/>
                        </a:rPr>
                        <a:t>&gt;150 (2009-2018)</a:t>
                      </a:r>
                    </a:p>
                  </a:txBody>
                  <a:tcPr marL="91433" marR="91433" marT="45722" marB="4572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baseline="0" dirty="0">
                          <a:solidFill>
                            <a:srgbClr val="04BAD1"/>
                          </a:solidFill>
                          <a:latin typeface="+mn-lt"/>
                          <a:cs typeface="Garamond"/>
                        </a:rPr>
                        <a:t>3000</a:t>
                      </a:r>
                    </a:p>
                  </a:txBody>
                  <a:tcPr marL="91433" marR="91433" marT="45722" marB="45722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210560812"/>
                  </a:ext>
                </a:extLst>
              </a:tr>
            </a:tbl>
          </a:graphicData>
        </a:graphic>
      </p:graphicFrame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9BBEA6-2421-1A4B-B8AF-0A808DA2B58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2. February 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6A6BCD5-E31C-8F45-A5D8-FD90E3FF79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Daniel Wollmann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845888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B0A561-56D6-7247-8697-F412C3A8C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43510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63A060-6600-7A47-AAE0-757DB17F6E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3794" y="796414"/>
            <a:ext cx="8320260" cy="5299586"/>
          </a:xfrm>
        </p:spPr>
        <p:txBody>
          <a:bodyPr>
            <a:normAutofit fontScale="85000" lnSpcReduction="20000"/>
          </a:bodyPr>
          <a:lstStyle/>
          <a:p>
            <a:pPr marL="273050" indent="-236538">
              <a:lnSpc>
                <a:spcPct val="120000"/>
              </a:lnSpc>
            </a:pPr>
            <a:r>
              <a:rPr lang="en-US" dirty="0"/>
              <a:t>LHC has been a </a:t>
            </a:r>
            <a:r>
              <a:rPr lang="en-US" b="1" dirty="0"/>
              <a:t>game changer</a:t>
            </a:r>
            <a:r>
              <a:rPr lang="en-US" dirty="0"/>
              <a:t> in respect to machine protection for particle colliders due to </a:t>
            </a:r>
            <a:r>
              <a:rPr lang="en-US" b="1" dirty="0"/>
              <a:t>stored energy</a:t>
            </a:r>
            <a:r>
              <a:rPr lang="en-US" dirty="0"/>
              <a:t> in magnet system and beams</a:t>
            </a:r>
          </a:p>
          <a:p>
            <a:pPr marL="273050" indent="-236538">
              <a:lnSpc>
                <a:spcPct val="120000"/>
              </a:lnSpc>
            </a:pPr>
            <a:r>
              <a:rPr lang="en-US" dirty="0"/>
              <a:t>Highly </a:t>
            </a:r>
            <a:r>
              <a:rPr lang="en-US" b="1" dirty="0"/>
              <a:t>sophisticated and reliable</a:t>
            </a:r>
            <a:r>
              <a:rPr lang="en-US" dirty="0"/>
              <a:t> machine protection system, which requires careful re-commissioning after long stops</a:t>
            </a:r>
          </a:p>
          <a:p>
            <a:pPr marL="273050" indent="-236538">
              <a:lnSpc>
                <a:spcPct val="120000"/>
              </a:lnSpc>
            </a:pPr>
            <a:r>
              <a:rPr lang="en-US" dirty="0"/>
              <a:t>High intensity dumps are </a:t>
            </a:r>
            <a:r>
              <a:rPr lang="en-US" b="1" dirty="0"/>
              <a:t>carefully analyzed</a:t>
            </a:r>
            <a:r>
              <a:rPr lang="en-US" dirty="0"/>
              <a:t>,  criticality of failures is </a:t>
            </a:r>
            <a:r>
              <a:rPr lang="en-US" b="1" dirty="0"/>
              <a:t>evaluated</a:t>
            </a:r>
            <a:r>
              <a:rPr lang="en-US" dirty="0"/>
              <a:t> and </a:t>
            </a:r>
            <a:r>
              <a:rPr lang="en-US" b="1" dirty="0"/>
              <a:t>extrapolated to HL-LHC</a:t>
            </a:r>
            <a:r>
              <a:rPr lang="en-US" dirty="0"/>
              <a:t> beam intensities and operational conditions</a:t>
            </a:r>
          </a:p>
          <a:p>
            <a:pPr marL="273050" indent="-236538">
              <a:lnSpc>
                <a:spcPct val="120000"/>
              </a:lnSpc>
            </a:pPr>
            <a:r>
              <a:rPr lang="en-US" b="1" dirty="0"/>
              <a:t>Experimental studies</a:t>
            </a:r>
            <a:r>
              <a:rPr lang="en-US" dirty="0"/>
              <a:t> have been performed to test </a:t>
            </a:r>
            <a:r>
              <a:rPr lang="en-US" b="1" dirty="0"/>
              <a:t>damage limits</a:t>
            </a:r>
            <a:r>
              <a:rPr lang="en-US" dirty="0"/>
              <a:t> of cold diodes and superconducting magnets</a:t>
            </a:r>
          </a:p>
          <a:p>
            <a:pPr marL="273050" indent="-236538">
              <a:lnSpc>
                <a:spcPct val="120000"/>
              </a:lnSpc>
            </a:pPr>
            <a:endParaRPr lang="en-US" dirty="0"/>
          </a:p>
          <a:p>
            <a:pPr marL="273050" indent="-236538">
              <a:lnSpc>
                <a:spcPct val="120000"/>
              </a:lnSpc>
            </a:pP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D6FCD8-1D2F-CC4C-AF52-343ABA9034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50</a:t>
            </a:fld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158200F-1AFE-DD48-91A9-974922A09F9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2. February 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7A3D27E-6785-2A45-8475-AA29D10686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Daniel Wollmann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678103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20320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E9FB3F-1B03-D54E-92F8-94DA8FDF11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92221"/>
            <a:ext cx="8226854" cy="368674"/>
          </a:xfrm>
        </p:spPr>
        <p:txBody>
          <a:bodyPr>
            <a:noAutofit/>
          </a:bodyPr>
          <a:lstStyle/>
          <a:p>
            <a:pPr algn="ctr"/>
            <a:r>
              <a:rPr lang="en-US" sz="3600" dirty="0"/>
              <a:t>LHC Luminosity Production 2018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B4B659-1537-FD4F-BC3D-AB595FE3DA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5519854"/>
            <a:ext cx="8226854" cy="473173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xx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FA3AB6-7429-1742-AB6D-8738DC8A74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AB83EFC-A559-4046-926C-9279FD90F9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6410" y="685742"/>
            <a:ext cx="7805854" cy="5485933"/>
          </a:xfrm>
          <a:prstGeom prst="rect">
            <a:avLst/>
          </a:prstGeom>
        </p:spPr>
      </p:pic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26ACE0F6-4521-5A45-ABE1-54B8F301EFF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2. February 2021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8847FB1D-94F2-DE46-AD5F-A968C7192B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Daniel Wollmann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4706284-D634-6941-BE88-49D37B9AF5BA}"/>
              </a:ext>
            </a:extLst>
          </p:cNvPr>
          <p:cNvSpPr txBox="1"/>
          <p:nvPr/>
        </p:nvSpPr>
        <p:spPr>
          <a:xfrm>
            <a:off x="3902553" y="3428708"/>
            <a:ext cx="28227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Courtesy J. </a:t>
            </a:r>
            <a:r>
              <a:rPr lang="en-US" sz="1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Wenninger</a:t>
            </a:r>
            <a:endParaRPr lang="en-US" sz="1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59976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0CF5F-9BCC-3D4F-BA5A-9EFCEE0946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21980"/>
            <a:ext cx="8226854" cy="35752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Pb-Pb ion run 2018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034BE2-D5C2-4544-B3AE-715BB7850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5548" y="5122175"/>
            <a:ext cx="8226854" cy="1234175"/>
          </a:xfrm>
        </p:spPr>
        <p:txBody>
          <a:bodyPr>
            <a:normAutofit fontScale="70000" lnSpcReduction="20000"/>
          </a:bodyPr>
          <a:lstStyle/>
          <a:p>
            <a:pPr marL="274638" indent="-238125"/>
            <a:r>
              <a:rPr lang="en-US" sz="3200" dirty="0"/>
              <a:t>max ~ 620 </a:t>
            </a:r>
            <a:r>
              <a:rPr lang="en-US" sz="3200" dirty="0" err="1"/>
              <a:t>Pb</a:t>
            </a:r>
            <a:r>
              <a:rPr lang="en-US" sz="3200" dirty="0"/>
              <a:t> bunches (~ 11 MJ - 100ns spacing)</a:t>
            </a:r>
          </a:p>
          <a:p>
            <a:pPr marL="274638" indent="-238125"/>
            <a:r>
              <a:rPr lang="en-US" sz="3200" dirty="0"/>
              <a:t>later ~790 </a:t>
            </a:r>
            <a:r>
              <a:rPr lang="en-US" sz="3200" dirty="0" err="1"/>
              <a:t>Pb</a:t>
            </a:r>
            <a:r>
              <a:rPr lang="en-US" sz="3200" dirty="0"/>
              <a:t> bunches (~14 MJ - 75 ns spacing), </a:t>
            </a:r>
          </a:p>
          <a:p>
            <a:pPr marL="274638" indent="-238125"/>
            <a:r>
              <a:rPr lang="en-US" sz="3200" dirty="0"/>
              <a:t>assuming 1.7e10 charges/bunch, i.e. 2.1e8 Pb</a:t>
            </a:r>
            <a:r>
              <a:rPr lang="en-US" sz="3200" baseline="30000" dirty="0"/>
              <a:t>82+</a:t>
            </a:r>
            <a:r>
              <a:rPr lang="en-US" sz="3200" dirty="0"/>
              <a:t>/bunch</a:t>
            </a:r>
            <a:endParaRPr lang="en-US" sz="3200" baseline="30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3B1CDC-1AEB-7E40-9473-310A3F8AF7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0A57B0B-0DC8-ED45-A1FE-97A8A18734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1239" y="644414"/>
            <a:ext cx="5954751" cy="4450333"/>
          </a:xfrm>
          <a:prstGeom prst="rect">
            <a:avLst/>
          </a:prstGeom>
        </p:spPr>
      </p:pic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B18F531F-1A90-9A49-A09D-F41B404F91D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2. February 2021</a:t>
            </a:r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248589C0-A9D9-534C-BB43-37A6BE6388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Daniel Wollmann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2340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685800"/>
            <a:ext cx="6494995" cy="3908056"/>
            <a:chOff x="416023" y="1013068"/>
            <a:chExt cx="6494995" cy="3908056"/>
          </a:xfrm>
        </p:grpSpPr>
        <p:pic>
          <p:nvPicPr>
            <p:cNvPr id="7" name="Content Placeholder 6" descr="Figure1.jp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16023" y="1013068"/>
              <a:ext cx="6494995" cy="3908056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6392290" y="1930387"/>
              <a:ext cx="93133" cy="93134"/>
            </a:xfrm>
            <a:prstGeom prst="rect">
              <a:avLst/>
            </a:prstGeom>
            <a:solidFill>
              <a:srgbClr val="FD9D8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5539421" y="1873920"/>
              <a:ext cx="835939" cy="215444"/>
              <a:chOff x="6911018" y="2114765"/>
              <a:chExt cx="835939" cy="215444"/>
            </a:xfrm>
          </p:grpSpPr>
          <p:cxnSp>
            <p:nvCxnSpPr>
              <p:cNvPr id="10" name="Straight Connector 9"/>
              <p:cNvCxnSpPr/>
              <p:nvPr/>
            </p:nvCxnSpPr>
            <p:spPr>
              <a:xfrm flipH="1">
                <a:off x="7493000" y="2230954"/>
                <a:ext cx="253957" cy="0"/>
              </a:xfrm>
              <a:prstGeom prst="line">
                <a:avLst/>
              </a:prstGeom>
              <a:ln w="12700">
                <a:solidFill>
                  <a:schemeClr val="accent6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TextBox 11"/>
              <p:cNvSpPr txBox="1"/>
              <p:nvPr/>
            </p:nvSpPr>
            <p:spPr>
              <a:xfrm>
                <a:off x="6911018" y="2114765"/>
                <a:ext cx="660400" cy="215444"/>
              </a:xfrm>
              <a:prstGeom prst="rect">
                <a:avLst/>
              </a:prstGeom>
              <a:solidFill>
                <a:srgbClr val="FFDE40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>
                    <a:solidFill>
                      <a:schemeClr val="accent6">
                        <a:lumMod val="50000"/>
                      </a:schemeClr>
                    </a:solidFill>
                  </a:rPr>
                  <a:t>LHC 2018</a:t>
                </a:r>
              </a:p>
            </p:txBody>
          </p:sp>
        </p:grpSp>
      </p:grpSp>
      <p:pic>
        <p:nvPicPr>
          <p:cNvPr id="20" name="Picture 19" descr="chocolat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31164" y="1823680"/>
            <a:ext cx="1828800" cy="142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000" y="72625"/>
            <a:ext cx="8226854" cy="613175"/>
          </a:xfrm>
        </p:spPr>
        <p:txBody>
          <a:bodyPr>
            <a:noAutofit/>
          </a:bodyPr>
          <a:lstStyle/>
          <a:p>
            <a:pPr algn="ctr"/>
            <a:r>
              <a:rPr lang="en-US" sz="2400" dirty="0"/>
              <a:t>LHC Stored beam energy</a:t>
            </a:r>
            <a:endParaRPr lang="en-US" sz="1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5318" y="4673600"/>
            <a:ext cx="5110282" cy="1481667"/>
          </a:xfrm>
        </p:spPr>
        <p:txBody>
          <a:bodyPr>
            <a:normAutofit fontScale="55000" lnSpcReduction="20000"/>
          </a:bodyPr>
          <a:lstStyle/>
          <a:p>
            <a:pPr marL="36512" indent="0">
              <a:buNone/>
            </a:pPr>
            <a:r>
              <a:rPr lang="en-US" dirty="0">
                <a:ea typeface="ＭＳ Ｐゴシック" charset="0"/>
              </a:rPr>
              <a:t>362 MJ stored beam energy:</a:t>
            </a:r>
          </a:p>
          <a:p>
            <a:pPr marL="896938" indent="-355600"/>
            <a:r>
              <a:rPr lang="en-US" dirty="0">
                <a:ea typeface="ＭＳ Ｐゴシック" charset="0"/>
              </a:rPr>
              <a:t>90 kg TNT</a:t>
            </a:r>
          </a:p>
          <a:p>
            <a:pPr marL="896938" indent="-355600"/>
            <a:r>
              <a:rPr lang="en-US" dirty="0">
                <a:ea typeface="ＭＳ Ｐゴシック" charset="0"/>
              </a:rPr>
              <a:t>8 l gasoline</a:t>
            </a:r>
          </a:p>
          <a:p>
            <a:pPr marL="896938" indent="-355600"/>
            <a:r>
              <a:rPr lang="en-US" dirty="0">
                <a:ea typeface="ＭＳ Ｐゴシック" charset="0"/>
              </a:rPr>
              <a:t>15 kg chocolate</a:t>
            </a:r>
          </a:p>
          <a:p>
            <a:pPr marL="896938" indent="-355600"/>
            <a:r>
              <a:rPr lang="en-US" dirty="0">
                <a:ea typeface="ＭＳ Ｐゴシック" charset="0"/>
              </a:rPr>
              <a:t>Drill 30 m long hole in solid copper block</a:t>
            </a:r>
          </a:p>
          <a:p>
            <a:pPr marL="177800" indent="-141288"/>
            <a:endParaRPr lang="en-US" dirty="0">
              <a:ea typeface="ＭＳ Ｐゴシック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77832" y="3756160"/>
            <a:ext cx="2201410" cy="2201410"/>
          </a:xfrm>
          <a:prstGeom prst="rect">
            <a:avLst/>
          </a:prstGeom>
        </p:spPr>
      </p:pic>
      <p:pic>
        <p:nvPicPr>
          <p:cNvPr id="18" name="Picture 17" descr="tnt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64464" y="23531"/>
            <a:ext cx="1181100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8" descr="gasoline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242" y="836256"/>
            <a:ext cx="1524000" cy="101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65D36693-A565-3542-ACEF-6637C5B865C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2. February 2021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4E55C913-BBC3-4846-89F1-B3D1CF8888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Daniel Wollmann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6936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667" y="0"/>
            <a:ext cx="8813800" cy="596241"/>
          </a:xfrm>
        </p:spPr>
        <p:txBody>
          <a:bodyPr>
            <a:normAutofit/>
          </a:bodyPr>
          <a:lstStyle/>
          <a:p>
            <a:pPr algn="ctr"/>
            <a:r>
              <a:rPr lang="en-US" sz="3200" dirty="0"/>
              <a:t>Damage due to instantaneous beam impact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934" y="604707"/>
            <a:ext cx="8226854" cy="1226293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Beam losses lead to energy deposition in materials</a:t>
            </a:r>
          </a:p>
          <a:p>
            <a:pPr>
              <a:lnSpc>
                <a:spcPct val="120000"/>
              </a:lnSpc>
            </a:pPr>
            <a:r>
              <a:rPr lang="en-US" dirty="0"/>
              <a:t>The energy deposition leads to a temperature increase</a:t>
            </a:r>
          </a:p>
          <a:p>
            <a:pPr>
              <a:lnSpc>
                <a:spcPct val="120000"/>
              </a:lnSpc>
            </a:pPr>
            <a:r>
              <a:rPr lang="en-US" dirty="0"/>
              <a:t>Material can change its material properties, deform, melt or vaporize.</a:t>
            </a:r>
          </a:p>
          <a:p>
            <a:pPr>
              <a:lnSpc>
                <a:spcPct val="120000"/>
              </a:lnSpc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6" descr="C:\Users\grosell\Documents\maxvalues\energydepo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675285"/>
            <a:ext cx="5985933" cy="4489186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4746171" y="4698999"/>
            <a:ext cx="4397829" cy="124345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9875" indent="-233363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Energy deposition due to impact of 50 MeV to 40 </a:t>
            </a:r>
            <a:r>
              <a:rPr lang="en-US" sz="16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TeV</a:t>
            </a:r>
            <a:r>
              <a:rPr lang="en-US" sz="16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protons in copper.</a:t>
            </a:r>
          </a:p>
          <a:p>
            <a:pPr marL="269875" indent="-233363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Sigma 0.2mm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38199" y="5879537"/>
            <a:ext cx="167639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Courtesy F. </a:t>
            </a:r>
            <a:r>
              <a:rPr lang="en-US" sz="105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Burkart</a:t>
            </a:r>
            <a:endParaRPr lang="en-US" sz="105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6446B76-8E0F-854E-8A4D-94B7195172E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2. February 2021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76BBD244-C556-B146-9EFD-170CD2EA4E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Daniel Wollmann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575204"/>
      </p:ext>
    </p:extLst>
  </p:cSld>
  <p:clrMapOvr>
    <a:masterClrMapping/>
  </p:clrMapOvr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74902</TotalTime>
  <Words>3798</Words>
  <Application>Microsoft Macintosh PowerPoint</Application>
  <PresentationFormat>On-screen Show (4:3)</PresentationFormat>
  <Paragraphs>640</Paragraphs>
  <Slides>51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62" baseType="lpstr">
      <vt:lpstr>Arial</vt:lpstr>
      <vt:lpstr>Calibri</vt:lpstr>
      <vt:lpstr>Comic Sans MS</vt:lpstr>
      <vt:lpstr>Courier New</vt:lpstr>
      <vt:lpstr>Garamond</vt:lpstr>
      <vt:lpstr>Helvetica</vt:lpstr>
      <vt:lpstr>Luxi Sans</vt:lpstr>
      <vt:lpstr>Symbol</vt:lpstr>
      <vt:lpstr>Times New Roman</vt:lpstr>
      <vt:lpstr>Wingdings</vt:lpstr>
      <vt:lpstr>CERN(4-3)</vt:lpstr>
      <vt:lpstr>LHC Machine Protection</vt:lpstr>
      <vt:lpstr>Outline</vt:lpstr>
      <vt:lpstr>PowerPoint Presentation</vt:lpstr>
      <vt:lpstr>PowerPoint Presentation</vt:lpstr>
      <vt:lpstr>LHC Parameters</vt:lpstr>
      <vt:lpstr>LHC Luminosity Production 2018</vt:lpstr>
      <vt:lpstr>Pb-Pb ion run 2018</vt:lpstr>
      <vt:lpstr>LHC Stored beam energy</vt:lpstr>
      <vt:lpstr>Damage due to instantaneous beam impact</vt:lpstr>
      <vt:lpstr>LHC main dipoles</vt:lpstr>
      <vt:lpstr>Energy stored in Magnet Powering System of the LHC</vt:lpstr>
      <vt:lpstr>Small but already dangerous</vt:lpstr>
      <vt:lpstr>SPS dipole magnet</vt:lpstr>
      <vt:lpstr>Release of 600MJ at the LHC</vt:lpstr>
      <vt:lpstr>Outline</vt:lpstr>
      <vt:lpstr>PowerPoint Presentation</vt:lpstr>
      <vt:lpstr>PowerPoint Presentation</vt:lpstr>
      <vt:lpstr>PowerPoint Presentation</vt:lpstr>
      <vt:lpstr>Machine Protection Systems @ the LHC</vt:lpstr>
      <vt:lpstr> LHC Machine Protection System (MPS) architecture</vt:lpstr>
      <vt:lpstr>LHC Beam Dumping System</vt:lpstr>
      <vt:lpstr>Beam dump line</vt:lpstr>
      <vt:lpstr>LHC dump block</vt:lpstr>
      <vt:lpstr>Beam dump with 648 Pb bunches</vt:lpstr>
      <vt:lpstr>Collimators</vt:lpstr>
      <vt:lpstr>Betatron beam cleaning</vt:lpstr>
      <vt:lpstr>Beam Loss Monitor System</vt:lpstr>
      <vt:lpstr>Magnet and Beam Interlock Systems</vt:lpstr>
      <vt:lpstr>Next generation of Quench Detectors</vt:lpstr>
      <vt:lpstr>New protection systems for superconducting circuits</vt:lpstr>
      <vt:lpstr>Outline</vt:lpstr>
      <vt:lpstr>Commissioning and re-validation of machine protection systems</vt:lpstr>
      <vt:lpstr>Intensity ramp-up 2017</vt:lpstr>
      <vt:lpstr>Quench of Triplet quadrupole  (RQX.R1, 03.06.2018)</vt:lpstr>
      <vt:lpstr>Quench of Triplet Quadrupole – Q&amp;A</vt:lpstr>
      <vt:lpstr>Beam induced quench causing periodic losses in collimation region</vt:lpstr>
      <vt:lpstr>Quench heater discharge: Ultrafast current rise</vt:lpstr>
      <vt:lpstr>Outline</vt:lpstr>
      <vt:lpstr>Cold diodes for the new Nb3Sn HL-LHC triplet</vt:lpstr>
      <vt:lpstr>Irradiation of cold diodes for triplet</vt:lpstr>
      <vt:lpstr>Outline</vt:lpstr>
      <vt:lpstr>Motivation of the sc. magnet damage studies Ultra-fast failures in HL-LHC</vt:lpstr>
      <vt:lpstr>Critical parts of superconducting magnets</vt:lpstr>
      <vt:lpstr>Sample holder &amp; hotspots</vt:lpstr>
      <vt:lpstr>Beam experiment at 4 K</vt:lpstr>
      <vt:lpstr>Sample holder and samples after beam impact - visual inspection</vt:lpstr>
      <vt:lpstr>Key results of cryogenic beam experiment: Nb-Ti</vt:lpstr>
      <vt:lpstr>Nb3Sn: Ic degradation after beam impact</vt:lpstr>
      <vt:lpstr>Thermo-mechanical simulations</vt:lpstr>
      <vt:lpstr>Conclusion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Daniel Wollmann</cp:lastModifiedBy>
  <cp:revision>619</cp:revision>
  <cp:lastPrinted>2017-05-09T13:27:14Z</cp:lastPrinted>
  <dcterms:created xsi:type="dcterms:W3CDTF">2012-11-30T11:04:26Z</dcterms:created>
  <dcterms:modified xsi:type="dcterms:W3CDTF">2021-02-02T15:02:40Z</dcterms:modified>
</cp:coreProperties>
</file>