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0"/>
  </p:notesMasterIdLst>
  <p:sldIdLst>
    <p:sldId id="367" r:id="rId2"/>
    <p:sldId id="368" r:id="rId3"/>
    <p:sldId id="295" r:id="rId4"/>
    <p:sldId id="267" r:id="rId5"/>
    <p:sldId id="269" r:id="rId6"/>
    <p:sldId id="270" r:id="rId7"/>
    <p:sldId id="271" r:id="rId8"/>
    <p:sldId id="272" r:id="rId9"/>
    <p:sldId id="264" r:id="rId10"/>
    <p:sldId id="259" r:id="rId11"/>
    <p:sldId id="260" r:id="rId12"/>
    <p:sldId id="277" r:id="rId13"/>
    <p:sldId id="279" r:id="rId14"/>
    <p:sldId id="278" r:id="rId15"/>
    <p:sldId id="280" r:id="rId16"/>
    <p:sldId id="281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4" r:id="rId26"/>
    <p:sldId id="263" r:id="rId27"/>
    <p:sldId id="266" r:id="rId28"/>
    <p:sldId id="296" r:id="rId29"/>
    <p:sldId id="293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21" r:id="rId38"/>
    <p:sldId id="322" r:id="rId39"/>
    <p:sldId id="323" r:id="rId40"/>
    <p:sldId id="305" r:id="rId41"/>
    <p:sldId id="308" r:id="rId42"/>
    <p:sldId id="306" r:id="rId43"/>
    <p:sldId id="307" r:id="rId44"/>
    <p:sldId id="309" r:id="rId45"/>
    <p:sldId id="310" r:id="rId46"/>
    <p:sldId id="311" r:id="rId47"/>
    <p:sldId id="312" r:id="rId48"/>
    <p:sldId id="313" r:id="rId49"/>
    <p:sldId id="314" r:id="rId50"/>
    <p:sldId id="316" r:id="rId51"/>
    <p:sldId id="317" r:id="rId52"/>
    <p:sldId id="318" r:id="rId53"/>
    <p:sldId id="319" r:id="rId54"/>
    <p:sldId id="324" r:id="rId55"/>
    <p:sldId id="325" r:id="rId56"/>
    <p:sldId id="326" r:id="rId57"/>
    <p:sldId id="364" r:id="rId58"/>
    <p:sldId id="328" r:id="rId59"/>
    <p:sldId id="365" r:id="rId60"/>
    <p:sldId id="366" r:id="rId61"/>
    <p:sldId id="330" r:id="rId62"/>
    <p:sldId id="329" r:id="rId63"/>
    <p:sldId id="331" r:id="rId64"/>
    <p:sldId id="334" r:id="rId65"/>
    <p:sldId id="338" r:id="rId66"/>
    <p:sldId id="353" r:id="rId67"/>
    <p:sldId id="355" r:id="rId68"/>
    <p:sldId id="354" r:id="rId69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Juas\Plots\PhaseAdvance\envFod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Sheet3!$A$1:$A$51</c:f>
              <c:numCache>
                <c:formatCode>General</c:formatCode>
                <c:ptCount val="5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  <c:pt idx="21">
                  <c:v>1.05</c:v>
                </c:pt>
                <c:pt idx="22">
                  <c:v>1.1000000000000001</c:v>
                </c:pt>
                <c:pt idx="23">
                  <c:v>1.1499999999999999</c:v>
                </c:pt>
                <c:pt idx="24">
                  <c:v>1.2</c:v>
                </c:pt>
                <c:pt idx="25">
                  <c:v>1.25</c:v>
                </c:pt>
                <c:pt idx="26">
                  <c:v>1.3</c:v>
                </c:pt>
                <c:pt idx="27">
                  <c:v>1.35</c:v>
                </c:pt>
                <c:pt idx="28">
                  <c:v>1.4</c:v>
                </c:pt>
                <c:pt idx="29">
                  <c:v>1.45</c:v>
                </c:pt>
                <c:pt idx="30">
                  <c:v>1.5</c:v>
                </c:pt>
                <c:pt idx="31">
                  <c:v>1.55</c:v>
                </c:pt>
                <c:pt idx="32">
                  <c:v>1.6</c:v>
                </c:pt>
                <c:pt idx="33">
                  <c:v>1.65</c:v>
                </c:pt>
                <c:pt idx="34">
                  <c:v>1.7</c:v>
                </c:pt>
                <c:pt idx="35">
                  <c:v>1.75</c:v>
                </c:pt>
                <c:pt idx="36">
                  <c:v>1.8</c:v>
                </c:pt>
                <c:pt idx="37">
                  <c:v>1.85</c:v>
                </c:pt>
                <c:pt idx="38">
                  <c:v>1.9</c:v>
                </c:pt>
                <c:pt idx="39">
                  <c:v>1.95</c:v>
                </c:pt>
                <c:pt idx="40">
                  <c:v>2</c:v>
                </c:pt>
                <c:pt idx="41">
                  <c:v>2.0499999999999998</c:v>
                </c:pt>
                <c:pt idx="42">
                  <c:v>2.1</c:v>
                </c:pt>
                <c:pt idx="43">
                  <c:v>2.15</c:v>
                </c:pt>
                <c:pt idx="44">
                  <c:v>2.2000000000000002</c:v>
                </c:pt>
                <c:pt idx="45">
                  <c:v>2.25</c:v>
                </c:pt>
                <c:pt idx="46">
                  <c:v>2.2999999999999998</c:v>
                </c:pt>
                <c:pt idx="47">
                  <c:v>2.35</c:v>
                </c:pt>
                <c:pt idx="48">
                  <c:v>2.4</c:v>
                </c:pt>
                <c:pt idx="49">
                  <c:v>2.4500000000000002</c:v>
                </c:pt>
                <c:pt idx="50">
                  <c:v>2.5</c:v>
                </c:pt>
              </c:numCache>
            </c:numRef>
          </c:xVal>
          <c:yVal>
            <c:numRef>
              <c:f>Sheet3!$B$1:$B$51</c:f>
              <c:numCache>
                <c:formatCode>General</c:formatCode>
                <c:ptCount val="51"/>
                <c:pt idx="0">
                  <c:v>1</c:v>
                </c:pt>
                <c:pt idx="1">
                  <c:v>0.99589273524356148</c:v>
                </c:pt>
                <c:pt idx="2">
                  <c:v>0.98363164308346585</c:v>
                </c:pt>
                <c:pt idx="3">
                  <c:v>0.96339776200411587</c:v>
                </c:pt>
                <c:pt idx="4">
                  <c:v>0.93548928378863894</c:v>
                </c:pt>
                <c:pt idx="5">
                  <c:v>0.90031631615710606</c:v>
                </c:pt>
                <c:pt idx="6">
                  <c:v>0.8583936913341399</c:v>
                </c:pt>
                <c:pt idx="7">
                  <c:v>0.81033195800975522</c:v>
                </c:pt>
                <c:pt idx="8">
                  <c:v>0.75682672864065692</c:v>
                </c:pt>
                <c:pt idx="9">
                  <c:v>0.69864658506643418</c:v>
                </c:pt>
                <c:pt idx="10">
                  <c:v>0.63661977236758138</c:v>
                </c:pt>
                <c:pt idx="11">
                  <c:v>0.57161993323617333</c:v>
                </c:pt>
                <c:pt idx="12">
                  <c:v>0.50455115242710469</c:v>
                </c:pt>
                <c:pt idx="13">
                  <c:v>0.43633259277448355</c:v>
                </c:pt>
                <c:pt idx="14">
                  <c:v>0.36788301057177425</c:v>
                </c:pt>
                <c:pt idx="15">
                  <c:v>0.30010543871903539</c:v>
                </c:pt>
                <c:pt idx="16">
                  <c:v>0.23387232094715982</c:v>
                </c:pt>
                <c:pt idx="17">
                  <c:v>0.17001136976543224</c:v>
                </c:pt>
                <c:pt idx="18">
                  <c:v>0.10929240478705181</c:v>
                </c:pt>
                <c:pt idx="19">
                  <c:v>5.2415407118082222E-2</c:v>
                </c:pt>
                <c:pt idx="20">
                  <c:v>3.8997686524020982E-17</c:v>
                </c:pt>
                <c:pt idx="21">
                  <c:v>-4.7423463583026688E-2</c:v>
                </c:pt>
                <c:pt idx="22">
                  <c:v>-8.9421058462133357E-2</c:v>
                </c:pt>
                <c:pt idx="23">
                  <c:v>-0.12566057765271063</c:v>
                </c:pt>
                <c:pt idx="24">
                  <c:v>-0.15591488063143982</c:v>
                </c:pt>
                <c:pt idx="25">
                  <c:v>-0.18006326323142122</c:v>
                </c:pt>
                <c:pt idx="26">
                  <c:v>-0.1980908518463399</c:v>
                </c:pt>
                <c:pt idx="27">
                  <c:v>-0.21008606318771431</c:v>
                </c:pt>
                <c:pt idx="28">
                  <c:v>-0.21623620818304487</c:v>
                </c:pt>
                <c:pt idx="29">
                  <c:v>-0.21682135398613472</c:v>
                </c:pt>
                <c:pt idx="30">
                  <c:v>-0.21220659078919379</c:v>
                </c:pt>
                <c:pt idx="31">
                  <c:v>-0.2028328795354164</c:v>
                </c:pt>
                <c:pt idx="32">
                  <c:v>-0.18920668216016423</c:v>
                </c:pt>
                <c:pt idx="33">
                  <c:v>-0.17188859715358445</c:v>
                </c:pt>
                <c:pt idx="34">
                  <c:v>-0.15148123964720117</c:v>
                </c:pt>
                <c:pt idx="35">
                  <c:v>-0.12861661659387233</c:v>
                </c:pt>
                <c:pt idx="36">
                  <c:v>-0.10394325375429327</c:v>
                </c:pt>
                <c:pt idx="37">
                  <c:v>-7.8113332054387807E-2</c:v>
                </c:pt>
                <c:pt idx="38">
                  <c:v>-5.1770086478077189E-2</c:v>
                </c:pt>
                <c:pt idx="39">
                  <c:v>-2.5535711160091359E-2</c:v>
                </c:pt>
                <c:pt idx="40">
                  <c:v>-3.8997686524020982E-17</c:v>
                </c:pt>
                <c:pt idx="41">
                  <c:v>2.4290066713257421E-2</c:v>
                </c:pt>
                <c:pt idx="42">
                  <c:v>4.6839602051593578E-2</c:v>
                </c:pt>
                <c:pt idx="43">
                  <c:v>6.7213797349124332E-2</c:v>
                </c:pt>
                <c:pt idx="44">
                  <c:v>8.5044480344421802E-2</c:v>
                </c:pt>
                <c:pt idx="45">
                  <c:v>0.10003514623967842</c:v>
                </c:pt>
                <c:pt idx="46">
                  <c:v>0.11196439452184424</c:v>
                </c:pt>
                <c:pt idx="47">
                  <c:v>0.12068773842698478</c:v>
                </c:pt>
                <c:pt idx="48">
                  <c:v>0.12613778810677617</c:v>
                </c:pt>
                <c:pt idx="49">
                  <c:v>0.12832284215505935</c:v>
                </c:pt>
                <c:pt idx="50">
                  <c:v>0.12732395447351627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CF7-AE4E-B0AB-5897AC1B53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9211528"/>
        <c:axId val="359211920"/>
      </c:scatterChart>
      <c:valAx>
        <c:axId val="359211528"/>
        <c:scaling>
          <c:orientation val="minMax"/>
          <c:max val="2.5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sz="1400">
                    <a:latin typeface="+mn-lt"/>
                  </a:rPr>
                  <a:t>L/</a:t>
                </a:r>
                <a:r>
                  <a:rPr lang="el-GR" sz="1400">
                    <a:latin typeface="+mn-lt"/>
                  </a:rPr>
                  <a:t>βλ</a:t>
                </a:r>
                <a:endParaRPr lang="en-GB" sz="1400">
                  <a:latin typeface="+mn-lt"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59211920"/>
        <c:crosses val="autoZero"/>
        <c:crossBetween val="midCat"/>
      </c:valAx>
      <c:valAx>
        <c:axId val="359211920"/>
        <c:scaling>
          <c:orientation val="minMax"/>
          <c:max val="1.1000000000000001"/>
          <c:min val="-0.4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sz="1400"/>
                  <a:t>Transit</a:t>
                </a:r>
                <a:r>
                  <a:rPr lang="en-GB" sz="1400" baseline="0"/>
                  <a:t> time factor</a:t>
                </a:r>
                <a:endParaRPr lang="en-GB" sz="140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5921152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b="0"/>
      </a:pPr>
      <a:endParaRPr lang="en-B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wmf"/><Relationship Id="rId2" Type="http://schemas.openxmlformats.org/officeDocument/2006/relationships/image" Target="../media/image139.wmf"/><Relationship Id="rId1" Type="http://schemas.openxmlformats.org/officeDocument/2006/relationships/image" Target="../media/image138.wmf"/><Relationship Id="rId4" Type="http://schemas.openxmlformats.org/officeDocument/2006/relationships/image" Target="../media/image1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A6191-48D1-A244-81DB-71A34744CCA7}" type="datetimeFigureOut">
              <a:rPr lang="en-US" smtClean="0"/>
              <a:t>2/1/21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392CB-9BF3-7947-AD0A-BFB93AC7B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245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0795AB-F03E-4355-8EC0-BCE42679A80D}" type="slidenum">
              <a:rPr lang="en-US" smtClean="0"/>
              <a:t>54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838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60EAD-525D-0F4D-8405-E8D9B08F1B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BA117A-998A-B84D-B669-A7ED04278C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37A56-31E0-B24E-ACA0-182846438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216D-6838-854A-80DE-D970B1D270A0}" type="datetimeFigureOut">
              <a:rPr lang="en-US" smtClean="0"/>
              <a:t>2/1/21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CF3C8-97A6-344F-9D5C-FB3F716F8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BE69D-4993-4646-A52C-0BC34CC42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D913-CB6C-894C-A5DA-461074B2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8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8E4BE-341B-3345-AC65-421ED5B58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E8D853-5C38-A040-B355-330D94D1C0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347940-4B33-384E-85DD-83F68A1BF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216D-6838-854A-80DE-D970B1D270A0}" type="datetimeFigureOut">
              <a:rPr lang="en-US" smtClean="0"/>
              <a:t>2/1/21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F220D-3224-E64C-A3B7-D2DA470CE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704A5-19EE-0849-9A94-E1C7C49D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D913-CB6C-894C-A5DA-461074B2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582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1501BB-EE91-6448-B233-51C2D95082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B9347D-37FE-D442-9DA3-7EEA894560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F27F1-86B8-7A46-B8D2-84C15EBC2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216D-6838-854A-80DE-D970B1D270A0}" type="datetimeFigureOut">
              <a:rPr lang="en-US" smtClean="0"/>
              <a:t>2/1/21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A09F4-9700-2744-B7CA-BFA77B926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467879-F710-8E40-9F86-87B2D4B2A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D913-CB6C-894C-A5DA-461074B2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2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78CD3-504E-EB4C-B0CE-B8463C3D0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C13C7-9E1D-9243-AC6C-A3DF6CD088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473A37-3236-F445-ABCE-602B40BF5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216D-6838-854A-80DE-D970B1D270A0}" type="datetimeFigureOut">
              <a:rPr lang="en-US" smtClean="0"/>
              <a:t>2/1/21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1251C-251F-E64B-AC55-2CC2E9137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62DF5-920B-FA4E-A10C-F9EE1D8FB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D913-CB6C-894C-A5DA-461074B2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9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B81B4-5BAE-AC44-8F7D-2D85BFD72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B8E101-B7E5-BD44-AC7A-5D43729200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35303-FF0F-FF40-93E4-D99F9C825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216D-6838-854A-80DE-D970B1D270A0}" type="datetimeFigureOut">
              <a:rPr lang="en-US" smtClean="0"/>
              <a:t>2/1/21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5971F-F842-664A-95FE-34050D052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FA297-E9D7-D049-9F61-2753B1E4D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D913-CB6C-894C-A5DA-461074B2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07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22CC3-ACEB-2B4F-B52E-E8C541995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579E83-B419-2C49-9015-C6E53E7FAA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152333-AFC4-4E42-912C-47F4887BF0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6CB6EE-6170-B143-AE93-313D7B828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216D-6838-854A-80DE-D970B1D270A0}" type="datetimeFigureOut">
              <a:rPr lang="en-US" smtClean="0"/>
              <a:t>2/1/21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EF7147-D010-4643-857B-F70DF9E62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0314E9-DB53-E340-B6CA-6225FBCDB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D913-CB6C-894C-A5DA-461074B2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08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038BB-4932-7344-912A-7B718D4AB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62444-FB78-CD4E-A785-CB642DA7C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C7B78E-80EA-BC44-AB1A-609021D03C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8F0966-C57E-BC48-BD59-EAAC378DD5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8D562F-5923-FB48-8A93-7AAE4B50D0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C45CB9-1DA2-6849-84A0-5529B66E6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216D-6838-854A-80DE-D970B1D270A0}" type="datetimeFigureOut">
              <a:rPr lang="en-US" smtClean="0"/>
              <a:t>2/1/21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3335CD-5CE2-5447-9888-A5DA41EBF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267BC6-1685-6046-9F96-BDB9F0CD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D913-CB6C-894C-A5DA-461074B2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27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C99FE-0105-F04F-B456-8D7B80029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01AA03-6FFC-294B-A68A-623E83596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216D-6838-854A-80DE-D970B1D270A0}" type="datetimeFigureOut">
              <a:rPr lang="en-US" smtClean="0"/>
              <a:t>2/1/21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9A48B2-F7E2-754B-9210-8D5347643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5F5D2-AE3B-FA4F-B643-D455C1D38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D913-CB6C-894C-A5DA-461074B2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1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A9E4A3-02BC-9C48-A8D4-8F238295C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216D-6838-854A-80DE-D970B1D270A0}" type="datetimeFigureOut">
              <a:rPr lang="en-US" smtClean="0"/>
              <a:t>2/1/21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C5CD21-0200-6D45-8617-598851591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B6D085-B1E0-AD40-A802-9FA04AEC2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D913-CB6C-894C-A5DA-461074B2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DB8B3-0E26-864B-B6A3-7A5B478EC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1D7B9-4DCE-964A-B50C-FDC7F9F48A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664788-FF34-DA4B-B309-052B545DDA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10944F-18CC-A743-87C3-DF4ED68B6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216D-6838-854A-80DE-D970B1D270A0}" type="datetimeFigureOut">
              <a:rPr lang="en-US" smtClean="0"/>
              <a:t>2/1/21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497B22-13A9-134C-957E-9EC2F983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107CF1-F9FF-2F4E-A8B3-44D12F05A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D913-CB6C-894C-A5DA-461074B2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354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C0138-FF2A-8E45-9008-4DCF4794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5B113D-6420-5C4A-902B-C975D50D04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0540FD-6FF9-7B41-AE3C-AD84C7FA83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CA56B5-EE97-C34B-AED0-729FDC2C2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216D-6838-854A-80DE-D970B1D270A0}" type="datetimeFigureOut">
              <a:rPr lang="en-US" smtClean="0"/>
              <a:t>2/1/21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7B3FD8-295F-8C4C-98DE-AA628DCA0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F6D491-383D-A448-AAEF-EEFFFC616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0D913-CB6C-894C-A5DA-461074B2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4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4B2B58-43A8-6A44-80B9-5A7D80728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71874-D34B-114C-A6A7-407B5A1B9F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7B353-97E3-3A4B-A99D-3FA74400C3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2216D-6838-854A-80DE-D970B1D270A0}" type="datetimeFigureOut">
              <a:rPr lang="en-US" smtClean="0"/>
              <a:t>2/1/21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7823C-E158-5E47-9DF3-ACB990B11E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A5C632-7517-774B-912E-8CACDB7D06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0D913-CB6C-894C-A5DA-461074B27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245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0.png"/><Relationship Id="rId7" Type="http://schemas.openxmlformats.org/officeDocument/2006/relationships/hyperlink" Target="file:///upload.wikimedia.org/wikipedia/commons/4/44/Beaubourg_Auchan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microsoft.com/office/2007/relationships/hdphoto" Target="../media/hdphoto1.wdp"/><Relationship Id="rId4" Type="http://schemas.openxmlformats.org/officeDocument/2006/relationships/image" Target="../media/image21.jpeg"/><Relationship Id="rId9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wmf"/><Relationship Id="rId7" Type="http://schemas.openxmlformats.org/officeDocument/2006/relationships/image" Target="../media/image3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4" Type="http://schemas.openxmlformats.org/officeDocument/2006/relationships/image" Target="../media/image2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astream.cern.ch/MediaArchive/Photo/Public/1961/6103421/6103421/6103421-A4-at-144-dpi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wmf"/><Relationship Id="rId5" Type="http://schemas.openxmlformats.org/officeDocument/2006/relationships/image" Target="../media/image63.wmf"/><Relationship Id="rId4" Type="http://schemas.openxmlformats.org/officeDocument/2006/relationships/image" Target="../media/image29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wmf"/><Relationship Id="rId4" Type="http://schemas.openxmlformats.org/officeDocument/2006/relationships/image" Target="../media/image6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7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jpeg"/><Relationship Id="rId4" Type="http://schemas.openxmlformats.org/officeDocument/2006/relationships/image" Target="../media/image78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10" Type="http://schemas.openxmlformats.org/officeDocument/2006/relationships/image" Target="../media/image87.png"/><Relationship Id="rId4" Type="http://schemas.openxmlformats.org/officeDocument/2006/relationships/image" Target="../media/image81.jpeg"/><Relationship Id="rId9" Type="http://schemas.openxmlformats.org/officeDocument/2006/relationships/image" Target="../media/image8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101.emf"/><Relationship Id="rId4" Type="http://schemas.openxmlformats.org/officeDocument/2006/relationships/image" Target="../media/image10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wmf"/><Relationship Id="rId4" Type="http://schemas.openxmlformats.org/officeDocument/2006/relationships/image" Target="../media/image10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5" Type="http://schemas.openxmlformats.org/officeDocument/2006/relationships/image" Target="../media/image25.png"/><Relationship Id="rId4" Type="http://schemas.openxmlformats.org/officeDocument/2006/relationships/image" Target="../media/image11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jpeg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jpe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4.jpeg"/><Relationship Id="rId7" Type="http://schemas.openxmlformats.org/officeDocument/2006/relationships/image" Target="../media/image13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41.wmf"/><Relationship Id="rId5" Type="http://schemas.openxmlformats.org/officeDocument/2006/relationships/image" Target="../media/image138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40.w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2.w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E2A933BF-0E8B-EE43-BE66-2838CFFAA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1695450"/>
            <a:ext cx="11303000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382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36" y="1205102"/>
            <a:ext cx="3096344" cy="2415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 descr="C:\NaPac\Figures\figure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37" y="4200625"/>
            <a:ext cx="3222377" cy="241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0E6AC94D-19C6-42D4-9165-85A600FBFFE3" descr="26FD4457-AB09-48C8-92FD-EB4B5B767CDD@cern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20628" y="4170350"/>
            <a:ext cx="3005933" cy="2447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2" descr="data:image/jpeg;base64,/9j/4AAQSkZJRgABAQAAAQABAAD/2wCEAAkGBxQSEhQUEhQWFBQXFRQUFxQXFBQVFBcdFxQXFhQVFxUYHCggHBwlHBcUITEiJSkrLi4uFx8zODMsNygtLisBCgoKDg0OGhAQGywkHCQsLCwsLCwsLCwsLCwsLCwsLCwsLCwsLCwsLCwsLCwsLCwsLCwsLCwsLCwsLCwsLCwsLP/AABEIAMIBAwMBIgACEQEDEQH/xAAaAAACAwEBAAAAAAAAAAAAAAAAAgEDBAUG/8QAPxAAAQMCBAMGBAQDBQkAAAAAAQACEQMhBBIxQVFhcQUTIoGRoTKxwdEjQlLwBhThFUOSovEWM1NiY5OywtL/xAAZAQEBAQEBAQAAAAAAAAAAAAAAAQIDBAX/xAApEQEAAgICAQMDAwUAAAAAAAAAARECEgMhEwQxQSJRYRRSoTJCcZHR/9oADAMBAAIRAxEAPwDz1NivY1Mxiua1cbdKDWIazUeauY1SW3B8vsllBoUgKWDVNCWtFhTCaFMJYWEQmhTCWFAQAnhTCWtEhEJ4RCWlEhTCeEQlr7EhTCaEQloWEQnhEIUrhTCaFMJZRIUQnhEJZRIRCeEQi0SFEJyFMK2istSOaroSuElS1Zgzf98lRWbt+wFucFUKe5VtKZO7UrQWIRO1TGq9rVDGq1rVztugAhzZCeEQllE4HinUBuoTtSykAIhNCkBLWiwpATQiEsosKYTQphLKIphNCISyiwphNCISwsIhNCmEsokIhPCIVtaJCITwiEtKJCITwiEKJCE8KISyi5UQnhRCFK3WQGpgJ+il1kspU5s29UFqtayEEJaUz5EK3KhLKZ6It7K2ErWweqtAXO26QAphNCkBLWlRF/ZS3+qdzUHilmohELHjWFrSc7xYnMCLdQRCoOYZfx3iSB/ckGeWSR6paU6kKYVVCm4XLnEcHBn/AKtCvhLWkQgBMAphLWiQpTQiEsosIhPCIS1osIhNCmEtKJCITwiEsosIhNCISyiwohVvrkOyhjyeRp6cRmeCR5LNS7Va5ucNfl0kd27qIa8meStpTbCIStrCwhwni0/RWwlrRISuvZWFAalpqXKliTKd3BNlSyiEKIVkKISylWVCshCtwtM5bITMupyqG69VxtqjwhTCmEtdUQlmJnqrIWR2FzHNncLkQMhAvsHNKWuqvF1ZY7IM1rHRp8zr5KsyHMhuaHCQCJbY2ExHQlT2jg3ZDFartaKJ3HClKrFNznsy1XCCZJZTvDTb4AD1VtiYdOnUDpg6ajQjqDcKyFQ7DOJBLwSNCWXHQtcIVuGzXDiCQdQ3LtuJKltxB4RCeEQmy0WEQnARCWalhEJoUwllEhEJ4UwlmquFMJ4RCWakhEJ4VNStBgNcTya4j1AKWVQq0gRzFwdxzC5QpEUgBGfK0F2W1yJ3jyhaq+KAa7OKosfhoYgDrmDT8wsBr0+5YPxAz8ID8Ou0jxNiTlj0K1FszTt06cczuTqU0LKcY1p+IEcHeBw83AA+cdVfQrtf8LgY1AIJHWFO1qDAKSnhKBKWupWt9VMJ4RCmxqSEQnhQVbNSwoTQf3KEspnCV7PVMEy426ala5NmHH3UCx6p0tYxQClpNtB4n5qK1cN2cTwaxzj7BUfzhmzHAcXU60/4Qy/qr3JUQfGiWebR/mCrpvmo2BAGYaOG3yvqsXaOJBDc1QtBc2wYWk3/AEuEx5o/nR3jZrMaQHWLqZaRaJcIjptz1V7Yn3dyEtIXd1+iws7Up/qpvjXJUZI6sLojo4q5nalIuID5OsBjyfZqnbfTYAphQx4OnW4I+YTgKWuhYUgJoRCWalhTCaEQlrqWFMJoRCWaFhEJ4QAlmpIVdMXd1H/iFfl5JHAASSG7kmAPMlLNVWLsx5P6XfIrn1GAMpm2VzqUCbNuCCOMxdacbi2mlULTnGR12Mc5ummceGfNZatUA0zDjmqNtlzFsAkwGyQJF7arUSxlEOqJ8kv5j0HzKelUDpykGNY1HUajzUFl53MDeLclLa1Q7h6pgFIbHNT5H2+6WalhEKYPIe6MnmlmpOnqgN/1VkJYnp802NVcnYWQroQmyaw54KYFUZj19imFXr6E/JcrejVa5M0yqRUH7lTmv1SzVYz4j0H1VkKgAAzubE/JOagAkmBxNktdVPaBs0cXt+qjDEiqAXFzg10utIu2BbRUY6sSaeUWz3cZaPhdpuesKMK7LVs3whhuHGpq4bm58gftYnpice3Xc/iVy+0Rqcp0EfDck7BxsVsptY+XQ1202PlKyYvDA5gLDwzDnCb2AgpE9rlh06VIjb0OvmrFndQbGrv+7V/+loCzOTUYJUqFKlroFKEJsaBClCbLoFjx9BsSQy7mzmaCDce61VJsAYk62PzWXFUXAAhzZzD4mFx6A5gtRPaTj+FFLDNJtDfEbsDQ6zW6ui2ughaTgLyKjwf1ZcOXf4nUifdZ8NSeXF2ZgEkSKbg/axPeX0Mz7ro0pvJBg6gRtOklWcmMcLcztTBv7p5bWfmykSWUbza+WmOKoq4d+ankeGu7yKhNMEkim67ocMxiIPCOi6fagPdOA1JaN93tHJZ6jpqUoADg5wInbI6/Nt7H+qsZplxxaX4N5Ml1JxiATQfn42f38jyiFYKVVoJzsdyLH7bBxeXeZlbWtS1/hdabGwufJZ3lrxhu3QKYUs0UwpsuhYRCaEruA1+SbLqV17ev2UgJ2tjREJsmpYQpkIVs1cIOTArn08UfzQFa3Eg6EeqkxLvEQ2gqdVmFbmnFRRdVxfY8VSKLjBLgTqJZMdBmCSvUsY1g248laypYdE7hNbYu0Q/NTzPZGYkgUXg/Cf8Aqn6dVGDc7OSzKGhghvduaT4joC6R5+yjtCoDUpiCSA5wAOUzZouCCNSjBH8R1nBxayQ55fEOOji4ndbj+licPqa+8qST3YE8zJ6hoM9ZlZv5hxlxEGWgfg1TlmBA3M3vZdLOuVSrtN7fEBmOouJaOqkTfwuXHTqNxki7XxvFOoB6OaPaVqpVg4SPcEHzBAIVD6sTv0hV4XE5pgEX3y8BwJWJdNabw5TmVGdSHLLWq/OpzqkOUhylmq7OpD1TmSVK4brPt9Si6rnV2zEiRsDJ4aC6oxVecvhd8WsAEWNwCcxjpdFIhwJItJ1AWbG4amSyadP4j4u7aY8Jubaey1ExbGWE1014KtY5muEudeJBvrLSYsN4UjFtuWmdeIba0B0X8lmwWEpgT3VMHM7Rjf1HeJVuGY1uUixO83NjrxSZhNJpk7Wx1Msh1djJdTsHUwfjbIgkk+UJG4yma1L8am1wFTSpTe1wgAXkxc/DM8CdVs7WqHIABmmozwmSDDpNt7Aqig53fMk5m5KmV2dzzqzw5i0Wjz4ytRMUzlxzbpMxYmJB5tIcPQXHuOavDp6KhzQdgeNgUuGaACGgAZnWAga8Aucz9nSMJ+Wo/sovyPsq8ygv2Hqlrodz9gL+VvdSOnqR9EjTCbMlpoa/Ie6MvG/X7aJDUWHH978VOxbcAvPi4hwiANN+Om6JuUyxqHSY4ESDI4gghC5lTG1gYFJpHHO8bcBTPzQrUpUOAPTqITNavHM7KqjQDycR8lro9l1LTUcOWZ3zXsnix/c4RzZz74S9PlTBxWCk5zRcEmIkFs9dAtNOoY3J5xPtZcZh6o7aApaSNNFWKik1Lb/vqst6wxfzB755DS6GtaAMs7kgSRGysoYgmsCQRLHCIbsWmCQTf7rJgsTBe7K4lz3WGTMQIbaTy6JziprUpsTmGUASJaT4iCY0C6U5VH8uoXOduInQtJHQw4SsTKxzxmE95ElpA6BveTt/VRjMC9zmllQgNPw2jUGY3tOvlCwtxjmnM8QMxP5j4ZkHhN9NVMYv2XLr3au1u1nUiAwtPiAcG03OiYEGKktJm3GF1sI5wBsNd3GdByPzXFrtOIa7MzJDbxUOhglpEWOmrfNaMBjTmNPKd4JBAsNLNlvKdUnH6fymP9VzPXw9A16YOWakSR9uXNWOsuNPTGK/MgOWfMpzKUtNBesuKe6NBv8AmPDmxFR52APUwPkVjxz32sN9D04qxDOUdOi2s4QMsyNnN245oWbFVyCyWub8Wvc5NN/GTH9ECo6QS02ESMu54ZkmLMub4ssAuBOgm1z0lWIqWZx6X4KsQxvhdvZwbIud2n5jzWui4QIEDQAiI5LmdnVvCBEAAiOjiLclqpvtfj8yplHa4x0nGVT3lMAEgZ3uy62AaIEX+La9rKl7x3tFzD4HOe23wklhMg9W3281z8W95rPLS2GtYzxAm7iXQYItdvJV4lndmk4RAqszZWFoOYFgJ8Zv4tvNajFjKXqO8SMOUGTNyZMWkz6LCyoSY0tMyD7D77pm1L3vt0K56ulN/eT091PeDRcwYiCb72GgPAeqy9p9oim0yYflcRY2IbNrabSkYzKTMRFy7FLE5tNOPG6ydodq90SS12UNmYGUXGpBJ9AsHZOOGRjRyAvMxGYXMzf5qvtHFA06gqtaJBaHAuIIDiACbQdbcVvSppicvpuHXodqtebabSHCeYkX8lY3E2dyMC+ab2uvO9mY8ZSDZjYafELjRpuZuINoTUO0PE58lwgeGIi5FMSXRJvorPH30zGfXbdVp1ZOWnTyyYzNIP8AkdH72KFSO0A0AFzWwB4TncRbQkalClSlQ4JrgbieolTQrkzPHl9FnNTa6jCnXXU9F6q6Pl0RVKcVisba3snFRZp0hZiMWRpPWytdioaTwB1XMxNQW8W+n7CnHVIpuvMiJtN7K6s20dlYrKwCIkTOkzcjqqcZXmsx4tlIbMazN509UtGiHCLgWHxOv5Ss2LZlAABEOa7cg+ISfutREbOeV69t2K7S1Fn+EmSQ35fQJX497acGiWtA2c0niSY81z85l8EatGnObeisxoOWDJGwkjpN1dYScspubFXturmLjTfk0gkkAHYQAJ6zCz/7S1QfC2Bm+EtIt1B4z91ZTIDDIDpNpOt9LjT7IzgMMAEDgRF4MDRbiMf2vNOPLP8Af/D0/Yn8V0Gva5wdYgkPYXA9YJXZ/iT+J8Li6oe0spnKG+F76ZdG7iMs+fBeHw2IBA/3YOpzxx4h0g+S3MxA1JpxuRUn6fVYmIiJiHpwmcpjLKpmPbqf+us/GBlxUD27guaXAcWnU9DJ4HY3vxzYBaQ8kwA0gyes2XErPDo1IJ1a+G+zhKy4QEOfdwDDkaAdj4jM+Q8ly8cS9HkmJqIduviCdakOnSmGwOUuBk87dAuviamHGGYB3zsRJ8bnU8sEi2UAAjTYddl4R9Zwcbk6nZ0Xurg5/wAUkHILxTkDW0CfJbjCnOc7n5/29d3kyCCPMbdCslSoC52ZxjwtgAEaTNwbX1XEDif7+qNYMty+haqMJjaglxeDN/EBpoR4d7DZc/E3PL94dx3hbmBnLUIdeZa4iQdibi/JdYkOFjYjULxFbtCoW1AHNh2xzbt626rRhO23in4hEC0OM2/5SI+6uXFMwzjz43TXJqucA+HOqOkiIhgyzpP5dJ5pu0a5psyPLpblfeCHBr2mSQ2Z219NFzsBijTDcxMkOeSJBBdGsgjfX5KrtbE56YAe+Dck5IB4A5Z0HFa07iHKc/pmfl6MY5tOBmh1ol05mu3BEzB1tNr8UuB7SbVzgzDiTBBBI0BHKAJiYN15uvii5rmiAS2ANAbXeA6YJnQSfrmbicwbkJzEjNNxYeLbkND5J4bSfUVMPRYTHnvXNLgAG5Sbl14Gu7pHv5LPjMTmzNMOaRkAgCMzonk4SARa4XFPaje9zOYwSYLMvhFog8jY2/ore0ap/I+XNzEkunPYCbkzYtg7xBuAtxxVMOfnicZrumnC445Hl2WWAvBO92hw1JtAkLH2rVzsFQMDQSXWA8UmXePcTaPZc/CYoinUZAJJkg3dMi4Eeq6FTGNNPRwkmws3xAB1tOXHyK6aVNvPjyxyYVfwii9zDkbEQXGP0jxFszMHz4BbK2KqMlmXMXND4DZERAPGeRAXDwxJcJAy5230jexJnT6Lq4rEwS5tyLAmPFDpBBNpBGlpndM8ezizvGfinTp165A7p5NOPCSWNJHMEghSvMVsWMxkkEmYIve9780LPilv9Rj91Lu1XbFPQ7ZcOHNcdC9WmP2fKj1XLE3s9JT7TBaT9Uv9siBrO68/JXQ7Bx1KjVD61BuIb/w3ue1vU5blZnih3j13JNRbd/aDSBdae0sRLQJ1IPpdedxdYOqOc1jaYLiQxubK0E2aMxJgcyVZXkNY7vGuJnwAuLmx+oERfkSp4ouGsfXZ1MTD0uGxkwJNtrrPj61nQTx1JHv9Fz8PgXuoPr95Sa1hAyOrMbVdJ/JS1cFt/h/srE48upUGBxaC5zi5jA0AGPE8jWNJWfHETbvHrJyx1mP8KxifHtfxeisOOzZjbSDbbqRK4teuQY4WMEOFtYIsR0UNxMgg/P2W/HDhHrJjp3MPWkMg/CJm/oU1SpeJ1IOltlx6eLygRP7K14dj3DvshNMHxERNrmBrAAu4AgbrM4O2HqomK+XcwtWIuI6fIzZaTWE+S8o/tEflkcft+wrqfagvLibc1ieKfd6cPXccdPR1ao8tfTX2Wam8kugwJvaeXELDhqrX0X1DWpsyFsU3l/evnXIGsIIHMhc/+dEXN8x43HRSOKTL1vH7w2VXEExF5HrNwrhi7xMggXi4MR7wuT3wcDLhpaTH+pVNOuIudvP0XTxvJPqqnr2n8u1UxDiHGRlGnBtpssdCs5oaHDWAJ+G+kcD91kpYzpFpv8k2JxwIhu4g7T14qxhXTOXqIyja+4aG1clQtccoMToB1sYieCepVgvEwZi0ZbwJHkVx6tWb78gB8kjXLWjh+qmOoelFYAOtEiBI1B3JO1ll7vw2ECHElsgG0QWyJgnVcjvlfUrABuU/lg3PylTSnT9TGUdw0sxpawN1ghwkA+QPDiDwGiStiB3kicjiHGOPESsYqwLWMfuVTK1GMPPlz5VEN+OxIdUJHHYR7J6leBY3iMw9/UQuaXJu89FdWfLNzP3b6jh3YA1sZGs3BHnZI+t4A0ExMkbaafNZRW/f9dUpq+Y4JqTyNlGqWnwkgiTaxHnvMn1VtfFEtaZ1zDn8Umb2WR2M8RcBBPPlEcwsxcmtr5dYqJbH1pMgD3+pKhZMyFac95CiUShVhMoBUIQTKFCEVMp6dUt0KrlEoRMx7JJQoQgkFEqEIi6g1pPicWjiG5jrwkJahAJykkbEjKT1En5quUIpw5BKRCCZQATooQglEqJQiJUIQihCEIBTKhCoEIUIJQhQglCEIBCEIBChSgEIQgEKFKAQoUoIUqEIJQoQglCFCCVClCAQoQgFKhCCUKEIJUKUIBQhCAQpUIBCEIBCEIBCEIJQhCAQUIUQIQhVUIQhBKEIUAoQhUShCEAhCFAIQhUQpQhAIQhBCEIQShCEAoCEIBCEIBCEIBCEIP/Z"/>
          <p:cNvSpPr>
            <a:spLocks noChangeAspect="1" noChangeArrowheads="1"/>
          </p:cNvSpPr>
          <p:nvPr/>
        </p:nvSpPr>
        <p:spPr bwMode="auto">
          <a:xfrm>
            <a:off x="1587501" y="-112236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 descr="File:Beaubourg Auchan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1181413"/>
            <a:ext cx="3215680" cy="241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5562272" y="1341484"/>
            <a:ext cx="1102249" cy="1871492"/>
            <a:chOff x="3995936" y="1341484"/>
            <a:chExt cx="1102249" cy="1871492"/>
          </a:xfrm>
        </p:grpSpPr>
        <p:grpSp>
          <p:nvGrpSpPr>
            <p:cNvPr id="13" name="Group 12"/>
            <p:cNvGrpSpPr/>
            <p:nvPr/>
          </p:nvGrpSpPr>
          <p:grpSpPr>
            <a:xfrm>
              <a:off x="3995936" y="1341484"/>
              <a:ext cx="1102249" cy="1871492"/>
              <a:chOff x="3995936" y="1341484"/>
              <a:chExt cx="1102249" cy="144016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3995936" y="1341484"/>
                <a:ext cx="1080120" cy="144016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018065" y="1497249"/>
                <a:ext cx="1080120" cy="4263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dirty="0"/>
                  <a:t>Converter</a:t>
                </a:r>
              </a:p>
              <a:p>
                <a:pPr algn="ctr"/>
                <a:r>
                  <a:rPr lang="en-US" dirty="0"/>
                  <a:t>AC to DC</a:t>
                </a:r>
              </a:p>
            </p:txBody>
          </p:sp>
        </p:grpSp>
        <p:sp>
          <p:nvSpPr>
            <p:cNvPr id="12" name="Lightning Bolt 11"/>
            <p:cNvSpPr/>
            <p:nvPr/>
          </p:nvSpPr>
          <p:spPr>
            <a:xfrm>
              <a:off x="4211960" y="2093591"/>
              <a:ext cx="648072" cy="1028328"/>
            </a:xfrm>
            <a:prstGeom prst="lightningBol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ight Arrow 14"/>
          <p:cNvSpPr/>
          <p:nvPr/>
        </p:nvSpPr>
        <p:spPr>
          <a:xfrm>
            <a:off x="5087888" y="1903862"/>
            <a:ext cx="288032" cy="687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6826560" y="1933586"/>
            <a:ext cx="288032" cy="687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5400000">
            <a:off x="8787308" y="3513338"/>
            <a:ext cx="288032" cy="687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 rot="10800000">
            <a:off x="6900630" y="4925960"/>
            <a:ext cx="288032" cy="687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" descr="http://t0.gstatic.com/images?q=tbn:ANd9GcQ2L491fJLWnE2ETG3oMvLsXMc1QHqfR94XxbABNT_BVZeYtpFih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5520" y="4610248"/>
            <a:ext cx="1690606" cy="1567258"/>
          </a:xfrm>
          <a:prstGeom prst="rect">
            <a:avLst/>
          </a:prstGeom>
          <a:noFill/>
        </p:spPr>
      </p:pic>
      <p:sp>
        <p:nvSpPr>
          <p:cNvPr id="22" name="Right Arrow 21"/>
          <p:cNvSpPr/>
          <p:nvPr/>
        </p:nvSpPr>
        <p:spPr>
          <a:xfrm rot="10800000">
            <a:off x="3332967" y="4892137"/>
            <a:ext cx="288032" cy="687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RF acceleration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631504" y="7620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From RF to acceleration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588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991544" y="44624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Designing an RF LINAC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419">
            <a:off x="6870720" y="1269475"/>
            <a:ext cx="3581400" cy="156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912" y="5157193"/>
            <a:ext cx="5057056" cy="850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04" y="3276849"/>
            <a:ext cx="3635896" cy="1321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642923" y="1412776"/>
            <a:ext cx="50405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Cavity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Control the field pattern inside the cavity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Minimize the </a:t>
            </a:r>
            <a:r>
              <a:rPr lang="en-US" dirty="0" err="1"/>
              <a:t>Ohmic</a:t>
            </a:r>
            <a:r>
              <a:rPr lang="en-US" dirty="0"/>
              <a:t> losses on the walls/maximize the stored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Beam dynamics design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Control the timing btw field and particles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Insure that the beam is kept in the smallest possible volume during acceleration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31504" y="7620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From RF to acceleration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808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991544" y="44624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Electric field in a cavity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665372" y="3878484"/>
            <a:ext cx="8553646" cy="2736304"/>
            <a:chOff x="141372" y="3878484"/>
            <a:chExt cx="8553646" cy="2736304"/>
          </a:xfrm>
        </p:grpSpPr>
        <p:grpSp>
          <p:nvGrpSpPr>
            <p:cNvPr id="21" name="Group 20"/>
            <p:cNvGrpSpPr/>
            <p:nvPr/>
          </p:nvGrpSpPr>
          <p:grpSpPr>
            <a:xfrm>
              <a:off x="141372" y="5306610"/>
              <a:ext cx="5400600" cy="1065212"/>
              <a:chOff x="107504" y="5157192"/>
              <a:chExt cx="5400600" cy="1065212"/>
            </a:xfrm>
          </p:grpSpPr>
          <p:pic>
            <p:nvPicPr>
              <p:cNvPr id="15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7504" y="5157192"/>
                <a:ext cx="5181600" cy="1065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339966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3" name="Straight Arrow Connector 2"/>
              <p:cNvCxnSpPr/>
              <p:nvPr/>
            </p:nvCxnSpPr>
            <p:spPr>
              <a:xfrm>
                <a:off x="141372" y="6199172"/>
                <a:ext cx="5366732" cy="0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5640743" y="3878484"/>
              <a:ext cx="3054275" cy="2736304"/>
              <a:chOff x="5648218" y="3599958"/>
              <a:chExt cx="3054275" cy="2736304"/>
            </a:xfrm>
          </p:grpSpPr>
          <p:grpSp>
            <p:nvGrpSpPr>
              <p:cNvPr id="12" name="Group 13"/>
              <p:cNvGrpSpPr>
                <a:grpSpLocks/>
              </p:cNvGrpSpPr>
              <p:nvPr/>
            </p:nvGrpSpPr>
            <p:grpSpPr bwMode="auto">
              <a:xfrm>
                <a:off x="5648218" y="3599958"/>
                <a:ext cx="3054275" cy="2736304"/>
                <a:chOff x="1764" y="8178"/>
                <a:chExt cx="8215" cy="6635"/>
              </a:xfrm>
            </p:grpSpPr>
            <p:pic>
              <p:nvPicPr>
                <p:cNvPr id="13" name="Picture 14" descr="E:\temp\proto\lignes de champ.hgl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4" y="8178"/>
                  <a:ext cx="8215" cy="66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4" name="Rectangle 15"/>
                <p:cNvSpPr>
                  <a:spLocks noChangeArrowheads="1"/>
                </p:cNvSpPr>
                <p:nvPr/>
              </p:nvSpPr>
              <p:spPr bwMode="auto">
                <a:xfrm>
                  <a:off x="2190" y="8607"/>
                  <a:ext cx="5040" cy="37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5875">
                      <a:solidFill>
                        <a:srgbClr val="000000"/>
                      </a:solidFill>
                      <a:miter lim="800000"/>
                      <a:headEnd type="none" w="sm" len="med"/>
                      <a:tailEnd type="none" w="sm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cxnSp>
            <p:nvCxnSpPr>
              <p:cNvPr id="17" name="Straight Arrow Connector 16"/>
              <p:cNvCxnSpPr/>
              <p:nvPr/>
            </p:nvCxnSpPr>
            <p:spPr>
              <a:xfrm>
                <a:off x="5806602" y="6093296"/>
                <a:ext cx="2895891" cy="0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TextBox 21"/>
          <p:cNvSpPr txBox="1"/>
          <p:nvPr/>
        </p:nvSpPr>
        <p:spPr>
          <a:xfrm>
            <a:off x="2068323" y="980729"/>
            <a:ext cx="8076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Assuming that the solution of the wave equation in a bounded medium can be written as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2567609" y="2144818"/>
            <a:ext cx="7346193" cy="1222851"/>
            <a:chOff x="1043608" y="2257303"/>
            <a:chExt cx="7346193" cy="1222851"/>
          </a:xfrm>
        </p:grpSpPr>
        <p:grpSp>
          <p:nvGrpSpPr>
            <p:cNvPr id="29" name="Group 28"/>
            <p:cNvGrpSpPr/>
            <p:nvPr/>
          </p:nvGrpSpPr>
          <p:grpSpPr>
            <a:xfrm>
              <a:off x="1043608" y="2381959"/>
              <a:ext cx="4032448" cy="812730"/>
              <a:chOff x="1043608" y="2381959"/>
              <a:chExt cx="4032448" cy="812730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1043608" y="2825357"/>
                <a:ext cx="2376264" cy="369332"/>
              </a:xfrm>
              <a:prstGeom prst="rect">
                <a:avLst/>
              </a:prstGeom>
              <a:noFill/>
              <a:ln w="25400"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Function of space</a:t>
                </a:r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 flipV="1">
                <a:off x="3419872" y="2381959"/>
                <a:ext cx="1656184" cy="585400"/>
              </a:xfrm>
              <a:prstGeom prst="straightConnector1">
                <a:avLst/>
              </a:prstGeom>
              <a:ln w="25400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/>
            <p:cNvGrpSpPr/>
            <p:nvPr/>
          </p:nvGrpSpPr>
          <p:grpSpPr>
            <a:xfrm>
              <a:off x="5787047" y="2257303"/>
              <a:ext cx="2602754" cy="1222851"/>
              <a:chOff x="1962668" y="2075868"/>
              <a:chExt cx="2602754" cy="122285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TextBox 30"/>
                  <p:cNvSpPr txBox="1"/>
                  <p:nvPr/>
                </p:nvSpPr>
                <p:spPr>
                  <a:xfrm>
                    <a:off x="1962668" y="2652388"/>
                    <a:ext cx="2602754" cy="646331"/>
                  </a:xfrm>
                  <a:prstGeom prst="rect">
                    <a:avLst/>
                  </a:prstGeom>
                  <a:noFill/>
                  <a:ln w="25400">
                    <a:solidFill>
                      <a:schemeClr val="tx2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Function of time</a:t>
                    </a:r>
                  </a:p>
                  <a:p>
                    <a:pPr algn="ctr"/>
                    <a:r>
                      <a:rPr lang="en-US" dirty="0"/>
                      <a:t>Oscillating at freq. </a:t>
                    </a:r>
                    <a14:m>
                      <m:oMath xmlns:m="http://schemas.openxmlformats.org/officeDocument/2006/math">
                        <m:r>
                          <a:rPr lang="en-US" i="1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fr-FR" i="1">
                            <a:latin typeface="Cambria Math"/>
                            <a:ea typeface="Cambria Math"/>
                          </a:rPr>
                          <m:t>/2</m:t>
                        </m:r>
                        <m:r>
                          <a:rPr lang="fr-FR" i="1">
                            <a:latin typeface="Cambria Math"/>
                            <a:ea typeface="Cambria Math"/>
                          </a:rPr>
                          <m:t>𝜋</m:t>
                        </m:r>
                      </m:oMath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31" name="TextBox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962668" y="2652388"/>
                    <a:ext cx="2602754" cy="646331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t="-2727" b="-11818"/>
                    </a:stretch>
                  </a:blipFill>
                  <a:ln w="25400">
                    <a:solidFill>
                      <a:schemeClr val="tx2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2" name="Straight Arrow Connector 31"/>
              <p:cNvCxnSpPr/>
              <p:nvPr/>
            </p:nvCxnSpPr>
            <p:spPr>
              <a:xfrm flipH="1" flipV="1">
                <a:off x="2699792" y="2075868"/>
                <a:ext cx="209446" cy="585400"/>
              </a:xfrm>
              <a:prstGeom prst="straightConnector1">
                <a:avLst/>
              </a:prstGeom>
              <a:ln w="25400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2055086" y="3555319"/>
                <a:ext cx="807604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First step in cavity design: Concentrating the RF power on the beam path in the most efficient way. Tailor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/>
                      </a:rPr>
                      <m:t>𝐸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latin typeface="Cambria Math"/>
                          </a:rPr>
                          <m:t>𝑥</m:t>
                        </m:r>
                        <m:r>
                          <a:rPr lang="fr-FR" i="1">
                            <a:latin typeface="Cambria Math"/>
                          </a:rPr>
                          <m:t>,</m:t>
                        </m:r>
                        <m:r>
                          <a:rPr lang="fr-FR" i="1">
                            <a:latin typeface="Cambria Math"/>
                          </a:rPr>
                          <m:t>𝑦</m:t>
                        </m:r>
                        <m:r>
                          <a:rPr lang="fr-FR" i="1">
                            <a:latin typeface="Cambria Math"/>
                          </a:rPr>
                          <m:t>,</m:t>
                        </m:r>
                        <m:r>
                          <a:rPr lang="fr-FR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dirty="0"/>
                  <a:t> by choosing the appropriate cavity geometry</a:t>
                </a: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5086" y="3555319"/>
                <a:ext cx="8076043" cy="646331"/>
              </a:xfrm>
              <a:prstGeom prst="rect">
                <a:avLst/>
              </a:prstGeom>
              <a:blipFill>
                <a:blip r:embed="rId7"/>
                <a:stretch>
                  <a:fillRect l="-471" t="-3846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631504" y="7620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From RF to acceleration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12</a:t>
            </a:fld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447" y="1732899"/>
            <a:ext cx="47974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8167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991544" y="132420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One word on travelling wave cavities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35560" y="1124745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These cavities are essentially used for acceleration of ultra-relativistic particles.</a:t>
            </a:r>
          </a:p>
          <a:p>
            <a:r>
              <a:rPr lang="en-US" dirty="0"/>
              <a:t>The longitudinal field component is: </a:t>
            </a:r>
          </a:p>
        </p:txBody>
      </p:sp>
      <p:pic>
        <p:nvPicPr>
          <p:cNvPr id="3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15480" y="3574439"/>
            <a:ext cx="5650434" cy="2168110"/>
          </a:xfrm>
          <a:noFill/>
        </p:spPr>
      </p:pic>
      <p:sp>
        <p:nvSpPr>
          <p:cNvPr id="11" name="TextBox 10"/>
          <p:cNvSpPr txBox="1"/>
          <p:nvPr/>
        </p:nvSpPr>
        <p:spPr>
          <a:xfrm>
            <a:off x="3807685" y="2521992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 a space harmonic of the field, given by the cavity periodicity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19536" y="3009692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Particle whose velocity is close to the phase velocity of the space harmonic exchanges energy with it. Otherwise, mean effect is null.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919536" y="5733257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Constant cell length does not allow synchronism</a:t>
            </a:r>
          </a:p>
          <a:p>
            <a:r>
              <a:rPr lang="en-US" dirty="0"/>
              <a:t>Structures are long without space for transverse focusing</a:t>
            </a:r>
          </a:p>
        </p:txBody>
      </p:sp>
      <p:pic>
        <p:nvPicPr>
          <p:cNvPr id="45" name="Picture 3" descr="0210005_0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4113" y="3690550"/>
            <a:ext cx="3171253" cy="1931294"/>
          </a:xfrm>
          <a:prstGeom prst="rect">
            <a:avLst/>
          </a:prstGeom>
          <a:noFill/>
        </p:spPr>
      </p:pic>
      <p:sp>
        <p:nvSpPr>
          <p:cNvPr id="47" name="TextBox 46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631504" y="7620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From RF to acceleration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13</a:t>
            </a:fld>
            <a:endParaRPr lang="en-GB"/>
          </a:p>
        </p:txBody>
      </p:sp>
      <p:pic>
        <p:nvPicPr>
          <p:cNvPr id="5221" name="Picture 1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287" y="1780586"/>
            <a:ext cx="39814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" name="Picture 10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348" y="2434124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7452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991544" y="44624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Cavity parameters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6187860" y="921869"/>
            <a:ext cx="4427984" cy="1557722"/>
            <a:chOff x="4716016" y="1538899"/>
            <a:chExt cx="4427984" cy="1557722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5148064" y="2911955"/>
              <a:ext cx="1656184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5156531" y="1628800"/>
              <a:ext cx="0" cy="129162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5157110" y="2126403"/>
              <a:ext cx="667225" cy="794019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824335" y="1908231"/>
              <a:ext cx="21857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X – Horizontal plane 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876255" y="2727289"/>
              <a:ext cx="22677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Z – Beam direction 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716016" y="1538899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Y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639051" y="1130846"/>
            <a:ext cx="5111824" cy="2506388"/>
            <a:chOff x="395288" y="1628775"/>
            <a:chExt cx="5472112" cy="2956628"/>
          </a:xfrm>
        </p:grpSpPr>
        <p:sp>
          <p:nvSpPr>
            <p:cNvPr id="50" name="Rectangle 14"/>
            <p:cNvSpPr>
              <a:spLocks noChangeArrowheads="1"/>
            </p:cNvSpPr>
            <p:nvPr/>
          </p:nvSpPr>
          <p:spPr bwMode="auto">
            <a:xfrm>
              <a:off x="3946065" y="3461597"/>
              <a:ext cx="958182" cy="474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GB" altLang="en-US" sz="2000">
                  <a:solidFill>
                    <a:srgbClr val="990099"/>
                  </a:solidFill>
                </a:rPr>
                <a:t>Cavity</a:t>
              </a:r>
            </a:p>
          </p:txBody>
        </p:sp>
        <p:sp>
          <p:nvSpPr>
            <p:cNvPr id="51" name="Text Box 30"/>
            <p:cNvSpPr txBox="1">
              <a:spLocks noChangeArrowheads="1"/>
            </p:cNvSpPr>
            <p:nvPr/>
          </p:nvSpPr>
          <p:spPr bwMode="auto">
            <a:xfrm>
              <a:off x="4211638" y="1922463"/>
              <a:ext cx="1655762" cy="435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 dirty="0">
                  <a:solidFill>
                    <a:srgbClr val="FF0000"/>
                  </a:solidFill>
                </a:rPr>
                <a:t>field </a:t>
              </a: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395288" y="1628775"/>
              <a:ext cx="3984625" cy="2956628"/>
              <a:chOff x="395288" y="1628775"/>
              <a:chExt cx="3984625" cy="2956628"/>
            </a:xfrm>
          </p:grpSpPr>
          <p:grpSp>
            <p:nvGrpSpPr>
              <p:cNvPr id="53" name="Group 18"/>
              <p:cNvGrpSpPr>
                <a:grpSpLocks/>
              </p:cNvGrpSpPr>
              <p:nvPr/>
            </p:nvGrpSpPr>
            <p:grpSpPr bwMode="auto">
              <a:xfrm>
                <a:off x="1622368" y="1792288"/>
                <a:ext cx="2371725" cy="1971675"/>
                <a:chOff x="3765" y="2609"/>
                <a:chExt cx="1494" cy="915"/>
              </a:xfrm>
            </p:grpSpPr>
            <p:sp>
              <p:nvSpPr>
                <p:cNvPr id="64" name="Arc 19"/>
                <p:cNvSpPr>
                  <a:spLocks/>
                </p:cNvSpPr>
                <p:nvPr/>
              </p:nvSpPr>
              <p:spPr bwMode="auto">
                <a:xfrm flipV="1">
                  <a:off x="4476" y="2838"/>
                  <a:ext cx="783" cy="15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en-US"/>
                </a:p>
              </p:txBody>
            </p:sp>
            <p:sp>
              <p:nvSpPr>
                <p:cNvPr id="65" name="Arc 20"/>
                <p:cNvSpPr>
                  <a:spLocks/>
                </p:cNvSpPr>
                <p:nvPr/>
              </p:nvSpPr>
              <p:spPr bwMode="auto">
                <a:xfrm flipH="1" flipV="1">
                  <a:off x="3765" y="2838"/>
                  <a:ext cx="783" cy="15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 type="arrow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en-US"/>
                </a:p>
              </p:txBody>
            </p:sp>
            <p:sp>
              <p:nvSpPr>
                <p:cNvPr id="66" name="Arc 21"/>
                <p:cNvSpPr>
                  <a:spLocks/>
                </p:cNvSpPr>
                <p:nvPr/>
              </p:nvSpPr>
              <p:spPr bwMode="auto">
                <a:xfrm>
                  <a:off x="4476" y="3143"/>
                  <a:ext cx="783" cy="15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en-US"/>
                </a:p>
              </p:txBody>
            </p:sp>
            <p:sp>
              <p:nvSpPr>
                <p:cNvPr id="67" name="Arc 22"/>
                <p:cNvSpPr>
                  <a:spLocks/>
                </p:cNvSpPr>
                <p:nvPr/>
              </p:nvSpPr>
              <p:spPr bwMode="auto">
                <a:xfrm flipH="1">
                  <a:off x="3765" y="3143"/>
                  <a:ext cx="783" cy="15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 type="arrow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en-US"/>
                </a:p>
              </p:txBody>
            </p:sp>
            <p:sp>
              <p:nvSpPr>
                <p:cNvPr id="68" name="Arc 23"/>
                <p:cNvSpPr>
                  <a:spLocks/>
                </p:cNvSpPr>
                <p:nvPr/>
              </p:nvSpPr>
              <p:spPr bwMode="auto">
                <a:xfrm flipV="1">
                  <a:off x="4479" y="2609"/>
                  <a:ext cx="709" cy="22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en-US"/>
                </a:p>
              </p:txBody>
            </p:sp>
            <p:sp>
              <p:nvSpPr>
                <p:cNvPr id="69" name="Arc 24"/>
                <p:cNvSpPr>
                  <a:spLocks/>
                </p:cNvSpPr>
                <p:nvPr/>
              </p:nvSpPr>
              <p:spPr bwMode="auto">
                <a:xfrm flipH="1" flipV="1">
                  <a:off x="3836" y="2609"/>
                  <a:ext cx="709" cy="22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 type="arrow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en-US"/>
                </a:p>
              </p:txBody>
            </p:sp>
            <p:sp>
              <p:nvSpPr>
                <p:cNvPr id="70" name="Arc 25"/>
                <p:cNvSpPr>
                  <a:spLocks/>
                </p:cNvSpPr>
                <p:nvPr/>
              </p:nvSpPr>
              <p:spPr bwMode="auto">
                <a:xfrm>
                  <a:off x="4479" y="3295"/>
                  <a:ext cx="709" cy="22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en-US"/>
                </a:p>
              </p:txBody>
            </p:sp>
            <p:sp>
              <p:nvSpPr>
                <p:cNvPr id="71" name="Arc 26"/>
                <p:cNvSpPr>
                  <a:spLocks/>
                </p:cNvSpPr>
                <p:nvPr/>
              </p:nvSpPr>
              <p:spPr bwMode="auto">
                <a:xfrm flipH="1">
                  <a:off x="3836" y="3295"/>
                  <a:ext cx="709" cy="22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 type="arrow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lIns="90000" tIns="46800" rIns="90000" bIns="4680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395288" y="1628775"/>
                <a:ext cx="3984625" cy="2956628"/>
                <a:chOff x="395288" y="1628775"/>
                <a:chExt cx="3984625" cy="2956628"/>
              </a:xfrm>
            </p:grpSpPr>
            <p:grpSp>
              <p:nvGrpSpPr>
                <p:cNvPr id="55" name="Group 54"/>
                <p:cNvGrpSpPr/>
                <p:nvPr/>
              </p:nvGrpSpPr>
              <p:grpSpPr>
                <a:xfrm>
                  <a:off x="395288" y="1628775"/>
                  <a:ext cx="3984625" cy="2300288"/>
                  <a:chOff x="395288" y="1628775"/>
                  <a:chExt cx="3984625" cy="2300288"/>
                </a:xfrm>
              </p:grpSpPr>
              <p:grpSp>
                <p:nvGrpSpPr>
                  <p:cNvPr id="59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1619250" y="1628775"/>
                    <a:ext cx="2371725" cy="2300288"/>
                    <a:chOff x="3765" y="2533"/>
                    <a:chExt cx="1494" cy="1067"/>
                  </a:xfrm>
                </p:grpSpPr>
                <p:sp>
                  <p:nvSpPr>
                    <p:cNvPr id="62" name="Freeform 16"/>
                    <p:cNvSpPr>
                      <a:spLocks/>
                    </p:cNvSpPr>
                    <p:nvPr/>
                  </p:nvSpPr>
                  <p:spPr bwMode="auto">
                    <a:xfrm>
                      <a:off x="3765" y="2533"/>
                      <a:ext cx="1494" cy="381"/>
                    </a:xfrm>
                    <a:custGeom>
                      <a:avLst/>
                      <a:gdLst>
                        <a:gd name="T0" fmla="*/ 0 w 1008"/>
                        <a:gd name="T1" fmla="*/ 24387 h 240"/>
                        <a:gd name="T2" fmla="*/ 2446 w 1008"/>
                        <a:gd name="T3" fmla="*/ 0 h 240"/>
                        <a:gd name="T4" fmla="*/ 49115 w 1008"/>
                        <a:gd name="T5" fmla="*/ 0 h 240"/>
                        <a:gd name="T6" fmla="*/ 51553 w 1008"/>
                        <a:gd name="T7" fmla="*/ 24387 h 24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008"/>
                        <a:gd name="T13" fmla="*/ 0 h 240"/>
                        <a:gd name="T14" fmla="*/ 1008 w 1008"/>
                        <a:gd name="T15" fmla="*/ 240 h 24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008" h="240">
                          <a:moveTo>
                            <a:pt x="0" y="240"/>
                          </a:moveTo>
                          <a:lnTo>
                            <a:pt x="48" y="0"/>
                          </a:lnTo>
                          <a:lnTo>
                            <a:pt x="960" y="0"/>
                          </a:lnTo>
                          <a:lnTo>
                            <a:pt x="1008" y="24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80008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lIns="90000" tIns="46800" rIns="90000" bIns="4680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" name="Freeform 17"/>
                    <p:cNvSpPr>
                      <a:spLocks/>
                    </p:cNvSpPr>
                    <p:nvPr/>
                  </p:nvSpPr>
                  <p:spPr bwMode="auto">
                    <a:xfrm flipV="1">
                      <a:off x="3765" y="3219"/>
                      <a:ext cx="1494" cy="381"/>
                    </a:xfrm>
                    <a:custGeom>
                      <a:avLst/>
                      <a:gdLst>
                        <a:gd name="T0" fmla="*/ 0 w 1008"/>
                        <a:gd name="T1" fmla="*/ 24387 h 240"/>
                        <a:gd name="T2" fmla="*/ 2446 w 1008"/>
                        <a:gd name="T3" fmla="*/ 0 h 240"/>
                        <a:gd name="T4" fmla="*/ 49115 w 1008"/>
                        <a:gd name="T5" fmla="*/ 0 h 240"/>
                        <a:gd name="T6" fmla="*/ 51553 w 1008"/>
                        <a:gd name="T7" fmla="*/ 24387 h 24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008"/>
                        <a:gd name="T13" fmla="*/ 0 h 240"/>
                        <a:gd name="T14" fmla="*/ 1008 w 1008"/>
                        <a:gd name="T15" fmla="*/ 240 h 24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008" h="240">
                          <a:moveTo>
                            <a:pt x="0" y="240"/>
                          </a:moveTo>
                          <a:lnTo>
                            <a:pt x="48" y="0"/>
                          </a:lnTo>
                          <a:lnTo>
                            <a:pt x="960" y="0"/>
                          </a:lnTo>
                          <a:lnTo>
                            <a:pt x="1008" y="24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80008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lIns="90000" tIns="46800" rIns="90000" bIns="4680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60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1331913" y="2801938"/>
                    <a:ext cx="304800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99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lIns="90000" tIns="46800" rIns="90000" bIns="46800" anchor="ctr"/>
                  <a:lstStyle/>
                  <a:p>
                    <a:endParaRPr lang="en-US"/>
                  </a:p>
                </p:txBody>
              </p:sp>
              <p:sp>
                <p:nvSpPr>
                  <p:cNvPr id="61" name="Text Box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5288" y="2605088"/>
                    <a:ext cx="1295400" cy="4356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>
                        <a:solidFill>
                          <a:srgbClr val="FF9900"/>
                        </a:solidFill>
                      </a:rPr>
                      <a:t>beam</a:t>
                    </a:r>
                  </a:p>
                </p:txBody>
              </p:sp>
            </p:grpSp>
            <p:grpSp>
              <p:nvGrpSpPr>
                <p:cNvPr id="56" name="Group 55"/>
                <p:cNvGrpSpPr/>
                <p:nvPr/>
              </p:nvGrpSpPr>
              <p:grpSpPr>
                <a:xfrm>
                  <a:off x="1692275" y="4076700"/>
                  <a:ext cx="2301819" cy="508703"/>
                  <a:chOff x="1692275" y="4076700"/>
                  <a:chExt cx="2301819" cy="508703"/>
                </a:xfrm>
              </p:grpSpPr>
              <p:sp>
                <p:nvSpPr>
                  <p:cNvPr id="57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1692275" y="4076700"/>
                    <a:ext cx="2230438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CC0066"/>
                    </a:solidFill>
                    <a:round/>
                    <a:headEnd type="triangle" w="med" len="med"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8" name="Text 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35150" y="4149725"/>
                    <a:ext cx="2158944" cy="4356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>
                      <a:spcBef>
                        <a:spcPct val="50000"/>
                      </a:spcBef>
                    </a:pPr>
                    <a:r>
                      <a:rPr lang="en-US" altLang="en-US" dirty="0">
                        <a:solidFill>
                          <a:srgbClr val="CC0066"/>
                        </a:solidFill>
                      </a:rPr>
                      <a:t>L=cavity length</a:t>
                    </a:r>
                  </a:p>
                </p:txBody>
              </p:sp>
            </p:grpSp>
          </p:grpSp>
        </p:grpSp>
      </p:grpSp>
      <p:sp>
        <p:nvSpPr>
          <p:cNvPr id="23" name="TextBox 22"/>
          <p:cNvSpPr txBox="1"/>
          <p:nvPr/>
        </p:nvSpPr>
        <p:spPr>
          <a:xfrm>
            <a:off x="2360901" y="4132560"/>
            <a:ext cx="30426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Average electric field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Shunt impedance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Quality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Filling time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Transit time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Effective shunt impedance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631504" y="7620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From RF to acceleration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169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91544" y="44624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Average electric field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31504" y="7620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parameters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28256" y="1700809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Average electric field: </a:t>
            </a:r>
            <a:r>
              <a:rPr lang="en-US" b="1" dirty="0">
                <a:solidFill>
                  <a:srgbClr val="FF0000"/>
                </a:solidFill>
              </a:rPr>
              <a:t>E</a:t>
            </a:r>
            <a:r>
              <a:rPr lang="en-US" b="1" baseline="-25000" dirty="0">
                <a:solidFill>
                  <a:srgbClr val="FF0000"/>
                </a:solidFill>
              </a:rPr>
              <a:t>0</a:t>
            </a:r>
            <a:r>
              <a:rPr lang="en-US" baseline="-25000" dirty="0">
                <a:solidFill>
                  <a:srgbClr val="FF0000"/>
                </a:solidFill>
              </a:rPr>
              <a:t> </a:t>
            </a:r>
            <a:r>
              <a:rPr lang="en-US" dirty="0"/>
              <a:t>measured in V/m.</a:t>
            </a:r>
          </a:p>
          <a:p>
            <a:r>
              <a:rPr lang="en-US" dirty="0"/>
              <a:t>Average electric field on </a:t>
            </a:r>
            <a:r>
              <a:rPr lang="en-US" u="sng" dirty="0"/>
              <a:t>beam axis</a:t>
            </a:r>
            <a:r>
              <a:rPr lang="en-US" dirty="0"/>
              <a:t> in </a:t>
            </a:r>
            <a:r>
              <a:rPr lang="en-US" u="sng" dirty="0"/>
              <a:t>the direction of the beam propagation</a:t>
            </a:r>
            <a:r>
              <a:rPr lang="en-US" dirty="0"/>
              <a:t> at a given moment in </a:t>
            </a:r>
            <a:r>
              <a:rPr lang="en-US" u="sng" dirty="0"/>
              <a:t>time when E(t) is maximum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x=0, y=0, z from 0 to L (cavity length)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Measure how much field is available for acceleration</a:t>
            </a:r>
          </a:p>
          <a:p>
            <a:r>
              <a:rPr lang="en-US" dirty="0"/>
              <a:t>Depends on the cavity shape, resonating mode and frequency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645404" y="347241"/>
            <a:ext cx="3042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900" b="1" dirty="0"/>
              <a:t>Average electric field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Shunt impedance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Quality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Filling time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Transit time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Effective shunt impedance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15</a:t>
            </a:fld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988" y="2708921"/>
            <a:ext cx="47974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872" y="3861049"/>
            <a:ext cx="2005013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8885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91544" y="44624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Shunt impedance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09900" y="1949790"/>
            <a:ext cx="79928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Shunt impedance (per unit of length): </a:t>
            </a:r>
            <a:r>
              <a:rPr lang="en-US" b="1" dirty="0">
                <a:solidFill>
                  <a:srgbClr val="FF0000"/>
                </a:solidFill>
              </a:rPr>
              <a:t>Z</a:t>
            </a:r>
            <a:r>
              <a:rPr lang="en-US" baseline="-25000" dirty="0">
                <a:solidFill>
                  <a:srgbClr val="FF0000"/>
                </a:solidFill>
              </a:rPr>
              <a:t> </a:t>
            </a:r>
            <a:r>
              <a:rPr lang="en-US" dirty="0"/>
              <a:t>measured in </a:t>
            </a:r>
            <a:r>
              <a:rPr lang="el-GR" dirty="0"/>
              <a:t>Ω</a:t>
            </a:r>
            <a:r>
              <a:rPr lang="en-US" dirty="0"/>
              <a:t>/m.</a:t>
            </a:r>
          </a:p>
          <a:p>
            <a:r>
              <a:rPr lang="en-US" dirty="0"/>
              <a:t>Defines the ratio of the average electric field squared (E</a:t>
            </a:r>
            <a:r>
              <a:rPr lang="en-US" baseline="-25000" dirty="0"/>
              <a:t>0</a:t>
            </a:r>
            <a:r>
              <a:rPr lang="en-US" baseline="30000" dirty="0"/>
              <a:t>2</a:t>
            </a:r>
            <a:r>
              <a:rPr lang="en-US" dirty="0"/>
              <a:t>) to the power (P) per unit of length (L) dissipated on the walls surface.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Measure how well we concentrate the RF power in the useful region.</a:t>
            </a:r>
          </a:p>
          <a:p>
            <a:r>
              <a:rPr lang="en-US" dirty="0"/>
              <a:t>Independent on the field level and cavity length. Depends on cavity mode and geometry.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645404" y="347241"/>
            <a:ext cx="3042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900" dirty="0"/>
              <a:t>Average electric field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b="1" dirty="0"/>
              <a:t>Shunt impedance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Quality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Filling time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Transit time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Effective shunt impedance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1504" y="7620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parameters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16</a:t>
            </a:fld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89" y="2979738"/>
            <a:ext cx="4237037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3593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91544" y="44624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Quality factor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45404" y="347241"/>
            <a:ext cx="3042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900" dirty="0"/>
              <a:t>Average electric field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Shunt impedance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b="1" dirty="0"/>
              <a:t>Quality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Filling time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Transit time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Effective shunt impedance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09900" y="1534291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Quality factor: </a:t>
            </a:r>
            <a:r>
              <a:rPr lang="en-US" b="1" dirty="0">
                <a:solidFill>
                  <a:srgbClr val="FF0000"/>
                </a:solidFill>
              </a:rPr>
              <a:t>Q</a:t>
            </a:r>
            <a:r>
              <a:rPr lang="en-US" baseline="-25000" dirty="0">
                <a:solidFill>
                  <a:srgbClr val="FF0000"/>
                </a:solidFill>
              </a:rPr>
              <a:t> </a:t>
            </a:r>
            <a:r>
              <a:rPr lang="en-US" dirty="0"/>
              <a:t>dimension-less.</a:t>
            </a:r>
          </a:p>
          <a:p>
            <a:r>
              <a:rPr lang="en-US" dirty="0"/>
              <a:t>Defines the ratio of the stored energy (U) to the power lost on the wall (P) in one RF cycle (f = frequency).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Q is a function of the geometry and of the surface resistance of the cavity material.</a:t>
            </a:r>
          </a:p>
          <a:p>
            <a:endParaRPr lang="en-US" dirty="0"/>
          </a:p>
          <a:p>
            <a:r>
              <a:rPr lang="en-US" dirty="0"/>
              <a:t>Examples at 700 MHz</a:t>
            </a:r>
          </a:p>
          <a:p>
            <a:endParaRPr lang="en-US" dirty="0"/>
          </a:p>
          <a:p>
            <a:r>
              <a:rPr lang="en-US" dirty="0"/>
              <a:t>Superconducting (niobium): Q=10</a:t>
            </a:r>
            <a:r>
              <a:rPr lang="en-US" baseline="30000" dirty="0"/>
              <a:t>10 </a:t>
            </a:r>
            <a:r>
              <a:rPr lang="en-US" dirty="0"/>
              <a:t>(depends on temperature)</a:t>
            </a:r>
          </a:p>
          <a:p>
            <a:r>
              <a:rPr lang="en-US" dirty="0"/>
              <a:t>Normal conducting (copper): Q=10</a:t>
            </a:r>
            <a:r>
              <a:rPr lang="en-US" baseline="30000" dirty="0"/>
              <a:t>4 </a:t>
            </a:r>
            <a:r>
              <a:rPr lang="en-US" dirty="0"/>
              <a:t>(depends on cavity mode)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31504" y="7620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parameters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17</a:t>
            </a:fld>
            <a:endParaRPr lang="en-GB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414" y="2522538"/>
            <a:ext cx="2195513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9837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91544" y="44624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Filling time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45404" y="347241"/>
            <a:ext cx="3042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900" dirty="0"/>
              <a:t>Average electric field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Shunt impedance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Quality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b="1" dirty="0"/>
              <a:t>Filling time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Transit time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Effective shunt impedance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09900" y="1534290"/>
            <a:ext cx="79928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Filling time: </a:t>
            </a:r>
            <a:r>
              <a:rPr lang="en-US" b="1" dirty="0" err="1">
                <a:solidFill>
                  <a:srgbClr val="FF0000"/>
                </a:solidFill>
              </a:rPr>
              <a:t>t</a:t>
            </a:r>
            <a:r>
              <a:rPr lang="en-US" b="1" baseline="-25000" dirty="0" err="1">
                <a:solidFill>
                  <a:srgbClr val="FF0000"/>
                </a:solidFill>
              </a:rPr>
              <a:t>F</a:t>
            </a:r>
            <a:r>
              <a:rPr lang="en-US" baseline="-25000" dirty="0">
                <a:solidFill>
                  <a:srgbClr val="FF0000"/>
                </a:solidFill>
              </a:rPr>
              <a:t> </a:t>
            </a:r>
            <a:r>
              <a:rPr lang="en-US" dirty="0"/>
              <a:t>measured in sec.</a:t>
            </a:r>
          </a:p>
          <a:p>
            <a:r>
              <a:rPr lang="en-US" dirty="0"/>
              <a:t>Two different definition for traveling or standing wave.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TW: Time needed for the electromagnetic energy to fill the cavity of length 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SW: Time it takes for the field to decrease by 1/e after the cavity has beam filled.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31504" y="7620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parameters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37949" y="3057784"/>
            <a:ext cx="2801734" cy="923330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Velocity at which the energy propagate thru the cavity</a:t>
            </a:r>
          </a:p>
        </p:txBody>
      </p:sp>
      <p:cxnSp>
        <p:nvCxnSpPr>
          <p:cNvPr id="17" name="Straight Arrow Connector 16"/>
          <p:cNvCxnSpPr>
            <a:stCxn id="16" idx="1"/>
          </p:cNvCxnSpPr>
          <p:nvPr/>
        </p:nvCxnSpPr>
        <p:spPr>
          <a:xfrm flipH="1">
            <a:off x="5669797" y="3519449"/>
            <a:ext cx="1368152" cy="0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037949" y="4786349"/>
            <a:ext cx="2801734" cy="646331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How fast the stored energy is dissipated to the wall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18</a:t>
            </a:fld>
            <a:endParaRPr lang="en-GB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611" y="2780928"/>
            <a:ext cx="2389187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792" y="4658663"/>
            <a:ext cx="151130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62637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91544" y="44624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Transit time factor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45404" y="347241"/>
            <a:ext cx="3042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900" dirty="0"/>
              <a:t>Average electric field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Shunt impedance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Quality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Filling time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b="1" dirty="0"/>
              <a:t>Transit time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Effective shunt impedance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09900" y="1534291"/>
            <a:ext cx="79928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Transit time factor: </a:t>
            </a:r>
            <a:r>
              <a:rPr lang="en-US" b="1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 </a:t>
            </a:r>
            <a:r>
              <a:rPr lang="en-US" dirty="0"/>
              <a:t>dimension-less.</a:t>
            </a:r>
          </a:p>
          <a:p>
            <a:r>
              <a:rPr lang="en-US" dirty="0"/>
              <a:t>Defines the ratio of the energy gained in the time varying RF field to that in a DC field. </a:t>
            </a:r>
          </a:p>
          <a:p>
            <a:r>
              <a:rPr lang="en-US" dirty="0"/>
              <a:t>T is a measure of the reduction in energy gain caused by the sinusoidal time variation of the field in the gap.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Energy gain of a particle with charge q on axis at phase </a:t>
            </a:r>
            <a:r>
              <a:rPr lang="el-GR" dirty="0"/>
              <a:t>φ</a:t>
            </a:r>
            <a:r>
              <a:rPr lang="fr-FR" dirty="0"/>
              <a:t>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31504" y="7620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parameters</a:t>
            </a:r>
          </a:p>
        </p:txBody>
      </p:sp>
      <p:grpSp>
        <p:nvGrpSpPr>
          <p:cNvPr id="14" name="Group 4"/>
          <p:cNvGrpSpPr>
            <a:grpSpLocks/>
          </p:cNvGrpSpPr>
          <p:nvPr/>
        </p:nvGrpSpPr>
        <p:grpSpPr bwMode="auto">
          <a:xfrm>
            <a:off x="7968208" y="3567451"/>
            <a:ext cx="2376264" cy="1886189"/>
            <a:chOff x="3785" y="609"/>
            <a:chExt cx="1784" cy="1067"/>
          </a:xfrm>
        </p:grpSpPr>
        <p:grpSp>
          <p:nvGrpSpPr>
            <p:cNvPr id="15" name="Group 5"/>
            <p:cNvGrpSpPr>
              <a:grpSpLocks/>
            </p:cNvGrpSpPr>
            <p:nvPr/>
          </p:nvGrpSpPr>
          <p:grpSpPr bwMode="auto">
            <a:xfrm>
              <a:off x="3911" y="609"/>
              <a:ext cx="1494" cy="1067"/>
              <a:chOff x="3765" y="2533"/>
              <a:chExt cx="1494" cy="1067"/>
            </a:xfrm>
          </p:grpSpPr>
          <p:sp>
            <p:nvSpPr>
              <p:cNvPr id="23" name="Freeform 6"/>
              <p:cNvSpPr>
                <a:spLocks/>
              </p:cNvSpPr>
              <p:nvPr/>
            </p:nvSpPr>
            <p:spPr bwMode="auto">
              <a:xfrm>
                <a:off x="3765" y="2533"/>
                <a:ext cx="1494" cy="381"/>
              </a:xfrm>
              <a:custGeom>
                <a:avLst/>
                <a:gdLst>
                  <a:gd name="T0" fmla="*/ 0 w 1008"/>
                  <a:gd name="T1" fmla="*/ 24387 h 240"/>
                  <a:gd name="T2" fmla="*/ 2446 w 1008"/>
                  <a:gd name="T3" fmla="*/ 0 h 240"/>
                  <a:gd name="T4" fmla="*/ 49115 w 1008"/>
                  <a:gd name="T5" fmla="*/ 0 h 240"/>
                  <a:gd name="T6" fmla="*/ 51553 w 1008"/>
                  <a:gd name="T7" fmla="*/ 24387 h 2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8"/>
                  <a:gd name="T13" fmla="*/ 0 h 240"/>
                  <a:gd name="T14" fmla="*/ 1008 w 1008"/>
                  <a:gd name="T15" fmla="*/ 240 h 2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8" h="240">
                    <a:moveTo>
                      <a:pt x="0" y="240"/>
                    </a:moveTo>
                    <a:lnTo>
                      <a:pt x="48" y="0"/>
                    </a:lnTo>
                    <a:lnTo>
                      <a:pt x="960" y="0"/>
                    </a:lnTo>
                    <a:lnTo>
                      <a:pt x="1008" y="240"/>
                    </a:lnTo>
                  </a:path>
                </a:pathLst>
              </a:custGeom>
              <a:noFill/>
              <a:ln w="38100">
                <a:solidFill>
                  <a:srgbClr val="8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24" name="Freeform 7"/>
              <p:cNvSpPr>
                <a:spLocks/>
              </p:cNvSpPr>
              <p:nvPr/>
            </p:nvSpPr>
            <p:spPr bwMode="auto">
              <a:xfrm flipV="1">
                <a:off x="3765" y="3219"/>
                <a:ext cx="1494" cy="381"/>
              </a:xfrm>
              <a:custGeom>
                <a:avLst/>
                <a:gdLst>
                  <a:gd name="T0" fmla="*/ 0 w 1008"/>
                  <a:gd name="T1" fmla="*/ 24387 h 240"/>
                  <a:gd name="T2" fmla="*/ 2446 w 1008"/>
                  <a:gd name="T3" fmla="*/ 0 h 240"/>
                  <a:gd name="T4" fmla="*/ 49115 w 1008"/>
                  <a:gd name="T5" fmla="*/ 0 h 240"/>
                  <a:gd name="T6" fmla="*/ 51553 w 1008"/>
                  <a:gd name="T7" fmla="*/ 24387 h 2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08"/>
                  <a:gd name="T13" fmla="*/ 0 h 240"/>
                  <a:gd name="T14" fmla="*/ 1008 w 1008"/>
                  <a:gd name="T15" fmla="*/ 240 h 2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08" h="240">
                    <a:moveTo>
                      <a:pt x="0" y="240"/>
                    </a:moveTo>
                    <a:lnTo>
                      <a:pt x="48" y="0"/>
                    </a:lnTo>
                    <a:lnTo>
                      <a:pt x="960" y="0"/>
                    </a:lnTo>
                    <a:lnTo>
                      <a:pt x="1008" y="240"/>
                    </a:lnTo>
                  </a:path>
                </a:pathLst>
              </a:custGeom>
              <a:noFill/>
              <a:ln w="38100">
                <a:solidFill>
                  <a:srgbClr val="8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25" name="Arc 8"/>
              <p:cNvSpPr>
                <a:spLocks/>
              </p:cNvSpPr>
              <p:nvPr/>
            </p:nvSpPr>
            <p:spPr bwMode="auto">
              <a:xfrm flipV="1">
                <a:off x="4476" y="2838"/>
                <a:ext cx="783" cy="1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26" name="Arc 9"/>
              <p:cNvSpPr>
                <a:spLocks/>
              </p:cNvSpPr>
              <p:nvPr/>
            </p:nvSpPr>
            <p:spPr bwMode="auto">
              <a:xfrm flipH="1" flipV="1">
                <a:off x="3765" y="2838"/>
                <a:ext cx="783" cy="1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 type="arrow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27" name="Arc 10"/>
              <p:cNvSpPr>
                <a:spLocks/>
              </p:cNvSpPr>
              <p:nvPr/>
            </p:nvSpPr>
            <p:spPr bwMode="auto">
              <a:xfrm>
                <a:off x="4476" y="3143"/>
                <a:ext cx="783" cy="1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28" name="Arc 11"/>
              <p:cNvSpPr>
                <a:spLocks/>
              </p:cNvSpPr>
              <p:nvPr/>
            </p:nvSpPr>
            <p:spPr bwMode="auto">
              <a:xfrm flipH="1">
                <a:off x="3765" y="3143"/>
                <a:ext cx="783" cy="1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 type="arrow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29" name="Arc 12"/>
              <p:cNvSpPr>
                <a:spLocks/>
              </p:cNvSpPr>
              <p:nvPr/>
            </p:nvSpPr>
            <p:spPr bwMode="auto">
              <a:xfrm flipV="1">
                <a:off x="4479" y="2609"/>
                <a:ext cx="709" cy="22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30" name="Arc 13"/>
              <p:cNvSpPr>
                <a:spLocks/>
              </p:cNvSpPr>
              <p:nvPr/>
            </p:nvSpPr>
            <p:spPr bwMode="auto">
              <a:xfrm flipH="1" flipV="1">
                <a:off x="3836" y="2609"/>
                <a:ext cx="709" cy="22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 type="arrow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31" name="Arc 14"/>
              <p:cNvSpPr>
                <a:spLocks/>
              </p:cNvSpPr>
              <p:nvPr/>
            </p:nvSpPr>
            <p:spPr bwMode="auto">
              <a:xfrm>
                <a:off x="4479" y="3295"/>
                <a:ext cx="709" cy="22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  <p:sp>
            <p:nvSpPr>
              <p:cNvPr id="32" name="Arc 15"/>
              <p:cNvSpPr>
                <a:spLocks/>
              </p:cNvSpPr>
              <p:nvPr/>
            </p:nvSpPr>
            <p:spPr bwMode="auto">
              <a:xfrm flipH="1">
                <a:off x="3836" y="3295"/>
                <a:ext cx="709" cy="22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19050">
                <a:solidFill>
                  <a:schemeClr val="accent2"/>
                </a:solidFill>
                <a:round/>
                <a:headEnd type="arrow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90000" tIns="46800" rIns="90000" bIns="46800" anchor="ctr"/>
              <a:lstStyle/>
              <a:p>
                <a:endParaRPr lang="en-US"/>
              </a:p>
            </p:txBody>
          </p:sp>
        </p:grp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3785" y="1138"/>
              <a:ext cx="17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19</a:t>
            </a:fld>
            <a:endParaRPr lang="en-GB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1" y="3430588"/>
            <a:ext cx="47974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3" y="5229201"/>
            <a:ext cx="354171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4515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E3F02524-B944-2341-9AAC-10DED6F172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7617" cy="6858000"/>
          </a:xfrm>
          <a:prstGeom prst="rect">
            <a:avLst/>
          </a:prstGeom>
        </p:spPr>
      </p:pic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AACFAE13-4409-724B-8FBA-CCA5C1BE25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9200" y="662460"/>
            <a:ext cx="3352800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9426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91544" y="44624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Transit time factor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45404" y="347241"/>
            <a:ext cx="3042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900" dirty="0"/>
              <a:t>Average electric field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Shunt impedance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Quality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Filling time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b="1" dirty="0"/>
              <a:t>Transit time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Effective shunt impedance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09900" y="1534290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31504" y="7620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parameters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109900" y="1534291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Assuming a constant velocity thru the cavity (</a:t>
            </a:r>
            <a:r>
              <a:rPr lang="en-US" u="sng" dirty="0"/>
              <a:t>approximation!!!</a:t>
            </a:r>
            <a:r>
              <a:rPr lang="en-US" dirty="0"/>
              <a:t>), we can relate position and time via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We can write the energy gain as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And define transit time factor as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 depends on the particle velocity and on the gap length. </a:t>
            </a:r>
          </a:p>
          <a:p>
            <a:r>
              <a:rPr lang="en-US" dirty="0">
                <a:solidFill>
                  <a:srgbClr val="FF0000"/>
                </a:solidFill>
              </a:rPr>
              <a:t>It does not depend on the field.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20</a:t>
            </a:fld>
            <a:endParaRPr lang="en-GB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881" y="2204865"/>
            <a:ext cx="16271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093" y="3212977"/>
            <a:ext cx="2541587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88" y="4221089"/>
            <a:ext cx="4975225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80744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91544" y="44624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Transit time factor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45404" y="347241"/>
            <a:ext cx="3042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900" dirty="0"/>
              <a:t>Average electric field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Shunt impedance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Quality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Filling time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b="1" dirty="0"/>
              <a:t>Transit time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Effective shunt impedance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16631" y="1270571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NB: TTF depends on x and y (distance for the beam axis in cylindrical symmetry.</a:t>
            </a:r>
          </a:p>
          <a:p>
            <a:r>
              <a:rPr lang="en-US" dirty="0"/>
              <a:t>	By default, TTF is on axis!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Exercise:</a:t>
            </a:r>
          </a:p>
          <a:p>
            <a:r>
              <a:rPr lang="en-US" dirty="0"/>
              <a:t>Calculate the TTF for a pillbox cavity where </a:t>
            </a:r>
            <a:r>
              <a:rPr lang="en-US" dirty="0" err="1"/>
              <a:t>E</a:t>
            </a:r>
            <a:r>
              <a:rPr lang="en-US" baseline="-25000" dirty="0" err="1"/>
              <a:t>z</a:t>
            </a:r>
            <a:r>
              <a:rPr lang="en-US" dirty="0"/>
              <a:t>=E</a:t>
            </a:r>
            <a:r>
              <a:rPr lang="en-US" baseline="-25000" dirty="0"/>
              <a:t>0</a:t>
            </a:r>
            <a:r>
              <a:rPr lang="en-US" dirty="0"/>
              <a:t> </a:t>
            </a:r>
          </a:p>
          <a:p>
            <a:r>
              <a:rPr lang="en-US" dirty="0"/>
              <a:t>L=gap length</a:t>
            </a:r>
          </a:p>
          <a:p>
            <a:r>
              <a:rPr lang="el-GR" dirty="0"/>
              <a:t>β</a:t>
            </a:r>
            <a:r>
              <a:rPr lang="en-US" dirty="0"/>
              <a:t>= reduced velocity</a:t>
            </a:r>
          </a:p>
          <a:p>
            <a:r>
              <a:rPr lang="el-GR" dirty="0"/>
              <a:t>λ</a:t>
            </a:r>
            <a:r>
              <a:rPr lang="fr-FR" dirty="0"/>
              <a:t>= RF </a:t>
            </a:r>
            <a:r>
              <a:rPr lang="en-US" dirty="0"/>
              <a:t>wavelength</a:t>
            </a:r>
          </a:p>
          <a:p>
            <a:r>
              <a:rPr lang="en-US" dirty="0"/>
              <a:t>Distance travelled during on RF period: </a:t>
            </a:r>
            <a:r>
              <a:rPr lang="el-GR" dirty="0"/>
              <a:t>β</a:t>
            </a:r>
            <a:r>
              <a:rPr lang="fr-FR" dirty="0"/>
              <a:t>c/f = </a:t>
            </a:r>
            <a:r>
              <a:rPr lang="el-GR" dirty="0"/>
              <a:t>βλ</a:t>
            </a:r>
            <a:r>
              <a:rPr lang="en-US" dirty="0"/>
              <a:t>      </a:t>
            </a:r>
          </a:p>
          <a:p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1631504" y="7620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parameters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8204874" y="1691516"/>
            <a:ext cx="2171387" cy="1305436"/>
            <a:chOff x="6516216" y="1937737"/>
            <a:chExt cx="2171387" cy="1305436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6516216" y="2924944"/>
              <a:ext cx="2171387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7524328" y="2060848"/>
              <a:ext cx="0" cy="864096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948264" y="2348880"/>
              <a:ext cx="0" cy="57606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8100392" y="2348880"/>
              <a:ext cx="0" cy="57606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6948264" y="2352659"/>
              <a:ext cx="115212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6696236" y="2996952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-L/2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848364" y="2996951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-L/2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596336" y="1937737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/>
                <a:t>E</a:t>
              </a:r>
              <a:r>
                <a:rPr lang="en-US" sz="1000" baseline="-25000" dirty="0" err="1"/>
                <a:t>z</a:t>
              </a:r>
              <a:endParaRPr lang="en-US" sz="10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170900" y="2233190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E</a:t>
              </a:r>
              <a:r>
                <a:rPr lang="en-US" sz="1000" baseline="-25000" dirty="0"/>
                <a:t>0</a:t>
              </a:r>
              <a:endParaRPr lang="en-US" sz="100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441788" y="3762841"/>
            <a:ext cx="6715125" cy="2901131"/>
            <a:chOff x="917787" y="3762840"/>
            <a:chExt cx="6715125" cy="2901131"/>
          </a:xfrm>
        </p:grpSpPr>
        <p:graphicFrame>
          <p:nvGraphicFramePr>
            <p:cNvPr id="43" name="Chart 42"/>
            <p:cNvGraphicFramePr>
              <a:graphicFrameLocks/>
            </p:cNvGraphicFramePr>
            <p:nvPr/>
          </p:nvGraphicFramePr>
          <p:xfrm>
            <a:off x="917787" y="3762840"/>
            <a:ext cx="6715125" cy="290113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46" name="Group 45"/>
            <p:cNvGrpSpPr/>
            <p:nvPr/>
          </p:nvGrpSpPr>
          <p:grpSpPr>
            <a:xfrm>
              <a:off x="3283579" y="3952873"/>
              <a:ext cx="2332537" cy="1800200"/>
              <a:chOff x="3283579" y="3952873"/>
              <a:chExt cx="2332537" cy="1800200"/>
            </a:xfrm>
          </p:grpSpPr>
          <p:sp>
            <p:nvSpPr>
              <p:cNvPr id="42" name="&quot;No&quot; Symbol 41"/>
              <p:cNvSpPr/>
              <p:nvPr/>
            </p:nvSpPr>
            <p:spPr>
              <a:xfrm>
                <a:off x="4103948" y="4132893"/>
                <a:ext cx="1512168" cy="1440160"/>
              </a:xfrm>
              <a:prstGeom prst="noSmoking">
                <a:avLst>
                  <a:gd name="adj" fmla="val 8756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>
                <a:off x="3283579" y="3952873"/>
                <a:ext cx="0" cy="1800200"/>
              </a:xfrm>
              <a:prstGeom prst="line">
                <a:avLst/>
              </a:prstGeom>
              <a:ln w="4127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18319" y="6500152"/>
            <a:ext cx="2895600" cy="365125"/>
          </a:xfrm>
        </p:spPr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21</a:t>
            </a:fld>
            <a:endParaRPr lang="en-GB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894" y="3284985"/>
            <a:ext cx="1304925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824192" y="6309320"/>
            <a:ext cx="1234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Tutorial !</a:t>
            </a:r>
          </a:p>
        </p:txBody>
      </p:sp>
    </p:spTree>
    <p:extLst>
      <p:ext uri="{BB962C8B-B14F-4D97-AF65-F5344CB8AC3E}">
        <p14:creationId xmlns:p14="http://schemas.microsoft.com/office/powerpoint/2010/main" val="7991431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91544" y="44624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Effective shunt impedance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45404" y="347241"/>
            <a:ext cx="3042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900" dirty="0"/>
              <a:t>Average electric field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Shunt impedance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Quality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Filling time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dirty="0"/>
              <a:t>Transit time factor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900" b="1" dirty="0"/>
              <a:t>Effective shunt impedance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31504" y="7620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parameters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140445" y="1534291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Effective shunt impedance: </a:t>
            </a:r>
            <a:r>
              <a:rPr lang="en-US" b="1" dirty="0">
                <a:solidFill>
                  <a:srgbClr val="FF0000"/>
                </a:solidFill>
              </a:rPr>
              <a:t>ZT</a:t>
            </a:r>
            <a:r>
              <a:rPr lang="en-US" b="1" baseline="30000" dirty="0">
                <a:solidFill>
                  <a:srgbClr val="FF0000"/>
                </a:solidFill>
              </a:rPr>
              <a:t>2</a:t>
            </a:r>
            <a:r>
              <a:rPr lang="en-US" dirty="0"/>
              <a:t>.</a:t>
            </a:r>
          </a:p>
          <a:p>
            <a:r>
              <a:rPr lang="en-US" dirty="0"/>
              <a:t>More practical for accelerator designers who want to maximize the particle energy gain per unit power dissipation.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While the shunt impedance measures if the structure design is optimized, </a:t>
            </a:r>
          </a:p>
          <a:p>
            <a:r>
              <a:rPr lang="en-US" dirty="0"/>
              <a:t>the effective shunt impedance measures if the structure is optimized and </a:t>
            </a:r>
            <a:r>
              <a:rPr lang="en-US" dirty="0" err="1"/>
              <a:t>adapated</a:t>
            </a:r>
            <a:r>
              <a:rPr lang="en-US" dirty="0"/>
              <a:t> to the velocity of the particle to be accelerated.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22</a:t>
            </a:fld>
            <a:endParaRPr lang="en-GB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788" y="2740289"/>
            <a:ext cx="2805113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65684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91544" y="44624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Limit to the field in a cavity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31504" y="7620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parameters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09900" y="764705"/>
            <a:ext cx="79928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Normal conducting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Heating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Electrical peak</a:t>
            </a:r>
            <a:r>
              <a:rPr lang="en-US" dirty="0"/>
              <a:t> surface field (sparking)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Super conducting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Quenching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Magnetic field</a:t>
            </a:r>
            <a:r>
              <a:rPr lang="en-US" dirty="0"/>
              <a:t> on the surface (in Niobium max 200 </a:t>
            </a:r>
            <a:r>
              <a:rPr lang="en-US" dirty="0" err="1"/>
              <a:t>mT</a:t>
            </a:r>
            <a:r>
              <a:rPr lang="en-US" dirty="0"/>
              <a:t>)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109900" y="2996952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The Kilpatrick sparking criterion</a:t>
            </a:r>
          </a:p>
          <a:p>
            <a:r>
              <a:rPr lang="en-US" sz="1400" dirty="0"/>
              <a:t>Normal conducting – Large gap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3573017"/>
            <a:ext cx="5410200" cy="317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41704" y="4077073"/>
            <a:ext cx="31698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W.D. Kilpatrick in the 50’s</a:t>
            </a:r>
          </a:p>
          <a:p>
            <a:endParaRPr lang="en-US" dirty="0"/>
          </a:p>
          <a:p>
            <a:r>
              <a:rPr lang="en-US" dirty="0"/>
              <a:t>Nowadays, the peak surface field up to 2 Kilpatrick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23</a:t>
            </a:fld>
            <a:endParaRPr lang="en-GB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705" y="4123525"/>
            <a:ext cx="2663825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824192" y="6309320"/>
            <a:ext cx="1234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Tutorial !</a:t>
            </a:r>
          </a:p>
        </p:txBody>
      </p:sp>
    </p:spTree>
    <p:extLst>
      <p:ext uri="{BB962C8B-B14F-4D97-AF65-F5344CB8AC3E}">
        <p14:creationId xmlns:p14="http://schemas.microsoft.com/office/powerpoint/2010/main" val="33955125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91544" y="44624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Example of cavities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31504" y="7620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parameters</a:t>
            </a:r>
          </a:p>
        </p:txBody>
      </p:sp>
      <p:pic>
        <p:nvPicPr>
          <p:cNvPr id="13" name="Picture 4" descr="IMG_64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2" y="1844824"/>
            <a:ext cx="2720116" cy="3626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107-0741_IM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r="12000" b="8000"/>
          <a:stretch>
            <a:fillRect/>
          </a:stretch>
        </p:blipFill>
        <p:spPr bwMode="auto">
          <a:xfrm>
            <a:off x="5163924" y="1844825"/>
            <a:ext cx="4555249" cy="383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776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991544" y="44624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Summary of Part1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31504" y="76201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0070C0"/>
                </a:solidFill>
              </a:rPr>
              <a:t>Summary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25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234372" y="1019776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step to accelerating is to fill a cavity with electromagnetic energy to build a resonant field. In order to be the most efficient, one should: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Concentrate the field in the beam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Minimize losses of RF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Control the limiting factors to put energy into the cavity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r>
              <a:rPr lang="en-US" dirty="0"/>
              <a:t>The is achieved by </a:t>
            </a:r>
            <a:r>
              <a:rPr lang="en-US" dirty="0">
                <a:solidFill>
                  <a:srgbClr val="FF0000"/>
                </a:solidFill>
              </a:rPr>
              <a:t>shaping the cavity</a:t>
            </a:r>
            <a:r>
              <a:rPr lang="en-US" dirty="0"/>
              <a:t> in the appropriate way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234371" y="3346334"/>
            <a:ext cx="7694378" cy="3001964"/>
            <a:chOff x="710371" y="3047406"/>
            <a:chExt cx="7694378" cy="3001964"/>
          </a:xfrm>
        </p:grpSpPr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598" y="3047406"/>
              <a:ext cx="7689151" cy="15807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H="1">
              <a:off x="710371" y="4468666"/>
              <a:ext cx="7694377" cy="15807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359581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Part2: Cavities and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764704"/>
            <a:ext cx="8229600" cy="5616624"/>
          </a:xfrm>
        </p:spPr>
        <p:txBody>
          <a:bodyPr/>
          <a:lstStyle/>
          <a:p>
            <a:r>
              <a:rPr lang="en-US" dirty="0"/>
              <a:t>Modes in resonant cavity</a:t>
            </a:r>
          </a:p>
          <a:p>
            <a:r>
              <a:rPr lang="en-US" dirty="0"/>
              <a:t>From a cavity to an accelerator</a:t>
            </a:r>
          </a:p>
          <a:p>
            <a:r>
              <a:rPr lang="en-US" dirty="0"/>
              <a:t>Examples of structures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pic>
        <p:nvPicPr>
          <p:cNvPr id="17410" name="Picture 2" descr="Thumbnail CERN-EX-6103421 tirage 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461547" y="1967111"/>
            <a:ext cx="3571875" cy="534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802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Wave equation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1631504" y="76201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modes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07072" y="908721"/>
            <a:ext cx="8229600" cy="85355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Maxwell equation for electromagnetics waves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861841" y="3429001"/>
            <a:ext cx="87270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</a:t>
            </a:r>
            <a:r>
              <a:rPr lang="en-US" u="sng" dirty="0">
                <a:solidFill>
                  <a:srgbClr val="FF0000"/>
                </a:solidFill>
              </a:rPr>
              <a:t>free space </a:t>
            </a:r>
            <a:r>
              <a:rPr lang="en-US" dirty="0"/>
              <a:t>the electromagnetic </a:t>
            </a:r>
            <a:r>
              <a:rPr lang="en-US" dirty="0" err="1"/>
              <a:t>fieds</a:t>
            </a:r>
            <a:r>
              <a:rPr lang="en-US" dirty="0"/>
              <a:t> are of the transverse electromagnetic, TEM type: Electric and magnetic field vectors are </a:t>
            </a:r>
            <a:r>
              <a:rPr lang="en-GB" altLang="en-US" dirty="0">
                <a:sym typeface="Symbol" pitchFamily="18" charset="2"/>
              </a:rPr>
              <a:t> to </a:t>
            </a:r>
            <a:r>
              <a:rPr lang="en-GB" altLang="en-US">
                <a:sym typeface="Symbol" pitchFamily="18" charset="2"/>
              </a:rPr>
              <a:t>each other </a:t>
            </a:r>
            <a:r>
              <a:rPr lang="en-GB" altLang="en-US" dirty="0">
                <a:sym typeface="Symbol" pitchFamily="18" charset="2"/>
              </a:rPr>
              <a:t>and to the direction of propagation !</a:t>
            </a:r>
          </a:p>
          <a:p>
            <a:endParaRPr lang="en-GB" dirty="0">
              <a:sym typeface="Symbol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Symbol" pitchFamily="18" charset="2"/>
              </a:rPr>
              <a:t>In a </a:t>
            </a:r>
            <a:r>
              <a:rPr lang="en-GB" u="sng" dirty="0">
                <a:solidFill>
                  <a:srgbClr val="FF0000"/>
                </a:solidFill>
                <a:sym typeface="Symbol" pitchFamily="18" charset="2"/>
              </a:rPr>
              <a:t>bounded medium</a:t>
            </a:r>
            <a:r>
              <a:rPr lang="en-GB" dirty="0">
                <a:sym typeface="Symbol" pitchFamily="18" charset="2"/>
              </a:rPr>
              <a:t> (cavity) the solution of the equation must satisfy the boundary conditions:</a:t>
            </a:r>
          </a:p>
          <a:p>
            <a:endParaRPr lang="en-GB" dirty="0">
              <a:sym typeface="Symbol" pitchFamily="18" charset="2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27</a:t>
            </a:fld>
            <a:endParaRPr lang="en-GB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3" y="1628800"/>
            <a:ext cx="3724275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425" y="5157192"/>
            <a:ext cx="107315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25257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TE and TM modes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1631504" y="76201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modes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75520" y="1484785"/>
            <a:ext cx="87270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 mode (transverse electric): The electric field is perpendicular to the direction</a:t>
            </a:r>
            <a:r>
              <a:rPr lang="en-GB" altLang="en-US" dirty="0">
                <a:sym typeface="Symbol" pitchFamily="18" charset="2"/>
              </a:rPr>
              <a:t> of propagation in a cylindrical cavity.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altLang="en-US" dirty="0">
              <a:sym typeface="Symbol" pitchFamily="18" charset="2"/>
            </a:endParaRPr>
          </a:p>
          <a:p>
            <a:endParaRPr lang="en-GB" dirty="0">
              <a:sym typeface="Symbol" pitchFamily="18" charset="2"/>
            </a:endParaRPr>
          </a:p>
          <a:p>
            <a:endParaRPr lang="en-GB" dirty="0">
              <a:sym typeface="Symbol" pitchFamily="18" charset="2"/>
            </a:endParaRPr>
          </a:p>
          <a:p>
            <a:endParaRPr lang="en-GB" dirty="0">
              <a:sym typeface="Symbol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TM mode (transverse magnetic): The magnetic field is perpendicular to the direction</a:t>
            </a:r>
            <a:r>
              <a:rPr lang="en-GB" altLang="en-US" dirty="0">
                <a:sym typeface="Symbol" pitchFamily="18" charset="2"/>
              </a:rPr>
              <a:t> of propagation in a cylindrical cavity.</a:t>
            </a:r>
          </a:p>
          <a:p>
            <a:endParaRPr lang="en-GB" dirty="0">
              <a:sym typeface="Symbol" pitchFamily="18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92144" y="2341623"/>
            <a:ext cx="237626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m: azimuthal</a:t>
            </a:r>
          </a:p>
          <a:p>
            <a:r>
              <a:rPr lang="en-US" dirty="0"/>
              <a:t>n: radial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92144" y="3854664"/>
            <a:ext cx="237626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m: azimuthal</a:t>
            </a:r>
          </a:p>
          <a:p>
            <a:r>
              <a:rPr lang="en-US" dirty="0"/>
              <a:t>n: radial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28</a:t>
            </a:fld>
            <a:endParaRPr lang="en-GB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260" y="2482225"/>
            <a:ext cx="9334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693" y="4019078"/>
            <a:ext cx="890587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2312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TE modes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1631504" y="76201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modes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2708921"/>
            <a:ext cx="2736304" cy="276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980" y="2636913"/>
            <a:ext cx="2808739" cy="2891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185864" y="1340768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two Transverse Electric modes for accelerating structures are: </a:t>
            </a:r>
            <a:endParaRPr lang="en-GB" altLang="en-US" dirty="0">
              <a:sym typeface="Symbol" pitchFamily="18" charset="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29</a:t>
            </a:fld>
            <a:endParaRPr lang="en-GB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412" y="1892377"/>
            <a:ext cx="8377237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0754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What is a LINAC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764704"/>
            <a:ext cx="8229600" cy="5616624"/>
          </a:xfrm>
        </p:spPr>
        <p:txBody>
          <a:bodyPr/>
          <a:lstStyle/>
          <a:p>
            <a:r>
              <a:rPr lang="en-GB" dirty="0" err="1">
                <a:solidFill>
                  <a:srgbClr val="FF0000"/>
                </a:solidFill>
              </a:rPr>
              <a:t>LIN</a:t>
            </a:r>
            <a:r>
              <a:rPr lang="en-GB" dirty="0" err="1"/>
              <a:t>ear</a:t>
            </a:r>
            <a:r>
              <a:rPr lang="en-GB" dirty="0"/>
              <a:t> </a:t>
            </a:r>
            <a:r>
              <a:rPr lang="en-GB" dirty="0" err="1">
                <a:solidFill>
                  <a:srgbClr val="FF0000"/>
                </a:solidFill>
              </a:rPr>
              <a:t>AC</a:t>
            </a:r>
            <a:r>
              <a:rPr lang="en-GB" dirty="0" err="1"/>
              <a:t>celerator</a:t>
            </a:r>
            <a:r>
              <a:rPr lang="en-US" dirty="0"/>
              <a:t> : </a:t>
            </a:r>
            <a:r>
              <a:rPr lang="en-US" sz="2400" dirty="0"/>
              <a:t>A device where charged particles acquire energy moving on a linear path.</a:t>
            </a:r>
            <a:endParaRPr lang="en-GB" sz="24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6060544" y="2305531"/>
            <a:ext cx="442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Acceleration related to the sum of the forces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84208" y="3279933"/>
            <a:ext cx="442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Momentum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77725" y="4299209"/>
            <a:ext cx="4427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Energy gain !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5159896" y="4034737"/>
            <a:ext cx="29596" cy="1008112"/>
            <a:chOff x="5334492" y="4797152"/>
            <a:chExt cx="29596" cy="1008112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5364088" y="4797152"/>
              <a:ext cx="0" cy="1008112"/>
            </a:xfrm>
            <a:prstGeom prst="line">
              <a:avLst/>
            </a:prstGeom>
            <a:ln w="44450">
              <a:solidFill>
                <a:srgbClr val="FF0000"/>
              </a:solidFill>
            </a:ln>
            <a:scene3d>
              <a:camera prst="orthographicFront">
                <a:rot lat="0" lon="0" rev="27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5334492" y="4797152"/>
              <a:ext cx="0" cy="1008112"/>
            </a:xfrm>
            <a:prstGeom prst="line">
              <a:avLst/>
            </a:prstGeom>
            <a:ln w="44450">
              <a:solidFill>
                <a:srgbClr val="FF0000"/>
              </a:solidFill>
            </a:ln>
            <a:scene3d>
              <a:camera prst="orthographicFront">
                <a:rot lat="0" lon="0" rev="81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Oval 22"/>
          <p:cNvSpPr/>
          <p:nvPr/>
        </p:nvSpPr>
        <p:spPr>
          <a:xfrm>
            <a:off x="3501296" y="4152380"/>
            <a:ext cx="1224136" cy="72008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991544" y="5517232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Energy gain thanks to the electric field.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631504" y="76201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Introduction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3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296" y="2133804"/>
            <a:ext cx="2878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5" y="3105031"/>
            <a:ext cx="24209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303" y="4150882"/>
            <a:ext cx="392588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091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TM modes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1631504" y="76201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modes</a:t>
            </a:r>
          </a:p>
        </p:txBody>
      </p:sp>
      <p:sp>
        <p:nvSpPr>
          <p:cNvPr id="6" name="Rectangle 5"/>
          <p:cNvSpPr/>
          <p:nvPr/>
        </p:nvSpPr>
        <p:spPr>
          <a:xfrm>
            <a:off x="2185864" y="1340768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most commonly used Transverse Magnetic mode for accelerating structures is: </a:t>
            </a:r>
            <a:endParaRPr lang="en-GB" altLang="en-US" dirty="0">
              <a:sym typeface="Symbol" pitchFamily="18" charset="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664" y="2586444"/>
            <a:ext cx="5836890" cy="36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30</a:t>
            </a:fld>
            <a:endParaRPr lang="en-GB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96" y="2060849"/>
            <a:ext cx="7747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99345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TM modes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1631504" y="76201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Cavity modes</a:t>
            </a:r>
          </a:p>
        </p:txBody>
      </p:sp>
      <p:sp>
        <p:nvSpPr>
          <p:cNvPr id="6" name="Rectangle 5"/>
          <p:cNvSpPr/>
          <p:nvPr/>
        </p:nvSpPr>
        <p:spPr>
          <a:xfrm>
            <a:off x="1934752" y="971436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most commonly used for accelerating structures are the TM modes: </a:t>
            </a:r>
            <a:endParaRPr lang="en-GB" altLang="en-US" dirty="0">
              <a:sym typeface="Symbol" pitchFamily="18" charset="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437" y="1703183"/>
            <a:ext cx="3668860" cy="227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785144" y="4021138"/>
            <a:ext cx="8658225" cy="2521763"/>
            <a:chOff x="271463" y="4133850"/>
            <a:chExt cx="8658225" cy="2521763"/>
          </a:xfrm>
        </p:grpSpPr>
        <p:grpSp>
          <p:nvGrpSpPr>
            <p:cNvPr id="8" name="Group 13"/>
            <p:cNvGrpSpPr>
              <a:grpSpLocks/>
            </p:cNvGrpSpPr>
            <p:nvPr/>
          </p:nvGrpSpPr>
          <p:grpSpPr bwMode="auto">
            <a:xfrm>
              <a:off x="271463" y="4143375"/>
              <a:ext cx="2686050" cy="2262188"/>
              <a:chOff x="1764" y="8178"/>
              <a:chExt cx="8215" cy="6635"/>
            </a:xfrm>
          </p:grpSpPr>
          <p:pic>
            <p:nvPicPr>
              <p:cNvPr id="9" name="Picture 14" descr="E:\temp\proto\lignes de champ.hgl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4" y="8178"/>
                <a:ext cx="8215" cy="66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Rectangle 15"/>
              <p:cNvSpPr>
                <a:spLocks noChangeArrowheads="1"/>
              </p:cNvSpPr>
              <p:nvPr/>
            </p:nvSpPr>
            <p:spPr bwMode="auto">
              <a:xfrm>
                <a:off x="2190" y="8607"/>
                <a:ext cx="5040" cy="3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 type="none" w="sm" len="med"/>
                    <a:tailEnd type="none" w="sm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1" name="Picture 17" descr="E:\temp\proto\TM11.hgl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9300" y="4133850"/>
              <a:ext cx="2754313" cy="2279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8" descr="E:\temp\proto\MAQUET01.HGL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0950" y="4133850"/>
              <a:ext cx="2598738" cy="2293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 Box 19"/>
            <p:cNvSpPr txBox="1">
              <a:spLocks noChangeArrowheads="1"/>
            </p:cNvSpPr>
            <p:nvPr/>
          </p:nvSpPr>
          <p:spPr bwMode="auto">
            <a:xfrm>
              <a:off x="525463" y="6284100"/>
              <a:ext cx="2092537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GB" altLang="en-US"/>
                <a:t>TM</a:t>
              </a:r>
              <a:r>
                <a:rPr lang="en-GB" altLang="en-US" baseline="-25000"/>
                <a:t>010</a:t>
              </a:r>
              <a:r>
                <a:rPr lang="en-GB" altLang="en-US"/>
                <a:t> :</a:t>
              </a:r>
              <a:r>
                <a:rPr lang="en-GB" altLang="en-US" i="1"/>
                <a:t> f</a:t>
              </a:r>
              <a:r>
                <a:rPr lang="en-GB" altLang="en-US"/>
                <a:t>=352.2 MHz</a:t>
              </a:r>
            </a:p>
          </p:txBody>
        </p:sp>
        <p:sp>
          <p:nvSpPr>
            <p:cNvPr id="14" name="Text Box 20"/>
            <p:cNvSpPr txBox="1">
              <a:spLocks noChangeArrowheads="1"/>
            </p:cNvSpPr>
            <p:nvPr/>
          </p:nvSpPr>
          <p:spPr bwMode="auto">
            <a:xfrm>
              <a:off x="3594100" y="6284100"/>
              <a:ext cx="1917810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r>
                <a:rPr lang="en-GB" altLang="en-US"/>
                <a:t>TM</a:t>
              </a:r>
              <a:r>
                <a:rPr lang="en-GB" altLang="en-US" baseline="-25000"/>
                <a:t>011</a:t>
              </a:r>
              <a:r>
                <a:rPr lang="en-GB" altLang="en-US"/>
                <a:t> :</a:t>
              </a:r>
              <a:r>
                <a:rPr lang="en-GB" altLang="en-US" i="1"/>
                <a:t> f</a:t>
              </a:r>
              <a:r>
                <a:rPr lang="en-GB" altLang="en-US"/>
                <a:t>=548 MHz</a:t>
              </a:r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6717452" y="6284100"/>
              <a:ext cx="1917809" cy="371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99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/>
              <a:r>
                <a:rPr lang="en-GB" altLang="en-US"/>
                <a:t>TM</a:t>
              </a:r>
              <a:r>
                <a:rPr lang="en-GB" altLang="en-US" baseline="-25000"/>
                <a:t>020</a:t>
              </a:r>
              <a:r>
                <a:rPr lang="en-GB" altLang="en-US"/>
                <a:t> :</a:t>
              </a:r>
              <a:r>
                <a:rPr lang="en-GB" altLang="en-US" i="1"/>
                <a:t> f</a:t>
              </a:r>
              <a:r>
                <a:rPr lang="en-GB" altLang="en-US"/>
                <a:t>=952 MHz</a:t>
              </a:r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31</a:t>
            </a:fld>
            <a:endParaRPr lang="en-GB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468" y="1412777"/>
            <a:ext cx="7747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60559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Standing Wave Modes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1631504" y="76200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Structure modes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From a cavity to an accelerator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1268760"/>
            <a:ext cx="3096344" cy="446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75532" y="1281494"/>
            <a:ext cx="540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 0 also called mode 2</a:t>
            </a:r>
            <a:r>
              <a:rPr lang="el-GR" dirty="0"/>
              <a:t>π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/>
              <a:t>For </a:t>
            </a:r>
            <a:r>
              <a:rPr lang="fr-FR" dirty="0" err="1"/>
              <a:t>synchronicity</a:t>
            </a:r>
            <a:r>
              <a:rPr lang="fr-FR" dirty="0"/>
              <a:t> and </a:t>
            </a:r>
            <a:r>
              <a:rPr lang="fr-FR" dirty="0" err="1"/>
              <a:t>acceleration</a:t>
            </a:r>
            <a:r>
              <a:rPr lang="fr-FR" dirty="0"/>
              <a:t>, </a:t>
            </a:r>
            <a:r>
              <a:rPr lang="fr-FR" dirty="0" err="1"/>
              <a:t>particles</a:t>
            </a:r>
            <a:r>
              <a:rPr lang="fr-FR" dirty="0"/>
              <a:t> must </a:t>
            </a:r>
            <a:r>
              <a:rPr lang="fr-FR" dirty="0" err="1"/>
              <a:t>be</a:t>
            </a:r>
            <a:r>
              <a:rPr lang="fr-FR" dirty="0"/>
              <a:t> in phase </a:t>
            </a:r>
            <a:r>
              <a:rPr lang="fr-FR" dirty="0" err="1"/>
              <a:t>with</a:t>
            </a:r>
            <a:r>
              <a:rPr lang="fr-FR" dirty="0"/>
              <a:t> the E </a:t>
            </a:r>
            <a:r>
              <a:rPr lang="fr-FR" dirty="0" err="1"/>
              <a:t>field</a:t>
            </a:r>
            <a:r>
              <a:rPr lang="fr-FR" dirty="0"/>
              <a:t> on axis (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discussed</a:t>
            </a:r>
            <a:r>
              <a:rPr lang="fr-FR" dirty="0"/>
              <a:t> more in </a:t>
            </a:r>
            <a:r>
              <a:rPr lang="fr-FR" dirty="0" err="1"/>
              <a:t>details</a:t>
            </a:r>
            <a:r>
              <a:rPr lang="fr-FR" dirty="0"/>
              <a:t> in part.3).</a:t>
            </a:r>
          </a:p>
          <a:p>
            <a:endParaRPr lang="fr-FR" dirty="0"/>
          </a:p>
          <a:p>
            <a:r>
              <a:rPr lang="fr-FR" dirty="0" err="1"/>
              <a:t>During</a:t>
            </a:r>
            <a:r>
              <a:rPr lang="fr-FR" dirty="0"/>
              <a:t> 1 RF </a:t>
            </a:r>
            <a:r>
              <a:rPr lang="fr-FR" dirty="0" err="1"/>
              <a:t>period</a:t>
            </a:r>
            <a:r>
              <a:rPr lang="fr-FR" dirty="0"/>
              <a:t>, the </a:t>
            </a:r>
            <a:r>
              <a:rPr lang="fr-FR" dirty="0" err="1"/>
              <a:t>particles</a:t>
            </a:r>
            <a:r>
              <a:rPr lang="fr-FR" dirty="0"/>
              <a:t> </a:t>
            </a:r>
            <a:r>
              <a:rPr lang="fr-FR" dirty="0" err="1"/>
              <a:t>travel</a:t>
            </a:r>
            <a:r>
              <a:rPr lang="fr-FR" dirty="0"/>
              <a:t> over a distance of </a:t>
            </a:r>
            <a:r>
              <a:rPr lang="el-GR" dirty="0">
                <a:solidFill>
                  <a:srgbClr val="FF0000"/>
                </a:solidFill>
              </a:rPr>
              <a:t>βλ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/>
              <a:t>The </a:t>
            </a:r>
            <a:r>
              <a:rPr lang="fr-FR" dirty="0" err="1"/>
              <a:t>cell</a:t>
            </a:r>
            <a:r>
              <a:rPr lang="fr-FR" dirty="0"/>
              <a:t> L </a:t>
            </a:r>
            <a:r>
              <a:rPr lang="fr-FR" dirty="0" err="1"/>
              <a:t>lentgh</a:t>
            </a:r>
            <a:r>
              <a:rPr lang="fr-FR" dirty="0"/>
              <a:t>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: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6600056" y="4365104"/>
          <a:ext cx="216024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r>
                        <a:rPr lang="el-GR" dirty="0">
                          <a:latin typeface="Calibri"/>
                        </a:rPr>
                        <a:t>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βλ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>
                          <a:latin typeface="+mn-lt"/>
                        </a:rPr>
                        <a:t>π</a:t>
                      </a:r>
                      <a:r>
                        <a:rPr lang="en-US" dirty="0"/>
                        <a:t>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βλ</a:t>
                      </a:r>
                      <a:r>
                        <a:rPr lang="en-US" dirty="0">
                          <a:solidFill>
                            <a:schemeClr val="dk1"/>
                          </a:solidFill>
                        </a:rPr>
                        <a:t>/4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</a:t>
                      </a:r>
                      <a:r>
                        <a:rPr lang="el-GR" dirty="0">
                          <a:latin typeface="+mn-lt"/>
                        </a:rPr>
                        <a:t>π</a:t>
                      </a:r>
                      <a:r>
                        <a:rPr lang="en-US" dirty="0">
                          <a:latin typeface="+mn-lt"/>
                        </a:rPr>
                        <a:t>/3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βλ</a:t>
                      </a:r>
                      <a:r>
                        <a:rPr lang="en-US" dirty="0">
                          <a:solidFill>
                            <a:schemeClr val="dk1"/>
                          </a:solidFill>
                        </a:rPr>
                        <a:t>/3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>
                          <a:latin typeface="+mn-lt"/>
                        </a:rPr>
                        <a:t>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>
                          <a:solidFill>
                            <a:schemeClr val="tx1"/>
                          </a:solidFill>
                        </a:rPr>
                        <a:t>βλ</a:t>
                      </a:r>
                      <a:r>
                        <a:rPr lang="en-US" dirty="0">
                          <a:solidFill>
                            <a:schemeClr val="dk1"/>
                          </a:solidFill>
                        </a:rPr>
                        <a:t>/2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847528" y="5877273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Named from the phase difference between adjacent cells.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5414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Basic accelerating structures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1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75520" y="1484784"/>
            <a:ext cx="872703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 mode: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>
                <a:sym typeface="Symbol" pitchFamily="18" charset="2"/>
              </a:rPr>
              <a:t>Radio Frequency </a:t>
            </a:r>
            <a:r>
              <a:rPr lang="en-US" altLang="en-US" dirty="0" err="1">
                <a:sym typeface="Symbol" pitchFamily="18" charset="2"/>
              </a:rPr>
              <a:t>Quadrupole</a:t>
            </a:r>
            <a:r>
              <a:rPr lang="en-US" altLang="en-US" dirty="0">
                <a:sym typeface="Symbol" pitchFamily="18" charset="2"/>
              </a:rPr>
              <a:t>: RFQ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 err="1">
                <a:sym typeface="Symbol" pitchFamily="18" charset="2"/>
              </a:rPr>
              <a:t>Interdigital</a:t>
            </a:r>
            <a:r>
              <a:rPr lang="en-US" altLang="en-US" dirty="0">
                <a:sym typeface="Symbol" pitchFamily="18" charset="2"/>
              </a:rPr>
              <a:t>-H structure: IH</a:t>
            </a:r>
            <a:endParaRPr lang="en-GB" altLang="en-US" dirty="0">
              <a:sym typeface="Symbol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altLang="en-US" dirty="0">
              <a:sym typeface="Symbol" pitchFamily="18" charset="2"/>
            </a:endParaRPr>
          </a:p>
          <a:p>
            <a:endParaRPr lang="en-GB" dirty="0">
              <a:sym typeface="Symbol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TM mode: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>
                <a:sym typeface="Symbol" pitchFamily="18" charset="2"/>
              </a:rPr>
              <a:t>Drift Tube </a:t>
            </a:r>
            <a:r>
              <a:rPr lang="en-US" altLang="en-US" dirty="0" err="1">
                <a:sym typeface="Symbol" pitchFamily="18" charset="2"/>
              </a:rPr>
              <a:t>Linac</a:t>
            </a:r>
            <a:r>
              <a:rPr lang="en-US" altLang="en-US" dirty="0">
                <a:sym typeface="Symbol" pitchFamily="18" charset="2"/>
              </a:rPr>
              <a:t>: DTL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>
                <a:sym typeface="Symbol" pitchFamily="18" charset="2"/>
              </a:rPr>
              <a:t>Cavity Coupled DTL: CCDTL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>
                <a:sym typeface="Symbol" pitchFamily="18" charset="2"/>
              </a:rPr>
              <a:t>PI Mode Structure: PIMS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dirty="0">
                <a:sym typeface="Symbol" pitchFamily="18" charset="2"/>
              </a:rPr>
              <a:t>Superconducting cavities</a:t>
            </a:r>
            <a:endParaRPr lang="en-GB" altLang="en-US" dirty="0">
              <a:sym typeface="Symbol" pitchFamily="18" charset="2"/>
            </a:endParaRPr>
          </a:p>
          <a:p>
            <a:endParaRPr lang="en-GB" dirty="0">
              <a:sym typeface="Symbol" pitchFamily="18" charset="2"/>
            </a:endParaRPr>
          </a:p>
          <a:p>
            <a:endParaRPr lang="en-US" sz="2800" dirty="0"/>
          </a:p>
        </p:txBody>
      </p:sp>
      <p:pic>
        <p:nvPicPr>
          <p:cNvPr id="26" name="Picture 4" descr="Internal 2_I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05949" y="2348880"/>
            <a:ext cx="2383420" cy="1787252"/>
          </a:xfrm>
          <a:prstGeom prst="rect">
            <a:avLst/>
          </a:prstGeom>
          <a:noFill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025" y="980728"/>
            <a:ext cx="2323201" cy="217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4581129"/>
            <a:ext cx="3780176" cy="1986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9" descr="ccl_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69447" y="4406029"/>
            <a:ext cx="2563829" cy="2161896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7384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Radio Frequency </a:t>
            </a:r>
            <a:r>
              <a:rPr lang="en-US" sz="3200" dirty="0" err="1"/>
              <a:t>Quadrupole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RFQ</a:t>
            </a:r>
          </a:p>
        </p:txBody>
      </p:sp>
      <p:pic>
        <p:nvPicPr>
          <p:cNvPr id="13314" name="Picture 2" descr="https://mediastream.cern.ch/MediaArchive/Photo/Public/2010/1005113/1005113_02/1005113_02-A4-at-144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0" y="1268761"/>
            <a:ext cx="7266230" cy="483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0700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Radio Frequency </a:t>
            </a:r>
            <a:r>
              <a:rPr lang="en-US" sz="3200" dirty="0" err="1"/>
              <a:t>Quadrupole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RFQ</a:t>
            </a:r>
          </a:p>
        </p:txBody>
      </p:sp>
      <p:pic>
        <p:nvPicPr>
          <p:cNvPr id="6" name="Picture 4" descr="Rocket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99457" y="599421"/>
            <a:ext cx="4643039" cy="3186931"/>
          </a:xfrm>
          <a:noFill/>
        </p:spPr>
      </p:pic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456040" y="1124745"/>
          <a:ext cx="1989874" cy="1749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Bitmap Image" r:id="rId5" imgW="2362320" imgH="2076480" progId="Paint.Picture">
                  <p:embed/>
                </p:oleObj>
              </mc:Choice>
              <mc:Fallback>
                <p:oleObj name="Bitmap Image" r:id="rId5" imgW="2362320" imgH="2076480" progId="Paint.Picture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6040" y="1124745"/>
                        <a:ext cx="1989874" cy="17496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43672" y="3356992"/>
            <a:ext cx="5904706" cy="2910462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6412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Radio Frequency </a:t>
            </a:r>
            <a:r>
              <a:rPr lang="en-US" sz="3200" dirty="0" err="1"/>
              <a:t>Quadrupole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RFQ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182" y="827957"/>
            <a:ext cx="3887787" cy="2930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6" b="434"/>
          <a:stretch/>
        </p:blipFill>
        <p:spPr bwMode="auto">
          <a:xfrm>
            <a:off x="6001612" y="827957"/>
            <a:ext cx="3832226" cy="291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851" y="3861048"/>
            <a:ext cx="3897312" cy="2795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352" y="3767569"/>
            <a:ext cx="3646487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7787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/>
              <a:t>4 vane-structure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RFQ</a:t>
            </a: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5390728" y="3277771"/>
            <a:ext cx="511331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en-GB" altLang="en-US" dirty="0"/>
              <a:t>Capacitance between vanes, inductance in the </a:t>
            </a:r>
            <a:r>
              <a:rPr lang="en-GB" altLang="en-US" dirty="0" err="1"/>
              <a:t>intervane</a:t>
            </a:r>
            <a:r>
              <a:rPr lang="en-GB" altLang="en-US" dirty="0"/>
              <a:t> volume. </a:t>
            </a:r>
          </a:p>
          <a:p>
            <a:pPr>
              <a:buFontTx/>
              <a:buAutoNum type="arabicPeriod"/>
            </a:pPr>
            <a:endParaRPr lang="en-GB" altLang="en-US" dirty="0"/>
          </a:p>
          <a:p>
            <a:pPr>
              <a:buFontTx/>
              <a:buAutoNum type="arabicPeriod"/>
            </a:pPr>
            <a:r>
              <a:rPr lang="en-GB" altLang="en-US" dirty="0"/>
              <a:t>Each quadrant is a resonator</a:t>
            </a:r>
          </a:p>
          <a:p>
            <a:pPr>
              <a:buFontTx/>
              <a:buAutoNum type="arabicPeriod"/>
            </a:pPr>
            <a:endParaRPr lang="en-GB" altLang="en-US" dirty="0"/>
          </a:p>
          <a:p>
            <a:pPr>
              <a:buFontTx/>
              <a:buAutoNum type="arabicPeriod"/>
            </a:pPr>
            <a:r>
              <a:rPr lang="en-GB" altLang="en-US" dirty="0"/>
              <a:t>Frequency depends on cylinder dimensions.</a:t>
            </a:r>
          </a:p>
          <a:p>
            <a:pPr>
              <a:buFontTx/>
              <a:buAutoNum type="arabicPeriod"/>
            </a:pPr>
            <a:endParaRPr lang="en-GB" altLang="en-US" dirty="0"/>
          </a:p>
          <a:p>
            <a:pPr>
              <a:buFontTx/>
              <a:buAutoNum type="arabicPeriod"/>
            </a:pPr>
            <a:r>
              <a:rPr lang="en-GB" altLang="en-US" dirty="0"/>
              <a:t>Vane tip are machined by a computer controlled milling machine.</a:t>
            </a:r>
          </a:p>
          <a:p>
            <a:pPr>
              <a:buFontTx/>
              <a:buAutoNum type="arabicPeriod"/>
            </a:pPr>
            <a:endParaRPr lang="en-GB" altLang="en-US" dirty="0"/>
          </a:p>
          <a:p>
            <a:pPr>
              <a:buFontTx/>
              <a:buAutoNum type="arabicPeriod"/>
            </a:pPr>
            <a:r>
              <a:rPr lang="en-GB" altLang="en-US" dirty="0"/>
              <a:t>Need stabilization (problem of mixing with dipole mode TE11).</a:t>
            </a:r>
            <a:endParaRPr lang="en-US" alt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876" y="703085"/>
            <a:ext cx="2755249" cy="2574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31504" y="703085"/>
            <a:ext cx="4679950" cy="2520950"/>
          </a:xfrm>
          <a:noFill/>
        </p:spPr>
      </p:pic>
      <p:pic>
        <p:nvPicPr>
          <p:cNvPr id="10" name="Picture 12" descr="83035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76342" y="3701355"/>
            <a:ext cx="3231074" cy="2569153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7733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Radio Frequency </a:t>
            </a:r>
            <a:r>
              <a:rPr lang="en-US" sz="3200" dirty="0" err="1"/>
              <a:t>Quadrupole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RFQ</a:t>
            </a:r>
          </a:p>
        </p:txBody>
      </p:sp>
      <p:pic>
        <p:nvPicPr>
          <p:cNvPr id="195" name="Picture 2" descr="\\cern.ch\dfs\Users\v\vdimov\Desktop\RFQ sunumu\dokumanlar\quadrupole_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1196306"/>
            <a:ext cx="4032448" cy="3024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4" name="Group 3"/>
          <p:cNvGrpSpPr>
            <a:grpSpLocks noChangeAspect="1"/>
          </p:cNvGrpSpPr>
          <p:nvPr/>
        </p:nvGrpSpPr>
        <p:grpSpPr bwMode="auto">
          <a:xfrm>
            <a:off x="8097983" y="1237173"/>
            <a:ext cx="1697328" cy="1692654"/>
            <a:chOff x="1800" y="2320"/>
            <a:chExt cx="9085" cy="9060"/>
          </a:xfrm>
        </p:grpSpPr>
        <p:pic>
          <p:nvPicPr>
            <p:cNvPr id="85" name="Picture 4" descr="New-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0" y="6835"/>
              <a:ext cx="4545" cy="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" name="Picture 5" descr="New-1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0" y="6835"/>
              <a:ext cx="4545" cy="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7" name="Picture 6" descr="New-10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0" y="2320"/>
              <a:ext cx="4545" cy="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7" descr="New-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0" y="2330"/>
              <a:ext cx="4545" cy="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9" name="Oval 88"/>
          <p:cNvSpPr/>
          <p:nvPr/>
        </p:nvSpPr>
        <p:spPr>
          <a:xfrm>
            <a:off x="7006617" y="3068961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/>
          <p:cNvSpPr/>
          <p:nvPr/>
        </p:nvSpPr>
        <p:spPr>
          <a:xfrm>
            <a:off x="7026399" y="5507361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408" y="4364361"/>
            <a:ext cx="108585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884" y="4513040"/>
            <a:ext cx="10953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" name="Oval 92"/>
          <p:cNvSpPr/>
          <p:nvPr/>
        </p:nvSpPr>
        <p:spPr>
          <a:xfrm>
            <a:off x="8378217" y="4288161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Oval 93"/>
          <p:cNvSpPr/>
          <p:nvPr/>
        </p:nvSpPr>
        <p:spPr>
          <a:xfrm>
            <a:off x="5635017" y="4288161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/>
          <p:cNvSpPr txBox="1"/>
          <p:nvPr/>
        </p:nvSpPr>
        <p:spPr>
          <a:xfrm>
            <a:off x="6016017" y="4436840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368933" y="5656041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759217" y="4436841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321491" y="3225643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cxnSp>
        <p:nvCxnSpPr>
          <p:cNvPr id="99" name="Straight Arrow Connector 98"/>
          <p:cNvCxnSpPr/>
          <p:nvPr/>
        </p:nvCxnSpPr>
        <p:spPr>
          <a:xfrm>
            <a:off x="7528294" y="4288161"/>
            <a:ext cx="0" cy="3630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flipH="1" flipV="1">
            <a:off x="7528295" y="4989215"/>
            <a:ext cx="1" cy="3657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7768617" y="4846271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H="1">
            <a:off x="6930417" y="4835051"/>
            <a:ext cx="310496" cy="112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3" name="Oval 102"/>
          <p:cNvSpPr/>
          <p:nvPr/>
        </p:nvSpPr>
        <p:spPr>
          <a:xfrm>
            <a:off x="7006617" y="3068961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TextBox 103"/>
          <p:cNvSpPr txBox="1"/>
          <p:nvPr/>
        </p:nvSpPr>
        <p:spPr>
          <a:xfrm>
            <a:off x="7387617" y="3233643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5622910" y="4288161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TextBox 105"/>
          <p:cNvSpPr txBox="1"/>
          <p:nvPr/>
        </p:nvSpPr>
        <p:spPr>
          <a:xfrm>
            <a:off x="5937784" y="4462981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8378217" y="4288161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TextBox 107"/>
          <p:cNvSpPr txBox="1"/>
          <p:nvPr/>
        </p:nvSpPr>
        <p:spPr>
          <a:xfrm>
            <a:off x="8680984" y="4462981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109" name="Oval 108"/>
          <p:cNvSpPr/>
          <p:nvPr/>
        </p:nvSpPr>
        <p:spPr>
          <a:xfrm>
            <a:off x="7032195" y="5507361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TextBox 109"/>
          <p:cNvSpPr txBox="1"/>
          <p:nvPr/>
        </p:nvSpPr>
        <p:spPr>
          <a:xfrm>
            <a:off x="7413195" y="5672042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cxnSp>
        <p:nvCxnSpPr>
          <p:cNvPr id="111" name="Straight Arrow Connector 110"/>
          <p:cNvCxnSpPr/>
          <p:nvPr/>
        </p:nvCxnSpPr>
        <p:spPr>
          <a:xfrm flipV="1">
            <a:off x="7522266" y="4289346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 flipH="1">
            <a:off x="7516570" y="4950517"/>
            <a:ext cx="5696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 flipH="1">
            <a:off x="7654683" y="4798117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>
            <a:off x="7046550" y="4798117"/>
            <a:ext cx="3624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15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817" y="4379546"/>
            <a:ext cx="74295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6" name="Oval 115"/>
          <p:cNvSpPr/>
          <p:nvPr/>
        </p:nvSpPr>
        <p:spPr>
          <a:xfrm>
            <a:off x="7006617" y="3068961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6" name="Oval 195"/>
          <p:cNvSpPr/>
          <p:nvPr/>
        </p:nvSpPr>
        <p:spPr>
          <a:xfrm>
            <a:off x="7026399" y="5507361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Oval 196"/>
          <p:cNvSpPr/>
          <p:nvPr/>
        </p:nvSpPr>
        <p:spPr>
          <a:xfrm>
            <a:off x="8378217" y="4288161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Oval 197"/>
          <p:cNvSpPr/>
          <p:nvPr/>
        </p:nvSpPr>
        <p:spPr>
          <a:xfrm>
            <a:off x="5635017" y="4288161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TextBox 198"/>
          <p:cNvSpPr txBox="1"/>
          <p:nvPr/>
        </p:nvSpPr>
        <p:spPr>
          <a:xfrm>
            <a:off x="6016017" y="4436840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7368933" y="5656041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8759217" y="4436841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7321491" y="3225643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cxnSp>
        <p:nvCxnSpPr>
          <p:cNvPr id="203" name="Straight Arrow Connector 202"/>
          <p:cNvCxnSpPr/>
          <p:nvPr/>
        </p:nvCxnSpPr>
        <p:spPr>
          <a:xfrm>
            <a:off x="7528294" y="4288161"/>
            <a:ext cx="0" cy="3630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/>
          <p:nvPr/>
        </p:nvCxnSpPr>
        <p:spPr>
          <a:xfrm flipH="1" flipV="1">
            <a:off x="7528295" y="4989215"/>
            <a:ext cx="1" cy="3657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Arrow Connector 204"/>
          <p:cNvCxnSpPr/>
          <p:nvPr/>
        </p:nvCxnSpPr>
        <p:spPr>
          <a:xfrm>
            <a:off x="7768617" y="4846271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 flipH="1">
            <a:off x="7000921" y="4835051"/>
            <a:ext cx="310496" cy="112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7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166" y="4491044"/>
            <a:ext cx="10953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8" name="Straight Arrow Connector 207"/>
          <p:cNvCxnSpPr/>
          <p:nvPr/>
        </p:nvCxnSpPr>
        <p:spPr>
          <a:xfrm flipV="1">
            <a:off x="7575853" y="4300544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9" name="Straight Arrow Connector 208"/>
          <p:cNvCxnSpPr/>
          <p:nvPr/>
        </p:nvCxnSpPr>
        <p:spPr>
          <a:xfrm flipH="1">
            <a:off x="7570157" y="4961715"/>
            <a:ext cx="5696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0" name="Straight Arrow Connector 209"/>
          <p:cNvCxnSpPr/>
          <p:nvPr/>
        </p:nvCxnSpPr>
        <p:spPr>
          <a:xfrm flipH="1">
            <a:off x="7633537" y="4758515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/>
          <p:nvPr/>
        </p:nvCxnSpPr>
        <p:spPr>
          <a:xfrm>
            <a:off x="7100137" y="4758515"/>
            <a:ext cx="3624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2" name="Oval 211"/>
          <p:cNvSpPr/>
          <p:nvPr/>
        </p:nvSpPr>
        <p:spPr>
          <a:xfrm>
            <a:off x="7018724" y="3068961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TextBox 212"/>
          <p:cNvSpPr txBox="1"/>
          <p:nvPr/>
        </p:nvSpPr>
        <p:spPr>
          <a:xfrm>
            <a:off x="7399724" y="3217641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14" name="Oval 213"/>
          <p:cNvSpPr/>
          <p:nvPr/>
        </p:nvSpPr>
        <p:spPr>
          <a:xfrm>
            <a:off x="5635017" y="4290297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TextBox 214"/>
          <p:cNvSpPr txBox="1"/>
          <p:nvPr/>
        </p:nvSpPr>
        <p:spPr>
          <a:xfrm>
            <a:off x="5949891" y="4446979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16" name="Oval 215"/>
          <p:cNvSpPr/>
          <p:nvPr/>
        </p:nvSpPr>
        <p:spPr>
          <a:xfrm>
            <a:off x="8378217" y="4290297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TextBox 216"/>
          <p:cNvSpPr txBox="1"/>
          <p:nvPr/>
        </p:nvSpPr>
        <p:spPr>
          <a:xfrm>
            <a:off x="8693091" y="4446979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18" name="Oval 217"/>
          <p:cNvSpPr/>
          <p:nvPr/>
        </p:nvSpPr>
        <p:spPr>
          <a:xfrm>
            <a:off x="7044302" y="5507360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TextBox 218"/>
          <p:cNvSpPr txBox="1"/>
          <p:nvPr/>
        </p:nvSpPr>
        <p:spPr>
          <a:xfrm>
            <a:off x="7425302" y="5656040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pic>
        <p:nvPicPr>
          <p:cNvPr id="220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817" y="4379545"/>
            <a:ext cx="74295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1" name="Oval 220"/>
          <p:cNvSpPr/>
          <p:nvPr/>
        </p:nvSpPr>
        <p:spPr>
          <a:xfrm>
            <a:off x="7006617" y="3068960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Oval 221"/>
          <p:cNvSpPr/>
          <p:nvPr/>
        </p:nvSpPr>
        <p:spPr>
          <a:xfrm>
            <a:off x="7026399" y="5507360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Oval 222"/>
          <p:cNvSpPr/>
          <p:nvPr/>
        </p:nvSpPr>
        <p:spPr>
          <a:xfrm>
            <a:off x="8378217" y="4288160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Oval 223"/>
          <p:cNvSpPr/>
          <p:nvPr/>
        </p:nvSpPr>
        <p:spPr>
          <a:xfrm>
            <a:off x="5635017" y="4288160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TextBox 224"/>
          <p:cNvSpPr txBox="1"/>
          <p:nvPr/>
        </p:nvSpPr>
        <p:spPr>
          <a:xfrm>
            <a:off x="6016017" y="4436839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7368933" y="5656040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8759217" y="4436840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7321491" y="3225642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cxnSp>
        <p:nvCxnSpPr>
          <p:cNvPr id="229" name="Straight Arrow Connector 228"/>
          <p:cNvCxnSpPr/>
          <p:nvPr/>
        </p:nvCxnSpPr>
        <p:spPr>
          <a:xfrm>
            <a:off x="7528294" y="4288160"/>
            <a:ext cx="0" cy="3630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Arrow Connector 229"/>
          <p:cNvCxnSpPr/>
          <p:nvPr/>
        </p:nvCxnSpPr>
        <p:spPr>
          <a:xfrm flipH="1" flipV="1">
            <a:off x="7528295" y="4989214"/>
            <a:ext cx="1" cy="3657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Arrow Connector 230"/>
          <p:cNvCxnSpPr/>
          <p:nvPr/>
        </p:nvCxnSpPr>
        <p:spPr>
          <a:xfrm>
            <a:off x="7768617" y="484627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2" name="Straight Arrow Connector 231"/>
          <p:cNvCxnSpPr/>
          <p:nvPr/>
        </p:nvCxnSpPr>
        <p:spPr>
          <a:xfrm flipH="1">
            <a:off x="7000921" y="4835050"/>
            <a:ext cx="310496" cy="112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33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059" y="4491043"/>
            <a:ext cx="10953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4" name="Straight Arrow Connector 233"/>
          <p:cNvCxnSpPr/>
          <p:nvPr/>
        </p:nvCxnSpPr>
        <p:spPr>
          <a:xfrm flipV="1">
            <a:off x="7563746" y="4300543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5" name="Straight Arrow Connector 234"/>
          <p:cNvCxnSpPr/>
          <p:nvPr/>
        </p:nvCxnSpPr>
        <p:spPr>
          <a:xfrm flipH="1">
            <a:off x="7558050" y="4961714"/>
            <a:ext cx="5696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6" name="Straight Arrow Connector 235"/>
          <p:cNvCxnSpPr/>
          <p:nvPr/>
        </p:nvCxnSpPr>
        <p:spPr>
          <a:xfrm flipH="1">
            <a:off x="7621430" y="4758514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236"/>
          <p:cNvCxnSpPr/>
          <p:nvPr/>
        </p:nvCxnSpPr>
        <p:spPr>
          <a:xfrm>
            <a:off x="7088030" y="4758514"/>
            <a:ext cx="3624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8" name="Oval 237"/>
          <p:cNvSpPr/>
          <p:nvPr/>
        </p:nvSpPr>
        <p:spPr>
          <a:xfrm>
            <a:off x="7006617" y="3068960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9" name="TextBox 238"/>
          <p:cNvSpPr txBox="1"/>
          <p:nvPr/>
        </p:nvSpPr>
        <p:spPr>
          <a:xfrm>
            <a:off x="7387617" y="3217640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40" name="Oval 239"/>
          <p:cNvSpPr/>
          <p:nvPr/>
        </p:nvSpPr>
        <p:spPr>
          <a:xfrm>
            <a:off x="5622910" y="4290296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1" name="TextBox 240"/>
          <p:cNvSpPr txBox="1"/>
          <p:nvPr/>
        </p:nvSpPr>
        <p:spPr>
          <a:xfrm>
            <a:off x="5937784" y="4446978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42" name="Oval 241"/>
          <p:cNvSpPr/>
          <p:nvPr/>
        </p:nvSpPr>
        <p:spPr>
          <a:xfrm>
            <a:off x="8366110" y="4290296"/>
            <a:ext cx="10668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3" name="TextBox 242"/>
          <p:cNvSpPr txBox="1"/>
          <p:nvPr/>
        </p:nvSpPr>
        <p:spPr>
          <a:xfrm>
            <a:off x="8680984" y="4446978"/>
            <a:ext cx="399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+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244" name="Oval 243"/>
          <p:cNvSpPr/>
          <p:nvPr/>
        </p:nvSpPr>
        <p:spPr>
          <a:xfrm>
            <a:off x="7032195" y="5507359"/>
            <a:ext cx="1066800" cy="10668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5" name="TextBox 244"/>
          <p:cNvSpPr txBox="1"/>
          <p:nvPr/>
        </p:nvSpPr>
        <p:spPr>
          <a:xfrm>
            <a:off x="7413195" y="5656039"/>
            <a:ext cx="30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>
                <a:latin typeface="Comic Sans MS" pitchFamily="66" charset="0"/>
              </a:rPr>
              <a:t>-</a:t>
            </a:r>
            <a:endParaRPr lang="en-GB" sz="4400" dirty="0">
              <a:latin typeface="Comic Sans MS" pitchFamily="66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40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 animBg="1"/>
      <p:bldP spid="93" grpId="0" animBg="1"/>
      <p:bldP spid="94" grpId="0" animBg="1"/>
      <p:bldP spid="95" grpId="0"/>
      <p:bldP spid="96" grpId="0"/>
      <p:bldP spid="97" grpId="0"/>
      <p:bldP spid="98" grpId="0"/>
      <p:bldP spid="103" grpId="0" animBg="1"/>
      <p:bldP spid="103" grpId="1" animBg="1"/>
      <p:bldP spid="104" grpId="0"/>
      <p:bldP spid="104" grpId="1"/>
      <p:bldP spid="105" grpId="0" animBg="1"/>
      <p:bldP spid="105" grpId="1" animBg="1"/>
      <p:bldP spid="106" grpId="0"/>
      <p:bldP spid="106" grpId="1"/>
      <p:bldP spid="107" grpId="0" animBg="1"/>
      <p:bldP spid="107" grpId="1" animBg="1"/>
      <p:bldP spid="108" grpId="0"/>
      <p:bldP spid="108" grpId="1"/>
      <p:bldP spid="109" grpId="0" animBg="1"/>
      <p:bldP spid="109" grpId="1" animBg="1"/>
      <p:bldP spid="110" grpId="0"/>
      <p:bldP spid="110" grpId="1"/>
      <p:bldP spid="116" grpId="0" animBg="1"/>
      <p:bldP spid="116" grpId="1" animBg="1"/>
      <p:bldP spid="196" grpId="0" animBg="1"/>
      <p:bldP spid="196" grpId="1" animBg="1"/>
      <p:bldP spid="197" grpId="0" animBg="1"/>
      <p:bldP spid="197" grpId="1" animBg="1"/>
      <p:bldP spid="198" grpId="0" animBg="1"/>
      <p:bldP spid="198" grpId="1" animBg="1"/>
      <p:bldP spid="199" grpId="0"/>
      <p:bldP spid="199" grpId="1"/>
      <p:bldP spid="200" grpId="0"/>
      <p:bldP spid="200" grpId="1"/>
      <p:bldP spid="201" grpId="0"/>
      <p:bldP spid="201" grpId="1"/>
      <p:bldP spid="202" grpId="0"/>
      <p:bldP spid="202" grpId="1"/>
      <p:bldP spid="212" grpId="0" animBg="1"/>
      <p:bldP spid="212" grpId="1" animBg="1"/>
      <p:bldP spid="213" grpId="0"/>
      <p:bldP spid="213" grpId="1"/>
      <p:bldP spid="214" grpId="0" animBg="1"/>
      <p:bldP spid="214" grpId="1" animBg="1"/>
      <p:bldP spid="215" grpId="0"/>
      <p:bldP spid="215" grpId="1"/>
      <p:bldP spid="216" grpId="0" animBg="1"/>
      <p:bldP spid="216" grpId="1" animBg="1"/>
      <p:bldP spid="217" grpId="0"/>
      <p:bldP spid="217" grpId="1"/>
      <p:bldP spid="218" grpId="0" animBg="1"/>
      <p:bldP spid="218" grpId="1" animBg="1"/>
      <p:bldP spid="219" grpId="0"/>
      <p:bldP spid="219" grpId="1"/>
      <p:bldP spid="221" grpId="0" animBg="1"/>
      <p:bldP spid="221" grpId="1" animBg="1"/>
      <p:bldP spid="222" grpId="0" animBg="1"/>
      <p:bldP spid="222" grpId="1" animBg="1"/>
      <p:bldP spid="223" grpId="0" animBg="1"/>
      <p:bldP spid="223" grpId="1" animBg="1"/>
      <p:bldP spid="224" grpId="0" animBg="1"/>
      <p:bldP spid="224" grpId="1" animBg="1"/>
      <p:bldP spid="225" grpId="0"/>
      <p:bldP spid="225" grpId="1"/>
      <p:bldP spid="226" grpId="0"/>
      <p:bldP spid="226" grpId="1"/>
      <p:bldP spid="227" grpId="0"/>
      <p:bldP spid="227" grpId="1"/>
      <p:bldP spid="228" grpId="0"/>
      <p:bldP spid="228" grpId="1"/>
      <p:bldP spid="238" grpId="0" animBg="1"/>
      <p:bldP spid="239" grpId="0"/>
      <p:bldP spid="240" grpId="0" animBg="1"/>
      <p:bldP spid="241" grpId="0"/>
      <p:bldP spid="242" grpId="0" animBg="1"/>
      <p:bldP spid="243" grpId="0"/>
      <p:bldP spid="244" grpId="0" animBg="1"/>
      <p:bldP spid="24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Acceleration in RFQ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RFQ</a:t>
            </a:r>
          </a:p>
        </p:txBody>
      </p:sp>
      <p:pic>
        <p:nvPicPr>
          <p:cNvPr id="110" name="Picture 6" descr="C:\Users\lombarda\AppData\Local\Microsoft\Windows\Temporary Internet Files\Content.Outlook\SAXYDI7W\DSC012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111" y="697418"/>
            <a:ext cx="3551238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" name="Text Box 6"/>
          <p:cNvSpPr txBox="1">
            <a:spLocks noChangeArrowheads="1"/>
          </p:cNvSpPr>
          <p:nvPr/>
        </p:nvSpPr>
        <p:spPr bwMode="auto">
          <a:xfrm>
            <a:off x="2019364" y="3468322"/>
            <a:ext cx="6769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dirty="0"/>
              <a:t>longitudinal modulation on the electrodes creates a longitudinal component in the TE mode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39</a:t>
            </a:fld>
            <a:endParaRPr lang="en-GB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266" y="635912"/>
            <a:ext cx="3816350" cy="294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5681" y="4094982"/>
            <a:ext cx="5449375" cy="222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348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What is a LINAC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764704"/>
            <a:ext cx="8229600" cy="5616624"/>
          </a:xfrm>
        </p:spPr>
        <p:txBody>
          <a:bodyPr/>
          <a:lstStyle/>
          <a:p>
            <a:r>
              <a:rPr lang="en-GB" dirty="0" err="1">
                <a:solidFill>
                  <a:srgbClr val="FF0000"/>
                </a:solidFill>
              </a:rPr>
              <a:t>LIN</a:t>
            </a:r>
            <a:r>
              <a:rPr lang="en-GB" dirty="0" err="1"/>
              <a:t>ear</a:t>
            </a:r>
            <a:r>
              <a:rPr lang="en-GB" dirty="0"/>
              <a:t> </a:t>
            </a:r>
            <a:r>
              <a:rPr lang="en-GB" dirty="0" err="1">
                <a:solidFill>
                  <a:srgbClr val="FF0000"/>
                </a:solidFill>
              </a:rPr>
              <a:t>AC</a:t>
            </a:r>
            <a:r>
              <a:rPr lang="en-GB" dirty="0" err="1"/>
              <a:t>celerator</a:t>
            </a:r>
            <a:r>
              <a:rPr lang="en-US" dirty="0"/>
              <a:t> : </a:t>
            </a:r>
            <a:r>
              <a:rPr lang="en-US" sz="2400" dirty="0"/>
              <a:t>A device where charged particles acquire energy moving on a linear path.</a:t>
            </a:r>
            <a:endParaRPr lang="en-GB" sz="24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Oval 4"/>
          <p:cNvSpPr/>
          <p:nvPr/>
        </p:nvSpPr>
        <p:spPr>
          <a:xfrm>
            <a:off x="4998946" y="1980455"/>
            <a:ext cx="397520" cy="7920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287688" y="2709166"/>
            <a:ext cx="1711258" cy="1079875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Brace 19"/>
          <p:cNvSpPr/>
          <p:nvPr/>
        </p:nvSpPr>
        <p:spPr>
          <a:xfrm rot="5400000">
            <a:off x="6009934" y="2219167"/>
            <a:ext cx="244140" cy="1224136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013884" y="3789040"/>
            <a:ext cx="3229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Type of the accelerated Particles</a:t>
            </a:r>
          </a:p>
        </p:txBody>
      </p:sp>
      <p:cxnSp>
        <p:nvCxnSpPr>
          <p:cNvPr id="26" name="Straight Arrow Connector 25"/>
          <p:cNvCxnSpPr>
            <a:stCxn id="20" idx="1"/>
          </p:cNvCxnSpPr>
          <p:nvPr/>
        </p:nvCxnSpPr>
        <p:spPr>
          <a:xfrm>
            <a:off x="6132004" y="2953306"/>
            <a:ext cx="1908212" cy="835735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132004" y="3789040"/>
            <a:ext cx="4212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Type of the accelerating </a:t>
            </a:r>
            <a:r>
              <a:rPr lang="en-US" dirty="0" err="1"/>
              <a:t>sturcture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135560" y="4158373"/>
            <a:ext cx="34578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Mainly:</a:t>
            </a:r>
          </a:p>
          <a:p>
            <a:r>
              <a:rPr lang="en-US" dirty="0"/>
              <a:t>	Electrons</a:t>
            </a:r>
          </a:p>
          <a:p>
            <a:r>
              <a:rPr lang="en-US" dirty="0"/>
              <a:t>	Protons and light ions</a:t>
            </a:r>
          </a:p>
          <a:p>
            <a:r>
              <a:rPr lang="en-US" dirty="0"/>
              <a:t>	Heavy ions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40016" y="416931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Electric field for acceleration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Magnetic field for focusing/bending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31504" y="76201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Introduction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4</a:t>
            </a:fld>
            <a:endParaRPr lang="en-GB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262" y="2007121"/>
            <a:ext cx="42497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61367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RFQ parameters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RFQ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76728" y="177281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Focusing term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906072" y="30689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Acceleration term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91544" y="4077073"/>
            <a:ext cx="55446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a=bore radius</a:t>
            </a:r>
          </a:p>
          <a:p>
            <a:r>
              <a:rPr lang="en-US" dirty="0">
                <a:latin typeface="Calibri"/>
              </a:rPr>
              <a:t>m=modulation</a:t>
            </a:r>
          </a:p>
          <a:p>
            <a:r>
              <a:rPr lang="en-US" dirty="0"/>
              <a:t>m</a:t>
            </a:r>
            <a:r>
              <a:rPr lang="en-US" baseline="-25000" dirty="0"/>
              <a:t>0</a:t>
            </a:r>
            <a:r>
              <a:rPr lang="en-US" dirty="0"/>
              <a:t>=rest mass</a:t>
            </a:r>
            <a:endParaRPr lang="en-US" baseline="-25000" dirty="0"/>
          </a:p>
          <a:p>
            <a:r>
              <a:rPr lang="en-US" dirty="0">
                <a:latin typeface="Calibri"/>
              </a:rPr>
              <a:t>β=reduced velocity</a:t>
            </a:r>
          </a:p>
          <a:p>
            <a:r>
              <a:rPr lang="en-US" dirty="0">
                <a:latin typeface="Calibri"/>
              </a:rPr>
              <a:t>λ=wave length</a:t>
            </a:r>
          </a:p>
          <a:p>
            <a:r>
              <a:rPr lang="en-US" dirty="0">
                <a:latin typeface="Calibri"/>
              </a:rPr>
              <a:t>f=frequency</a:t>
            </a:r>
          </a:p>
          <a:p>
            <a:r>
              <a:rPr lang="en-US" dirty="0">
                <a:latin typeface="Calibri"/>
              </a:rPr>
              <a:t>k=wave number</a:t>
            </a:r>
          </a:p>
          <a:p>
            <a:r>
              <a:rPr lang="en-US" dirty="0">
                <a:latin typeface="Calibri"/>
              </a:rPr>
              <a:t>V=vane voltage</a:t>
            </a:r>
          </a:p>
          <a:p>
            <a:r>
              <a:rPr lang="en-US" dirty="0">
                <a:latin typeface="Calibri"/>
              </a:rPr>
              <a:t>I</a:t>
            </a:r>
            <a:r>
              <a:rPr lang="en-US" baseline="-25000" dirty="0">
                <a:latin typeface="Calibri"/>
              </a:rPr>
              <a:t>0,1</a:t>
            </a:r>
            <a:r>
              <a:rPr lang="en-US" dirty="0">
                <a:latin typeface="Calibri"/>
              </a:rPr>
              <a:t>= zero and first order Bessel function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40</a:t>
            </a:fld>
            <a:endParaRPr lang="en-GB"/>
          </a:p>
        </p:txBody>
      </p:sp>
      <p:pic>
        <p:nvPicPr>
          <p:cNvPr id="16532" name="Picture 1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7" y="1472501"/>
            <a:ext cx="5468937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533" name="Picture 14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7" y="2791055"/>
            <a:ext cx="453548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535" name="Picture 15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159" y="4653137"/>
            <a:ext cx="6370637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07543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RFQ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RFQ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1703512" y="836714"/>
            <a:ext cx="8229600" cy="36003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80000"/>
              </a:lnSpc>
            </a:pPr>
            <a:r>
              <a:rPr lang="en-US" altLang="en-US" sz="2000" dirty="0"/>
              <a:t>The resonating mode of the cavity is a focusing mode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en-US" sz="2000" dirty="0"/>
              <a:t>Alternating the voltage on the electrodes produces an alternating focusing channel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en-US" sz="2000" dirty="0"/>
              <a:t>A longitudinal modulation of the electrodes produces a field in the direction of propagation of the beam which bunches and accelerates the beam 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en-US" sz="2000" dirty="0"/>
              <a:t>Both the focusing as well as the bunching and acceleration are performed by the RF field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en-US" sz="2000" dirty="0"/>
              <a:t>The RFQ is the only linear accelerator that can accept a low energy CONTINOUS beam of particles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en-US" sz="2000" dirty="0"/>
              <a:t>1970      </a:t>
            </a:r>
            <a:r>
              <a:rPr lang="en-US" altLang="en-US" sz="2000" dirty="0" err="1"/>
              <a:t>Kapchinskij</a:t>
            </a:r>
            <a:r>
              <a:rPr lang="en-US" altLang="en-US" sz="2000" dirty="0"/>
              <a:t> and </a:t>
            </a:r>
            <a:r>
              <a:rPr lang="en-US" altLang="en-US" sz="2000" dirty="0" err="1"/>
              <a:t>Teplyakov</a:t>
            </a:r>
            <a:r>
              <a:rPr lang="en-US" altLang="en-US" sz="2000" dirty="0"/>
              <a:t> propose the idea of the radiofrequency </a:t>
            </a:r>
            <a:r>
              <a:rPr lang="en-US" altLang="en-US" sz="2000" dirty="0" err="1"/>
              <a:t>quadrupole</a:t>
            </a:r>
            <a:r>
              <a:rPr lang="en-GB" altLang="en-US" sz="2000" dirty="0"/>
              <a:t> ( I. M. </a:t>
            </a:r>
            <a:r>
              <a:rPr lang="en-GB" altLang="en-US" sz="2000" dirty="0" err="1"/>
              <a:t>Kapchinskii</a:t>
            </a:r>
            <a:r>
              <a:rPr lang="en-GB" altLang="en-US" sz="2000" dirty="0"/>
              <a:t> and V. A. </a:t>
            </a:r>
            <a:r>
              <a:rPr lang="en-GB" altLang="en-US" sz="2000" dirty="0" err="1"/>
              <a:t>Teplvakov</a:t>
            </a:r>
            <a:r>
              <a:rPr lang="en-GB" altLang="en-US" sz="2000" dirty="0"/>
              <a:t>, </a:t>
            </a:r>
            <a:r>
              <a:rPr lang="en-GB" altLang="en-US" sz="2000" dirty="0" err="1"/>
              <a:t>Prib.Tekh</a:t>
            </a:r>
            <a:r>
              <a:rPr lang="en-GB" altLang="en-US" sz="2000" dirty="0"/>
              <a:t>. </a:t>
            </a:r>
            <a:r>
              <a:rPr lang="en-GB" altLang="en-US" sz="2000" dirty="0" err="1"/>
              <a:t>Eksp</a:t>
            </a:r>
            <a:r>
              <a:rPr lang="en-GB" altLang="en-US" sz="2000" dirty="0"/>
              <a:t>. No. 2, 19 (1970))</a:t>
            </a:r>
          </a:p>
          <a:p>
            <a:pPr marL="609600" indent="-609600">
              <a:lnSpc>
                <a:spcPct val="80000"/>
              </a:lnSpc>
            </a:pPr>
            <a:endParaRPr lang="en-US" altLang="en-US" sz="20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400" y="4653137"/>
            <a:ext cx="3657600" cy="143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16080" y="4941168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Acceleration</a:t>
            </a:r>
          </a:p>
          <a:p>
            <a:r>
              <a:rPr lang="en-US" dirty="0"/>
              <a:t>Bunching</a:t>
            </a:r>
          </a:p>
          <a:p>
            <a:r>
              <a:rPr lang="en-US" dirty="0"/>
              <a:t>Transverse focusing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6647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err="1"/>
              <a:t>Interdigital</a:t>
            </a:r>
            <a:r>
              <a:rPr lang="en-US" sz="3200" dirty="0"/>
              <a:t> H structure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IH</a:t>
            </a:r>
          </a:p>
        </p:txBody>
      </p:sp>
      <p:pic>
        <p:nvPicPr>
          <p:cNvPr id="6" name="Picture 4" descr="Internal 2_IH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91544" y="980729"/>
            <a:ext cx="5473566" cy="4104455"/>
          </a:xfr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38017" y="4437112"/>
            <a:ext cx="3469360" cy="2232224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6912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err="1"/>
              <a:t>Interdigital</a:t>
            </a:r>
            <a:r>
              <a:rPr lang="en-US" sz="3200" dirty="0"/>
              <a:t> H structure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IH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890919" y="5229201"/>
            <a:ext cx="8064500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AU" altLang="en-US" dirty="0"/>
              <a:t>Stem on alternating side of the drift tube force a longitudinal field between the drift tubes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AU" altLang="en-US" dirty="0"/>
              <a:t>Focalisation is provided by </a:t>
            </a:r>
            <a:r>
              <a:rPr lang="en-AU" altLang="en-US" dirty="0" err="1"/>
              <a:t>quadrupole</a:t>
            </a:r>
            <a:r>
              <a:rPr lang="en-AU" altLang="en-US" dirty="0"/>
              <a:t> triplets places OUTSIDE the drift tubes or OUTSIDE the tank</a:t>
            </a:r>
            <a:endParaRPr lang="en-US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43</a:t>
            </a:fld>
            <a:endParaRPr lang="en-GB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676" y="980729"/>
            <a:ext cx="7993063" cy="439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67995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err="1"/>
              <a:t>Interdigital</a:t>
            </a:r>
            <a:r>
              <a:rPr lang="en-US" sz="3200" dirty="0"/>
              <a:t> H structure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IH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967053" y="148478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000" dirty="0"/>
              <a:t>very good shunt impedance in the low beta region (</a:t>
            </a:r>
            <a:r>
              <a:rPr lang="en-GB" altLang="en-US" sz="2000" dirty="0"/>
              <a:t>(</a:t>
            </a:r>
            <a:r>
              <a:rPr lang="en-GB" altLang="en-US" sz="2000" dirty="0">
                <a:sym typeface="Symbol" pitchFamily="18" charset="2"/>
              </a:rPr>
              <a:t></a:t>
            </a:r>
            <a:r>
              <a:rPr lang="en-GB" altLang="en-US" sz="2000" dirty="0"/>
              <a:t> </a:t>
            </a:r>
            <a:r>
              <a:rPr lang="en-GB" altLang="en-US" sz="2000" dirty="0">
                <a:sym typeface="Symbol" pitchFamily="18" charset="2"/>
              </a:rPr>
              <a:t></a:t>
            </a:r>
            <a:r>
              <a:rPr lang="en-GB" altLang="en-US" sz="2000" dirty="0"/>
              <a:t> 0.02 to 0.08</a:t>
            </a:r>
            <a:r>
              <a:rPr lang="en-US" altLang="en-US" sz="2000" dirty="0"/>
              <a:t> ) and low frequency (up to 200MHz)</a:t>
            </a:r>
          </a:p>
          <a:p>
            <a:endParaRPr lang="en-US" altLang="en-US" sz="2000" dirty="0"/>
          </a:p>
          <a:p>
            <a:r>
              <a:rPr lang="en-US" altLang="en-US" sz="2000" dirty="0"/>
              <a:t>not for high intensity beam due to long focusing period</a:t>
            </a:r>
          </a:p>
          <a:p>
            <a:endParaRPr lang="en-US" altLang="en-US" sz="2000" dirty="0"/>
          </a:p>
          <a:p>
            <a:r>
              <a:rPr lang="en-US" altLang="en-US" sz="2000" dirty="0"/>
              <a:t>ideal for low beta heavy ion acceleration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3754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Drift Tube </a:t>
            </a:r>
            <a:r>
              <a:rPr lang="en-US" sz="3200" dirty="0" err="1"/>
              <a:t>Linac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DTL</a:t>
            </a:r>
          </a:p>
        </p:txBody>
      </p:sp>
      <p:pic>
        <p:nvPicPr>
          <p:cNvPr id="6" name="Picture 4" descr="linac1_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38100" y="1268761"/>
            <a:ext cx="3291653" cy="4857403"/>
          </a:xfrm>
          <a:noFill/>
        </p:spPr>
      </p:pic>
      <p:pic>
        <p:nvPicPr>
          <p:cNvPr id="7" name="Picture 26" descr="CavityAssembl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7738" y="1628800"/>
            <a:ext cx="3086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05307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Drift Tube </a:t>
            </a:r>
            <a:r>
              <a:rPr lang="en-US" sz="3200" dirty="0" err="1"/>
              <a:t>Linac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DTL</a:t>
            </a:r>
          </a:p>
        </p:txBody>
      </p: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1415480" y="466221"/>
            <a:ext cx="5544616" cy="2426547"/>
            <a:chOff x="549" y="858"/>
            <a:chExt cx="4534" cy="2390"/>
          </a:xfrm>
        </p:grpSpPr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" y="858"/>
              <a:ext cx="4534" cy="2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oup 7"/>
            <p:cNvGrpSpPr>
              <a:grpSpLocks/>
            </p:cNvGrpSpPr>
            <p:nvPr/>
          </p:nvGrpSpPr>
          <p:grpSpPr bwMode="auto">
            <a:xfrm>
              <a:off x="1470" y="2064"/>
              <a:ext cx="267" cy="159"/>
              <a:chOff x="1470" y="2064"/>
              <a:chExt cx="267" cy="159"/>
            </a:xfrm>
          </p:grpSpPr>
          <p:sp>
            <p:nvSpPr>
              <p:cNvPr id="30" name="Freeform 8"/>
              <p:cNvSpPr>
                <a:spLocks/>
              </p:cNvSpPr>
              <p:nvPr/>
            </p:nvSpPr>
            <p:spPr bwMode="auto">
              <a:xfrm>
                <a:off x="1470" y="2064"/>
                <a:ext cx="267" cy="159"/>
              </a:xfrm>
              <a:custGeom>
                <a:avLst/>
                <a:gdLst>
                  <a:gd name="T0" fmla="*/ 0 w 267"/>
                  <a:gd name="T1" fmla="*/ 21 h 159"/>
                  <a:gd name="T2" fmla="*/ 267 w 267"/>
                  <a:gd name="T3" fmla="*/ 0 h 159"/>
                  <a:gd name="T4" fmla="*/ 267 w 267"/>
                  <a:gd name="T5" fmla="*/ 138 h 159"/>
                  <a:gd name="T6" fmla="*/ 0 w 267"/>
                  <a:gd name="T7" fmla="*/ 159 h 159"/>
                  <a:gd name="T8" fmla="*/ 0 w 267"/>
                  <a:gd name="T9" fmla="*/ 21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7"/>
                  <a:gd name="T16" fmla="*/ 0 h 159"/>
                  <a:gd name="T17" fmla="*/ 267 w 267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7" h="159">
                    <a:moveTo>
                      <a:pt x="0" y="21"/>
                    </a:moveTo>
                    <a:lnTo>
                      <a:pt x="267" y="0"/>
                    </a:lnTo>
                    <a:lnTo>
                      <a:pt x="267" y="138"/>
                    </a:lnTo>
                    <a:lnTo>
                      <a:pt x="0" y="15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CC66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9"/>
              <p:cNvSpPr>
                <a:spLocks noChangeShapeType="1"/>
              </p:cNvSpPr>
              <p:nvPr/>
            </p:nvSpPr>
            <p:spPr bwMode="auto">
              <a:xfrm>
                <a:off x="1470" y="2085"/>
                <a:ext cx="267" cy="1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10"/>
              <p:cNvSpPr>
                <a:spLocks noChangeShapeType="1"/>
              </p:cNvSpPr>
              <p:nvPr/>
            </p:nvSpPr>
            <p:spPr bwMode="auto">
              <a:xfrm flipV="1">
                <a:off x="1470" y="2064"/>
                <a:ext cx="267" cy="15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" name="Group 11"/>
            <p:cNvGrpSpPr>
              <a:grpSpLocks/>
            </p:cNvGrpSpPr>
            <p:nvPr/>
          </p:nvGrpSpPr>
          <p:grpSpPr bwMode="auto">
            <a:xfrm>
              <a:off x="1471" y="2287"/>
              <a:ext cx="267" cy="159"/>
              <a:chOff x="1470" y="2064"/>
              <a:chExt cx="267" cy="159"/>
            </a:xfrm>
          </p:grpSpPr>
          <p:sp>
            <p:nvSpPr>
              <p:cNvPr id="27" name="Freeform 12"/>
              <p:cNvSpPr>
                <a:spLocks/>
              </p:cNvSpPr>
              <p:nvPr/>
            </p:nvSpPr>
            <p:spPr bwMode="auto">
              <a:xfrm>
                <a:off x="1470" y="2064"/>
                <a:ext cx="267" cy="159"/>
              </a:xfrm>
              <a:custGeom>
                <a:avLst/>
                <a:gdLst>
                  <a:gd name="T0" fmla="*/ 0 w 267"/>
                  <a:gd name="T1" fmla="*/ 21 h 159"/>
                  <a:gd name="T2" fmla="*/ 267 w 267"/>
                  <a:gd name="T3" fmla="*/ 0 h 159"/>
                  <a:gd name="T4" fmla="*/ 267 w 267"/>
                  <a:gd name="T5" fmla="*/ 138 h 159"/>
                  <a:gd name="T6" fmla="*/ 0 w 267"/>
                  <a:gd name="T7" fmla="*/ 159 h 159"/>
                  <a:gd name="T8" fmla="*/ 0 w 267"/>
                  <a:gd name="T9" fmla="*/ 21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7"/>
                  <a:gd name="T16" fmla="*/ 0 h 159"/>
                  <a:gd name="T17" fmla="*/ 267 w 267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7" h="159">
                    <a:moveTo>
                      <a:pt x="0" y="21"/>
                    </a:moveTo>
                    <a:lnTo>
                      <a:pt x="267" y="0"/>
                    </a:lnTo>
                    <a:lnTo>
                      <a:pt x="267" y="138"/>
                    </a:lnTo>
                    <a:lnTo>
                      <a:pt x="0" y="15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CC66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13"/>
              <p:cNvSpPr>
                <a:spLocks noChangeShapeType="1"/>
              </p:cNvSpPr>
              <p:nvPr/>
            </p:nvSpPr>
            <p:spPr bwMode="auto">
              <a:xfrm>
                <a:off x="1470" y="2085"/>
                <a:ext cx="267" cy="1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14"/>
              <p:cNvSpPr>
                <a:spLocks noChangeShapeType="1"/>
              </p:cNvSpPr>
              <p:nvPr/>
            </p:nvSpPr>
            <p:spPr bwMode="auto">
              <a:xfrm flipV="1">
                <a:off x="1470" y="2064"/>
                <a:ext cx="267" cy="15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8" name="Group 15"/>
            <p:cNvGrpSpPr>
              <a:grpSpLocks/>
            </p:cNvGrpSpPr>
            <p:nvPr/>
          </p:nvGrpSpPr>
          <p:grpSpPr bwMode="auto">
            <a:xfrm>
              <a:off x="1077" y="2102"/>
              <a:ext cx="195" cy="153"/>
              <a:chOff x="1077" y="2102"/>
              <a:chExt cx="195" cy="153"/>
            </a:xfrm>
          </p:grpSpPr>
          <p:sp>
            <p:nvSpPr>
              <p:cNvPr id="24" name="Freeform 16"/>
              <p:cNvSpPr>
                <a:spLocks/>
              </p:cNvSpPr>
              <p:nvPr/>
            </p:nvSpPr>
            <p:spPr bwMode="auto">
              <a:xfrm>
                <a:off x="1077" y="2102"/>
                <a:ext cx="195" cy="153"/>
              </a:xfrm>
              <a:custGeom>
                <a:avLst/>
                <a:gdLst>
                  <a:gd name="T0" fmla="*/ 0 w 195"/>
                  <a:gd name="T1" fmla="*/ 15 h 153"/>
                  <a:gd name="T2" fmla="*/ 195 w 195"/>
                  <a:gd name="T3" fmla="*/ 0 h 153"/>
                  <a:gd name="T4" fmla="*/ 195 w 195"/>
                  <a:gd name="T5" fmla="*/ 138 h 153"/>
                  <a:gd name="T6" fmla="*/ 0 w 195"/>
                  <a:gd name="T7" fmla="*/ 153 h 153"/>
                  <a:gd name="T8" fmla="*/ 0 w 195"/>
                  <a:gd name="T9" fmla="*/ 15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"/>
                  <a:gd name="T16" fmla="*/ 0 h 153"/>
                  <a:gd name="T17" fmla="*/ 195 w 195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" h="153">
                    <a:moveTo>
                      <a:pt x="0" y="15"/>
                    </a:moveTo>
                    <a:lnTo>
                      <a:pt x="195" y="0"/>
                    </a:lnTo>
                    <a:lnTo>
                      <a:pt x="195" y="138"/>
                    </a:lnTo>
                    <a:lnTo>
                      <a:pt x="0" y="153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CC66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Line 17"/>
              <p:cNvSpPr>
                <a:spLocks noChangeShapeType="1"/>
              </p:cNvSpPr>
              <p:nvPr/>
            </p:nvSpPr>
            <p:spPr bwMode="auto">
              <a:xfrm>
                <a:off x="1079" y="2117"/>
                <a:ext cx="193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Line 18"/>
              <p:cNvSpPr>
                <a:spLocks noChangeShapeType="1"/>
              </p:cNvSpPr>
              <p:nvPr/>
            </p:nvSpPr>
            <p:spPr bwMode="auto">
              <a:xfrm flipV="1">
                <a:off x="1079" y="2102"/>
                <a:ext cx="193" cy="1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9" name="Group 19"/>
            <p:cNvGrpSpPr>
              <a:grpSpLocks/>
            </p:cNvGrpSpPr>
            <p:nvPr/>
          </p:nvGrpSpPr>
          <p:grpSpPr bwMode="auto">
            <a:xfrm>
              <a:off x="1077" y="2325"/>
              <a:ext cx="195" cy="153"/>
              <a:chOff x="1077" y="2102"/>
              <a:chExt cx="195" cy="153"/>
            </a:xfrm>
          </p:grpSpPr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1077" y="2102"/>
                <a:ext cx="195" cy="153"/>
              </a:xfrm>
              <a:custGeom>
                <a:avLst/>
                <a:gdLst>
                  <a:gd name="T0" fmla="*/ 0 w 195"/>
                  <a:gd name="T1" fmla="*/ 15 h 153"/>
                  <a:gd name="T2" fmla="*/ 195 w 195"/>
                  <a:gd name="T3" fmla="*/ 0 h 153"/>
                  <a:gd name="T4" fmla="*/ 195 w 195"/>
                  <a:gd name="T5" fmla="*/ 138 h 153"/>
                  <a:gd name="T6" fmla="*/ 0 w 195"/>
                  <a:gd name="T7" fmla="*/ 153 h 153"/>
                  <a:gd name="T8" fmla="*/ 0 w 195"/>
                  <a:gd name="T9" fmla="*/ 15 h 1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"/>
                  <a:gd name="T16" fmla="*/ 0 h 153"/>
                  <a:gd name="T17" fmla="*/ 195 w 195"/>
                  <a:gd name="T18" fmla="*/ 153 h 1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" h="153">
                    <a:moveTo>
                      <a:pt x="0" y="15"/>
                    </a:moveTo>
                    <a:lnTo>
                      <a:pt x="195" y="0"/>
                    </a:lnTo>
                    <a:lnTo>
                      <a:pt x="195" y="138"/>
                    </a:lnTo>
                    <a:lnTo>
                      <a:pt x="0" y="153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CC66">
                  <a:alpha val="50195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>
                <a:off x="1079" y="2117"/>
                <a:ext cx="193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22"/>
              <p:cNvSpPr>
                <a:spLocks noChangeShapeType="1"/>
              </p:cNvSpPr>
              <p:nvPr/>
            </p:nvSpPr>
            <p:spPr bwMode="auto">
              <a:xfrm flipV="1">
                <a:off x="1079" y="2102"/>
                <a:ext cx="193" cy="1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5" r="26993" b="38225"/>
          <a:stretch>
            <a:fillRect/>
          </a:stretch>
        </p:blipFill>
        <p:spPr bwMode="auto">
          <a:xfrm>
            <a:off x="2060262" y="4725145"/>
            <a:ext cx="4216327" cy="190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2"/>
          <p:cNvPicPr>
            <a:picLocks noChangeAspect="1" noChangeArrowheads="1"/>
          </p:cNvPicPr>
          <p:nvPr/>
        </p:nvPicPr>
        <p:blipFill>
          <a:blip r:embed="rId5" cstate="print"/>
          <a:srcRect l="34151" t="47664"/>
          <a:stretch>
            <a:fillRect/>
          </a:stretch>
        </p:blipFill>
        <p:spPr bwMode="auto">
          <a:xfrm>
            <a:off x="6960096" y="4757927"/>
            <a:ext cx="3067000" cy="1649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46</a:t>
            </a:fld>
            <a:endParaRPr lang="en-GB"/>
          </a:p>
        </p:txBody>
      </p:sp>
      <p:sp>
        <p:nvSpPr>
          <p:cNvPr id="34" name="TextBox 24"/>
          <p:cNvSpPr txBox="1"/>
          <p:nvPr/>
        </p:nvSpPr>
        <p:spPr>
          <a:xfrm>
            <a:off x="9120336" y="1881515"/>
            <a:ext cx="1234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Tutorial !</a:t>
            </a: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713" y="2636913"/>
            <a:ext cx="6444031" cy="2322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173681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Drift Tube </a:t>
            </a:r>
            <a:r>
              <a:rPr lang="en-US" sz="3200" dirty="0" err="1"/>
              <a:t>Linac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DTL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991545" y="937086"/>
            <a:ext cx="8547495" cy="2195732"/>
            <a:chOff x="596504" y="1171351"/>
            <a:chExt cx="8547495" cy="2195732"/>
          </a:xfrm>
        </p:grpSpPr>
        <p:grpSp>
          <p:nvGrpSpPr>
            <p:cNvPr id="5" name="Group 4"/>
            <p:cNvGrpSpPr/>
            <p:nvPr/>
          </p:nvGrpSpPr>
          <p:grpSpPr>
            <a:xfrm>
              <a:off x="682576" y="1171351"/>
              <a:ext cx="8001000" cy="1600200"/>
              <a:chOff x="457200" y="4411711"/>
              <a:chExt cx="8001000" cy="1600200"/>
            </a:xfrm>
          </p:grpSpPr>
          <p:pic>
            <p:nvPicPr>
              <p:cNvPr id="35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172200" y="4411711"/>
                <a:ext cx="2286000" cy="1600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6" name="Picture 2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505200" y="4437112"/>
                <a:ext cx="2362200" cy="1524000"/>
              </a:xfrm>
              <a:prstGeom prst="rect">
                <a:avLst/>
              </a:prstGeom>
              <a:noFill/>
            </p:spPr>
          </p:pic>
          <p:sp>
            <p:nvSpPr>
              <p:cNvPr id="37" name="AutoShape 22"/>
              <p:cNvSpPr>
                <a:spLocks noChangeArrowheads="1"/>
              </p:cNvSpPr>
              <p:nvPr/>
            </p:nvSpPr>
            <p:spPr bwMode="auto">
              <a:xfrm rot="16200000">
                <a:off x="3124200" y="4970512"/>
                <a:ext cx="304800" cy="304800"/>
              </a:xfrm>
              <a:prstGeom prst="downArrow">
                <a:avLst>
                  <a:gd name="adj1" fmla="val 50000"/>
                  <a:gd name="adj2" fmla="val 2371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AutoShape 24"/>
              <p:cNvSpPr>
                <a:spLocks noChangeArrowheads="1"/>
              </p:cNvSpPr>
              <p:nvPr/>
            </p:nvSpPr>
            <p:spPr bwMode="auto">
              <a:xfrm rot="16200000">
                <a:off x="5943600" y="5046712"/>
                <a:ext cx="304800" cy="304800"/>
              </a:xfrm>
              <a:prstGeom prst="downArrow">
                <a:avLst>
                  <a:gd name="adj1" fmla="val 50000"/>
                  <a:gd name="adj2" fmla="val 2371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9" name="Picture 2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9943" r="19502"/>
              <a:stretch>
                <a:fillRect/>
              </a:stretch>
            </p:blipFill>
            <p:spPr bwMode="auto">
              <a:xfrm>
                <a:off x="457200" y="4589512"/>
                <a:ext cx="2362200" cy="122555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</p:pic>
        </p:grpSp>
        <p:sp>
          <p:nvSpPr>
            <p:cNvPr id="6" name="TextBox 5"/>
            <p:cNvSpPr txBox="1"/>
            <p:nvPr/>
          </p:nvSpPr>
          <p:spPr>
            <a:xfrm>
              <a:off x="596504" y="2720752"/>
              <a:ext cx="24482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Disc loaded structure</a:t>
              </a:r>
            </a:p>
            <a:p>
              <a:pPr algn="ctr"/>
              <a:r>
                <a:rPr lang="en-US" dirty="0"/>
                <a:t>Operation in 2</a:t>
              </a:r>
              <a:r>
                <a:rPr lang="el-GR" dirty="0">
                  <a:latin typeface="Calibri"/>
                </a:rPr>
                <a:t>π</a:t>
              </a:r>
              <a:r>
                <a:rPr lang="fr-FR" dirty="0">
                  <a:latin typeface="Calibri"/>
                </a:rPr>
                <a:t> mode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687540" y="2720752"/>
              <a:ext cx="24482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/>
                <a:t>Add</a:t>
              </a:r>
              <a:r>
                <a:rPr lang="fr-FR" dirty="0"/>
                <a:t> tubes for high shunt </a:t>
              </a:r>
              <a:r>
                <a:rPr lang="fr-FR" dirty="0" err="1"/>
                <a:t>impedance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228184" y="2720752"/>
              <a:ext cx="29158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/>
                <a:t>Remove</a:t>
              </a:r>
              <a:r>
                <a:rPr lang="fr-FR" dirty="0"/>
                <a:t> the </a:t>
              </a:r>
              <a:r>
                <a:rPr lang="fr-FR" dirty="0" err="1"/>
                <a:t>walls</a:t>
              </a:r>
              <a:r>
                <a:rPr lang="fr-FR" dirty="0"/>
                <a:t> to </a:t>
              </a:r>
              <a:r>
                <a:rPr lang="fr-FR" dirty="0" err="1"/>
                <a:t>increase</a:t>
              </a:r>
              <a:r>
                <a:rPr lang="fr-FR" dirty="0"/>
                <a:t> </a:t>
              </a:r>
              <a:r>
                <a:rPr lang="fr-FR" dirty="0" err="1"/>
                <a:t>coupling</a:t>
              </a:r>
              <a:r>
                <a:rPr lang="fr-FR" dirty="0"/>
                <a:t> </a:t>
              </a:r>
              <a:r>
                <a:rPr lang="fr-FR" dirty="0" err="1"/>
                <a:t>between</a:t>
              </a:r>
              <a:r>
                <a:rPr lang="fr-FR" dirty="0"/>
                <a:t> </a:t>
              </a:r>
              <a:r>
                <a:rPr lang="fr-FR" dirty="0" err="1"/>
                <a:t>cells</a:t>
              </a:r>
              <a:endParaRPr lang="en-US" dirty="0"/>
            </a:p>
          </p:txBody>
        </p:sp>
      </p:grpSp>
      <p:pic>
        <p:nvPicPr>
          <p:cNvPr id="42" name="Picture 3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8969" y="3501009"/>
            <a:ext cx="3200400" cy="1768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950232" y="3284984"/>
            <a:ext cx="62646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Particles are inside the tubes when the electric field is decelerating.</a:t>
            </a:r>
          </a:p>
          <a:p>
            <a:r>
              <a:rPr lang="en-US" dirty="0" err="1"/>
              <a:t>Quadrupole</a:t>
            </a:r>
            <a:r>
              <a:rPr lang="en-US" dirty="0"/>
              <a:t> can fit inside the drift tubes.</a:t>
            </a:r>
          </a:p>
          <a:p>
            <a:r>
              <a:rPr lang="en-US" dirty="0">
                <a:latin typeface="Calibri"/>
              </a:rPr>
              <a:t>β=0.04-0.5 (750 </a:t>
            </a:r>
            <a:r>
              <a:rPr lang="en-US" dirty="0" err="1">
                <a:latin typeface="Calibri"/>
              </a:rPr>
              <a:t>keV</a:t>
            </a:r>
            <a:r>
              <a:rPr lang="en-US" dirty="0">
                <a:latin typeface="Calibri"/>
              </a:rPr>
              <a:t> – 150 MeV)</a:t>
            </a:r>
          </a:p>
          <a:p>
            <a:endParaRPr lang="en-US" dirty="0">
              <a:latin typeface="Calibri"/>
            </a:endParaRPr>
          </a:p>
          <a:p>
            <a:r>
              <a:rPr lang="en-US" dirty="0">
                <a:latin typeface="Calibri"/>
              </a:rPr>
              <a:t>Synchronism condition for </a:t>
            </a:r>
            <a:r>
              <a:rPr lang="en-US" dirty="0"/>
              <a:t>2</a:t>
            </a:r>
            <a:r>
              <a:rPr lang="el-GR" dirty="0"/>
              <a:t>π</a:t>
            </a:r>
            <a:r>
              <a:rPr lang="fr-FR" dirty="0"/>
              <a:t> mode :</a:t>
            </a:r>
          </a:p>
          <a:p>
            <a:endParaRPr lang="en-US" dirty="0"/>
          </a:p>
          <a:p>
            <a:r>
              <a:rPr lang="en-US" dirty="0"/>
              <a:t>Cell length should increase to account for the beta increase</a:t>
            </a:r>
          </a:p>
          <a:p>
            <a:endParaRPr lang="en-US" dirty="0"/>
          </a:p>
          <a:p>
            <a:r>
              <a:rPr lang="en-US" b="1" dirty="0"/>
              <a:t>Ideal for low </a:t>
            </a:r>
            <a:r>
              <a:rPr lang="el-GR" b="1" dirty="0">
                <a:latin typeface="Calibri"/>
              </a:rPr>
              <a:t>β</a:t>
            </a:r>
            <a:r>
              <a:rPr lang="fr-FR" b="1" dirty="0">
                <a:latin typeface="Calibri"/>
              </a:rPr>
              <a:t> – </a:t>
            </a:r>
            <a:r>
              <a:rPr lang="fr-FR" b="1" dirty="0" err="1">
                <a:latin typeface="Calibri"/>
              </a:rPr>
              <a:t>low</a:t>
            </a:r>
            <a:r>
              <a:rPr lang="fr-FR" b="1" dirty="0">
                <a:latin typeface="Calibri"/>
              </a:rPr>
              <a:t> W - high </a:t>
            </a:r>
            <a:r>
              <a:rPr lang="fr-FR" b="1" dirty="0" err="1">
                <a:latin typeface="Calibri"/>
              </a:rPr>
              <a:t>current</a:t>
            </a:r>
            <a:endParaRPr lang="en-US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47</a:t>
            </a:fld>
            <a:endParaRPr lang="en-GB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422" y="4560397"/>
            <a:ext cx="12319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670604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Drift Tube </a:t>
            </a:r>
            <a:r>
              <a:rPr lang="en-US" sz="3200" dirty="0" err="1"/>
              <a:t>Linac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DTL</a:t>
            </a:r>
          </a:p>
        </p:txBody>
      </p:sp>
      <p:pic>
        <p:nvPicPr>
          <p:cNvPr id="17" name="Picture 3" descr="79025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5520" y="836713"/>
            <a:ext cx="4176464" cy="3319501"/>
          </a:xfrm>
          <a:prstGeom prst="rect">
            <a:avLst/>
          </a:prstGeom>
          <a:noFill/>
        </p:spPr>
      </p:pic>
      <p:pic>
        <p:nvPicPr>
          <p:cNvPr id="18" name="Picture 5" descr="DTL_v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77563" y="2717032"/>
            <a:ext cx="8077200" cy="41116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240016" y="10527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CERN Linac2 DTL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24192" y="530120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CERN Linac4 DTL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0781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Coupled Cavity DTL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CCDTL</a:t>
            </a:r>
          </a:p>
        </p:txBody>
      </p:sp>
      <p:pic>
        <p:nvPicPr>
          <p:cNvPr id="18436" name="Picture 4" descr="https://mediastream.cern.ch/MediaArchive/Photo/Public/2012/1210210/1210210_11/1210210_11-A4-at-144-dp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824" y="1167993"/>
            <a:ext cx="5760640" cy="3845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cdtl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5520" y="3412181"/>
            <a:ext cx="4267200" cy="3201988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721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Different type of LINACs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44" name="Group 43"/>
          <p:cNvGrpSpPr/>
          <p:nvPr/>
        </p:nvGrpSpPr>
        <p:grpSpPr>
          <a:xfrm>
            <a:off x="1847528" y="1131176"/>
            <a:ext cx="8253300" cy="2742726"/>
            <a:chOff x="1403648" y="1275987"/>
            <a:chExt cx="8253300" cy="2742726"/>
          </a:xfrm>
        </p:grpSpPr>
        <p:sp>
          <p:nvSpPr>
            <p:cNvPr id="10" name="TextBox 9"/>
            <p:cNvSpPr txBox="1"/>
            <p:nvPr/>
          </p:nvSpPr>
          <p:spPr>
            <a:xfrm>
              <a:off x="3534378" y="1275987"/>
              <a:ext cx="1656184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Electric field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03648" y="2452163"/>
              <a:ext cx="1656184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Static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508104" y="2448632"/>
              <a:ext cx="1656184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Time Varying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6300192" y="1988840"/>
              <a:ext cx="0" cy="48753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2274075" y="1988839"/>
              <a:ext cx="0" cy="48753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3534378" y="3645024"/>
              <a:ext cx="1656184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Induction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164288" y="3649381"/>
              <a:ext cx="2492660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Radio frequency </a:t>
              </a:r>
              <a:r>
                <a:rPr lang="en-US" dirty="0" err="1">
                  <a:solidFill>
                    <a:schemeClr val="bg1"/>
                  </a:solidFill>
                </a:rPr>
                <a:t>Linac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2257141" y="1988840"/>
              <a:ext cx="404305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endCxn id="10" idx="2"/>
            </p:cNvCxnSpPr>
            <p:nvPr/>
          </p:nvCxnSpPr>
          <p:spPr>
            <a:xfrm flipV="1">
              <a:off x="4362470" y="1645319"/>
              <a:ext cx="0" cy="34352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6319262" y="2821495"/>
              <a:ext cx="0" cy="34352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362470" y="3165016"/>
              <a:ext cx="4043051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4370937" y="3156549"/>
              <a:ext cx="0" cy="48753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8397054" y="3161844"/>
              <a:ext cx="0" cy="48753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Oval 44"/>
          <p:cNvSpPr/>
          <p:nvPr/>
        </p:nvSpPr>
        <p:spPr>
          <a:xfrm>
            <a:off x="7184750" y="3185180"/>
            <a:ext cx="3312368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Down Arrow 45"/>
          <p:cNvSpPr/>
          <p:nvPr/>
        </p:nvSpPr>
        <p:spPr>
          <a:xfrm rot="13170893">
            <a:off x="6944693" y="3953418"/>
            <a:ext cx="936104" cy="187220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5015881" y="5877272"/>
            <a:ext cx="4629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we will discuss during 4 hours !!!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31504" y="76201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59789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Coupled Cavity DTL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CCDTL</a:t>
            </a:r>
          </a:p>
        </p:txBody>
      </p:sp>
      <p:pic>
        <p:nvPicPr>
          <p:cNvPr id="6" name="Picture 5" descr="ccdtl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3552" y="3429000"/>
            <a:ext cx="4267200" cy="3201988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50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881" y="764704"/>
            <a:ext cx="5370513" cy="303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91107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Side Coupled Cavity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SCL</a:t>
            </a:r>
          </a:p>
        </p:txBody>
      </p:sp>
      <p:pic>
        <p:nvPicPr>
          <p:cNvPr id="8" name="Picture 3" descr="sc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8" r="8899" b="61885"/>
          <a:stretch>
            <a:fillRect/>
          </a:stretch>
        </p:blipFill>
        <p:spPr bwMode="auto">
          <a:xfrm>
            <a:off x="1991545" y="836713"/>
            <a:ext cx="4831845" cy="2647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538253" y="1772817"/>
            <a:ext cx="26733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multi-cell Standing Wave </a:t>
            </a:r>
          </a:p>
          <a:p>
            <a:r>
              <a:rPr lang="en-US" altLang="en-US" dirty="0">
                <a:latin typeface="+mn-lt"/>
              </a:rPr>
              <a:t>structure in </a:t>
            </a:r>
            <a:r>
              <a:rPr lang="en-US" altLang="en-US" b="1" dirty="0">
                <a:solidFill>
                  <a:srgbClr val="FF0000"/>
                </a:solidFill>
                <a:latin typeface="+mn-lt"/>
              </a:rPr>
              <a:t>p/2 mode</a:t>
            </a:r>
            <a:endParaRPr lang="en-US" altLang="en-US" dirty="0">
              <a:latin typeface="+mn-lt"/>
            </a:endParaRPr>
          </a:p>
          <a:p>
            <a:r>
              <a:rPr lang="en-US" altLang="en-US" dirty="0">
                <a:latin typeface="+mn-lt"/>
              </a:rPr>
              <a:t>frequency 800 - 3000 MHz</a:t>
            </a:r>
          </a:p>
          <a:p>
            <a:r>
              <a:rPr lang="en-US" altLang="en-US" dirty="0">
                <a:latin typeface="+mn-lt"/>
              </a:rPr>
              <a:t>for protons (b=0.5 - 1)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652877" y="3429000"/>
            <a:ext cx="7564438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1" u="sng" dirty="0">
                <a:solidFill>
                  <a:srgbClr val="FF0000"/>
                </a:solidFill>
                <a:latin typeface="+mn-lt"/>
              </a:rPr>
              <a:t>Rationale</a:t>
            </a:r>
            <a:r>
              <a:rPr lang="en-US" altLang="en-US" dirty="0">
                <a:latin typeface="+mn-lt"/>
              </a:rPr>
              <a:t>: high beta </a:t>
            </a:r>
            <a:r>
              <a:rPr lang="en-US" altLang="en-US" dirty="0">
                <a:latin typeface="+mn-lt"/>
                <a:sym typeface="Symbol" pitchFamily="18" charset="2"/>
              </a:rPr>
              <a:t> cells are longer  advantage for high frequencies</a:t>
            </a:r>
          </a:p>
          <a:p>
            <a:pPr>
              <a:buFontTx/>
              <a:buChar char="•"/>
            </a:pPr>
            <a:r>
              <a:rPr lang="en-US" altLang="en-US" dirty="0">
                <a:latin typeface="+mn-lt"/>
                <a:sym typeface="Symbol" pitchFamily="18" charset="2"/>
              </a:rPr>
              <a:t> at high </a:t>
            </a:r>
            <a:r>
              <a:rPr lang="en-US" altLang="en-US" i="1" dirty="0">
                <a:latin typeface="+mn-lt"/>
                <a:sym typeface="Symbol" pitchFamily="18" charset="2"/>
              </a:rPr>
              <a:t>f</a:t>
            </a:r>
            <a:r>
              <a:rPr lang="en-US" altLang="en-US" dirty="0">
                <a:latin typeface="+mn-lt"/>
                <a:sym typeface="Symbol" pitchFamily="18" charset="2"/>
              </a:rPr>
              <a:t>, high power (&gt; 1 MW) klystrons available  long chains (many cells)</a:t>
            </a:r>
          </a:p>
          <a:p>
            <a:pPr>
              <a:buFontTx/>
              <a:buChar char="•"/>
            </a:pPr>
            <a:r>
              <a:rPr lang="en-US" altLang="en-US" dirty="0">
                <a:latin typeface="+mn-lt"/>
                <a:sym typeface="Symbol" pitchFamily="18" charset="2"/>
              </a:rPr>
              <a:t> long chains  high sensitivity to perturbations  operation in p/2 mode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796180" y="5107285"/>
            <a:ext cx="401725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+mn-lt"/>
              </a:rPr>
              <a:t>Side Coupled Structure:</a:t>
            </a:r>
          </a:p>
          <a:p>
            <a:r>
              <a:rPr lang="en-US" altLang="en-US" dirty="0">
                <a:latin typeface="+mn-lt"/>
              </a:rPr>
              <a:t>-  from the wave point of view, p/2 mode</a:t>
            </a:r>
          </a:p>
          <a:p>
            <a:r>
              <a:rPr lang="en-US" altLang="en-US" dirty="0">
                <a:latin typeface="+mn-lt"/>
              </a:rPr>
              <a:t>-  from the beam point of view, p mode</a:t>
            </a:r>
          </a:p>
        </p:txBody>
      </p:sp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8592" y="4344989"/>
            <a:ext cx="238283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0992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Pi Mode Structure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PIMS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90073">
            <a:off x="2633483" y="700253"/>
            <a:ext cx="3962400" cy="3048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2023883" y="2300453"/>
            <a:ext cx="533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779409" y="2413166"/>
            <a:ext cx="716863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/>
              <a:t>beam</a:t>
            </a:r>
            <a:endParaRPr lang="en-US"/>
          </a:p>
        </p:txBody>
      </p:sp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08168" y="2779879"/>
            <a:ext cx="2678113" cy="2555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8468">
            <a:off x="1905000" y="4246029"/>
            <a:ext cx="3581400" cy="156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4169829"/>
            <a:ext cx="1614488" cy="175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58526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Superconducting cavities</a:t>
            </a:r>
            <a:br>
              <a:rPr lang="en-US" sz="3200" dirty="0"/>
            </a:br>
            <a:r>
              <a:rPr lang="en-US" sz="3200" dirty="0"/>
              <a:t>Some examples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21"/>
          <p:cNvSpPr txBox="1"/>
          <p:nvPr/>
        </p:nvSpPr>
        <p:spPr>
          <a:xfrm>
            <a:off x="1631504" y="76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Basic structures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SC cavities</a:t>
            </a:r>
          </a:p>
        </p:txBody>
      </p:sp>
      <p:pic>
        <p:nvPicPr>
          <p:cNvPr id="11" name="Picture 9" descr="ccl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5560" y="1268761"/>
            <a:ext cx="3048000" cy="25701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447928" y="1484785"/>
            <a:ext cx="36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Multi gap cavities (elliptical)</a:t>
            </a:r>
          </a:p>
          <a:p>
            <a:r>
              <a:rPr lang="en-US" dirty="0"/>
              <a:t>Operate in </a:t>
            </a:r>
            <a:r>
              <a:rPr lang="el-GR" dirty="0">
                <a:latin typeface="Calibri"/>
              </a:rPr>
              <a:t>π</a:t>
            </a:r>
            <a:r>
              <a:rPr lang="fr-FR" dirty="0">
                <a:latin typeface="Calibri"/>
              </a:rPr>
              <a:t> mode</a:t>
            </a:r>
          </a:p>
          <a:p>
            <a:r>
              <a:rPr lang="fr-FR" dirty="0">
                <a:latin typeface="Calibri"/>
              </a:rPr>
              <a:t>β&gt;0.5-0.7</a:t>
            </a:r>
          </a:p>
          <a:p>
            <a:r>
              <a:rPr lang="fr-FR" dirty="0">
                <a:latin typeface="Calibri"/>
              </a:rPr>
              <a:t>350-700 MHz (protons)</a:t>
            </a:r>
          </a:p>
          <a:p>
            <a:r>
              <a:rPr lang="fr-FR" dirty="0">
                <a:latin typeface="Calibri"/>
              </a:rPr>
              <a:t>0.35-3 GHz (</a:t>
            </a:r>
            <a:r>
              <a:rPr lang="fr-FR" dirty="0" err="1">
                <a:latin typeface="Calibri"/>
              </a:rPr>
              <a:t>electrons</a:t>
            </a:r>
            <a:r>
              <a:rPr lang="fr-FR" dirty="0">
                <a:latin typeface="Calibri"/>
              </a:rPr>
              <a:t>)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21778" y="4415945"/>
            <a:ext cx="484188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5" descr="3spoke-beam-axi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80568" y="4708813"/>
            <a:ext cx="2306638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89103" y="4581128"/>
            <a:ext cx="15176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6456041" y="4327466"/>
            <a:ext cx="41333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Other SC cavities (spoke, HWR, QWR)</a:t>
            </a:r>
          </a:p>
          <a:p>
            <a:r>
              <a:rPr lang="fr-FR" dirty="0">
                <a:latin typeface="Calibri"/>
              </a:rPr>
              <a:t>β&gt;0.1</a:t>
            </a:r>
          </a:p>
          <a:p>
            <a:r>
              <a:rPr lang="en-US" dirty="0"/>
              <a:t>From 1 to 4 gaps.</a:t>
            </a:r>
          </a:p>
          <a:p>
            <a:r>
              <a:rPr lang="en-US" dirty="0"/>
              <a:t>Can be individually phased.</a:t>
            </a:r>
          </a:p>
          <a:p>
            <a:r>
              <a:rPr lang="en-US" dirty="0"/>
              <a:t>Space for transverse focusing in between</a:t>
            </a:r>
          </a:p>
          <a:p>
            <a:r>
              <a:rPr lang="en-US" dirty="0"/>
              <a:t>Ideal for low </a:t>
            </a:r>
            <a:r>
              <a:rPr lang="el-GR" dirty="0">
                <a:latin typeface="Calibri"/>
              </a:rPr>
              <a:t>β</a:t>
            </a:r>
            <a:r>
              <a:rPr lang="fr-FR" dirty="0">
                <a:latin typeface="Calibri"/>
              </a:rPr>
              <a:t> - CW proton </a:t>
            </a:r>
            <a:r>
              <a:rPr lang="fr-FR" dirty="0" err="1">
                <a:latin typeface="Calibri"/>
              </a:rPr>
              <a:t>linacs</a:t>
            </a:r>
            <a:r>
              <a:rPr lang="fr-FR" dirty="0">
                <a:latin typeface="Calibri"/>
              </a:rPr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32186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Part3: Beam dynamics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764704"/>
            <a:ext cx="8229600" cy="5616624"/>
          </a:xfrm>
        </p:spPr>
        <p:txBody>
          <a:bodyPr/>
          <a:lstStyle/>
          <a:p>
            <a:r>
              <a:rPr lang="en-US" dirty="0"/>
              <a:t>Multi-particles beam</a:t>
            </a:r>
          </a:p>
          <a:p>
            <a:r>
              <a:rPr lang="en-US" dirty="0"/>
              <a:t>Longitudinal dynamics</a:t>
            </a:r>
          </a:p>
          <a:p>
            <a:pPr lvl="1"/>
            <a:r>
              <a:rPr lang="en-US" dirty="0"/>
              <a:t>Acceleration</a:t>
            </a:r>
          </a:p>
          <a:p>
            <a:pPr lvl="1"/>
            <a:r>
              <a:rPr lang="en-US" dirty="0"/>
              <a:t>Bunching</a:t>
            </a:r>
          </a:p>
          <a:p>
            <a:pPr lvl="1"/>
            <a:r>
              <a:rPr lang="en-US" dirty="0"/>
              <a:t>Synchronicity</a:t>
            </a:r>
          </a:p>
          <a:p>
            <a:r>
              <a:rPr lang="en-US" dirty="0"/>
              <a:t> Transverse dynamics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pic>
        <p:nvPicPr>
          <p:cNvPr id="7" name="Picture 6" descr="http://t1.gstatic.com/images?q=tbn:ANd9GcRuF4QP3EBuzjUWOnv8bti7EZhYNKEv6_skZuVGqpkz630kkgGCD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8169" y="2924945"/>
            <a:ext cx="2395253" cy="3193671"/>
          </a:xfrm>
          <a:prstGeom prst="rect">
            <a:avLst/>
          </a:prstGeo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24226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Why beam dynamics?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1631504" y="76201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Beam dynamics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36025" y="1052737"/>
            <a:ext cx="828092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LINAC: Accelerate particles on a </a:t>
            </a:r>
            <a:r>
              <a:rPr lang="en-US" dirty="0">
                <a:solidFill>
                  <a:srgbClr val="FF0000"/>
                </a:solidFill>
              </a:rPr>
              <a:t>linear path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Accelerate particle beams in </a:t>
            </a:r>
            <a:r>
              <a:rPr lang="en-US" dirty="0">
                <a:solidFill>
                  <a:srgbClr val="FF0000"/>
                </a:solidFill>
              </a:rPr>
              <a:t>controlled condition </a:t>
            </a:r>
            <a:r>
              <a:rPr lang="en-US" dirty="0"/>
              <a:t>: Generate a flux of particles at a </a:t>
            </a:r>
            <a:r>
              <a:rPr lang="en-US" u="sng" dirty="0"/>
              <a:t>precise energy</a:t>
            </a:r>
            <a:r>
              <a:rPr lang="en-US" dirty="0"/>
              <a:t> and confined in a </a:t>
            </a:r>
            <a:r>
              <a:rPr lang="en-US" u="sng" dirty="0"/>
              <a:t>small volume</a:t>
            </a:r>
            <a:r>
              <a:rPr lang="en-US" dirty="0"/>
              <a:t> in space.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-&gt; We have to define how </a:t>
            </a:r>
            <a:r>
              <a:rPr lang="en-US" dirty="0">
                <a:solidFill>
                  <a:srgbClr val="FF0000"/>
                </a:solidFill>
              </a:rPr>
              <a:t>to accelerate and focus</a:t>
            </a:r>
            <a:r>
              <a:rPr lang="en-US" dirty="0"/>
              <a:t> the beam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sz="2400" dirty="0"/>
              <a:t>Main </a:t>
            </a:r>
            <a:r>
              <a:rPr lang="en-US" sz="2400" dirty="0" err="1"/>
              <a:t>Linac</a:t>
            </a:r>
            <a:r>
              <a:rPr lang="en-US" sz="2400" dirty="0"/>
              <a:t> parameters:</a:t>
            </a:r>
          </a:p>
          <a:p>
            <a:r>
              <a:rPr lang="en-US" sz="2400" dirty="0"/>
              <a:t>Particles</a:t>
            </a:r>
          </a:p>
          <a:p>
            <a:r>
              <a:rPr lang="en-US" sz="2400" dirty="0"/>
              <a:t>Output energy</a:t>
            </a:r>
          </a:p>
          <a:p>
            <a:r>
              <a:rPr lang="en-US" sz="2400" dirty="0"/>
              <a:t>Beam current</a:t>
            </a:r>
          </a:p>
          <a:p>
            <a:r>
              <a:rPr lang="en-US" sz="2400" dirty="0"/>
              <a:t>Frequency</a:t>
            </a:r>
          </a:p>
          <a:p>
            <a:r>
              <a:rPr lang="en-US" sz="2400" dirty="0"/>
              <a:t>Pulse length</a:t>
            </a:r>
          </a:p>
          <a:p>
            <a:r>
              <a:rPr lang="en-US" sz="2400" dirty="0"/>
              <a:t>Repetition rate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78310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Multi-particles beam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1631504" y="7620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Beam dynamics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Multi particles Beam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91544" y="1052736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bunch of particles is characterized by its distribution in the 6D-phase space.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2800705" y="1753718"/>
            <a:ext cx="6083271" cy="1693635"/>
            <a:chOff x="611560" y="2195452"/>
            <a:chExt cx="6083271" cy="1693635"/>
          </a:xfrm>
        </p:grpSpPr>
        <p:grpSp>
          <p:nvGrpSpPr>
            <p:cNvPr id="11" name="Group 10"/>
            <p:cNvGrpSpPr/>
            <p:nvPr/>
          </p:nvGrpSpPr>
          <p:grpSpPr>
            <a:xfrm>
              <a:off x="3095836" y="2204793"/>
              <a:ext cx="3024336" cy="1520552"/>
              <a:chOff x="3095836" y="2204793"/>
              <a:chExt cx="3024336" cy="1520552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>
                <a:off x="3095836" y="3717032"/>
                <a:ext cx="3024336" cy="0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flipV="1">
                <a:off x="3112462" y="2204793"/>
                <a:ext cx="0" cy="1520552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V="1">
                <a:off x="3129088" y="2725546"/>
                <a:ext cx="667450" cy="978875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3796538" y="2595737"/>
              <a:ext cx="3434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X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27784" y="2195452"/>
              <a:ext cx="3434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Y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56176" y="3519755"/>
              <a:ext cx="3434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Z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611560" y="3700406"/>
              <a:ext cx="1397219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916218" y="3329294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BEAM</a:t>
              </a:r>
            </a:p>
          </p:txBody>
        </p:sp>
        <p:sp>
          <p:nvSpPr>
            <p:cNvPr id="17" name="Oval 16"/>
            <p:cNvSpPr/>
            <p:nvPr/>
          </p:nvSpPr>
          <p:spPr>
            <a:xfrm>
              <a:off x="4749325" y="2908319"/>
              <a:ext cx="384922" cy="38772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4941786" y="3114116"/>
              <a:ext cx="998366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4948583" y="3114116"/>
              <a:ext cx="0" cy="43211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4948583" y="2456841"/>
              <a:ext cx="432773" cy="65727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5960934" y="2888108"/>
              <a:ext cx="7338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(</a:t>
              </a:r>
              <a:r>
                <a:rPr lang="en-US" dirty="0" err="1"/>
                <a:t>z,z</a:t>
              </a:r>
              <a:r>
                <a:rPr lang="en-US" dirty="0"/>
                <a:t>’)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286647" y="2239909"/>
              <a:ext cx="7338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(</a:t>
              </a:r>
              <a:r>
                <a:rPr lang="en-US" dirty="0" err="1"/>
                <a:t>x,x</a:t>
              </a:r>
              <a:r>
                <a:rPr lang="en-US" dirty="0"/>
                <a:t>’)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972660" y="3310718"/>
              <a:ext cx="7338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(</a:t>
              </a:r>
              <a:r>
                <a:rPr lang="en-US" dirty="0" err="1"/>
                <a:t>y,y</a:t>
              </a:r>
              <a:r>
                <a:rPr lang="en-US" dirty="0"/>
                <a:t>’)</a:t>
              </a:r>
            </a:p>
          </p:txBody>
        </p:sp>
      </p:grp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015" y="3927807"/>
            <a:ext cx="7608823" cy="266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66845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Longitudinal dynamics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1631504" y="7620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Beam dynamics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Longitudinal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47528" y="980728"/>
            <a:ext cx="5904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Linac convention: Remember</a:t>
            </a:r>
            <a:endParaRPr lang="fr-FR" dirty="0">
              <a:ea typeface="Cambria Math"/>
            </a:endParaRPr>
          </a:p>
          <a:p>
            <a:r>
              <a:rPr lang="en-US" dirty="0"/>
              <a:t>Energy gain maximum when </a:t>
            </a:r>
            <a:r>
              <a:rPr lang="el-GR" dirty="0">
                <a:latin typeface="Calibri"/>
              </a:rPr>
              <a:t>φ</a:t>
            </a:r>
            <a:r>
              <a:rPr lang="fr-FR" dirty="0">
                <a:latin typeface="Calibri"/>
              </a:rPr>
              <a:t> = 0</a:t>
            </a:r>
            <a:endParaRPr lang="en-US" dirty="0"/>
          </a:p>
          <a:p>
            <a:r>
              <a:rPr lang="en-US" dirty="0"/>
              <a:t> 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2099556" y="1904061"/>
            <a:ext cx="8280412" cy="3541165"/>
            <a:chOff x="575556" y="1904060"/>
            <a:chExt cx="8280412" cy="3541165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2132857"/>
              <a:ext cx="6187940" cy="3312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" name="Straight Arrow Connector 6"/>
            <p:cNvCxnSpPr/>
            <p:nvPr/>
          </p:nvCxnSpPr>
          <p:spPr>
            <a:xfrm flipV="1">
              <a:off x="1522263" y="1904060"/>
              <a:ext cx="0" cy="1884981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endCxn id="2051" idx="3"/>
            </p:cNvCxnSpPr>
            <p:nvPr/>
          </p:nvCxnSpPr>
          <p:spPr>
            <a:xfrm>
              <a:off x="1522263" y="3788145"/>
              <a:ext cx="5997317" cy="896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575556" y="1988840"/>
              <a:ext cx="8640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RF Signal</a:t>
              </a:r>
            </a:p>
            <a:p>
              <a:pPr algn="ctr"/>
              <a:r>
                <a:rPr lang="en-US" sz="1400" dirty="0"/>
                <a:t>E</a:t>
              </a:r>
              <a:r>
                <a:rPr lang="en-US" sz="1400" baseline="-25000" dirty="0"/>
                <a:t>0</a:t>
              </a:r>
              <a:endParaRPr lang="en-US" sz="14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308304" y="3634256"/>
              <a:ext cx="15476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RF Phase (°)</a:t>
              </a:r>
            </a:p>
          </p:txBody>
        </p:sp>
      </p:grpSp>
      <p:grpSp>
        <p:nvGrpSpPr>
          <p:cNvPr id="2049" name="Group 2048"/>
          <p:cNvGrpSpPr/>
          <p:nvPr/>
        </p:nvGrpSpPr>
        <p:grpSpPr>
          <a:xfrm>
            <a:off x="3431704" y="2987660"/>
            <a:ext cx="5426992" cy="1638764"/>
            <a:chOff x="1907704" y="2987660"/>
            <a:chExt cx="5426992" cy="1638764"/>
          </a:xfrm>
        </p:grpSpPr>
        <p:cxnSp>
          <p:nvCxnSpPr>
            <p:cNvPr id="27" name="Straight Arrow Connector 26"/>
            <p:cNvCxnSpPr/>
            <p:nvPr/>
          </p:nvCxnSpPr>
          <p:spPr>
            <a:xfrm flipV="1">
              <a:off x="2627784" y="3212976"/>
              <a:ext cx="360040" cy="104411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5868144" y="3356992"/>
              <a:ext cx="432048" cy="108012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8" name="TextBox 2047"/>
            <p:cNvSpPr txBox="1"/>
            <p:nvPr/>
          </p:nvSpPr>
          <p:spPr>
            <a:xfrm>
              <a:off x="1907704" y="4257092"/>
              <a:ext cx="16815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Acceleration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653111" y="2987660"/>
              <a:ext cx="16815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Deceleration</a:t>
              </a:r>
            </a:p>
          </p:txBody>
        </p:sp>
      </p:grpSp>
      <p:sp>
        <p:nvSpPr>
          <p:cNvPr id="2054" name="TextBox 2053"/>
          <p:cNvSpPr txBox="1"/>
          <p:nvPr/>
        </p:nvSpPr>
        <p:spPr>
          <a:xfrm>
            <a:off x="3503712" y="5670540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bunch should only see accelerating field !</a:t>
            </a:r>
          </a:p>
        </p:txBody>
      </p:sp>
      <p:sp>
        <p:nvSpPr>
          <p:cNvPr id="44" name="Oval 43"/>
          <p:cNvSpPr/>
          <p:nvPr/>
        </p:nvSpPr>
        <p:spPr>
          <a:xfrm>
            <a:off x="4439816" y="2698508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2974255" y="3716136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5948701" y="3716136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464152" y="4725144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57</a:t>
            </a:fld>
            <a:endParaRPr lang="en-GB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981" y="1004875"/>
            <a:ext cx="24384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096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Longitudinal dynamics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1631504" y="7620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Beam dynamics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Longitudinal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1733683"/>
            <a:ext cx="8420894" cy="279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47528" y="764704"/>
            <a:ext cx="7704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Phase, time and longitudinal position of a particle are the same thing.</a:t>
            </a:r>
          </a:p>
          <a:p>
            <a:r>
              <a:rPr lang="en-US" dirty="0"/>
              <a:t>Always referring to the synchronous particle: A imaginary particle at exact velocity in synchronism with the </a:t>
            </a:r>
            <a:r>
              <a:rPr lang="en-US" dirty="0" err="1"/>
              <a:t>Linac</a:t>
            </a:r>
            <a:r>
              <a:rPr lang="en-US" dirty="0"/>
              <a:t> RF law.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35560" y="4756502"/>
            <a:ext cx="8076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Distance from bunch to bunch: </a:t>
            </a:r>
            <a:r>
              <a:rPr lang="el-GR" dirty="0">
                <a:latin typeface="Calibri"/>
              </a:rPr>
              <a:t>βλ</a:t>
            </a:r>
            <a:r>
              <a:rPr lang="fr-FR" dirty="0">
                <a:latin typeface="Calibri"/>
              </a:rPr>
              <a:t> corresponds to 360° and 1 RF </a:t>
            </a:r>
            <a:r>
              <a:rPr lang="fr-FR" dirty="0" err="1">
                <a:latin typeface="Calibri"/>
              </a:rPr>
              <a:t>period</a:t>
            </a:r>
            <a:r>
              <a:rPr lang="fr-FR" dirty="0">
                <a:latin typeface="Calibri"/>
              </a:rPr>
              <a:t> in time 1/f.</a:t>
            </a:r>
          </a:p>
          <a:p>
            <a:r>
              <a:rPr lang="fr-FR" dirty="0">
                <a:latin typeface="Calibri"/>
              </a:rPr>
              <a:t>Ex. at 352.2 MHz and protons at 50 MeV</a:t>
            </a:r>
          </a:p>
          <a:p>
            <a:r>
              <a:rPr lang="el-GR" dirty="0">
                <a:latin typeface="Calibri"/>
              </a:rPr>
              <a:t>β</a:t>
            </a:r>
            <a:r>
              <a:rPr lang="fr-FR" dirty="0">
                <a:latin typeface="Calibri"/>
              </a:rPr>
              <a:t>=0.314, </a:t>
            </a:r>
            <a:r>
              <a:rPr lang="el-GR" dirty="0">
                <a:latin typeface="Calibri"/>
              </a:rPr>
              <a:t>λ</a:t>
            </a:r>
            <a:r>
              <a:rPr lang="fr-FR" dirty="0">
                <a:latin typeface="Calibri"/>
              </a:rPr>
              <a:t>=c/f, </a:t>
            </a:r>
            <a:r>
              <a:rPr lang="el-GR" dirty="0"/>
              <a:t>βλ</a:t>
            </a:r>
            <a:r>
              <a:rPr lang="fr-FR" dirty="0"/>
              <a:t>=267 mm, T=2.84 ns.</a:t>
            </a:r>
            <a:r>
              <a:rPr lang="en-US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0210" y="5679833"/>
            <a:ext cx="7554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one RF period, a 50 MeV proton travels over 267 mm during 2.87 ns. </a:t>
            </a:r>
          </a:p>
          <a:p>
            <a:r>
              <a:rPr lang="en-US" dirty="0"/>
              <a:t>On the plot -&gt; 4.5° -&gt; -3.3 mm -&gt; 3.55e</a:t>
            </a:r>
            <a:r>
              <a:rPr lang="en-US" baseline="30000" dirty="0"/>
              <a:t>-11 </a:t>
            </a:r>
            <a:r>
              <a:rPr lang="en-US" dirty="0"/>
              <a:t>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20057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Bunching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1631504" y="7620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Beam dynamics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Longitudinal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47528" y="980728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More in details, effect on a bunch of particles </a:t>
            </a:r>
          </a:p>
        </p:txBody>
      </p:sp>
      <p:grpSp>
        <p:nvGrpSpPr>
          <p:cNvPr id="2071" name="Group 2070"/>
          <p:cNvGrpSpPr/>
          <p:nvPr/>
        </p:nvGrpSpPr>
        <p:grpSpPr>
          <a:xfrm>
            <a:off x="2099556" y="2192873"/>
            <a:ext cx="8280412" cy="3598743"/>
            <a:chOff x="575556" y="2192872"/>
            <a:chExt cx="8280412" cy="3598743"/>
          </a:xfrm>
        </p:grpSpPr>
        <p:grpSp>
          <p:nvGrpSpPr>
            <p:cNvPr id="23" name="Group 22"/>
            <p:cNvGrpSpPr/>
            <p:nvPr/>
          </p:nvGrpSpPr>
          <p:grpSpPr>
            <a:xfrm>
              <a:off x="575556" y="2250450"/>
              <a:ext cx="8280412" cy="3541165"/>
              <a:chOff x="575556" y="1904060"/>
              <a:chExt cx="8280412" cy="3541165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31640" y="2132857"/>
                <a:ext cx="6187940" cy="3312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7" name="Straight Arrow Connector 6"/>
              <p:cNvCxnSpPr/>
              <p:nvPr/>
            </p:nvCxnSpPr>
            <p:spPr>
              <a:xfrm flipV="1">
                <a:off x="1522263" y="1904060"/>
                <a:ext cx="0" cy="1884981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>
                <a:endCxn id="2051" idx="3"/>
              </p:cNvCxnSpPr>
              <p:nvPr/>
            </p:nvCxnSpPr>
            <p:spPr>
              <a:xfrm>
                <a:off x="1522263" y="3788145"/>
                <a:ext cx="5997317" cy="896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575556" y="1988840"/>
                <a:ext cx="8640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RF Signal</a:t>
                </a:r>
              </a:p>
              <a:p>
                <a:pPr algn="ctr"/>
                <a:r>
                  <a:rPr lang="en-US" sz="1400" dirty="0"/>
                  <a:t>E</a:t>
                </a:r>
                <a:r>
                  <a:rPr lang="en-US" sz="1400" baseline="-25000" dirty="0"/>
                  <a:t>0</a:t>
                </a:r>
                <a:endParaRPr lang="en-US" sz="14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7308304" y="3634256"/>
                <a:ext cx="15476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RF Phase (°)</a:t>
                </a:r>
              </a:p>
            </p:txBody>
          </p:sp>
        </p:grpSp>
        <p:sp>
          <p:nvSpPr>
            <p:cNvPr id="15" name="Oval 14"/>
            <p:cNvSpPr/>
            <p:nvPr/>
          </p:nvSpPr>
          <p:spPr>
            <a:xfrm>
              <a:off x="2339752" y="3242649"/>
              <a:ext cx="169417" cy="14401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2555776" y="3120932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2156519" y="3362274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3635896" y="3323041"/>
              <a:ext cx="169417" cy="144016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3419872" y="3170639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3851920" y="3467057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57" name="Group 2056"/>
            <p:cNvGrpSpPr/>
            <p:nvPr/>
          </p:nvGrpSpPr>
          <p:grpSpPr>
            <a:xfrm>
              <a:off x="1940909" y="2192872"/>
              <a:ext cx="1414759" cy="1049777"/>
              <a:chOff x="1940909" y="2192872"/>
              <a:chExt cx="1414759" cy="1049777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1940909" y="2192872"/>
                <a:ext cx="14147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Synchronous Part.</a:t>
                </a:r>
              </a:p>
            </p:txBody>
          </p:sp>
          <p:cxnSp>
            <p:nvCxnSpPr>
              <p:cNvPr id="18" name="Straight Arrow Connector 17"/>
              <p:cNvCxnSpPr>
                <a:stCxn id="16" idx="2"/>
                <a:endCxn id="15" idx="0"/>
              </p:cNvCxnSpPr>
              <p:nvPr/>
            </p:nvCxnSpPr>
            <p:spPr>
              <a:xfrm flipH="1">
                <a:off x="2424461" y="2469871"/>
                <a:ext cx="223828" cy="772778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/>
            <p:cNvGrpSpPr/>
            <p:nvPr/>
          </p:nvGrpSpPr>
          <p:grpSpPr>
            <a:xfrm>
              <a:off x="1346920" y="3506290"/>
              <a:ext cx="881607" cy="1522864"/>
              <a:chOff x="2197706" y="931312"/>
              <a:chExt cx="881607" cy="1522864"/>
            </a:xfrm>
          </p:grpSpPr>
          <p:sp>
            <p:nvSpPr>
              <p:cNvPr id="62" name="TextBox 61"/>
              <p:cNvSpPr txBox="1"/>
              <p:nvPr/>
            </p:nvSpPr>
            <p:spPr>
              <a:xfrm>
                <a:off x="2197706" y="2177177"/>
                <a:ext cx="81758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Early Part.</a:t>
                </a:r>
              </a:p>
            </p:txBody>
          </p:sp>
          <p:cxnSp>
            <p:nvCxnSpPr>
              <p:cNvPr id="63" name="Straight Arrow Connector 62"/>
              <p:cNvCxnSpPr>
                <a:stCxn id="62" idx="0"/>
                <a:endCxn id="47" idx="4"/>
              </p:cNvCxnSpPr>
              <p:nvPr/>
            </p:nvCxnSpPr>
            <p:spPr>
              <a:xfrm flipV="1">
                <a:off x="2606497" y="931312"/>
                <a:ext cx="472816" cy="1245865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/>
            <p:nvPr/>
          </p:nvGrpSpPr>
          <p:grpSpPr>
            <a:xfrm>
              <a:off x="2678701" y="3243857"/>
              <a:ext cx="1189151" cy="1470254"/>
              <a:chOff x="2051134" y="684573"/>
              <a:chExt cx="1189151" cy="1470254"/>
            </a:xfrm>
          </p:grpSpPr>
          <p:sp>
            <p:nvSpPr>
              <p:cNvPr id="70" name="TextBox 69"/>
              <p:cNvSpPr txBox="1"/>
              <p:nvPr/>
            </p:nvSpPr>
            <p:spPr>
              <a:xfrm>
                <a:off x="2244874" y="1877828"/>
                <a:ext cx="9954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Late Part.</a:t>
                </a:r>
              </a:p>
            </p:txBody>
          </p:sp>
          <p:cxnSp>
            <p:nvCxnSpPr>
              <p:cNvPr id="71" name="Straight Arrow Connector 70"/>
              <p:cNvCxnSpPr>
                <a:stCxn id="70" idx="0"/>
                <a:endCxn id="46" idx="5"/>
              </p:cNvCxnSpPr>
              <p:nvPr/>
            </p:nvCxnSpPr>
            <p:spPr>
              <a:xfrm flipH="1" flipV="1">
                <a:off x="2051134" y="684573"/>
                <a:ext cx="691446" cy="1193255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1" name="TextBox 80"/>
          <p:cNvSpPr txBox="1"/>
          <p:nvPr/>
        </p:nvSpPr>
        <p:spPr>
          <a:xfrm>
            <a:off x="1941820" y="5517232"/>
            <a:ext cx="55943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synchronous part. gets the correct kick – by definition</a:t>
            </a:r>
          </a:p>
          <a:p>
            <a:r>
              <a:rPr lang="en-US" dirty="0"/>
              <a:t>The late part. gains slightly more energy</a:t>
            </a:r>
          </a:p>
          <a:p>
            <a:r>
              <a:rPr lang="en-US" dirty="0"/>
              <a:t>The early part. Gains slightly less energy. </a:t>
            </a:r>
          </a:p>
        </p:txBody>
      </p:sp>
      <p:sp>
        <p:nvSpPr>
          <p:cNvPr id="2072" name="Left Brace 2071"/>
          <p:cNvSpPr/>
          <p:nvPr/>
        </p:nvSpPr>
        <p:spPr>
          <a:xfrm rot="10800000">
            <a:off x="7627062" y="5517232"/>
            <a:ext cx="255776" cy="1080120"/>
          </a:xfrm>
          <a:prstGeom prst="lef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3" name="TextBox 2072"/>
          <p:cNvSpPr txBox="1"/>
          <p:nvPr/>
        </p:nvSpPr>
        <p:spPr>
          <a:xfrm>
            <a:off x="8219728" y="587262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Bunching / Focusing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739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Example of a static </a:t>
            </a:r>
            <a:r>
              <a:rPr lang="en-US" sz="3200" dirty="0" err="1"/>
              <a:t>Linac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8" name="AutoShape 2" descr="http://cds.cern.ch/stats/customevent_register?event_id=media_download&amp;arg=CERN-AC-7602012%20,photo,Large,WEBSTAT_IP&amp;url=https%3A//mediastream.cern.ch/MediaArchive/Photo/Public/1976/7602012/7602012/7602012-A4-at-144-dpi.jpg"/>
          <p:cNvSpPr>
            <a:spLocks noChangeAspect="1" noChangeArrowheads="1"/>
          </p:cNvSpPr>
          <p:nvPr/>
        </p:nvSpPr>
        <p:spPr bwMode="auto">
          <a:xfrm>
            <a:off x="1587501" y="-136525"/>
            <a:ext cx="6562725" cy="947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AutoShape 4" descr="http://cds.cern.ch/stats/customevent_register?event_id=media_download&amp;arg=CERN-AC-7602012%20,photo,Large,WEBSTAT_IP&amp;url=https%3A//mediastream.cern.ch/MediaArchive/Photo/Public/1976/7602012/7602012/7602012-A4-at-144-dpi.jpg"/>
          <p:cNvSpPr>
            <a:spLocks noChangeAspect="1" noChangeArrowheads="1"/>
          </p:cNvSpPr>
          <p:nvPr/>
        </p:nvSpPr>
        <p:spPr bwMode="auto">
          <a:xfrm>
            <a:off x="1739901" y="15876"/>
            <a:ext cx="6562725" cy="947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920948"/>
            <a:ext cx="3960440" cy="5721029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5801379" y="1691349"/>
            <a:ext cx="442798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Constant potential difference (electric field)</a:t>
            </a:r>
          </a:p>
          <a:p>
            <a:r>
              <a:rPr lang="en-US" dirty="0"/>
              <a:t>Energy gain in [eV]</a:t>
            </a:r>
          </a:p>
          <a:p>
            <a:endParaRPr lang="en-US" dirty="0"/>
          </a:p>
          <a:p>
            <a:r>
              <a:rPr lang="en-US" dirty="0"/>
              <a:t>Acceleration limited to few MeV (electric field breakdown)</a:t>
            </a:r>
          </a:p>
          <a:p>
            <a:endParaRPr lang="en-US" dirty="0"/>
          </a:p>
          <a:p>
            <a:r>
              <a:rPr lang="en-US" dirty="0"/>
              <a:t>Still used in very first stage of acceleration</a:t>
            </a:r>
          </a:p>
          <a:p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Picture : 750 kV Cockcroft-Walton </a:t>
            </a:r>
          </a:p>
          <a:p>
            <a:r>
              <a:rPr lang="en-US" dirty="0"/>
              <a:t>Linac2 injector at CERN from 1978 to 1992.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31504" y="76201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11389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Bunching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1631504" y="7620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Beam dynamics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Longitudinal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904715" y="836713"/>
            <a:ext cx="8280412" cy="3541165"/>
            <a:chOff x="380715" y="1164875"/>
            <a:chExt cx="8280412" cy="3541165"/>
          </a:xfrm>
        </p:grpSpPr>
        <p:grpSp>
          <p:nvGrpSpPr>
            <p:cNvPr id="27" name="Group 26"/>
            <p:cNvGrpSpPr/>
            <p:nvPr/>
          </p:nvGrpSpPr>
          <p:grpSpPr>
            <a:xfrm>
              <a:off x="380715" y="1164875"/>
              <a:ext cx="8280412" cy="3541165"/>
              <a:chOff x="575556" y="1904060"/>
              <a:chExt cx="8280412" cy="3541165"/>
            </a:xfrm>
          </p:grpSpPr>
          <p:pic>
            <p:nvPicPr>
              <p:cNvPr id="29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31640" y="2132857"/>
                <a:ext cx="6187940" cy="3312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33" name="Straight Arrow Connector 32"/>
              <p:cNvCxnSpPr/>
              <p:nvPr/>
            </p:nvCxnSpPr>
            <p:spPr>
              <a:xfrm flipV="1">
                <a:off x="1522263" y="1904060"/>
                <a:ext cx="0" cy="1884981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>
                <a:endCxn id="29" idx="3"/>
              </p:cNvCxnSpPr>
              <p:nvPr/>
            </p:nvCxnSpPr>
            <p:spPr>
              <a:xfrm>
                <a:off x="1522263" y="3788145"/>
                <a:ext cx="5997317" cy="896"/>
              </a:xfrm>
              <a:prstGeom prst="straightConnector1">
                <a:avLst/>
              </a:prstGeom>
              <a:ln w="2222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575556" y="1988840"/>
                <a:ext cx="8640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RF Signal</a:t>
                </a:r>
              </a:p>
              <a:p>
                <a:pPr algn="ctr"/>
                <a:r>
                  <a:rPr lang="en-US" sz="1400" dirty="0"/>
                  <a:t>E</a:t>
                </a:r>
                <a:r>
                  <a:rPr lang="en-US" sz="1400" baseline="-25000" dirty="0"/>
                  <a:t>0</a:t>
                </a:r>
                <a:endParaRPr lang="en-US" sz="14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308304" y="3634256"/>
                <a:ext cx="15476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RF Phase (°)</a:t>
                </a:r>
              </a:p>
            </p:txBody>
          </p:sp>
        </p:grpSp>
        <p:sp>
          <p:nvSpPr>
            <p:cNvPr id="43" name="Oval 42"/>
            <p:cNvSpPr/>
            <p:nvPr/>
          </p:nvSpPr>
          <p:spPr>
            <a:xfrm>
              <a:off x="1268474" y="2930592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2699792" y="1943349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4230769" y="2976951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5728400" y="4005064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2771800" y="1949735"/>
              <a:ext cx="0" cy="1099224"/>
            </a:xfrm>
            <a:prstGeom prst="line">
              <a:avLst/>
            </a:prstGeom>
            <a:ln w="2222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5800408" y="3040492"/>
              <a:ext cx="0" cy="1099224"/>
            </a:xfrm>
            <a:prstGeom prst="line">
              <a:avLst/>
            </a:prstGeom>
            <a:ln w="2222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763688" y="2517272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Acceleration </a:t>
              </a:r>
            </a:p>
            <a:p>
              <a:r>
                <a:rPr lang="en-US" sz="1200" dirty="0"/>
                <a:t>&amp; Bunching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912425" y="2517272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Acceleration </a:t>
              </a:r>
            </a:p>
            <a:p>
              <a:r>
                <a:rPr lang="en-US" sz="1200" dirty="0"/>
                <a:t>&amp; </a:t>
              </a:r>
              <a:r>
                <a:rPr lang="en-US" sz="1200" dirty="0" err="1"/>
                <a:t>Debunching</a:t>
              </a:r>
              <a:endParaRPr lang="en-US" sz="12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733528" y="3150942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Deceleration </a:t>
              </a:r>
            </a:p>
            <a:p>
              <a:r>
                <a:rPr lang="en-US" sz="1200" dirty="0"/>
                <a:t>&amp; </a:t>
              </a:r>
              <a:r>
                <a:rPr lang="en-US" sz="1200" dirty="0" err="1"/>
                <a:t>Debunching</a:t>
              </a:r>
              <a:endParaRPr lang="en-US" sz="12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872416" y="3150942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Deceleration </a:t>
              </a:r>
            </a:p>
            <a:p>
              <a:r>
                <a:rPr lang="en-US" sz="1200" dirty="0"/>
                <a:t>&amp; Bunching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742030" y="4221089"/>
            <a:ext cx="3921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Energy gain for the synchronous particle</a:t>
            </a:r>
          </a:p>
          <a:p>
            <a:r>
              <a:rPr lang="en-US" dirty="0"/>
              <a:t>Energy gain for a particle with phase </a:t>
            </a:r>
            <a:r>
              <a:rPr lang="el-GR" dirty="0">
                <a:latin typeface="Calibri"/>
              </a:rPr>
              <a:t>φ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859014" y="580526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</a:t>
            </a:r>
            <a:r>
              <a:rPr lang="el-GR" dirty="0">
                <a:latin typeface="Calibri"/>
              </a:rPr>
              <a:t>φ</a:t>
            </a:r>
            <a:r>
              <a:rPr lang="fr-FR" dirty="0">
                <a:latin typeface="Calibri"/>
              </a:rPr>
              <a:t>-</a:t>
            </a:r>
            <a:r>
              <a:rPr lang="el-GR" dirty="0">
                <a:latin typeface="Calibri"/>
              </a:rPr>
              <a:t>φ</a:t>
            </a:r>
            <a:r>
              <a:rPr lang="fr-FR" baseline="-25000" dirty="0">
                <a:latin typeface="Calibri"/>
              </a:rPr>
              <a:t>s</a:t>
            </a:r>
            <a:r>
              <a:rPr lang="fr-FR" dirty="0">
                <a:latin typeface="Calibri"/>
              </a:rPr>
              <a:t> </a:t>
            </a:r>
            <a:r>
              <a:rPr lang="fr-FR" dirty="0" err="1">
                <a:latin typeface="Calibri"/>
              </a:rPr>
              <a:t>small</a:t>
            </a:r>
            <a:endParaRPr lang="en-US" baseline="-25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60</a:t>
            </a:fld>
            <a:endParaRPr lang="en-GB"/>
          </a:p>
        </p:txBody>
      </p:sp>
      <p:pic>
        <p:nvPicPr>
          <p:cNvPr id="4441" name="Picture 3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321" y="4162569"/>
            <a:ext cx="209550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43" name="Picture 34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552" y="4941168"/>
            <a:ext cx="36004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45" name="Picture 34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764" y="5647030"/>
            <a:ext cx="5867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595923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err="1"/>
              <a:t>Separatrix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1631504" y="7620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Beam dynamics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Longitudinal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888088" y="1412777"/>
            <a:ext cx="350520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AU" altLang="en-US" dirty="0"/>
              <a:t>RF electric field as function of phase.  </a:t>
            </a:r>
          </a:p>
          <a:p>
            <a:pPr eaLnBrk="1" hangingPunct="1"/>
            <a:endParaRPr lang="en-AU" altLang="en-US" dirty="0"/>
          </a:p>
          <a:p>
            <a:pPr eaLnBrk="1" hangingPunct="1"/>
            <a:endParaRPr lang="en-AU" altLang="en-US" dirty="0"/>
          </a:p>
          <a:p>
            <a:pPr eaLnBrk="1" hangingPunct="1"/>
            <a:endParaRPr lang="en-AU" altLang="en-US" dirty="0"/>
          </a:p>
          <a:p>
            <a:pPr eaLnBrk="1" hangingPunct="1"/>
            <a:endParaRPr lang="en-AU" altLang="en-US" dirty="0"/>
          </a:p>
          <a:p>
            <a:pPr eaLnBrk="1" hangingPunct="1"/>
            <a:endParaRPr lang="en-AU" altLang="en-US" dirty="0"/>
          </a:p>
          <a:p>
            <a:pPr eaLnBrk="1" hangingPunct="1"/>
            <a:r>
              <a:rPr lang="en-AU" altLang="en-US" dirty="0"/>
              <a:t>Potential of synchrotron oscillations</a:t>
            </a:r>
          </a:p>
          <a:p>
            <a:pPr eaLnBrk="1" hangingPunct="1"/>
            <a:endParaRPr lang="en-AU" altLang="en-US" dirty="0"/>
          </a:p>
          <a:p>
            <a:pPr eaLnBrk="1" hangingPunct="1"/>
            <a:endParaRPr lang="en-AU" altLang="en-US" dirty="0"/>
          </a:p>
          <a:p>
            <a:pPr eaLnBrk="1" hangingPunct="1"/>
            <a:r>
              <a:rPr lang="en-AU" altLang="en-US" dirty="0"/>
              <a:t>Trajectories in the longitudinal phase space each corresponding to a given value of the total energy (stationary bucket)</a:t>
            </a:r>
          </a:p>
          <a:p>
            <a:pPr>
              <a:spcBef>
                <a:spcPct val="50000"/>
              </a:spcBef>
            </a:pPr>
            <a:endParaRPr lang="en-US" altLang="en-US" sz="2400" dirty="0">
              <a:latin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61</a:t>
            </a:fld>
            <a:endParaRPr lang="en-GB"/>
          </a:p>
        </p:txBody>
      </p:sp>
      <p:sp>
        <p:nvSpPr>
          <p:cNvPr id="11" name="TextBox 24"/>
          <p:cNvSpPr txBox="1"/>
          <p:nvPr/>
        </p:nvSpPr>
        <p:spPr>
          <a:xfrm>
            <a:off x="1847528" y="6079510"/>
            <a:ext cx="1234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Tutorial !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238" y="1168401"/>
            <a:ext cx="446246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844706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err="1"/>
              <a:t>Separatrix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1631504" y="7620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Beam dynamics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Longitudinal</a:t>
            </a: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1981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altLang="en-US" sz="2000" dirty="0"/>
              <a:t>Equation for the canonically conjugated variables phase and energy with Hamiltonian (total energy of oscillation): </a:t>
            </a:r>
          </a:p>
          <a:p>
            <a:endParaRPr lang="en-AU" altLang="en-US" sz="2000" dirty="0"/>
          </a:p>
          <a:p>
            <a:endParaRPr lang="en-AU" altLang="en-US" sz="2000" dirty="0"/>
          </a:p>
          <a:p>
            <a:endParaRPr lang="en-AU" altLang="en-US" sz="2000" dirty="0"/>
          </a:p>
          <a:p>
            <a:r>
              <a:rPr lang="en-AU" altLang="en-US" sz="2000" dirty="0"/>
              <a:t>For each H we have different trajectories in the longitudinal phase space. Equation of the </a:t>
            </a:r>
            <a:r>
              <a:rPr lang="en-AU" altLang="en-US" sz="2000" dirty="0" err="1"/>
              <a:t>separatrix</a:t>
            </a:r>
            <a:r>
              <a:rPr lang="en-AU" altLang="en-US" sz="2000" dirty="0"/>
              <a:t> (the line that separates stable from unstable motion) </a:t>
            </a:r>
          </a:p>
          <a:p>
            <a:endParaRPr lang="en-AU" altLang="en-US" sz="2000" dirty="0"/>
          </a:p>
          <a:p>
            <a:endParaRPr lang="en-AU" altLang="en-US" sz="2000" dirty="0"/>
          </a:p>
          <a:p>
            <a:r>
              <a:rPr lang="en-AU" altLang="en-US" sz="2000" dirty="0"/>
              <a:t>Maximum energy excursion of a particle moving along the </a:t>
            </a:r>
            <a:r>
              <a:rPr lang="en-AU" altLang="en-US" sz="2000" dirty="0" err="1"/>
              <a:t>separatrix</a:t>
            </a:r>
            <a:endParaRPr lang="en-AU" altLang="en-US" sz="2000" dirty="0"/>
          </a:p>
          <a:p>
            <a:endParaRPr lang="en-AU" altLang="en-US" sz="2000" dirty="0"/>
          </a:p>
          <a:p>
            <a:endParaRPr lang="en-AU" altLang="en-US" dirty="0"/>
          </a:p>
          <a:p>
            <a:endParaRPr lang="en-US" alt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62</a:t>
            </a:fld>
            <a:endParaRPr lang="en-GB"/>
          </a:p>
        </p:txBody>
      </p:sp>
      <p:pic>
        <p:nvPicPr>
          <p:cNvPr id="5376" name="Picture 2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015" y="2420888"/>
            <a:ext cx="7342187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78" name="Picture 25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5" y="4365104"/>
            <a:ext cx="662781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80" name="Picture 26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400" y="5445224"/>
            <a:ext cx="45720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83146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 err="1"/>
              <a:t>Separatrix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1631504" y="7620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Beam dynamics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Longitudinal</a:t>
            </a:r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31504" y="1052736"/>
            <a:ext cx="4974572" cy="4603476"/>
          </a:xfrm>
          <a:noFill/>
        </p:spPr>
      </p:pic>
      <p:sp>
        <p:nvSpPr>
          <p:cNvPr id="3" name="TextBox 2"/>
          <p:cNvSpPr txBox="1"/>
          <p:nvPr/>
        </p:nvSpPr>
        <p:spPr>
          <a:xfrm>
            <a:off x="2135560" y="5805264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Longitudinal acceptance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104113" y="980729"/>
            <a:ext cx="3226887" cy="5538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8364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Long. phase advance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1631504" y="7620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Beam dynamics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Longitudinal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6569" y="1165512"/>
            <a:ext cx="1845827" cy="1532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75520" y="1196752"/>
            <a:ext cx="6192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 accelerating on the rising slope of the positive RF wave we have a longitudinal force keeping the beam bunched.</a:t>
            </a:r>
          </a:p>
          <a:p>
            <a:r>
              <a:rPr lang="en-US" dirty="0"/>
              <a:t>This force is characterized by the </a:t>
            </a:r>
            <a:r>
              <a:rPr lang="en-US" u="sng" dirty="0"/>
              <a:t>longitudinal phase advance.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31504" y="332563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Longitudinal phase advance per unit of length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97714" y="4725145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Longitudinal phase advance per period</a:t>
            </a:r>
          </a:p>
          <a:p>
            <a:r>
              <a:rPr lang="en-US" dirty="0"/>
              <a:t>If a period is [N</a:t>
            </a:r>
            <a:r>
              <a:rPr lang="el-GR" dirty="0">
                <a:latin typeface="Calibri"/>
              </a:rPr>
              <a:t>βλ</a:t>
            </a:r>
            <a:r>
              <a:rPr lang="fr-FR" dirty="0">
                <a:latin typeface="Calibri"/>
              </a:rPr>
              <a:t>]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99756" y="6061938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More details on phase advance in Transverse plane !!!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64</a:t>
            </a:fld>
            <a:endParaRPr lang="en-GB"/>
          </a:p>
        </p:txBody>
      </p:sp>
      <p:pic>
        <p:nvPicPr>
          <p:cNvPr id="7308" name="Picture 1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548" y="3062625"/>
            <a:ext cx="279082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10" name="Picture 14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271" y="4467638"/>
            <a:ext cx="32861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709244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Synchronicity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1631504" y="7620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Beam dynamics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Longitudinal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3254" y="1409437"/>
            <a:ext cx="74888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Adapting the cavity geometry to the velocity of the particle.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Case1 : </a:t>
            </a:r>
            <a:r>
              <a:rPr lang="el-GR" dirty="0"/>
              <a:t>β</a:t>
            </a:r>
            <a:r>
              <a:rPr lang="fr-FR" baseline="-25000" dirty="0"/>
              <a:t>s</a:t>
            </a:r>
            <a:r>
              <a:rPr lang="fr-FR" dirty="0"/>
              <a:t>=</a:t>
            </a:r>
            <a:r>
              <a:rPr lang="el-GR" dirty="0"/>
              <a:t> β</a:t>
            </a:r>
            <a:r>
              <a:rPr lang="fr-FR" baseline="-25000" dirty="0"/>
              <a:t>g </a:t>
            </a:r>
            <a:r>
              <a:rPr lang="fr-FR" dirty="0"/>
              <a:t>-&gt; </a:t>
            </a:r>
            <a:r>
              <a:rPr lang="en-GB" dirty="0"/>
              <a:t>structure is continuously changing to adapt to the synchronous particle velocity change.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Case2 : </a:t>
            </a:r>
            <a:r>
              <a:rPr lang="el-GR" dirty="0"/>
              <a:t>β</a:t>
            </a:r>
            <a:r>
              <a:rPr lang="fr-FR" baseline="-25000" dirty="0"/>
              <a:t>s</a:t>
            </a:r>
            <a:r>
              <a:rPr lang="fr-FR" dirty="0"/>
              <a:t>≈</a:t>
            </a:r>
            <a:r>
              <a:rPr lang="el-GR" dirty="0"/>
              <a:t> β</a:t>
            </a:r>
            <a:r>
              <a:rPr lang="fr-FR" baseline="-25000" dirty="0"/>
              <a:t>g </a:t>
            </a:r>
            <a:r>
              <a:rPr lang="fr-FR" dirty="0"/>
              <a:t>-&gt; </a:t>
            </a:r>
            <a:r>
              <a:rPr lang="en-GB" dirty="0"/>
              <a:t>structure is adapted in step to the synchronous particle velocity change. Phase slippage.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Case3 : </a:t>
            </a:r>
            <a:r>
              <a:rPr lang="el-GR" dirty="0"/>
              <a:t>β</a:t>
            </a:r>
            <a:r>
              <a:rPr lang="fr-FR" baseline="-25000" dirty="0"/>
              <a:t>s</a:t>
            </a:r>
            <a:r>
              <a:rPr lang="fr-FR" dirty="0"/>
              <a:t>=</a:t>
            </a:r>
            <a:r>
              <a:rPr lang="el-GR" dirty="0"/>
              <a:t> β</a:t>
            </a:r>
            <a:r>
              <a:rPr lang="fr-FR" baseline="-25000" dirty="0"/>
              <a:t>g</a:t>
            </a:r>
            <a:r>
              <a:rPr lang="fr-FR" dirty="0"/>
              <a:t>≈1. Constant structure.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54320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Synchronicity – Case1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1631504" y="7620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Beam dynamics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Longitudinal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3254" y="830587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Case1 : </a:t>
            </a:r>
            <a:r>
              <a:rPr lang="el-GR" dirty="0"/>
              <a:t>β</a:t>
            </a:r>
            <a:r>
              <a:rPr lang="fr-FR" baseline="-25000" dirty="0"/>
              <a:t>s</a:t>
            </a:r>
            <a:r>
              <a:rPr lang="fr-FR" dirty="0"/>
              <a:t>=</a:t>
            </a:r>
            <a:r>
              <a:rPr lang="el-GR" dirty="0"/>
              <a:t> β</a:t>
            </a:r>
            <a:r>
              <a:rPr lang="fr-FR" baseline="-25000" dirty="0"/>
              <a:t>g </a:t>
            </a:r>
            <a:r>
              <a:rPr lang="fr-FR" dirty="0"/>
              <a:t>-&gt; structure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continuously</a:t>
            </a:r>
            <a:r>
              <a:rPr lang="fr-FR" dirty="0"/>
              <a:t> </a:t>
            </a:r>
            <a:r>
              <a:rPr lang="fr-FR" dirty="0" err="1"/>
              <a:t>changing</a:t>
            </a:r>
            <a:r>
              <a:rPr lang="fr-FR" dirty="0"/>
              <a:t> to </a:t>
            </a:r>
            <a:r>
              <a:rPr lang="fr-FR" dirty="0" err="1"/>
              <a:t>adapt</a:t>
            </a:r>
            <a:r>
              <a:rPr lang="fr-FR" dirty="0"/>
              <a:t> to the </a:t>
            </a:r>
            <a:r>
              <a:rPr lang="fr-FR" dirty="0" err="1"/>
              <a:t>synchronous</a:t>
            </a:r>
            <a:r>
              <a:rPr lang="fr-FR" dirty="0"/>
              <a:t> </a:t>
            </a:r>
            <a:r>
              <a:rPr lang="fr-FR" dirty="0" err="1"/>
              <a:t>particle</a:t>
            </a:r>
            <a:r>
              <a:rPr lang="fr-FR" dirty="0"/>
              <a:t> </a:t>
            </a:r>
            <a:r>
              <a:rPr lang="fr-FR" dirty="0" err="1"/>
              <a:t>velocity</a:t>
            </a:r>
            <a:r>
              <a:rPr lang="fr-FR" dirty="0"/>
              <a:t> change.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119155" y="2051419"/>
            <a:ext cx="6465358" cy="2450703"/>
            <a:chOff x="595155" y="2058432"/>
            <a:chExt cx="6769100" cy="3095625"/>
          </a:xfrm>
        </p:grpSpPr>
        <p:grpSp>
          <p:nvGrpSpPr>
            <p:cNvPr id="37" name="Group 4"/>
            <p:cNvGrpSpPr>
              <a:grpSpLocks/>
            </p:cNvGrpSpPr>
            <p:nvPr/>
          </p:nvGrpSpPr>
          <p:grpSpPr bwMode="auto">
            <a:xfrm>
              <a:off x="595155" y="2058432"/>
              <a:ext cx="6769100" cy="3095625"/>
              <a:chOff x="2160" y="3780"/>
              <a:chExt cx="9360" cy="4320"/>
            </a:xfrm>
          </p:grpSpPr>
          <p:sp>
            <p:nvSpPr>
              <p:cNvPr id="38" name="Rectangle 5"/>
              <p:cNvSpPr>
                <a:spLocks noChangeArrowheads="1"/>
              </p:cNvSpPr>
              <p:nvPr/>
            </p:nvSpPr>
            <p:spPr bwMode="auto">
              <a:xfrm>
                <a:off x="2640" y="3780"/>
                <a:ext cx="8880" cy="216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39" name="Rectangle 6"/>
              <p:cNvSpPr>
                <a:spLocks noChangeArrowheads="1"/>
              </p:cNvSpPr>
              <p:nvPr/>
            </p:nvSpPr>
            <p:spPr bwMode="auto">
              <a:xfrm>
                <a:off x="2640" y="4680"/>
                <a:ext cx="600" cy="36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0" name="Rectangle 7"/>
              <p:cNvSpPr>
                <a:spLocks noChangeArrowheads="1"/>
              </p:cNvSpPr>
              <p:nvPr/>
            </p:nvSpPr>
            <p:spPr bwMode="auto">
              <a:xfrm>
                <a:off x="3720" y="4680"/>
                <a:ext cx="1320" cy="36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1" name="Rectangle 8"/>
              <p:cNvSpPr>
                <a:spLocks noChangeArrowheads="1"/>
              </p:cNvSpPr>
              <p:nvPr/>
            </p:nvSpPr>
            <p:spPr bwMode="auto">
              <a:xfrm>
                <a:off x="5640" y="4680"/>
                <a:ext cx="1680" cy="36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2" name="Rectangle 9"/>
              <p:cNvSpPr>
                <a:spLocks noChangeArrowheads="1"/>
              </p:cNvSpPr>
              <p:nvPr/>
            </p:nvSpPr>
            <p:spPr bwMode="auto">
              <a:xfrm>
                <a:off x="8040" y="4680"/>
                <a:ext cx="1920" cy="36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3" name="Line 10"/>
              <p:cNvSpPr>
                <a:spLocks noChangeShapeType="1"/>
              </p:cNvSpPr>
              <p:nvPr/>
            </p:nvSpPr>
            <p:spPr bwMode="auto">
              <a:xfrm flipV="1">
                <a:off x="4320" y="3780"/>
                <a:ext cx="0" cy="9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11"/>
              <p:cNvSpPr>
                <a:spLocks noChangeShapeType="1"/>
              </p:cNvSpPr>
              <p:nvPr/>
            </p:nvSpPr>
            <p:spPr bwMode="auto">
              <a:xfrm flipV="1">
                <a:off x="6480" y="3780"/>
                <a:ext cx="0" cy="9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12"/>
              <p:cNvSpPr>
                <a:spLocks noChangeShapeType="1"/>
              </p:cNvSpPr>
              <p:nvPr/>
            </p:nvSpPr>
            <p:spPr bwMode="auto">
              <a:xfrm>
                <a:off x="2160" y="4860"/>
                <a:ext cx="4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13"/>
              <p:cNvSpPr>
                <a:spLocks noChangeShapeType="1"/>
              </p:cNvSpPr>
              <p:nvPr/>
            </p:nvSpPr>
            <p:spPr bwMode="auto">
              <a:xfrm>
                <a:off x="2640" y="5940"/>
                <a:ext cx="0" cy="21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14"/>
              <p:cNvSpPr>
                <a:spLocks noChangeShapeType="1"/>
              </p:cNvSpPr>
              <p:nvPr/>
            </p:nvSpPr>
            <p:spPr bwMode="auto">
              <a:xfrm>
                <a:off x="4320" y="4860"/>
                <a:ext cx="0" cy="3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15"/>
              <p:cNvSpPr>
                <a:spLocks noChangeShapeType="1"/>
              </p:cNvSpPr>
              <p:nvPr/>
            </p:nvSpPr>
            <p:spPr bwMode="auto">
              <a:xfrm>
                <a:off x="6480" y="4860"/>
                <a:ext cx="0" cy="3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16"/>
              <p:cNvSpPr>
                <a:spLocks noChangeShapeType="1"/>
              </p:cNvSpPr>
              <p:nvPr/>
            </p:nvSpPr>
            <p:spPr bwMode="auto">
              <a:xfrm>
                <a:off x="11520" y="5940"/>
                <a:ext cx="0" cy="21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17"/>
              <p:cNvSpPr>
                <a:spLocks noChangeShapeType="1"/>
              </p:cNvSpPr>
              <p:nvPr/>
            </p:nvSpPr>
            <p:spPr bwMode="auto">
              <a:xfrm>
                <a:off x="2640" y="7920"/>
                <a:ext cx="16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18"/>
              <p:cNvSpPr>
                <a:spLocks noChangeShapeType="1"/>
              </p:cNvSpPr>
              <p:nvPr/>
            </p:nvSpPr>
            <p:spPr bwMode="auto">
              <a:xfrm>
                <a:off x="4320" y="7920"/>
                <a:ext cx="21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Line 19"/>
              <p:cNvSpPr>
                <a:spLocks noChangeShapeType="1"/>
              </p:cNvSpPr>
              <p:nvPr/>
            </p:nvSpPr>
            <p:spPr bwMode="auto">
              <a:xfrm>
                <a:off x="6480" y="7920"/>
                <a:ext cx="252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20"/>
              <p:cNvSpPr>
                <a:spLocks noChangeShapeType="1"/>
              </p:cNvSpPr>
              <p:nvPr/>
            </p:nvSpPr>
            <p:spPr bwMode="auto">
              <a:xfrm>
                <a:off x="3480" y="4860"/>
                <a:ext cx="0" cy="23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21"/>
              <p:cNvSpPr>
                <a:spLocks noChangeShapeType="1"/>
              </p:cNvSpPr>
              <p:nvPr/>
            </p:nvSpPr>
            <p:spPr bwMode="auto">
              <a:xfrm>
                <a:off x="5400" y="4860"/>
                <a:ext cx="0" cy="23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Line 22"/>
              <p:cNvSpPr>
                <a:spLocks noChangeShapeType="1"/>
              </p:cNvSpPr>
              <p:nvPr/>
            </p:nvSpPr>
            <p:spPr bwMode="auto">
              <a:xfrm>
                <a:off x="7680" y="4860"/>
                <a:ext cx="0" cy="23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Line 23"/>
              <p:cNvSpPr>
                <a:spLocks noChangeShapeType="1"/>
              </p:cNvSpPr>
              <p:nvPr/>
            </p:nvSpPr>
            <p:spPr bwMode="auto">
              <a:xfrm>
                <a:off x="3480" y="7020"/>
                <a:ext cx="192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Line 24"/>
              <p:cNvSpPr>
                <a:spLocks noChangeShapeType="1"/>
              </p:cNvSpPr>
              <p:nvPr/>
            </p:nvSpPr>
            <p:spPr bwMode="auto">
              <a:xfrm>
                <a:off x="5400" y="7020"/>
                <a:ext cx="22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Line 25"/>
              <p:cNvSpPr>
                <a:spLocks noChangeShapeType="1"/>
              </p:cNvSpPr>
              <p:nvPr/>
            </p:nvSpPr>
            <p:spPr bwMode="auto">
              <a:xfrm>
                <a:off x="2640" y="7020"/>
                <a:ext cx="84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Line 26"/>
              <p:cNvSpPr>
                <a:spLocks noChangeShapeType="1"/>
              </p:cNvSpPr>
              <p:nvPr/>
            </p:nvSpPr>
            <p:spPr bwMode="auto">
              <a:xfrm>
                <a:off x="7680" y="7020"/>
                <a:ext cx="264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Rectangle 27"/>
              <p:cNvSpPr>
                <a:spLocks noChangeArrowheads="1"/>
              </p:cNvSpPr>
              <p:nvPr/>
            </p:nvSpPr>
            <p:spPr bwMode="auto">
              <a:xfrm>
                <a:off x="10680" y="4680"/>
                <a:ext cx="840" cy="360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61" name="Line 28"/>
              <p:cNvSpPr>
                <a:spLocks noChangeShapeType="1"/>
              </p:cNvSpPr>
              <p:nvPr/>
            </p:nvSpPr>
            <p:spPr bwMode="auto">
              <a:xfrm>
                <a:off x="9000" y="4860"/>
                <a:ext cx="0" cy="32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Line 29"/>
              <p:cNvSpPr>
                <a:spLocks noChangeShapeType="1"/>
              </p:cNvSpPr>
              <p:nvPr/>
            </p:nvSpPr>
            <p:spPr bwMode="auto">
              <a:xfrm>
                <a:off x="2640" y="4860"/>
                <a:ext cx="88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prstDash val="dash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Line 30"/>
              <p:cNvSpPr>
                <a:spLocks noChangeShapeType="1"/>
              </p:cNvSpPr>
              <p:nvPr/>
            </p:nvSpPr>
            <p:spPr bwMode="auto">
              <a:xfrm>
                <a:off x="9000" y="7920"/>
                <a:ext cx="252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Line 31"/>
              <p:cNvSpPr>
                <a:spLocks noChangeShapeType="1"/>
              </p:cNvSpPr>
              <p:nvPr/>
            </p:nvSpPr>
            <p:spPr bwMode="auto">
              <a:xfrm>
                <a:off x="10320" y="4860"/>
                <a:ext cx="0" cy="234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Line 32"/>
              <p:cNvSpPr>
                <a:spLocks noChangeShapeType="1"/>
              </p:cNvSpPr>
              <p:nvPr/>
            </p:nvSpPr>
            <p:spPr bwMode="auto">
              <a:xfrm>
                <a:off x="10320" y="7020"/>
                <a:ext cx="120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Line 33"/>
              <p:cNvSpPr>
                <a:spLocks noChangeShapeType="1"/>
              </p:cNvSpPr>
              <p:nvPr/>
            </p:nvSpPr>
            <p:spPr bwMode="auto">
              <a:xfrm flipV="1">
                <a:off x="9000" y="3780"/>
                <a:ext cx="0" cy="9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aphicFrame>
          <p:nvGraphicFramePr>
            <p:cNvPr id="67" name="Object 34"/>
            <p:cNvGraphicFramePr>
              <a:graphicFrameLocks noChangeAspect="1"/>
            </p:cNvGraphicFramePr>
            <p:nvPr/>
          </p:nvGraphicFramePr>
          <p:xfrm>
            <a:off x="955517" y="3714194"/>
            <a:ext cx="576263" cy="2936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7" name="Equation" r:id="rId4" imgW="444307" imgH="228501" progId="Equation.3">
                    <p:embed/>
                  </p:oleObj>
                </mc:Choice>
                <mc:Fallback>
                  <p:oleObj name="Equation" r:id="rId4" imgW="444307" imgH="228501" progId="Equation.3">
                    <p:embed/>
                    <p:pic>
                      <p:nvPicPr>
                        <p:cNvPr id="67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55517" y="3714194"/>
                          <a:ext cx="576263" cy="2936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8" name="Object 37"/>
            <p:cNvGraphicFramePr>
              <a:graphicFrameLocks noChangeAspect="1"/>
            </p:cNvGraphicFramePr>
            <p:nvPr/>
          </p:nvGraphicFramePr>
          <p:xfrm>
            <a:off x="1747680" y="3641169"/>
            <a:ext cx="1008062" cy="619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8" name="Equation" r:id="rId6" imgW="368300" imgH="228600" progId="Equation.3">
                    <p:embed/>
                  </p:oleObj>
                </mc:Choice>
                <mc:Fallback>
                  <p:oleObj name="Equation" r:id="rId6" imgW="368300" imgH="228600" progId="Equation.3">
                    <p:embed/>
                    <p:pic>
                      <p:nvPicPr>
                        <p:cNvPr id="68" name="Object 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47680" y="3641169"/>
                          <a:ext cx="1008062" cy="619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9" name="Object 39"/>
            <p:cNvGraphicFramePr>
              <a:graphicFrameLocks noChangeAspect="1"/>
            </p:cNvGraphicFramePr>
            <p:nvPr/>
          </p:nvGraphicFramePr>
          <p:xfrm>
            <a:off x="1387317" y="2274332"/>
            <a:ext cx="296863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9" name="Equation" r:id="rId8" imgW="177569" imgH="215619" progId="Equation.3">
                    <p:embed/>
                  </p:oleObj>
                </mc:Choice>
                <mc:Fallback>
                  <p:oleObj name="Equation" r:id="rId8" imgW="177569" imgH="215619" progId="Equation.3">
                    <p:embed/>
                    <p:pic>
                      <p:nvPicPr>
                        <p:cNvPr id="69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87317" y="2274332"/>
                          <a:ext cx="296863" cy="358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0" name="Object 41"/>
            <p:cNvGraphicFramePr>
              <a:graphicFrameLocks noChangeAspect="1"/>
            </p:cNvGraphicFramePr>
            <p:nvPr/>
          </p:nvGraphicFramePr>
          <p:xfrm>
            <a:off x="1099980" y="4650819"/>
            <a:ext cx="503237" cy="3778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0" name="Equation" r:id="rId10" imgW="304668" imgH="228501" progId="Equation.3">
                    <p:embed/>
                  </p:oleObj>
                </mc:Choice>
                <mc:Fallback>
                  <p:oleObj name="Equation" r:id="rId10" imgW="304668" imgH="228501" progId="Equation.3">
                    <p:embed/>
                    <p:pic>
                      <p:nvPicPr>
                        <p:cNvPr id="7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99980" y="4650819"/>
                          <a:ext cx="503237" cy="3778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71" name="Rectangle 3"/>
          <p:cNvSpPr txBox="1">
            <a:spLocks noChangeArrowheads="1"/>
          </p:cNvSpPr>
          <p:nvPr/>
        </p:nvSpPr>
        <p:spPr>
          <a:xfrm>
            <a:off x="1919288" y="4508500"/>
            <a:ext cx="8229600" cy="1873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600"/>
              <a:t>fix phase RF and gap lenght</a:t>
            </a:r>
          </a:p>
          <a:p>
            <a:pPr>
              <a:lnSpc>
                <a:spcPct val="80000"/>
              </a:lnSpc>
            </a:pPr>
            <a:r>
              <a:rPr lang="en-US" altLang="en-US" sz="1600"/>
              <a:t>the syncr. particle should travel a distance L in one RF period</a:t>
            </a:r>
          </a:p>
          <a:p>
            <a:pPr>
              <a:lnSpc>
                <a:spcPct val="80000"/>
              </a:lnSpc>
            </a:pPr>
            <a:r>
              <a:rPr lang="en-US" altLang="en-US" sz="1600"/>
              <a:t>assume that the particle goes to mid gap with the initial velocity. </a:t>
            </a:r>
          </a:p>
          <a:p>
            <a:pPr>
              <a:lnSpc>
                <a:spcPct val="80000"/>
              </a:lnSpc>
            </a:pPr>
            <a:r>
              <a:rPr lang="en-US" altLang="en-US" sz="1600"/>
              <a:t>at mid gap the particle velocity is increased by an amount  corresponding to the effect of the integrated electric field times the transit time factor.  </a:t>
            </a:r>
            <a:r>
              <a:rPr lang="el-GR" altLang="en-US" sz="1600">
                <a:cs typeface="Arial" pitchFamily="34" charset="0"/>
              </a:rPr>
              <a:t>Δ</a:t>
            </a:r>
            <a:r>
              <a:rPr lang="en-US" altLang="en-US" sz="1600"/>
              <a:t>W=qE</a:t>
            </a:r>
            <a:r>
              <a:rPr lang="en-US" altLang="en-US" sz="1600" baseline="-25000"/>
              <a:t>o</a:t>
            </a:r>
            <a:r>
              <a:rPr lang="en-US" altLang="en-US" sz="1600"/>
              <a:t>TL cos(</a:t>
            </a:r>
            <a:r>
              <a:rPr lang="el-GR" altLang="en-US" sz="1600">
                <a:cs typeface="Arial" pitchFamily="34" charset="0"/>
              </a:rPr>
              <a:t>Φ</a:t>
            </a:r>
            <a:r>
              <a:rPr lang="en-US" altLang="en-US" sz="1600"/>
              <a:t>)</a:t>
            </a:r>
          </a:p>
          <a:p>
            <a:pPr>
              <a:lnSpc>
                <a:spcPct val="80000"/>
              </a:lnSpc>
            </a:pPr>
            <a:r>
              <a:rPr lang="en-US" altLang="en-US" sz="1600"/>
              <a:t>the particle drifts with this velocity till the end of the cell</a:t>
            </a:r>
          </a:p>
          <a:p>
            <a:pPr>
              <a:lnSpc>
                <a:spcPct val="80000"/>
              </a:lnSpc>
            </a:pPr>
            <a:r>
              <a:rPr lang="en-US" altLang="en-US" sz="1600"/>
              <a:t>and so on and so on.......... </a:t>
            </a:r>
            <a:endParaRPr lang="en-US" altLang="en-US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24380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Synchronicity – Case1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1631504" y="7620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Beam dynamics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Longitudinal</a:t>
            </a:r>
          </a:p>
        </p:txBody>
      </p:sp>
      <p:pic>
        <p:nvPicPr>
          <p:cNvPr id="72" name="Picture 5" descr="DTL_v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6" y="2719755"/>
            <a:ext cx="8077200" cy="4111625"/>
          </a:xfrm>
          <a:prstGeom prst="rect">
            <a:avLst/>
          </a:prstGeom>
          <a:noFill/>
        </p:spPr>
      </p:pic>
      <p:pic>
        <p:nvPicPr>
          <p:cNvPr id="73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90600" y="1052736"/>
            <a:ext cx="6914728" cy="1985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89137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Synchronicity – Case2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" name="TextBox 24"/>
          <p:cNvSpPr txBox="1"/>
          <p:nvPr/>
        </p:nvSpPr>
        <p:spPr>
          <a:xfrm>
            <a:off x="1631504" y="7620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Beam dynamics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Longitudinal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37892" y="692697"/>
            <a:ext cx="74888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Case2 : </a:t>
            </a:r>
            <a:r>
              <a:rPr lang="el-GR" dirty="0"/>
              <a:t>β</a:t>
            </a:r>
            <a:r>
              <a:rPr lang="fr-FR" baseline="-25000" dirty="0"/>
              <a:t>s</a:t>
            </a:r>
            <a:r>
              <a:rPr lang="fr-FR" dirty="0"/>
              <a:t>=</a:t>
            </a:r>
            <a:r>
              <a:rPr lang="el-GR" dirty="0"/>
              <a:t> β</a:t>
            </a:r>
            <a:r>
              <a:rPr lang="fr-FR" baseline="-25000" dirty="0"/>
              <a:t>g </a:t>
            </a:r>
            <a:r>
              <a:rPr lang="fr-FR" dirty="0"/>
              <a:t>-&gt; structure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adapted</a:t>
            </a:r>
            <a:r>
              <a:rPr lang="fr-FR" dirty="0"/>
              <a:t> in </a:t>
            </a:r>
            <a:r>
              <a:rPr lang="fr-FR" dirty="0" err="1"/>
              <a:t>step</a:t>
            </a:r>
            <a:r>
              <a:rPr lang="fr-FR" dirty="0"/>
              <a:t> to the </a:t>
            </a:r>
            <a:r>
              <a:rPr lang="fr-FR" dirty="0" err="1"/>
              <a:t>synchronous</a:t>
            </a:r>
            <a:r>
              <a:rPr lang="fr-FR" dirty="0"/>
              <a:t> </a:t>
            </a:r>
            <a:r>
              <a:rPr lang="fr-FR" dirty="0" err="1"/>
              <a:t>particle</a:t>
            </a:r>
            <a:r>
              <a:rPr lang="fr-FR" dirty="0"/>
              <a:t> </a:t>
            </a:r>
            <a:r>
              <a:rPr lang="fr-FR" dirty="0" err="1"/>
              <a:t>velocity</a:t>
            </a:r>
            <a:r>
              <a:rPr lang="fr-FR" dirty="0"/>
              <a:t> change. Phase </a:t>
            </a:r>
            <a:r>
              <a:rPr lang="fr-FR" dirty="0" err="1"/>
              <a:t>slippage</a:t>
            </a:r>
            <a:endParaRPr lang="fr-FR" dirty="0"/>
          </a:p>
          <a:p>
            <a:r>
              <a:rPr lang="fr-FR" dirty="0"/>
              <a:t>For </a:t>
            </a:r>
            <a:r>
              <a:rPr lang="fr-FR" dirty="0" err="1"/>
              <a:t>simplifying</a:t>
            </a:r>
            <a:r>
              <a:rPr lang="fr-FR" dirty="0"/>
              <a:t> the construction and </a:t>
            </a:r>
            <a:r>
              <a:rPr lang="fr-FR" dirty="0" err="1"/>
              <a:t>therefore</a:t>
            </a:r>
            <a:r>
              <a:rPr lang="fr-FR" dirty="0"/>
              <a:t> </a:t>
            </a:r>
            <a:r>
              <a:rPr lang="fr-FR" dirty="0" err="1"/>
              <a:t>keeping</a:t>
            </a:r>
            <a:r>
              <a:rPr lang="fr-FR" dirty="0"/>
              <a:t> the </a:t>
            </a:r>
            <a:r>
              <a:rPr lang="fr-FR" dirty="0" err="1"/>
              <a:t>cost</a:t>
            </a:r>
            <a:r>
              <a:rPr lang="fr-FR" dirty="0"/>
              <a:t> down, </a:t>
            </a:r>
            <a:r>
              <a:rPr lang="fr-FR" dirty="0" err="1"/>
              <a:t>cavities</a:t>
            </a:r>
            <a:r>
              <a:rPr lang="fr-FR" dirty="0"/>
              <a:t> are not </a:t>
            </a:r>
            <a:r>
              <a:rPr lang="fr-FR" dirty="0" err="1"/>
              <a:t>individually</a:t>
            </a:r>
            <a:r>
              <a:rPr lang="fr-FR" dirty="0"/>
              <a:t> </a:t>
            </a:r>
            <a:r>
              <a:rPr lang="fr-FR" dirty="0" err="1"/>
              <a:t>tailored</a:t>
            </a:r>
            <a:r>
              <a:rPr lang="fr-FR" dirty="0"/>
              <a:t> to the </a:t>
            </a:r>
            <a:r>
              <a:rPr lang="fr-FR" dirty="0" err="1"/>
              <a:t>evolution</a:t>
            </a:r>
            <a:r>
              <a:rPr lang="fr-FR" dirty="0"/>
              <a:t> of the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velocity</a:t>
            </a:r>
            <a:r>
              <a:rPr lang="fr-FR" dirty="0"/>
              <a:t> but </a:t>
            </a:r>
            <a:r>
              <a:rPr lang="fr-FR" dirty="0" err="1"/>
              <a:t>they</a:t>
            </a:r>
            <a:r>
              <a:rPr lang="fr-FR" dirty="0"/>
              <a:t> are </a:t>
            </a:r>
            <a:r>
              <a:rPr lang="fr-FR" dirty="0" err="1"/>
              <a:t>constructed</a:t>
            </a:r>
            <a:r>
              <a:rPr lang="fr-FR" dirty="0"/>
              <a:t> in blocks of </a:t>
            </a:r>
            <a:r>
              <a:rPr lang="fr-FR" dirty="0" err="1"/>
              <a:t>identical</a:t>
            </a:r>
            <a:r>
              <a:rPr lang="fr-FR" dirty="0"/>
              <a:t> </a:t>
            </a:r>
            <a:r>
              <a:rPr lang="fr-FR" dirty="0" err="1"/>
              <a:t>cavities</a:t>
            </a:r>
            <a:r>
              <a:rPr lang="fr-FR" dirty="0"/>
              <a:t>. It </a:t>
            </a:r>
            <a:r>
              <a:rPr lang="fr-FR" dirty="0" err="1"/>
              <a:t>implies</a:t>
            </a:r>
            <a:r>
              <a:rPr lang="fr-FR" dirty="0"/>
              <a:t> phase </a:t>
            </a:r>
            <a:r>
              <a:rPr lang="fr-FR" dirty="0" err="1"/>
              <a:t>slippage</a:t>
            </a:r>
            <a:r>
              <a:rPr lang="fr-FR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7728" y="3789040"/>
            <a:ext cx="4176464" cy="291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677798" y="2132857"/>
            <a:ext cx="6552729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en-US" i="1" dirty="0">
                <a:latin typeface="Times New Roman" pitchFamily="18" charset="0"/>
              </a:rPr>
              <a:t>Example of phase slippage: CERN design for a 352 MHz</a:t>
            </a:r>
          </a:p>
          <a:p>
            <a:r>
              <a:rPr lang="en-US" altLang="en-US" i="1" dirty="0">
                <a:latin typeface="Times New Roman" pitchFamily="18" charset="0"/>
              </a:rPr>
              <a:t>SC </a:t>
            </a:r>
            <a:r>
              <a:rPr lang="en-US" altLang="en-US" i="1" dirty="0" err="1">
                <a:latin typeface="Times New Roman" pitchFamily="18" charset="0"/>
              </a:rPr>
              <a:t>linac</a:t>
            </a:r>
            <a:r>
              <a:rPr lang="en-US" altLang="en-US" i="1" dirty="0">
                <a:latin typeface="Times New Roman" pitchFamily="18" charset="0"/>
              </a:rPr>
              <a:t>.</a:t>
            </a:r>
          </a:p>
          <a:p>
            <a:r>
              <a:rPr lang="en-US" altLang="en-US" i="1" dirty="0">
                <a:latin typeface="Times New Roman" pitchFamily="18" charset="0"/>
              </a:rPr>
              <a:t>Four sections:</a:t>
            </a:r>
          </a:p>
          <a:p>
            <a:r>
              <a:rPr lang="en-US" altLang="en-US" i="1" dirty="0">
                <a:latin typeface="Symbol" pitchFamily="18" charset="2"/>
              </a:rPr>
              <a:t>b</a:t>
            </a:r>
            <a:r>
              <a:rPr lang="en-US" altLang="en-US" i="1" dirty="0">
                <a:latin typeface="Times New Roman" pitchFamily="18" charset="0"/>
              </a:rPr>
              <a:t> = 0.52 (120 - 240 MeV)</a:t>
            </a:r>
          </a:p>
          <a:p>
            <a:r>
              <a:rPr lang="en-US" altLang="en-US" i="1" dirty="0">
                <a:latin typeface="Symbol" pitchFamily="18" charset="2"/>
              </a:rPr>
              <a:t>b</a:t>
            </a:r>
            <a:r>
              <a:rPr lang="en-US" altLang="en-US" i="1" dirty="0">
                <a:latin typeface="Times New Roman" pitchFamily="18" charset="0"/>
              </a:rPr>
              <a:t> = 0.7 (240 - 400 MeV)</a:t>
            </a:r>
          </a:p>
          <a:p>
            <a:r>
              <a:rPr lang="en-US" altLang="en-US" i="1" dirty="0">
                <a:latin typeface="Symbol" pitchFamily="18" charset="2"/>
              </a:rPr>
              <a:t>b</a:t>
            </a:r>
            <a:r>
              <a:rPr lang="en-US" altLang="en-US" i="1" dirty="0">
                <a:latin typeface="Times New Roman" pitchFamily="18" charset="0"/>
              </a:rPr>
              <a:t> = 0.8 (400 MeV - 1 </a:t>
            </a:r>
            <a:r>
              <a:rPr lang="en-US" altLang="en-US" i="1" dirty="0" err="1">
                <a:latin typeface="Times New Roman" pitchFamily="18" charset="0"/>
              </a:rPr>
              <a:t>GeV</a:t>
            </a:r>
            <a:r>
              <a:rPr lang="en-US" altLang="en-US" i="1" dirty="0">
                <a:latin typeface="Times New Roman" pitchFamily="18" charset="0"/>
              </a:rPr>
              <a:t>)</a:t>
            </a:r>
          </a:p>
          <a:p>
            <a:r>
              <a:rPr lang="en-US" altLang="en-US" i="1" dirty="0">
                <a:latin typeface="Symbol" pitchFamily="18" charset="2"/>
              </a:rPr>
              <a:t>b</a:t>
            </a:r>
            <a:r>
              <a:rPr lang="en-US" altLang="en-US" i="1" dirty="0">
                <a:latin typeface="Times New Roman" pitchFamily="18" charset="0"/>
              </a:rPr>
              <a:t> = 1 (1 - 2.2 </a:t>
            </a:r>
            <a:r>
              <a:rPr lang="en-US" altLang="en-US" i="1" dirty="0" err="1">
                <a:latin typeface="Times New Roman" pitchFamily="18" charset="0"/>
              </a:rPr>
              <a:t>GeV</a:t>
            </a:r>
            <a:r>
              <a:rPr lang="en-US" altLang="en-US" i="1" dirty="0">
                <a:latin typeface="Times New Roman" pitchFamily="18" charset="0"/>
              </a:rPr>
              <a:t>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 - JUAS 2016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68</a:t>
            </a:fld>
            <a:endParaRPr lang="en-GB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9226" y="3148519"/>
            <a:ext cx="2878137" cy="300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5398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Principle of the induction </a:t>
            </a:r>
            <a:r>
              <a:rPr lang="en-US" sz="3200" dirty="0" err="1"/>
              <a:t>linac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8" name="AutoShape 2" descr="http://cds.cern.ch/stats/customevent_register?event_id=media_download&amp;arg=CERN-AC-7602012%20,photo,Large,WEBSTAT_IP&amp;url=https%3A//mediastream.cern.ch/MediaArchive/Photo/Public/1976/7602012/7602012/7602012-A4-at-144-dpi.jpg"/>
          <p:cNvSpPr>
            <a:spLocks noChangeAspect="1" noChangeArrowheads="1"/>
          </p:cNvSpPr>
          <p:nvPr/>
        </p:nvSpPr>
        <p:spPr bwMode="auto">
          <a:xfrm>
            <a:off x="1587501" y="-136525"/>
            <a:ext cx="6562725" cy="947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AutoShape 4" descr="http://cds.cern.ch/stats/customevent_register?event_id=media_download&amp;arg=CERN-AC-7602012%20,photo,Large,WEBSTAT_IP&amp;url=https%3A//mediastream.cern.ch/MediaArchive/Photo/Public/1976/7602012/7602012/7602012-A4-at-144-dpi.jpg"/>
          <p:cNvSpPr>
            <a:spLocks noChangeAspect="1" noChangeArrowheads="1"/>
          </p:cNvSpPr>
          <p:nvPr/>
        </p:nvSpPr>
        <p:spPr bwMode="auto">
          <a:xfrm>
            <a:off x="1739901" y="15876"/>
            <a:ext cx="6562725" cy="947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6384033" y="1611281"/>
            <a:ext cx="442798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varying magnetic field can generate an electric field.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1089231"/>
            <a:ext cx="4170982" cy="251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1504" y="76201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Introduction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7</a:t>
            </a:fld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357" y="2902313"/>
            <a:ext cx="290830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813" y="3608530"/>
            <a:ext cx="4572000" cy="2676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748" y="3800652"/>
            <a:ext cx="2433091" cy="2484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7441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The first Radio Frequency </a:t>
            </a:r>
            <a:r>
              <a:rPr lang="en-US" sz="3200" dirty="0" err="1"/>
              <a:t>Linac</a:t>
            </a:r>
            <a:endParaRPr lang="en-US" sz="3200" dirty="0"/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8" name="AutoShape 2" descr="http://cds.cern.ch/stats/customevent_register?event_id=media_download&amp;arg=CERN-AC-7602012%20,photo,Large,WEBSTAT_IP&amp;url=https%3A//mediastream.cern.ch/MediaArchive/Photo/Public/1976/7602012/7602012/7602012-A4-at-144-dpi.jpg"/>
          <p:cNvSpPr>
            <a:spLocks noChangeAspect="1" noChangeArrowheads="1"/>
          </p:cNvSpPr>
          <p:nvPr/>
        </p:nvSpPr>
        <p:spPr bwMode="auto">
          <a:xfrm>
            <a:off x="1587501" y="-136525"/>
            <a:ext cx="6562725" cy="947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AutoShape 4" descr="http://cds.cern.ch/stats/customevent_register?event_id=media_download&amp;arg=CERN-AC-7602012%20,photo,Large,WEBSTAT_IP&amp;url=https%3A//mediastream.cern.ch/MediaArchive/Photo/Public/1976/7602012/7602012/7602012-A4-at-144-dpi.jpg"/>
          <p:cNvSpPr>
            <a:spLocks noChangeAspect="1" noChangeArrowheads="1"/>
          </p:cNvSpPr>
          <p:nvPr/>
        </p:nvSpPr>
        <p:spPr bwMode="auto">
          <a:xfrm>
            <a:off x="1739901" y="15876"/>
            <a:ext cx="6562725" cy="947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040525" y="1052736"/>
            <a:ext cx="828092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Acceleration by time varying electromagnetic field overcome the limitation of static fields.</a:t>
            </a:r>
          </a:p>
          <a:p>
            <a:endParaRPr lang="en-US" dirty="0"/>
          </a:p>
          <a:p>
            <a:r>
              <a:rPr lang="en-US" dirty="0"/>
              <a:t>First RF </a:t>
            </a:r>
            <a:r>
              <a:rPr lang="en-US" dirty="0" err="1"/>
              <a:t>linac</a:t>
            </a:r>
            <a:r>
              <a:rPr lang="en-US" dirty="0"/>
              <a:t> design and experiment – </a:t>
            </a:r>
            <a:r>
              <a:rPr lang="en-US" dirty="0" err="1"/>
              <a:t>Wideroe</a:t>
            </a:r>
            <a:r>
              <a:rPr lang="en-US" dirty="0"/>
              <a:t> </a:t>
            </a:r>
            <a:r>
              <a:rPr lang="en-US" dirty="0" err="1"/>
              <a:t>Linac</a:t>
            </a:r>
            <a:r>
              <a:rPr lang="en-US" dirty="0"/>
              <a:t> in 1928</a:t>
            </a:r>
          </a:p>
          <a:p>
            <a:r>
              <a:rPr lang="en-US" dirty="0"/>
              <a:t>	K beam – 2*25 kV = 50 </a:t>
            </a:r>
            <a:r>
              <a:rPr lang="en-US" dirty="0" err="1"/>
              <a:t>keV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First working </a:t>
            </a:r>
            <a:r>
              <a:rPr lang="en-US" dirty="0" err="1"/>
              <a:t>Linac</a:t>
            </a:r>
            <a:r>
              <a:rPr lang="en-US" dirty="0"/>
              <a:t> – Berkeley in 1931</a:t>
            </a:r>
          </a:p>
          <a:p>
            <a:r>
              <a:rPr lang="en-US" dirty="0"/>
              <a:t>	Hg beam – 30*42 kV = 1.26 MeV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851" y="2541190"/>
            <a:ext cx="3075752" cy="2213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46737" y="1484784"/>
            <a:ext cx="918355" cy="1204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47929" y="2858191"/>
            <a:ext cx="4983363" cy="1367482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152" y="4281429"/>
            <a:ext cx="1910002" cy="239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31504" y="76201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826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8229600" cy="648072"/>
          </a:xfrm>
        </p:spPr>
        <p:txBody>
          <a:bodyPr>
            <a:normAutofit/>
          </a:bodyPr>
          <a:lstStyle/>
          <a:p>
            <a:r>
              <a:rPr lang="en-US" sz="3200" dirty="0"/>
              <a:t>Big Jump in RF technology – 40’s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2003" y="980728"/>
            <a:ext cx="8229600" cy="5616624"/>
          </a:xfrm>
        </p:spPr>
        <p:txBody>
          <a:bodyPr/>
          <a:lstStyle/>
          <a:p>
            <a:endParaRPr lang="en-GB" sz="2000" dirty="0"/>
          </a:p>
          <a:p>
            <a:r>
              <a:rPr lang="en-GB" sz="2000" dirty="0"/>
              <a:t>Development of Radar technology during the WW II. </a:t>
            </a:r>
          </a:p>
          <a:p>
            <a:r>
              <a:rPr lang="en-GB" sz="2000" dirty="0"/>
              <a:t>Competences and components in the MHz-GHz range.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dirty="0"/>
              <a:t>	        From </a:t>
            </a:r>
            <a:r>
              <a:rPr lang="en-GB" dirty="0" err="1"/>
              <a:t>Wideroe</a:t>
            </a:r>
            <a:r>
              <a:rPr lang="en-GB" dirty="0"/>
              <a:t> to Alvarez</a:t>
            </a:r>
          </a:p>
          <a:p>
            <a:r>
              <a:rPr lang="en-GB" sz="2000" dirty="0"/>
              <a:t>Drift tubes inside a cavity resonator</a:t>
            </a:r>
          </a:p>
          <a:p>
            <a:r>
              <a:rPr lang="en-GB" sz="2000" dirty="0"/>
              <a:t>After WW II, 2.000 transmitters at 202.56 MHz from US army stocks </a:t>
            </a:r>
          </a:p>
          <a:p>
            <a:r>
              <a:rPr lang="en-GB" sz="2000" dirty="0"/>
              <a:t>First Drift Tube </a:t>
            </a:r>
            <a:r>
              <a:rPr lang="en-GB" sz="2000" dirty="0" err="1"/>
              <a:t>Linac</a:t>
            </a:r>
            <a:r>
              <a:rPr lang="en-GB" sz="2000" dirty="0"/>
              <a:t> in 1955 from 4 to 32 MeV. </a:t>
            </a:r>
          </a:p>
        </p:txBody>
      </p:sp>
      <p:pic>
        <p:nvPicPr>
          <p:cNvPr id="4" name="Picture 3" descr="LHC-PHO-1999-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3839" y="76200"/>
            <a:ext cx="755531" cy="760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268" y="2060849"/>
            <a:ext cx="934570" cy="125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05" y="4293096"/>
            <a:ext cx="2984715" cy="223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79989" y="5257115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Bases of modern RF </a:t>
            </a:r>
            <a:r>
              <a:rPr lang="en-US" dirty="0" err="1"/>
              <a:t>linac</a:t>
            </a:r>
            <a:r>
              <a:rPr lang="en-US" dirty="0"/>
              <a:t> technology !!!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558053" y="83511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JUAS 2016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31504" y="76201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Introduction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Linacs-JB.Lallement</a:t>
            </a:r>
            <a:r>
              <a:rPr lang="en-GB" dirty="0"/>
              <a:t>- JUAS 2016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44B7B-67A8-467D-98AC-E68E03DEAA6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623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3762</Words>
  <Application>Microsoft Macintosh PowerPoint</Application>
  <PresentationFormat>Widescreen</PresentationFormat>
  <Paragraphs>870</Paragraphs>
  <Slides>68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68</vt:i4>
      </vt:variant>
    </vt:vector>
  </HeadingPairs>
  <TitlesOfParts>
    <vt:vector size="78" baseType="lpstr">
      <vt:lpstr>Arial</vt:lpstr>
      <vt:lpstr>Calibri</vt:lpstr>
      <vt:lpstr>Calibri Light</vt:lpstr>
      <vt:lpstr>Cambria Math</vt:lpstr>
      <vt:lpstr>Comic Sans MS</vt:lpstr>
      <vt:lpstr>Symbol</vt:lpstr>
      <vt:lpstr>Times New Roman</vt:lpstr>
      <vt:lpstr>Office Theme</vt:lpstr>
      <vt:lpstr>Bitmap Image</vt:lpstr>
      <vt:lpstr>Equation</vt:lpstr>
      <vt:lpstr>PowerPoint Presentation</vt:lpstr>
      <vt:lpstr>PowerPoint Presentation</vt:lpstr>
      <vt:lpstr>What is a LINAC</vt:lpstr>
      <vt:lpstr>What is a LINAC</vt:lpstr>
      <vt:lpstr>Different type of LINACs</vt:lpstr>
      <vt:lpstr>Example of a static Linac</vt:lpstr>
      <vt:lpstr>Principle of the induction linac</vt:lpstr>
      <vt:lpstr>The first Radio Frequency Linac</vt:lpstr>
      <vt:lpstr>Big Jump in RF technology – 40’s</vt:lpstr>
      <vt:lpstr>RF acceleration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Part2: Cavities and Structures</vt:lpstr>
      <vt:lpstr>Wave equation</vt:lpstr>
      <vt:lpstr>TE and TM modes</vt:lpstr>
      <vt:lpstr>TE modes</vt:lpstr>
      <vt:lpstr>TM modes</vt:lpstr>
      <vt:lpstr>TM modes</vt:lpstr>
      <vt:lpstr>Standing Wave Modes</vt:lpstr>
      <vt:lpstr>Basic accelerating structures</vt:lpstr>
      <vt:lpstr>Radio Frequency Quadrupole</vt:lpstr>
      <vt:lpstr>Radio Frequency Quadrupole</vt:lpstr>
      <vt:lpstr>Radio Frequency Quadrupole</vt:lpstr>
      <vt:lpstr>4 vane-structure</vt:lpstr>
      <vt:lpstr>Radio Frequency Quadrupole</vt:lpstr>
      <vt:lpstr>Acceleration in RFQ</vt:lpstr>
      <vt:lpstr>RFQ parameters</vt:lpstr>
      <vt:lpstr>RFQ</vt:lpstr>
      <vt:lpstr>Interdigital H structure</vt:lpstr>
      <vt:lpstr>Interdigital H structure</vt:lpstr>
      <vt:lpstr>Interdigital H structure</vt:lpstr>
      <vt:lpstr>Drift Tube Linac</vt:lpstr>
      <vt:lpstr>Drift Tube Linac</vt:lpstr>
      <vt:lpstr>Drift Tube Linac</vt:lpstr>
      <vt:lpstr>Drift Tube Linac</vt:lpstr>
      <vt:lpstr>Coupled Cavity DTL</vt:lpstr>
      <vt:lpstr>Coupled Cavity DTL</vt:lpstr>
      <vt:lpstr>Side Coupled Cavity</vt:lpstr>
      <vt:lpstr>Pi Mode Structure</vt:lpstr>
      <vt:lpstr>Superconducting cavities Some examples</vt:lpstr>
      <vt:lpstr>Part3: Beam dynamics</vt:lpstr>
      <vt:lpstr>Why beam dynamics?</vt:lpstr>
      <vt:lpstr>Multi-particles beam</vt:lpstr>
      <vt:lpstr>Longitudinal dynamics</vt:lpstr>
      <vt:lpstr>Longitudinal dynamics</vt:lpstr>
      <vt:lpstr>Bunching</vt:lpstr>
      <vt:lpstr>Bunching</vt:lpstr>
      <vt:lpstr>Separatrix</vt:lpstr>
      <vt:lpstr>Separatrix</vt:lpstr>
      <vt:lpstr>Separatrix</vt:lpstr>
      <vt:lpstr>Long. phase advance</vt:lpstr>
      <vt:lpstr>Synchronicity</vt:lpstr>
      <vt:lpstr>Synchronicity – Case1</vt:lpstr>
      <vt:lpstr>Synchronicity – Case1</vt:lpstr>
      <vt:lpstr>Synchronicity – Case2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LINAC</dc:title>
  <dc:creator>HERNALSTEENS  Cedric</dc:creator>
  <cp:lastModifiedBy>HERNALSTEENS  Cedric</cp:lastModifiedBy>
  <cp:revision>4</cp:revision>
  <dcterms:created xsi:type="dcterms:W3CDTF">2021-02-01T08:33:21Z</dcterms:created>
  <dcterms:modified xsi:type="dcterms:W3CDTF">2021-02-01T13:44:39Z</dcterms:modified>
</cp:coreProperties>
</file>