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2" r:id="rId4"/>
    <p:sldMasterId id="2147483684" r:id="rId5"/>
  </p:sldMasterIdLst>
  <p:notesMasterIdLst>
    <p:notesMasterId r:id="rId28"/>
  </p:notesMasterIdLst>
  <p:sldIdLst>
    <p:sldId id="256" r:id="rId6"/>
    <p:sldId id="708" r:id="rId7"/>
    <p:sldId id="612" r:id="rId8"/>
    <p:sldId id="614" r:id="rId9"/>
    <p:sldId id="704" r:id="rId10"/>
    <p:sldId id="702" r:id="rId11"/>
    <p:sldId id="696" r:id="rId12"/>
    <p:sldId id="697" r:id="rId13"/>
    <p:sldId id="698" r:id="rId14"/>
    <p:sldId id="699" r:id="rId15"/>
    <p:sldId id="705" r:id="rId16"/>
    <p:sldId id="615" r:id="rId17"/>
    <p:sldId id="619" r:id="rId18"/>
    <p:sldId id="706" r:id="rId19"/>
    <p:sldId id="624" r:id="rId20"/>
    <p:sldId id="707" r:id="rId21"/>
    <p:sldId id="709" r:id="rId22"/>
    <p:sldId id="710" r:id="rId23"/>
    <p:sldId id="621" r:id="rId24"/>
    <p:sldId id="711" r:id="rId25"/>
    <p:sldId id="715" r:id="rId26"/>
    <p:sldId id="716" r:id="rId27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RNALSTEENS  Cédric" initials="HC" lastIdx="15" clrIdx="0">
    <p:extLst>
      <p:ext uri="{19B8F6BF-5375-455C-9EA6-DF929625EA0E}">
        <p15:presenceInfo xmlns:p15="http://schemas.microsoft.com/office/powerpoint/2012/main" userId="S::cedric.hernalsteens@ulb.be::025a9ca0-42df-431d-84ff-b7099a7392db" providerId="AD"/>
      </p:ext>
    </p:extLst>
  </p:cmAuthor>
  <p:cmAuthor id="2" name="RAMOISIAUX  Eliott" initials="RE" lastIdx="1" clrIdx="1">
    <p:extLst>
      <p:ext uri="{19B8F6BF-5375-455C-9EA6-DF929625EA0E}">
        <p15:presenceInfo xmlns:p15="http://schemas.microsoft.com/office/powerpoint/2012/main" userId="S::eliott.ramoisiaux@ulb.be::209d125f-b95a-4cda-912d-60723ca95a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92A"/>
    <a:srgbClr val="11762F"/>
    <a:srgbClr val="179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3D5543-2563-3340-8870-69B9D3A59158}" v="112" dt="2020-02-05T16:12:09.862"/>
    <p1510:client id="{7F1DFDBE-E418-9640-BDC3-7F2DC3C1C22B}" v="271" dt="2020-02-05T16:52:35.3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63"/>
  </p:normalViewPr>
  <p:slideViewPr>
    <p:cSldViewPr snapToGrid="0" snapToObjects="1">
      <p:cViewPr varScale="1">
        <p:scale>
          <a:sx n="84" d="100"/>
          <a:sy n="84" d="100"/>
        </p:scale>
        <p:origin x="200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1:21.813" idx="1">
    <p:pos x="10" y="10"/>
    <p:text>[@RAMOISIAUX  Eliott] Décoller le logo IBA du logo royal Holloway pour éviter toute confusion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1:56.986" idx="2">
    <p:pos x="10" y="10"/>
    <p:text>Trop de texte et pas assez accrocheur pour debuter</p:text>
    <p:extLst>
      <p:ext uri="{C676402C-5697-4E1C-873F-D02D1690AC5C}">
        <p15:threadingInfo xmlns:p15="http://schemas.microsoft.com/office/powerpoint/2012/main" timeZoneBias="-60"/>
      </p:ext>
    </p:extLst>
  </p:cm>
  <p:cm authorId="1" dt="2020-02-04T19:42:16.833" idx="3">
    <p:pos x="10" y="146"/>
    <p:text>Montrer un truc IBA d'un centre P1 et réduire le texte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  <p:cm authorId="1" dt="2020-02-04T19:42:44.927" idx="4">
    <p:pos x="10" y="282"/>
    <p:text>Premiere ligne :  Clinical energies from 70 to 230 MeV (et pas la longue phrase)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  <p:cm authorId="2" dt="2020-02-06T15:06:06.674" idx="1">
    <p:pos x="146" y="146"/>
    <p:text>When were talking about ... we need to take into account M and B-m in as indeed these two are linked together.  Indeed, when we need to change the energy of the beam for the treatment of a patient,  ..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3:10.375" idx="5">
    <p:pos x="10" y="10"/>
    <p:text>ok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3:21.934" idx="6">
    <p:pos x="10" y="10"/>
    <p:text>Classic =&gt; regular </p:text>
    <p:extLst>
      <p:ext uri="{C676402C-5697-4E1C-873F-D02D1690AC5C}">
        <p15:threadingInfo xmlns:p15="http://schemas.microsoft.com/office/powerpoint/2012/main" timeZoneBias="-60"/>
      </p:ext>
    </p:extLst>
  </p:cm>
  <p:cm authorId="1" dt="2020-02-04T19:43:42.705" idx="7">
    <p:pos x="10" y="146"/>
    <p:text>Si possible avec Robin indiquer les endroits ou il y a du LAC</p:text>
    <p:extLst>
      <p:ext uri="{C676402C-5697-4E1C-873F-D02D1690AC5C}">
        <p15:threadingInfo xmlns:p15="http://schemas.microsoft.com/office/powerpoint/2012/main" timeZoneBias="-60">
          <p15:parentCm authorId="1" idx="6"/>
        </p15:threadingInfo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4:15.311" idx="10">
    <p:pos x="10" y="10"/>
    <p:text>Ok et bien discuter que c'est fortement lier aux interaction dans les différents matériaux dans le dégrader que le modele reproduit bien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5:01.566" idx="11">
    <p:pos x="10" y="10"/>
    <p:text>Le ratio texte figure et la disposition est moche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5:51.667" idx="13">
    <p:pos x="10" y="10"/>
    <p:text>Ok tres bien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4T19:46:12.667" idx="14">
    <p:pos x="10" y="10"/>
    <p:text>Le texte ne marche pas la légende de la Color bar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0EFC3-D6D7-F548-A4B9-798A17E2CAFE}" type="datetimeFigureOut">
              <a:rPr lang="en-US" smtClean="0"/>
              <a:t>2/6/20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49825-FDB6-F545-A79D-B926895B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6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49825-FDB6-F545-A79D-B926895B1499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61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455D29-A376-4267-A3AA-961BC35FE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637EC7-80B1-4F23-B869-BAC47F4378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64600-CE86-43D4-8208-9DDD83A5C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467B0-17D9-2B43-BF5B-36131339A725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898AB0-5645-4892-8528-E5F736716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7EDC7B-23F4-4817-A17E-889F432C1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3745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B63C59-BEA2-4622-A9BA-8AB3AF4D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5C5CF1-FD08-4CD7-9E87-2C32412B6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9C14C5-7526-411F-8D14-DB57D0F7B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A659F-D350-7843-8664-E878E57F2294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D3404-574A-486A-B5CB-BBEFA90F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682E73-E948-4983-AE9C-5BBCFEEB8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19029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2D98D51-5CB0-49DB-B5B8-C477BA374A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89252E-82DB-40E7-9FF6-93ED3B885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98E2DF-FA02-4BC2-BCC1-CBC59C73C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56FD-794F-CE43-AE8A-7DE4A92FD363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0FF542-9CCA-48C6-8050-DDEA86E84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21BC82-B4B9-46A2-904E-1B4CBE857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30726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91346-2061-49C3-9F7B-D0F885536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BE7AB02-9E54-4B09-92FD-FF9A4A530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236CF2-F61F-4B7A-86AE-85287C0D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34B2-AF3B-AB40-A801-2BF4636AD950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64B01D-F483-43E2-9C5B-6769ECB27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722BE5-3365-47D4-8711-28BE1E72E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81349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2DE24-15FC-4B44-B155-7BDC8D481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08DB29-659E-4599-B031-25223AFF7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D2E40A-DFBE-4A23-A736-7049E30F1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42C0B-4D65-9E43-B4BA-878B1D2B016F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DE7019-F85B-4AAA-80DD-D41CD5029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181130-023B-4BB2-BC6D-D5D19930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62917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4F5D05-D662-42F0-A913-F4E29F568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479C3E-22EE-4BA4-99E0-3B4ECE277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190596-E15F-43AD-8506-BE1BBEE6F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EA4A-DDA3-7041-B6BE-CD1B975470F0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6A501C-CEA7-4842-B0CB-445272786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0DDBBC-57B8-4CCD-B177-EC4FCD0F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0245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C3531B-A7CA-45C2-9D3F-456C6CF27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458895-169C-4A2F-ADB6-31B81491B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2FA7B2-ABC6-4907-9C25-393387053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64EC6-8F71-44AB-9A5C-F337598E9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FD322-9CC3-1748-8E71-0F88C57469D8}" type="datetime1">
              <a:rPr lang="en-US" smtClean="0"/>
              <a:t>2/6/20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5D4B52-8FCD-41EA-ADB9-3890C545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27EB69-278D-4366-87EA-CF7134D70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51180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223A5D-45AA-4A61-ACDC-6F53C650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7ADE8C-E43D-4A55-B3A3-F11F939E7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1BD3340-E36C-4817-85D1-9559BB99F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F160CE-4138-4141-A8DD-E8D8EDC3D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E2B0B2-83D1-43CC-BBB4-F865C272B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B5D53DA-75BC-458C-951F-B6A175794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AE24-2F0E-9245-B338-6FDC3B70350A}" type="datetime1">
              <a:rPr lang="en-US" smtClean="0"/>
              <a:t>2/6/20</a:t>
            </a:fld>
            <a:endParaRPr lang="fr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C80BBE3-C111-41CD-861B-A02EBCE13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C9EFB37-44C0-49DC-80E8-296F94A2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85418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20224-3B77-421B-9FC9-986BC49B1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7FB66CF-6209-438A-ABCA-2AA377B82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06807-27CD-8241-A84B-0EAF17823603}" type="datetime1">
              <a:rPr lang="en-US" smtClean="0"/>
              <a:t>2/6/20</a:t>
            </a:fld>
            <a:endParaRPr lang="fr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83B011-A78A-4E9A-97EA-D34C6B8F9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EA11420-7CF5-4B3E-801E-FEAE44208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38071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433B8ED-CD1C-467B-AD37-80821A57F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4DDA-5765-A341-879C-DB3902203CD9}" type="datetime1">
              <a:rPr lang="en-US" smtClean="0"/>
              <a:t>2/6/20</a:t>
            </a:fld>
            <a:endParaRPr lang="fr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C157E14-075C-4BFD-BBEC-49ADCEE5E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E17F12-D1D5-4C81-B00D-2D837C669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8257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9339F8-AF7F-4C44-895C-EE01BB8D0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BE2081-B3A9-48D1-9586-D1777EC11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DD5411-25C6-4B50-BD48-C456C4ED3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D165F8-3463-4340-B2DA-536415E95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F64DF-9A16-B946-A9F0-AF7B7E52297B}" type="datetime1">
              <a:rPr lang="en-US" smtClean="0"/>
              <a:t>2/6/20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230D47-4E74-4CD4-8096-0FBB63DB6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358FA6-9C7D-471A-AE78-30F24F2D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4118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9F15CE-6527-4C13-B08C-9D52E33C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9DB61A-C377-4B25-B00D-AD802F27B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F34D8D-2C4F-45EB-BA84-CD2382BB7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012D-1D3F-2B48-B8D9-E483533A01E3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D4B469-3D21-4598-A00F-728C1671B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EC3199-80CD-424C-A150-FD029D03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18130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CAA8F4-FE96-4ACC-84D8-B7149975C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2D81CF7-4557-4DF5-B9E7-DD7A2033D6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E13C79-3B2A-456D-A564-A36E59257E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3977B7-CB6A-491D-B524-22D27FB6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C6AB-C88B-A44F-8629-7078F59A7A7F}" type="datetime1">
              <a:rPr lang="en-US" smtClean="0"/>
              <a:t>2/6/20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85C981-B704-4C56-AF32-62BA5877D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C38935-50F4-4510-B66D-16AEBC07A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97257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9F5BA9-1A45-4BCC-A8F8-B2D6D64FC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504A94A-6418-4384-8D3D-86B62EB54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1D61D6-3772-430C-834D-14DAA77E0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32A2E-8EF0-1D4C-BF86-49ABAC82C9E8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83BAF1-AC3F-49BC-A9BF-19430110E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26312C-B356-44DF-A30B-1A9CE6FC6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99234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51884A9-333A-4869-9D5F-4ED6BA7F6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44AE90-E1CA-4485-AFE4-61BC408272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F066B4-6A35-4676-87B2-54844764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4E26-5AD4-D84C-9334-FFDD4E5728B1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D3F973-1594-4554-90BA-AF7568F11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708DE5-7F60-4018-9E8C-7AA7CBAEF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579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6EDD82-13A2-471F-BCCB-3F155F9C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6651FC-6E3F-40AA-ABCA-C909241E4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F8EC6C-1E1A-4238-B906-62946D73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F85D-E455-CB45-AA48-F73956A70507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BE5992-C748-48CB-8FEB-E37B8072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3FB291-39CA-4EB9-912F-7D0A444A6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1824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F0426F-AD0B-4A9D-B085-D1E39727A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8D9A29-51A3-4C44-80F7-25D4EE412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D3669C-5FE4-43D5-ABF4-B946F5B6F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E5016D2-8D9D-4A26-AB6F-E0A4EDE55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F69-8098-C842-AF92-0440F581245C}" type="datetime1">
              <a:rPr lang="en-US" smtClean="0"/>
              <a:t>2/6/20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E5F5ED-4ED0-43C3-B77D-71C720AF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41CE09E-7ADA-44AB-BB30-E64508E2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0487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D67F98-8D9D-4B07-9935-406795836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2E7A79-EFBB-4315-B029-F8DAFB600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6629DA-092F-4A2F-9BF7-3BD6612DE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EDBECF-4028-44E5-AB94-88AF1EAA60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AF92AD4-33DA-4B4D-BBF6-A3009D5D3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E0A3F8-931D-4C50-AC5A-E3EA24AD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F91C4-BC3A-7C4F-93BB-A4249C569029}" type="datetime1">
              <a:rPr lang="en-US" smtClean="0"/>
              <a:t>2/6/20</a:t>
            </a:fld>
            <a:endParaRPr lang="fr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F1C77BC-A056-4E89-88DA-FBDCE4A51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9FF2F1-ABFE-4921-8C05-5238F6394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1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025447-E885-47A0-BD48-0F02C2EFB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637B682-E63B-4BCD-B115-11F388E68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A96B-1889-0D45-9905-FF66A9EF8BA8}" type="datetime1">
              <a:rPr lang="en-US" smtClean="0"/>
              <a:t>2/6/20</a:t>
            </a:fld>
            <a:endParaRPr lang="fr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E4D1DB-CC41-4D2C-ADDC-3BA8ACF8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6C95B6-7F9F-4E3E-8111-D81DA7250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4559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CF3357C-7144-46E5-9100-E7E65D56E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74DA-6934-804B-897D-36549C555ABD}" type="datetime1">
              <a:rPr lang="en-US" smtClean="0"/>
              <a:t>2/6/20</a:t>
            </a:fld>
            <a:endParaRPr lang="fr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3AACDDA-CCF7-46BF-AAF4-20C24F0C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300E5B-CD09-4E82-ADF5-DD8EA7A7D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4816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D2CBB4-1FA8-4650-A06D-E2E620BA8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D1B0C3-FA24-4DD6-8A82-268964573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ED2F9E-8414-4378-AC73-03FBA661E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B1FD8A-0219-4609-B236-9324EECF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C363-F883-9148-9EB6-98C4EB996F34}" type="datetime1">
              <a:rPr lang="en-US" smtClean="0"/>
              <a:t>2/6/20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F21E590-28CE-44B7-90EE-82477945B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B29C67-CBF8-48AE-8207-7F713CC69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3804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699CF7-8A2F-4CB8-BD59-339E37D3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2747A4E-CC1B-4687-836F-1FAD0BBB20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38DE07F-24E3-472D-B183-62EF0E48DF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8FC7387-0E61-4279-A9BA-FCCBD9688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F6868-0365-AC4A-AA54-9FD7EE002E8F}" type="datetime1">
              <a:rPr lang="en-US" smtClean="0"/>
              <a:t>2/6/20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20CDCD-888B-44B8-BC3D-CD42D50D4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ED1C25-4B7A-4356-8622-F7F82EAC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338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511A945-B26C-487C-8D86-56BADC79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358BFB-BBD0-4575-B967-AA0264CF97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131B07-4BCB-4488-9212-1A5BBFED3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BBA5C-DE5A-D74A-94D7-D74CBD249902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04147A-0654-4A6C-98D9-F39B904E0A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FAF275-2B67-4B8A-8F61-9DD580E3F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49F57-4FCB-448B-902C-DA84D7F56F99}" type="slidenum">
              <a:rPr lang="fr-BE" smtClean="0"/>
              <a:t>‹#›</a:t>
            </a:fld>
            <a:endParaRPr lang="fr-BE"/>
          </a:p>
        </p:txBody>
      </p:sp>
      <p:pic>
        <p:nvPicPr>
          <p:cNvPr id="9" name="Image 12">
            <a:extLst>
              <a:ext uri="{FF2B5EF4-FFF2-40B4-BE49-F238E27FC236}">
                <a16:creationId xmlns:a16="http://schemas.microsoft.com/office/drawing/2014/main" id="{DB9AF3E5-34AD-4C4B-BF15-50021AB643A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1" y="-15654"/>
            <a:ext cx="734594" cy="6406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44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D7BB0B2-6290-437D-9144-680B0820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EE090B-12CD-447D-977F-043174874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3EBBB8-463D-4FDE-B895-0A6843381B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A29D0-7727-E44B-8025-2EAF3C6F8659}" type="datetime1">
              <a:rPr lang="en-US" smtClean="0"/>
              <a:t>2/6/20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83BB72-3628-44D3-B455-7E8178B17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FFDBCB-618A-40C6-90D2-E84C486F0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Image 13" descr="logo3lp.eps">
            <a:extLst>
              <a:ext uri="{FF2B5EF4-FFF2-40B4-BE49-F238E27FC236}">
                <a16:creationId xmlns:a16="http://schemas.microsoft.com/office/drawing/2014/main" id="{96BCBA97-A46B-4539-BC83-7B6D303303B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7717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9B5B3FB-BF58-4ED6-98D9-69036D9AE20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2660"/>
            <a:ext cx="12192000" cy="16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1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comments" Target="../comments/commen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8.xml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5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5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88CF9CD-FA90-0542-B01C-9AB9EEA287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20537"/>
            <a:ext cx="12192000" cy="2623372"/>
          </a:xfrm>
        </p:spPr>
        <p:txBody>
          <a:bodyPr anchor="ctr">
            <a:normAutofit/>
          </a:bodyPr>
          <a:lstStyle/>
          <a:p>
            <a:r>
              <a:rPr lang="en-US" sz="4000" b="1"/>
              <a:t>Self-consistent beam dynamics and beam-matter interactions model of a compact proton therapy facility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F9A058B-8269-CB46-9592-7DF82F6BDE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" y="5807973"/>
            <a:ext cx="4156364" cy="557271"/>
          </a:xfrm>
        </p:spPr>
        <p:txBody>
          <a:bodyPr anchor="b">
            <a:normAutofit/>
          </a:bodyPr>
          <a:lstStyle/>
          <a:p>
            <a:pPr algn="l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BHPA - Friday February 7</a:t>
            </a:r>
            <a:r>
              <a:rPr lang="en-US" sz="2000" baseline="30000">
                <a:solidFill>
                  <a:schemeClr val="tx1">
                    <a:lumMod val="65000"/>
                    <a:lumOff val="35000"/>
                  </a:schemeClr>
                </a:solidFill>
              </a:rPr>
              <a:t>th 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101B8E29-A6CD-274D-A497-F459D6C64450}"/>
              </a:ext>
            </a:extLst>
          </p:cNvPr>
          <p:cNvSpPr txBox="1">
            <a:spLocks/>
          </p:cNvSpPr>
          <p:nvPr/>
        </p:nvSpPr>
        <p:spPr>
          <a:xfrm>
            <a:off x="609599" y="3565132"/>
            <a:ext cx="9338401" cy="11777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u="sng">
                <a:solidFill>
                  <a:schemeClr val="tx1">
                    <a:lumMod val="85000"/>
                    <a:lumOff val="15000"/>
                  </a:schemeClr>
                </a:solidFill>
              </a:rPr>
              <a:t>Eliott Ramoisiaux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, Eustache </a:t>
            </a:r>
            <a:r>
              <a:rPr lang="en-US" err="1">
                <a:solidFill>
                  <a:schemeClr val="tx1">
                    <a:lumMod val="85000"/>
                    <a:lumOff val="15000"/>
                  </a:schemeClr>
                </a:solidFill>
              </a:rPr>
              <a:t>Gnacadja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, Cédric </a:t>
            </a:r>
            <a:r>
              <a:rPr lang="en-US" err="1">
                <a:solidFill>
                  <a:schemeClr val="tx1">
                    <a:lumMod val="85000"/>
                    <a:lumOff val="15000"/>
                  </a:schemeClr>
                </a:solidFill>
              </a:rPr>
              <a:t>Hernalsteens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, Nicolas Pauly, </a:t>
            </a:r>
          </a:p>
          <a:p>
            <a:pPr algn="l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Robin </a:t>
            </a:r>
            <a:r>
              <a:rPr lang="en-US" err="1">
                <a:solidFill>
                  <a:schemeClr val="tx1">
                    <a:lumMod val="85000"/>
                    <a:lumOff val="15000"/>
                  </a:schemeClr>
                </a:solidFill>
              </a:rPr>
              <a:t>Tesse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, Arthur </a:t>
            </a:r>
            <a:r>
              <a:rPr lang="en-US" err="1">
                <a:solidFill>
                  <a:schemeClr val="tx1">
                    <a:lumMod val="85000"/>
                    <a:lumOff val="15000"/>
                  </a:schemeClr>
                </a:solidFill>
              </a:rPr>
              <a:t>Vandenhoeke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, Marion </a:t>
            </a:r>
            <a:r>
              <a:rPr lang="en-US" err="1">
                <a:solidFill>
                  <a:schemeClr val="tx1">
                    <a:lumMod val="85000"/>
                    <a:lumOff val="15000"/>
                  </a:schemeClr>
                </a:solidFill>
              </a:rPr>
              <a:t>Vanwelde</a:t>
            </a:r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E78A309-2237-E941-A1C6-F5DF771C326F}"/>
              </a:ext>
            </a:extLst>
          </p:cNvPr>
          <p:cNvGrpSpPr/>
          <p:nvPr/>
        </p:nvGrpSpPr>
        <p:grpSpPr>
          <a:xfrm>
            <a:off x="8760648" y="36921"/>
            <a:ext cx="3366878" cy="972001"/>
            <a:chOff x="8760648" y="36921"/>
            <a:chExt cx="3366878" cy="972001"/>
          </a:xfrm>
        </p:grpSpPr>
        <p:pic>
          <p:nvPicPr>
            <p:cNvPr id="6" name="Picture 5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8407B99E-62AF-5F43-BF0A-F107B9881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0648" y="36922"/>
              <a:ext cx="1839438" cy="972000"/>
            </a:xfrm>
            <a:prstGeom prst="rect">
              <a:avLst/>
            </a:prstGeom>
          </p:spPr>
        </p:pic>
        <p:pic>
          <p:nvPicPr>
            <p:cNvPr id="3" name="Picture 2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31EF095D-6308-C247-B612-AAF7DCEDB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05D7BF3-BF05-A441-903A-E748DD5D2B88}"/>
              </a:ext>
            </a:extLst>
          </p:cNvPr>
          <p:cNvSpPr/>
          <p:nvPr/>
        </p:nvSpPr>
        <p:spPr>
          <a:xfrm>
            <a:off x="6096000" y="5624944"/>
            <a:ext cx="59691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BE">
                <a:solidFill>
                  <a:schemeClr val="bg2">
                    <a:lumMod val="50000"/>
                  </a:schemeClr>
                </a:solidFill>
              </a:rPr>
              <a:t>This work has received funding from the Walloon Region (SPW-EER) Win</a:t>
            </a:r>
            <a:r>
              <a:rPr lang="en-BE" baseline="3000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BE">
                <a:solidFill>
                  <a:schemeClr val="bg2">
                    <a:lumMod val="50000"/>
                  </a:schemeClr>
                </a:solidFill>
              </a:rPr>
              <a:t>Wal program under grant agreement No. 1810110 and PIT program under grant agreement No. 7289.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B7BD3FD-E251-9149-9E4B-47E1A444C8DC}"/>
              </a:ext>
            </a:extLst>
          </p:cNvPr>
          <p:cNvGrpSpPr/>
          <p:nvPr/>
        </p:nvGrpSpPr>
        <p:grpSpPr>
          <a:xfrm>
            <a:off x="9348539" y="0"/>
            <a:ext cx="2843461" cy="802152"/>
            <a:chOff x="8778238" y="36922"/>
            <a:chExt cx="3334352" cy="978247"/>
          </a:xfrm>
        </p:grpSpPr>
        <p:pic>
          <p:nvPicPr>
            <p:cNvPr id="11" name="Picture 10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71B1A3FA-073F-5746-A0A3-1FF30C041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38" y="36922"/>
              <a:ext cx="1851260" cy="978247"/>
            </a:xfrm>
            <a:prstGeom prst="rect">
              <a:avLst/>
            </a:prstGeom>
          </p:spPr>
        </p:pic>
        <p:pic>
          <p:nvPicPr>
            <p:cNvPr id="12" name="Picture 11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ADCCB9D3-6616-DB42-94D1-F28477991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42123"/>
              <a:ext cx="1929063" cy="964532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7E48BAE-5049-254B-A807-BFED2F731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922"/>
            <a:ext cx="10515600" cy="1325563"/>
          </a:xfrm>
        </p:spPr>
        <p:txBody>
          <a:bodyPr>
            <a:normAutofit/>
          </a:bodyPr>
          <a:lstStyle/>
          <a:p>
            <a:r>
              <a:rPr lang="en-US" sz="4300"/>
              <a:t>Model validation – Beam profiles: P4G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652F31-AB44-1F4A-8A37-F693CF093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9</a:t>
            </a:fld>
            <a:endParaRPr lang="fr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E3C6FF-A6A2-2C4C-9AAB-6E8A85E536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39" y="1751877"/>
            <a:ext cx="5721420" cy="3632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13DB27-C4FB-C34B-8D23-CD931EDB03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517" y="1751599"/>
            <a:ext cx="5627536" cy="363282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C7CFD7-D610-B047-BEA4-345DFF661502}"/>
              </a:ext>
            </a:extLst>
          </p:cNvPr>
          <p:cNvGrpSpPr/>
          <p:nvPr/>
        </p:nvGrpSpPr>
        <p:grpSpPr>
          <a:xfrm>
            <a:off x="9355753" y="-154"/>
            <a:ext cx="2843461" cy="802152"/>
            <a:chOff x="8778238" y="36922"/>
            <a:chExt cx="3334352" cy="978247"/>
          </a:xfrm>
        </p:grpSpPr>
        <p:pic>
          <p:nvPicPr>
            <p:cNvPr id="8" name="Picture 7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4A2DBC63-5428-CA47-B422-C51D4D6E3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38" y="36922"/>
              <a:ext cx="1851260" cy="978247"/>
            </a:xfrm>
            <a:prstGeom prst="rect">
              <a:avLst/>
            </a:prstGeom>
          </p:spPr>
        </p:pic>
        <p:pic>
          <p:nvPicPr>
            <p:cNvPr id="9" name="Picture 8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6F7548AC-D471-BE4E-9E47-A7097FA34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42123"/>
              <a:ext cx="1929063" cy="964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327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14D22BF-F5FF-084C-962F-EFC83A567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18" y="3597433"/>
            <a:ext cx="9454964" cy="32605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8E9A1E-4015-4F4C-8ECE-354412789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79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</a:t>
            </a:r>
            <a:r>
              <a:rPr lang="en-US" sz="4300"/>
              <a:t> validation: Bragg peaks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94756C-BAB8-2140-B4B5-B3514D09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10</a:t>
            </a:fld>
            <a:endParaRPr lang="fr-B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AA94E-D125-1F49-98DE-84986F6D3C9C}"/>
              </a:ext>
            </a:extLst>
          </p:cNvPr>
          <p:cNvSpPr txBox="1"/>
          <p:nvPr/>
        </p:nvSpPr>
        <p:spPr>
          <a:xfrm>
            <a:off x="838200" y="1506022"/>
            <a:ext cx="814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BE"/>
              <a:t>The dose deposition of a pencil beam has been measured with a StingRay chamber.</a:t>
            </a:r>
          </a:p>
        </p:txBody>
      </p:sp>
      <p:pic>
        <p:nvPicPr>
          <p:cNvPr id="6" name="Picture 5" descr="A picture containing water, blue, sitting, table&#10;&#10;Description automatically generated">
            <a:extLst>
              <a:ext uri="{FF2B5EF4-FFF2-40B4-BE49-F238E27FC236}">
                <a16:creationId xmlns:a16="http://schemas.microsoft.com/office/drawing/2014/main" id="{13F0AE32-CDB3-F041-9FD8-3011353953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537" y="1500683"/>
            <a:ext cx="2641663" cy="17765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BD5017-F2D8-C54B-967C-8A76A0418856}"/>
              </a:ext>
            </a:extLst>
          </p:cNvPr>
          <p:cNvSpPr txBox="1"/>
          <p:nvPr/>
        </p:nvSpPr>
        <p:spPr>
          <a:xfrm>
            <a:off x="838200" y="2259231"/>
            <a:ext cx="814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BE"/>
              <a:t>A Monte-Carlo dose scorer (Geant4) has been included in the model </a:t>
            </a:r>
            <a:r>
              <a:rPr lang="en-US"/>
              <a:t>inside of </a:t>
            </a:r>
            <a:r>
              <a:rPr lang="en-BE"/>
              <a:t>a water phantom.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87FB94-5CED-8B44-9D35-80ED59D230F6}"/>
              </a:ext>
            </a:extLst>
          </p:cNvPr>
          <p:cNvSpPr txBox="1"/>
          <p:nvPr/>
        </p:nvSpPr>
        <p:spPr>
          <a:xfrm>
            <a:off x="838200" y="3012440"/>
            <a:ext cx="814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BE"/>
              <a:t>The distal part of the simulated Bragg Peak has been fitted with a polynomial in order to extract its characteristics components (R90, R80, R20, distal fall-off…)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D0931F-528A-294A-A86C-44478455C136}"/>
              </a:ext>
            </a:extLst>
          </p:cNvPr>
          <p:cNvSpPr txBox="1"/>
          <p:nvPr/>
        </p:nvSpPr>
        <p:spPr>
          <a:xfrm>
            <a:off x="11887200" y="5015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C0DE3F2-D006-334C-917C-46F930F9EB9D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6" name="Picture 15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86EB4721-3E32-B94E-9788-47406FC76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7" name="Picture 16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567CB151-91B7-8043-8F79-8EB64AA59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7B00BD9-6A16-AA44-8C1D-569AFDCCB8CD}"/>
              </a:ext>
            </a:extLst>
          </p:cNvPr>
          <p:cNvSpPr txBox="1"/>
          <p:nvPr/>
        </p:nvSpPr>
        <p:spPr>
          <a:xfrm>
            <a:off x="2559420" y="3828265"/>
            <a:ext cx="5060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6"/>
                </a:solidFill>
              </a:rPr>
              <a:t>Aim to validate the clinical beam dose deposition and energy spectrum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EB7123E3-A9B7-AA49-B4FE-A8B451CD4740}"/>
              </a:ext>
            </a:extLst>
          </p:cNvPr>
          <p:cNvSpPr/>
          <p:nvPr/>
        </p:nvSpPr>
        <p:spPr>
          <a:xfrm>
            <a:off x="1304982" y="3988561"/>
            <a:ext cx="853672" cy="510403"/>
          </a:xfrm>
          <a:prstGeom prst="rightArrow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79689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E9A1E-4015-4F4C-8ECE-354412789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923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</a:t>
            </a:r>
            <a:r>
              <a:rPr lang="en-US" sz="4300"/>
              <a:t> validation: Bragg peaks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94756C-BAB8-2140-B4B5-B3514D09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11</a:t>
            </a:fld>
            <a:endParaRPr lang="fr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EB30F9-8A7E-774E-BDEF-23ABE5483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49127"/>
            <a:ext cx="10102287" cy="514374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7CC6040-4B69-904E-80D6-6460594463F6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0" name="Picture 9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D97AF71E-7F44-F44B-BFC4-9FD656F4E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1" name="Picture 10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495A3BDD-2455-DF4E-BF29-DEAE41CCB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6386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E9A1E-4015-4F4C-8ECE-354412789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77"/>
            <a:ext cx="10515600" cy="1325563"/>
          </a:xfrm>
        </p:spPr>
        <p:txBody>
          <a:bodyPr>
            <a:normAutofit/>
          </a:bodyPr>
          <a:lstStyle/>
          <a:p>
            <a:r>
              <a:rPr lang="en-US" sz="4300"/>
              <a:t>Model validation: Bragg peaks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93D86B-DEA3-3D48-87AC-0746C74A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12</a:t>
            </a:fld>
            <a:endParaRPr lang="fr-B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F89B91-D3E8-3A41-AEFB-DB027D8B3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352168"/>
            <a:ext cx="10018852" cy="513981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9D81AA4-7BD0-EB41-8554-B622C8A8DB40}"/>
              </a:ext>
            </a:extLst>
          </p:cNvPr>
          <p:cNvGrpSpPr/>
          <p:nvPr/>
        </p:nvGrpSpPr>
        <p:grpSpPr>
          <a:xfrm>
            <a:off x="9355753" y="-154"/>
            <a:ext cx="2843461" cy="802152"/>
            <a:chOff x="8778238" y="36922"/>
            <a:chExt cx="3334352" cy="978247"/>
          </a:xfrm>
        </p:grpSpPr>
        <p:pic>
          <p:nvPicPr>
            <p:cNvPr id="7" name="Picture 6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5458677B-721B-B449-B15E-48AD3F2E0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38" y="36922"/>
              <a:ext cx="1851260" cy="978247"/>
            </a:xfrm>
            <a:prstGeom prst="rect">
              <a:avLst/>
            </a:prstGeom>
          </p:spPr>
        </p:pic>
        <p:pic>
          <p:nvPicPr>
            <p:cNvPr id="8" name="Picture 7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A27425C9-6610-C841-B7AC-756BD484D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42123"/>
              <a:ext cx="1929063" cy="964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9142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E9A1E-4015-4F4C-8ECE-354412789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76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</a:t>
            </a:r>
            <a:r>
              <a:rPr lang="en-US" sz="4300"/>
              <a:t> validation: Bragg peaks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93D86B-DEA3-3D48-87AC-0746C74A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13</a:t>
            </a:fld>
            <a:endParaRPr lang="fr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82FAB8-CE5B-844D-9AB4-FEAB7ECEA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53060"/>
            <a:ext cx="10018853" cy="5139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B90BA31-4007-8741-9837-E1F6FF901183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0" name="Picture 9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09924C5D-9C2D-054A-9FBF-97B4485A8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1" name="Picture 10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E873BC8B-B7E3-7C41-87F2-440102C87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3962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nimation_R28.65.mp4" descr="animation_R28.65.mp4">
            <a:hlinkClick r:id="" action="ppaction://media"/>
            <a:extLst>
              <a:ext uri="{FF2B5EF4-FFF2-40B4-BE49-F238E27FC236}">
                <a16:creationId xmlns:a16="http://schemas.microsoft.com/office/drawing/2014/main" id="{3F61347B-620D-D14C-AE76-B35E12F7AB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17965" y="1135114"/>
            <a:ext cx="9156618" cy="57228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4CE71-2F5D-8347-8CEF-EF38B5310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14</a:t>
            </a:fld>
            <a:endParaRPr lang="fr-B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6588B1-8082-EE47-94F9-EA197061FE89}"/>
              </a:ext>
            </a:extLst>
          </p:cNvPr>
          <p:cNvSpPr txBox="1"/>
          <p:nvPr/>
        </p:nvSpPr>
        <p:spPr>
          <a:xfrm>
            <a:off x="9424656" y="1611060"/>
            <a:ext cx="60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/>
              <a:t>Sv/p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CC6BEF-2D31-224B-B41A-C7BFA64BD032}"/>
              </a:ext>
            </a:extLst>
          </p:cNvPr>
          <p:cNvSpPr/>
          <p:nvPr/>
        </p:nvSpPr>
        <p:spPr>
          <a:xfrm>
            <a:off x="838200" y="1380226"/>
            <a:ext cx="84116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Ambient dose computation in the vault and treatment room.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48E326-8B72-6A4F-B4EF-F391436938A5}"/>
              </a:ext>
            </a:extLst>
          </p:cNvPr>
          <p:cNvSpPr txBox="1"/>
          <p:nvPr/>
        </p:nvSpPr>
        <p:spPr>
          <a:xfrm>
            <a:off x="685426" y="4292814"/>
            <a:ext cx="237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Static model for the cyclotron losses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93ECAE1-B1D8-A44E-88AA-37845FDD4980}"/>
              </a:ext>
            </a:extLst>
          </p:cNvPr>
          <p:cNvCxnSpPr>
            <a:cxnSpLocks/>
          </p:cNvCxnSpPr>
          <p:nvPr/>
        </p:nvCxnSpPr>
        <p:spPr>
          <a:xfrm flipV="1">
            <a:off x="2387065" y="4677878"/>
            <a:ext cx="365760" cy="96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38BA0-5440-9D4D-B3B4-6CA1A187D87D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7" name="Picture 16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6206B3ED-F8F1-014E-BE9B-D24CEDF9B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8" name="Picture 17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A8BFDF55-5FD4-AF41-AAE3-5805AC291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A6B0DA12-DCC7-194C-B842-296C14E9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869"/>
            <a:ext cx="10515600" cy="1325563"/>
          </a:xfrm>
        </p:spPr>
        <p:txBody>
          <a:bodyPr>
            <a:normAutofit/>
          </a:bodyPr>
          <a:lstStyle/>
          <a:p>
            <a:r>
              <a:rPr lang="en-US" sz="4300"/>
              <a:t>Using </a:t>
            </a:r>
            <a:r>
              <a:rPr lang="en-US" sz="4200"/>
              <a:t>the</a:t>
            </a:r>
            <a:r>
              <a:rPr lang="en-US" sz="4300"/>
              <a:t> model – Ambient dose</a:t>
            </a:r>
          </a:p>
        </p:txBody>
      </p:sp>
    </p:spTree>
    <p:extLst>
      <p:ext uri="{BB962C8B-B14F-4D97-AF65-F5344CB8AC3E}">
        <p14:creationId xmlns:p14="http://schemas.microsoft.com/office/powerpoint/2010/main" val="217963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DB0FB3-EEB0-EF4C-B68E-36818BB48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105" y="1122219"/>
            <a:ext cx="9221585" cy="5763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2812C9-8263-914A-B642-83B18B1BE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869"/>
            <a:ext cx="10515600" cy="1325563"/>
          </a:xfrm>
        </p:spPr>
        <p:txBody>
          <a:bodyPr>
            <a:normAutofit/>
          </a:bodyPr>
          <a:lstStyle/>
          <a:p>
            <a:r>
              <a:rPr lang="en-US" sz="4300"/>
              <a:t>Using </a:t>
            </a:r>
            <a:r>
              <a:rPr lang="en-US" sz="4200"/>
              <a:t>the</a:t>
            </a:r>
            <a:r>
              <a:rPr lang="en-US" sz="4300"/>
              <a:t> model – Ambient dose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4CE71-2F5D-8347-8CEF-EF38B5310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15</a:t>
            </a:fld>
            <a:endParaRPr lang="fr-B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7CE4D1-246D-C745-A95E-A1DEA0F6FDB2}"/>
              </a:ext>
            </a:extLst>
          </p:cNvPr>
          <p:cNvSpPr txBox="1"/>
          <p:nvPr/>
        </p:nvSpPr>
        <p:spPr>
          <a:xfrm>
            <a:off x="9451816" y="1611060"/>
            <a:ext cx="60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/>
              <a:t>Sv/p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F9CF6A-7A0B-7641-A12F-DB7451FEAE8A}"/>
              </a:ext>
            </a:extLst>
          </p:cNvPr>
          <p:cNvSpPr/>
          <p:nvPr/>
        </p:nvSpPr>
        <p:spPr>
          <a:xfrm>
            <a:off x="838200" y="1380226"/>
            <a:ext cx="84116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Ambient dose computation in the vault and treatment room.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6B7723-415A-9943-9B39-E16AB82100A2}"/>
              </a:ext>
            </a:extLst>
          </p:cNvPr>
          <p:cNvSpPr txBox="1"/>
          <p:nvPr/>
        </p:nvSpPr>
        <p:spPr>
          <a:xfrm>
            <a:off x="685426" y="4292814"/>
            <a:ext cx="237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Static model for the cyclotron losses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2A811B4-89A5-0F4E-B12D-BB51B0208491}"/>
              </a:ext>
            </a:extLst>
          </p:cNvPr>
          <p:cNvCxnSpPr>
            <a:cxnSpLocks/>
          </p:cNvCxnSpPr>
          <p:nvPr/>
        </p:nvCxnSpPr>
        <p:spPr>
          <a:xfrm flipV="1">
            <a:off x="2387065" y="4677878"/>
            <a:ext cx="365760" cy="96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5D2871-1F86-0A40-8F83-E0E89D3FC0F3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6" name="Picture 15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9D7FD334-8D2A-314E-BE47-E23BA8192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7" name="Picture 16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B5187383-F6BB-9245-9293-D803C1567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0322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7B9DA39D-2A62-7A4E-9CCD-CF67B2FB121C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8" name="Picture 17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3DE00A07-184D-B34F-B889-C1C9D4E5F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9" name="Picture 18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5CD0FD05-899A-7A41-821C-B54FE365A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2812C9-8263-914A-B642-83B18B1BE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523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Using the model – Shielding activation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0B3CB-B660-1E48-BC2A-FC5D287A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16</a:t>
            </a:fld>
            <a:endParaRPr lang="fr-B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54AD9B-4300-C140-86AA-422230C52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299" y="2565772"/>
            <a:ext cx="7391401" cy="35597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28CEBC5-F1D6-E04C-AEED-C530FCE3A682}"/>
                  </a:ext>
                </a:extLst>
              </p:cNvPr>
              <p:cNvSpPr/>
              <p:nvPr/>
            </p:nvSpPr>
            <p:spPr>
              <a:xfrm>
                <a:off x="838200" y="1380846"/>
                <a:ext cx="1024543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/>
                  <a:t>Locations of neutron (black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/>
                  <a:t> green) and proton interactions (yellow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/>
                  <a:t> red).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28CEBC5-F1D6-E04C-AEED-C530FCE3A6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80846"/>
                <a:ext cx="10245436" cy="461665"/>
              </a:xfrm>
              <a:prstGeom prst="rect">
                <a:avLst/>
              </a:prstGeom>
              <a:blipFill>
                <a:blip r:embed="rId5"/>
                <a:stretch>
                  <a:fillRect l="-833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9C18F9C-823A-854E-94CC-80B7456373C3}"/>
              </a:ext>
            </a:extLst>
          </p:cNvPr>
          <p:cNvCxnSpPr/>
          <p:nvPr/>
        </p:nvCxnSpPr>
        <p:spPr>
          <a:xfrm>
            <a:off x="5188016" y="1781700"/>
            <a:ext cx="654518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6B1FC4-78D3-7144-A2A9-928D5FF9680D}"/>
              </a:ext>
            </a:extLst>
          </p:cNvPr>
          <p:cNvCxnSpPr/>
          <p:nvPr/>
        </p:nvCxnSpPr>
        <p:spPr>
          <a:xfrm>
            <a:off x="9137182" y="1787240"/>
            <a:ext cx="654518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DDC062-453A-BE46-BC8C-6AC5DB81A0CC}"/>
              </a:ext>
            </a:extLst>
          </p:cNvPr>
          <p:cNvCxnSpPr>
            <a:cxnSpLocks/>
          </p:cNvCxnSpPr>
          <p:nvPr/>
        </p:nvCxnSpPr>
        <p:spPr>
          <a:xfrm>
            <a:off x="10299031" y="1775134"/>
            <a:ext cx="35613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1AA8FE-D718-0447-ACAE-E173EEAA0287}"/>
              </a:ext>
            </a:extLst>
          </p:cNvPr>
          <p:cNvCxnSpPr>
            <a:cxnSpLocks/>
          </p:cNvCxnSpPr>
          <p:nvPr/>
        </p:nvCxnSpPr>
        <p:spPr>
          <a:xfrm>
            <a:off x="4108382" y="1767990"/>
            <a:ext cx="60799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88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5AAAEC6-68DC-7240-9353-B7FAFE163CF8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0" name="Picture 9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49EE13EF-4487-2642-8330-CDCA07828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1" name="Picture 10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9848AF9B-642B-B541-BDF1-2703DE9CB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0B3CB-B660-1E48-BC2A-FC5D287A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17</a:t>
            </a:fld>
            <a:endParaRPr lang="fr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FC08BF-911F-B940-85F7-E50E88348C62}"/>
              </a:ext>
            </a:extLst>
          </p:cNvPr>
          <p:cNvSpPr/>
          <p:nvPr/>
        </p:nvSpPr>
        <p:spPr>
          <a:xfrm>
            <a:off x="838200" y="1380846"/>
            <a:ext cx="10771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Ratio between concrete activation due to neutronic capture and clearance level.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AF343E-8BED-A34F-A2F5-6C9B5AD76C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400" y="2272608"/>
            <a:ext cx="8359200" cy="37152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F912D87-4612-154B-9D6C-B35D95FF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523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Using the model – Shielding activation</a:t>
            </a:r>
          </a:p>
        </p:txBody>
      </p:sp>
    </p:spTree>
    <p:extLst>
      <p:ext uri="{BB962C8B-B14F-4D97-AF65-F5344CB8AC3E}">
        <p14:creationId xmlns:p14="http://schemas.microsoft.com/office/powerpoint/2010/main" val="3095246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5BCD46A-AED1-6A48-94E6-975A262E54BE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5" name="Picture 14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468F7FD6-508C-3949-87C5-DC8202A88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6" name="Picture 15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F3CD3344-2D7E-D947-9580-718D55E0E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0B3CB-B660-1E48-BC2A-FC5D287A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18</a:t>
            </a:fld>
            <a:endParaRPr lang="fr-BE"/>
          </a:p>
        </p:txBody>
      </p:sp>
      <p:pic>
        <p:nvPicPr>
          <p:cNvPr id="9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6FE4D009-E451-874A-9ECD-FBCF2BB6C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92" y="2272608"/>
            <a:ext cx="8350216" cy="37152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6FC08BF-911F-B940-85F7-E50E88348C62}"/>
              </a:ext>
            </a:extLst>
          </p:cNvPr>
          <p:cNvSpPr/>
          <p:nvPr/>
        </p:nvSpPr>
        <p:spPr>
          <a:xfrm>
            <a:off x="838200" y="1380846"/>
            <a:ext cx="10706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Ratio between concrete activation due to spallation reaction and clearance level.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7E3124F-777F-7A44-AFF5-AAC25D32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523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Using the model – Shielding activation</a:t>
            </a:r>
          </a:p>
        </p:txBody>
      </p:sp>
    </p:spTree>
    <p:extLst>
      <p:ext uri="{BB962C8B-B14F-4D97-AF65-F5344CB8AC3E}">
        <p14:creationId xmlns:p14="http://schemas.microsoft.com/office/powerpoint/2010/main" val="340686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B0B4E19-151F-DD43-9ABA-91FC6F883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346" y="808588"/>
            <a:ext cx="2399686" cy="282602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314B8-14CE-C34F-BD93-28BE3E34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z="1100" smtClean="0"/>
              <a:t>1</a:t>
            </a:fld>
            <a:endParaRPr lang="fr-BE" sz="11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A131959-E4C3-1A4B-967C-68A0CF08AE8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/>
              <a:t>Introduction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2DB2B-EA7C-E14A-97E6-F18EC360F3A0}"/>
              </a:ext>
            </a:extLst>
          </p:cNvPr>
          <p:cNvSpPr txBox="1"/>
          <p:nvPr/>
        </p:nvSpPr>
        <p:spPr>
          <a:xfrm>
            <a:off x="838196" y="2856750"/>
            <a:ext cx="924791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200" dirty="0"/>
              <a:t>Energy range variations obtained through interaction of the beam with the degrader (Beryllium, Graphite and Aluminum).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sz="2200" b="1" dirty="0"/>
              <a:t>Impacts</a:t>
            </a:r>
            <a:r>
              <a:rPr lang="en-BE" sz="2200" dirty="0"/>
              <a:t>: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BE" sz="2200" dirty="0"/>
              <a:t>Beam scattering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BE" sz="2200" dirty="0"/>
              <a:t>Activation of the machine and its surroundings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BE" sz="2200" dirty="0"/>
              <a:t>Ambient dose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1B46A40C-2791-C644-BC9E-C39786460B9B}"/>
              </a:ext>
            </a:extLst>
          </p:cNvPr>
          <p:cNvSpPr/>
          <p:nvPr/>
        </p:nvSpPr>
        <p:spPr>
          <a:xfrm>
            <a:off x="1267692" y="5266206"/>
            <a:ext cx="640544" cy="371529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2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EDCA2E-43E6-884A-9D52-D91DCE537AF8}"/>
              </a:ext>
            </a:extLst>
          </p:cNvPr>
          <p:cNvSpPr txBox="1"/>
          <p:nvPr/>
        </p:nvSpPr>
        <p:spPr>
          <a:xfrm>
            <a:off x="1908236" y="5083348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200"/>
              <a:t>Need of a </a:t>
            </a:r>
            <a:r>
              <a:rPr lang="en-BE" sz="2200"/>
              <a:t>model coupling the beam dynamics and the beam-matter interactions.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1CAAD4-1B96-3F4E-89A2-624B170FDB4D}"/>
              </a:ext>
            </a:extLst>
          </p:cNvPr>
          <p:cNvSpPr txBox="1"/>
          <p:nvPr/>
        </p:nvSpPr>
        <p:spPr>
          <a:xfrm>
            <a:off x="838196" y="5843616"/>
            <a:ext cx="105155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BE" sz="2200"/>
              <a:t>A self-consistent model of the Proteus One machine has been developed with the </a:t>
            </a:r>
            <a:r>
              <a:rPr lang="en-BE" sz="2200" b="1"/>
              <a:t>BDSIM</a:t>
            </a:r>
            <a:r>
              <a:rPr lang="en-BE" sz="2200"/>
              <a:t> (Beam Delivery Simulation) t</a:t>
            </a:r>
            <a:r>
              <a:rPr lang="en-GB" sz="2200"/>
              <a:t>ha</a:t>
            </a:r>
            <a:r>
              <a:rPr lang="en-BE" sz="2200"/>
              <a:t>t </a:t>
            </a:r>
            <a:r>
              <a:rPr lang="en-GB" sz="2200"/>
              <a:t>uses the </a:t>
            </a:r>
            <a:r>
              <a:rPr lang="en-GB" sz="2200" b="1"/>
              <a:t>Geant4</a:t>
            </a:r>
            <a:r>
              <a:rPr lang="en-GB" sz="2200"/>
              <a:t> toolkit.</a:t>
            </a:r>
            <a:endParaRPr lang="en-BE" sz="220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990005D-F39E-4547-A286-BA2A16C3B9C8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7" name="Picture 16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346D57CF-DBF4-0741-B31D-E3015E03E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8" name="Picture 17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978EF527-F52C-7A45-9B59-7B57802B2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0F552AC-F516-1946-9FBA-A7010161BCD5}"/>
              </a:ext>
            </a:extLst>
          </p:cNvPr>
          <p:cNvSpPr/>
          <p:nvPr/>
        </p:nvSpPr>
        <p:spPr>
          <a:xfrm>
            <a:off x="969817" y="1208079"/>
            <a:ext cx="7245928" cy="1540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BE" sz="2400" b="1"/>
              <a:t>Cyclotron based protontherapy beamlines and gantries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BE" sz="2400"/>
              <a:t>      Magnetic transport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BE" sz="2400"/>
              <a:t>      Beam-matter interactions</a:t>
            </a:r>
          </a:p>
        </p:txBody>
      </p:sp>
    </p:spTree>
    <p:extLst>
      <p:ext uri="{BB962C8B-B14F-4D97-AF65-F5344CB8AC3E}">
        <p14:creationId xmlns:p14="http://schemas.microsoft.com/office/powerpoint/2010/main" val="7590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A131959-E4C3-1A4B-967C-68A0CF08AE85}"/>
              </a:ext>
            </a:extLst>
          </p:cNvPr>
          <p:cNvSpPr txBox="1">
            <a:spLocks/>
          </p:cNvSpPr>
          <p:nvPr/>
        </p:nvSpPr>
        <p:spPr>
          <a:xfrm>
            <a:off x="838200" y="50165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/>
              <a:t>Conclusion</a:t>
            </a:r>
            <a:r>
              <a:rPr lang="en-US" sz="4300"/>
              <a:t> and Outlooks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7557C4-409D-CA46-A7A4-22CA96F16BC0}"/>
              </a:ext>
            </a:extLst>
          </p:cNvPr>
          <p:cNvSpPr txBox="1"/>
          <p:nvPr/>
        </p:nvSpPr>
        <p:spPr>
          <a:xfrm>
            <a:off x="838200" y="1396326"/>
            <a:ext cx="1051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200"/>
              <a:t>A BDSIM realistic model of the Proteus One has been </a:t>
            </a:r>
            <a:r>
              <a:rPr lang="en-BE" sz="2200" b="1">
                <a:solidFill>
                  <a:schemeClr val="accent6"/>
                </a:solidFill>
              </a:rPr>
              <a:t>developed</a:t>
            </a:r>
            <a:r>
              <a:rPr lang="en-BE" sz="2200"/>
              <a:t> and </a:t>
            </a:r>
            <a:r>
              <a:rPr lang="en-BE" sz="2200" b="1">
                <a:solidFill>
                  <a:schemeClr val="accent6"/>
                </a:solidFill>
              </a:rPr>
              <a:t>validated</a:t>
            </a:r>
            <a:r>
              <a:rPr lang="en-BE" sz="2200"/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8FF200-931B-0A4D-9E08-7656E689BBCE}"/>
              </a:ext>
            </a:extLst>
          </p:cNvPr>
          <p:cNvSpPr txBox="1"/>
          <p:nvPr/>
        </p:nvSpPr>
        <p:spPr>
          <a:xfrm>
            <a:off x="838200" y="1946727"/>
            <a:ext cx="1051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itchFamily="2" charset="2"/>
              <a:buChar char="Ø"/>
            </a:pPr>
            <a:r>
              <a:rPr lang="en-BE" sz="2200" b="1"/>
              <a:t>Beam optics</a:t>
            </a:r>
            <a:r>
              <a:rPr lang="en-BE" sz="2200"/>
              <a:t>: validated through efficiencies and beam profiles studies.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BE" sz="2200" b="1"/>
              <a:t>Beam-matter interactions</a:t>
            </a:r>
            <a:r>
              <a:rPr lang="en-BE" sz="2200"/>
              <a:t>: validated through Bragg peaks analysis.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9B7C78-B842-6C48-A9A8-881FDEDB51AC}"/>
              </a:ext>
            </a:extLst>
          </p:cNvPr>
          <p:cNvSpPr txBox="1"/>
          <p:nvPr/>
        </p:nvSpPr>
        <p:spPr>
          <a:xfrm>
            <a:off x="838200" y="3589873"/>
            <a:ext cx="1051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200"/>
              <a:t>The model was used to compute the ambient dose and the shielding activation.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368E8E-F44D-9646-BC66-8284AC4B13A8}"/>
              </a:ext>
            </a:extLst>
          </p:cNvPr>
          <p:cNvSpPr txBox="1"/>
          <p:nvPr/>
        </p:nvSpPr>
        <p:spPr>
          <a:xfrm>
            <a:off x="838200" y="4098709"/>
            <a:ext cx="1051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BE" sz="2200"/>
              <a:t>	A wide variety of beam characteristics c</a:t>
            </a:r>
            <a:r>
              <a:rPr lang="en-GB" sz="2200"/>
              <a:t>an</a:t>
            </a:r>
            <a:r>
              <a:rPr lang="en-BE" sz="2200"/>
              <a:t> be computed and used.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AD38BA-95D2-EC4C-8B18-86EEEE3E56F7}"/>
              </a:ext>
            </a:extLst>
          </p:cNvPr>
          <p:cNvSpPr txBox="1"/>
          <p:nvPr/>
        </p:nvSpPr>
        <p:spPr>
          <a:xfrm>
            <a:off x="838200" y="4838522"/>
            <a:ext cx="1051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BE" sz="2200"/>
              <a:t>Next steps: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BE" sz="2200"/>
              <a:t>Validation of the dose uniformity in Pencil Beam Scanning.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BE" sz="2200"/>
              <a:t>Time-dependent activation study using FISPACT-II.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BE" sz="2200"/>
              <a:t>Software development to read DICOM files and shoot real treatment plans. 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CD1ABBAE-70FB-1542-8D9E-4ADB60637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2D49F57-4FCB-448B-902C-DA84D7F56F99}" type="slidenum">
              <a:rPr lang="fr-BE" smtClean="0"/>
              <a:t>19</a:t>
            </a:fld>
            <a:endParaRPr lang="fr-BE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1503BBD5-4BF8-7A40-A046-4FCD5F71B574}"/>
              </a:ext>
            </a:extLst>
          </p:cNvPr>
          <p:cNvSpPr/>
          <p:nvPr/>
        </p:nvSpPr>
        <p:spPr>
          <a:xfrm>
            <a:off x="1149926" y="4198719"/>
            <a:ext cx="535623" cy="24200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22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AEAF5A-B80F-5948-910E-16080B674066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9" name="Picture 18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639E95D1-DAC9-5E4D-9769-F6653175E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20" name="Picture 19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0180DD7B-6841-2247-A80F-6E0AD8DDD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B5D6DCA-B15F-E240-BBE4-82ECA43F16E8}"/>
              </a:ext>
            </a:extLst>
          </p:cNvPr>
          <p:cNvSpPr txBox="1"/>
          <p:nvPr/>
        </p:nvSpPr>
        <p:spPr>
          <a:xfrm>
            <a:off x="3565709" y="2922186"/>
            <a:ext cx="58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6"/>
                </a:solidFill>
              </a:rPr>
              <a:t>Excellent agreement with experimental data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2AEC8516-2FD1-914B-A7B4-FF924F7E2C60}"/>
              </a:ext>
            </a:extLst>
          </p:cNvPr>
          <p:cNvSpPr/>
          <p:nvPr/>
        </p:nvSpPr>
        <p:spPr>
          <a:xfrm>
            <a:off x="2338980" y="2966582"/>
            <a:ext cx="999965" cy="383127"/>
          </a:xfrm>
          <a:prstGeom prst="rightArrow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9162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8" grpId="0"/>
      <p:bldP spid="12" grpId="0"/>
      <p:bldP spid="14" grpId="0" animBg="1"/>
      <p:bldP spid="15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888749-08C8-C345-A734-A39AAA78072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1" y="136525"/>
            <a:ext cx="12192000" cy="65334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C5F19D-C7DE-3B46-92D5-9DA3212AD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2" y="1136535"/>
            <a:ext cx="12130496" cy="2852737"/>
          </a:xfrm>
        </p:spPr>
        <p:txBody>
          <a:bodyPr anchor="ctr"/>
          <a:lstStyle/>
          <a:p>
            <a:pPr algn="ctr"/>
            <a:r>
              <a:rPr lang="en-BE"/>
              <a:t>Thank you for your attention!</a:t>
            </a:r>
            <a:br>
              <a:rPr lang="en-BE"/>
            </a:br>
            <a:r>
              <a:rPr lang="en-BE"/>
              <a:t>Any 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008CB-457E-5447-ACA4-3A841181F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4594975"/>
            <a:ext cx="12161249" cy="1500187"/>
          </a:xfrm>
        </p:spPr>
        <p:txBody>
          <a:bodyPr anchor="t"/>
          <a:lstStyle/>
          <a:p>
            <a:pPr algn="ctr"/>
            <a:r>
              <a:rPr lang="en-BE" sz="1800">
                <a:solidFill>
                  <a:schemeClr val="tx1"/>
                </a:solidFill>
              </a:rPr>
              <a:t> eliott.ramoisiaux@ulb.be</a:t>
            </a:r>
          </a:p>
          <a:p>
            <a:pPr algn="ctr"/>
            <a:endParaRPr lang="en-BE" sz="1800">
              <a:solidFill>
                <a:schemeClr val="tx1"/>
              </a:solidFill>
            </a:endParaRPr>
          </a:p>
          <a:p>
            <a:pPr algn="ctr"/>
            <a:endParaRPr lang="en-BE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8924C-611A-AF46-B74B-6C9D07136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20</a:t>
            </a:fld>
            <a:endParaRPr lang="fr-BE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A6C612-5704-3D41-9004-94CF8986C242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3" name="Picture 12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5D8F6DD4-7605-214D-BC41-48F479D7E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4" name="Picture 13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EE17BCF7-CBB5-904C-919D-F4EB44838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F91F4ED-3381-FC4C-98CE-00EE7A15D3B0}"/>
              </a:ext>
            </a:extLst>
          </p:cNvPr>
          <p:cNvSpPr/>
          <p:nvPr/>
        </p:nvSpPr>
        <p:spPr>
          <a:xfrm>
            <a:off x="0" y="85321"/>
            <a:ext cx="3114948" cy="896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EE94BF-E9BC-254D-9569-9F29AEF66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-12760"/>
            <a:ext cx="2937852" cy="89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76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888749-08C8-C345-A734-A39AAA78072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1" y="136525"/>
            <a:ext cx="12192000" cy="65334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8924C-611A-AF46-B74B-6C9D07136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21</a:t>
            </a:fld>
            <a:endParaRPr lang="fr-BE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A6C612-5704-3D41-9004-94CF8986C242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3" name="Picture 12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5D8F6DD4-7605-214D-BC41-48F479D7E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4" name="Picture 13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EE17BCF7-CBB5-904C-919D-F4EB44838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F91F4ED-3381-FC4C-98CE-00EE7A15D3B0}"/>
              </a:ext>
            </a:extLst>
          </p:cNvPr>
          <p:cNvSpPr/>
          <p:nvPr/>
        </p:nvSpPr>
        <p:spPr>
          <a:xfrm>
            <a:off x="0" y="85321"/>
            <a:ext cx="3114948" cy="896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91A330-4899-0343-BFBD-978ADBF86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-12760"/>
            <a:ext cx="2937852" cy="89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45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71CFB-0020-B54C-A86D-A5B3B6E08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279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</a:t>
            </a:r>
            <a:r>
              <a:rPr lang="en-US" sz="4300"/>
              <a:t> Description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03E3713-C3AC-9340-BD38-7ED34CCE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2</a:t>
            </a:fld>
            <a:endParaRPr lang="fr-B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9EA746-3416-E446-82E7-BDCC82BA0C29}"/>
              </a:ext>
            </a:extLst>
          </p:cNvPr>
          <p:cNvSpPr txBox="1"/>
          <p:nvPr/>
        </p:nvSpPr>
        <p:spPr>
          <a:xfrm>
            <a:off x="3461179" y="4780354"/>
            <a:ext cx="63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n>
                  <a:solidFill>
                    <a:srgbClr val="0F692A"/>
                  </a:solidFill>
                </a:ln>
                <a:solidFill>
                  <a:srgbClr val="11762F"/>
                </a:solidFill>
                <a:effectLst>
                  <a:outerShdw sx="1000" sy="1000" algn="ctr" rotWithShape="0">
                    <a:srgbClr val="0F692A"/>
                  </a:outerShdw>
                </a:effectLst>
                <a:latin typeface="Arial Rounded MT Bold" panose="020F0704030504030204" pitchFamily="34" charset="77"/>
                <a:cs typeface="Arial" panose="020B0604020202020204" pitchFamily="34" charset="0"/>
              </a:rPr>
              <a:t>P</a:t>
            </a:r>
            <a:r>
              <a:rPr lang="en-BE" sz="1200" b="1">
                <a:ln>
                  <a:solidFill>
                    <a:srgbClr val="0F692A"/>
                  </a:solidFill>
                </a:ln>
                <a:solidFill>
                  <a:srgbClr val="11762F"/>
                </a:solidFill>
                <a:effectLst>
                  <a:outerShdw sx="1000" sy="1000" algn="ctr" rotWithShape="0">
                    <a:srgbClr val="0F692A"/>
                  </a:outerShdw>
                </a:effectLst>
                <a:latin typeface="Arial Rounded MT Bold" panose="020F0704030504030204" pitchFamily="34" charset="77"/>
                <a:cs typeface="Arial" panose="020B0604020202020204" pitchFamily="34" charset="0"/>
              </a:rPr>
              <a:t>1E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FA8C90A-A319-B242-8DC4-911F4172B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04" y="1690688"/>
            <a:ext cx="11236648" cy="364356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C6D684-8FAD-B04C-BBE4-4672465A295D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8" name="Picture 17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B712B09D-EAC1-CA43-B846-4ED7B889E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9" name="Picture 18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AECDAFC8-86D3-7C4B-82BE-E53C7FED8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842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5330D4-4684-1245-A939-F38F1378F8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54259"/>
            <a:ext cx="8915401" cy="5943600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B56E29-0224-E546-86AE-8F5627F18FA7}"/>
              </a:ext>
            </a:extLst>
          </p:cNvPr>
          <p:cNvGrpSpPr/>
          <p:nvPr/>
        </p:nvGrpSpPr>
        <p:grpSpPr>
          <a:xfrm>
            <a:off x="8882744" y="841763"/>
            <a:ext cx="3570699" cy="1433699"/>
            <a:chOff x="9029701" y="2376689"/>
            <a:chExt cx="3570699" cy="143369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51C76E7-B61C-1B4E-988C-D2D441DF3A86}"/>
                </a:ext>
              </a:extLst>
            </p:cNvPr>
            <p:cNvSpPr txBox="1"/>
            <p:nvPr/>
          </p:nvSpPr>
          <p:spPr>
            <a:xfrm>
              <a:off x="10401113" y="2376689"/>
              <a:ext cx="219928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000" b="1">
                  <a:solidFill>
                    <a:schemeClr val="accent2"/>
                  </a:solidFill>
                </a:rPr>
                <a:t>Exact maze geometry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9E84F7B-E5BD-C44A-8681-7DF0C554A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9701" y="3084575"/>
              <a:ext cx="1921234" cy="7258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E9D1C16-7530-1347-AFEB-D04D199F7598}"/>
              </a:ext>
            </a:extLst>
          </p:cNvPr>
          <p:cNvGrpSpPr/>
          <p:nvPr/>
        </p:nvGrpSpPr>
        <p:grpSpPr>
          <a:xfrm>
            <a:off x="4408714" y="4212771"/>
            <a:ext cx="6008915" cy="2082005"/>
            <a:chOff x="7165753" y="1002570"/>
            <a:chExt cx="6008915" cy="208200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1A09A5-F5AA-1947-B461-5A1167F7981F}"/>
                </a:ext>
              </a:extLst>
            </p:cNvPr>
            <p:cNvSpPr txBox="1"/>
            <p:nvPr/>
          </p:nvSpPr>
          <p:spPr>
            <a:xfrm>
              <a:off x="10401113" y="2376689"/>
              <a:ext cx="2773555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000" b="1">
                  <a:solidFill>
                    <a:schemeClr val="accent2"/>
                  </a:solidFill>
                </a:rPr>
                <a:t>Beamline and magnets in the rocket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DFEFB8F-643C-4E41-BCE4-F3D37372A0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65753" y="1002570"/>
              <a:ext cx="3138122" cy="15542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82C85-2B49-7144-AEAC-D7AA49013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3</a:t>
            </a:fld>
            <a:endParaRPr lang="fr-B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68FF023-90D6-3A44-98EB-AED5E82A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28542"/>
            <a:ext cx="10515600" cy="1325563"/>
          </a:xfrm>
        </p:spPr>
        <p:txBody>
          <a:bodyPr>
            <a:normAutofit/>
          </a:bodyPr>
          <a:lstStyle/>
          <a:p>
            <a:r>
              <a:rPr lang="en-US" sz="4300"/>
              <a:t>Model Description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BE9AB81-D544-4941-81E4-681024182D01}"/>
              </a:ext>
            </a:extLst>
          </p:cNvPr>
          <p:cNvGrpSpPr/>
          <p:nvPr/>
        </p:nvGrpSpPr>
        <p:grpSpPr>
          <a:xfrm>
            <a:off x="10064898" y="2915512"/>
            <a:ext cx="2127102" cy="1223351"/>
            <a:chOff x="9862785" y="2130486"/>
            <a:chExt cx="2127102" cy="122335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6E460E9-ECD1-D545-B8E6-782BEE2F1842}"/>
                </a:ext>
              </a:extLst>
            </p:cNvPr>
            <p:cNvSpPr txBox="1"/>
            <p:nvPr/>
          </p:nvSpPr>
          <p:spPr>
            <a:xfrm>
              <a:off x="9862785" y="2130486"/>
              <a:ext cx="2127102" cy="10156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000" b="1">
                  <a:solidFill>
                    <a:schemeClr val="accent2"/>
                  </a:solidFill>
                </a:rPr>
                <a:t>“Regular” and “Low-Activation” concrete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C159F77-17EF-C443-B4F6-0583F73276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2785" y="3146149"/>
              <a:ext cx="951768" cy="2076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FB0FC-E871-7945-8812-97031BE31EBA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29" name="Picture 28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22A7ADC2-EA1E-A641-B44B-915D2333A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30" name="Picture 29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C9ABE590-849E-A343-9B7B-56237676A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475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EE2A673C-1F6D-2D4E-8009-11551CE19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46" y="1613506"/>
            <a:ext cx="4550148" cy="9671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8E9A1E-4015-4F4C-8ECE-354412789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758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</a:t>
            </a:r>
            <a:r>
              <a:rPr lang="en-US" sz="4300"/>
              <a:t> validation – Total efficiency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40CB4E-5BEB-EB40-9D34-21101BF82AD1}"/>
              </a:ext>
            </a:extLst>
          </p:cNvPr>
          <p:cNvSpPr txBox="1"/>
          <p:nvPr/>
        </p:nvSpPr>
        <p:spPr>
          <a:xfrm>
            <a:off x="661346" y="2789744"/>
            <a:ext cx="31367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6"/>
                </a:solidFill>
              </a:rPr>
              <a:t>Excellent agreement is observed at all ranges</a:t>
            </a:r>
          </a:p>
          <a:p>
            <a:endParaRPr lang="en-US" sz="2400" b="1">
              <a:solidFill>
                <a:schemeClr val="accent6"/>
              </a:solidFill>
            </a:endParaRPr>
          </a:p>
          <a:p>
            <a:endParaRPr lang="en-US" sz="2400" b="1">
              <a:solidFill>
                <a:schemeClr val="accent6"/>
              </a:solidFill>
            </a:endParaRPr>
          </a:p>
          <a:p>
            <a:endParaRPr lang="en-US" sz="2400" b="1">
              <a:solidFill>
                <a:schemeClr val="accent6"/>
              </a:solidFill>
            </a:endParaRPr>
          </a:p>
          <a:p>
            <a:r>
              <a:rPr lang="en-US" sz="2400" b="1">
                <a:solidFill>
                  <a:schemeClr val="accent6"/>
                </a:solidFill>
              </a:rPr>
              <a:t>Validation of the </a:t>
            </a:r>
            <a:r>
              <a:rPr lang="en-US" sz="2400" b="1" err="1">
                <a:solidFill>
                  <a:schemeClr val="accent6"/>
                </a:solidFill>
              </a:rPr>
              <a:t>overal</a:t>
            </a:r>
            <a:r>
              <a:rPr lang="en-US" sz="2400" b="1">
                <a:solidFill>
                  <a:schemeClr val="accent6"/>
                </a:solidFill>
              </a:rPr>
              <a:t> model and degrader description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540D00-074F-F74C-B241-8168014E2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4</a:t>
            </a:fld>
            <a:endParaRPr lang="fr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8D0705-D76B-AE4C-BD13-6D6DDFE7C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494" y="1377697"/>
            <a:ext cx="6699518" cy="440331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8E03AED-57FE-7C4C-BF01-8705E2F01A45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7" name="Picture 16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01DB8019-1349-4140-9B66-DA3CA3642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8" name="Picture 17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F30E1A2E-C859-BB4F-90D6-68DB15836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8" name="Right Arrow 7">
            <a:extLst>
              <a:ext uri="{FF2B5EF4-FFF2-40B4-BE49-F238E27FC236}">
                <a16:creationId xmlns:a16="http://schemas.microsoft.com/office/drawing/2014/main" id="{E438DFC9-3A7A-2948-9AB1-6180621202EC}"/>
              </a:ext>
            </a:extLst>
          </p:cNvPr>
          <p:cNvSpPr/>
          <p:nvPr/>
        </p:nvSpPr>
        <p:spPr>
          <a:xfrm rot="18547708">
            <a:off x="4585451" y="5028718"/>
            <a:ext cx="1252086" cy="326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D01990-2439-E842-8558-B4E2B283AEAC}"/>
              </a:ext>
            </a:extLst>
          </p:cNvPr>
          <p:cNvSpPr txBox="1"/>
          <p:nvPr/>
        </p:nvSpPr>
        <p:spPr>
          <a:xfrm>
            <a:off x="4211782" y="5818080"/>
            <a:ext cx="2632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/>
              <a:t>Beam-matter interactions are crucial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430B5BF2-ECBB-F54C-A7B0-AECCD5EB3CB3}"/>
              </a:ext>
            </a:extLst>
          </p:cNvPr>
          <p:cNvSpPr/>
          <p:nvPr/>
        </p:nvSpPr>
        <p:spPr>
          <a:xfrm rot="5400000">
            <a:off x="1595484" y="3910663"/>
            <a:ext cx="955964" cy="429491"/>
          </a:xfrm>
          <a:prstGeom prst="rightArrow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270232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B3645-0148-8C4D-B412-5946C12C7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161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</a:t>
            </a:r>
            <a:r>
              <a:rPr lang="en-US" sz="4300"/>
              <a:t> validation – Beam profiles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62AE0-DBC0-9E43-AD82-A931D372D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8867"/>
            <a:ext cx="5709557" cy="4351338"/>
          </a:xfrm>
        </p:spPr>
        <p:txBody>
          <a:bodyPr>
            <a:normAutofit/>
          </a:bodyPr>
          <a:lstStyle/>
          <a:p>
            <a:endParaRPr lang="en-US" sz="2200"/>
          </a:p>
          <a:p>
            <a:r>
              <a:rPr lang="en-US" sz="2200"/>
              <a:t>Beam Profile Monitors analysis</a:t>
            </a:r>
          </a:p>
          <a:p>
            <a:pPr lvl="1"/>
            <a:r>
              <a:rPr lang="en-US" sz="2200"/>
              <a:t>Binning follows the exact geometry of the BPM</a:t>
            </a:r>
          </a:p>
          <a:p>
            <a:pPr lvl="1"/>
            <a:r>
              <a:rPr lang="en-US" sz="2200"/>
              <a:t>Gaussian fit to extract the distribution sigma beam size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6B697E82-F0FB-0142-A9EB-4E2CDF5A0B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0" r="6271" b="1"/>
          <a:stretch/>
        </p:blipFill>
        <p:spPr>
          <a:xfrm>
            <a:off x="6791598" y="1252723"/>
            <a:ext cx="4998066" cy="5103627"/>
          </a:xfrm>
          <a:custGeom>
            <a:avLst/>
            <a:gdLst>
              <a:gd name="connsiteX0" fmla="*/ 133155 w 4114800"/>
              <a:gd name="connsiteY0" fmla="*/ 0 h 5712488"/>
              <a:gd name="connsiteX1" fmla="*/ 3981645 w 4114800"/>
              <a:gd name="connsiteY1" fmla="*/ 0 h 5712488"/>
              <a:gd name="connsiteX2" fmla="*/ 4114800 w 4114800"/>
              <a:gd name="connsiteY2" fmla="*/ 133155 h 5712488"/>
              <a:gd name="connsiteX3" fmla="*/ 4114800 w 4114800"/>
              <a:gd name="connsiteY3" fmla="*/ 5579333 h 5712488"/>
              <a:gd name="connsiteX4" fmla="*/ 3981645 w 4114800"/>
              <a:gd name="connsiteY4" fmla="*/ 5712488 h 5712488"/>
              <a:gd name="connsiteX5" fmla="*/ 133155 w 4114800"/>
              <a:gd name="connsiteY5" fmla="*/ 5712488 h 5712488"/>
              <a:gd name="connsiteX6" fmla="*/ 0 w 4114800"/>
              <a:gd name="connsiteY6" fmla="*/ 5579333 h 5712488"/>
              <a:gd name="connsiteX7" fmla="*/ 0 w 4114800"/>
              <a:gd name="connsiteY7" fmla="*/ 133155 h 5712488"/>
              <a:gd name="connsiteX8" fmla="*/ 133155 w 4114800"/>
              <a:gd name="connsiteY8" fmla="*/ 0 h 571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9986DD-D80D-9A4D-8372-D51E8F9A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5</a:t>
            </a:fld>
            <a:endParaRPr lang="fr-BE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29B08AB-7243-B748-B08D-887686F2A290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0" name="Picture 9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9566A2B4-972A-CE43-A4D6-78F4FE42A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1" name="Picture 10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E792EEE9-0406-654B-A931-A8518EBBD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0E9FE81-8DBA-FB4E-9AC5-C4B9E8BFC79B}"/>
              </a:ext>
            </a:extLst>
          </p:cNvPr>
          <p:cNvSpPr txBox="1"/>
          <p:nvPr/>
        </p:nvSpPr>
        <p:spPr>
          <a:xfrm>
            <a:off x="1672727" y="4031673"/>
            <a:ext cx="37276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>
              <a:solidFill>
                <a:schemeClr val="accent6"/>
              </a:solidFill>
            </a:endParaRPr>
          </a:p>
          <a:p>
            <a:endParaRPr lang="en-US" sz="2400" b="1">
              <a:solidFill>
                <a:schemeClr val="accent6"/>
              </a:solidFill>
            </a:endParaRPr>
          </a:p>
          <a:p>
            <a:endParaRPr lang="en-US" sz="2400" b="1">
              <a:solidFill>
                <a:schemeClr val="accent6"/>
              </a:solidFill>
            </a:endParaRPr>
          </a:p>
          <a:p>
            <a:r>
              <a:rPr lang="en-US" sz="2400" b="1">
                <a:solidFill>
                  <a:schemeClr val="accent6"/>
                </a:solidFill>
              </a:rPr>
              <a:t>Aim to validate the details of the magnetic transport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7E9D5F47-20EC-2149-AFB8-07838F1A7FC4}"/>
              </a:ext>
            </a:extLst>
          </p:cNvPr>
          <p:cNvSpPr/>
          <p:nvPr/>
        </p:nvSpPr>
        <p:spPr>
          <a:xfrm rot="5400000">
            <a:off x="3010940" y="4203308"/>
            <a:ext cx="853672" cy="510403"/>
          </a:xfrm>
          <a:prstGeom prst="rightArrow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17860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E2EFD-EB56-674E-9010-AEFC86FCD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923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Model validation – Beam profiles: P1G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98554E-1F2A-7543-ACC6-8D6176A4F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6</a:t>
            </a:fld>
            <a:endParaRPr lang="fr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1BF84C-3DAE-EC4D-88DC-8490F55BF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4" y="1772624"/>
            <a:ext cx="5697553" cy="36780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83FB3C-6269-B648-BC28-4CF05C303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685" y="1772624"/>
            <a:ext cx="5697553" cy="36780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8E67CE-2514-6F47-B0EC-ED2FE40075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69" y="5435391"/>
            <a:ext cx="4133399" cy="9947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83CB9E4-4265-1744-9EFA-01F38C41F9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122" y="5450648"/>
            <a:ext cx="3893858" cy="97760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B516C84-4386-F64F-8FBE-5AD9B239BC24}"/>
              </a:ext>
            </a:extLst>
          </p:cNvPr>
          <p:cNvGrpSpPr/>
          <p:nvPr/>
        </p:nvGrpSpPr>
        <p:grpSpPr>
          <a:xfrm>
            <a:off x="9284591" y="36921"/>
            <a:ext cx="2876658" cy="792000"/>
            <a:chOff x="8749513" y="36921"/>
            <a:chExt cx="3378013" cy="972001"/>
          </a:xfrm>
        </p:grpSpPr>
        <p:pic>
          <p:nvPicPr>
            <p:cNvPr id="18" name="Picture 17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F2A7A5B9-804F-B84D-844E-E17D8ADDF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513" y="36922"/>
              <a:ext cx="1839438" cy="972000"/>
            </a:xfrm>
            <a:prstGeom prst="rect">
              <a:avLst/>
            </a:prstGeom>
          </p:spPr>
        </p:pic>
        <p:pic>
          <p:nvPicPr>
            <p:cNvPr id="19" name="Picture 18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1CB24DAB-5D5E-484F-B769-2D4C55B40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36921"/>
              <a:ext cx="1943999" cy="9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926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87F6DC4-6E45-1D46-81D0-5E68B8B2986A}"/>
              </a:ext>
            </a:extLst>
          </p:cNvPr>
          <p:cNvGrpSpPr/>
          <p:nvPr/>
        </p:nvGrpSpPr>
        <p:grpSpPr>
          <a:xfrm>
            <a:off x="9355753" y="-154"/>
            <a:ext cx="2843461" cy="802152"/>
            <a:chOff x="8778238" y="36922"/>
            <a:chExt cx="3334352" cy="978247"/>
          </a:xfrm>
        </p:grpSpPr>
        <p:pic>
          <p:nvPicPr>
            <p:cNvPr id="9" name="Picture 8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3ED2214F-C00E-0C40-B013-036DF69BB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38" y="36922"/>
              <a:ext cx="1851260" cy="978247"/>
            </a:xfrm>
            <a:prstGeom prst="rect">
              <a:avLst/>
            </a:prstGeom>
          </p:spPr>
        </p:pic>
        <p:pic>
          <p:nvPicPr>
            <p:cNvPr id="10" name="Picture 9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D0A50583-3092-824D-9ED9-663A9D15A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42123"/>
              <a:ext cx="1929063" cy="964532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0F3610-9974-A54A-B6B6-F370607F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77"/>
            <a:ext cx="9937830" cy="1325563"/>
          </a:xfrm>
        </p:spPr>
        <p:txBody>
          <a:bodyPr>
            <a:normAutofit/>
          </a:bodyPr>
          <a:lstStyle/>
          <a:p>
            <a:r>
              <a:rPr lang="en-US" sz="4300"/>
              <a:t>Model validation – Beam profiles: P2G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38F543-2141-B346-87F4-C32A7508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7</a:t>
            </a:fld>
            <a:endParaRPr lang="fr-B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674519-AE85-244A-BABD-0BB6679584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39" y="1750415"/>
            <a:ext cx="5832000" cy="3691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80961-5BB2-0443-ACF6-D235BC0D2E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39" y="1761990"/>
            <a:ext cx="5721682" cy="36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54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DBCDBC1-3837-5F4C-A9B4-509636E4D3BB}"/>
              </a:ext>
            </a:extLst>
          </p:cNvPr>
          <p:cNvGrpSpPr/>
          <p:nvPr/>
        </p:nvGrpSpPr>
        <p:grpSpPr>
          <a:xfrm>
            <a:off x="9348539" y="0"/>
            <a:ext cx="2843461" cy="802152"/>
            <a:chOff x="8778238" y="36922"/>
            <a:chExt cx="3334352" cy="978247"/>
          </a:xfrm>
        </p:grpSpPr>
        <p:pic>
          <p:nvPicPr>
            <p:cNvPr id="12" name="Picture 11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978CBD15-52FD-7E46-9354-56B8B1020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38" y="36922"/>
              <a:ext cx="1851260" cy="978247"/>
            </a:xfrm>
            <a:prstGeom prst="rect">
              <a:avLst/>
            </a:prstGeom>
          </p:spPr>
        </p:pic>
        <p:pic>
          <p:nvPicPr>
            <p:cNvPr id="13" name="Picture 12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3EA2A5F3-CC35-0542-9030-9A389AA9C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42123"/>
              <a:ext cx="1929063" cy="964532"/>
            </a:xfrm>
            <a:prstGeom prst="rect">
              <a:avLst/>
            </a:prstGeom>
          </p:spPr>
        </p:pic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625BE778-195F-7341-99B3-9C9E4A8D5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77"/>
            <a:ext cx="10515600" cy="1325563"/>
          </a:xfrm>
        </p:spPr>
        <p:txBody>
          <a:bodyPr>
            <a:normAutofit/>
          </a:bodyPr>
          <a:lstStyle/>
          <a:p>
            <a:r>
              <a:rPr lang="en-US" sz="4300"/>
              <a:t>Model validation – Beam profiles: P3G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67A8FB-ECB9-5F4B-A0E9-6FB09EEEA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9F57-4FCB-448B-902C-DA84D7F56F99}" type="slidenum">
              <a:rPr lang="fr-BE" smtClean="0"/>
              <a:t>8</a:t>
            </a:fld>
            <a:endParaRPr lang="fr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68DB71-AC7B-0140-823B-DC323301D8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" y="1761014"/>
            <a:ext cx="5726656" cy="36968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FD7012-E8CF-F54B-AC2D-A356AE0A0C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416" y="1761014"/>
            <a:ext cx="5736275" cy="370302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7EA460C-86E5-D943-A67B-5A29D796FC23}"/>
              </a:ext>
            </a:extLst>
          </p:cNvPr>
          <p:cNvGrpSpPr/>
          <p:nvPr/>
        </p:nvGrpSpPr>
        <p:grpSpPr>
          <a:xfrm>
            <a:off x="9355753" y="-154"/>
            <a:ext cx="2843461" cy="802152"/>
            <a:chOff x="8778238" y="36922"/>
            <a:chExt cx="3334352" cy="978247"/>
          </a:xfrm>
        </p:grpSpPr>
        <p:pic>
          <p:nvPicPr>
            <p:cNvPr id="8" name="Picture 7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05A17C66-9827-F848-B6B4-42785767C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38" y="36922"/>
              <a:ext cx="1851260" cy="978247"/>
            </a:xfrm>
            <a:prstGeom prst="rect">
              <a:avLst/>
            </a:prstGeom>
          </p:spPr>
        </p:pic>
        <p:pic>
          <p:nvPicPr>
            <p:cNvPr id="10" name="Picture 9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B8A26C0D-F3EE-4045-B1E2-F66A776AA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527" y="42123"/>
              <a:ext cx="1929063" cy="964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45979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FA99B63-FD9B-8747-951F-D97C0D849B1F}" vid="{E5525623-B708-0646-9690-B984B3AE34EB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FA99B63-FD9B-8747-951F-D97C0D849B1F}" vid="{1241AF1F-061C-AF4A-AD04-3C21665C0BF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7CE6B7578C4F44A67243F309D02199" ma:contentTypeVersion="10" ma:contentTypeDescription="Crée un document." ma:contentTypeScope="" ma:versionID="dce8ecd55c2d0493ba59be34e9058c97">
  <xsd:schema xmlns:xsd="http://www.w3.org/2001/XMLSchema" xmlns:xs="http://www.w3.org/2001/XMLSchema" xmlns:p="http://schemas.microsoft.com/office/2006/metadata/properties" xmlns:ns2="bed76588-8af8-4a3c-9576-0ef4e9927b83" targetNamespace="http://schemas.microsoft.com/office/2006/metadata/properties" ma:root="true" ma:fieldsID="cd9b1e54899ee0c1661efd1d687792c9" ns2:_="">
    <xsd:import namespace="bed76588-8af8-4a3c-9576-0ef4e9927b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d76588-8af8-4a3c-9576-0ef4e9927b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4548D8-89BF-4881-9684-837377F3B03D}"/>
</file>

<file path=customXml/itemProps2.xml><?xml version="1.0" encoding="utf-8"?>
<ds:datastoreItem xmlns:ds="http://schemas.openxmlformats.org/officeDocument/2006/customXml" ds:itemID="{EB8731C7-C56C-49BC-93BC-B18DB8CBB1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AE221D-CA89-4F04-B507-E2A3D351F92D}">
  <ds:schemaRefs>
    <ds:schemaRef ds:uri="http://purl.org/dc/terms/"/>
    <ds:schemaRef ds:uri="http://purl.org/dc/dcmitype/"/>
    <ds:schemaRef ds:uri="bed76588-8af8-4a3c-9576-0ef4e9927b83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374</TotalTime>
  <Words>609</Words>
  <Application>Microsoft Macintosh PowerPoint</Application>
  <PresentationFormat>Widescreen</PresentationFormat>
  <Paragraphs>99</Paragraphs>
  <Slides>22</Slides>
  <Notes>1</Notes>
  <HiddenSlides>4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Rounded MT Bold</vt:lpstr>
      <vt:lpstr>Calibri</vt:lpstr>
      <vt:lpstr>Calibri Light</vt:lpstr>
      <vt:lpstr>Cambria Math</vt:lpstr>
      <vt:lpstr>Wingdings</vt:lpstr>
      <vt:lpstr>Thème Office</vt:lpstr>
      <vt:lpstr>1_Thème Office</vt:lpstr>
      <vt:lpstr>Self-consistent beam dynamics and beam-matter interactions model of a compact proton therapy facility</vt:lpstr>
      <vt:lpstr>PowerPoint Presentation</vt:lpstr>
      <vt:lpstr>Model Description</vt:lpstr>
      <vt:lpstr>Model Description</vt:lpstr>
      <vt:lpstr>Model validation – Total efficiency</vt:lpstr>
      <vt:lpstr>Model validation – Beam profiles</vt:lpstr>
      <vt:lpstr>Model validation – Beam profiles: P1G</vt:lpstr>
      <vt:lpstr>Model validation – Beam profiles: P2G</vt:lpstr>
      <vt:lpstr>Model validation – Beam profiles: P3G </vt:lpstr>
      <vt:lpstr>Model validation – Beam profiles: P4G</vt:lpstr>
      <vt:lpstr>Model validation: Bragg peaks</vt:lpstr>
      <vt:lpstr>Model validation: Bragg peaks </vt:lpstr>
      <vt:lpstr>Model validation: Bragg peaks</vt:lpstr>
      <vt:lpstr>Model validation: Bragg peaks</vt:lpstr>
      <vt:lpstr>Using the model – Ambient dose</vt:lpstr>
      <vt:lpstr>Using the model – Ambient dose</vt:lpstr>
      <vt:lpstr>Using the model – Shielding activation</vt:lpstr>
      <vt:lpstr>Using the model – Shielding activation</vt:lpstr>
      <vt:lpstr>Using the model – Shielding activation</vt:lpstr>
      <vt:lpstr>PowerPoint Presentation</vt:lpstr>
      <vt:lpstr>Thank you for your attention! Any 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Self-consistent beam dynamics and beam-matter interactions model of a compact proton therapy facility</dc:title>
  <dc:creator>RAMOISIAUX  Eliott</dc:creator>
  <cp:lastModifiedBy>RAMOISIAUX  Eliott</cp:lastModifiedBy>
  <cp:revision>3</cp:revision>
  <dcterms:created xsi:type="dcterms:W3CDTF">2020-01-29T08:28:07Z</dcterms:created>
  <dcterms:modified xsi:type="dcterms:W3CDTF">2020-02-06T14:28:11Z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0x010100D17CE6B7578C4F44A67243F309D02199</vt:lpwstr>
  </property>
</Properties>
</file>