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4"/>
  </p:sldMasterIdLst>
  <p:notesMasterIdLst>
    <p:notesMasterId r:id="rId34"/>
  </p:notesMasterIdLst>
  <p:sldIdLst>
    <p:sldId id="257" r:id="rId5"/>
    <p:sldId id="259" r:id="rId6"/>
    <p:sldId id="307" r:id="rId7"/>
    <p:sldId id="308" r:id="rId8"/>
    <p:sldId id="293" r:id="rId9"/>
    <p:sldId id="289" r:id="rId10"/>
    <p:sldId id="290" r:id="rId11"/>
    <p:sldId id="288" r:id="rId12"/>
    <p:sldId id="291" r:id="rId13"/>
    <p:sldId id="311" r:id="rId14"/>
    <p:sldId id="326" r:id="rId15"/>
    <p:sldId id="261" r:id="rId16"/>
    <p:sldId id="300" r:id="rId17"/>
    <p:sldId id="260" r:id="rId18"/>
    <p:sldId id="312" r:id="rId19"/>
    <p:sldId id="309" r:id="rId20"/>
    <p:sldId id="313" r:id="rId21"/>
    <p:sldId id="295" r:id="rId22"/>
    <p:sldId id="302" r:id="rId23"/>
    <p:sldId id="325" r:id="rId24"/>
    <p:sldId id="322" r:id="rId25"/>
    <p:sldId id="324" r:id="rId26"/>
    <p:sldId id="304" r:id="rId27"/>
    <p:sldId id="327" r:id="rId28"/>
    <p:sldId id="323" r:id="rId29"/>
    <p:sldId id="330" r:id="rId30"/>
    <p:sldId id="316" r:id="rId31"/>
    <p:sldId id="328" r:id="rId32"/>
    <p:sldId id="258" r:id="rId3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9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32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E83C1-91CF-D640-9773-725C952FB09E}" type="datetimeFigureOut">
              <a:rPr lang="en-BE" smtClean="0"/>
              <a:t>07/02/2020</a:t>
            </a:fld>
            <a:endParaRPr lang="en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129A7B-7E6A-8C4B-B7D4-DA7790A47BCF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66719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E91346-2061-49C3-9F7B-D0F8855366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BE7AB02-9E54-4B09-92FD-FF9A4A5300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C236CF2-F61F-4B7A-86AE-85287C0DC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50E6-F75E-C246-A7DC-61FB92227951}" type="datetime1">
              <a:rPr lang="en-US" smtClean="0"/>
              <a:t>2/7/20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064B01D-F483-43E2-9C5B-6769ECB27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F722BE5-3365-47D4-8711-28BE1E72E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21156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9F5BA9-1A45-4BCC-A8F8-B2D6D64FC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504A94A-6418-4384-8D3D-86B62EB549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F1D61D6-3772-430C-834D-14DAA77E0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525F0-ED57-4846-ACCD-C767A89EB739}" type="datetime1">
              <a:rPr lang="en-US" smtClean="0"/>
              <a:t>2/7/20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983BAF1-AC3F-49BC-A9BF-19430110E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E26312C-B356-44DF-A30B-1A9CE6FC6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41498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51884A9-333A-4869-9D5F-4ED6BA7F64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044AE90-E1CA-4485-AFE4-61BC408272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F066B4-6A35-4676-87B2-54844764A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788DF-87C9-1348-B775-0633E7EA5CCF}" type="datetime1">
              <a:rPr lang="en-US" smtClean="0"/>
              <a:t>2/7/20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5D3F973-1594-4554-90BA-AF7568F11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2708DE5-7F60-4018-9E8C-7AA7CBAEF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03484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02DE24-15FC-4B44-B155-7BDC8D481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08DB29-659E-4599-B031-25223AFF76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9D2E40A-DFBE-4A23-A736-7049E30F1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DF05-59DA-BE43-BA84-94ADD0835454}" type="datetime1">
              <a:rPr lang="en-US" smtClean="0"/>
              <a:t>2/7/20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0DE7019-F85B-4AAA-80DD-D41CD5029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E181130-023B-4BB2-BC6D-D5D199304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16126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4F5D05-D662-42F0-A913-F4E29F568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1479C3E-22EE-4BA4-99E0-3B4ECE2771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0190596-E15F-43AD-8506-BE1BBEE6F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74F5E-5A8D-0240-8879-0A279C40A5D0}" type="datetime1">
              <a:rPr lang="en-US" smtClean="0"/>
              <a:t>2/7/20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6A501C-CEA7-4842-B0CB-445272786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0DDBBC-57B8-4CCD-B177-EC4FCD0F1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6027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C3531B-A7CA-45C2-9D3F-456C6CF27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5458895-169C-4A2F-ADB6-31B81491B8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62FA7B2-ABC6-4907-9C25-393387053B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2264EC6-8F71-44AB-9A5C-F337598E9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63EFC-0867-3E4D-B018-A4DA42FEC449}" type="datetime1">
              <a:rPr lang="en-US" smtClean="0"/>
              <a:t>2/7/20</a:t>
            </a:fld>
            <a:endParaRPr lang="fr-BE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65D4B52-8FCD-41EA-ADB9-3890C5453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127EB69-278D-4366-87EA-CF7134D70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31269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223A5D-45AA-4A61-ACDC-6F53C650E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07ADE8C-E43D-4A55-B3A3-F11F939E7C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1BD3340-E36C-4817-85D1-9559BB99FF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5F160CE-4138-4141-A8DD-E8D8EDC3DD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1E2B0B2-83D1-43CC-BBB4-F865C272BE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B5D53DA-75BC-458C-951F-B6A175794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C939C-111F-484A-BD61-39E2BB7A0911}" type="datetime1">
              <a:rPr lang="en-US" smtClean="0"/>
              <a:t>2/7/20</a:t>
            </a:fld>
            <a:endParaRPr lang="fr-BE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C80BBE3-C111-41CD-861B-A02EBCE13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C9EFB37-44C0-49DC-80E8-296F94A26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2164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A20224-3B77-421B-9FC9-986BC49B1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7FB66CF-6209-438A-ABCA-2AA377B82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D931B-005A-514E-BB8C-404EB5DD4F33}" type="datetime1">
              <a:rPr lang="en-US" smtClean="0"/>
              <a:t>2/7/20</a:t>
            </a:fld>
            <a:endParaRPr lang="fr-BE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683B011-A78A-4E9A-97EA-D34C6B8F9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EA11420-7CF5-4B3E-801E-FEAE44208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35925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433B8ED-CD1C-467B-AD37-80821A57F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212B5-F437-904F-8652-80F7F49ADF85}" type="datetime1">
              <a:rPr lang="en-US" smtClean="0"/>
              <a:t>2/7/20</a:t>
            </a:fld>
            <a:endParaRPr lang="fr-BE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C157E14-075C-4BFD-BBEC-49ADCEE5E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FE17F12-D1D5-4C81-B00D-2D837C669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44872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9339F8-AF7F-4C44-895C-EE01BB8D0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BE2081-B3A9-48D1-9586-D1777EC11A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FDD5411-25C6-4B50-BD48-C456C4ED33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9D165F8-3463-4340-B2DA-536415E95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2161A-4474-3E4A-96DF-391AF9EACF08}" type="datetime1">
              <a:rPr lang="en-US" smtClean="0"/>
              <a:t>2/7/20</a:t>
            </a:fld>
            <a:endParaRPr lang="fr-BE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6230D47-4E74-4CD4-8096-0FBB63DB6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A358FA6-9C7D-471A-AE78-30F24F2D0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53273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CAA8F4-FE96-4ACC-84D8-B7149975C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2D81CF7-4557-4DF5-B9E7-DD7A2033D6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4E13C79-3B2A-456D-A564-A36E59257E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23977B7-CB6A-491D-B524-22D27FB6A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47E11-0CD5-7A47-8D9D-47D3878CD37E}" type="datetime1">
              <a:rPr lang="en-US" smtClean="0"/>
              <a:t>2/7/20</a:t>
            </a:fld>
            <a:endParaRPr lang="fr-BE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985C981-B704-4C56-AF32-62BA5877D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9C38935-50F4-4510-B66D-16AEBC07A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0012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D7BB0B2-6290-437D-9144-680B0820E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EE090B-12CD-447D-977F-0431748747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3EBBB8-463D-4FDE-B895-0A6843381B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16E43-AC2A-1A42-94D0-53FBA2CADBD6}" type="datetime1">
              <a:rPr lang="en-US" smtClean="0"/>
              <a:t>2/7/20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E83BB72-3628-44D3-B455-7E8178B175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BE"/>
              <a:t>BHPA - 07/02/2020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FFDBCB-618A-40C6-90D2-E84C486F01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FEBB6-E3BB-4148-B02A-01500C13CEC4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Image 13" descr="logo3lp.eps">
            <a:extLst>
              <a:ext uri="{FF2B5EF4-FFF2-40B4-BE49-F238E27FC236}">
                <a16:creationId xmlns:a16="http://schemas.microsoft.com/office/drawing/2014/main" id="{96BCBA97-A46B-4539-BC83-7B6D303303B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277177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49B5B3FB-BF58-4ED6-98D9-69036D9AE20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92660"/>
            <a:ext cx="12192000" cy="166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421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68062-2FD2-CE48-A189-7150861E04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8086" y="1122363"/>
            <a:ext cx="10591800" cy="2387600"/>
          </a:xfrm>
        </p:spPr>
        <p:txBody>
          <a:bodyPr>
            <a:normAutofit/>
          </a:bodyPr>
          <a:lstStyle/>
          <a:p>
            <a:r>
              <a:rPr lang="en-BE" sz="3200" b="1" dirty="0">
                <a:latin typeface="+mn-lt"/>
              </a:rPr>
              <a:t>Optimization of a proton therapy passive scattering eye treatment beamline toward improved clinical performances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409435-3386-A844-8D6B-103A6E4352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2885" y="3602038"/>
            <a:ext cx="9775115" cy="1655762"/>
          </a:xfrm>
        </p:spPr>
        <p:txBody>
          <a:bodyPr>
            <a:normAutofit/>
          </a:bodyPr>
          <a:lstStyle/>
          <a:p>
            <a:r>
              <a:rPr lang="en-BE" sz="1800" u="sng" dirty="0"/>
              <a:t>Eustache Gnacadja</a:t>
            </a:r>
            <a:r>
              <a:rPr lang="en-BE" sz="1800" dirty="0"/>
              <a:t>, Cédric Hernalsteens, Carolina Fuentes, Quentin Flandroy, Nicolas Pauly, Eliott Ramoisiaux, Robin Tesse, Arthur Vandenhoeke, Marion Vanwelde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E81EA94-617B-9D4F-A8EA-849C696625D3}"/>
                  </a:ext>
                </a:extLst>
              </p:cNvPr>
              <p:cNvSpPr txBox="1"/>
              <p:nvPr/>
            </p:nvSpPr>
            <p:spPr>
              <a:xfrm>
                <a:off x="4387327" y="4668818"/>
                <a:ext cx="3417346" cy="4755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BE" sz="2400" b="1" dirty="0"/>
                  <a:t>BHPA - February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𝟕</m:t>
                        </m:r>
                      </m:e>
                      <m:sup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𝒕𝒉</m:t>
                        </m:r>
                      </m:sup>
                    </m:sSup>
                  </m:oMath>
                </a14:m>
                <a:r>
                  <a:rPr lang="en-BE" sz="2400" b="1" dirty="0"/>
                  <a:t> 2020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E81EA94-617B-9D4F-A8EA-849C696625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7327" y="4668818"/>
                <a:ext cx="3417346" cy="475579"/>
              </a:xfrm>
              <a:prstGeom prst="rect">
                <a:avLst/>
              </a:prstGeom>
              <a:blipFill>
                <a:blip r:embed="rId2"/>
                <a:stretch>
                  <a:fillRect l="-2583" t="-5263" r="-2214" b="-28947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E4CB8B83-1AE2-4946-90DA-E07DDFC1F2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168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B30F8-0F0E-234E-9DB9-5D962B61C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			</a:t>
            </a:r>
            <a:br>
              <a:rPr lang="en-US" b="1" dirty="0">
                <a:latin typeface="+mn-lt"/>
              </a:rPr>
            </a:br>
            <a:r>
              <a:rPr lang="en-US" b="1" dirty="0">
                <a:latin typeface="+mn-lt"/>
              </a:rPr>
              <a:t>			Context &amp; challenges</a:t>
            </a:r>
            <a:endParaRPr lang="en-BE" b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6CA02D-433B-4644-90F8-25DADC3BD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u="sng" dirty="0"/>
              <a:t>AIM</a:t>
            </a:r>
            <a:r>
              <a:rPr lang="en-GB" dirty="0"/>
              <a:t>:  Optimize the clinical performances of the eye beamline part of the IBA Proteus Plus system</a:t>
            </a:r>
          </a:p>
          <a:p>
            <a:endParaRPr lang="en-BE" dirty="0"/>
          </a:p>
        </p:txBody>
      </p:sp>
      <p:pic>
        <p:nvPicPr>
          <p:cNvPr id="11" name="Picture 10" descr="A close up of a map&#10;&#10;Description automatically generated">
            <a:extLst>
              <a:ext uri="{FF2B5EF4-FFF2-40B4-BE49-F238E27FC236}">
                <a16:creationId xmlns:a16="http://schemas.microsoft.com/office/drawing/2014/main" id="{723E3B7F-844E-9D43-9B08-4CFAE6F6A8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63" y="3044416"/>
            <a:ext cx="4394544" cy="3119653"/>
          </a:xfrm>
          <a:prstGeom prst="rect">
            <a:avLst/>
          </a:prstGeom>
        </p:spPr>
      </p:pic>
      <p:pic>
        <p:nvPicPr>
          <p:cNvPr id="13" name="Picture 12" descr="A picture containing map&#10;&#10;Description automatically generated">
            <a:extLst>
              <a:ext uri="{FF2B5EF4-FFF2-40B4-BE49-F238E27FC236}">
                <a16:creationId xmlns:a16="http://schemas.microsoft.com/office/drawing/2014/main" id="{CE104E73-1749-994D-B10B-323440A77C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9129" y="3044416"/>
            <a:ext cx="5329891" cy="3132546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20EB90AC-1FB9-F647-B096-139C588321DB}"/>
              </a:ext>
            </a:extLst>
          </p:cNvPr>
          <p:cNvSpPr/>
          <p:nvPr/>
        </p:nvSpPr>
        <p:spPr>
          <a:xfrm>
            <a:off x="4001844" y="4287959"/>
            <a:ext cx="720763" cy="645459"/>
          </a:xfrm>
          <a:prstGeom prst="ellipse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>
              <a:noFill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A6611C5-119E-9244-93DD-3F7BD8FDEE04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4362226" y="3360699"/>
            <a:ext cx="2834640" cy="927260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404426C-C46F-724D-B852-0B70FBD6DEAB}"/>
              </a:ext>
            </a:extLst>
          </p:cNvPr>
          <p:cNvCxnSpPr>
            <a:cxnSpLocks/>
            <a:stCxn id="14" idx="4"/>
          </p:cNvCxnSpPr>
          <p:nvPr/>
        </p:nvCxnSpPr>
        <p:spPr>
          <a:xfrm flipV="1">
            <a:off x="4362226" y="4604244"/>
            <a:ext cx="6667948" cy="329174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7F01B5E8-9027-1E46-B593-D5ABB792EE5E}"/>
              </a:ext>
            </a:extLst>
          </p:cNvPr>
          <p:cNvSpPr txBox="1"/>
          <p:nvPr/>
        </p:nvSpPr>
        <p:spPr>
          <a:xfrm>
            <a:off x="6572922" y="2549562"/>
            <a:ext cx="4001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E" dirty="0"/>
              <a:t>	</a:t>
            </a:r>
            <a:r>
              <a:rPr lang="en-BE" b="1" dirty="0">
                <a:solidFill>
                  <a:schemeClr val="accent2">
                    <a:lumMod val="75000"/>
                  </a:schemeClr>
                </a:solidFill>
              </a:rPr>
              <a:t>       EYE NOZZLE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0DB7EAF-2970-4D47-AB73-DA5E46518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0D4A28C-AC59-2D4D-91A6-72131CDF2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9</a:t>
            </a:fld>
            <a:endParaRPr lang="fr-BE"/>
          </a:p>
        </p:txBody>
      </p:sp>
      <p:pic>
        <p:nvPicPr>
          <p:cNvPr id="17" name="Picture 16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6611A2A0-005D-CD4D-9B72-AA97F30DD6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692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B30F8-0F0E-234E-9DB9-5D962B61C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			</a:t>
            </a:r>
            <a:br>
              <a:rPr lang="en-US" b="1" dirty="0">
                <a:latin typeface="+mn-lt"/>
              </a:rPr>
            </a:br>
            <a:r>
              <a:rPr lang="en-US" b="1" dirty="0">
                <a:latin typeface="+mn-lt"/>
              </a:rPr>
              <a:t>			Context &amp; challenges</a:t>
            </a:r>
            <a:endParaRPr lang="en-BE" b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6CA02D-433B-4644-90F8-25DADC3BD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u="sng" dirty="0"/>
              <a:t>AIM</a:t>
            </a:r>
            <a:r>
              <a:rPr lang="en-GB" dirty="0"/>
              <a:t>:  Optimize the clinical performances of the eye beamline part of the IBA Proteus Plus system</a:t>
            </a:r>
          </a:p>
          <a:p>
            <a:pPr marL="0" indent="0">
              <a:buNone/>
            </a:pPr>
            <a:r>
              <a:rPr lang="en-BE" dirty="0"/>
              <a:t>	</a:t>
            </a:r>
          </a:p>
          <a:p>
            <a:pPr marL="0" indent="0">
              <a:buNone/>
            </a:pPr>
            <a:r>
              <a:rPr lang="en-BE" dirty="0"/>
              <a:t>	    Target values for the clinical parameters to be optimzed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DF47E0B-01FA-2F4E-8BA1-A7EADC3F39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118350"/>
              </p:ext>
            </p:extLst>
          </p:nvPr>
        </p:nvGraphicFramePr>
        <p:xfrm>
          <a:off x="1438275" y="3781521"/>
          <a:ext cx="9915525" cy="1123950"/>
        </p:xfrm>
        <a:graphic>
          <a:graphicData uri="http://schemas.openxmlformats.org/drawingml/2006/table">
            <a:tbl>
              <a:tblPr/>
              <a:tblGrid>
                <a:gridCol w="1981200">
                  <a:extLst>
                    <a:ext uri="{9D8B030D-6E8A-4147-A177-3AD203B41FA5}">
                      <a16:colId xmlns:a16="http://schemas.microsoft.com/office/drawing/2014/main" val="3334119228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829603027"/>
                    </a:ext>
                  </a:extLst>
                </a:gridCol>
                <a:gridCol w="1590675">
                  <a:extLst>
                    <a:ext uri="{9D8B030D-6E8A-4147-A177-3AD203B41FA5}">
                      <a16:colId xmlns:a16="http://schemas.microsoft.com/office/drawing/2014/main" val="2129407670"/>
                    </a:ext>
                  </a:extLst>
                </a:gridCol>
                <a:gridCol w="2381250">
                  <a:extLst>
                    <a:ext uri="{9D8B030D-6E8A-4147-A177-3AD203B41FA5}">
                      <a16:colId xmlns:a16="http://schemas.microsoft.com/office/drawing/2014/main" val="3532198602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1499455176"/>
                    </a:ext>
                  </a:extLst>
                </a:gridCol>
              </a:tblGrid>
              <a:tr h="714375"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800" b="1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Lateral Penumbra (mm)​</a:t>
                      </a:r>
                      <a:endParaRPr lang="en-US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62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800" b="1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Lateral Flatness​ (%)</a:t>
                      </a:r>
                      <a:endParaRPr lang="en-US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62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800" b="1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In-depth SOBP Uniformity​ (%)</a:t>
                      </a:r>
                      <a:endParaRPr lang="en-US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62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800" b="1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Distal Fall-Off</a:t>
                      </a:r>
                    </a:p>
                    <a:p>
                      <a:pPr algn="ctr" fontAlgn="base"/>
                      <a:r>
                        <a:rPr lang="en-US" sz="1800" b="1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(mm)​</a:t>
                      </a:r>
                      <a:endParaRPr lang="en-US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62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800" b="1" i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Dose Rate​</a:t>
                      </a:r>
                      <a:endParaRPr lang="en-US" b="1" i="0">
                        <a:solidFill>
                          <a:srgbClr val="FFFFFF"/>
                        </a:solidFill>
                        <a:effectLst/>
                      </a:endParaRPr>
                    </a:p>
                    <a:p>
                      <a:pPr algn="ctr" fontAlgn="base"/>
                      <a:r>
                        <a:rPr lang="en-US" sz="1800" b="1" i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(Gy/min)​</a:t>
                      </a:r>
                      <a:endParaRPr lang="en-US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62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540057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1.5 - 2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62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 at skin​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62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62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1 - 2.2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62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15​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62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86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664409"/>
                  </a:ext>
                </a:extLst>
              </a:tr>
            </a:tbl>
          </a:graphicData>
        </a:graphic>
      </p:graphicFrame>
      <p:sp>
        <p:nvSpPr>
          <p:cNvPr id="8" name="Rectangle 1">
            <a:extLst>
              <a:ext uri="{FF2B5EF4-FFF2-40B4-BE49-F238E27FC236}">
                <a16:creationId xmlns:a16="http://schemas.microsoft.com/office/drawing/2014/main" id="{F8541A06-BFC0-B248-89C1-732E5B346D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8238" y="33385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BE" altLang="en-BE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endParaRPr kumimoji="0" lang="en-BE" altLang="en-B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BE" altLang="en-B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3C1F15E-47F4-B645-A0E4-1DA123FEE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6508B34-53DB-974F-A2E4-856ADFBBE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10</a:t>
            </a:fld>
            <a:endParaRPr lang="fr-BE"/>
          </a:p>
        </p:txBody>
      </p:sp>
      <p:pic>
        <p:nvPicPr>
          <p:cNvPr id="11" name="Picture 10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F4E5FA5F-8011-6C44-9F1D-A59B780355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1349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B5AD3-4177-6341-8257-C6F56205B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b="1" dirty="0">
                <a:latin typeface="+mn-lt"/>
              </a:rPr>
              <a:t>		   </a:t>
            </a:r>
            <a:br>
              <a:rPr lang="en-BE" b="1" dirty="0">
                <a:latin typeface="+mn-lt"/>
              </a:rPr>
            </a:br>
            <a:r>
              <a:rPr lang="en-BE" b="1" dirty="0">
                <a:latin typeface="+mn-lt"/>
              </a:rPr>
              <a:t>		     Materials and Methods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563F7-79A8-164B-BB19-D256FB1CEC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BE" b="1" dirty="0"/>
              <a:t>Simulation tools:</a:t>
            </a:r>
          </a:p>
          <a:p>
            <a:pPr marL="0" indent="0">
              <a:buNone/>
            </a:pPr>
            <a:endParaRPr lang="en-BE" b="1" dirty="0"/>
          </a:p>
          <a:p>
            <a:pPr lvl="1"/>
            <a:r>
              <a:rPr lang="en-BE" sz="2200" b="1" dirty="0"/>
              <a:t>Beam Delivery Simulation </a:t>
            </a:r>
            <a:r>
              <a:rPr lang="en-BE" sz="2200" dirty="0"/>
              <a:t>(BDSIM)</a:t>
            </a:r>
          </a:p>
          <a:p>
            <a:pPr lvl="2"/>
            <a:r>
              <a:rPr lang="en-BE" dirty="0"/>
              <a:t>C++ library built on the top of GEANT4</a:t>
            </a:r>
          </a:p>
          <a:p>
            <a:pPr lvl="2"/>
            <a:r>
              <a:rPr lang="en-BE" dirty="0"/>
              <a:t>Allows particle tracking and beam-matter interations studies </a:t>
            </a:r>
            <a:r>
              <a:rPr lang="en-GB" dirty="0"/>
              <a:t>at the same time (self-consistent simulation)</a:t>
            </a:r>
            <a:endParaRPr lang="en-BE" dirty="0"/>
          </a:p>
          <a:p>
            <a:pPr marL="914400" lvl="2" indent="0">
              <a:buNone/>
            </a:pPr>
            <a:endParaRPr lang="en-BE" dirty="0"/>
          </a:p>
          <a:p>
            <a:pPr lvl="1"/>
            <a:r>
              <a:rPr lang="en-BE" sz="2200" b="1" dirty="0"/>
              <a:t>MANZONI</a:t>
            </a:r>
            <a:r>
              <a:rPr lang="en-BE" sz="2200" dirty="0"/>
              <a:t> (In-house fast particle tracking code)</a:t>
            </a:r>
          </a:p>
          <a:p>
            <a:pPr lvl="2"/>
            <a:r>
              <a:rPr lang="en-BE" dirty="0"/>
              <a:t>Python library, which implements proton beams propagation through beamlines and accelerator elements (Quadrupoles, Dipoles, Sextupoles, Drifts, …)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D3F97-EA03-F14F-9B7B-392DF94E3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033E23A-7101-4140-8FEC-718D832CA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11</a:t>
            </a:fld>
            <a:endParaRPr lang="fr-BE"/>
          </a:p>
        </p:txBody>
      </p:sp>
      <p:pic>
        <p:nvPicPr>
          <p:cNvPr id="9" name="Picture 8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12FC91DD-DAC9-D247-804D-28920A512D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1588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B5AD3-4177-6341-8257-C6F56205B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b="1" dirty="0">
                <a:latin typeface="+mn-lt"/>
              </a:rPr>
              <a:t>		   </a:t>
            </a:r>
            <a:br>
              <a:rPr lang="en-BE" b="1" dirty="0">
                <a:latin typeface="+mn-lt"/>
              </a:rPr>
            </a:br>
            <a:r>
              <a:rPr lang="en-BE" b="1" dirty="0">
                <a:latin typeface="+mn-lt"/>
              </a:rPr>
              <a:t>		     Materials and Methods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563F7-79A8-164B-BB19-D256FB1CE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6546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Workflow:</a:t>
            </a:r>
          </a:p>
          <a:p>
            <a:pPr marL="0" indent="0">
              <a:buNone/>
            </a:pPr>
            <a:endParaRPr lang="en-BE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20C520C-A00D-8644-A71F-3FD6FDDFA598}"/>
              </a:ext>
            </a:extLst>
          </p:cNvPr>
          <p:cNvSpPr/>
          <p:nvPr/>
        </p:nvSpPr>
        <p:spPr>
          <a:xfrm>
            <a:off x="1914525" y="2376027"/>
            <a:ext cx="2133600" cy="11756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E" dirty="0"/>
              <a:t>Beam degradation study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EB62B546-5EA9-A749-9FCC-16333E7CACC7}"/>
              </a:ext>
            </a:extLst>
          </p:cNvPr>
          <p:cNvSpPr/>
          <p:nvPr/>
        </p:nvSpPr>
        <p:spPr>
          <a:xfrm>
            <a:off x="5836102" y="2376027"/>
            <a:ext cx="2133600" cy="11756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E" dirty="0"/>
              <a:t>Beam Transport System (BTS) optimization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56720CE-F4EF-B844-80A3-866D296AD46D}"/>
              </a:ext>
            </a:extLst>
          </p:cNvPr>
          <p:cNvSpPr/>
          <p:nvPr/>
        </p:nvSpPr>
        <p:spPr>
          <a:xfrm>
            <a:off x="9775371" y="2359697"/>
            <a:ext cx="2133600" cy="1175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E" dirty="0"/>
              <a:t>Design of the nozzle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19DFE844-A995-A246-9150-64F184846F1C}"/>
              </a:ext>
            </a:extLst>
          </p:cNvPr>
          <p:cNvSpPr/>
          <p:nvPr/>
        </p:nvSpPr>
        <p:spPr>
          <a:xfrm>
            <a:off x="283029" y="2445683"/>
            <a:ext cx="1587664" cy="997144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E" sz="1400" b="1" dirty="0">
                <a:solidFill>
                  <a:schemeClr val="bg1"/>
                </a:solidFill>
              </a:rPr>
              <a:t>230 MeV pencil beam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47CFCE83-CB77-284D-B8D5-44D5658EFD82}"/>
              </a:ext>
            </a:extLst>
          </p:cNvPr>
          <p:cNvSpPr/>
          <p:nvPr/>
        </p:nvSpPr>
        <p:spPr>
          <a:xfrm>
            <a:off x="4258352" y="2359697"/>
            <a:ext cx="1533918" cy="1268186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E" sz="1400" b="1" dirty="0">
                <a:solidFill>
                  <a:schemeClr val="bg1"/>
                </a:solidFill>
              </a:rPr>
              <a:t>Beam optics  at beamline entrance</a:t>
            </a: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D65776D3-82B6-8D41-BA89-730A727FEDF9}"/>
              </a:ext>
            </a:extLst>
          </p:cNvPr>
          <p:cNvSpPr/>
          <p:nvPr/>
        </p:nvSpPr>
        <p:spPr>
          <a:xfrm>
            <a:off x="8124140" y="2259014"/>
            <a:ext cx="1607399" cy="1368867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E" sz="1400" b="1" dirty="0">
                <a:solidFill>
                  <a:schemeClr val="bg1"/>
                </a:solidFill>
              </a:rPr>
              <a:t>Beam optics at nozzle entrance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F4377C-446B-E04C-A181-667B47ACEEE6}"/>
              </a:ext>
            </a:extLst>
          </p:cNvPr>
          <p:cNvSpPr txBox="1"/>
          <p:nvPr/>
        </p:nvSpPr>
        <p:spPr>
          <a:xfrm>
            <a:off x="2539447" y="1990365"/>
            <a:ext cx="12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E" b="1" dirty="0">
                <a:solidFill>
                  <a:schemeClr val="accent2">
                    <a:lumMod val="75000"/>
                  </a:schemeClr>
                </a:solidFill>
              </a:rPr>
              <a:t>BDSIM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2EDB34-B01B-1746-B790-6F642C292D4E}"/>
              </a:ext>
            </a:extLst>
          </p:cNvPr>
          <p:cNvSpPr txBox="1"/>
          <p:nvPr/>
        </p:nvSpPr>
        <p:spPr>
          <a:xfrm>
            <a:off x="6509961" y="2006695"/>
            <a:ext cx="12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E" b="1" dirty="0">
                <a:solidFill>
                  <a:schemeClr val="accent2">
                    <a:lumMod val="75000"/>
                  </a:schemeClr>
                </a:solidFill>
              </a:rPr>
              <a:t>MANZONI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81970E-9C86-AF4A-9ADB-8AB1B83F9FBD}"/>
              </a:ext>
            </a:extLst>
          </p:cNvPr>
          <p:cNvSpPr txBox="1"/>
          <p:nvPr/>
        </p:nvSpPr>
        <p:spPr>
          <a:xfrm>
            <a:off x="9877146" y="1990365"/>
            <a:ext cx="2031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E" b="1" dirty="0">
                <a:solidFill>
                  <a:schemeClr val="accent2">
                    <a:lumMod val="75000"/>
                  </a:schemeClr>
                </a:solidFill>
              </a:rPr>
              <a:t>MANZONI + BDSIM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3DCE62-29CF-8F4D-B393-5E66B4A6E7A2}"/>
              </a:ext>
            </a:extLst>
          </p:cNvPr>
          <p:cNvSpPr txBox="1"/>
          <p:nvPr/>
        </p:nvSpPr>
        <p:spPr>
          <a:xfrm>
            <a:off x="8936292" y="3866357"/>
            <a:ext cx="3162126" cy="209288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BE" sz="1600" dirty="0"/>
              <a:t>Compute the required scattering and range shifting foils widths to achieve flat lateral profile, sharp penumbra and distal fall-off</a:t>
            </a:r>
          </a:p>
          <a:p>
            <a:pPr marL="285750" indent="-285750">
              <a:buFontTx/>
              <a:buChar char="-"/>
            </a:pPr>
            <a:r>
              <a:rPr lang="en-BE" sz="1600" dirty="0"/>
              <a:t>Enhance the nozzle transmission by inserting a beam stop into the design</a:t>
            </a:r>
          </a:p>
          <a:p>
            <a:pPr marL="285750" indent="-285750">
              <a:buFontTx/>
              <a:buChar char="-"/>
            </a:pPr>
            <a:endParaRPr lang="en-BE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136E87-0175-8847-9B2B-DE85BECF8B63}"/>
              </a:ext>
            </a:extLst>
          </p:cNvPr>
          <p:cNvSpPr txBox="1"/>
          <p:nvPr/>
        </p:nvSpPr>
        <p:spPr>
          <a:xfrm>
            <a:off x="1582818" y="3957596"/>
            <a:ext cx="2797014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BE" sz="1600" dirty="0"/>
              <a:t>Build a Monte-carlo model of the energy degradation part (degrader + collimator), to obtain a realistic beam distribution at the beamline entrance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BEC293C-356F-7348-A103-F50F5D258483}"/>
              </a:ext>
            </a:extLst>
          </p:cNvPr>
          <p:cNvSpPr txBox="1"/>
          <p:nvPr/>
        </p:nvSpPr>
        <p:spPr>
          <a:xfrm>
            <a:off x="5504395" y="4103679"/>
            <a:ext cx="2865072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BE" sz="1600" dirty="0"/>
              <a:t>Track the beam through the BTS, and couple an optimizer to find the quadrupoles settings that maximize the beamline transmission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221A6644-04DA-574A-A03E-CDA6660AF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63C27938-9DAE-DC4E-82A3-950EE4E95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12</a:t>
            </a:fld>
            <a:endParaRPr lang="fr-BE"/>
          </a:p>
        </p:txBody>
      </p:sp>
      <p:pic>
        <p:nvPicPr>
          <p:cNvPr id="21" name="Picture 20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FE2535DD-D189-3249-A027-357409B1E9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350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2CF0E-6ACF-EC49-B08E-A8799090B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BE" b="1" dirty="0">
                <a:latin typeface="+mn-lt"/>
              </a:rPr>
              <a:t>		 </a:t>
            </a:r>
            <a:br>
              <a:rPr lang="en-BE" b="1" dirty="0">
                <a:latin typeface="+mn-lt"/>
              </a:rPr>
            </a:br>
            <a:r>
              <a:rPr lang="en-BE" b="1" dirty="0">
                <a:latin typeface="+mn-lt"/>
              </a:rPr>
              <a:t>	Beam distribution after degrader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33D5EE-CD12-9C44-8C80-54A5CD996E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The degrader wheel is composed of different materials</a:t>
            </a:r>
          </a:p>
          <a:p>
            <a:r>
              <a:rPr lang="en-US" sz="2000" dirty="0"/>
              <a:t>For a given beam energy, the appropriate angle is selected</a:t>
            </a:r>
          </a:p>
          <a:p>
            <a:pPr marL="0" indent="0">
              <a:buNone/>
            </a:pPr>
            <a:r>
              <a:rPr lang="en-US" sz="2000" dirty="0"/>
              <a:t>based on a predefined calibration table</a:t>
            </a:r>
          </a:p>
        </p:txBody>
      </p:sp>
      <p:pic>
        <p:nvPicPr>
          <p:cNvPr id="6" name="Picture 5" descr="A picture containing post, light, street&#10;&#10;Description automatically generated">
            <a:extLst>
              <a:ext uri="{FF2B5EF4-FFF2-40B4-BE49-F238E27FC236}">
                <a16:creationId xmlns:a16="http://schemas.microsoft.com/office/drawing/2014/main" id="{89F595D9-CBA7-B744-A9E9-0B4C055DB1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292" y="2253474"/>
            <a:ext cx="4747708" cy="3923489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0D4FE2B-1FB5-6A4F-B121-90A093A9D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AAE700E-3B78-DB4F-AE63-836B39324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13</a:t>
            </a:fld>
            <a:endParaRPr lang="fr-BE"/>
          </a:p>
        </p:txBody>
      </p:sp>
      <p:pic>
        <p:nvPicPr>
          <p:cNvPr id="10" name="Picture 9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D038ABBD-4E94-154F-9763-80886B29C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0888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2CF0E-6ACF-EC49-B08E-A8799090B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BE" b="1" dirty="0">
                <a:latin typeface="+mn-lt"/>
              </a:rPr>
              <a:t>		 </a:t>
            </a:r>
            <a:br>
              <a:rPr lang="en-BE" b="1" dirty="0">
                <a:latin typeface="+mn-lt"/>
              </a:rPr>
            </a:br>
            <a:r>
              <a:rPr lang="en-BE" b="1" dirty="0">
                <a:latin typeface="+mn-lt"/>
              </a:rPr>
              <a:t>	Beam distribution after degrader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33D5EE-CD12-9C44-8C80-54A5CD996E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The degrader wheel is composed of different materials</a:t>
            </a:r>
          </a:p>
          <a:p>
            <a:r>
              <a:rPr lang="en-US" sz="2000" dirty="0"/>
              <a:t>For a given beam energy, the appropriate angle is selected</a:t>
            </a:r>
          </a:p>
          <a:p>
            <a:pPr marL="0" indent="0">
              <a:buNone/>
            </a:pPr>
            <a:r>
              <a:rPr lang="en-US" sz="2000" dirty="0"/>
              <a:t>based on a predefined calibration table</a:t>
            </a:r>
          </a:p>
          <a:p>
            <a:pPr marL="0" indent="0">
              <a:buNone/>
            </a:pPr>
            <a:r>
              <a:rPr lang="en-US" sz="2000" b="1" dirty="0"/>
              <a:t>          Energy distribution after collimator (E = 82.5 MeV)</a:t>
            </a:r>
          </a:p>
        </p:txBody>
      </p:sp>
      <p:pic>
        <p:nvPicPr>
          <p:cNvPr id="6" name="Picture 5" descr="A picture containing post, light, street&#10;&#10;Description automatically generated">
            <a:extLst>
              <a:ext uri="{FF2B5EF4-FFF2-40B4-BE49-F238E27FC236}">
                <a16:creationId xmlns:a16="http://schemas.microsoft.com/office/drawing/2014/main" id="{89F595D9-CBA7-B744-A9E9-0B4C055DB1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292" y="2253474"/>
            <a:ext cx="4747708" cy="3923489"/>
          </a:xfrm>
          <a:prstGeom prst="rect">
            <a:avLst/>
          </a:prstGeom>
        </p:spPr>
      </p:pic>
      <p:pic>
        <p:nvPicPr>
          <p:cNvPr id="18" name="Picture 17" descr="A close up of a map&#10;&#10;Description automatically generated">
            <a:extLst>
              <a:ext uri="{FF2B5EF4-FFF2-40B4-BE49-F238E27FC236}">
                <a16:creationId xmlns:a16="http://schemas.microsoft.com/office/drawing/2014/main" id="{E3B02153-D755-A045-90DF-D3DA7EC21D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3428999"/>
            <a:ext cx="6606091" cy="3165438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86941A8-3574-3C46-BFEF-6B51E16D4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C4E8D11-35A8-1C43-962C-587B1D095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14</a:t>
            </a:fld>
            <a:endParaRPr lang="fr-BE"/>
          </a:p>
        </p:txBody>
      </p:sp>
      <p:pic>
        <p:nvPicPr>
          <p:cNvPr id="12" name="Picture 11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F7FAD0AD-BC00-DE4D-AB86-A29EAC02CA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1729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2CF0E-6ACF-EC49-B08E-A8799090B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BE" b="1" dirty="0">
                <a:latin typeface="+mn-lt"/>
              </a:rPr>
              <a:t>		 </a:t>
            </a:r>
            <a:br>
              <a:rPr lang="en-BE" b="1" dirty="0">
                <a:latin typeface="+mn-lt"/>
              </a:rPr>
            </a:br>
            <a:r>
              <a:rPr lang="en-BE" b="1" dirty="0">
                <a:latin typeface="+mn-lt"/>
              </a:rPr>
              <a:t>	Beam distribution after degrader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33D5EE-CD12-9C44-8C80-54A5CD996E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The degrader wheel is composed of different materials</a:t>
            </a:r>
          </a:p>
          <a:p>
            <a:r>
              <a:rPr lang="en-US" sz="2000" dirty="0"/>
              <a:t>For a given beam energy, the appropriate angle is selected</a:t>
            </a:r>
          </a:p>
          <a:p>
            <a:pPr marL="0" indent="0">
              <a:buNone/>
            </a:pPr>
            <a:r>
              <a:rPr lang="en-US" sz="2000" dirty="0"/>
              <a:t>based on a predefined calibration table</a:t>
            </a:r>
          </a:p>
          <a:p>
            <a:pPr marL="0" indent="0">
              <a:buNone/>
            </a:pPr>
            <a:r>
              <a:rPr lang="en-US" sz="2000" b="1" dirty="0"/>
              <a:t>          Energy distribution after collimator (E = 82.5 MeV)</a:t>
            </a:r>
          </a:p>
        </p:txBody>
      </p:sp>
      <p:pic>
        <p:nvPicPr>
          <p:cNvPr id="6" name="Picture 5" descr="A picture containing post, light, street&#10;&#10;Description automatically generated">
            <a:extLst>
              <a:ext uri="{FF2B5EF4-FFF2-40B4-BE49-F238E27FC236}">
                <a16:creationId xmlns:a16="http://schemas.microsoft.com/office/drawing/2014/main" id="{89F595D9-CBA7-B744-A9E9-0B4C055DB1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292" y="2253474"/>
            <a:ext cx="4747708" cy="3923489"/>
          </a:xfrm>
          <a:prstGeom prst="rect">
            <a:avLst/>
          </a:prstGeom>
        </p:spPr>
      </p:pic>
      <p:pic>
        <p:nvPicPr>
          <p:cNvPr id="14" name="Picture 13" descr="A close up of a map&#10;&#10;Description automatically generated">
            <a:extLst>
              <a:ext uri="{FF2B5EF4-FFF2-40B4-BE49-F238E27FC236}">
                <a16:creationId xmlns:a16="http://schemas.microsoft.com/office/drawing/2014/main" id="{C6705A50-C180-694B-BDB8-0396B94F15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429000"/>
            <a:ext cx="6606092" cy="3165437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9E2A0F8-07EF-004B-97E8-35019A959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3813BD8-4A90-D94D-8070-A8551FFC2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15</a:t>
            </a:fld>
            <a:endParaRPr lang="fr-BE"/>
          </a:p>
        </p:txBody>
      </p:sp>
      <p:pic>
        <p:nvPicPr>
          <p:cNvPr id="12" name="Picture 11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9D8BD2C8-DD72-C74A-9D35-DD53771B6A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5762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2CF0E-6ACF-EC49-B08E-A8799090B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BE" b="1" dirty="0">
                <a:latin typeface="+mn-lt"/>
              </a:rPr>
              <a:t>		 </a:t>
            </a:r>
            <a:br>
              <a:rPr lang="en-BE" b="1" dirty="0">
                <a:latin typeface="+mn-lt"/>
              </a:rPr>
            </a:br>
            <a:r>
              <a:rPr lang="en-BE" b="1" dirty="0">
                <a:latin typeface="+mn-lt"/>
              </a:rPr>
              <a:t>	Beam distribution after degrader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33D5EE-CD12-9C44-8C80-54A5CD996E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The degrader wheel is composed of different materials</a:t>
            </a:r>
          </a:p>
          <a:p>
            <a:r>
              <a:rPr lang="en-US" sz="2000" dirty="0"/>
              <a:t>For a given beam energy, the appropriate angle is selected</a:t>
            </a:r>
          </a:p>
          <a:p>
            <a:pPr marL="0" indent="0">
              <a:buNone/>
            </a:pPr>
            <a:r>
              <a:rPr lang="en-US" sz="2000" dirty="0"/>
              <a:t>based on a predefined calibration table</a:t>
            </a:r>
          </a:p>
          <a:p>
            <a:pPr marL="0" indent="0">
              <a:buNone/>
            </a:pPr>
            <a:r>
              <a:rPr lang="en-US" sz="2000" b="1" dirty="0"/>
              <a:t>          Spatial distribution after collimator (E = 82.5 MeV)</a:t>
            </a:r>
          </a:p>
        </p:txBody>
      </p:sp>
      <p:pic>
        <p:nvPicPr>
          <p:cNvPr id="7" name="Picture 6" descr="A picture containing light, white, clock&#10;&#10;Description automatically generated">
            <a:extLst>
              <a:ext uri="{FF2B5EF4-FFF2-40B4-BE49-F238E27FC236}">
                <a16:creationId xmlns:a16="http://schemas.microsoft.com/office/drawing/2014/main" id="{E5A4AA55-D4CC-C14C-B3B3-486B7FE1EF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4290" y="3350325"/>
            <a:ext cx="4138936" cy="2905312"/>
          </a:xfrm>
          <a:prstGeom prst="rect">
            <a:avLst/>
          </a:prstGeom>
        </p:spPr>
      </p:pic>
      <p:pic>
        <p:nvPicPr>
          <p:cNvPr id="9" name="Picture 8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DBC7E98C-4694-4D49-9112-7B8DC7760E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57" y="3350326"/>
            <a:ext cx="4138936" cy="29053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542D8EC-96F4-A648-9931-D3855C7887EB}"/>
              </a:ext>
            </a:extLst>
          </p:cNvPr>
          <p:cNvSpPr txBox="1"/>
          <p:nvPr/>
        </p:nvSpPr>
        <p:spPr>
          <a:xfrm>
            <a:off x="8702936" y="3216536"/>
            <a:ext cx="32380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BE" dirty="0"/>
              <a:t>The degraded beam is significantly divergent</a:t>
            </a:r>
          </a:p>
          <a:p>
            <a:pPr marL="285750" indent="-285750">
              <a:buFontTx/>
              <a:buChar char="-"/>
            </a:pPr>
            <a:endParaRPr lang="en-BE" dirty="0"/>
          </a:p>
          <a:p>
            <a:pPr marL="285750" indent="-285750">
              <a:buFontTx/>
              <a:buChar char="-"/>
            </a:pPr>
            <a:r>
              <a:rPr lang="en-BE" dirty="0"/>
              <a:t>The spatial transverse distribution is bigaussian at the exit of the collimator</a:t>
            </a:r>
          </a:p>
          <a:p>
            <a:pPr marL="285750" indent="-285750">
              <a:buFontTx/>
              <a:buChar char="-"/>
            </a:pPr>
            <a:endParaRPr lang="en-BE" dirty="0"/>
          </a:p>
          <a:p>
            <a:pPr marL="285750" indent="-285750">
              <a:buFontTx/>
              <a:buChar char="-"/>
            </a:pPr>
            <a:r>
              <a:rPr lang="en-BE" dirty="0"/>
              <a:t>We can use this distribution to optimize the beamline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2E0EB3-BADA-F54E-BF1F-1434A695B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6188DBC-0DAF-E346-8488-49D72628A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16</a:t>
            </a:fld>
            <a:endParaRPr lang="fr-BE"/>
          </a:p>
        </p:txBody>
      </p:sp>
      <p:pic>
        <p:nvPicPr>
          <p:cNvPr id="12" name="Picture 11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1F2A2400-D674-BB4D-975A-598E8C03DF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7336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BFE2A-929E-6C48-8214-3A04FBF48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BE" sz="4000" b="1" dirty="0">
                <a:latin typeface="+mn-lt"/>
              </a:rPr>
            </a:br>
            <a:r>
              <a:rPr lang="en-BE" sz="4000" b="1" dirty="0">
                <a:latin typeface="+mn-lt"/>
              </a:rPr>
              <a:t>	      		Beamline optimization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78DBA6-6A52-F94D-8779-77F45E48E0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BE" dirty="0"/>
              <a:t>We defined the beamline in MANZONI, and used an optimizer to find the quadrupoles normalized gradients values that maximize the number of protons at the exit of the line</a:t>
            </a:r>
          </a:p>
          <a:p>
            <a:endParaRPr lang="en-BE" dirty="0"/>
          </a:p>
          <a:p>
            <a:endParaRPr lang="en-BE" dirty="0"/>
          </a:p>
        </p:txBody>
      </p:sp>
      <p:pic>
        <p:nvPicPr>
          <p:cNvPr id="13" name="Picture 12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4833ED30-2900-2D4D-86F8-C0624B917A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699" y="2992622"/>
            <a:ext cx="6727456" cy="336372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5686973-9041-0243-976B-AE3E18594321}"/>
              </a:ext>
            </a:extLst>
          </p:cNvPr>
          <p:cNvSpPr txBox="1"/>
          <p:nvPr/>
        </p:nvSpPr>
        <p:spPr>
          <a:xfrm>
            <a:off x="1161827" y="3429000"/>
            <a:ext cx="34645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BE" dirty="0"/>
              <a:t>The transmission of the line is very low </a:t>
            </a:r>
          </a:p>
          <a:p>
            <a:pPr marL="285750" indent="-285750">
              <a:buFontTx/>
              <a:buChar char="-"/>
            </a:pPr>
            <a:r>
              <a:rPr lang="en-BE" dirty="0"/>
              <a:t>Only </a:t>
            </a:r>
            <a:r>
              <a:rPr lang="en-BE" b="1" dirty="0">
                <a:solidFill>
                  <a:schemeClr val="accent2">
                    <a:lumMod val="75000"/>
                  </a:schemeClr>
                </a:solidFill>
              </a:rPr>
              <a:t>3.5 % </a:t>
            </a:r>
            <a:r>
              <a:rPr lang="en-BE" dirty="0"/>
              <a:t>of the beam arrives at the nozzle</a:t>
            </a:r>
          </a:p>
          <a:p>
            <a:pPr marL="285750" indent="-285750">
              <a:buFontTx/>
              <a:buChar char="-"/>
            </a:pPr>
            <a:r>
              <a:rPr lang="en-BE" dirty="0"/>
              <a:t>Another significant part will be lost during scattering processes</a:t>
            </a:r>
          </a:p>
          <a:p>
            <a:r>
              <a:rPr lang="en-BE" dirty="0">
                <a:sym typeface="Wingdings" pitchFamily="2" charset="2"/>
              </a:rPr>
              <a:t> The nozzle must be designed in     a way that limits beam losses </a:t>
            </a:r>
            <a:endParaRPr lang="en-B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37439D-A34D-EB41-9B0E-2040F3F93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19BAA59-D848-8E4E-B85B-EDEECEAC4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17</a:t>
            </a:fld>
            <a:endParaRPr lang="fr-BE"/>
          </a:p>
        </p:txBody>
      </p:sp>
      <p:pic>
        <p:nvPicPr>
          <p:cNvPr id="11" name="Picture 10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F3BDFE65-A260-1147-B8C3-3974A5D123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6267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FCF76-6325-C244-81D0-A82722D45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b="1" dirty="0">
                <a:latin typeface="+mn-lt"/>
              </a:rPr>
              <a:t>			</a:t>
            </a:r>
            <a:br>
              <a:rPr lang="en-BE" b="1" dirty="0">
                <a:latin typeface="+mn-lt"/>
              </a:rPr>
            </a:br>
            <a:r>
              <a:rPr lang="en-BE" b="1" dirty="0">
                <a:latin typeface="+mn-lt"/>
              </a:rPr>
              <a:t>			Design of the nozzle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23049-A762-D74F-A015-3937C49E28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BE" b="1" u="sng" dirty="0"/>
              <a:t>Design 1</a:t>
            </a:r>
            <a:r>
              <a:rPr lang="en-BE" dirty="0"/>
              <a:t>: Single scattering mode</a:t>
            </a:r>
          </a:p>
          <a:p>
            <a:pPr marL="0" indent="0">
              <a:buNone/>
            </a:pPr>
            <a:endParaRPr lang="en-BE" dirty="0"/>
          </a:p>
          <a:p>
            <a:pPr marL="0" indent="0">
              <a:buNone/>
            </a:pPr>
            <a:r>
              <a:rPr lang="en-BE" dirty="0"/>
              <a:t>						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E64605-A680-7447-8D33-79167CA535B8}"/>
              </a:ext>
            </a:extLst>
          </p:cNvPr>
          <p:cNvSpPr txBox="1"/>
          <p:nvPr/>
        </p:nvSpPr>
        <p:spPr>
          <a:xfrm flipH="1">
            <a:off x="838198" y="2689412"/>
            <a:ext cx="46482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en-BE" dirty="0"/>
              <a:t>The beam is spread laterally </a:t>
            </a:r>
            <a:r>
              <a:rPr lang="en-GB" dirty="0"/>
              <a:t>using </a:t>
            </a:r>
            <a:r>
              <a:rPr lang="en-BE" dirty="0"/>
              <a:t>a thin tantalum (high Z material) foils</a:t>
            </a:r>
          </a:p>
          <a:p>
            <a:pPr algn="just"/>
            <a:endParaRPr lang="en-BE" dirty="0"/>
          </a:p>
          <a:p>
            <a:pPr marL="285750" indent="-285750" algn="just">
              <a:buFontTx/>
              <a:buChar char="-"/>
            </a:pPr>
            <a:r>
              <a:rPr lang="en-BE" dirty="0"/>
              <a:t>Range shifting and SOBP construction are done  with Lexan (low Z material)</a:t>
            </a:r>
          </a:p>
          <a:p>
            <a:pPr algn="just"/>
            <a:endParaRPr lang="en-BE" dirty="0"/>
          </a:p>
          <a:p>
            <a:pPr algn="just"/>
            <a:r>
              <a:rPr lang="en-BE" dirty="0"/>
              <a:t>						</a:t>
            </a:r>
          </a:p>
        </p:txBody>
      </p:sp>
      <p:pic>
        <p:nvPicPr>
          <p:cNvPr id="14" name="Picture 13" descr="A picture containing clock&#10;&#10;Description automatically generated">
            <a:extLst>
              <a:ext uri="{FF2B5EF4-FFF2-40B4-BE49-F238E27FC236}">
                <a16:creationId xmlns:a16="http://schemas.microsoft.com/office/drawing/2014/main" id="{D544B752-BB53-744E-A886-0F76972052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60" y="2055813"/>
            <a:ext cx="6056556" cy="1988511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9EE990-9525-2B4A-B5F1-597C2BE52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A12C184-74A1-2F45-BB1F-920F41DAF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18</a:t>
            </a:fld>
            <a:endParaRPr lang="fr-BE"/>
          </a:p>
        </p:txBody>
      </p:sp>
      <p:pic>
        <p:nvPicPr>
          <p:cNvPr id="12" name="Picture 11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E77203E5-EDAA-5844-9072-25CEA10F70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5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E9072-8011-0B4C-800F-71A092351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b="1" dirty="0">
                <a:latin typeface="+mn-lt"/>
              </a:rPr>
              <a:t>			</a:t>
            </a:r>
            <a:br>
              <a:rPr lang="en-BE" b="1" dirty="0">
                <a:latin typeface="+mn-lt"/>
              </a:rPr>
            </a:br>
            <a:r>
              <a:rPr lang="en-BE" b="1" dirty="0">
                <a:latin typeface="+mn-lt"/>
              </a:rPr>
              <a:t>			Context &amp;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FE66E5-69CB-F34A-9A6C-1F2A9F673F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79975"/>
          </a:xfrm>
        </p:spPr>
        <p:txBody>
          <a:bodyPr>
            <a:normAutofit/>
          </a:bodyPr>
          <a:lstStyle/>
          <a:p>
            <a:pPr algn="just"/>
            <a:r>
              <a:rPr lang="en-US" b="1" dirty="0"/>
              <a:t>Proton beams irradiation of eye tumors </a:t>
            </a:r>
          </a:p>
          <a:p>
            <a:pPr lvl="1" algn="just"/>
            <a:r>
              <a:rPr lang="en-US" sz="2000" dirty="0"/>
              <a:t>Uveal melanomas (most common primary eye cancer in adults)</a:t>
            </a:r>
          </a:p>
          <a:p>
            <a:pPr lvl="1" algn="just"/>
            <a:r>
              <a:rPr lang="en-US" sz="2000" dirty="0"/>
              <a:t>Mainly occurs in iris, ciliary body and choroid region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>
              <a:buNone/>
            </a:pPr>
            <a:endParaRPr lang="en-BE" dirty="0"/>
          </a:p>
        </p:txBody>
      </p:sp>
      <p:pic>
        <p:nvPicPr>
          <p:cNvPr id="9" name="Picture 8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9B4F0B1E-2AAA-874B-9896-83C38D5BF6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0758" y="3046427"/>
            <a:ext cx="4487092" cy="3294047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A6507C-5122-164B-8446-17266FB27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7E0C3D-7945-3A4E-AD0D-FB2F46BEA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1</a:t>
            </a:fld>
            <a:endParaRPr lang="fr-BE"/>
          </a:p>
        </p:txBody>
      </p:sp>
      <p:pic>
        <p:nvPicPr>
          <p:cNvPr id="10" name="Picture 9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0C47CCEE-2366-674A-96C9-1E3DFCC697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401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FCF76-6325-C244-81D0-A82722D45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b="1" dirty="0">
                <a:latin typeface="+mn-lt"/>
              </a:rPr>
              <a:t>			</a:t>
            </a:r>
            <a:br>
              <a:rPr lang="en-BE" b="1" dirty="0">
                <a:latin typeface="+mn-lt"/>
              </a:rPr>
            </a:br>
            <a:r>
              <a:rPr lang="en-BE" b="1" dirty="0">
                <a:latin typeface="+mn-lt"/>
              </a:rPr>
              <a:t>			Design of the nozzle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23049-A762-D74F-A015-3937C49E28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BE" b="1" u="sng" dirty="0"/>
              <a:t>Design 1</a:t>
            </a:r>
            <a:r>
              <a:rPr lang="en-BE" dirty="0"/>
              <a:t>: Single scattering mode</a:t>
            </a:r>
          </a:p>
          <a:p>
            <a:pPr marL="0" indent="0">
              <a:buNone/>
            </a:pPr>
            <a:endParaRPr lang="en-BE" dirty="0"/>
          </a:p>
          <a:p>
            <a:pPr marL="0" indent="0">
              <a:buNone/>
            </a:pPr>
            <a:r>
              <a:rPr lang="en-BE" dirty="0"/>
              <a:t>						</a:t>
            </a:r>
          </a:p>
        </p:txBody>
      </p:sp>
      <p:pic>
        <p:nvPicPr>
          <p:cNvPr id="8" name="Picture 7" descr="A picture containing light, kite, cake, table&#10;&#10;Description automatically generated">
            <a:extLst>
              <a:ext uri="{FF2B5EF4-FFF2-40B4-BE49-F238E27FC236}">
                <a16:creationId xmlns:a16="http://schemas.microsoft.com/office/drawing/2014/main" id="{0A60A522-473D-E14A-B030-FC979AB4B2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60" y="3949657"/>
            <a:ext cx="6056556" cy="222730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3E64605-A680-7447-8D33-79167CA535B8}"/>
              </a:ext>
            </a:extLst>
          </p:cNvPr>
          <p:cNvSpPr txBox="1"/>
          <p:nvPr/>
        </p:nvSpPr>
        <p:spPr>
          <a:xfrm flipH="1">
            <a:off x="838198" y="2689412"/>
            <a:ext cx="464820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en-BE" dirty="0"/>
              <a:t>The beam is spread laterally </a:t>
            </a:r>
            <a:r>
              <a:rPr lang="en-GB" dirty="0"/>
              <a:t>using </a:t>
            </a:r>
            <a:r>
              <a:rPr lang="en-BE" dirty="0"/>
              <a:t>a thin tantalum (high Z material) foils</a:t>
            </a:r>
          </a:p>
          <a:p>
            <a:pPr algn="just"/>
            <a:endParaRPr lang="en-BE" dirty="0"/>
          </a:p>
          <a:p>
            <a:pPr marL="285750" indent="-285750" algn="just">
              <a:buFontTx/>
              <a:buChar char="-"/>
            </a:pPr>
            <a:r>
              <a:rPr lang="en-BE" dirty="0"/>
              <a:t>Range shifting and SOBP construction are done  with Lexan (low Z material)</a:t>
            </a:r>
          </a:p>
          <a:p>
            <a:pPr algn="just"/>
            <a:endParaRPr lang="en-BE" dirty="0"/>
          </a:p>
          <a:p>
            <a:pPr algn="just">
              <a:buFontTx/>
              <a:buChar char="-"/>
            </a:pPr>
            <a:r>
              <a:rPr lang="en-BE" dirty="0"/>
              <a:t>The minimal required tantalum thickness to achieve a 98% flatness in the uniform region  is </a:t>
            </a:r>
            <a:r>
              <a:rPr lang="en-BE" b="1" dirty="0">
                <a:solidFill>
                  <a:srgbClr val="00B050"/>
                </a:solidFill>
              </a:rPr>
              <a:t>1.2 mm</a:t>
            </a:r>
          </a:p>
          <a:p>
            <a:pPr algn="just">
              <a:buFontTx/>
              <a:buChar char="-"/>
            </a:pPr>
            <a:endParaRPr lang="en-BE" b="1" dirty="0">
              <a:solidFill>
                <a:srgbClr val="00B050"/>
              </a:solidFill>
            </a:endParaRPr>
          </a:p>
          <a:p>
            <a:pPr algn="just"/>
            <a:r>
              <a:rPr lang="en-BE" b="1" dirty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But the nozzle transmission is only 2% !</a:t>
            </a:r>
          </a:p>
          <a:p>
            <a:pPr algn="just"/>
            <a:r>
              <a:rPr lang="en-BE" dirty="0"/>
              <a:t>						</a:t>
            </a:r>
          </a:p>
        </p:txBody>
      </p:sp>
      <p:pic>
        <p:nvPicPr>
          <p:cNvPr id="14" name="Picture 13" descr="A picture containing clock&#10;&#10;Description automatically generated">
            <a:extLst>
              <a:ext uri="{FF2B5EF4-FFF2-40B4-BE49-F238E27FC236}">
                <a16:creationId xmlns:a16="http://schemas.microsoft.com/office/drawing/2014/main" id="{D544B752-BB53-744E-A886-0F76972052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60" y="2055813"/>
            <a:ext cx="6056556" cy="1988511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84EE45-F16C-D345-B896-938B856E7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4C6FCE-CD3F-4949-877D-AA651C0ED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19</a:t>
            </a:fld>
            <a:endParaRPr lang="fr-BE"/>
          </a:p>
        </p:txBody>
      </p:sp>
      <p:pic>
        <p:nvPicPr>
          <p:cNvPr id="12" name="Picture 11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13DC2892-E3BC-3741-898D-1CEDF29799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5815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FCF76-6325-C244-81D0-A82722D45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b="1" dirty="0">
                <a:latin typeface="+mn-lt"/>
              </a:rPr>
              <a:t>			</a:t>
            </a:r>
            <a:br>
              <a:rPr lang="en-BE" b="1" dirty="0">
                <a:latin typeface="+mn-lt"/>
              </a:rPr>
            </a:br>
            <a:r>
              <a:rPr lang="en-BE" b="1" dirty="0">
                <a:latin typeface="+mn-lt"/>
              </a:rPr>
              <a:t>			Design of the nozzle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23049-A762-D74F-A015-3937C49E28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BE" b="1" u="sng" dirty="0"/>
              <a:t>Design 2</a:t>
            </a:r>
            <a:r>
              <a:rPr lang="en-BE" dirty="0"/>
              <a:t>: First scatterer coupled with a beam stop</a:t>
            </a:r>
          </a:p>
          <a:p>
            <a:pPr marL="0" indent="0">
              <a:buNone/>
            </a:pPr>
            <a:endParaRPr lang="en-BE" dirty="0"/>
          </a:p>
          <a:p>
            <a:pPr marL="0" indent="0">
              <a:buNone/>
            </a:pPr>
            <a:r>
              <a:rPr lang="en-BE" dirty="0"/>
              <a:t>						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E64605-A680-7447-8D33-79167CA535B8}"/>
              </a:ext>
            </a:extLst>
          </p:cNvPr>
          <p:cNvSpPr txBox="1"/>
          <p:nvPr/>
        </p:nvSpPr>
        <p:spPr>
          <a:xfrm flipH="1">
            <a:off x="250919" y="2667897"/>
            <a:ext cx="464820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en-GB" dirty="0"/>
              <a:t> A </a:t>
            </a:r>
            <a:r>
              <a:rPr lang="en-US" dirty="0"/>
              <a:t>very thin </a:t>
            </a:r>
            <a:r>
              <a:rPr lang="en-BE" dirty="0"/>
              <a:t>tantalum foil gives an angle to the particles</a:t>
            </a:r>
          </a:p>
          <a:p>
            <a:pPr algn="just"/>
            <a:r>
              <a:rPr lang="en-BE" dirty="0"/>
              <a:t>- The beam stop cuts the central part of this scattered beam</a:t>
            </a:r>
          </a:p>
          <a:p>
            <a:pPr algn="just"/>
            <a:r>
              <a:rPr lang="en-BE" dirty="0"/>
              <a:t>- The propagation leads to a flat profile at isocenter</a:t>
            </a:r>
          </a:p>
          <a:p>
            <a:pPr algn="just"/>
            <a:r>
              <a:rPr lang="en-BE" dirty="0"/>
              <a:t>				</a:t>
            </a:r>
          </a:p>
        </p:txBody>
      </p:sp>
      <p:pic>
        <p:nvPicPr>
          <p:cNvPr id="6" name="Picture 5" descr="A picture containing knife&#10;&#10;Description automatically generated">
            <a:extLst>
              <a:ext uri="{FF2B5EF4-FFF2-40B4-BE49-F238E27FC236}">
                <a16:creationId xmlns:a16="http://schemas.microsoft.com/office/drawing/2014/main" id="{25B2C03E-9599-294C-AE77-CE524DD3F1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581" y="2306218"/>
            <a:ext cx="6802419" cy="1587500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ECC16D-0F5D-304E-8833-EAF610206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5A5D73-9B7F-4248-BBFF-A557370CE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20</a:t>
            </a:fld>
            <a:endParaRPr lang="fr-BE"/>
          </a:p>
        </p:txBody>
      </p:sp>
      <p:pic>
        <p:nvPicPr>
          <p:cNvPr id="12" name="Picture 11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65735584-79B1-DE40-9B03-AB1D0B8F84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2430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FCF76-6325-C244-81D0-A82722D45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b="1" dirty="0">
                <a:latin typeface="+mn-lt"/>
              </a:rPr>
              <a:t>			</a:t>
            </a:r>
            <a:br>
              <a:rPr lang="en-BE" b="1" dirty="0">
                <a:latin typeface="+mn-lt"/>
              </a:rPr>
            </a:br>
            <a:r>
              <a:rPr lang="en-BE" b="1" dirty="0">
                <a:latin typeface="+mn-lt"/>
              </a:rPr>
              <a:t>			Design of the nozzle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23049-A762-D74F-A015-3937C49E28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BE" b="1" u="sng" dirty="0"/>
              <a:t>Design 2</a:t>
            </a:r>
            <a:r>
              <a:rPr lang="en-BE" dirty="0"/>
              <a:t>: First scatterer coupled with a beam stop</a:t>
            </a:r>
          </a:p>
          <a:p>
            <a:pPr marL="0" indent="0">
              <a:buNone/>
            </a:pPr>
            <a:endParaRPr lang="en-BE" dirty="0"/>
          </a:p>
          <a:p>
            <a:pPr marL="0" indent="0">
              <a:buNone/>
            </a:pPr>
            <a:r>
              <a:rPr lang="en-BE" dirty="0"/>
              <a:t>						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E64605-A680-7447-8D33-79167CA535B8}"/>
              </a:ext>
            </a:extLst>
          </p:cNvPr>
          <p:cNvSpPr txBox="1"/>
          <p:nvPr/>
        </p:nvSpPr>
        <p:spPr>
          <a:xfrm flipH="1">
            <a:off x="250919" y="2667897"/>
            <a:ext cx="464820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en-GB" dirty="0"/>
              <a:t> A </a:t>
            </a:r>
            <a:r>
              <a:rPr lang="en-US" dirty="0"/>
              <a:t>very thin </a:t>
            </a:r>
            <a:r>
              <a:rPr lang="en-BE" dirty="0"/>
              <a:t>tantalum foil gives an angle to the particles</a:t>
            </a:r>
          </a:p>
          <a:p>
            <a:pPr algn="just"/>
            <a:r>
              <a:rPr lang="en-BE" dirty="0"/>
              <a:t>- The beam stop cuts the central part of this scattered beam</a:t>
            </a:r>
          </a:p>
          <a:p>
            <a:pPr algn="just"/>
            <a:r>
              <a:rPr lang="en-BE" dirty="0"/>
              <a:t>- The propagation leads to a flat profile at isocenter</a:t>
            </a:r>
          </a:p>
          <a:p>
            <a:pPr algn="just"/>
            <a:endParaRPr lang="en-BE" b="1" dirty="0">
              <a:solidFill>
                <a:srgbClr val="00B050"/>
              </a:solidFill>
            </a:endParaRPr>
          </a:p>
          <a:p>
            <a:pPr algn="just"/>
            <a:r>
              <a:rPr lang="en-BE" b="1" dirty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	DESIGN PARAMETERS</a:t>
            </a:r>
          </a:p>
          <a:p>
            <a:pPr algn="just"/>
            <a:endParaRPr lang="en-BE" b="1" dirty="0">
              <a:solidFill>
                <a:schemeClr val="accent2">
                  <a:lumMod val="75000"/>
                </a:schemeClr>
              </a:solidFill>
              <a:sym typeface="Wingdings" pitchFamily="2" charset="2"/>
            </a:endParaRPr>
          </a:p>
          <a:p>
            <a:pPr algn="just"/>
            <a:endParaRPr lang="en-BE" b="1" dirty="0">
              <a:solidFill>
                <a:schemeClr val="accent2">
                  <a:lumMod val="75000"/>
                </a:schemeClr>
              </a:solidFill>
              <a:sym typeface="Wingdings" pitchFamily="2" charset="2"/>
            </a:endParaRPr>
          </a:p>
          <a:p>
            <a:pPr algn="just"/>
            <a:r>
              <a:rPr lang="en-BE" dirty="0"/>
              <a:t>		</a:t>
            </a:r>
          </a:p>
          <a:p>
            <a:pPr algn="just"/>
            <a:endParaRPr lang="en-BE" sz="2000" b="1" dirty="0">
              <a:solidFill>
                <a:schemeClr val="accent2">
                  <a:lumMod val="75000"/>
                </a:schemeClr>
              </a:solidFill>
              <a:sym typeface="Wingdings" pitchFamily="2" charset="2"/>
            </a:endParaRPr>
          </a:p>
          <a:p>
            <a:pPr algn="just"/>
            <a:r>
              <a:rPr lang="en-BE" sz="2000" b="1" dirty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The transmission is 8% with this design !</a:t>
            </a:r>
            <a:r>
              <a:rPr lang="en-BE" dirty="0"/>
              <a:t>				</a:t>
            </a:r>
          </a:p>
        </p:txBody>
      </p:sp>
      <p:pic>
        <p:nvPicPr>
          <p:cNvPr id="6" name="Picture 5" descr="A picture containing knife&#10;&#10;Description automatically generated">
            <a:extLst>
              <a:ext uri="{FF2B5EF4-FFF2-40B4-BE49-F238E27FC236}">
                <a16:creationId xmlns:a16="http://schemas.microsoft.com/office/drawing/2014/main" id="{25B2C03E-9599-294C-AE77-CE524DD3F1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581" y="2306218"/>
            <a:ext cx="6802419" cy="1587500"/>
          </a:xfrm>
          <a:prstGeom prst="rect">
            <a:avLst/>
          </a:prstGeom>
        </p:spPr>
      </p:pic>
      <p:pic>
        <p:nvPicPr>
          <p:cNvPr id="10" name="Picture 9" descr="A picture containing large, water, white&#10;&#10;Description automatically generated">
            <a:extLst>
              <a:ext uri="{FF2B5EF4-FFF2-40B4-BE49-F238E27FC236}">
                <a16:creationId xmlns:a16="http://schemas.microsoft.com/office/drawing/2014/main" id="{3A3689C3-9F51-354B-B0A7-91F477164A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261" y="3873887"/>
            <a:ext cx="1678119" cy="911947"/>
          </a:xfrm>
          <a:prstGeom prst="rect">
            <a:avLst/>
          </a:prstGeom>
        </p:spPr>
      </p:pic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73994135-92B5-FA40-8C6F-70A602E7D3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217" y="4966090"/>
            <a:ext cx="1918971" cy="1211742"/>
          </a:xfrm>
          <a:prstGeom prst="rect">
            <a:avLst/>
          </a:prstGeom>
        </p:spPr>
      </p:pic>
      <p:pic>
        <p:nvPicPr>
          <p:cNvPr id="15" name="Picture 14" descr="A picture containing large&#10;&#10;Description automatically generated">
            <a:extLst>
              <a:ext uri="{FF2B5EF4-FFF2-40B4-BE49-F238E27FC236}">
                <a16:creationId xmlns:a16="http://schemas.microsoft.com/office/drawing/2014/main" id="{A21C11F8-079C-2847-937D-0D07F899EE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4250" y="3893718"/>
            <a:ext cx="1678119" cy="936566"/>
          </a:xfrm>
          <a:prstGeom prst="rect">
            <a:avLst/>
          </a:prstGeom>
        </p:spPr>
      </p:pic>
      <p:pic>
        <p:nvPicPr>
          <p:cNvPr id="17" name="Picture 16" descr="A close up of a blue wall&#10;&#10;Description automatically generated">
            <a:extLst>
              <a:ext uri="{FF2B5EF4-FFF2-40B4-BE49-F238E27FC236}">
                <a16:creationId xmlns:a16="http://schemas.microsoft.com/office/drawing/2014/main" id="{FB25D986-E4F2-6448-8FB2-BDA93535F5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6212" y="4898187"/>
            <a:ext cx="2374869" cy="1278776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AB03C25-7032-604F-B3D2-D8B8E2130AF3}"/>
              </a:ext>
            </a:extLst>
          </p:cNvPr>
          <p:cNvCxnSpPr>
            <a:cxnSpLocks/>
          </p:cNvCxnSpPr>
          <p:nvPr/>
        </p:nvCxnSpPr>
        <p:spPr>
          <a:xfrm flipH="1">
            <a:off x="5486400" y="3099968"/>
            <a:ext cx="215920" cy="7739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41264AB-2A03-434F-ABC9-F05A7CD1B1FE}"/>
              </a:ext>
            </a:extLst>
          </p:cNvPr>
          <p:cNvCxnSpPr>
            <a:cxnSpLocks/>
            <a:endCxn id="13" idx="0"/>
          </p:cNvCxnSpPr>
          <p:nvPr/>
        </p:nvCxnSpPr>
        <p:spPr>
          <a:xfrm>
            <a:off x="6758482" y="3099968"/>
            <a:ext cx="314221" cy="186612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AE700B8-6B6B-B045-B843-97C90E82CA66}"/>
              </a:ext>
            </a:extLst>
          </p:cNvPr>
          <p:cNvCxnSpPr>
            <a:cxnSpLocks/>
          </p:cNvCxnSpPr>
          <p:nvPr/>
        </p:nvCxnSpPr>
        <p:spPr>
          <a:xfrm>
            <a:off x="7505725" y="3042040"/>
            <a:ext cx="705772" cy="8516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1B651CA-5F60-114E-98C2-116B14EE323C}"/>
              </a:ext>
            </a:extLst>
          </p:cNvPr>
          <p:cNvCxnSpPr>
            <a:cxnSpLocks/>
          </p:cNvCxnSpPr>
          <p:nvPr/>
        </p:nvCxnSpPr>
        <p:spPr>
          <a:xfrm flipH="1">
            <a:off x="11092762" y="3202188"/>
            <a:ext cx="261038" cy="16951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52EBB377-4F86-E340-A1B6-59B3597C8B8F}"/>
              </a:ext>
            </a:extLst>
          </p:cNvPr>
          <p:cNvGraphicFramePr>
            <a:graphicFrameLocks noGrp="1"/>
          </p:cNvGraphicFramePr>
          <p:nvPr/>
        </p:nvGraphicFramePr>
        <p:xfrm>
          <a:off x="250919" y="4983662"/>
          <a:ext cx="4772901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0967">
                  <a:extLst>
                    <a:ext uri="{9D8B030D-6E8A-4147-A177-3AD203B41FA5}">
                      <a16:colId xmlns:a16="http://schemas.microsoft.com/office/drawing/2014/main" val="3664072526"/>
                    </a:ext>
                  </a:extLst>
                </a:gridCol>
                <a:gridCol w="1590967">
                  <a:extLst>
                    <a:ext uri="{9D8B030D-6E8A-4147-A177-3AD203B41FA5}">
                      <a16:colId xmlns:a16="http://schemas.microsoft.com/office/drawing/2014/main" val="3344472517"/>
                    </a:ext>
                  </a:extLst>
                </a:gridCol>
                <a:gridCol w="1590967">
                  <a:extLst>
                    <a:ext uri="{9D8B030D-6E8A-4147-A177-3AD203B41FA5}">
                      <a16:colId xmlns:a16="http://schemas.microsoft.com/office/drawing/2014/main" val="2727698074"/>
                    </a:ext>
                  </a:extLst>
                </a:gridCol>
              </a:tblGrid>
              <a:tr h="354046">
                <a:tc>
                  <a:txBody>
                    <a:bodyPr/>
                    <a:lstStyle/>
                    <a:p>
                      <a:pPr algn="ctr"/>
                      <a:r>
                        <a:rPr lang="en-BE" dirty="0"/>
                        <a:t>Ta thickness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BE" dirty="0"/>
                        <a:t>Distance FS-BS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BE" dirty="0"/>
                        <a:t>BS radius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176071"/>
                  </a:ext>
                </a:extLst>
              </a:tr>
              <a:tr h="354046">
                <a:tc>
                  <a:txBody>
                    <a:bodyPr/>
                    <a:lstStyle/>
                    <a:p>
                      <a:pPr algn="ctr"/>
                      <a:r>
                        <a:rPr lang="en-BE" dirty="0"/>
                        <a:t>0.18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BE" dirty="0"/>
                        <a:t>40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BE" dirty="0"/>
                        <a:t>3.5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3623121"/>
                  </a:ext>
                </a:extLst>
              </a:tr>
            </a:tbl>
          </a:graphicData>
        </a:graphic>
      </p:graphicFrame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FE5526-696A-8942-B124-3A034F013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BBB93E-9E0B-814A-BD11-BB824527B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21</a:t>
            </a:fld>
            <a:endParaRPr lang="fr-BE"/>
          </a:p>
        </p:txBody>
      </p:sp>
      <p:pic>
        <p:nvPicPr>
          <p:cNvPr id="20" name="Picture 19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6568AFE6-6758-6243-9967-380010C6F0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8086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FCF76-6325-C244-81D0-A82722D45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b="1" dirty="0">
                <a:latin typeface="+mn-lt"/>
              </a:rPr>
              <a:t>			</a:t>
            </a:r>
            <a:br>
              <a:rPr lang="en-BE" b="1" dirty="0">
                <a:latin typeface="+mn-lt"/>
              </a:rPr>
            </a:br>
            <a:r>
              <a:rPr lang="en-BE" b="1" dirty="0">
                <a:latin typeface="+mn-lt"/>
              </a:rPr>
              <a:t>			Design of the nozzle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23049-A762-D74F-A015-3937C49E28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BE" dirty="0"/>
              <a:t>Lateral profiles at skin (dose scorer in-depth thickness = 5 mm)</a:t>
            </a:r>
          </a:p>
          <a:p>
            <a:pPr marL="0" indent="0">
              <a:buNone/>
            </a:pPr>
            <a:r>
              <a:rPr lang="en-BE" dirty="0"/>
              <a:t>	Horizontal (X) axis				     Vertical (Y) axis	</a:t>
            </a:r>
          </a:p>
        </p:txBody>
      </p:sp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392457AA-B9EB-2642-933D-EAB835FC84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75" y="2733897"/>
            <a:ext cx="5954825" cy="3724951"/>
          </a:xfrm>
          <a:prstGeom prst="rect">
            <a:avLst/>
          </a:prstGeom>
        </p:spPr>
      </p:pic>
      <p:pic>
        <p:nvPicPr>
          <p:cNvPr id="9" name="Picture 8" descr="A close up of a map&#10;&#10;Description automatically generated">
            <a:extLst>
              <a:ext uri="{FF2B5EF4-FFF2-40B4-BE49-F238E27FC236}">
                <a16:creationId xmlns:a16="http://schemas.microsoft.com/office/drawing/2014/main" id="{3AA79BEC-05B9-9B41-8223-CB19804440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733898"/>
            <a:ext cx="6096000" cy="3724950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F249DD-7421-DE4A-B202-84042A456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AC38BCA-7F3A-6448-A996-DC9796C7F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22</a:t>
            </a:fld>
            <a:endParaRPr lang="fr-BE"/>
          </a:p>
        </p:txBody>
      </p:sp>
      <p:pic>
        <p:nvPicPr>
          <p:cNvPr id="11" name="Picture 10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885D606B-E790-B341-B451-CA4F3BE67B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4200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FCF76-6325-C244-81D0-A82722D45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b="1" dirty="0">
                <a:latin typeface="+mn-lt"/>
              </a:rPr>
              <a:t>			</a:t>
            </a:r>
            <a:br>
              <a:rPr lang="en-BE" b="1" dirty="0">
                <a:latin typeface="+mn-lt"/>
              </a:rPr>
            </a:br>
            <a:r>
              <a:rPr lang="en-BE" b="1" dirty="0">
                <a:latin typeface="+mn-lt"/>
              </a:rPr>
              <a:t>			Design of the nozzle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23049-A762-D74F-A015-3937C49E28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BE" dirty="0"/>
              <a:t>Pristine Bragg Peaks</a:t>
            </a:r>
          </a:p>
        </p:txBody>
      </p:sp>
      <p:pic>
        <p:nvPicPr>
          <p:cNvPr id="8" name="Picture 7" descr="A close up of a map&#10;&#10;Description automatically generated">
            <a:extLst>
              <a:ext uri="{FF2B5EF4-FFF2-40B4-BE49-F238E27FC236}">
                <a16:creationId xmlns:a16="http://schemas.microsoft.com/office/drawing/2014/main" id="{4378FFC1-90E4-ED4D-8F6A-8EDE8A8F47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064" y="2273926"/>
            <a:ext cx="8491872" cy="4245936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7347A163-53F7-7B4D-8AF7-C207DCF2C05E}"/>
              </a:ext>
            </a:extLst>
          </p:cNvPr>
          <p:cNvSpPr/>
          <p:nvPr/>
        </p:nvSpPr>
        <p:spPr>
          <a:xfrm>
            <a:off x="2931886" y="4934857"/>
            <a:ext cx="986971" cy="62411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E193E13-961B-7D4F-B858-1F9532CF0D03}"/>
              </a:ext>
            </a:extLst>
          </p:cNvPr>
          <p:cNvCxnSpPr>
            <a:stCxn id="5" idx="1"/>
          </p:cNvCxnSpPr>
          <p:nvPr/>
        </p:nvCxnSpPr>
        <p:spPr>
          <a:xfrm flipH="1" flipV="1">
            <a:off x="1247887" y="4130936"/>
            <a:ext cx="1828538" cy="89532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38C2F1F-D673-8242-81EC-26E7AEEA8BF6}"/>
              </a:ext>
            </a:extLst>
          </p:cNvPr>
          <p:cNvSpPr txBox="1"/>
          <p:nvPr/>
        </p:nvSpPr>
        <p:spPr>
          <a:xfrm>
            <a:off x="222449" y="3207606"/>
            <a:ext cx="1570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E" dirty="0"/>
              <a:t>Lower dose at skin with the beam stop !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65663A7C-7BA6-2F4F-9741-3BA0F95EA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AE5A2B4-5A56-3E4B-9D88-A8663EE87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23</a:t>
            </a:fld>
            <a:endParaRPr lang="fr-BE"/>
          </a:p>
        </p:txBody>
      </p:sp>
      <p:pic>
        <p:nvPicPr>
          <p:cNvPr id="13" name="Picture 12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3AF8BF0F-5390-7F4D-8A3F-D4D6AB8ED4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1531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FCF76-6325-C244-81D0-A82722D45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b="1" dirty="0">
                <a:latin typeface="+mn-lt"/>
              </a:rPr>
              <a:t>			</a:t>
            </a:r>
            <a:br>
              <a:rPr lang="en-BE" b="1" dirty="0">
                <a:latin typeface="+mn-lt"/>
              </a:rPr>
            </a:br>
            <a:r>
              <a:rPr lang="en-BE" b="1" dirty="0">
                <a:latin typeface="+mn-lt"/>
              </a:rPr>
              <a:t>			Design of the nozzle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23049-A762-D74F-A015-3937C49E28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BE" dirty="0"/>
              <a:t>	Comparison of clinical performances of the two designs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03205D1-AC44-5A4E-B3CE-34AEA1AE45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972727"/>
              </p:ext>
            </p:extLst>
          </p:nvPr>
        </p:nvGraphicFramePr>
        <p:xfrm>
          <a:off x="2864821" y="2702274"/>
          <a:ext cx="6462357" cy="336295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54119">
                  <a:extLst>
                    <a:ext uri="{9D8B030D-6E8A-4147-A177-3AD203B41FA5}">
                      <a16:colId xmlns:a16="http://schemas.microsoft.com/office/drawing/2014/main" val="1954551936"/>
                    </a:ext>
                  </a:extLst>
                </a:gridCol>
                <a:gridCol w="2154119">
                  <a:extLst>
                    <a:ext uri="{9D8B030D-6E8A-4147-A177-3AD203B41FA5}">
                      <a16:colId xmlns:a16="http://schemas.microsoft.com/office/drawing/2014/main" val="3873722825"/>
                    </a:ext>
                  </a:extLst>
                </a:gridCol>
                <a:gridCol w="2154119">
                  <a:extLst>
                    <a:ext uri="{9D8B030D-6E8A-4147-A177-3AD203B41FA5}">
                      <a16:colId xmlns:a16="http://schemas.microsoft.com/office/drawing/2014/main" val="3149816849"/>
                    </a:ext>
                  </a:extLst>
                </a:gridCol>
              </a:tblGrid>
              <a:tr h="778429">
                <a:tc>
                  <a:txBody>
                    <a:bodyPr/>
                    <a:lstStyle/>
                    <a:p>
                      <a:pPr algn="ctr"/>
                      <a:r>
                        <a:rPr lang="en-BE" sz="2000" dirty="0"/>
                        <a:t> Clinical</a:t>
                      </a:r>
                    </a:p>
                    <a:p>
                      <a:pPr algn="ctr"/>
                      <a:r>
                        <a:rPr lang="en-BE" sz="2000" dirty="0"/>
                        <a:t> 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BE" sz="2000" dirty="0"/>
                        <a:t>Single </a:t>
                      </a:r>
                      <a:r>
                        <a:rPr lang="en-GB" sz="2000" dirty="0"/>
                        <a:t>S</a:t>
                      </a:r>
                      <a:r>
                        <a:rPr lang="en-BE" sz="2000" dirty="0"/>
                        <a:t>cattering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BE" sz="2000" dirty="0"/>
                        <a:t>    FS + Beam Stop</a:t>
                      </a:r>
                    </a:p>
                    <a:p>
                      <a:pPr algn="ctr"/>
                      <a:r>
                        <a:rPr lang="en-BE" sz="2000" dirty="0"/>
                        <a:t>design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3039165"/>
                  </a:ext>
                </a:extLst>
              </a:tr>
              <a:tr h="627827">
                <a:tc>
                  <a:txBody>
                    <a:bodyPr/>
                    <a:lstStyle/>
                    <a:p>
                      <a:pPr algn="ctr"/>
                      <a:r>
                        <a:rPr lang="en-BE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Lateral flatness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BE" sz="2000" b="1" dirty="0">
                          <a:solidFill>
                            <a:srgbClr val="0070C0"/>
                          </a:solidFill>
                        </a:rPr>
                        <a:t>97.5 %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BE" sz="2000" b="1" dirty="0">
                          <a:solidFill>
                            <a:srgbClr val="0070C0"/>
                          </a:solidFill>
                        </a:rPr>
                        <a:t>97.7 &amp;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182408"/>
                  </a:ext>
                </a:extLst>
              </a:tr>
              <a:tr h="627827">
                <a:tc>
                  <a:txBody>
                    <a:bodyPr/>
                    <a:lstStyle/>
                    <a:p>
                      <a:pPr algn="ctr"/>
                      <a:r>
                        <a:rPr lang="en-BE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Lateral </a:t>
                      </a:r>
                      <a:r>
                        <a:rPr lang="en-GB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P</a:t>
                      </a:r>
                      <a:r>
                        <a:rPr lang="en-BE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enumbra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BE" sz="2000" b="1" dirty="0">
                          <a:solidFill>
                            <a:srgbClr val="0070C0"/>
                          </a:solidFill>
                        </a:rPr>
                        <a:t>1.2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BE" sz="2000" b="1" dirty="0">
                          <a:solidFill>
                            <a:srgbClr val="0070C0"/>
                          </a:solidFill>
                        </a:rPr>
                        <a:t>1.15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548103"/>
                  </a:ext>
                </a:extLst>
              </a:tr>
              <a:tr h="627827">
                <a:tc>
                  <a:txBody>
                    <a:bodyPr/>
                    <a:lstStyle/>
                    <a:p>
                      <a:pPr algn="ctr"/>
                      <a:r>
                        <a:rPr lang="en-BE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  Pristine BP DFO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BE" sz="2000" b="1" dirty="0">
                          <a:solidFill>
                            <a:srgbClr val="0070C0"/>
                          </a:solidFill>
                        </a:rPr>
                        <a:t>1.38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BE" sz="2000" b="1" dirty="0">
                          <a:solidFill>
                            <a:srgbClr val="0070C0"/>
                          </a:solidFill>
                        </a:rPr>
                        <a:t>1.3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7770476"/>
                  </a:ext>
                </a:extLst>
              </a:tr>
              <a:tr h="627827">
                <a:tc>
                  <a:txBody>
                    <a:bodyPr/>
                    <a:lstStyle/>
                    <a:p>
                      <a:pPr algn="ctr"/>
                      <a:r>
                        <a:rPr lang="en-BE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Nozzle transmission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BE" sz="2000" b="1" dirty="0">
                          <a:solidFill>
                            <a:srgbClr val="0070C0"/>
                          </a:solidFill>
                        </a:rPr>
                        <a:t>2 %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BE" sz="2000" b="1" dirty="0">
                          <a:solidFill>
                            <a:srgbClr val="0070C0"/>
                          </a:solidFill>
                        </a:rPr>
                        <a:t>8 %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3758290"/>
                  </a:ext>
                </a:extLst>
              </a:tr>
            </a:tbl>
          </a:graphicData>
        </a:graphic>
      </p:graphicFrame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5CEA0E-54B1-CE49-B158-158B0F545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325792-1A9B-5747-80E8-0E59CC1F6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24</a:t>
            </a:fld>
            <a:endParaRPr lang="fr-BE"/>
          </a:p>
        </p:txBody>
      </p:sp>
      <p:pic>
        <p:nvPicPr>
          <p:cNvPr id="10" name="Picture 9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32476060-6627-5F49-B247-F38504AB8D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0578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FCF76-6325-C244-81D0-A82722D45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b="1" dirty="0">
                <a:latin typeface="+mn-lt"/>
              </a:rPr>
              <a:t>		  Conclusion and outlooks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23049-A762-D74F-A015-3937C49E28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433942"/>
          </a:xfrm>
        </p:spPr>
        <p:txBody>
          <a:bodyPr>
            <a:normAutofit/>
          </a:bodyPr>
          <a:lstStyle/>
          <a:p>
            <a:pPr algn="just"/>
            <a:r>
              <a:rPr lang="en-BE" sz="2200" dirty="0"/>
              <a:t>Single scattering high energy proton therapy systems offer the possibility to treat eye tumors with a very good lateral penumbra, but at the cost of  high distal fall-off and very low dose rate</a:t>
            </a:r>
          </a:p>
          <a:p>
            <a:pPr marL="0" indent="0" algn="just">
              <a:buNone/>
            </a:pPr>
            <a:r>
              <a:rPr lang="en-BE" sz="2200" b="1" dirty="0">
                <a:solidFill>
                  <a:schemeClr val="accent2">
                    <a:lumMod val="75000"/>
                  </a:schemeClr>
                </a:solidFill>
              </a:rPr>
              <a:t>	</a:t>
            </a:r>
            <a:r>
              <a:rPr lang="en-BE" sz="2200" b="1" dirty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 </a:t>
            </a:r>
            <a:r>
              <a:rPr lang="en-BE" sz="2200" b="1" dirty="0">
                <a:solidFill>
                  <a:schemeClr val="accent2">
                    <a:lumMod val="75000"/>
                  </a:schemeClr>
                </a:solidFill>
              </a:rPr>
              <a:t>All the clinical parameters must be optimized at the same time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0814FE-86C5-584F-9C09-B0A71E34E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35EC62-1CD8-294B-9E9E-940CFE5F4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25</a:t>
            </a:fld>
            <a:endParaRPr lang="fr-BE"/>
          </a:p>
        </p:txBody>
      </p:sp>
      <p:pic>
        <p:nvPicPr>
          <p:cNvPr id="9" name="Picture 8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5B3FDDAA-8137-9B47-B823-A6BECE4F31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F1BB3D9-2CB8-C74A-A62C-B8E2A67DD584}"/>
              </a:ext>
            </a:extLst>
          </p:cNvPr>
          <p:cNvSpPr/>
          <p:nvPr/>
        </p:nvSpPr>
        <p:spPr>
          <a:xfrm>
            <a:off x="838200" y="3259567"/>
            <a:ext cx="105156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BE" sz="2200" dirty="0"/>
              <a:t>Incorporating a </a:t>
            </a:r>
            <a:r>
              <a:rPr lang="en-BE" sz="2200" b="1" dirty="0"/>
              <a:t>BEAM STOP </a:t>
            </a:r>
            <a:r>
              <a:rPr lang="en-BE" sz="2200" dirty="0"/>
              <a:t>in the nozzle allows a significantly higher transmission, while keeping the same clinical performances</a:t>
            </a:r>
          </a:p>
          <a:p>
            <a:pPr algn="just"/>
            <a:endParaRPr lang="en-BE" sz="2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E7AF50-E0FF-8048-B074-D3D4D15988A5}"/>
              </a:ext>
            </a:extLst>
          </p:cNvPr>
          <p:cNvSpPr/>
          <p:nvPr/>
        </p:nvSpPr>
        <p:spPr>
          <a:xfrm>
            <a:off x="838200" y="4398340"/>
            <a:ext cx="10515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BE" sz="2400" b="1" dirty="0"/>
              <a:t>NEXT STEPS: </a:t>
            </a:r>
          </a:p>
          <a:p>
            <a:pPr marL="800100" lvl="1" indent="-342900" algn="just">
              <a:buFont typeface="Wingdings" pitchFamily="2" charset="2"/>
              <a:buChar char="Ø"/>
            </a:pPr>
            <a:r>
              <a:rPr lang="en-BE" sz="2200" dirty="0"/>
              <a:t>Compare the simulations to experimental data to validate the design</a:t>
            </a:r>
          </a:p>
          <a:p>
            <a:pPr marL="800100" lvl="1" indent="-342900" algn="just">
              <a:buFont typeface="Wingdings" pitchFamily="2" charset="2"/>
              <a:buChar char="Ø"/>
            </a:pPr>
            <a:r>
              <a:rPr lang="en-BE" sz="2200" dirty="0"/>
              <a:t>Simulations in Pencil Beam Scanning mode and compare the clinical performances to the ones of the actual passive scattering system</a:t>
            </a:r>
          </a:p>
        </p:txBody>
      </p:sp>
    </p:spTree>
    <p:extLst>
      <p:ext uri="{BB962C8B-B14F-4D97-AF65-F5344CB8AC3E}">
        <p14:creationId xmlns:p14="http://schemas.microsoft.com/office/powerpoint/2010/main" val="1903718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A26C0766-9EF5-0141-9512-CD3CCEB68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16" y="2476629"/>
            <a:ext cx="9658367" cy="4096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EFCF76-6325-C244-81D0-A82722D45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b="1" dirty="0">
                <a:latin typeface="+mn-lt"/>
              </a:rPr>
              <a:t>		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23049-A762-D74F-A015-3937C49E28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4856"/>
            <a:ext cx="10515600" cy="4972107"/>
          </a:xfrm>
        </p:spPr>
        <p:txBody>
          <a:bodyPr/>
          <a:lstStyle/>
          <a:p>
            <a:pPr marL="0" indent="0" algn="just">
              <a:buNone/>
            </a:pPr>
            <a:r>
              <a:rPr lang="en-BE" sz="2000" dirty="0"/>
              <a:t>		</a:t>
            </a:r>
            <a:r>
              <a:rPr lang="en-BE" sz="4000" b="1" dirty="0"/>
              <a:t>Thank you for your attention !  </a:t>
            </a:r>
            <a:r>
              <a:rPr lang="en-BE" sz="4000" b="1" dirty="0">
                <a:sym typeface="Wingdings" pitchFamily="2" charset="2"/>
              </a:rPr>
              <a:t> </a:t>
            </a:r>
          </a:p>
          <a:p>
            <a:pPr marL="0" indent="0" algn="just">
              <a:buNone/>
            </a:pPr>
            <a:r>
              <a:rPr lang="en-BE" sz="4000" b="1" dirty="0">
                <a:sym typeface="Wingdings" pitchFamily="2" charset="2"/>
              </a:rPr>
              <a:t>				ANY QUESTION ?</a:t>
            </a:r>
            <a:endParaRPr lang="en-BE" sz="40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3387B6-4C7E-9E41-A86B-66389BD43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dirty="0"/>
              <a:t>BHPA - 07/02/2020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239AE38-D5A9-FF4C-A8B6-F211B1536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26</a:t>
            </a:fld>
            <a:endParaRPr lang="fr-BE"/>
          </a:p>
        </p:txBody>
      </p:sp>
      <p:pic>
        <p:nvPicPr>
          <p:cNvPr id="10" name="Picture 9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7D755AF9-9DFF-4C47-867A-0D79D91476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9679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BFE2A-929E-6C48-8214-3A04FBF48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BE" sz="4000" b="1" dirty="0">
                <a:latin typeface="+mn-lt"/>
              </a:rPr>
            </a:br>
            <a:r>
              <a:rPr lang="en-BE" sz="4000" b="1" dirty="0">
                <a:latin typeface="+mn-lt"/>
              </a:rPr>
              <a:t>	      		Beamline optimization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78DBA6-6A52-F94D-8779-77F45E48E0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BE" dirty="0"/>
              <a:t>We defined the beamline in MANZONI, and used an optimizer to find the quadrupoles normalized gradients values that maximize the number of protons at the exit of the line</a:t>
            </a:r>
          </a:p>
          <a:p>
            <a:endParaRPr lang="en-BE" dirty="0"/>
          </a:p>
          <a:p>
            <a:endParaRPr lang="en-BE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686973-9041-0243-976B-AE3E18594321}"/>
              </a:ext>
            </a:extLst>
          </p:cNvPr>
          <p:cNvSpPr txBox="1"/>
          <p:nvPr/>
        </p:nvSpPr>
        <p:spPr>
          <a:xfrm>
            <a:off x="1161827" y="3429000"/>
            <a:ext cx="34645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BE" dirty="0"/>
              <a:t>The transmission of the line is very low </a:t>
            </a:r>
          </a:p>
          <a:p>
            <a:pPr marL="285750" indent="-285750">
              <a:buFontTx/>
              <a:buChar char="-"/>
            </a:pPr>
            <a:r>
              <a:rPr lang="en-BE" dirty="0"/>
              <a:t>Only </a:t>
            </a:r>
            <a:r>
              <a:rPr lang="en-BE" b="1" dirty="0">
                <a:solidFill>
                  <a:schemeClr val="accent2">
                    <a:lumMod val="75000"/>
                  </a:schemeClr>
                </a:solidFill>
              </a:rPr>
              <a:t>3.5 % </a:t>
            </a:r>
            <a:r>
              <a:rPr lang="en-BE" dirty="0"/>
              <a:t>of the beam arrives at the nozzle</a:t>
            </a:r>
          </a:p>
          <a:p>
            <a:pPr marL="285750" indent="-285750">
              <a:buFontTx/>
              <a:buChar char="-"/>
            </a:pPr>
            <a:r>
              <a:rPr lang="en-BE" dirty="0"/>
              <a:t>Another significant part will be lost during scattering processes</a:t>
            </a:r>
          </a:p>
          <a:p>
            <a:r>
              <a:rPr lang="en-BE" dirty="0">
                <a:sym typeface="Wingdings" pitchFamily="2" charset="2"/>
              </a:rPr>
              <a:t> The nozzle must be designed in a way that limits beam losses </a:t>
            </a:r>
            <a:endParaRPr lang="en-B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37439D-A34D-EB41-9B0E-2040F3F93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19BAA59-D848-8E4E-B85B-EDEECEAC4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27</a:t>
            </a:fld>
            <a:endParaRPr lang="fr-BE"/>
          </a:p>
        </p:txBody>
      </p:sp>
      <p:pic>
        <p:nvPicPr>
          <p:cNvPr id="9" name="Picture 8" descr="A close up of a mans face&#10;&#10;Description automatically generated">
            <a:extLst>
              <a:ext uri="{FF2B5EF4-FFF2-40B4-BE49-F238E27FC236}">
                <a16:creationId xmlns:a16="http://schemas.microsoft.com/office/drawing/2014/main" id="{3F3FC5F6-6955-EF4C-9EF0-9680AD949B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345" y="3386752"/>
            <a:ext cx="7548899" cy="3026720"/>
          </a:xfrm>
          <a:prstGeom prst="rect">
            <a:avLst/>
          </a:prstGeom>
        </p:spPr>
      </p:pic>
      <p:pic>
        <p:nvPicPr>
          <p:cNvPr id="10" name="Picture 9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DED9126B-F3C4-814F-A13D-BF22667D9C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357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F18E2-14B3-194E-B6A8-D8CF445C3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b="1" dirty="0">
                <a:latin typeface="+mn-lt"/>
              </a:rPr>
              <a:t>				</a:t>
            </a:r>
            <a:br>
              <a:rPr lang="en-BE" b="1" dirty="0">
                <a:latin typeface="+mn-lt"/>
              </a:rPr>
            </a:br>
            <a:r>
              <a:rPr lang="en-BE" b="1" dirty="0">
                <a:latin typeface="+mn-lt"/>
              </a:rPr>
              <a:t>				    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EA8587-42E1-184A-A8E3-8DA8864F31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endParaRPr lang="en-BE" dirty="0"/>
          </a:p>
          <a:p>
            <a:r>
              <a:rPr lang="en-BE" sz="2400" dirty="0"/>
              <a:t>Context &amp; challenges</a:t>
            </a:r>
          </a:p>
          <a:p>
            <a:r>
              <a:rPr lang="en-BE" sz="2400" dirty="0"/>
              <a:t>Materials and methods</a:t>
            </a:r>
          </a:p>
          <a:p>
            <a:r>
              <a:rPr lang="en-BE" sz="2400" dirty="0"/>
              <a:t>Beam distribution after degrader</a:t>
            </a:r>
          </a:p>
          <a:p>
            <a:r>
              <a:rPr lang="en-BE" sz="2400" dirty="0"/>
              <a:t>Beamline transmission optimization</a:t>
            </a:r>
          </a:p>
          <a:p>
            <a:r>
              <a:rPr lang="en-BE" sz="2400" dirty="0"/>
              <a:t>Design of the nozzle</a:t>
            </a:r>
          </a:p>
          <a:p>
            <a:r>
              <a:rPr lang="en-BE" sz="2400" dirty="0"/>
              <a:t>Conclusion and Outlooks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80ADF9-23D8-9B43-9224-6F820358F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51FB355-9943-CA49-9F44-AABBE77B2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28</a:t>
            </a:fld>
            <a:endParaRPr lang="fr-BE"/>
          </a:p>
        </p:txBody>
      </p:sp>
      <p:pic>
        <p:nvPicPr>
          <p:cNvPr id="9" name="Picture 8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5A6FD107-A134-164C-B221-0F98480DF4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245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E9072-8011-0B4C-800F-71A092351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b="1" dirty="0">
                <a:latin typeface="+mn-lt"/>
              </a:rPr>
              <a:t>			</a:t>
            </a:r>
            <a:br>
              <a:rPr lang="en-BE" b="1" dirty="0">
                <a:latin typeface="+mn-lt"/>
              </a:rPr>
            </a:br>
            <a:r>
              <a:rPr lang="en-BE" b="1" dirty="0">
                <a:latin typeface="+mn-lt"/>
              </a:rPr>
              <a:t>			Context &amp;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FE66E5-69CB-F34A-9A6C-1F2A9F673F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79975"/>
          </a:xfrm>
        </p:spPr>
        <p:txBody>
          <a:bodyPr>
            <a:normAutofit/>
          </a:bodyPr>
          <a:lstStyle/>
          <a:p>
            <a:pPr algn="just"/>
            <a:r>
              <a:rPr lang="en-US" b="1" dirty="0"/>
              <a:t>Proton beams irradiation of eye tumors </a:t>
            </a:r>
          </a:p>
          <a:p>
            <a:pPr lvl="1" algn="just"/>
            <a:r>
              <a:rPr lang="en-US" sz="2000" dirty="0"/>
              <a:t>Uveal melanomas (most common primary eye cancer in adults)</a:t>
            </a:r>
          </a:p>
          <a:p>
            <a:pPr lvl="1" algn="just"/>
            <a:r>
              <a:rPr lang="en-US" sz="2000" dirty="0"/>
              <a:t>Mainly occurs in iris, ciliary body and choroid region</a:t>
            </a:r>
          </a:p>
          <a:p>
            <a:pPr algn="just"/>
            <a:r>
              <a:rPr lang="en-US" sz="2400" b="1" dirty="0"/>
              <a:t>Shallow ( depth &lt; 3cm) and small sizes (&lt; 2cm)</a:t>
            </a:r>
          </a:p>
          <a:p>
            <a:pPr lvl="1" algn="just"/>
            <a:r>
              <a:rPr lang="en-US" sz="2000" dirty="0"/>
              <a:t>Low energy charged particle beams are very suitable</a:t>
            </a:r>
          </a:p>
          <a:p>
            <a:pPr lvl="1" algn="just"/>
            <a:r>
              <a:rPr lang="en-US" sz="2000" b="1" dirty="0">
                <a:solidFill>
                  <a:srgbClr val="00B050"/>
                </a:solidFill>
              </a:rPr>
              <a:t>Proton therapy </a:t>
            </a:r>
            <a:r>
              <a:rPr lang="en-US" sz="2000" dirty="0"/>
              <a:t>is the Gold Standard in the field</a:t>
            </a:r>
            <a:endParaRPr lang="en-US" sz="2400" dirty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>
              <a:buNone/>
            </a:pPr>
            <a:endParaRPr lang="en-BE" dirty="0"/>
          </a:p>
        </p:txBody>
      </p:sp>
      <p:pic>
        <p:nvPicPr>
          <p:cNvPr id="7" name="Picture 6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256A2D57-48FC-454C-A6D0-6EDED0BE4E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0758" y="3046427"/>
            <a:ext cx="4487092" cy="3294047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B9862A-9EF5-2148-A09C-D89138A46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CA2C34-13D0-6544-A589-D7A12EEE2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2</a:t>
            </a:fld>
            <a:endParaRPr lang="fr-BE"/>
          </a:p>
        </p:txBody>
      </p:sp>
      <p:pic>
        <p:nvPicPr>
          <p:cNvPr id="10" name="Picture 9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96344AD0-D192-7041-8DFB-6D38F0BAFC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248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E9072-8011-0B4C-800F-71A092351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b="1" dirty="0">
                <a:latin typeface="+mn-lt"/>
              </a:rPr>
              <a:t>			</a:t>
            </a:r>
            <a:br>
              <a:rPr lang="en-BE" b="1" dirty="0">
                <a:latin typeface="+mn-lt"/>
              </a:rPr>
            </a:br>
            <a:r>
              <a:rPr lang="en-BE" b="1" dirty="0">
                <a:latin typeface="+mn-lt"/>
              </a:rPr>
              <a:t>			Context &amp;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FE66E5-69CB-F34A-9A6C-1F2A9F673F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79975"/>
          </a:xfrm>
        </p:spPr>
        <p:txBody>
          <a:bodyPr>
            <a:normAutofit/>
          </a:bodyPr>
          <a:lstStyle/>
          <a:p>
            <a:pPr algn="just"/>
            <a:r>
              <a:rPr lang="en-US" b="1" dirty="0"/>
              <a:t>Proton beams irradiation of eye tumors </a:t>
            </a:r>
          </a:p>
          <a:p>
            <a:pPr lvl="1" algn="just"/>
            <a:r>
              <a:rPr lang="en-US" sz="2000" dirty="0"/>
              <a:t>Uveal melanomas (most common primary eye cancer in adults)</a:t>
            </a:r>
          </a:p>
          <a:p>
            <a:pPr lvl="1" algn="just"/>
            <a:r>
              <a:rPr lang="en-US" sz="2000" dirty="0"/>
              <a:t>Mainly occurs in iris, ciliary body and choroid region</a:t>
            </a:r>
          </a:p>
          <a:p>
            <a:pPr algn="just"/>
            <a:r>
              <a:rPr lang="en-US" sz="2400" b="1" dirty="0"/>
              <a:t>Shallow ( depth &lt; 3cm) and small sizes (&lt; 2cm)</a:t>
            </a:r>
          </a:p>
          <a:p>
            <a:pPr lvl="1" algn="just"/>
            <a:r>
              <a:rPr lang="en-US" sz="2000" dirty="0"/>
              <a:t>Low energy charged particle beams are very suitable</a:t>
            </a:r>
          </a:p>
          <a:p>
            <a:pPr lvl="1" algn="just"/>
            <a:r>
              <a:rPr lang="en-US" sz="2000" b="1" dirty="0">
                <a:solidFill>
                  <a:srgbClr val="00B050"/>
                </a:solidFill>
              </a:rPr>
              <a:t>Proton therapy </a:t>
            </a:r>
            <a:r>
              <a:rPr lang="en-US" sz="2000" dirty="0"/>
              <a:t>is the Gold Standard in the field</a:t>
            </a:r>
            <a:endParaRPr lang="en-US" sz="2400" dirty="0"/>
          </a:p>
          <a:p>
            <a:pPr algn="just"/>
            <a:r>
              <a:rPr lang="en-US" sz="2400" b="1" dirty="0"/>
              <a:t>Eye is complex and heterogeneous </a:t>
            </a:r>
          </a:p>
          <a:p>
            <a:pPr lvl="1" algn="just"/>
            <a:r>
              <a:rPr lang="en-US" sz="2000" dirty="0"/>
              <a:t>Many critical organs (optic nerve, retina)</a:t>
            </a:r>
          </a:p>
          <a:p>
            <a:pPr lvl="1" algn="just"/>
            <a:r>
              <a:rPr lang="en-US" sz="2000" dirty="0"/>
              <a:t>Short patient gazing time during treatment </a:t>
            </a:r>
          </a:p>
          <a:p>
            <a:pPr algn="just">
              <a:buFont typeface="Wingdings" pitchFamily="2" charset="2"/>
              <a:buChar char="è"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 We need sharp dose profiles and high dose rate</a:t>
            </a:r>
          </a:p>
          <a:p>
            <a:pPr marL="0" indent="0" algn="just">
              <a:buNone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      at the same time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>
              <a:buNone/>
            </a:pPr>
            <a:endParaRPr lang="en-BE" dirty="0"/>
          </a:p>
        </p:txBody>
      </p:sp>
      <p:pic>
        <p:nvPicPr>
          <p:cNvPr id="6" name="Picture 5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6D45A301-2D28-A24E-A02C-11906817CE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0758" y="3046427"/>
            <a:ext cx="4487092" cy="3294047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C8A4342-1EDA-E641-B87E-6704BA675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3BEF4C-021F-4640-84A4-91CB0CD0F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3</a:t>
            </a:fld>
            <a:endParaRPr lang="fr-BE"/>
          </a:p>
        </p:txBody>
      </p:sp>
      <p:pic>
        <p:nvPicPr>
          <p:cNvPr id="10" name="Picture 9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3BC97390-397E-1B42-81B8-A0A7B6CAE9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06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B66A4-856A-0246-86A3-900CEE58D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b="1" dirty="0">
                <a:latin typeface="+mn-lt"/>
              </a:rPr>
              <a:t>			</a:t>
            </a:r>
            <a:br>
              <a:rPr lang="en-BE" b="1" dirty="0">
                <a:latin typeface="+mn-lt"/>
              </a:rPr>
            </a:br>
            <a:r>
              <a:rPr lang="en-BE" b="1" dirty="0">
                <a:latin typeface="+mn-lt"/>
              </a:rPr>
              <a:t>			Context &amp; challenges</a:t>
            </a:r>
            <a:endParaRPr lang="en-BE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E4E1E3-50AB-4540-A60A-11789B4B9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Proton beams irradiation of eye tumors</a:t>
            </a:r>
          </a:p>
          <a:p>
            <a:pPr marL="0" indent="0">
              <a:buNone/>
            </a:pPr>
            <a:r>
              <a:rPr lang="en-US" sz="2400" dirty="0"/>
              <a:t>		Definition of the most important clinical parameters: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>
              <a:buFontTx/>
              <a:buChar char="-"/>
            </a:pPr>
            <a:r>
              <a:rPr lang="en-US" sz="2400" dirty="0"/>
              <a:t>Lateral flatness </a:t>
            </a:r>
          </a:p>
          <a:p>
            <a:pPr>
              <a:buFontTx/>
              <a:buChar char="-"/>
            </a:pPr>
            <a:r>
              <a:rPr lang="en-US" sz="2400" b="1" dirty="0"/>
              <a:t>Lateral penumbra</a:t>
            </a:r>
          </a:p>
          <a:p>
            <a:pPr>
              <a:buFontTx/>
              <a:buChar char="-"/>
            </a:pPr>
            <a:r>
              <a:rPr lang="en-US" sz="2400" b="1" dirty="0"/>
              <a:t>Distal fall-off</a:t>
            </a:r>
          </a:p>
          <a:p>
            <a:pPr>
              <a:buFontTx/>
              <a:buChar char="-"/>
            </a:pPr>
            <a:r>
              <a:rPr lang="en-US" sz="2400" dirty="0"/>
              <a:t>SOBP flatness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E708E1F-16ED-4A4F-90FC-98429D6093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508" y="2784247"/>
            <a:ext cx="8502127" cy="3392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DE5222-5C8F-3B49-844C-A73D92E63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BFB8B39-8CB2-8842-A3FA-1EDFF377C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4</a:t>
            </a:fld>
            <a:endParaRPr lang="fr-BE"/>
          </a:p>
        </p:txBody>
      </p:sp>
      <p:pic>
        <p:nvPicPr>
          <p:cNvPr id="10" name="Picture 9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66309A27-A123-6840-A30A-37C41DBAA1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806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4BFBE-CF37-7E4A-8D3C-1ADD8C284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			</a:t>
            </a:r>
            <a:br>
              <a:rPr lang="en-US" b="1" dirty="0">
                <a:latin typeface="+mn-lt"/>
              </a:rPr>
            </a:br>
            <a:r>
              <a:rPr lang="en-US" b="1" dirty="0">
                <a:latin typeface="+mn-lt"/>
              </a:rPr>
              <a:t>			Context &amp;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36930E-14FA-454D-BAEA-4FD068AA03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25546"/>
          </a:xfrm>
        </p:spPr>
        <p:txBody>
          <a:bodyPr>
            <a:normAutofit/>
          </a:bodyPr>
          <a:lstStyle/>
          <a:p>
            <a:r>
              <a:rPr lang="en-US" b="1" dirty="0"/>
              <a:t>Proton beams irradiation of eye tumors</a:t>
            </a:r>
          </a:p>
          <a:p>
            <a:pPr lvl="1"/>
            <a:endParaRPr lang="en-US" dirty="0"/>
          </a:p>
          <a:p>
            <a:pPr marL="914400" lvl="2" indent="0">
              <a:buNone/>
            </a:pPr>
            <a:r>
              <a:rPr lang="en-US" dirty="0"/>
              <a:t>	LIST OF PROTONTHERAPY CENTERS THAT TREAT EYE TUMORS</a:t>
            </a:r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41D98144-E444-7B40-9FF6-4D3C2A49A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753" y="2974407"/>
            <a:ext cx="4843267" cy="3211200"/>
          </a:xfrm>
          <a:prstGeom prst="rect">
            <a:avLst/>
          </a:prstGeom>
        </p:spPr>
      </p:pic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4BAF0566-31A6-6940-8133-22C04B4A2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0981" y="2950160"/>
            <a:ext cx="4437971" cy="3265200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759E96-F91C-014D-9C1A-71B5503B3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196B897-0103-7F41-903E-821536A19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5</a:t>
            </a:fld>
            <a:endParaRPr lang="fr-BE"/>
          </a:p>
        </p:txBody>
      </p:sp>
      <p:pic>
        <p:nvPicPr>
          <p:cNvPr id="11" name="Picture 10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A15C99EA-EBE9-F94B-AED3-CD5E312B98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072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4BFBE-CF37-7E4A-8D3C-1ADD8C284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			</a:t>
            </a:r>
            <a:br>
              <a:rPr lang="en-US" b="1" dirty="0">
                <a:latin typeface="+mn-lt"/>
              </a:rPr>
            </a:br>
            <a:r>
              <a:rPr lang="en-US" b="1" dirty="0">
                <a:latin typeface="+mn-lt"/>
              </a:rPr>
              <a:t>			Context &amp;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36930E-14FA-454D-BAEA-4FD068AA03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25546"/>
          </a:xfrm>
        </p:spPr>
        <p:txBody>
          <a:bodyPr>
            <a:normAutofit/>
          </a:bodyPr>
          <a:lstStyle/>
          <a:p>
            <a:r>
              <a:rPr lang="en-US" b="1" dirty="0"/>
              <a:t>Proton beams irradiation of eye tumors</a:t>
            </a:r>
          </a:p>
          <a:p>
            <a:pPr lvl="1"/>
            <a:endParaRPr lang="en-US" dirty="0"/>
          </a:p>
          <a:p>
            <a:pPr marL="914400" lvl="2" indent="0">
              <a:buNone/>
            </a:pPr>
            <a:r>
              <a:rPr lang="en-US" dirty="0"/>
              <a:t>	LIST OF PROTONTHERAPY CENTERS THAT TREAT EYE TUMORS</a:t>
            </a:r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41D98144-E444-7B40-9FF6-4D3C2A49A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753" y="2974407"/>
            <a:ext cx="4843267" cy="3211200"/>
          </a:xfrm>
          <a:prstGeom prst="rect">
            <a:avLst/>
          </a:prstGeom>
        </p:spPr>
      </p:pic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4BAF0566-31A6-6940-8133-22C04B4A2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0981" y="2950160"/>
            <a:ext cx="4437971" cy="326520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BC2DA188-C779-7749-816D-A9F90E59535B}"/>
              </a:ext>
            </a:extLst>
          </p:cNvPr>
          <p:cNvSpPr/>
          <p:nvPr/>
        </p:nvSpPr>
        <p:spPr>
          <a:xfrm>
            <a:off x="3689874" y="3840480"/>
            <a:ext cx="451821" cy="2043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10DD961-319B-6A47-B5E6-3B2B688514A8}"/>
              </a:ext>
            </a:extLst>
          </p:cNvPr>
          <p:cNvSpPr/>
          <p:nvPr/>
        </p:nvSpPr>
        <p:spPr>
          <a:xfrm>
            <a:off x="3689875" y="4460734"/>
            <a:ext cx="451820" cy="3617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7F2A63A-0B6D-6B47-A7EA-553A1EF491A6}"/>
              </a:ext>
            </a:extLst>
          </p:cNvPr>
          <p:cNvSpPr/>
          <p:nvPr/>
        </p:nvSpPr>
        <p:spPr>
          <a:xfrm>
            <a:off x="4715975" y="3840480"/>
            <a:ext cx="451821" cy="2043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4DCC18B-0768-9345-AE6F-49E786EE0729}"/>
              </a:ext>
            </a:extLst>
          </p:cNvPr>
          <p:cNvSpPr/>
          <p:nvPr/>
        </p:nvSpPr>
        <p:spPr>
          <a:xfrm>
            <a:off x="4715975" y="4460734"/>
            <a:ext cx="451821" cy="3724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1387F3E-B53D-D044-A3BD-14C08422DD0D}"/>
              </a:ext>
            </a:extLst>
          </p:cNvPr>
          <p:cNvSpPr/>
          <p:nvPr/>
        </p:nvSpPr>
        <p:spPr>
          <a:xfrm>
            <a:off x="9681882" y="3342939"/>
            <a:ext cx="769711" cy="4114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817059D-BFA3-DB43-9042-33C158B77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D023F4D-E072-EB4A-98D6-02C914656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6</a:t>
            </a:fld>
            <a:endParaRPr lang="fr-BE"/>
          </a:p>
        </p:txBody>
      </p:sp>
      <p:pic>
        <p:nvPicPr>
          <p:cNvPr id="17" name="Picture 16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028C6E3E-64FB-E142-BABD-D55BEC150B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947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4BFBE-CF37-7E4A-8D3C-1ADD8C284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			</a:t>
            </a:r>
            <a:br>
              <a:rPr lang="en-US" b="1" dirty="0">
                <a:latin typeface="+mn-lt"/>
              </a:rPr>
            </a:br>
            <a:r>
              <a:rPr lang="en-US" b="1" dirty="0">
                <a:latin typeface="+mn-lt"/>
              </a:rPr>
              <a:t>			Context &amp;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36930E-14FA-454D-BAEA-4FD068AA03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25546"/>
          </a:xfrm>
        </p:spPr>
        <p:txBody>
          <a:bodyPr>
            <a:normAutofit/>
          </a:bodyPr>
          <a:lstStyle/>
          <a:p>
            <a:r>
              <a:rPr lang="en-US" b="1" dirty="0"/>
              <a:t>Proton beams irradiation of eye tumors</a:t>
            </a:r>
          </a:p>
          <a:p>
            <a:pPr lvl="1"/>
            <a:endParaRPr lang="en-US" dirty="0"/>
          </a:p>
          <a:p>
            <a:pPr marL="914400" lvl="2" indent="0">
              <a:buNone/>
            </a:pPr>
            <a:r>
              <a:rPr lang="en-US" dirty="0"/>
              <a:t>	LIST OF PROTONTHERAPY CENTERS THAT TREAT EYE TUMORS</a:t>
            </a:r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41D98144-E444-7B40-9FF6-4D3C2A49A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753" y="2974407"/>
            <a:ext cx="4843267" cy="3211200"/>
          </a:xfrm>
          <a:prstGeom prst="rect">
            <a:avLst/>
          </a:prstGeom>
        </p:spPr>
      </p:pic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4BAF0566-31A6-6940-8133-22C04B4A2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0981" y="2950161"/>
            <a:ext cx="4430486" cy="3259693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BC2DA188-C779-7749-816D-A9F90E59535B}"/>
              </a:ext>
            </a:extLst>
          </p:cNvPr>
          <p:cNvSpPr/>
          <p:nvPr/>
        </p:nvSpPr>
        <p:spPr>
          <a:xfrm>
            <a:off x="3689874" y="3840480"/>
            <a:ext cx="451821" cy="2043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10DD961-319B-6A47-B5E6-3B2B688514A8}"/>
              </a:ext>
            </a:extLst>
          </p:cNvPr>
          <p:cNvSpPr/>
          <p:nvPr/>
        </p:nvSpPr>
        <p:spPr>
          <a:xfrm>
            <a:off x="3689875" y="4460734"/>
            <a:ext cx="451820" cy="3617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EFDBF09-2312-5341-920F-D10A28861EEB}"/>
              </a:ext>
            </a:extLst>
          </p:cNvPr>
          <p:cNvSpPr/>
          <p:nvPr/>
        </p:nvSpPr>
        <p:spPr>
          <a:xfrm>
            <a:off x="3589386" y="4044875"/>
            <a:ext cx="735188" cy="4266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6E4BC40-43AE-6041-BE56-FEC9D77A8EAB}"/>
              </a:ext>
            </a:extLst>
          </p:cNvPr>
          <p:cNvSpPr/>
          <p:nvPr/>
        </p:nvSpPr>
        <p:spPr>
          <a:xfrm>
            <a:off x="3589386" y="4833223"/>
            <a:ext cx="735188" cy="61239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7F2A63A-0B6D-6B47-A7EA-553A1EF491A6}"/>
              </a:ext>
            </a:extLst>
          </p:cNvPr>
          <p:cNvSpPr/>
          <p:nvPr/>
        </p:nvSpPr>
        <p:spPr>
          <a:xfrm>
            <a:off x="4715975" y="3840480"/>
            <a:ext cx="451821" cy="2043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4DCC18B-0768-9345-AE6F-49E786EE0729}"/>
              </a:ext>
            </a:extLst>
          </p:cNvPr>
          <p:cNvSpPr/>
          <p:nvPr/>
        </p:nvSpPr>
        <p:spPr>
          <a:xfrm>
            <a:off x="4715975" y="4460734"/>
            <a:ext cx="451821" cy="3724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E18004A-6EF4-7A46-895A-BBA9BC8845AD}"/>
              </a:ext>
            </a:extLst>
          </p:cNvPr>
          <p:cNvSpPr/>
          <p:nvPr/>
        </p:nvSpPr>
        <p:spPr>
          <a:xfrm>
            <a:off x="4574291" y="4822465"/>
            <a:ext cx="735188" cy="61239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5686602-34DD-D546-A89A-537CD9E88909}"/>
              </a:ext>
            </a:extLst>
          </p:cNvPr>
          <p:cNvSpPr/>
          <p:nvPr/>
        </p:nvSpPr>
        <p:spPr>
          <a:xfrm>
            <a:off x="4574291" y="4044875"/>
            <a:ext cx="735188" cy="4266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400DAD3-D1DE-6D4E-A713-A267751FA66F}"/>
              </a:ext>
            </a:extLst>
          </p:cNvPr>
          <p:cNvSpPr/>
          <p:nvPr/>
        </p:nvSpPr>
        <p:spPr>
          <a:xfrm>
            <a:off x="6995924" y="4926109"/>
            <a:ext cx="814128" cy="66786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1387F3E-B53D-D044-A3BD-14C08422DD0D}"/>
              </a:ext>
            </a:extLst>
          </p:cNvPr>
          <p:cNvSpPr/>
          <p:nvPr/>
        </p:nvSpPr>
        <p:spPr>
          <a:xfrm>
            <a:off x="9681882" y="3342939"/>
            <a:ext cx="769711" cy="4114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5CCF945-3C38-C344-8025-110316BAE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040712D-25AA-8D49-8491-7BAFDA02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7</a:t>
            </a:fld>
            <a:endParaRPr lang="fr-BE"/>
          </a:p>
        </p:txBody>
      </p:sp>
      <p:pic>
        <p:nvPicPr>
          <p:cNvPr id="22" name="Picture 21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7562FB12-C926-1342-A0EF-08074457DA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220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B30F8-0F0E-234E-9DB9-5D962B61C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			</a:t>
            </a:r>
            <a:br>
              <a:rPr lang="en-US" b="1" dirty="0">
                <a:latin typeface="+mn-lt"/>
              </a:rPr>
            </a:br>
            <a:r>
              <a:rPr lang="en-US" b="1" dirty="0">
                <a:latin typeface="+mn-lt"/>
              </a:rPr>
              <a:t>			Context &amp; challenges</a:t>
            </a:r>
            <a:endParaRPr lang="en-BE" b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6CA02D-433B-4644-90F8-25DADC3BD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u="sng" dirty="0"/>
              <a:t>AIM</a:t>
            </a:r>
            <a:r>
              <a:rPr lang="en-GB" dirty="0"/>
              <a:t>:  Optimize the clinical performances of the eye beamline part of the IBA Proteus Plus system </a:t>
            </a:r>
          </a:p>
          <a:p>
            <a:endParaRPr lang="en-BE" dirty="0"/>
          </a:p>
        </p:txBody>
      </p:sp>
      <p:pic>
        <p:nvPicPr>
          <p:cNvPr id="11" name="Picture 10" descr="A close up of a map&#10;&#10;Description automatically generated">
            <a:extLst>
              <a:ext uri="{FF2B5EF4-FFF2-40B4-BE49-F238E27FC236}">
                <a16:creationId xmlns:a16="http://schemas.microsoft.com/office/drawing/2014/main" id="{723E3B7F-844E-9D43-9B08-4CFAE6F6A8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63" y="3044416"/>
            <a:ext cx="4394544" cy="311965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A4FEC30-A474-7E49-BCAA-FF7D6BCD55C6}"/>
              </a:ext>
            </a:extLst>
          </p:cNvPr>
          <p:cNvSpPr txBox="1"/>
          <p:nvPr/>
        </p:nvSpPr>
        <p:spPr>
          <a:xfrm>
            <a:off x="6271708" y="3044416"/>
            <a:ext cx="476563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E" dirty="0"/>
              <a:t> -   </a:t>
            </a:r>
            <a:r>
              <a:rPr lang="en-BE" b="1" dirty="0">
                <a:solidFill>
                  <a:srgbClr val="00B050"/>
                </a:solidFill>
              </a:rPr>
              <a:t>Proteus Plus </a:t>
            </a:r>
            <a:r>
              <a:rPr lang="en-BE" dirty="0"/>
              <a:t>is a multi-rooms facility</a:t>
            </a:r>
          </a:p>
          <a:p>
            <a:endParaRPr lang="en-BE" dirty="0"/>
          </a:p>
          <a:p>
            <a:pPr marL="285750" indent="-285750">
              <a:buFontTx/>
              <a:buChar char="-"/>
            </a:pPr>
            <a:r>
              <a:rPr lang="en-BE" dirty="0"/>
              <a:t>The </a:t>
            </a:r>
            <a:r>
              <a:rPr lang="en-BE" b="1" dirty="0"/>
              <a:t>“EYELINE” </a:t>
            </a:r>
            <a:r>
              <a:rPr lang="en-BE" dirty="0"/>
              <a:t>is in the first room, with the fixed beam treatment line</a:t>
            </a:r>
          </a:p>
          <a:p>
            <a:endParaRPr lang="en-BE" dirty="0"/>
          </a:p>
          <a:p>
            <a:pPr marL="285750" indent="-285750">
              <a:buFontTx/>
              <a:buChar char="-"/>
            </a:pPr>
            <a:r>
              <a:rPr lang="en-BE" dirty="0"/>
              <a:t>The same high energy cyclotron delivers   clinical beams to all treatment rooms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BE" b="1" dirty="0">
                <a:solidFill>
                  <a:schemeClr val="accent2">
                    <a:lumMod val="75000"/>
                  </a:schemeClr>
                </a:solidFill>
              </a:rPr>
              <a:t>230 MeV at cyclo exit</a:t>
            </a:r>
            <a:endParaRPr lang="en-BE" dirty="0"/>
          </a:p>
          <a:p>
            <a:endParaRPr lang="en-BE" dirty="0"/>
          </a:p>
          <a:p>
            <a:r>
              <a:rPr lang="en-BE" dirty="0"/>
              <a:t>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4D155F-45C7-2144-B342-61719BF37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BHPA - 07/02/2020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D1A8651-361D-9A44-981F-782DBA695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FEBB6-E3BB-4148-B02A-01500C13CEC4}" type="slidenum">
              <a:rPr lang="fr-BE" smtClean="0"/>
              <a:t>8</a:t>
            </a:fld>
            <a:endParaRPr lang="fr-BE"/>
          </a:p>
        </p:txBody>
      </p:sp>
      <p:pic>
        <p:nvPicPr>
          <p:cNvPr id="12" name="Picture 11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8BF40FBE-FED5-1D4F-9557-6FC7550253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-2689"/>
            <a:ext cx="33528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7266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7CE6B7578C4F44A67243F309D02199" ma:contentTypeVersion="7" ma:contentTypeDescription="Create a new document." ma:contentTypeScope="" ma:versionID="85b267c987e63774372d8bb870606bdc">
  <xsd:schema xmlns:xsd="http://www.w3.org/2001/XMLSchema" xmlns:xs="http://www.w3.org/2001/XMLSchema" xmlns:p="http://schemas.microsoft.com/office/2006/metadata/properties" xmlns:ns2="bed76588-8af8-4a3c-9576-0ef4e9927b83" targetNamespace="http://schemas.microsoft.com/office/2006/metadata/properties" ma:root="true" ma:fieldsID="07871d413e9d18cf87e20fc1cdbe80e6" ns2:_="">
    <xsd:import namespace="bed76588-8af8-4a3c-9576-0ef4e9927b8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d76588-8af8-4a3c-9576-0ef4e9927b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340921E-8C9E-4FE7-A016-50AF0831E9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d76588-8af8-4a3c-9576-0ef4e9927b8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872277A-BBEE-443A-BA10-AED97DEEF67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085DAC9-B298-4AC6-908B-F6A9046E04C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5165</TotalTime>
  <Words>1773</Words>
  <Application>Microsoft Macintosh PowerPoint</Application>
  <PresentationFormat>Widescreen</PresentationFormat>
  <Paragraphs>288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Arial</vt:lpstr>
      <vt:lpstr>Calibri</vt:lpstr>
      <vt:lpstr>Calibri Light</vt:lpstr>
      <vt:lpstr>Cambria Math</vt:lpstr>
      <vt:lpstr>Times New Roman</vt:lpstr>
      <vt:lpstr>Wingdings</vt:lpstr>
      <vt:lpstr>Thème Office</vt:lpstr>
      <vt:lpstr>Optimization of a proton therapy passive scattering eye treatment beamline toward improved clinical performances</vt:lpstr>
      <vt:lpstr>       Context &amp; challenges</vt:lpstr>
      <vt:lpstr>       Context &amp; challenges</vt:lpstr>
      <vt:lpstr>       Context &amp; challenges</vt:lpstr>
      <vt:lpstr>       Context &amp; challenges</vt:lpstr>
      <vt:lpstr>       Context &amp; challenges</vt:lpstr>
      <vt:lpstr>       Context &amp; challenges</vt:lpstr>
      <vt:lpstr>       Context &amp; challenges</vt:lpstr>
      <vt:lpstr>       Context &amp; challenges</vt:lpstr>
      <vt:lpstr>       Context &amp; challenges</vt:lpstr>
      <vt:lpstr>       Context &amp; challenges</vt:lpstr>
      <vt:lpstr>             Materials and Methods </vt:lpstr>
      <vt:lpstr>             Materials and Methods </vt:lpstr>
      <vt:lpstr>     Beam distribution after degrader</vt:lpstr>
      <vt:lpstr>     Beam distribution after degrader</vt:lpstr>
      <vt:lpstr>     Beam distribution after degrader</vt:lpstr>
      <vt:lpstr>     Beam distribution after degrader</vt:lpstr>
      <vt:lpstr>          Beamline optimization</vt:lpstr>
      <vt:lpstr>       Design of the nozzle</vt:lpstr>
      <vt:lpstr>       Design of the nozzle</vt:lpstr>
      <vt:lpstr>       Design of the nozzle</vt:lpstr>
      <vt:lpstr>       Design of the nozzle</vt:lpstr>
      <vt:lpstr>       Design of the nozzle</vt:lpstr>
      <vt:lpstr>       Design of the nozzle</vt:lpstr>
      <vt:lpstr>       Design of the nozzle</vt:lpstr>
      <vt:lpstr>    Conclusion and outlooks</vt:lpstr>
      <vt:lpstr>   </vt:lpstr>
      <vt:lpstr>          Beamline optimization</vt:lpstr>
      <vt:lpstr>              Outline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VAN INNIS  Valérie</dc:creator>
  <cp:lastModifiedBy>GNACADJA  Sedjro</cp:lastModifiedBy>
  <cp:revision>117</cp:revision>
  <dcterms:created xsi:type="dcterms:W3CDTF">2019-07-23T09:59:06Z</dcterms:created>
  <dcterms:modified xsi:type="dcterms:W3CDTF">2020-02-09T11:02:57Z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0x010100D17CE6B7578C4F44A67243F309D02199</vt:lpwstr>
  </property>
</Properties>
</file>