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56" r:id="rId2"/>
    <p:sldId id="284" r:id="rId3"/>
    <p:sldId id="274" r:id="rId4"/>
    <p:sldId id="285" r:id="rId5"/>
    <p:sldId id="288" r:id="rId6"/>
    <p:sldId id="291" r:id="rId7"/>
    <p:sldId id="293" r:id="rId8"/>
    <p:sldId id="286" r:id="rId9"/>
    <p:sldId id="268" r:id="rId10"/>
    <p:sldId id="290" r:id="rId11"/>
    <p:sldId id="279" r:id="rId12"/>
    <p:sldId id="294" r:id="rId13"/>
    <p:sldId id="280" r:id="rId14"/>
    <p:sldId id="301" r:id="rId15"/>
    <p:sldId id="297" r:id="rId16"/>
    <p:sldId id="298" r:id="rId17"/>
    <p:sldId id="271" r:id="rId18"/>
    <p:sldId id="296" r:id="rId19"/>
    <p:sldId id="287" r:id="rId20"/>
    <p:sldId id="295" r:id="rId21"/>
    <p:sldId id="302" r:id="rId22"/>
    <p:sldId id="289" r:id="rId23"/>
    <p:sldId id="299" r:id="rId24"/>
    <p:sldId id="300" r:id="rId25"/>
    <p:sldId id="275" r:id="rId26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aron Danon" initials="YD" lastIdx="7" clrIdx="0">
    <p:extLst>
      <p:ext uri="{19B8F6BF-5375-455C-9EA6-DF929625EA0E}">
        <p15:presenceInfo xmlns:p15="http://schemas.microsoft.com/office/powerpoint/2012/main" userId="ae83249426a50cdf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428" autoAdjust="0"/>
    <p:restoredTop sz="90834" autoAdjust="0"/>
  </p:normalViewPr>
  <p:slideViewPr>
    <p:cSldViewPr snapToGrid="0">
      <p:cViewPr varScale="1">
        <p:scale>
          <a:sx n="149" d="100"/>
          <a:sy n="149" d="100"/>
        </p:scale>
        <p:origin x="344" y="72"/>
      </p:cViewPr>
      <p:guideLst/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14D51C3E-9188-436D-B9DA-549CDB73EDE0}" type="datetimeFigureOut">
              <a:rPr lang="en-US" smtClean="0"/>
              <a:t>9/26/2023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4C57C9DD-85A9-48C4-BF04-6526C2AD8F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7714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CC8C892F-E85C-4B33-8A2E-265C747DA95D}" type="datetimeFigureOut">
              <a:rPr lang="en-US" smtClean="0"/>
              <a:t>9/26/2023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A27FA062-CA13-4E0C-99EE-9E010A5444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7252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1240" indent="-181240">
              <a:buFont typeface="Arial" panose="020B0604020202020204" pitchFamily="34" charset="0"/>
              <a:buChar char="•"/>
            </a:pPr>
            <a:r>
              <a:rPr lang="en-US" dirty="0"/>
              <a:t>Introduce myself, and the project topic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7FA062-CA13-4E0C-99EE-9E010A54447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7259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Discuss plot on previous slide more with quantified results in delta </a:t>
            </a:r>
            <a:r>
              <a:rPr lang="en-US" dirty="0" err="1"/>
              <a:t>keff</a:t>
            </a:r>
            <a:r>
              <a:rPr lang="en-US" dirty="0"/>
              <a:t>, introduce how we are looking at thermal systems, but they are currently driven by fast neutron interactions (scattering) with </a:t>
            </a:r>
            <a:r>
              <a:rPr lang="en-US" dirty="0" err="1"/>
              <a:t>zr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7FA062-CA13-4E0C-99EE-9E010A54447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9034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1240" indent="-181240">
              <a:buFont typeface="Arial" panose="020B0604020202020204" pitchFamily="34" charset="0"/>
              <a:buChar char="•"/>
            </a:pPr>
            <a:r>
              <a:rPr lang="en-US" dirty="0"/>
              <a:t>Explain methodology developed for extracting delta </a:t>
            </a:r>
            <a:r>
              <a:rPr lang="en-US" dirty="0" err="1"/>
              <a:t>keff</a:t>
            </a:r>
            <a:r>
              <a:rPr lang="en-US" dirty="0"/>
              <a:t> for all reactions at all energies for cross section differences in evaluated nuclear data libraries in benchmark systems</a:t>
            </a:r>
          </a:p>
          <a:p>
            <a:pPr marL="181240" indent="-181240">
              <a:buFont typeface="Arial" panose="020B0604020202020204" pitchFamily="34" charset="0"/>
              <a:buChar char="•"/>
            </a:pPr>
            <a:r>
              <a:rPr lang="en-US" dirty="0"/>
              <a:t>Show differences in cross sections between evaluations – set the stage for how these will translate to differences in the crits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7FA062-CA13-4E0C-99EE-9E010A54447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3576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Description of the benchmark results that will be shown in the two slides following this. Discuss why ZPPR benchmarks will not be included in analysis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7FA062-CA13-4E0C-99EE-9E010A54447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845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1240" indent="-181240">
              <a:buFont typeface="Arial" panose="020B0604020202020204" pitchFamily="34" charset="0"/>
              <a:buChar char="•"/>
            </a:pPr>
            <a:r>
              <a:rPr lang="en-US" dirty="0"/>
              <a:t>We see that when we compare jendl5 to endf8 that there are large differences in 91,92 Zr thermal capture, and elastic/inelastic scattering in fission range</a:t>
            </a:r>
          </a:p>
          <a:p>
            <a:pPr marL="181240" indent="-181240">
              <a:buFont typeface="Arial" panose="020B0604020202020204" pitchFamily="34" charset="0"/>
              <a:buChar char="•"/>
            </a:pPr>
            <a:r>
              <a:rPr lang="en-US" dirty="0"/>
              <a:t>Also highlight how total amount of cross section delta </a:t>
            </a:r>
            <a:r>
              <a:rPr lang="en-US" dirty="0" err="1"/>
              <a:t>keff</a:t>
            </a:r>
            <a:r>
              <a:rPr lang="en-US" dirty="0"/>
              <a:t> is only about half of total discrepancy between evaluations – rest is coming from angular distributions </a:t>
            </a:r>
          </a:p>
          <a:p>
            <a:pPr marL="181240" indent="-181240">
              <a:buFont typeface="Arial" panose="020B0604020202020204" pitchFamily="34" charset="0"/>
              <a:buChar char="•"/>
            </a:pPr>
            <a:r>
              <a:rPr lang="en-US" dirty="0"/>
              <a:t>Highlight how different evaluations can have similar overall delta </a:t>
            </a:r>
            <a:r>
              <a:rPr lang="en-US" dirty="0" err="1"/>
              <a:t>keff’s</a:t>
            </a:r>
            <a:r>
              <a:rPr lang="en-US" dirty="0"/>
              <a:t>, but arrive at their answers in very different ways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7FA062-CA13-4E0C-99EE-9E010A54447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79488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1240" indent="-181240">
              <a:buFont typeface="Arial" panose="020B0604020202020204" pitchFamily="34" charset="0"/>
              <a:buChar char="•"/>
            </a:pPr>
            <a:r>
              <a:rPr lang="en-US" dirty="0"/>
              <a:t>We see that when we compare jendl5 to endf8 that there are large differences in 91,92 Zr thermal capture, and elastic/inelastic scattering in fission range</a:t>
            </a:r>
          </a:p>
          <a:p>
            <a:pPr marL="181240" indent="-181240">
              <a:buFont typeface="Arial" panose="020B0604020202020204" pitchFamily="34" charset="0"/>
              <a:buChar char="•"/>
            </a:pPr>
            <a:r>
              <a:rPr lang="en-US" dirty="0"/>
              <a:t>Also highlight how total amount of cross section delta </a:t>
            </a:r>
            <a:r>
              <a:rPr lang="en-US" dirty="0" err="1"/>
              <a:t>keff</a:t>
            </a:r>
            <a:r>
              <a:rPr lang="en-US" dirty="0"/>
              <a:t> is only about half of total discrepancy between evaluations – rest is coming from angular distributions </a:t>
            </a:r>
          </a:p>
          <a:p>
            <a:pPr marL="181240" indent="-181240">
              <a:buFont typeface="Arial" panose="020B0604020202020204" pitchFamily="34" charset="0"/>
              <a:buChar char="•"/>
            </a:pPr>
            <a:r>
              <a:rPr lang="en-US" dirty="0"/>
              <a:t>Highlight how different evaluations can have similar overall delta </a:t>
            </a:r>
            <a:r>
              <a:rPr lang="en-US" dirty="0" err="1"/>
              <a:t>keff’s</a:t>
            </a:r>
            <a:r>
              <a:rPr lang="en-US" dirty="0"/>
              <a:t>, but arrive at their answers in very different ways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7FA062-CA13-4E0C-99EE-9E010A54447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14413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Discuss results from previous two slides. Highlight reaction channels contributing to differences in calculated values of system </a:t>
            </a:r>
            <a:r>
              <a:rPr lang="en-US" dirty="0" err="1"/>
              <a:t>keff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7FA062-CA13-4E0C-99EE-9E010A54447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58898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Change topic to elastic scattering angular distributions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7FA062-CA13-4E0C-99EE-9E010A54447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03278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1240" indent="-181240">
              <a:buFont typeface="Arial" panose="020B0604020202020204" pitchFamily="34" charset="0"/>
              <a:buChar char="•"/>
            </a:pPr>
            <a:r>
              <a:rPr lang="en-US" dirty="0"/>
              <a:t>Showing a manual perturbation of ESAD. Swapping JENDL5 eval into ENDF8 ACE file (this is only AD, cross section MF3 unchanged).</a:t>
            </a:r>
          </a:p>
          <a:p>
            <a:pPr marL="181240" indent="-181240">
              <a:buFont typeface="Arial" panose="020B0604020202020204" pitchFamily="34" charset="0"/>
              <a:buChar char="•"/>
            </a:pPr>
            <a:r>
              <a:rPr lang="en-US" dirty="0"/>
              <a:t>Highlight how about 50% of delta </a:t>
            </a:r>
            <a:r>
              <a:rPr lang="en-US" dirty="0" err="1"/>
              <a:t>keff</a:t>
            </a:r>
            <a:r>
              <a:rPr lang="en-US" dirty="0"/>
              <a:t> is ESAD, and when we have reflection (even in thermal systems, these are cladded systems LCT020,21) we see ~75% delta </a:t>
            </a:r>
            <a:r>
              <a:rPr lang="en-US" dirty="0" err="1"/>
              <a:t>keff</a:t>
            </a:r>
            <a:r>
              <a:rPr lang="en-US" dirty="0"/>
              <a:t> from ESAD – super important and there is very little differential/quasi-differential data!!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7FA062-CA13-4E0C-99EE-9E010A544479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67716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1240" indent="-181240">
              <a:buFont typeface="Arial" panose="020B0604020202020204" pitchFamily="34" charset="0"/>
              <a:buChar char="•"/>
            </a:pPr>
            <a:r>
              <a:rPr lang="en-US" dirty="0"/>
              <a:t>Highlight how about 50% of delta </a:t>
            </a:r>
            <a:r>
              <a:rPr lang="en-US" dirty="0" err="1"/>
              <a:t>keff</a:t>
            </a:r>
            <a:r>
              <a:rPr lang="en-US" dirty="0"/>
              <a:t> is ESAD, and when we have reflection (even in thermal systems, these are cladded systems LCT020,21) we see ~75% delta </a:t>
            </a:r>
            <a:r>
              <a:rPr lang="en-US" dirty="0" err="1"/>
              <a:t>keff</a:t>
            </a:r>
            <a:r>
              <a:rPr lang="en-US" dirty="0"/>
              <a:t> from ESAD – super important and there is very little differential/quasi-differential data!!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7FA062-CA13-4E0C-99EE-9E010A544479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28782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Change to discussing IER:516 – future critical experiments with Zr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7FA062-CA13-4E0C-99EE-9E010A544479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8744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Introduce agenda and topics to discuss throughout the talk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7FA062-CA13-4E0C-99EE-9E010A54447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9151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Explain what 516 is, and discuss the progress that has been made at this time with HEU and Pu fast system design work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7FA062-CA13-4E0C-99EE-9E010A544479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09928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Slide on fuel and critical assembly capabilities at NCERC to provide visualization of IER 516 experimental planning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7FA062-CA13-4E0C-99EE-9E010A544479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76403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Show some findings regarding the sensitivity to Zr in these newly designed systems, and the sensitivity to elastic scattering angular distributions alone (as a relative difference between JEFF/JENDL to ENDF8.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7FA062-CA13-4E0C-99EE-9E010A544479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95206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Discuss the plots in the previous slide. JEFF &gt;4000 PCM off compared to </a:t>
            </a:r>
            <a:r>
              <a:rPr lang="en-US" dirty="0" err="1"/>
              <a:t>endf</a:t>
            </a:r>
            <a:r>
              <a:rPr lang="en-US" dirty="0"/>
              <a:t>, ESAD makes up almost all of differences in calculations between jendl5 and endf8. New systems designed are seeing &gt;5x scattering sensitivity compared to current </a:t>
            </a:r>
            <a:r>
              <a:rPr lang="en-US" dirty="0" err="1"/>
              <a:t>icsbep</a:t>
            </a:r>
            <a:r>
              <a:rPr lang="en-US" dirty="0"/>
              <a:t> systems.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7FA062-CA13-4E0C-99EE-9E010A544479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00946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Conclude the talk with issues identified in Zr and lacks in current nuclear data. Validation program (</a:t>
            </a:r>
            <a:r>
              <a:rPr lang="en-US" dirty="0" err="1"/>
              <a:t>ier</a:t>
            </a:r>
            <a:r>
              <a:rPr lang="en-US" dirty="0"/>
              <a:t> 516) is underway but more differential and double differential nuclear data will be needed to resolve the differences in Zr stable isotope nuclear data evaluations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7FA062-CA13-4E0C-99EE-9E010A544479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76718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1240" indent="-181240">
              <a:buFont typeface="Arial" panose="020B0604020202020204" pitchFamily="34" charset="0"/>
              <a:buChar char="•"/>
            </a:pPr>
            <a:r>
              <a:rPr lang="en-US" dirty="0"/>
              <a:t>Acknowledge collaborators on this project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7FA062-CA13-4E0C-99EE-9E010A544479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2065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1240" indent="-181240">
              <a:buFont typeface="Arial" panose="020B0604020202020204" pitchFamily="34" charset="0"/>
              <a:buChar char="•"/>
            </a:pPr>
            <a:r>
              <a:rPr lang="en-US" dirty="0"/>
              <a:t>Quick reminder of the importance of Zr in the systems that are currently functioning around the world (</a:t>
            </a:r>
            <a:r>
              <a:rPr lang="en-US" dirty="0" err="1"/>
              <a:t>ie</a:t>
            </a:r>
            <a:r>
              <a:rPr lang="en-US" dirty="0"/>
              <a:t> all LWRs)</a:t>
            </a:r>
          </a:p>
          <a:p>
            <a:pPr marL="181240" indent="-181240">
              <a:buFont typeface="Arial" panose="020B0604020202020204" pitchFamily="34" charset="0"/>
              <a:buChar char="•"/>
            </a:pPr>
            <a:r>
              <a:rPr lang="en-US" dirty="0"/>
              <a:t>Start introducing discrepancies that exist within the major evaluated nuclear data libraries (ENDF, JEFF, JENDL)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7FA062-CA13-4E0C-99EE-9E010A54447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1077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Demonstrate that differences are present in Zr scattering cross sections and angular distributions in current evaluated nuclear data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7FA062-CA13-4E0C-99EE-9E010A54447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6799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Show disagreement between RPI Zr scattering data and </a:t>
            </a:r>
            <a:r>
              <a:rPr lang="en-US" dirty="0" err="1"/>
              <a:t>endf</a:t>
            </a:r>
            <a:r>
              <a:rPr lang="en-US" dirty="0"/>
              <a:t> evaluations at a back angle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7FA062-CA13-4E0C-99EE-9E010A54447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4127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Show disagreement between RPI Zr scattering data and </a:t>
            </a:r>
            <a:r>
              <a:rPr lang="en-US" dirty="0" err="1"/>
              <a:t>endf</a:t>
            </a:r>
            <a:r>
              <a:rPr lang="en-US" dirty="0"/>
              <a:t> evaluations at a forward angle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7FA062-CA13-4E0C-99EE-9E010A54447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6970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Show differences in evaluations double differential elastic scattering cross sections for zr90. Highlight the need for data below 1.5 MeV.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7FA062-CA13-4E0C-99EE-9E010A54447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3200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Change to ICSBEP results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7FA062-CA13-4E0C-99EE-9E010A54447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4465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1240" indent="-181240">
              <a:buFont typeface="Arial" panose="020B0604020202020204" pitchFamily="34" charset="0"/>
              <a:buChar char="•"/>
            </a:pPr>
            <a:r>
              <a:rPr lang="en-US" dirty="0"/>
              <a:t>From all the benchmarks that exist for Zr these are the most sensitive/important. We see ~200 PCM in most sensitive cladding systems (LCT020, 021), ~600 PCM in most overall sensitive systems (UCT001 and ICT003 series)</a:t>
            </a:r>
          </a:p>
          <a:p>
            <a:pPr marL="181240" indent="-181240">
              <a:buFont typeface="Arial" panose="020B0604020202020204" pitchFamily="34" charset="0"/>
              <a:buChar char="•"/>
            </a:pPr>
            <a:r>
              <a:rPr lang="en-US" dirty="0"/>
              <a:t>The overall trend is that JEFF/JENDL are over predicting </a:t>
            </a:r>
            <a:r>
              <a:rPr lang="en-US" dirty="0" err="1"/>
              <a:t>keff</a:t>
            </a:r>
            <a:r>
              <a:rPr lang="en-US" dirty="0"/>
              <a:t> while ENDF is underpredicting (these are big thermal systems though, so this could be from many, many things that are not Zr) – and nearly all of these differences (that being the absolute differences in C/E from the Zr evaluations) are attributable to high energy (fission spectra) interactions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7FA062-CA13-4E0C-99EE-9E010A54447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2416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6C449BD1-AAA2-8FD5-D569-0C402CD949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589029" y="6270336"/>
            <a:ext cx="1529542" cy="365125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algn="r"/>
            <a:r>
              <a:rPr lang="en-US" dirty="0"/>
              <a:t>Slide </a:t>
            </a:r>
            <a:fld id="{D97E898F-DCE4-4BC9-BBB1-5514880A7F95}" type="slidenum">
              <a:rPr lang="en-US" smtClean="0"/>
              <a:pPr algn="r"/>
              <a:t>‹#›</a:t>
            </a:fld>
            <a:r>
              <a:rPr lang="en-US" dirty="0"/>
              <a:t> of 25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5424BF1-BF6B-97EC-CA11-0FCC9FC6A229}"/>
              </a:ext>
            </a:extLst>
          </p:cNvPr>
          <p:cNvSpPr txBox="1"/>
          <p:nvPr userDrawn="1"/>
        </p:nvSpPr>
        <p:spPr>
          <a:xfrm>
            <a:off x="807709" y="6247952"/>
            <a:ext cx="19272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i="1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LA-UR-23-30977</a:t>
            </a:r>
          </a:p>
        </p:txBody>
      </p:sp>
    </p:spTree>
    <p:extLst>
      <p:ext uri="{BB962C8B-B14F-4D97-AF65-F5344CB8AC3E}">
        <p14:creationId xmlns:p14="http://schemas.microsoft.com/office/powerpoint/2010/main" val="5567487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526952-AB72-D4C1-ECF3-9B98CE20FE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589029" y="6270336"/>
            <a:ext cx="1529542" cy="365125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algn="r"/>
            <a:r>
              <a:rPr lang="en-US" dirty="0"/>
              <a:t>Slide </a:t>
            </a:r>
            <a:fld id="{D97E898F-DCE4-4BC9-BBB1-5514880A7F95}" type="slidenum">
              <a:rPr lang="en-US" smtClean="0"/>
              <a:pPr algn="r"/>
              <a:t>‹#›</a:t>
            </a:fld>
            <a:r>
              <a:rPr lang="en-US" dirty="0"/>
              <a:t> of 25</a:t>
            </a:r>
          </a:p>
        </p:txBody>
      </p:sp>
    </p:spTree>
    <p:extLst>
      <p:ext uri="{BB962C8B-B14F-4D97-AF65-F5344CB8AC3E}">
        <p14:creationId xmlns:p14="http://schemas.microsoft.com/office/powerpoint/2010/main" val="7238322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0CE6F7-10B4-8C15-1050-3D0A4DAD25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589029" y="6270336"/>
            <a:ext cx="1529542" cy="365125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algn="r"/>
            <a:r>
              <a:rPr lang="en-US" dirty="0"/>
              <a:t>Slide </a:t>
            </a:r>
            <a:fld id="{D97E898F-DCE4-4BC9-BBB1-5514880A7F95}" type="slidenum">
              <a:rPr lang="en-US" smtClean="0"/>
              <a:pPr algn="r"/>
              <a:t>‹#›</a:t>
            </a:fld>
            <a:r>
              <a:rPr lang="en-US" dirty="0"/>
              <a:t> of 25</a:t>
            </a:r>
          </a:p>
        </p:txBody>
      </p:sp>
    </p:spTree>
    <p:extLst>
      <p:ext uri="{BB962C8B-B14F-4D97-AF65-F5344CB8AC3E}">
        <p14:creationId xmlns:p14="http://schemas.microsoft.com/office/powerpoint/2010/main" val="1300311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E9A0E94E-2204-1155-1124-48AD489533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589029" y="6270336"/>
            <a:ext cx="1529542" cy="365125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algn="r"/>
            <a:r>
              <a:rPr lang="en-US" dirty="0"/>
              <a:t>Slide </a:t>
            </a:r>
            <a:fld id="{D97E898F-DCE4-4BC9-BBB1-5514880A7F95}" type="slidenum">
              <a:rPr lang="en-US" smtClean="0"/>
              <a:pPr algn="r"/>
              <a:t>‹#›</a:t>
            </a:fld>
            <a:r>
              <a:rPr lang="en-US" dirty="0"/>
              <a:t> of 25</a:t>
            </a:r>
          </a:p>
        </p:txBody>
      </p:sp>
    </p:spTree>
    <p:extLst>
      <p:ext uri="{BB962C8B-B14F-4D97-AF65-F5344CB8AC3E}">
        <p14:creationId xmlns:p14="http://schemas.microsoft.com/office/powerpoint/2010/main" val="1465552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9"/>
            <a:ext cx="10515600" cy="1792218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B8602853-C193-BB39-C5DD-6254DCD964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589029" y="6270336"/>
            <a:ext cx="1529542" cy="365125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algn="r"/>
            <a:r>
              <a:rPr lang="en-US" dirty="0"/>
              <a:t>Slide </a:t>
            </a:r>
            <a:fld id="{D97E898F-DCE4-4BC9-BBB1-5514880A7F95}" type="slidenum">
              <a:rPr lang="en-US" smtClean="0"/>
              <a:pPr algn="r"/>
              <a:t>‹#›</a:t>
            </a:fld>
            <a:r>
              <a:rPr lang="en-US" dirty="0"/>
              <a:t> of 25</a:t>
            </a:r>
          </a:p>
        </p:txBody>
      </p:sp>
    </p:spTree>
    <p:extLst>
      <p:ext uri="{BB962C8B-B14F-4D97-AF65-F5344CB8AC3E}">
        <p14:creationId xmlns:p14="http://schemas.microsoft.com/office/powerpoint/2010/main" val="11264045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33A953-FFB3-8478-4F7C-D3D18AC2C7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589029" y="6270336"/>
            <a:ext cx="1529542" cy="365125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algn="r"/>
            <a:r>
              <a:rPr lang="en-US" dirty="0"/>
              <a:t>Slide </a:t>
            </a:r>
            <a:fld id="{D97E898F-DCE4-4BC9-BBB1-5514880A7F95}" type="slidenum">
              <a:rPr lang="en-US" smtClean="0"/>
              <a:pPr algn="r"/>
              <a:t>‹#›</a:t>
            </a:fld>
            <a:r>
              <a:rPr lang="en-US" dirty="0"/>
              <a:t> of 25</a:t>
            </a:r>
          </a:p>
        </p:txBody>
      </p:sp>
    </p:spTree>
    <p:extLst>
      <p:ext uri="{BB962C8B-B14F-4D97-AF65-F5344CB8AC3E}">
        <p14:creationId xmlns:p14="http://schemas.microsoft.com/office/powerpoint/2010/main" val="4216325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EE407269-4DA2-A052-A4EE-CE9B0241EC8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589029" y="6270336"/>
            <a:ext cx="1529542" cy="365125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algn="r"/>
            <a:r>
              <a:rPr lang="en-US" dirty="0"/>
              <a:t>Slide </a:t>
            </a:r>
            <a:fld id="{D97E898F-DCE4-4BC9-BBB1-5514880A7F95}" type="slidenum">
              <a:rPr lang="en-US" smtClean="0"/>
              <a:pPr algn="r"/>
              <a:t>‹#›</a:t>
            </a:fld>
            <a:r>
              <a:rPr lang="en-US" dirty="0"/>
              <a:t> of 25</a:t>
            </a:r>
          </a:p>
        </p:txBody>
      </p:sp>
    </p:spTree>
    <p:extLst>
      <p:ext uri="{BB962C8B-B14F-4D97-AF65-F5344CB8AC3E}">
        <p14:creationId xmlns:p14="http://schemas.microsoft.com/office/powerpoint/2010/main" val="1388857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4323E35-6241-A7E7-13BE-875955D040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589029" y="6270336"/>
            <a:ext cx="1529542" cy="365125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algn="r"/>
            <a:r>
              <a:rPr lang="en-US" dirty="0"/>
              <a:t>Slide </a:t>
            </a:r>
            <a:fld id="{D97E898F-DCE4-4BC9-BBB1-5514880A7F95}" type="slidenum">
              <a:rPr lang="en-US" smtClean="0"/>
              <a:pPr algn="r"/>
              <a:t>‹#›</a:t>
            </a:fld>
            <a:r>
              <a:rPr lang="en-US" dirty="0"/>
              <a:t> of 25</a:t>
            </a:r>
          </a:p>
        </p:txBody>
      </p:sp>
    </p:spTree>
    <p:extLst>
      <p:ext uri="{BB962C8B-B14F-4D97-AF65-F5344CB8AC3E}">
        <p14:creationId xmlns:p14="http://schemas.microsoft.com/office/powerpoint/2010/main" val="2784047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134C805C-FC8B-F2B1-D31B-5AE6BFD054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589029" y="6270336"/>
            <a:ext cx="1529542" cy="365125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algn="r"/>
            <a:r>
              <a:rPr lang="en-US" dirty="0"/>
              <a:t>Slide </a:t>
            </a:r>
            <a:fld id="{D97E898F-DCE4-4BC9-BBB1-5514880A7F95}" type="slidenum">
              <a:rPr lang="en-US" smtClean="0"/>
              <a:pPr algn="r"/>
              <a:t>‹#›</a:t>
            </a:fld>
            <a:r>
              <a:rPr lang="en-US" dirty="0"/>
              <a:t> of 25</a:t>
            </a:r>
          </a:p>
        </p:txBody>
      </p:sp>
    </p:spTree>
    <p:extLst>
      <p:ext uri="{BB962C8B-B14F-4D97-AF65-F5344CB8AC3E}">
        <p14:creationId xmlns:p14="http://schemas.microsoft.com/office/powerpoint/2010/main" val="1370309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6AC989A0-4DEC-5B10-400E-88005B50AE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589029" y="6270336"/>
            <a:ext cx="1529542" cy="365125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algn="r"/>
            <a:r>
              <a:rPr lang="en-US" dirty="0"/>
              <a:t>Slide </a:t>
            </a:r>
            <a:fld id="{D97E898F-DCE4-4BC9-BBB1-5514880A7F95}" type="slidenum">
              <a:rPr lang="en-US" smtClean="0"/>
              <a:pPr algn="r"/>
              <a:t>‹#›</a:t>
            </a:fld>
            <a:r>
              <a:rPr lang="en-US" dirty="0"/>
              <a:t> of 25</a:t>
            </a:r>
          </a:p>
        </p:txBody>
      </p:sp>
    </p:spTree>
    <p:extLst>
      <p:ext uri="{BB962C8B-B14F-4D97-AF65-F5344CB8AC3E}">
        <p14:creationId xmlns:p14="http://schemas.microsoft.com/office/powerpoint/2010/main" val="42004691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B73CB50-CD39-0832-DA58-BF67E0315F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589029" y="6270336"/>
            <a:ext cx="1529542" cy="365125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algn="r"/>
            <a:r>
              <a:rPr lang="en-US" dirty="0"/>
              <a:t>Slide </a:t>
            </a:r>
            <a:fld id="{D97E898F-DCE4-4BC9-BBB1-5514880A7F95}" type="slidenum">
              <a:rPr lang="en-US" smtClean="0"/>
              <a:pPr algn="r"/>
              <a:t>‹#›</a:t>
            </a:fld>
            <a:r>
              <a:rPr lang="en-US" dirty="0"/>
              <a:t> of 25</a:t>
            </a:r>
          </a:p>
        </p:txBody>
      </p:sp>
    </p:spTree>
    <p:extLst>
      <p:ext uri="{BB962C8B-B14F-4D97-AF65-F5344CB8AC3E}">
        <p14:creationId xmlns:p14="http://schemas.microsoft.com/office/powerpoint/2010/main" val="2980065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w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189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459149"/>
            <a:ext cx="10515600" cy="47178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8" name="Picture 10" descr="Image result for rpi mane logo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20" y="6371063"/>
            <a:ext cx="2461846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4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27355" y="6230676"/>
            <a:ext cx="2311958" cy="607804"/>
          </a:xfrm>
          <a:prstGeom prst="rect">
            <a:avLst/>
          </a:prstGeom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D6C11747-AE43-1A0B-40D3-33EB221572D6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35979" y="6225830"/>
            <a:ext cx="1266825" cy="595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 descr="LANL introduces sleek new look and logo">
            <a:extLst>
              <a:ext uri="{FF2B5EF4-FFF2-40B4-BE49-F238E27FC236}">
                <a16:creationId xmlns:a16="http://schemas.microsoft.com/office/drawing/2014/main" id="{8EF9DDA5-1029-0199-CC5A-03A43127AE1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8652" y="6089704"/>
            <a:ext cx="2224370" cy="889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A logo with blue and green lines">
            <a:extLst>
              <a:ext uri="{FF2B5EF4-FFF2-40B4-BE49-F238E27FC236}">
                <a16:creationId xmlns:a16="http://schemas.microsoft.com/office/drawing/2014/main" id="{8E62A3DD-AA90-4DFA-1772-FBA5E69BE5B7}"/>
              </a:ext>
            </a:extLst>
          </p:cNvPr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187" y="6142985"/>
            <a:ext cx="1174779" cy="783186"/>
          </a:xfrm>
          <a:prstGeom prst="rect">
            <a:avLst/>
          </a:prstGeom>
        </p:spPr>
      </p:pic>
      <p:pic>
        <p:nvPicPr>
          <p:cNvPr id="7" name="Picture 6" descr="A picture containing graphics, screenshot, graphic design, font&#10;&#10;Description automatically generated">
            <a:extLst>
              <a:ext uri="{FF2B5EF4-FFF2-40B4-BE49-F238E27FC236}">
                <a16:creationId xmlns:a16="http://schemas.microsoft.com/office/drawing/2014/main" id="{37A21A6E-17DE-0030-F34B-85BDFC0DF984}"/>
              </a:ext>
            </a:extLst>
          </p:cNvPr>
          <p:cNvPicPr>
            <a:picLocks noChangeAspect="1"/>
          </p:cNvPicPr>
          <p:nvPr userDrawn="1"/>
        </p:nvPicPr>
        <p:blipFill>
          <a:blip r:embed="rId18"/>
          <a:stretch>
            <a:fillRect/>
          </a:stretch>
        </p:blipFill>
        <p:spPr>
          <a:xfrm>
            <a:off x="7887894" y="6270336"/>
            <a:ext cx="984589" cy="536399"/>
          </a:xfrm>
          <a:prstGeom prst="rect">
            <a:avLst/>
          </a:prstGeom>
        </p:spPr>
      </p:pic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38D99185-C772-0943-994C-5C62D2EF0F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589029" y="6270336"/>
            <a:ext cx="1529542" cy="365125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algn="r"/>
            <a:r>
              <a:rPr lang="en-US" dirty="0"/>
              <a:t>Slide </a:t>
            </a:r>
            <a:fld id="{D97E898F-DCE4-4BC9-BBB1-5514880A7F95}" type="slidenum">
              <a:rPr lang="en-US" smtClean="0"/>
              <a:pPr algn="r"/>
              <a:t>‹#›</a:t>
            </a:fld>
            <a:r>
              <a:rPr lang="en-US" dirty="0"/>
              <a:t> of 25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D38DD73-367A-0ED5-9788-88862EB8A1F8}"/>
              </a:ext>
            </a:extLst>
          </p:cNvPr>
          <p:cNvSpPr txBox="1"/>
          <p:nvPr userDrawn="1"/>
        </p:nvSpPr>
        <p:spPr>
          <a:xfrm>
            <a:off x="807709" y="6247952"/>
            <a:ext cx="19272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i="1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LA-UR-23-30977</a:t>
            </a:r>
          </a:p>
        </p:txBody>
      </p:sp>
    </p:spTree>
    <p:extLst>
      <p:ext uri="{BB962C8B-B14F-4D97-AF65-F5344CB8AC3E}">
        <p14:creationId xmlns:p14="http://schemas.microsoft.com/office/powerpoint/2010/main" val="2094164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Times New Roman" panose="02020603050405020304" pitchFamily="18" charset="0"/>
          <a:ea typeface="+mj-ea"/>
          <a:cs typeface="Times New Roman" panose="02020603050405020304" pitchFamily="18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7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wmf"/><Relationship Id="rId5" Type="http://schemas.openxmlformats.org/officeDocument/2006/relationships/image" Target="../media/image1.png"/><Relationship Id="rId4" Type="http://schemas.openxmlformats.org/officeDocument/2006/relationships/image" Target="../media/image8.jpg"/><Relationship Id="rId9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7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0.png"/><Relationship Id="rId5" Type="http://schemas.openxmlformats.org/officeDocument/2006/relationships/image" Target="../media/image250.png"/><Relationship Id="rId4" Type="http://schemas.openxmlformats.org/officeDocument/2006/relationships/image" Target="../media/image24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9" name="Slide Background">
            <a:extLst>
              <a:ext uri="{FF2B5EF4-FFF2-40B4-BE49-F238E27FC236}">
                <a16:creationId xmlns:a16="http://schemas.microsoft.com/office/drawing/2014/main" id="{9D768B77-8742-43A0-AF16-6AC4D378E4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 useBgFill="1">
        <p:nvSpPr>
          <p:cNvPr id="51" name="Rectangle 50">
            <a:extLst>
              <a:ext uri="{FF2B5EF4-FFF2-40B4-BE49-F238E27FC236}">
                <a16:creationId xmlns:a16="http://schemas.microsoft.com/office/drawing/2014/main" id="{48B13CA8-CBEA-4805-955D-CEBE322365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"/>
            <a:ext cx="12192000" cy="4112915"/>
          </a:xfrm>
          <a:prstGeom prst="rect">
            <a:avLst/>
          </a:prstGeom>
          <a:ln>
            <a:noFill/>
          </a:ln>
          <a:effectLst>
            <a:outerShdw blurRad="596900" dist="381000" dir="8820000" sx="90000" sy="90000" algn="t" rotWithShape="0">
              <a:srgbClr val="000000">
                <a:alpha val="2666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5612" y="777240"/>
            <a:ext cx="5327455" cy="2675309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100" b="0" kern="1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Zirconium Scattering Sensitivity in Neutron Transport Calculations of Multiplying Systems</a:t>
            </a:r>
            <a:endParaRPr lang="en-US" sz="4100" kern="1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9597" y="4228755"/>
            <a:ext cx="5207196" cy="1913228"/>
          </a:xfrm>
        </p:spPr>
        <p:txBody>
          <a:bodyPr vert="horz" lIns="91440" tIns="45720" rIns="91440" bIns="45720" rtlCol="0" anchor="t">
            <a:normAutofit fontScale="25000" lnSpcReduction="20000"/>
          </a:bodyPr>
          <a:lstStyle/>
          <a:p>
            <a:pPr algn="l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8000" b="1" dirty="0"/>
              <a:t>Gregory Siemers</a:t>
            </a:r>
            <a:r>
              <a:rPr lang="en-US" sz="8000" b="1" baseline="30000" dirty="0"/>
              <a:t>1,3</a:t>
            </a:r>
            <a:r>
              <a:rPr lang="en-US" sz="8000" b="1" dirty="0"/>
              <a:t>, </a:t>
            </a:r>
            <a:r>
              <a:rPr lang="en-US" sz="8000" dirty="0"/>
              <a:t>Y. Danon</a:t>
            </a:r>
            <a:r>
              <a:rPr lang="en-US" sz="8000" baseline="30000" dirty="0"/>
              <a:t>1</a:t>
            </a:r>
            <a:r>
              <a:rPr lang="en-US" sz="8000" dirty="0"/>
              <a:t>, A. Daskalakis</a:t>
            </a:r>
            <a:r>
              <a:rPr lang="en-US" sz="8000" baseline="30000" dirty="0"/>
              <a:t>2</a:t>
            </a:r>
            <a:r>
              <a:rPr lang="en-US" sz="8000" dirty="0"/>
              <a:t>, J. Hutchinson</a:t>
            </a:r>
            <a:r>
              <a:rPr lang="en-US" sz="8000" baseline="30000" dirty="0"/>
              <a:t>3</a:t>
            </a:r>
            <a:r>
              <a:rPr lang="en-US" sz="8000" dirty="0"/>
              <a:t>, N. Thompson</a:t>
            </a:r>
            <a:r>
              <a:rPr lang="en-US" sz="8000" baseline="30000" dirty="0"/>
              <a:t>3</a:t>
            </a:r>
          </a:p>
          <a:p>
            <a:pPr algn="l">
              <a:spcBef>
                <a:spcPts val="0"/>
              </a:spcBef>
              <a:spcAft>
                <a:spcPts val="600"/>
              </a:spcAft>
            </a:pPr>
            <a:endParaRPr lang="en-US" sz="9600" dirty="0"/>
          </a:p>
          <a:p>
            <a:pPr marL="0" marR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5200" kern="100" dirty="0">
                <a:effectLst/>
                <a:ea typeface="Calibri" panose="020F0502020204030204" pitchFamily="34" charset="0"/>
              </a:rPr>
              <a:t>1. Rensselaer Polytechnic Institute – Troy, NY 12180</a:t>
            </a:r>
          </a:p>
          <a:p>
            <a:pPr marL="0" marR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5200" kern="100" dirty="0">
                <a:effectLst/>
                <a:ea typeface="Calibri" panose="020F0502020204030204" pitchFamily="34" charset="0"/>
              </a:rPr>
              <a:t>2. Naval Nuclear Laboratory – Niskayuna, NY 12309</a:t>
            </a:r>
          </a:p>
          <a:p>
            <a:pPr marL="0" marR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5200" kern="100" dirty="0">
                <a:effectLst/>
                <a:ea typeface="Calibri" panose="020F0502020204030204" pitchFamily="34" charset="0"/>
              </a:rPr>
              <a:t>3. Los Alamos National Laboratory – Los Alamos, NM 87545</a:t>
            </a:r>
          </a:p>
          <a:p>
            <a:pPr marL="0" marR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en-US" sz="5200" kern="100" dirty="0">
              <a:ea typeface="Calibri" panose="020F0502020204030204" pitchFamily="34" charset="0"/>
            </a:endParaRPr>
          </a:p>
          <a:p>
            <a:pPr marL="0" marR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5200" i="1" kern="100" dirty="0">
                <a:effectLst/>
                <a:ea typeface="Calibri" panose="020F0502020204030204" pitchFamily="34" charset="0"/>
              </a:rPr>
              <a:t>LA-UR-23-30977</a:t>
            </a:r>
          </a:p>
        </p:txBody>
      </p:sp>
      <p:pic>
        <p:nvPicPr>
          <p:cNvPr id="7" name="Picture 6" descr="A building with a gate and a gate">
            <a:extLst>
              <a:ext uri="{FF2B5EF4-FFF2-40B4-BE49-F238E27FC236}">
                <a16:creationId xmlns:a16="http://schemas.microsoft.com/office/drawing/2014/main" id="{87B25C2B-2CB9-80D2-E5BB-8AC827790F7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000"/>
          <a:stretch/>
        </p:blipFill>
        <p:spPr>
          <a:xfrm>
            <a:off x="6769594" y="4112928"/>
            <a:ext cx="5422402" cy="2745083"/>
          </a:xfrm>
          <a:prstGeom prst="rect">
            <a:avLst/>
          </a:prstGeom>
        </p:spPr>
      </p:pic>
      <p:pic>
        <p:nvPicPr>
          <p:cNvPr id="13" name="Picture 12" descr="A long shot of a machine&#10;&#10;Description automatically generated">
            <a:extLst>
              <a:ext uri="{FF2B5EF4-FFF2-40B4-BE49-F238E27FC236}">
                <a16:creationId xmlns:a16="http://schemas.microsoft.com/office/drawing/2014/main" id="{FFF0F7B7-B441-C6A4-D3D9-C6ADDCE21347}"/>
              </a:ext>
            </a:extLst>
          </p:cNvPr>
          <p:cNvPicPr>
            <a:picLocks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3" t="1722" b="5187"/>
          <a:stretch/>
        </p:blipFill>
        <p:spPr>
          <a:xfrm>
            <a:off x="6769590" y="0"/>
            <a:ext cx="5422402" cy="4112916"/>
          </a:xfrm>
          <a:prstGeom prst="rect">
            <a:avLst/>
          </a:prstGeom>
          <a:effectLst>
            <a:outerShdw blurRad="254000" dist="190500" dir="5580000" sx="90000" sy="90000" algn="ctr" rotWithShape="0">
              <a:srgbClr val="000000">
                <a:alpha val="25000"/>
              </a:srgbClr>
            </a:outerShdw>
          </a:effectLst>
        </p:spPr>
      </p:pic>
      <p:pic>
        <p:nvPicPr>
          <p:cNvPr id="14" name="Picture 10" descr="Image result for rpi mane logo">
            <a:extLst>
              <a:ext uri="{FF2B5EF4-FFF2-40B4-BE49-F238E27FC236}">
                <a16:creationId xmlns:a16="http://schemas.microsoft.com/office/drawing/2014/main" id="{4938D1E1-E854-A317-4296-1328C08608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20" y="6335486"/>
            <a:ext cx="2653414" cy="49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>
            <a:extLst>
              <a:ext uri="{FF2B5EF4-FFF2-40B4-BE49-F238E27FC236}">
                <a16:creationId xmlns:a16="http://schemas.microsoft.com/office/drawing/2014/main" id="{B1638298-E85D-28BC-BC61-AFA91F2B017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22434" y="5831034"/>
            <a:ext cx="1073590" cy="5044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LANL introduces sleek new look and logo">
            <a:extLst>
              <a:ext uri="{FF2B5EF4-FFF2-40B4-BE49-F238E27FC236}">
                <a16:creationId xmlns:a16="http://schemas.microsoft.com/office/drawing/2014/main" id="{A9474094-2219-F58F-3101-96A221B73B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6602" y="6141994"/>
            <a:ext cx="2224370" cy="889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 descr="A logo with blue and green lines">
            <a:extLst>
              <a:ext uri="{FF2B5EF4-FFF2-40B4-BE49-F238E27FC236}">
                <a16:creationId xmlns:a16="http://schemas.microsoft.com/office/drawing/2014/main" id="{14C38272-AD87-F836-F477-73F2ADE080BC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754" y="6192328"/>
            <a:ext cx="1174779" cy="783186"/>
          </a:xfrm>
          <a:prstGeom prst="rect">
            <a:avLst/>
          </a:prstGeom>
        </p:spPr>
      </p:pic>
      <p:pic>
        <p:nvPicPr>
          <p:cNvPr id="4" name="Picture 3" descr="A picture containing graphics, screenshot, graphic design, font&#10;&#10;Description automatically generated">
            <a:extLst>
              <a:ext uri="{FF2B5EF4-FFF2-40B4-BE49-F238E27FC236}">
                <a16:creationId xmlns:a16="http://schemas.microsoft.com/office/drawing/2014/main" id="{44A750B2-DD14-D48E-A313-D1F70E74C10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22434" y="5217258"/>
            <a:ext cx="984589" cy="536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0754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729573C5-13D9-E245-B34A-EA78AD29585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096000" y="1721054"/>
            <a:ext cx="6013210" cy="3716708"/>
          </a:xfr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BDE94D05-7EB3-E081-DECC-8475D1A5F6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2388" y="364888"/>
            <a:ext cx="10202694" cy="919163"/>
          </a:xfrm>
        </p:spPr>
        <p:txBody>
          <a:bodyPr>
            <a:normAutofit/>
          </a:bodyPr>
          <a:lstStyle/>
          <a:p>
            <a:r>
              <a:rPr lang="en-US" u="sng" dirty="0"/>
              <a:t>Strategy for Benchmark Sensitivity Analysis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5193AAC-3903-E6D0-8216-AA9A4A5586C2}"/>
              </a:ext>
            </a:extLst>
          </p:cNvPr>
          <p:cNvSpPr txBox="1">
            <a:spLocks/>
          </p:cNvSpPr>
          <p:nvPr/>
        </p:nvSpPr>
        <p:spPr>
          <a:xfrm>
            <a:off x="838200" y="1528987"/>
            <a:ext cx="5075535" cy="47178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Times New Roman" panose="02020603050405020304" pitchFamily="18" charset="0"/>
              <a:buChar char="‐"/>
            </a:pPr>
            <a:r>
              <a:rPr lang="en-US" dirty="0"/>
              <a:t>Differences between evaluation in UCT series observed &gt;600 PCM</a:t>
            </a:r>
          </a:p>
          <a:p>
            <a:pPr>
              <a:buFont typeface="Times New Roman" panose="02020603050405020304" pitchFamily="18" charset="0"/>
              <a:buChar char="‐"/>
            </a:pPr>
            <a:r>
              <a:rPr lang="en-US" u="sng" dirty="0"/>
              <a:t>Question at hand:</a:t>
            </a:r>
          </a:p>
          <a:p>
            <a:pPr lvl="1">
              <a:buFont typeface="Times New Roman" panose="02020603050405020304" pitchFamily="18" charset="0"/>
              <a:buChar char="‐"/>
            </a:pPr>
            <a:r>
              <a:rPr lang="en-US" dirty="0"/>
              <a:t> What contributes to the different predicted eigenvalues?</a:t>
            </a:r>
          </a:p>
          <a:p>
            <a:pPr>
              <a:buFont typeface="Times New Roman" panose="02020603050405020304" pitchFamily="18" charset="0"/>
              <a:buChar char="‐"/>
            </a:pPr>
            <a:r>
              <a:rPr lang="en-US" dirty="0"/>
              <a:t>Methodology developed to estimate contributions of cross section differences to system eigenvalue</a:t>
            </a:r>
          </a:p>
          <a:p>
            <a:pPr>
              <a:buFont typeface="Times New Roman" panose="02020603050405020304" pitchFamily="18" charset="0"/>
              <a:buChar char="‐"/>
            </a:pPr>
            <a:r>
              <a:rPr lang="en-US" dirty="0"/>
              <a:t>Manual perturbation study of elastic scattering angular distributions (ESAD) used to estimate contribution of ESADs to eigenvalue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B7F1760-7974-F2E8-AD36-A88025154C01}"/>
              </a:ext>
            </a:extLst>
          </p:cNvPr>
          <p:cNvSpPr/>
          <p:nvPr/>
        </p:nvSpPr>
        <p:spPr>
          <a:xfrm>
            <a:off x="11771859" y="5116465"/>
            <a:ext cx="337351" cy="30184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1D94AC3-AB7A-D903-3547-AF4C5D9D74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r>
              <a:rPr lang="en-US"/>
              <a:t>Slide </a:t>
            </a:r>
            <a:fld id="{D97E898F-DCE4-4BC9-BBB1-5514880A7F95}" type="slidenum">
              <a:rPr lang="en-US" smtClean="0"/>
              <a:pPr algn="r"/>
              <a:t>10</a:t>
            </a:fld>
            <a:r>
              <a:rPr lang="en-US"/>
              <a:t> of 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9750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C7D232-9A17-459E-99F6-6CD30808CB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3990" y="204190"/>
            <a:ext cx="11264020" cy="918926"/>
          </a:xfrm>
        </p:spPr>
        <p:txBody>
          <a:bodyPr>
            <a:noAutofit/>
          </a:bodyPr>
          <a:lstStyle/>
          <a:p>
            <a:pPr algn="ctr"/>
            <a:r>
              <a:rPr lang="en-US" sz="4000" u="sng" dirty="0"/>
              <a:t>Integral Cross Section Eigenvalue </a:t>
            </a:r>
            <a:br>
              <a:rPr lang="en-US" sz="4000" u="sng" dirty="0"/>
            </a:br>
            <a:r>
              <a:rPr lang="en-US" sz="4000" u="sng" dirty="0"/>
              <a:t>Sensitivity Methodology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7E9FFF9-17CD-06C4-9338-9BE38803F59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t="3006"/>
          <a:stretch/>
        </p:blipFill>
        <p:spPr>
          <a:xfrm>
            <a:off x="6096000" y="2550546"/>
            <a:ext cx="5908827" cy="3592802"/>
          </a:xfr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FFD333C-0CE0-AC5C-D0B5-A6EC1A2B0589}"/>
              </a:ext>
            </a:extLst>
          </p:cNvPr>
          <p:cNvSpPr txBox="1">
            <a:spLocks/>
          </p:cNvSpPr>
          <p:nvPr/>
        </p:nvSpPr>
        <p:spPr>
          <a:xfrm>
            <a:off x="463989" y="1351312"/>
            <a:ext cx="11264020" cy="91889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/>
              <a:t>Methodology developed with MCNP KSEN to </a:t>
            </a:r>
            <a:r>
              <a:rPr lang="en-US" u="sng" dirty="0"/>
              <a:t>propagate differences in cross sections</a:t>
            </a:r>
            <a:r>
              <a:rPr lang="en-US" dirty="0"/>
              <a:t> between nuclear data evaluations to </a:t>
            </a:r>
            <a:r>
              <a:rPr lang="en-US" u="sng" dirty="0"/>
              <a:t>differences in the eigenvalues</a:t>
            </a:r>
            <a:r>
              <a:rPr lang="en-US" dirty="0"/>
              <a:t> of critical benchmark experiments.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B9C60E3-B577-66D9-D137-CFBFEF0393D9}"/>
                  </a:ext>
                </a:extLst>
              </p:cNvPr>
              <p:cNvSpPr txBox="1"/>
              <p:nvPr/>
            </p:nvSpPr>
            <p:spPr>
              <a:xfrm>
                <a:off x="116888" y="2549395"/>
                <a:ext cx="5882936" cy="101957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𝒌𝒆𝒇𝒇</m:t>
                      </m:r>
                      <m:d>
                        <m:dPr>
                          <m:ctrlP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𝜮</m:t>
                              </m:r>
                            </m:e>
                            <m:sub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𝒊</m:t>
                              </m:r>
                            </m:sub>
                          </m:sSub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d>
                            <m:d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𝑬</m:t>
                              </m:r>
                            </m:e>
                          </m:d>
                        </m:e>
                      </m:d>
                      <m:r>
                        <a:rPr lang="en-US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𝑺</m:t>
                              </m:r>
                            </m:e>
                            <m:sub>
                              <m:r>
                                <a:rPr lang="en-US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𝒌𝒆𝒇𝒇</m:t>
                              </m:r>
                            </m:sub>
                          </m:sSub>
                          <m:d>
                            <m:dPr>
                              <m:ctrlPr>
                                <a:rPr lang="en-US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l-GR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𝜮</m:t>
                                  </m:r>
                                </m:e>
                                <m:sub>
                                  <m:r>
                                    <a:rPr lang="en-US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𝒊</m:t>
                                  </m:r>
                                </m:sub>
                                <m:sup>
                                  <m:r>
                                    <a:rPr lang="en-US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𝑬</m:t>
                                  </m:r>
                                  <m:r>
                                    <a:rPr lang="en-US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𝟖</m:t>
                                  </m:r>
                                </m:sup>
                              </m:sSubSup>
                              <m:d>
                                <m:dPr>
                                  <m:ctrlPr>
                                    <a:rPr lang="en-US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𝑬</m:t>
                                  </m:r>
                                </m:e>
                              </m:d>
                            </m:e>
                          </m:d>
                          <m: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 </m:t>
                          </m:r>
                          <m:d>
                            <m:dPr>
                              <m:ctrlPr>
                                <a:rPr lang="en-US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Sup>
                                    <m:sSubSupPr>
                                      <m:ctrlPr>
                                        <a:rPr lang="en-US" b="1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l-GR" b="1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𝜮</m:t>
                                      </m:r>
                                    </m:e>
                                    <m:sub>
                                      <m:r>
                                        <a:rPr lang="en-US" b="1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𝒊</m:t>
                                      </m:r>
                                    </m:sub>
                                    <m:sup>
                                      <m:r>
                                        <a:rPr lang="en-US" b="1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𝑬</m:t>
                                      </m:r>
                                      <m:r>
                                        <a:rPr lang="en-US" b="1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𝟖</m:t>
                                      </m:r>
                                    </m:sup>
                                  </m:sSubSup>
                                  <m:r>
                                    <a:rPr lang="en-US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US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𝑬</m:t>
                                  </m:r>
                                  <m:r>
                                    <a:rPr lang="en-US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)−</m:t>
                                  </m:r>
                                  <m:sSubSup>
                                    <m:sSubSupPr>
                                      <m:ctrlPr>
                                        <a:rPr lang="en-US" b="1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l-GR" b="1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𝜮</m:t>
                                      </m:r>
                                    </m:e>
                                    <m:sub>
                                      <m:r>
                                        <a:rPr lang="en-US" b="1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𝒊</m:t>
                                      </m:r>
                                    </m:sub>
                                    <m:sup>
                                      <m:r>
                                        <a:rPr lang="en-US" b="1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𝑱</m:t>
                                      </m:r>
                                      <m:r>
                                        <a:rPr lang="en-US" b="1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𝟓</m:t>
                                      </m:r>
                                    </m:sup>
                                  </m:sSubSup>
                                  <m:r>
                                    <a:rPr lang="en-US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US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𝑬</m:t>
                                  </m:r>
                                  <m:r>
                                    <a:rPr lang="en-US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))</m:t>
                                  </m:r>
                                </m:num>
                                <m:den>
                                  <m:sSubSup>
                                    <m:sSubSupPr>
                                      <m:ctrlPr>
                                        <a:rPr lang="en-US" b="1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l-GR" b="1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𝜮</m:t>
                                      </m:r>
                                    </m:e>
                                    <m:sub>
                                      <m:r>
                                        <a:rPr lang="en-US" b="1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𝒊</m:t>
                                      </m:r>
                                    </m:sub>
                                    <m:sup>
                                      <m:r>
                                        <a:rPr lang="en-US" b="1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𝑬</m:t>
                                      </m:r>
                                      <m:r>
                                        <a:rPr lang="en-US" b="1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𝟖</m:t>
                                      </m:r>
                                    </m:sup>
                                  </m:sSubSup>
                                  <m:d>
                                    <m:dPr>
                                      <m:ctrlPr>
                                        <a:rPr lang="en-US" b="1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b="1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𝑬</m:t>
                                      </m:r>
                                    </m:e>
                                  </m:d>
                                </m:den>
                              </m:f>
                            </m:e>
                          </m:d>
                        </m:e>
                      </m:d>
                    </m:oMath>
                  </m:oMathPara>
                </a14:m>
                <a:endParaRPr lang="en-US" b="1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r>
                  <a:rPr lang="en-US" b="1" dirty="0">
                    <a:ea typeface="Cambria Math" panose="02040503050406030204" pitchFamily="18" charset="0"/>
                  </a:rPr>
                  <a:t>		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∗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𝒌𝒆𝒇𝒇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sSubSup>
                      <m:sSubSupPr>
                        <m:ctrlP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l-GR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𝜮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𝒊</m:t>
                        </m:r>
                      </m:sub>
                      <m:sup>
                        <m: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𝑬</m:t>
                        </m:r>
                        <m: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𝟖</m:t>
                        </m:r>
                      </m:sup>
                    </m:sSubSup>
                    <m:d>
                      <m:dPr>
                        <m:ctrlP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𝑬</m:t>
                        </m:r>
                      </m:e>
                    </m:d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B9C60E3-B577-66D9-D137-CFBFEF0393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888" y="2549395"/>
                <a:ext cx="5882936" cy="1019574"/>
              </a:xfrm>
              <a:prstGeom prst="rect">
                <a:avLst/>
              </a:prstGeom>
              <a:blipFill>
                <a:blip r:embed="rId4"/>
                <a:stretch>
                  <a:fillRect b="-958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8" name="Group 17">
            <a:extLst>
              <a:ext uri="{FF2B5EF4-FFF2-40B4-BE49-F238E27FC236}">
                <a16:creationId xmlns:a16="http://schemas.microsoft.com/office/drawing/2014/main" id="{06E86423-E3F8-B49E-805F-C2A20081FF5A}"/>
              </a:ext>
            </a:extLst>
          </p:cNvPr>
          <p:cNvGrpSpPr/>
          <p:nvPr/>
        </p:nvGrpSpPr>
        <p:grpSpPr>
          <a:xfrm>
            <a:off x="643630" y="3848154"/>
            <a:ext cx="4829452" cy="3127155"/>
            <a:chOff x="563731" y="3773480"/>
            <a:chExt cx="4829452" cy="3127155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A97169A7-B98D-B8B0-718D-7516CEB36C80}"/>
                </a:ext>
              </a:extLst>
            </p:cNvPr>
            <p:cNvGrpSpPr/>
            <p:nvPr/>
          </p:nvGrpSpPr>
          <p:grpSpPr>
            <a:xfrm>
              <a:off x="563731" y="3773480"/>
              <a:ext cx="4829452" cy="2233439"/>
              <a:chOff x="563731" y="3773480"/>
              <a:chExt cx="4829452" cy="2233439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" name="Content Placeholder 2">
                    <a:extLst>
                      <a:ext uri="{FF2B5EF4-FFF2-40B4-BE49-F238E27FC236}">
                        <a16:creationId xmlns:a16="http://schemas.microsoft.com/office/drawing/2014/main" id="{49D71D13-3CC2-F6D9-2EDF-DE34B2CE8E03}"/>
                      </a:ext>
                    </a:extLst>
                  </p:cNvPr>
                  <p:cNvSpPr txBox="1">
                    <a:spLocks/>
                  </p:cNvSpPr>
                  <p:nvPr/>
                </p:nvSpPr>
                <p:spPr>
                  <a:xfrm>
                    <a:off x="563731" y="4667196"/>
                    <a:ext cx="4829452" cy="1339723"/>
                  </a:xfrm>
                  <a:prstGeom prst="rect">
                    <a:avLst/>
                  </a:prstGeom>
                  <a:ln>
                    <a:noFill/>
                  </a:ln>
                </p:spPr>
                <p:txBody>
                  <a:bodyPr vert="horz" lIns="91440" tIns="45720" rIns="91440" bIns="45720" rtlCol="0">
                    <a:normAutofit/>
                  </a:bodyPr>
                  <a:lstStyle>
                    <a:lvl1pPr marL="228600" indent="-228600" algn="l" defTabSz="914400" rtl="0" eaLnBrk="1" latinLnBrk="0" hangingPunct="1">
                      <a:lnSpc>
                        <a:spcPct val="90000"/>
                      </a:lnSpc>
                      <a:spcBef>
                        <a:spcPts val="1000"/>
                      </a:spcBef>
                      <a:buFont typeface="Arial" panose="020B0604020202020204" pitchFamily="34" charset="0"/>
                      <a:buChar char="•"/>
                      <a:defRPr sz="2400" kern="12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lvl1pPr>
                    <a:lvl2pPr marL="685800" indent="-228600" algn="l" defTabSz="914400" rtl="0" eaLnBrk="1" latinLnBrk="0" hangingPunct="1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 kern="12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lvl2pPr>
                    <a:lvl3pPr marL="1143000" indent="-228600" algn="l" defTabSz="914400" rtl="0" eaLnBrk="1" latinLnBrk="0" hangingPunct="1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1800" kern="12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lvl3pPr>
                    <a:lvl4pPr marL="1600200" indent="-228600" algn="l" defTabSz="914400" rtl="0" eaLnBrk="1" latinLnBrk="0" hangingPunct="1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1600" kern="12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lvl4pPr>
                    <a:lvl5pPr marL="2057400" indent="-228600" algn="l" defTabSz="914400" rtl="0" eaLnBrk="1" latinLnBrk="0" hangingPunct="1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1600" kern="12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lvl5pPr>
                    <a:lvl6pPr marL="2514600" indent="-228600" algn="l" defTabSz="914400" rtl="0" eaLnBrk="1" latinLnBrk="0" hangingPunct="1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971800" indent="-228600" algn="l" defTabSz="914400" rtl="0" eaLnBrk="1" latinLnBrk="0" hangingPunct="1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429000" indent="-228600" algn="l" defTabSz="914400" rtl="0" eaLnBrk="1" latinLnBrk="0" hangingPunct="1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886200" indent="-228600" algn="l" defTabSz="914400" rtl="0" eaLnBrk="1" latinLnBrk="0" hangingPunct="1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indent="0">
                      <a:buNone/>
                    </a:pP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sz="18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𝑺</m:t>
                            </m:r>
                          </m:e>
                          <m:sub>
                            <m:r>
                              <a:rPr lang="en-US" sz="18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𝒌𝒆𝒇𝒇</m:t>
                            </m:r>
                          </m:sub>
                        </m:sSub>
                        <m:r>
                          <a:rPr lang="en-US" sz="1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sSubSup>
                          <m:sSubSupPr>
                            <m:ctrlPr>
                              <a:rPr lang="en-US" sz="18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l-GR" sz="18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𝜮</m:t>
                            </m:r>
                          </m:e>
                          <m:sub>
                            <m:r>
                              <a:rPr lang="en-US" sz="18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𝒊</m:t>
                            </m:r>
                          </m:sub>
                          <m:sup>
                            <m:r>
                              <a:rPr lang="en-US" sz="18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𝑬</m:t>
                            </m:r>
                            <m:r>
                              <a:rPr lang="en-US" sz="18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𝟖</m:t>
                            </m:r>
                          </m:sup>
                        </m:sSubSup>
                        <m:r>
                          <a:rPr lang="en-US" sz="1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US" sz="1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𝑬</m:t>
                        </m:r>
                        <m:r>
                          <a:rPr lang="en-US" sz="1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))</m:t>
                        </m:r>
                      </m:oMath>
                    </a14:m>
                    <a:r>
                      <a:rPr lang="en-US" sz="1800" dirty="0"/>
                      <a:t>- </a:t>
                    </a:r>
                    <a:r>
                      <a:rPr lang="en-US" sz="2000" dirty="0"/>
                      <a:t>Eigenvalue sensitivity to 	ENDF/B-VIII.0 Cross Section at 	Energy </a:t>
                    </a:r>
                    <a:r>
                      <a:rPr lang="en-US" sz="2000" i="1" dirty="0"/>
                      <a:t>E</a:t>
                    </a:r>
                    <a:endParaRPr lang="en-US" dirty="0"/>
                  </a:p>
                </p:txBody>
              </p:sp>
            </mc:Choice>
            <mc:Fallback xmlns="">
              <p:sp>
                <p:nvSpPr>
                  <p:cNvPr id="8" name="Content Placeholder 2">
                    <a:extLst>
                      <a:ext uri="{FF2B5EF4-FFF2-40B4-BE49-F238E27FC236}">
                        <a16:creationId xmlns:a16="http://schemas.microsoft.com/office/drawing/2014/main" id="{49D71D13-3CC2-F6D9-2EDF-DE34B2CE8E03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63731" y="4667196"/>
                    <a:ext cx="4829452" cy="1339723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t="-5023"/>
                    </a:stretch>
                  </a:blipFill>
                  <a:ln>
                    <a:noFill/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" name="Content Placeholder 2">
                    <a:extLst>
                      <a:ext uri="{FF2B5EF4-FFF2-40B4-BE49-F238E27FC236}">
                        <a16:creationId xmlns:a16="http://schemas.microsoft.com/office/drawing/2014/main" id="{3B86F402-0645-EFED-499F-7945B3E16C65}"/>
                      </a:ext>
                    </a:extLst>
                  </p:cNvPr>
                  <p:cNvSpPr txBox="1">
                    <a:spLocks/>
                  </p:cNvSpPr>
                  <p:nvPr/>
                </p:nvSpPr>
                <p:spPr>
                  <a:xfrm>
                    <a:off x="563731" y="3773480"/>
                    <a:ext cx="4829452" cy="1339723"/>
                  </a:xfrm>
                  <a:prstGeom prst="rect">
                    <a:avLst/>
                  </a:prstGeom>
                  <a:ln>
                    <a:noFill/>
                  </a:ln>
                </p:spPr>
                <p:txBody>
                  <a:bodyPr vert="horz" lIns="91440" tIns="45720" rIns="91440" bIns="45720" rtlCol="0">
                    <a:normAutofit/>
                  </a:bodyPr>
                  <a:lstStyle>
                    <a:lvl1pPr marL="228600" indent="-228600" algn="l" defTabSz="914400" rtl="0" eaLnBrk="1" latinLnBrk="0" hangingPunct="1">
                      <a:lnSpc>
                        <a:spcPct val="90000"/>
                      </a:lnSpc>
                      <a:spcBef>
                        <a:spcPts val="1000"/>
                      </a:spcBef>
                      <a:buFont typeface="Arial" panose="020B0604020202020204" pitchFamily="34" charset="0"/>
                      <a:buChar char="•"/>
                      <a:defRPr sz="2400" kern="12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lvl1pPr>
                    <a:lvl2pPr marL="685800" indent="-228600" algn="l" defTabSz="914400" rtl="0" eaLnBrk="1" latinLnBrk="0" hangingPunct="1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 kern="12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lvl2pPr>
                    <a:lvl3pPr marL="1143000" indent="-228600" algn="l" defTabSz="914400" rtl="0" eaLnBrk="1" latinLnBrk="0" hangingPunct="1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1800" kern="12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lvl3pPr>
                    <a:lvl4pPr marL="1600200" indent="-228600" algn="l" defTabSz="914400" rtl="0" eaLnBrk="1" latinLnBrk="0" hangingPunct="1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1600" kern="12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lvl4pPr>
                    <a:lvl5pPr marL="2057400" indent="-228600" algn="l" defTabSz="914400" rtl="0" eaLnBrk="1" latinLnBrk="0" hangingPunct="1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1600" kern="12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lvl5pPr>
                    <a:lvl6pPr marL="2514600" indent="-228600" algn="l" defTabSz="914400" rtl="0" eaLnBrk="1" latinLnBrk="0" hangingPunct="1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971800" indent="-228600" algn="l" defTabSz="914400" rtl="0" eaLnBrk="1" latinLnBrk="0" hangingPunct="1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429000" indent="-228600" algn="l" defTabSz="914400" rtl="0" eaLnBrk="1" latinLnBrk="0" hangingPunct="1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886200" indent="-228600" algn="l" defTabSz="914400" rtl="0" eaLnBrk="1" latinLnBrk="0" hangingPunct="1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indent="0">
                      <a:buNone/>
                    </a:pPr>
                    <a14:m>
                      <m:oMath xmlns:m="http://schemas.openxmlformats.org/officeDocument/2006/math">
                        <m:r>
                          <a:rPr lang="en-US" sz="1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sz="1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𝒌𝒆𝒇𝒇</m:t>
                        </m:r>
                        <m:d>
                          <m:dPr>
                            <m:ctrlPr>
                              <a:rPr lang="en-US" sz="18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18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l-GR" sz="18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𝜮</m:t>
                                </m:r>
                              </m:e>
                              <m:sub>
                                <m:r>
                                  <a:rPr lang="en-US" sz="18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𝒊</m:t>
                                </m:r>
                              </m:sub>
                            </m:sSub>
                            <m:r>
                              <a:rPr lang="en-US" sz="18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d>
                              <m:dPr>
                                <m:ctrlPr>
                                  <a:rPr lang="en-US" sz="18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18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𝑬</m:t>
                                </m:r>
                              </m:e>
                            </m:d>
                          </m:e>
                        </m:d>
                        <m:r>
                          <a:rPr lang="en-US" sz="1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oMath>
                    </a14:m>
                    <a:r>
                      <a:rPr lang="en-US" sz="2000" dirty="0"/>
                      <a:t>- Difference in Eigenvalue 	from Cross Section for Reaction 	Channel</a:t>
                    </a:r>
                    <a:r>
                      <a:rPr lang="en-US" sz="2000" i="1" dirty="0"/>
                      <a:t> </a:t>
                    </a:r>
                    <a:r>
                      <a:rPr lang="en-US" sz="2000" i="1" dirty="0" err="1"/>
                      <a:t>i</a:t>
                    </a:r>
                    <a:r>
                      <a:rPr lang="en-US" sz="2000" i="1" dirty="0"/>
                      <a:t> </a:t>
                    </a:r>
                    <a:r>
                      <a:rPr lang="en-US" sz="2000" dirty="0"/>
                      <a:t>at Energy </a:t>
                    </a:r>
                    <a:r>
                      <a:rPr lang="en-US" sz="2000" i="1" dirty="0"/>
                      <a:t>E</a:t>
                    </a:r>
                    <a:endParaRPr lang="en-US" sz="2000" dirty="0"/>
                  </a:p>
                </p:txBody>
              </p:sp>
            </mc:Choice>
            <mc:Fallback xmlns="">
              <p:sp>
                <p:nvSpPr>
                  <p:cNvPr id="9" name="Content Placeholder 2">
                    <a:extLst>
                      <a:ext uri="{FF2B5EF4-FFF2-40B4-BE49-F238E27FC236}">
                        <a16:creationId xmlns:a16="http://schemas.microsoft.com/office/drawing/2014/main" id="{3B86F402-0645-EFED-499F-7945B3E16C65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63731" y="3773480"/>
                    <a:ext cx="4829452" cy="1339723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t="-5000"/>
                    </a:stretch>
                  </a:blipFill>
                  <a:ln>
                    <a:noFill/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Content Placeholder 2">
                  <a:extLst>
                    <a:ext uri="{FF2B5EF4-FFF2-40B4-BE49-F238E27FC236}">
                      <a16:creationId xmlns:a16="http://schemas.microsoft.com/office/drawing/2014/main" id="{0EEF5BBE-1630-BADE-A7AA-0CAB769BFBA9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563731" y="5560912"/>
                  <a:ext cx="4829452" cy="1339723"/>
                </a:xfrm>
                <a:prstGeom prst="rect">
                  <a:avLst/>
                </a:prstGeom>
                <a:ln>
                  <a:noFill/>
                </a:ln>
              </p:spPr>
              <p:txBody>
                <a:bodyPr vert="horz" lIns="91440" tIns="45720" rIns="91440" bIns="45720" rtlCol="0">
                  <a:normAutofit/>
                </a:bodyPr>
                <a:lstStyle>
                  <a:lvl1pPr marL="228600" indent="-228600" algn="l" defTabSz="914400" rtl="0" eaLnBrk="1" latinLnBrk="0" hangingPunct="1"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400" kern="1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lvl1pPr>
                  <a:lvl2pPr marL="685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lvl2pPr>
                  <a:lvl3pPr marL="1143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lvl3pPr>
                  <a:lvl4pPr marL="1600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600" kern="1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lvl4pPr>
                  <a:lvl5pPr marL="20574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600" kern="12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buNone/>
                  </a:pP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sz="1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l-GR" sz="16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𝜮</m:t>
                          </m:r>
                        </m:e>
                        <m:sub>
                          <m:r>
                            <a:rPr lang="en-US" sz="16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𝒊</m:t>
                          </m:r>
                        </m:sub>
                        <m:sup>
                          <m:r>
                            <a:rPr lang="en-US" sz="1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𝒙</m:t>
                          </m:r>
                        </m:sup>
                      </m:sSubSup>
                      <m:r>
                        <a:rPr lang="en-US" sz="16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sz="16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𝑬</m:t>
                      </m:r>
                      <m:r>
                        <a:rPr lang="en-US" sz="16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a14:m>
                  <a:r>
                    <a:rPr lang="en-US" sz="2000" dirty="0"/>
                    <a:t> – Evaluation </a:t>
                  </a:r>
                  <a:r>
                    <a:rPr lang="en-US" sz="2000" i="1" dirty="0"/>
                    <a:t>x</a:t>
                  </a:r>
                  <a:r>
                    <a:rPr lang="en-US" sz="2000" dirty="0"/>
                    <a:t> Cross Section for 	Reaction Channel </a:t>
                  </a:r>
                  <a:r>
                    <a:rPr lang="en-US" sz="2000" i="1" dirty="0" err="1"/>
                    <a:t>i</a:t>
                  </a:r>
                  <a:r>
                    <a:rPr lang="en-US" sz="2000" i="1" dirty="0"/>
                    <a:t> </a:t>
                  </a:r>
                  <a:r>
                    <a:rPr lang="en-US" sz="2000" dirty="0"/>
                    <a:t>at Energy </a:t>
                  </a:r>
                  <a:r>
                    <a:rPr lang="en-US" sz="2000" i="1" dirty="0"/>
                    <a:t>E</a:t>
                  </a:r>
                  <a:r>
                    <a:rPr lang="en-US" sz="2000" dirty="0"/>
                    <a:t> </a:t>
                  </a:r>
                </a:p>
              </p:txBody>
            </p:sp>
          </mc:Choice>
          <mc:Fallback xmlns="">
            <p:sp>
              <p:nvSpPr>
                <p:cNvPr id="11" name="Content Placeholder 2">
                  <a:extLst>
                    <a:ext uri="{FF2B5EF4-FFF2-40B4-BE49-F238E27FC236}">
                      <a16:creationId xmlns:a16="http://schemas.microsoft.com/office/drawing/2014/main" id="{0EEF5BBE-1630-BADE-A7AA-0CAB769BFBA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3731" y="5560912"/>
                  <a:ext cx="4829452" cy="1339723"/>
                </a:xfrm>
                <a:prstGeom prst="rect">
                  <a:avLst/>
                </a:prstGeom>
                <a:blipFill>
                  <a:blip r:embed="rId7"/>
                  <a:stretch>
                    <a:fillRect t="-4545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9F005BD-02F8-4D9F-E77B-FA8E625634DB}"/>
              </a:ext>
            </a:extLst>
          </p:cNvPr>
          <p:cNvCxnSpPr>
            <a:cxnSpLocks/>
          </p:cNvCxnSpPr>
          <p:nvPr/>
        </p:nvCxnSpPr>
        <p:spPr>
          <a:xfrm>
            <a:off x="463990" y="2372821"/>
            <a:ext cx="11264019" cy="10345"/>
          </a:xfrm>
          <a:prstGeom prst="line">
            <a:avLst/>
          </a:prstGeom>
          <a:ln w="952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BC655D-F31F-9FC6-7F2F-1113C7825C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D97E898F-DCE4-4BC9-BBB1-5514880A7F9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3500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861334-3CC1-5804-F69D-5FBD5ACEAA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u="sng" dirty="0"/>
              <a:t>Integral Cross Section Sensitivity Study 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E4F981-015D-ED7E-C6A2-12983DEF34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59149"/>
            <a:ext cx="10727987" cy="4717814"/>
          </a:xfrm>
        </p:spPr>
        <p:txBody>
          <a:bodyPr/>
          <a:lstStyle/>
          <a:p>
            <a:pPr>
              <a:buFont typeface="Times New Roman" panose="02020603050405020304" pitchFamily="18" charset="0"/>
              <a:buChar char="‐"/>
            </a:pPr>
            <a:r>
              <a:rPr lang="en-US" dirty="0"/>
              <a:t>Results for the following benchmarks and nuclear data libraries are presented using the previously stated methodology:</a:t>
            </a:r>
          </a:p>
          <a:p>
            <a:pPr marL="914400" lvl="1" indent="-457200">
              <a:spcBef>
                <a:spcPts val="1200"/>
              </a:spcBef>
              <a:buFont typeface="+mj-lt"/>
              <a:buAutoNum type="arabicPeriod"/>
            </a:pPr>
            <a:r>
              <a:rPr lang="en-US" dirty="0"/>
              <a:t>UCT001 – Case 2: </a:t>
            </a:r>
            <a:r>
              <a:rPr lang="en-US" i="0" u="none" strike="noStrike" baseline="0" dirty="0"/>
              <a:t>LWBR SB Core Experiments</a:t>
            </a:r>
          </a:p>
          <a:p>
            <a:pPr lvl="2">
              <a:buFont typeface="Times New Roman" panose="02020603050405020304" pitchFamily="18" charset="0"/>
              <a:buChar char="‐"/>
            </a:pPr>
            <a:r>
              <a:rPr lang="en-US" dirty="0"/>
              <a:t>Square lattice of </a:t>
            </a:r>
            <a:r>
              <a:rPr lang="en-US" baseline="30000" dirty="0"/>
              <a:t> 233</a:t>
            </a:r>
            <a:r>
              <a:rPr lang="en-US" dirty="0"/>
              <a:t>U Fuel with ThO</a:t>
            </a:r>
            <a:r>
              <a:rPr lang="en-US" baseline="-25000" dirty="0"/>
              <a:t>2 </a:t>
            </a:r>
            <a:r>
              <a:rPr lang="en-US" dirty="0"/>
              <a:t>blanket</a:t>
            </a:r>
            <a:endParaRPr lang="en-US" baseline="30000" dirty="0"/>
          </a:p>
          <a:p>
            <a:pPr marL="914400" lvl="1" indent="-457200">
              <a:spcBef>
                <a:spcPts val="1200"/>
              </a:spcBef>
              <a:buFont typeface="+mj-lt"/>
              <a:buAutoNum type="arabicPeriod"/>
            </a:pPr>
            <a:r>
              <a:rPr lang="en-US" dirty="0"/>
              <a:t>ICT003 – Case 1: TRIGA Mark II Critical Experiments</a:t>
            </a:r>
          </a:p>
          <a:p>
            <a:pPr lvl="2">
              <a:spcBef>
                <a:spcPts val="600"/>
              </a:spcBef>
              <a:buFont typeface="Times New Roman" panose="02020603050405020304" pitchFamily="18" charset="0"/>
              <a:buChar char="‐"/>
            </a:pPr>
            <a:r>
              <a:rPr lang="en-US" baseline="30000" dirty="0"/>
              <a:t>235</a:t>
            </a:r>
            <a:r>
              <a:rPr lang="en-US" dirty="0"/>
              <a:t>U-ZrH</a:t>
            </a:r>
            <a:r>
              <a:rPr lang="en-US" baseline="-25000" dirty="0"/>
              <a:t>x</a:t>
            </a:r>
            <a:r>
              <a:rPr lang="en-US" dirty="0"/>
              <a:t> fuel with 0.25</a:t>
            </a:r>
            <a:r>
              <a:rPr lang="en-US" i="1" dirty="0"/>
              <a:t>in </a:t>
            </a:r>
            <a:r>
              <a:rPr lang="en-US" dirty="0"/>
              <a:t>diameter central Zr metal rod and graphite reflector	</a:t>
            </a:r>
          </a:p>
          <a:p>
            <a:pPr>
              <a:spcBef>
                <a:spcPts val="1800"/>
              </a:spcBef>
              <a:buFont typeface="Times New Roman" panose="02020603050405020304" pitchFamily="18" charset="0"/>
              <a:buChar char="‐"/>
            </a:pPr>
            <a:r>
              <a:rPr lang="en-US" dirty="0"/>
              <a:t>Fast benchmarks (ZPPR) not shown due to modeling inaccuracy, and lower observable differences in predicted system eigenvalue than thermal systems</a:t>
            </a:r>
          </a:p>
          <a:p>
            <a:pPr>
              <a:spcBef>
                <a:spcPts val="600"/>
              </a:spcBef>
              <a:buFont typeface="Times New Roman" panose="02020603050405020304" pitchFamily="18" charset="0"/>
              <a:buChar char="‐"/>
            </a:pPr>
            <a:r>
              <a:rPr lang="en-US" b="1" dirty="0"/>
              <a:t>Note</a:t>
            </a:r>
            <a:r>
              <a:rPr lang="en-US" dirty="0"/>
              <a:t>: y-axis of delta </a:t>
            </a:r>
            <a:r>
              <a:rPr lang="en-US" i="1" dirty="0" err="1"/>
              <a:t>K</a:t>
            </a:r>
            <a:r>
              <a:rPr lang="en-US" i="1" baseline="-25000" dirty="0" err="1"/>
              <a:t>eff</a:t>
            </a:r>
            <a:r>
              <a:rPr lang="en-US" i="1" baseline="-25000" dirty="0"/>
              <a:t>  </a:t>
            </a:r>
            <a:r>
              <a:rPr lang="en-US" dirty="0"/>
              <a:t>plots on the coming slides are </a:t>
            </a:r>
            <a:r>
              <a:rPr lang="en-US" u="sng" dirty="0"/>
              <a:t>not</a:t>
            </a:r>
            <a:r>
              <a:rPr lang="en-US" dirty="0"/>
              <a:t> all on the same scale</a:t>
            </a:r>
            <a:r>
              <a:rPr lang="en-US" i="1" dirty="0"/>
              <a:t> </a:t>
            </a:r>
            <a:endParaRPr lang="en-US" dirty="0"/>
          </a:p>
          <a:p>
            <a:pPr>
              <a:spcBef>
                <a:spcPts val="600"/>
              </a:spcBef>
            </a:pPr>
            <a:endParaRPr lang="en-US" dirty="0"/>
          </a:p>
          <a:p>
            <a:pPr marL="914400" lvl="1" indent="-457200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2A7309-E84D-6B3B-F639-991F91681D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r>
              <a:rPr lang="en-US"/>
              <a:t>Slide </a:t>
            </a:r>
            <a:fld id="{D97E898F-DCE4-4BC9-BBB1-5514880A7F95}" type="slidenum">
              <a:rPr lang="en-US" smtClean="0"/>
              <a:pPr algn="r"/>
              <a:t>12</a:t>
            </a:fld>
            <a:r>
              <a:rPr lang="en-US"/>
              <a:t> of 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21044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00E8B20-E936-1001-5180-DB92586F08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8133" y="2844302"/>
            <a:ext cx="5921666" cy="332999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EF33905-7499-7AA3-7CEC-8D39D87EBC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678" y="2867732"/>
            <a:ext cx="5730404" cy="3306565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6D5AE8B9-C6B0-9229-F8D3-DE0D3C0676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678" y="2359327"/>
            <a:ext cx="5730404" cy="516743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C9FF4922-C0F9-51A6-1FB7-39A63692EF3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88133" y="2391093"/>
            <a:ext cx="5921669" cy="45320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92FF3D29-3240-E68B-C9E0-B7EC03B04BD5}"/>
              </a:ext>
            </a:extLst>
          </p:cNvPr>
          <p:cNvSpPr txBox="1">
            <a:spLocks/>
          </p:cNvSpPr>
          <p:nvPr/>
        </p:nvSpPr>
        <p:spPr>
          <a:xfrm>
            <a:off x="1108951" y="1270956"/>
            <a:ext cx="9974094" cy="78611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200" b="1" dirty="0"/>
              <a:t>Delta</a:t>
            </a:r>
            <a:r>
              <a:rPr lang="en-US" sz="2200" b="1" i="1" dirty="0"/>
              <a:t> </a:t>
            </a:r>
            <a:r>
              <a:rPr lang="en-US" sz="2200" b="1" i="1" dirty="0" err="1"/>
              <a:t>K</a:t>
            </a:r>
            <a:r>
              <a:rPr lang="en-US" sz="2200" b="1" i="1" baseline="-25000" dirty="0" err="1"/>
              <a:t>eff</a:t>
            </a:r>
            <a:r>
              <a:rPr lang="en-US" sz="2200" b="1" dirty="0"/>
              <a:t> Between Evaluations Primarily Driven by Differences in Zr Elastic and Inelastic Scattering Between 100 keV and 5 MeV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985C573-675C-C466-C573-1F289B0BF4C6}"/>
              </a:ext>
            </a:extLst>
          </p:cNvPr>
          <p:cNvSpPr/>
          <p:nvPr/>
        </p:nvSpPr>
        <p:spPr>
          <a:xfrm>
            <a:off x="8577262" y="5036344"/>
            <a:ext cx="3508059" cy="113795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3900678-7212-C3BF-6117-6112BEEF2B9B}"/>
              </a:ext>
            </a:extLst>
          </p:cNvPr>
          <p:cNvSpPr/>
          <p:nvPr/>
        </p:nvSpPr>
        <p:spPr>
          <a:xfrm>
            <a:off x="2416629" y="2926297"/>
            <a:ext cx="3420453" cy="106837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9E46BB6E-6645-52D8-9E37-4BCD12A152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4083" y="302248"/>
            <a:ext cx="11623829" cy="918926"/>
          </a:xfrm>
        </p:spPr>
        <p:txBody>
          <a:bodyPr>
            <a:normAutofit fontScale="90000"/>
          </a:bodyPr>
          <a:lstStyle/>
          <a:p>
            <a:pPr algn="ctr"/>
            <a:r>
              <a:rPr lang="en-US" u="sng" dirty="0"/>
              <a:t>Eigenvalue Differences Observed in UCT001 Case 2</a:t>
            </a:r>
            <a:endParaRPr lang="en-US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CE80447-F6AE-0B24-0E08-E1DDC6F1E1CE}"/>
              </a:ext>
            </a:extLst>
          </p:cNvPr>
          <p:cNvSpPr/>
          <p:nvPr/>
        </p:nvSpPr>
        <p:spPr>
          <a:xfrm>
            <a:off x="2416629" y="5036344"/>
            <a:ext cx="3420453" cy="110316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22095908-8DF9-45A5-065D-7F0D7CE025ED}"/>
              </a:ext>
            </a:extLst>
          </p:cNvPr>
          <p:cNvSpPr/>
          <p:nvPr/>
        </p:nvSpPr>
        <p:spPr>
          <a:xfrm>
            <a:off x="8610600" y="2872856"/>
            <a:ext cx="3298752" cy="110269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7623113-F0B2-54D5-190E-6E652282C7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r>
              <a:rPr lang="en-US"/>
              <a:t>Slide </a:t>
            </a:r>
            <a:fld id="{D97E898F-DCE4-4BC9-BBB1-5514880A7F95}" type="slidenum">
              <a:rPr lang="en-US" smtClean="0"/>
              <a:pPr algn="r"/>
              <a:t>13</a:t>
            </a:fld>
            <a:r>
              <a:rPr lang="en-US"/>
              <a:t> of 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29871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D62027EB-5A96-7BEA-FBCD-229CB02D02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983" y="2926053"/>
            <a:ext cx="5588209" cy="323802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DB18132-6F23-E969-CC6C-497AC4332D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7805" y="2943292"/>
            <a:ext cx="5588210" cy="323802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EE14BE1-6FAB-B926-C58A-10774E671D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4083" y="302248"/>
            <a:ext cx="11623829" cy="918926"/>
          </a:xfrm>
        </p:spPr>
        <p:txBody>
          <a:bodyPr>
            <a:normAutofit fontScale="90000"/>
          </a:bodyPr>
          <a:lstStyle/>
          <a:p>
            <a:pPr algn="ctr"/>
            <a:r>
              <a:rPr lang="en-US" u="sng" dirty="0"/>
              <a:t>Eigenvalue Differences Observed in ICT003 Case 1</a:t>
            </a:r>
            <a:endParaRPr lang="en-US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92FF3D29-3240-E68B-C9E0-B7EC03B04BD5}"/>
              </a:ext>
            </a:extLst>
          </p:cNvPr>
          <p:cNvSpPr txBox="1">
            <a:spLocks/>
          </p:cNvSpPr>
          <p:nvPr/>
        </p:nvSpPr>
        <p:spPr>
          <a:xfrm>
            <a:off x="1108951" y="1270956"/>
            <a:ext cx="9974094" cy="78611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200" b="1" dirty="0"/>
              <a:t>Delta</a:t>
            </a:r>
            <a:r>
              <a:rPr lang="en-US" sz="2200" b="1" i="1" dirty="0"/>
              <a:t> </a:t>
            </a:r>
            <a:r>
              <a:rPr lang="en-US" sz="2200" b="1" i="1" dirty="0" err="1"/>
              <a:t>K</a:t>
            </a:r>
            <a:r>
              <a:rPr lang="en-US" sz="2200" b="1" i="1" baseline="-25000" dirty="0" err="1"/>
              <a:t>eff</a:t>
            </a:r>
            <a:r>
              <a:rPr lang="en-US" sz="2200" b="1" dirty="0"/>
              <a:t> Between Evaluations Primarily Driven by Differences in Zr Elastic and Inelastic Scattering Between 100 keV and 5 MeV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1B806CE-F681-E805-B3AA-C5C0EFA6EC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5984" y="2353047"/>
            <a:ext cx="5588210" cy="59024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1A0505C-13B9-43A6-A630-42C92E27E07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87805" y="2353047"/>
            <a:ext cx="5588210" cy="632498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9985C573-675C-C466-C573-1F289B0BF4C6}"/>
              </a:ext>
            </a:extLst>
          </p:cNvPr>
          <p:cNvSpPr/>
          <p:nvPr/>
        </p:nvSpPr>
        <p:spPr>
          <a:xfrm>
            <a:off x="8577263" y="5143480"/>
            <a:ext cx="3298752" cy="103081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3900678-7212-C3BF-6117-6112BEEF2B9B}"/>
              </a:ext>
            </a:extLst>
          </p:cNvPr>
          <p:cNvSpPr/>
          <p:nvPr/>
        </p:nvSpPr>
        <p:spPr>
          <a:xfrm>
            <a:off x="2605442" y="2855374"/>
            <a:ext cx="3298752" cy="113795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AC2CACD-3C38-366C-8026-AA9A56403518}"/>
              </a:ext>
            </a:extLst>
          </p:cNvPr>
          <p:cNvSpPr/>
          <p:nvPr/>
        </p:nvSpPr>
        <p:spPr>
          <a:xfrm>
            <a:off x="11167593" y="4292082"/>
            <a:ext cx="505003" cy="85139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FF906DD-EBEE-51D0-A533-8EC9DDE31423}"/>
              </a:ext>
            </a:extLst>
          </p:cNvPr>
          <p:cNvSpPr/>
          <p:nvPr/>
        </p:nvSpPr>
        <p:spPr>
          <a:xfrm>
            <a:off x="2484406" y="5034311"/>
            <a:ext cx="3419786" cy="112976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CDE6936-5295-890D-1993-6632E35D06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r>
              <a:rPr lang="en-US"/>
              <a:t>Slide </a:t>
            </a:r>
            <a:fld id="{D97E898F-DCE4-4BC9-BBB1-5514880A7F95}" type="slidenum">
              <a:rPr lang="en-US" smtClean="0"/>
              <a:pPr algn="r"/>
              <a:t>14</a:t>
            </a:fld>
            <a:r>
              <a:rPr lang="en-US"/>
              <a:t> of 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73696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BD02A-9439-BDE2-0483-2DB3524F24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2063" y="386873"/>
            <a:ext cx="10767874" cy="918926"/>
          </a:xfrm>
        </p:spPr>
        <p:txBody>
          <a:bodyPr>
            <a:normAutofit fontScale="90000"/>
          </a:bodyPr>
          <a:lstStyle/>
          <a:p>
            <a:pPr algn="ctr"/>
            <a:r>
              <a:rPr lang="en-US" u="sng" dirty="0"/>
              <a:t>Discussion on Integral Cross Section Contributions to Predicted Eigenvalue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97B300-5B18-FE95-D4D3-0EC41C8B0B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4886" y="1593373"/>
            <a:ext cx="10705051" cy="4717814"/>
          </a:xfrm>
        </p:spPr>
        <p:txBody>
          <a:bodyPr/>
          <a:lstStyle/>
          <a:p>
            <a:pPr>
              <a:buFont typeface="Times New Roman" panose="02020603050405020304" pitchFamily="18" charset="0"/>
              <a:buChar char="‐"/>
            </a:pPr>
            <a:r>
              <a:rPr lang="en-US" dirty="0"/>
              <a:t>Differences in JEFF-3.3 evaluation relative to ENDF/B-VIII.0 shown to be dominated by differences in: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baseline="30000" dirty="0"/>
              <a:t>90</a:t>
            </a:r>
            <a:r>
              <a:rPr lang="en-US" dirty="0"/>
              <a:t>Zr elastic scattering cross section (100 keV – 5 MeV)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baseline="30000" dirty="0"/>
              <a:t>91,92,94</a:t>
            </a:r>
            <a:r>
              <a:rPr lang="en-US" dirty="0"/>
              <a:t>Zr inelastic scattering cross section (100 keV – 5 MeV)</a:t>
            </a:r>
          </a:p>
          <a:p>
            <a:pPr>
              <a:buFont typeface="Times New Roman" panose="02020603050405020304" pitchFamily="18" charset="0"/>
              <a:buChar char="‐"/>
            </a:pPr>
            <a:r>
              <a:rPr lang="en-US" dirty="0"/>
              <a:t>Differences in JENDL-5.0 evaluation relative to ENDF/B-VIII.0 shown to be dominated by differences in: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baseline="30000" dirty="0"/>
              <a:t>90,92,94</a:t>
            </a:r>
            <a:r>
              <a:rPr lang="en-US" dirty="0"/>
              <a:t>Zr elastic scattering cross section (100 keV – 5 MeV)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baseline="30000" dirty="0"/>
              <a:t>90,91,92,94</a:t>
            </a:r>
            <a:r>
              <a:rPr lang="en-US" dirty="0"/>
              <a:t>Zr inelastic scattering cross section (100 keV – 5 MeV)</a:t>
            </a:r>
          </a:p>
          <a:p>
            <a:pPr>
              <a:buFont typeface="Times New Roman" panose="02020603050405020304" pitchFamily="18" charset="0"/>
              <a:buChar char="‐"/>
            </a:pPr>
            <a:r>
              <a:rPr lang="en-US" dirty="0"/>
              <a:t>Pre-evaluation tool developed also discovered potential compensating error in JENDL-5.0 evaluation regarding </a:t>
            </a:r>
            <a:r>
              <a:rPr lang="en-US" baseline="30000" dirty="0"/>
              <a:t>91,92</a:t>
            </a:r>
            <a:r>
              <a:rPr lang="en-US" dirty="0"/>
              <a:t>Zr thermal capture cross section</a:t>
            </a:r>
          </a:p>
          <a:p>
            <a:pPr marL="914400" lvl="1" indent="-457200">
              <a:buFont typeface="+mj-lt"/>
              <a:buAutoNum type="arabicPeriod"/>
            </a:pPr>
            <a:endParaRPr lang="en-US" dirty="0"/>
          </a:p>
          <a:p>
            <a:pPr marL="914400" lvl="1" indent="-457200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8C93C8-CC63-6A96-FA12-7FC35C4077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r>
              <a:rPr lang="en-US"/>
              <a:t>Slide </a:t>
            </a:r>
            <a:fld id="{D97E898F-DCE4-4BC9-BBB1-5514880A7F95}" type="slidenum">
              <a:rPr lang="en-US" smtClean="0"/>
              <a:pPr algn="r"/>
              <a:t>15</a:t>
            </a:fld>
            <a:r>
              <a:rPr lang="en-US"/>
              <a:t> of 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70889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5BB8B3-55E0-9E37-5876-46D781326B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u="sng" dirty="0"/>
              <a:t>Elastic Scattering Angular Distributions Contributions to System Eigenvalue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6908868-C096-9CFA-D251-1DFF6BDC5D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r>
              <a:rPr lang="en-US"/>
              <a:t>Slide </a:t>
            </a:r>
            <a:fld id="{D97E898F-DCE4-4BC9-BBB1-5514880A7F95}" type="slidenum">
              <a:rPr lang="en-US" smtClean="0"/>
              <a:pPr algn="r"/>
              <a:t>16</a:t>
            </a:fld>
            <a:r>
              <a:rPr lang="en-US"/>
              <a:t> of 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27123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D62A89-5E2D-0085-99CA-302BFC6FD4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3932" y="286508"/>
            <a:ext cx="11204135" cy="918926"/>
          </a:xfrm>
        </p:spPr>
        <p:txBody>
          <a:bodyPr>
            <a:normAutofit fontScale="90000"/>
          </a:bodyPr>
          <a:lstStyle/>
          <a:p>
            <a:pPr algn="ctr"/>
            <a:r>
              <a:rPr lang="en-US" u="sng" dirty="0"/>
              <a:t>Elastic Scattering Angular Distribution Contribution to Eigenvalue Difference</a:t>
            </a:r>
            <a:endParaRPr lang="en-US" b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0DA947B-E982-C539-AE73-06A1DA30AB43}"/>
              </a:ext>
            </a:extLst>
          </p:cNvPr>
          <p:cNvSpPr txBox="1"/>
          <p:nvPr/>
        </p:nvSpPr>
        <p:spPr>
          <a:xfrm>
            <a:off x="1154085" y="5838023"/>
            <a:ext cx="9883828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*Energy in top x-axis corresponds to the energy corresponding to the average lethargy of a neutron causing fission*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2967E32-A942-E0EB-13AF-BEAC2B83F1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51891"/>
            <a:ext cx="6995604" cy="407423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8E27DDA-DCA8-DD64-E6AA-09433AE5A2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10936" y="1936562"/>
            <a:ext cx="5081064" cy="3185854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4C8033AD-65ED-C854-8EED-A188BB4183CE}"/>
              </a:ext>
            </a:extLst>
          </p:cNvPr>
          <p:cNvCxnSpPr>
            <a:cxnSpLocks/>
          </p:cNvCxnSpPr>
          <p:nvPr/>
        </p:nvCxnSpPr>
        <p:spPr>
          <a:xfrm>
            <a:off x="5929933" y="2956264"/>
            <a:ext cx="0" cy="1986379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F3EB1D6-1296-CD96-8B04-AEDE18227DCE}"/>
              </a:ext>
            </a:extLst>
          </p:cNvPr>
          <p:cNvCxnSpPr>
            <a:cxnSpLocks/>
          </p:cNvCxnSpPr>
          <p:nvPr/>
        </p:nvCxnSpPr>
        <p:spPr>
          <a:xfrm>
            <a:off x="11373424" y="2840854"/>
            <a:ext cx="0" cy="1722268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570779-EB99-4C3C-93A3-DA77B29329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D97E898F-DCE4-4BC9-BBB1-5514880A7F9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3658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9179C7-109B-D38A-8C9A-84F9A9110C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/>
              <a:t>Discussion on Elastic Scattering AD 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65C22E-8775-9B07-AA3E-89D9D7B3CF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Approximately 50%</a:t>
            </a:r>
            <a:r>
              <a:rPr lang="en-US" dirty="0"/>
              <a:t> of predicted difference in system eigenvalue is attributable to the differences in elastic scattering angular distributions between JENDL-5.0 and ENDF/B-VIII.0 evaluations</a:t>
            </a:r>
          </a:p>
          <a:p>
            <a:r>
              <a:rPr lang="en-US" dirty="0"/>
              <a:t>Cladding cases (LCT020, LCT021, and LCT026) have increased sensitivity to ESAD – making up </a:t>
            </a:r>
            <a:r>
              <a:rPr lang="en-US" b="1" dirty="0"/>
              <a:t>approximately 75% </a:t>
            </a:r>
            <a:r>
              <a:rPr lang="en-US" dirty="0"/>
              <a:t>of difference in predicted system eigenvalues</a:t>
            </a:r>
          </a:p>
          <a:p>
            <a:r>
              <a:rPr lang="en-US" dirty="0"/>
              <a:t>Additional experiments (ICT013 suite, and HCT009) shown to further demonstrate impact of ESAD on differences in predicted system eigenvalue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3D4D46-0384-BCF8-2869-E2E51FFFF3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r>
              <a:rPr lang="en-US"/>
              <a:t>Slide </a:t>
            </a:r>
            <a:fld id="{D97E898F-DCE4-4BC9-BBB1-5514880A7F95}" type="slidenum">
              <a:rPr lang="en-US" smtClean="0"/>
              <a:pPr algn="r"/>
              <a:t>18</a:t>
            </a:fld>
            <a:r>
              <a:rPr lang="en-US"/>
              <a:t> of 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91098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5BB8B3-55E0-9E37-5876-46D781326B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u="sng" dirty="0"/>
              <a:t>Current Zr Performance on IER-516 Preliminary Benchmark Configurations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8595BA6-8B4F-B406-DCC7-56656EBD77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r>
              <a:rPr lang="en-US"/>
              <a:t>Slide </a:t>
            </a:r>
            <a:fld id="{D97E898F-DCE4-4BC9-BBB1-5514880A7F95}" type="slidenum">
              <a:rPr lang="en-US" smtClean="0"/>
              <a:pPr algn="r"/>
              <a:t>19</a:t>
            </a:fld>
            <a:r>
              <a:rPr lang="en-US"/>
              <a:t> of 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6434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2966DCA-20B0-0693-147D-6D7A8BEFE6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19163"/>
          </a:xfrm>
        </p:spPr>
        <p:txBody>
          <a:bodyPr/>
          <a:lstStyle/>
          <a:p>
            <a:r>
              <a:rPr lang="en-US" u="sng" dirty="0"/>
              <a:t>Presentation Overview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BC4462B-2E35-EAFE-AEF7-79E9D131C4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58913"/>
            <a:ext cx="10515600" cy="4718050"/>
          </a:xfrm>
        </p:spPr>
        <p:txBody>
          <a:bodyPr/>
          <a:lstStyle/>
          <a:p>
            <a:pPr marL="457200" indent="-457200">
              <a:spcBef>
                <a:spcPts val="1800"/>
              </a:spcBef>
              <a:buFont typeface="+mj-lt"/>
              <a:buAutoNum type="arabicPeriod"/>
            </a:pPr>
            <a:r>
              <a:rPr lang="en-US" sz="2800" dirty="0"/>
              <a:t>Motivation and Applications of Zirconium</a:t>
            </a:r>
          </a:p>
          <a:p>
            <a:pPr marL="457200" indent="-457200">
              <a:spcBef>
                <a:spcPts val="1800"/>
              </a:spcBef>
              <a:buFont typeface="+mj-lt"/>
              <a:buAutoNum type="arabicPeriod"/>
            </a:pPr>
            <a:r>
              <a:rPr lang="en-US" sz="2800" dirty="0"/>
              <a:t>Performance of Evaluated Libraries on Double and Quasi-Differential Experiments</a:t>
            </a:r>
          </a:p>
          <a:p>
            <a:pPr marL="457200" indent="-457200">
              <a:spcBef>
                <a:spcPts val="1800"/>
              </a:spcBef>
              <a:buFont typeface="+mj-lt"/>
              <a:buAutoNum type="arabicPeriod"/>
            </a:pPr>
            <a:r>
              <a:rPr lang="en-US" sz="2800" dirty="0"/>
              <a:t>Performance of Evaluated Libraries in Select ICSBEP Benchmarks</a:t>
            </a:r>
          </a:p>
          <a:p>
            <a:pPr marL="457200" indent="-457200">
              <a:spcBef>
                <a:spcPts val="1800"/>
              </a:spcBef>
              <a:buFont typeface="+mj-lt"/>
              <a:buAutoNum type="arabicPeriod"/>
            </a:pPr>
            <a:r>
              <a:rPr lang="en-US" sz="2800" dirty="0"/>
              <a:t>Performance of Evaluated Libraries in Preliminary Benchmark Configurations for IER-516: Zirconium Test Assembly (ZTA)</a:t>
            </a:r>
          </a:p>
          <a:p>
            <a:pPr marL="457200" indent="-457200">
              <a:spcBef>
                <a:spcPts val="1800"/>
              </a:spcBef>
              <a:buFont typeface="+mj-lt"/>
              <a:buAutoNum type="arabicPeriod"/>
            </a:pPr>
            <a:r>
              <a:rPr lang="en-US" sz="2800" dirty="0"/>
              <a:t>Conclusions and Recommended Experiments to Satisfy Zirconium Scattering Nuclear Data Needs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57F76A3-A604-09E1-4050-8EFCB39F39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r>
              <a:rPr lang="en-US"/>
              <a:t>Slide </a:t>
            </a:r>
            <a:fld id="{D97E898F-DCE4-4BC9-BBB1-5514880A7F95}" type="slidenum">
              <a:rPr lang="en-US" smtClean="0"/>
              <a:pPr algn="r"/>
              <a:t>2</a:t>
            </a:fld>
            <a:r>
              <a:rPr lang="en-US"/>
              <a:t> of 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76567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B954B4-FC90-2A9F-BF4C-6F779AEFE5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u="sng" dirty="0"/>
              <a:t>Overview of IER-516: Zirconium Test Assembly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CC6E16-0EA3-7141-36AC-1CCD535CB6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826555"/>
            <a:ext cx="10515600" cy="3221908"/>
          </a:xfrm>
        </p:spPr>
        <p:txBody>
          <a:bodyPr/>
          <a:lstStyle/>
          <a:p>
            <a:pPr>
              <a:spcBef>
                <a:spcPts val="1200"/>
              </a:spcBef>
              <a:buFont typeface="Times New Roman" panose="02020603050405020304" pitchFamily="18" charset="0"/>
              <a:buChar char="‐"/>
            </a:pPr>
            <a:r>
              <a:rPr lang="en-US" dirty="0"/>
              <a:t>Preliminary design of critical configurations for IER-516 is underway for CED-1</a:t>
            </a:r>
          </a:p>
          <a:p>
            <a:pPr>
              <a:spcBef>
                <a:spcPts val="1200"/>
              </a:spcBef>
              <a:buFont typeface="Times New Roman" panose="02020603050405020304" pitchFamily="18" charset="0"/>
              <a:buChar char="‐"/>
            </a:pPr>
            <a:r>
              <a:rPr lang="en-US" dirty="0"/>
              <a:t>At this time, the following cases have been explored:</a:t>
            </a:r>
          </a:p>
          <a:p>
            <a:pPr lvl="1">
              <a:spcBef>
                <a:spcPts val="1200"/>
              </a:spcBef>
              <a:buFont typeface="Times New Roman" panose="02020603050405020304" pitchFamily="18" charset="0"/>
              <a:buChar char="‐"/>
            </a:pPr>
            <a:r>
              <a:rPr lang="en-US" dirty="0"/>
              <a:t>Varying sizes of Rocky Flat hemi-shell (spherical) HEU Core with varying spherical Zirconium reflector thicknesses</a:t>
            </a:r>
          </a:p>
          <a:p>
            <a:pPr lvl="1">
              <a:spcBef>
                <a:spcPts val="600"/>
              </a:spcBef>
              <a:buFont typeface="Times New Roman" panose="02020603050405020304" pitchFamily="18" charset="0"/>
              <a:buChar char="‐"/>
            </a:pPr>
            <a:r>
              <a:rPr lang="en-US" dirty="0"/>
              <a:t>Thor Core (Pu-alloy oblate-spheroid) with spherical Zirconium reflector</a:t>
            </a:r>
          </a:p>
          <a:p>
            <a:pPr lvl="1">
              <a:spcBef>
                <a:spcPts val="600"/>
              </a:spcBef>
              <a:buFont typeface="Times New Roman" panose="02020603050405020304" pitchFamily="18" charset="0"/>
              <a:buChar char="‐"/>
            </a:pPr>
            <a:r>
              <a:rPr lang="en-US" dirty="0"/>
              <a:t>Enormous discrepancies between nuclear data libraries observed during design</a:t>
            </a:r>
          </a:p>
          <a:p>
            <a:pPr>
              <a:spcBef>
                <a:spcPts val="1200"/>
              </a:spcBef>
              <a:buFont typeface="Times New Roman" panose="02020603050405020304" pitchFamily="18" charset="0"/>
              <a:buChar char="‐"/>
            </a:pPr>
            <a:r>
              <a:rPr lang="en-US" dirty="0"/>
              <a:t>More cases involving different fuel sources and energy spectra will be the scope of work for this coming year</a:t>
            </a:r>
          </a:p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0D295C8-5745-A9E6-05D2-73FA235F4E7D}"/>
              </a:ext>
            </a:extLst>
          </p:cNvPr>
          <p:cNvSpPr txBox="1"/>
          <p:nvPr/>
        </p:nvSpPr>
        <p:spPr>
          <a:xfrm>
            <a:off x="956344" y="1388995"/>
            <a:ext cx="10033233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IER: 516 is an experimental campaign funded through NCSP to create a suite of critical and subcritical benchmark experiments for nuclear data validation of Zirconium Metal and Zirconium Hydride in all energy regions.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FA0A5F-F329-EB41-34B6-E2338885AE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r>
              <a:rPr lang="en-US"/>
              <a:t>Slide </a:t>
            </a:r>
            <a:fld id="{D97E898F-DCE4-4BC9-BBB1-5514880A7F95}" type="slidenum">
              <a:rPr lang="en-US" smtClean="0"/>
              <a:pPr algn="r"/>
              <a:t>20</a:t>
            </a:fld>
            <a:r>
              <a:rPr lang="en-US"/>
              <a:t> of 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16509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11E915-4DCD-CFD6-A415-081F119777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0517"/>
            <a:ext cx="10515600" cy="918926"/>
          </a:xfrm>
        </p:spPr>
        <p:txBody>
          <a:bodyPr>
            <a:normAutofit/>
          </a:bodyPr>
          <a:lstStyle/>
          <a:p>
            <a:pPr algn="ctr"/>
            <a:r>
              <a:rPr lang="en-US" u="sng" dirty="0"/>
              <a:t>Visualization of Prospective Configurations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7179EA-6B17-40DF-404C-B18309DB17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8838" y="1518456"/>
            <a:ext cx="6164093" cy="4717814"/>
          </a:xfrm>
        </p:spPr>
        <p:txBody>
          <a:bodyPr>
            <a:normAutofit/>
          </a:bodyPr>
          <a:lstStyle/>
          <a:p>
            <a:r>
              <a:rPr lang="en-US" sz="2000" dirty="0"/>
              <a:t>Nesting hemi-shells of Uranium metal enriched to 93.16% </a:t>
            </a:r>
            <a:r>
              <a:rPr lang="en-US" sz="2000" baseline="30000" dirty="0"/>
              <a:t>235</a:t>
            </a:r>
            <a:r>
              <a:rPr lang="en-US" sz="2000" dirty="0"/>
              <a:t>U</a:t>
            </a:r>
          </a:p>
          <a:p>
            <a:r>
              <a:rPr lang="en-US" sz="2000" dirty="0"/>
              <a:t>Historically used at Rocky Flats Facility, now part of NCERC inventory</a:t>
            </a:r>
          </a:p>
          <a:p>
            <a:r>
              <a:rPr lang="en-US" sz="2000" dirty="0"/>
              <a:t>Used on vertical lift assemblies at NCERC, most recently for IER-488: MUSiC</a:t>
            </a:r>
            <a:r>
              <a:rPr lang="en-US" sz="2000" baseline="30000" dirty="0"/>
              <a:t>1</a:t>
            </a:r>
            <a:endParaRPr lang="en-US" sz="2000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43E89187-329D-9231-0209-12A797C8F462}"/>
              </a:ext>
            </a:extLst>
          </p:cNvPr>
          <p:cNvSpPr txBox="1">
            <a:spLocks/>
          </p:cNvSpPr>
          <p:nvPr/>
        </p:nvSpPr>
        <p:spPr>
          <a:xfrm>
            <a:off x="7344779" y="1462152"/>
            <a:ext cx="4662384" cy="150507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</a:pPr>
            <a:r>
              <a:rPr lang="en-US" dirty="0"/>
              <a:t>Three-piece (total mass w/ plug ~9.8 kg) </a:t>
            </a:r>
            <a:r>
              <a:rPr lang="el-GR" dirty="0"/>
              <a:t>δ-</a:t>
            </a:r>
            <a:r>
              <a:rPr lang="en-US" dirty="0"/>
              <a:t>phase Pu-alloy (93.5% </a:t>
            </a:r>
            <a:r>
              <a:rPr lang="en-US" baseline="30000" dirty="0"/>
              <a:t>239</a:t>
            </a:r>
            <a:r>
              <a:rPr lang="en-US" dirty="0"/>
              <a:t>Pu)</a:t>
            </a:r>
          </a:p>
          <a:p>
            <a:pPr lvl="1">
              <a:spcBef>
                <a:spcPts val="1200"/>
              </a:spcBef>
            </a:pPr>
            <a:r>
              <a:rPr lang="en-US" sz="1900" dirty="0"/>
              <a:t>Wide range of usable Pu masses is extremely useful for RTO measurements</a:t>
            </a:r>
            <a:r>
              <a:rPr lang="en-US" sz="1900" baseline="30000" dirty="0"/>
              <a:t>2</a:t>
            </a:r>
          </a:p>
          <a:p>
            <a:pPr lvl="1"/>
            <a:r>
              <a:rPr lang="en-US" sz="1900" dirty="0"/>
              <a:t>Can also be used in critical measurements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2C27109-D600-301A-53C6-26060FFCC2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799" y="3650701"/>
            <a:ext cx="3380414" cy="252626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2FC4E7B-453E-ABD8-1D1F-463B01158F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80885" y="3650701"/>
            <a:ext cx="3407178" cy="252626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8B3C2C1-856A-5F78-18FE-BC0E48525150}"/>
              </a:ext>
            </a:extLst>
          </p:cNvPr>
          <p:cNvSpPr txBox="1"/>
          <p:nvPr/>
        </p:nvSpPr>
        <p:spPr>
          <a:xfrm>
            <a:off x="1836145" y="999916"/>
            <a:ext cx="3424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Rocky Flat Shells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078A684-B007-9431-1BB4-044096FAC0C2}"/>
              </a:ext>
            </a:extLst>
          </p:cNvPr>
          <p:cNvSpPr txBox="1"/>
          <p:nvPr/>
        </p:nvSpPr>
        <p:spPr>
          <a:xfrm>
            <a:off x="7929664" y="992126"/>
            <a:ext cx="3424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Thor Core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3FEA598-B71D-6F4E-F91C-2216217F4EB0}"/>
              </a:ext>
            </a:extLst>
          </p:cNvPr>
          <p:cNvSpPr txBox="1"/>
          <p:nvPr/>
        </p:nvSpPr>
        <p:spPr>
          <a:xfrm>
            <a:off x="7547314" y="5416036"/>
            <a:ext cx="445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0" i="0" baseline="30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8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Weldon, R. A., et al. </a:t>
            </a:r>
            <a:r>
              <a:rPr lang="en-US" sz="800" b="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IER-488: </a:t>
            </a:r>
            <a:r>
              <a:rPr lang="en-US" sz="800" b="0" i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MUSiC</a:t>
            </a:r>
            <a:r>
              <a:rPr lang="en-US" sz="800" b="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Accomplishments and Goals.</a:t>
            </a:r>
            <a:r>
              <a:rPr lang="en-US" sz="8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LA-UR-22-21185 (2022)</a:t>
            </a:r>
          </a:p>
          <a:p>
            <a:pPr algn="ctr"/>
            <a:r>
              <a:rPr lang="en-US" sz="800" i="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800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Hutchinson, J, et al. </a:t>
            </a:r>
            <a:r>
              <a:rPr lang="en-US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New Era of Nuclear Criticality Experiments: The First 10 Years of Radiation Test Object Operations at NCERC,</a:t>
            </a:r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NUCLEAR SCIENCE AND ENGINEERING · VOLUME 195 · S80–S98 · SUPPLEMENT 1 · 2021</a:t>
            </a:r>
          </a:p>
          <a:p>
            <a:pPr algn="ctr"/>
            <a:r>
              <a:rPr lang="en-US" sz="800" b="0" i="0" baseline="30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8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Thompson, N, et al. </a:t>
            </a:r>
            <a:r>
              <a:rPr lang="en-US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National Criticality Experiments Research Center (NCERC) Recent Measurements and Capabilities.</a:t>
            </a:r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LA-UR-19-25526 (2019)</a:t>
            </a:r>
            <a:endParaRPr lang="en-US" sz="800" b="0" i="1" baseline="300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3B5FF38-79AD-D10C-B634-414FAFA791B8}"/>
              </a:ext>
            </a:extLst>
          </p:cNvPr>
          <p:cNvSpPr txBox="1"/>
          <p:nvPr/>
        </p:nvSpPr>
        <p:spPr>
          <a:xfrm>
            <a:off x="3220654" y="5899964"/>
            <a:ext cx="4455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[1]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296E1C2-28A8-D6F7-3664-A5C92197022B}"/>
              </a:ext>
            </a:extLst>
          </p:cNvPr>
          <p:cNvSpPr txBox="1"/>
          <p:nvPr/>
        </p:nvSpPr>
        <p:spPr>
          <a:xfrm>
            <a:off x="6748408" y="5878302"/>
            <a:ext cx="4455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[1]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DDCE0D50-FA1E-1CC7-69ED-77D88DE68377}"/>
              </a:ext>
            </a:extLst>
          </p:cNvPr>
          <p:cNvGrpSpPr/>
          <p:nvPr/>
        </p:nvGrpSpPr>
        <p:grpSpPr>
          <a:xfrm>
            <a:off x="7088063" y="3027441"/>
            <a:ext cx="3354515" cy="2366933"/>
            <a:chOff x="7773206" y="3429000"/>
            <a:chExt cx="3856780" cy="2659170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0F3ECE34-71ED-6424-9313-B3942EF6005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r="1598"/>
            <a:stretch/>
          </p:blipFill>
          <p:spPr>
            <a:xfrm>
              <a:off x="7773206" y="3429000"/>
              <a:ext cx="3732971" cy="2659170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E349449F-C06F-DA88-21E4-626A8CC8C7CC}"/>
                </a:ext>
              </a:extLst>
            </p:cNvPr>
            <p:cNvSpPr txBox="1"/>
            <p:nvPr/>
          </p:nvSpPr>
          <p:spPr>
            <a:xfrm>
              <a:off x="11184424" y="5805527"/>
              <a:ext cx="44556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[3]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B87C164C-3B3B-0AF2-60C4-6C987BBB0FCE}"/>
              </a:ext>
            </a:extLst>
          </p:cNvPr>
          <p:cNvGrpSpPr/>
          <p:nvPr/>
        </p:nvGrpSpPr>
        <p:grpSpPr>
          <a:xfrm>
            <a:off x="10442578" y="3035760"/>
            <a:ext cx="1874772" cy="2366933"/>
            <a:chOff x="10499944" y="3129744"/>
            <a:chExt cx="1722477" cy="2209800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C114303B-8E55-54E3-2220-46DDFAFD880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499944" y="3129744"/>
              <a:ext cx="1638300" cy="2209800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F3E4D480-11E1-7D3A-2697-7791895E2B28}"/>
                </a:ext>
              </a:extLst>
            </p:cNvPr>
            <p:cNvSpPr txBox="1"/>
            <p:nvPr/>
          </p:nvSpPr>
          <p:spPr>
            <a:xfrm>
              <a:off x="11834884" y="5057521"/>
              <a:ext cx="38753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[2]</a:t>
              </a:r>
            </a:p>
          </p:txBody>
        </p:sp>
      </p:grp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8157B1-9E45-1433-2B57-4E3C8656F4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r>
              <a:rPr lang="en-US"/>
              <a:t>Slide </a:t>
            </a:r>
            <a:fld id="{D97E898F-DCE4-4BC9-BBB1-5514880A7F95}" type="slidenum">
              <a:rPr lang="en-US" smtClean="0"/>
              <a:pPr algn="r"/>
              <a:t>21</a:t>
            </a:fld>
            <a:r>
              <a:rPr lang="en-US"/>
              <a:t> of 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5239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971381-2C80-B562-BAB6-99A0F586CE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238" y="248575"/>
            <a:ext cx="11034204" cy="1150887"/>
          </a:xfrm>
        </p:spPr>
        <p:txBody>
          <a:bodyPr>
            <a:normAutofit/>
          </a:bodyPr>
          <a:lstStyle/>
          <a:p>
            <a:pPr algn="ctr"/>
            <a:r>
              <a:rPr lang="en-US" sz="4200" u="sng" dirty="0"/>
              <a:t>Elastic Scattering Angular Distribution Sensitivity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2CB4468-4324-CE8F-4A31-E89220CD41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513" y="1635331"/>
            <a:ext cx="5867827" cy="431265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A025C48-899C-D0AE-F517-8D2D0A3240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7662" y="1635332"/>
            <a:ext cx="5867825" cy="4312657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77A05AB-A86E-428D-F621-03CFC3474B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r>
              <a:rPr lang="en-US"/>
              <a:t>Slide </a:t>
            </a:r>
            <a:fld id="{D97E898F-DCE4-4BC9-BBB1-5514880A7F95}" type="slidenum">
              <a:rPr lang="en-US" smtClean="0"/>
              <a:pPr algn="r"/>
              <a:t>22</a:t>
            </a:fld>
            <a:r>
              <a:rPr lang="en-US"/>
              <a:t> of 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934255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1F40D6-A510-1491-78F7-C961A811D3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/>
              <a:t>Discussion on Preliminary IER-516 Findings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4E3F21-9CC9-5440-0A36-2302CB5130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59149"/>
            <a:ext cx="10428216" cy="4717814"/>
          </a:xfrm>
        </p:spPr>
        <p:txBody>
          <a:bodyPr>
            <a:normAutofit/>
          </a:bodyPr>
          <a:lstStyle/>
          <a:p>
            <a:pPr>
              <a:buFont typeface="Times New Roman" panose="02020603050405020304" pitchFamily="18" charset="0"/>
              <a:buChar char="‐"/>
            </a:pPr>
            <a:r>
              <a:rPr lang="en-US" dirty="0"/>
              <a:t>Experimental configurations highly sensitive to elastic and inelastic double differential scattering cross sections are being developed</a:t>
            </a:r>
          </a:p>
          <a:p>
            <a:pPr lvl="1">
              <a:buFont typeface="Times New Roman" panose="02020603050405020304" pitchFamily="18" charset="0"/>
              <a:buChar char="‐"/>
            </a:pPr>
            <a:r>
              <a:rPr lang="en-US" dirty="0"/>
              <a:t>These configurations increase the sensitivity to angular distributions by over 5x compared to current ICSBEP benchmarks</a:t>
            </a:r>
          </a:p>
          <a:p>
            <a:pPr>
              <a:buFont typeface="Times New Roman" panose="02020603050405020304" pitchFamily="18" charset="0"/>
              <a:buChar char="‐"/>
            </a:pPr>
            <a:r>
              <a:rPr lang="en-US" dirty="0"/>
              <a:t>Sensitivity of eigenvalue from </a:t>
            </a:r>
            <a:r>
              <a:rPr lang="en-US" baseline="30000" dirty="0"/>
              <a:t>90</a:t>
            </a:r>
            <a:r>
              <a:rPr lang="en-US" dirty="0"/>
              <a:t>Zr scattering dominates other isotopes contributions</a:t>
            </a:r>
          </a:p>
          <a:p>
            <a:pPr>
              <a:buFont typeface="Times New Roman" panose="02020603050405020304" pitchFamily="18" charset="0"/>
              <a:buChar char="‐"/>
            </a:pPr>
            <a:r>
              <a:rPr lang="en-US" dirty="0"/>
              <a:t>Predictions of thick reflected HEU and Pu systems between JEFF-3.3, JENDL-5.0, and ENDF/B-VIII.0 observed to vary by over 4000 PCM in certain cases</a:t>
            </a:r>
          </a:p>
          <a:p>
            <a:pPr lvl="1">
              <a:buFont typeface="Times New Roman" panose="02020603050405020304" pitchFamily="18" charset="0"/>
              <a:buChar char="‐"/>
            </a:pPr>
            <a:r>
              <a:rPr lang="en-US" u="sng" dirty="0"/>
              <a:t>Observations further suggest</a:t>
            </a:r>
            <a:r>
              <a:rPr lang="en-US" dirty="0"/>
              <a:t>:</a:t>
            </a:r>
          </a:p>
          <a:p>
            <a:pPr lvl="2">
              <a:buFont typeface="Times New Roman" panose="02020603050405020304" pitchFamily="18" charset="0"/>
              <a:buChar char="‐"/>
            </a:pPr>
            <a:r>
              <a:rPr lang="en-US" dirty="0"/>
              <a:t>Largest differences are present between </a:t>
            </a:r>
            <a:r>
              <a:rPr lang="en-US" b="1" dirty="0"/>
              <a:t>integral elastic and inelastic scattering cross sections</a:t>
            </a:r>
            <a:r>
              <a:rPr lang="en-US" dirty="0"/>
              <a:t> of JEFF-3.3 evaluations compared to ENDF/B-VIII.0</a:t>
            </a:r>
          </a:p>
          <a:p>
            <a:pPr lvl="2">
              <a:buFont typeface="Times New Roman" panose="02020603050405020304" pitchFamily="18" charset="0"/>
              <a:buChar char="‐"/>
            </a:pPr>
            <a:r>
              <a:rPr lang="en-US" dirty="0"/>
              <a:t>Large differences are present between </a:t>
            </a:r>
            <a:r>
              <a:rPr lang="en-US" b="1" dirty="0"/>
              <a:t>elastic scattering angular distributions </a:t>
            </a:r>
            <a:r>
              <a:rPr lang="en-US" dirty="0"/>
              <a:t>of JENDL-5.0 evaluations compared to ENDF/B-VIII.0, </a:t>
            </a:r>
            <a:r>
              <a:rPr lang="en-US" u="sng" dirty="0"/>
              <a:t>contributing to over 80% of eigenvalue difference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09F6FF-827B-5285-840C-4B939732DF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r>
              <a:rPr lang="en-US"/>
              <a:t>Slide </a:t>
            </a:r>
            <a:fld id="{D97E898F-DCE4-4BC9-BBB1-5514880A7F95}" type="slidenum">
              <a:rPr lang="en-US" smtClean="0"/>
              <a:pPr algn="r"/>
              <a:t>23</a:t>
            </a:fld>
            <a:r>
              <a:rPr lang="en-US"/>
              <a:t> of 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603587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901049-A670-418E-859E-6C83E1C071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/>
              <a:t>Conclusions and Recommendations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CF8E44-FC13-3E23-157E-39FDE16E0F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Large discrepancies observed between current evaluated Zirconium isotope data and experimental scattering data </a:t>
            </a:r>
          </a:p>
          <a:p>
            <a:r>
              <a:rPr lang="en-US" dirty="0"/>
              <a:t>Differences in eigenvalue prediction of ICSBEP benchmarks between JEFF-3.3, JENDL-5.0, and ENDF/B-VIII.0 can reach 600 PCM</a:t>
            </a:r>
          </a:p>
          <a:p>
            <a:pPr lvl="1"/>
            <a:r>
              <a:rPr lang="en-US" dirty="0"/>
              <a:t>Over 300 PCM demonstrated to be attributable to elastic scattering angular distributions and 200 PCM from integral elastic scattering cross section of </a:t>
            </a:r>
            <a:r>
              <a:rPr lang="en-US" baseline="30000" dirty="0"/>
              <a:t>90</a:t>
            </a:r>
            <a:r>
              <a:rPr lang="en-US" dirty="0"/>
              <a:t>Zr (100 keV to 5 MeV)</a:t>
            </a:r>
          </a:p>
          <a:p>
            <a:r>
              <a:rPr lang="en-US" dirty="0"/>
              <a:t>Highly sensitive benchmark cases </a:t>
            </a:r>
            <a:r>
              <a:rPr lang="en-US"/>
              <a:t>of IER-516: </a:t>
            </a:r>
            <a:r>
              <a:rPr lang="en-US" dirty="0"/>
              <a:t>ZTA are being developed to validate Zirconium nuclear data </a:t>
            </a:r>
          </a:p>
          <a:p>
            <a:pPr lvl="1"/>
            <a:r>
              <a:rPr lang="en-US" dirty="0"/>
              <a:t>Differences observed in current evaluations double differential elastic scattering cross sections exacerbated and experiments will provide validation</a:t>
            </a:r>
          </a:p>
          <a:p>
            <a:r>
              <a:rPr lang="en-US" dirty="0"/>
              <a:t>Measurements of </a:t>
            </a:r>
            <a:r>
              <a:rPr lang="en-US" baseline="30000" dirty="0"/>
              <a:t>90</a:t>
            </a:r>
            <a:r>
              <a:rPr lang="en-US" dirty="0"/>
              <a:t>Zr double differential elastic scattering cross section –  </a:t>
            </a:r>
            <a:r>
              <a:rPr lang="en-US" i="1" dirty="0"/>
              <a:t>E</a:t>
            </a:r>
            <a:r>
              <a:rPr lang="en-US" i="1" baseline="-25000" dirty="0"/>
              <a:t>n</a:t>
            </a:r>
            <a:r>
              <a:rPr lang="en-US" dirty="0"/>
              <a:t> &lt; 1.5 MeV are needed to constrain future evaluations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2F81B9-96EB-91A3-D756-41C3E6B035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r>
              <a:rPr lang="en-US"/>
              <a:t>Slide </a:t>
            </a:r>
            <a:fld id="{D97E898F-DCE4-4BC9-BBB1-5514880A7F95}" type="slidenum">
              <a:rPr lang="en-US" smtClean="0"/>
              <a:pPr algn="r"/>
              <a:t>24</a:t>
            </a:fld>
            <a:r>
              <a:rPr lang="en-US"/>
              <a:t> of 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548475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3CFE1D-48D9-756E-8A5A-A0A955DE35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/>
              <a:t>Acknowledgements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0F184E-112E-A4F0-8737-F17348EFAB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/>
              <a:t>This work has been supported in part by</a:t>
            </a:r>
            <a:r>
              <a:rPr lang="en-US" dirty="0"/>
              <a:t>:</a:t>
            </a:r>
          </a:p>
          <a:p>
            <a:r>
              <a:rPr lang="en-US" dirty="0"/>
              <a:t>U.S. Nuclear Regulatory Commission (NRC-HQ-60-17-G-0006)</a:t>
            </a:r>
          </a:p>
          <a:p>
            <a:r>
              <a:rPr lang="en-US" dirty="0"/>
              <a:t>Nuclear Criticality Safety Program, funded and managed by the National Nuclear Security Administration for the U.S. Department of Energy</a:t>
            </a:r>
          </a:p>
          <a:p>
            <a:r>
              <a:rPr lang="en-US" dirty="0"/>
              <a:t>Los Alamos National Laboratory</a:t>
            </a:r>
          </a:p>
          <a:p>
            <a:r>
              <a:rPr lang="en-US" dirty="0"/>
              <a:t>Naval Nuclear Laboratory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326B26-5D18-7F21-85F6-FB5451674E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r>
              <a:rPr lang="en-US"/>
              <a:t>Slide </a:t>
            </a:r>
            <a:fld id="{D97E898F-DCE4-4BC9-BBB1-5514880A7F95}" type="slidenum">
              <a:rPr lang="en-US" smtClean="0"/>
              <a:pPr algn="r"/>
              <a:t>25</a:t>
            </a:fld>
            <a:r>
              <a:rPr lang="en-US"/>
              <a:t> of 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78327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84A119-5B7D-2581-63BF-89B37F7658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3791" y="1371039"/>
            <a:ext cx="5302887" cy="4717814"/>
          </a:xfrm>
        </p:spPr>
        <p:txBody>
          <a:bodyPr>
            <a:normAutofit/>
          </a:bodyPr>
          <a:lstStyle/>
          <a:p>
            <a:pPr marL="296862" indent="-285750">
              <a:buFontTx/>
              <a:buChar char="-"/>
            </a:pPr>
            <a:r>
              <a:rPr lang="en-US" dirty="0"/>
              <a:t>Zirconium metal (in the form of Zircaloys) is </a:t>
            </a:r>
            <a:r>
              <a:rPr lang="en-US" u="sng" dirty="0"/>
              <a:t>used in nearly all </a:t>
            </a:r>
            <a:r>
              <a:rPr lang="en-US" dirty="0"/>
              <a:t>commercial light water reactors as fuel rod cladding</a:t>
            </a:r>
          </a:p>
          <a:p>
            <a:pPr marL="527050" lvl="1" indent="-285750">
              <a:spcBef>
                <a:spcPts val="800"/>
              </a:spcBef>
              <a:buFontTx/>
              <a:buChar char="-"/>
            </a:pPr>
            <a:r>
              <a:rPr lang="en-US" dirty="0"/>
              <a:t>High importance to nuclear criticality safety</a:t>
            </a:r>
            <a:r>
              <a:rPr lang="en-US" baseline="30000" dirty="0"/>
              <a:t>1 </a:t>
            </a:r>
            <a:r>
              <a:rPr lang="en-US" dirty="0"/>
              <a:t>for numerous organizations </a:t>
            </a:r>
          </a:p>
          <a:p>
            <a:pPr marL="527050" lvl="1" indent="-285750">
              <a:spcBef>
                <a:spcPts val="800"/>
              </a:spcBef>
              <a:buFontTx/>
              <a:buChar char="-"/>
            </a:pPr>
            <a:r>
              <a:rPr lang="en-US" dirty="0"/>
              <a:t>Used for other structural materials in reactors such as springs, plugs, etc. </a:t>
            </a:r>
          </a:p>
          <a:p>
            <a:pPr marL="296862" indent="-285750">
              <a:buFontTx/>
              <a:buChar char="-"/>
            </a:pPr>
            <a:r>
              <a:rPr lang="en-US" dirty="0"/>
              <a:t>Zirconium Hydride (</a:t>
            </a:r>
            <a:r>
              <a:rPr lang="en-US" dirty="0" err="1"/>
              <a:t>ZrH</a:t>
            </a:r>
            <a:r>
              <a:rPr lang="en-US" baseline="-25000" dirty="0" err="1"/>
              <a:t>x</a:t>
            </a:r>
            <a:r>
              <a:rPr lang="en-US" dirty="0"/>
              <a:t>) being explored for advanced reactor concepts and is widely used in TRIGA reactors</a:t>
            </a:r>
          </a:p>
          <a:p>
            <a:pPr marL="754062" lvl="1" indent="-285750">
              <a:buFontTx/>
              <a:buChar char="-"/>
            </a:pPr>
            <a:r>
              <a:rPr lang="el-GR" dirty="0"/>
              <a:t>ε</a:t>
            </a:r>
            <a:r>
              <a:rPr lang="en-US" dirty="0"/>
              <a:t>-phase and </a:t>
            </a:r>
            <a:r>
              <a:rPr lang="el-GR" dirty="0"/>
              <a:t>δ</a:t>
            </a:r>
            <a:r>
              <a:rPr lang="en-US" dirty="0"/>
              <a:t>-phase </a:t>
            </a:r>
            <a:r>
              <a:rPr lang="en-US" dirty="0" err="1"/>
              <a:t>ZrH</a:t>
            </a:r>
            <a:r>
              <a:rPr lang="en-US" baseline="-25000" dirty="0" err="1"/>
              <a:t>x</a:t>
            </a:r>
            <a:r>
              <a:rPr lang="en-US" baseline="-25000" dirty="0"/>
              <a:t> </a:t>
            </a:r>
            <a:r>
              <a:rPr lang="en-US" dirty="0"/>
              <a:t>of particular interest for highest </a:t>
            </a:r>
            <a:r>
              <a:rPr lang="en-US" baseline="30000" dirty="0"/>
              <a:t>1</a:t>
            </a:r>
            <a:r>
              <a:rPr lang="en-US" dirty="0"/>
              <a:t>H content (1.6 - 2.0 </a:t>
            </a:r>
            <a:r>
              <a:rPr lang="en-US" i="1" dirty="0"/>
              <a:t>w</a:t>
            </a:r>
            <a:r>
              <a:rPr lang="en-US" dirty="0"/>
              <a:t>% </a:t>
            </a:r>
            <a:r>
              <a:rPr lang="en-US" baseline="30000" dirty="0"/>
              <a:t>1</a:t>
            </a:r>
            <a:r>
              <a:rPr lang="en-US" dirty="0"/>
              <a:t>H)</a:t>
            </a:r>
          </a:p>
          <a:p>
            <a:pPr marL="754062" lvl="1" indent="-285750">
              <a:buFontTx/>
              <a:buChar char="-"/>
            </a:pPr>
            <a:endParaRPr lang="en-US" dirty="0"/>
          </a:p>
          <a:p>
            <a:pPr marL="296862" indent="-285750">
              <a:buFontTx/>
              <a:buChar char="-"/>
            </a:pPr>
            <a:endParaRPr lang="en-US" dirty="0"/>
          </a:p>
          <a:p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EAD9D4DF-95EE-26CD-5A17-890CF99DF110}"/>
              </a:ext>
            </a:extLst>
          </p:cNvPr>
          <p:cNvSpPr txBox="1">
            <a:spLocks/>
          </p:cNvSpPr>
          <p:nvPr/>
        </p:nvSpPr>
        <p:spPr>
          <a:xfrm>
            <a:off x="680710" y="349275"/>
            <a:ext cx="10830579" cy="91892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r>
              <a:rPr lang="en-US" u="sng" dirty="0"/>
              <a:t>Motivation for Zirconium Investigation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0F1FFA5-30DE-A957-74F7-0E78FA052A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D97E898F-DCE4-4BC9-BBB1-5514880A7F95}" type="slidenum">
              <a:rPr lang="en-US" smtClean="0"/>
              <a:t>3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C1F30F0-F62B-9EF2-58D2-B55F9CC98198}"/>
              </a:ext>
            </a:extLst>
          </p:cNvPr>
          <p:cNvSpPr txBox="1"/>
          <p:nvPr/>
        </p:nvSpPr>
        <p:spPr>
          <a:xfrm>
            <a:off x="6335322" y="5681079"/>
            <a:ext cx="56102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Chambers, A. (2023) - </a:t>
            </a:r>
            <a:r>
              <a:rPr lang="en-US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Five Year Execution Plan – United States Department of Energy Nuclear Criticality Safety Program FY2024 though FY 2028</a:t>
            </a:r>
          </a:p>
          <a:p>
            <a:r>
              <a:rPr lang="en-US" sz="800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C. Taylor, et. Al (2022) – Properties of Uranium-Zirconium Hydride Moderated Nuclear Fuel Synthesized by Powder Metallurgy. </a:t>
            </a:r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LA-UR-22-29969</a:t>
            </a:r>
            <a:endParaRPr lang="en-US" sz="800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AB829B9-0401-C56F-856A-B30A028FE5F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08"/>
          <a:stretch/>
        </p:blipFill>
        <p:spPr>
          <a:xfrm>
            <a:off x="6335323" y="1529170"/>
            <a:ext cx="5610243" cy="397946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D1A9C29-6682-B776-B779-BB079B3779FA}"/>
              </a:ext>
            </a:extLst>
          </p:cNvPr>
          <p:cNvSpPr txBox="1"/>
          <p:nvPr/>
        </p:nvSpPr>
        <p:spPr>
          <a:xfrm>
            <a:off x="11621369" y="5262417"/>
            <a:ext cx="5058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[2]</a:t>
            </a:r>
          </a:p>
        </p:txBody>
      </p:sp>
    </p:spTree>
    <p:extLst>
      <p:ext uri="{BB962C8B-B14F-4D97-AF65-F5344CB8AC3E}">
        <p14:creationId xmlns:p14="http://schemas.microsoft.com/office/powerpoint/2010/main" val="18673902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ED2996-E543-9C75-9018-0BABB13067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4786" y="115044"/>
            <a:ext cx="11522413" cy="918926"/>
          </a:xfrm>
        </p:spPr>
        <p:txBody>
          <a:bodyPr>
            <a:normAutofit/>
          </a:bodyPr>
          <a:lstStyle/>
          <a:p>
            <a:pPr algn="ctr"/>
            <a:r>
              <a:rPr lang="en-US" sz="4400" u="sng" dirty="0"/>
              <a:t>Discrepancies in Zr Evaluated Nuclear Data</a:t>
            </a:r>
            <a:endParaRPr lang="en-US" u="sn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0038BC-CB17-0EB3-4CE7-EFA892EE70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550" y="1137280"/>
            <a:ext cx="5834974" cy="4717814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dirty="0"/>
              <a:t>Regions of highest importance and largest influence on criticality:</a:t>
            </a:r>
          </a:p>
          <a:p>
            <a:pPr marL="971550" lvl="1" indent="-514350">
              <a:spcBef>
                <a:spcPts val="600"/>
              </a:spcBef>
              <a:buFont typeface="+mj-lt"/>
              <a:buAutoNum type="romanUcPeriod"/>
            </a:pPr>
            <a:r>
              <a:rPr lang="en-US" u="sng" baseline="30000" dirty="0"/>
              <a:t>90</a:t>
            </a:r>
            <a:r>
              <a:rPr lang="en-US" u="sng" dirty="0"/>
              <a:t>Zr double differential </a:t>
            </a:r>
            <a:r>
              <a:rPr lang="en-US" b="1" u="sng" dirty="0"/>
              <a:t>elastic</a:t>
            </a:r>
            <a:r>
              <a:rPr lang="en-US" u="sng" dirty="0"/>
              <a:t> scattering cross section 100 keV ≤ </a:t>
            </a:r>
            <a:r>
              <a:rPr lang="en-US" i="1" u="sng" dirty="0"/>
              <a:t>E</a:t>
            </a:r>
            <a:r>
              <a:rPr lang="en-US" i="1" u="sng" baseline="-25000" dirty="0"/>
              <a:t>n</a:t>
            </a:r>
            <a:r>
              <a:rPr lang="en-US" u="sng" dirty="0"/>
              <a:t> ≤ 1.5 MeV</a:t>
            </a:r>
          </a:p>
          <a:p>
            <a:pPr marL="971550" lvl="1" indent="-514350">
              <a:spcBef>
                <a:spcPts val="600"/>
              </a:spcBef>
              <a:buFont typeface="+mj-lt"/>
              <a:buAutoNum type="romanUcPeriod"/>
            </a:pPr>
            <a:r>
              <a:rPr lang="en-US" baseline="30000" dirty="0"/>
              <a:t>91,92,94</a:t>
            </a:r>
            <a:r>
              <a:rPr lang="en-US" dirty="0"/>
              <a:t>Zr double differential elastic scattering cross section 100 keV ≤ </a:t>
            </a:r>
            <a:r>
              <a:rPr lang="en-US" i="1" dirty="0"/>
              <a:t>E</a:t>
            </a:r>
            <a:r>
              <a:rPr lang="en-US" i="1" baseline="-25000" dirty="0"/>
              <a:t>n</a:t>
            </a:r>
            <a:r>
              <a:rPr lang="en-US" dirty="0"/>
              <a:t> ≤ 1.5 MeV</a:t>
            </a:r>
          </a:p>
          <a:p>
            <a:pPr marL="971550" lvl="1" indent="-514350">
              <a:spcBef>
                <a:spcPts val="600"/>
              </a:spcBef>
              <a:buFont typeface="+mj-lt"/>
              <a:buAutoNum type="romanUcPeriod"/>
            </a:pPr>
            <a:r>
              <a:rPr lang="en-US" baseline="30000" dirty="0"/>
              <a:t>90,91,92,94</a:t>
            </a:r>
            <a:r>
              <a:rPr lang="en-US" dirty="0"/>
              <a:t>Zr inelastic scattering cross sections 100 keV ≤ </a:t>
            </a:r>
            <a:r>
              <a:rPr lang="en-US" i="1" dirty="0"/>
              <a:t>E</a:t>
            </a:r>
            <a:r>
              <a:rPr lang="en-US" i="1" baseline="-25000" dirty="0"/>
              <a:t>n</a:t>
            </a:r>
            <a:r>
              <a:rPr lang="en-US" dirty="0"/>
              <a:t> ≤ 1.5 MeV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48EDA22-2188-33A8-0588-31BA4521AF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9150" y="1004790"/>
            <a:ext cx="5094300" cy="257444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47A436D-9529-F4CE-4A77-B1C451556B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29150" y="3622224"/>
            <a:ext cx="5094300" cy="2569355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EABEEC-6783-2E83-09A4-999EB044A9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r>
              <a:rPr lang="en-US"/>
              <a:t>Slide </a:t>
            </a:r>
            <a:fld id="{D97E898F-DCE4-4BC9-BBB1-5514880A7F95}" type="slidenum">
              <a:rPr lang="en-US" smtClean="0"/>
              <a:pPr algn="r"/>
              <a:t>4</a:t>
            </a:fld>
            <a:r>
              <a:rPr lang="en-US"/>
              <a:t> of 25</a:t>
            </a:r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315422B-3ED2-5202-22A4-555DB9CEC9D7}"/>
              </a:ext>
            </a:extLst>
          </p:cNvPr>
          <p:cNvGrpSpPr/>
          <p:nvPr/>
        </p:nvGrpSpPr>
        <p:grpSpPr>
          <a:xfrm>
            <a:off x="1098137" y="3794333"/>
            <a:ext cx="4690039" cy="2431429"/>
            <a:chOff x="961998" y="3651383"/>
            <a:chExt cx="4600854" cy="2526232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2B9356A1-0987-49C4-2FDA-94A10DD383E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61998" y="3651383"/>
              <a:ext cx="4600854" cy="541619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A53CF6E2-C04D-9539-AFD8-205A3F1BC70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61998" y="4134667"/>
              <a:ext cx="4600854" cy="20429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814445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DB6820-6873-9E23-A672-4AAA5A4ED2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4541"/>
            <a:ext cx="10515600" cy="918926"/>
          </a:xfrm>
        </p:spPr>
        <p:txBody>
          <a:bodyPr>
            <a:normAutofit fontScale="90000"/>
          </a:bodyPr>
          <a:lstStyle/>
          <a:p>
            <a:r>
              <a:rPr lang="en-US" u="sng" dirty="0"/>
              <a:t>Discrepancies with RPI Scattering Measurements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95E94C-5F87-278B-EC19-072F0B1987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51427"/>
            <a:ext cx="4908259" cy="4717814"/>
          </a:xfrm>
        </p:spPr>
        <p:txBody>
          <a:bodyPr>
            <a:normAutofit/>
          </a:bodyPr>
          <a:lstStyle/>
          <a:p>
            <a:pPr>
              <a:buFont typeface="Times New Roman" panose="02020603050405020304" pitchFamily="18" charset="0"/>
              <a:buChar char="‐"/>
            </a:pPr>
            <a:r>
              <a:rPr lang="en-US" dirty="0"/>
              <a:t>A high energy quasi-differential scattering measurement on natural Zirconium samples was performed at the RPI LINAC in 2008</a:t>
            </a:r>
            <a:r>
              <a:rPr lang="en-US" baseline="30000" dirty="0"/>
              <a:t>1</a:t>
            </a:r>
          </a:p>
          <a:p>
            <a:pPr>
              <a:spcBef>
                <a:spcPts val="1800"/>
              </a:spcBef>
              <a:buFont typeface="Times New Roman" panose="02020603050405020304" pitchFamily="18" charset="0"/>
              <a:buChar char="‐"/>
            </a:pPr>
            <a:r>
              <a:rPr lang="en-US" dirty="0"/>
              <a:t>Discrepancies continue to be observed between evaluations and RPI measurement</a:t>
            </a:r>
          </a:p>
          <a:p>
            <a:pPr lvl="1">
              <a:spcBef>
                <a:spcPts val="1200"/>
              </a:spcBef>
              <a:buFont typeface="Times New Roman" panose="02020603050405020304" pitchFamily="18" charset="0"/>
              <a:buChar char="‐"/>
            </a:pPr>
            <a:r>
              <a:rPr lang="en-US" dirty="0"/>
              <a:t>ENDF/B-VIII.0 and ENDF/B-VIII.1 beta 1 are </a:t>
            </a:r>
            <a:r>
              <a:rPr lang="en-US" b="1" dirty="0"/>
              <a:t>underpredicting</a:t>
            </a:r>
            <a:r>
              <a:rPr lang="en-US" dirty="0"/>
              <a:t> scattering at back angles below 2 MeV</a:t>
            </a:r>
          </a:p>
          <a:p>
            <a:pPr lvl="1">
              <a:buFont typeface="Times New Roman" panose="02020603050405020304" pitchFamily="18" charset="0"/>
              <a:buChar char="‐"/>
            </a:pPr>
            <a:r>
              <a:rPr lang="en-US" dirty="0"/>
              <a:t>JENDL-5.0 and JEFF-3.3 double differential cross sections show better agreement with experimental data</a:t>
            </a:r>
          </a:p>
          <a:p>
            <a:pPr lvl="1">
              <a:buFont typeface="Times New Roman" panose="02020603050405020304" pitchFamily="18" charset="0"/>
              <a:buChar char="‐"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D0D54B2-BCA9-1CBB-7447-B08870E35973}"/>
              </a:ext>
            </a:extLst>
          </p:cNvPr>
          <p:cNvSpPr txBox="1"/>
          <p:nvPr/>
        </p:nvSpPr>
        <p:spPr>
          <a:xfrm>
            <a:off x="324591" y="6069241"/>
            <a:ext cx="115428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8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D. P. Barry, G. </a:t>
            </a:r>
            <a:r>
              <a:rPr lang="en-US" sz="800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Leinweber</a:t>
            </a:r>
            <a:r>
              <a:rPr lang="en-US" sz="8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R. C. Block, T. J. Donovan, Y. Danon, F. J. </a:t>
            </a:r>
            <a:r>
              <a:rPr lang="en-US" sz="800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Saglime</a:t>
            </a:r>
            <a:r>
              <a:rPr lang="en-US" sz="8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A. M. Daskalakis, M. J. Rapp and R. M. </a:t>
            </a:r>
            <a:r>
              <a:rPr lang="en-US" sz="800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Bahran</a:t>
            </a:r>
            <a:r>
              <a:rPr lang="en-US" sz="8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“Quasi-Differential Neutron Scattering in Zirconium from 0.5 to 20 MeV”, </a:t>
            </a:r>
            <a:r>
              <a:rPr lang="en-US" sz="800" b="0" i="1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Nucl</a:t>
            </a:r>
            <a:r>
              <a:rPr lang="en-US" sz="800" b="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Sci. Eng.</a:t>
            </a:r>
            <a:r>
              <a:rPr lang="en-US" sz="8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vol. 172, no. 2, pp. 188-201, June, 2013</a:t>
            </a:r>
            <a:endParaRPr lang="en-US" sz="800" i="1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 descr="A screenshot of a graph&#10;&#10;Description automatically generated">
            <a:extLst>
              <a:ext uri="{FF2B5EF4-FFF2-40B4-BE49-F238E27FC236}">
                <a16:creationId xmlns:a16="http://schemas.microsoft.com/office/drawing/2014/main" id="{77C1FE38-2D36-9FE7-BD60-7D0705C8CD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6459" y="1081695"/>
            <a:ext cx="6230006" cy="4895004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1CFEC13-DA1F-25B9-63F6-7F140AD70D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r>
              <a:rPr lang="en-US"/>
              <a:t>Slide </a:t>
            </a:r>
            <a:fld id="{D97E898F-DCE4-4BC9-BBB1-5514880A7F95}" type="slidenum">
              <a:rPr lang="en-US" smtClean="0"/>
              <a:pPr algn="r"/>
              <a:t>5</a:t>
            </a:fld>
            <a:r>
              <a:rPr lang="en-US"/>
              <a:t> of 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081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DB6820-6873-9E23-A672-4AAA5A4ED2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23181"/>
            <a:ext cx="10515600" cy="918926"/>
          </a:xfrm>
        </p:spPr>
        <p:txBody>
          <a:bodyPr>
            <a:normAutofit fontScale="90000"/>
          </a:bodyPr>
          <a:lstStyle/>
          <a:p>
            <a:r>
              <a:rPr lang="en-US" u="sng" dirty="0"/>
              <a:t>Discrepancies with RPI Scattering Measurements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95E94C-5F87-278B-EC19-072F0B1987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9421" y="1351427"/>
            <a:ext cx="4781368" cy="4717814"/>
          </a:xfrm>
        </p:spPr>
        <p:txBody>
          <a:bodyPr>
            <a:normAutofit/>
          </a:bodyPr>
          <a:lstStyle/>
          <a:p>
            <a:pPr>
              <a:spcBef>
                <a:spcPts val="1800"/>
              </a:spcBef>
              <a:buFont typeface="Times New Roman" panose="02020603050405020304" pitchFamily="18" charset="0"/>
              <a:buChar char="‐"/>
            </a:pPr>
            <a:r>
              <a:rPr lang="en-US" dirty="0"/>
              <a:t>ENDF/B-VIII.0 demonstrated </a:t>
            </a:r>
            <a:r>
              <a:rPr lang="en-US" u="sng" dirty="0"/>
              <a:t>larger amounts of forward scattering</a:t>
            </a:r>
            <a:r>
              <a:rPr lang="en-US" dirty="0"/>
              <a:t> than JENDL-5.0 and JEFF 3.3 below 3 MeV</a:t>
            </a:r>
          </a:p>
          <a:p>
            <a:pPr>
              <a:spcBef>
                <a:spcPts val="1800"/>
              </a:spcBef>
              <a:buFont typeface="Times New Roman" panose="02020603050405020304" pitchFamily="18" charset="0"/>
              <a:buChar char="‐"/>
            </a:pPr>
            <a:r>
              <a:rPr lang="en-US" dirty="0"/>
              <a:t>Experiment highlights difference in front and back-scattering ratio of ENDF/B evaluations </a:t>
            </a:r>
          </a:p>
          <a:p>
            <a:pPr>
              <a:spcBef>
                <a:spcPts val="1800"/>
              </a:spcBef>
              <a:buFont typeface="Times New Roman" panose="02020603050405020304" pitchFamily="18" charset="0"/>
              <a:buChar char="‐"/>
            </a:pPr>
            <a:r>
              <a:rPr lang="en-US" dirty="0"/>
              <a:t>Further exploration into available double differential elastic scattering data needed </a:t>
            </a:r>
          </a:p>
        </p:txBody>
      </p:sp>
      <p:pic>
        <p:nvPicPr>
          <p:cNvPr id="6" name="Picture 5" descr="A screenshot of a graph&#10;&#10;Description automatically generated">
            <a:extLst>
              <a:ext uri="{FF2B5EF4-FFF2-40B4-BE49-F238E27FC236}">
                <a16:creationId xmlns:a16="http://schemas.microsoft.com/office/drawing/2014/main" id="{5CF95B04-179E-D6BB-C204-770E59FA7C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8805" y="1077202"/>
            <a:ext cx="6445541" cy="5064353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C831C1-B239-D66C-9038-89F46D40A2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r>
              <a:rPr lang="en-US"/>
              <a:t>Slide </a:t>
            </a:r>
            <a:fld id="{D97E898F-DCE4-4BC9-BBB1-5514880A7F95}" type="slidenum">
              <a:rPr lang="en-US" smtClean="0"/>
              <a:pPr algn="r"/>
              <a:t>6</a:t>
            </a:fld>
            <a:r>
              <a:rPr lang="en-US"/>
              <a:t> of 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96588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88E953-2734-5D41-2743-425F2C7A1A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4148" y="1397008"/>
            <a:ext cx="11243701" cy="4717814"/>
          </a:xfrm>
        </p:spPr>
        <p:txBody>
          <a:bodyPr>
            <a:normAutofit/>
          </a:bodyPr>
          <a:lstStyle/>
          <a:p>
            <a:pPr>
              <a:buFont typeface="Times New Roman" panose="02020603050405020304" pitchFamily="18" charset="0"/>
              <a:buChar char="‐"/>
            </a:pPr>
            <a:r>
              <a:rPr lang="en-US" sz="2200" baseline="30000" dirty="0"/>
              <a:t>90</a:t>
            </a:r>
            <a:r>
              <a:rPr lang="en-US" sz="2200" dirty="0"/>
              <a:t>Zr is the largest contributor to the natural Zirconium elastic scattering cross section</a:t>
            </a:r>
            <a:endParaRPr lang="en-US" sz="2200" baseline="30000" dirty="0"/>
          </a:p>
          <a:p>
            <a:pPr>
              <a:buFont typeface="Times New Roman" panose="02020603050405020304" pitchFamily="18" charset="0"/>
              <a:buChar char="‐"/>
            </a:pPr>
            <a:r>
              <a:rPr lang="en-US" sz="2200" dirty="0"/>
              <a:t>Mixed agreement between evaluations and 1.5 MeV McDaniel</a:t>
            </a:r>
            <a:r>
              <a:rPr lang="en-US" sz="2200" baseline="30000" dirty="0"/>
              <a:t>1</a:t>
            </a:r>
            <a:r>
              <a:rPr lang="en-US" sz="2200" dirty="0"/>
              <a:t> data is observed</a:t>
            </a:r>
          </a:p>
          <a:p>
            <a:pPr>
              <a:buFont typeface="Times New Roman" panose="02020603050405020304" pitchFamily="18" charset="0"/>
              <a:buChar char="‐"/>
            </a:pPr>
            <a:r>
              <a:rPr lang="en-US" sz="2200" dirty="0"/>
              <a:t>JENDL-5.0 and JEFF-3.3 evaluations observed to better represent Guenther</a:t>
            </a:r>
            <a:r>
              <a:rPr lang="en-US" sz="2200" baseline="30000" dirty="0"/>
              <a:t>2</a:t>
            </a:r>
            <a:r>
              <a:rPr lang="en-US" sz="2200" dirty="0"/>
              <a:t> data at 2.0 MeV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22A2C614-6A9F-99AA-CA0E-F4A2DB1085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200" y="241816"/>
            <a:ext cx="11557599" cy="919163"/>
          </a:xfrm>
        </p:spPr>
        <p:txBody>
          <a:bodyPr>
            <a:normAutofit fontScale="90000"/>
          </a:bodyPr>
          <a:lstStyle/>
          <a:p>
            <a:pPr algn="ctr"/>
            <a:r>
              <a:rPr lang="en-US" u="sng" dirty="0"/>
              <a:t>Investigation into Double-Differential Elastic Scattering Measurements of </a:t>
            </a:r>
            <a:r>
              <a:rPr lang="en-US" u="sng" baseline="30000" dirty="0"/>
              <a:t>90</a:t>
            </a:r>
            <a:r>
              <a:rPr lang="en-US" u="sng" dirty="0"/>
              <a:t>Zr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31D2594-9055-0A31-E90D-E171F7006A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148" y="2709960"/>
            <a:ext cx="5210543" cy="3113031"/>
          </a:xfrm>
          <a:prstGeom prst="rect">
            <a:avLst/>
          </a:prstGeom>
        </p:spPr>
      </p:pic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511D5879-CF42-25D3-8738-BCB476A871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2958" y="2709961"/>
            <a:ext cx="5330883" cy="311303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F20D1B0-F8DC-2485-A88F-33E02E45B43D}"/>
              </a:ext>
            </a:extLst>
          </p:cNvPr>
          <p:cNvSpPr txBox="1"/>
          <p:nvPr/>
        </p:nvSpPr>
        <p:spPr>
          <a:xfrm>
            <a:off x="620440" y="5900973"/>
            <a:ext cx="10147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0" i="0" baseline="30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9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F. D. McDaniel, J. D. </a:t>
            </a:r>
            <a:r>
              <a:rPr lang="en-US" sz="900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Brandenberger</a:t>
            </a:r>
            <a:r>
              <a:rPr lang="en-US" sz="9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G. P. Glasgow, and H. G. Leighton Phys. Rev. C </a:t>
            </a:r>
            <a:r>
              <a:rPr lang="en-US" sz="9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sz="9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1087 (1974)</a:t>
            </a:r>
            <a:endParaRPr lang="en-US" sz="900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9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9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P. Guenther, A. Smith, and J. Whalen Phys. Rev. C </a:t>
            </a:r>
            <a:r>
              <a:rPr lang="en-US" sz="9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en-US" sz="9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1797 (1975)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9F440D7-ED54-6789-D088-B1A74BBE19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r>
              <a:rPr lang="en-US"/>
              <a:t>Slide </a:t>
            </a:r>
            <a:fld id="{D97E898F-DCE4-4BC9-BBB1-5514880A7F95}" type="slidenum">
              <a:rPr lang="en-US" smtClean="0"/>
              <a:pPr algn="r"/>
              <a:t>7</a:t>
            </a:fld>
            <a:r>
              <a:rPr lang="en-US"/>
              <a:t> of 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53277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60A5A1-89C9-4D92-B08B-B864C15104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6667" y="1861772"/>
            <a:ext cx="10998666" cy="1792218"/>
          </a:xfrm>
        </p:spPr>
        <p:txBody>
          <a:bodyPr>
            <a:noAutofit/>
          </a:bodyPr>
          <a:lstStyle/>
          <a:p>
            <a:r>
              <a:rPr lang="en-US" sz="4800" u="sng" dirty="0"/>
              <a:t>Current Zr Nuclear Data Performance on Evaluated Integral Benchmark Experiments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37189DC-0E4B-96D1-1212-9649D50762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r>
              <a:rPr lang="en-US"/>
              <a:t>Slide </a:t>
            </a:r>
            <a:fld id="{D97E898F-DCE4-4BC9-BBB1-5514880A7F95}" type="slidenum">
              <a:rPr lang="en-US" smtClean="0"/>
              <a:pPr algn="r"/>
              <a:t>8</a:t>
            </a:fld>
            <a:r>
              <a:rPr lang="en-US"/>
              <a:t> of 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87898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7B13E426-5DDF-F657-605B-60E51ED799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6532" y="1193982"/>
            <a:ext cx="9758929" cy="480732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270BED5-D0B5-2FD8-A039-1FC15972F1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5377" y="161908"/>
            <a:ext cx="11361240" cy="918926"/>
          </a:xfrm>
        </p:spPr>
        <p:txBody>
          <a:bodyPr>
            <a:normAutofit/>
          </a:bodyPr>
          <a:lstStyle/>
          <a:p>
            <a:pPr algn="ctr"/>
            <a:r>
              <a:rPr lang="en-US" u="sng" dirty="0"/>
              <a:t>Current Zr ICSBEP Benchmark Experiments</a:t>
            </a:r>
            <a:endParaRPr lang="en-US" dirty="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A8756D20-090F-E3B6-7A7D-D51C9EAEF6FD}"/>
              </a:ext>
            </a:extLst>
          </p:cNvPr>
          <p:cNvCxnSpPr>
            <a:cxnSpLocks/>
          </p:cNvCxnSpPr>
          <p:nvPr/>
        </p:nvCxnSpPr>
        <p:spPr>
          <a:xfrm>
            <a:off x="8751176" y="2565647"/>
            <a:ext cx="0" cy="2366276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79DD2615-52FB-1343-BCC9-7EA402EF7EE9}"/>
              </a:ext>
            </a:extLst>
          </p:cNvPr>
          <p:cNvSpPr/>
          <p:nvPr/>
        </p:nvSpPr>
        <p:spPr>
          <a:xfrm>
            <a:off x="10575966" y="5664018"/>
            <a:ext cx="337351" cy="30184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A87A24-D0B9-1A34-A7D1-F8AA521894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r>
              <a:rPr lang="en-US"/>
              <a:t>Slide </a:t>
            </a:r>
            <a:fld id="{D97E898F-DCE4-4BC9-BBB1-5514880A7F95}" type="slidenum">
              <a:rPr lang="en-US" smtClean="0"/>
              <a:pPr algn="r"/>
              <a:t>9</a:t>
            </a:fld>
            <a:r>
              <a:rPr lang="en-US"/>
              <a:t> of 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83222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325203</TotalTime>
  <Words>2739</Words>
  <Application>Microsoft Office PowerPoint</Application>
  <PresentationFormat>Widescreen</PresentationFormat>
  <Paragraphs>216</Paragraphs>
  <Slides>25</Slides>
  <Notes>25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Arial</vt:lpstr>
      <vt:lpstr>Calibri</vt:lpstr>
      <vt:lpstr>Cambria Math</vt:lpstr>
      <vt:lpstr>Times New Roman</vt:lpstr>
      <vt:lpstr>Office Theme</vt:lpstr>
      <vt:lpstr>Zirconium Scattering Sensitivity in Neutron Transport Calculations of Multiplying Systems</vt:lpstr>
      <vt:lpstr>Presentation Overview</vt:lpstr>
      <vt:lpstr>PowerPoint Presentation</vt:lpstr>
      <vt:lpstr>Discrepancies in Zr Evaluated Nuclear Data</vt:lpstr>
      <vt:lpstr>Discrepancies with RPI Scattering Measurements</vt:lpstr>
      <vt:lpstr>Discrepancies with RPI Scattering Measurements</vt:lpstr>
      <vt:lpstr>Investigation into Double-Differential Elastic Scattering Measurements of 90Zr</vt:lpstr>
      <vt:lpstr>Current Zr Nuclear Data Performance on Evaluated Integral Benchmark Experiments</vt:lpstr>
      <vt:lpstr>Current Zr ICSBEP Benchmark Experiments</vt:lpstr>
      <vt:lpstr>Strategy for Benchmark Sensitivity Analysis</vt:lpstr>
      <vt:lpstr>Integral Cross Section Eigenvalue  Sensitivity Methodology</vt:lpstr>
      <vt:lpstr>Integral Cross Section Sensitivity Study Results</vt:lpstr>
      <vt:lpstr>Eigenvalue Differences Observed in UCT001 Case 2</vt:lpstr>
      <vt:lpstr>Eigenvalue Differences Observed in ICT003 Case 1</vt:lpstr>
      <vt:lpstr>Discussion on Integral Cross Section Contributions to Predicted Eigenvalue</vt:lpstr>
      <vt:lpstr>Elastic Scattering Angular Distributions Contributions to System Eigenvalue</vt:lpstr>
      <vt:lpstr>Elastic Scattering Angular Distribution Contribution to Eigenvalue Difference</vt:lpstr>
      <vt:lpstr>Discussion on Elastic Scattering AD Results</vt:lpstr>
      <vt:lpstr>Current Zr Performance on IER-516 Preliminary Benchmark Configurations</vt:lpstr>
      <vt:lpstr>Overview of IER-516: Zirconium Test Assembly</vt:lpstr>
      <vt:lpstr>Visualization of Prospective Configurations</vt:lpstr>
      <vt:lpstr>Elastic Scattering Angular Distribution Sensitivity</vt:lpstr>
      <vt:lpstr>Discussion on Preliminary IER-516 Findings</vt:lpstr>
      <vt:lpstr>Conclusions and Recommendations</vt:lpstr>
      <vt:lpstr>Acknowledgements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adamney</dc:creator>
  <cp:lastModifiedBy>Siemers, Greg</cp:lastModifiedBy>
  <cp:revision>1768</cp:revision>
  <cp:lastPrinted>2023-09-25T22:17:07Z</cp:lastPrinted>
  <dcterms:created xsi:type="dcterms:W3CDTF">2018-08-15T14:24:39Z</dcterms:created>
  <dcterms:modified xsi:type="dcterms:W3CDTF">2023-09-26T23:26:21Z</dcterms:modified>
</cp:coreProperties>
</file>