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4"/>
  </p:sldMasterIdLst>
  <p:notesMasterIdLst>
    <p:notesMasterId r:id="rId28"/>
  </p:notesMasterIdLst>
  <p:sldIdLst>
    <p:sldId id="256" r:id="rId5"/>
    <p:sldId id="280" r:id="rId6"/>
    <p:sldId id="257" r:id="rId7"/>
    <p:sldId id="258" r:id="rId8"/>
    <p:sldId id="259" r:id="rId9"/>
    <p:sldId id="261" r:id="rId10"/>
    <p:sldId id="262" r:id="rId11"/>
    <p:sldId id="272" r:id="rId12"/>
    <p:sldId id="263" r:id="rId13"/>
    <p:sldId id="264" r:id="rId14"/>
    <p:sldId id="267" r:id="rId15"/>
    <p:sldId id="265" r:id="rId16"/>
    <p:sldId id="273" r:id="rId17"/>
    <p:sldId id="269" r:id="rId18"/>
    <p:sldId id="270" r:id="rId19"/>
    <p:sldId id="274" r:id="rId20"/>
    <p:sldId id="271" r:id="rId21"/>
    <p:sldId id="275" r:id="rId22"/>
    <p:sldId id="276" r:id="rId23"/>
    <p:sldId id="277" r:id="rId24"/>
    <p:sldId id="278" r:id="rId25"/>
    <p:sldId id="279"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AF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864" autoAdjust="0"/>
  </p:normalViewPr>
  <p:slideViewPr>
    <p:cSldViewPr snapToGrid="0">
      <p:cViewPr varScale="1">
        <p:scale>
          <a:sx n="68" d="100"/>
          <a:sy n="68" d="100"/>
        </p:scale>
        <p:origin x="219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ry, Devin (Contractor)" userId="1a3ee40d-86c8-45ef-8182-14525bdbb909" providerId="ADAL" clId="{9D1BB8D6-3EF9-4220-89B4-69B90DF5491F}"/>
    <pc:docChg chg="modSld">
      <pc:chgData name="Barry, Devin (Contractor)" userId="1a3ee40d-86c8-45ef-8182-14525bdbb909" providerId="ADAL" clId="{9D1BB8D6-3EF9-4220-89B4-69B90DF5491F}" dt="2023-09-22T18:08:55.716" v="13" actId="20577"/>
      <pc:docMkLst>
        <pc:docMk/>
      </pc:docMkLst>
      <pc:sldChg chg="modNotesTx">
        <pc:chgData name="Barry, Devin (Contractor)" userId="1a3ee40d-86c8-45ef-8182-14525bdbb909" providerId="ADAL" clId="{9D1BB8D6-3EF9-4220-89B4-69B90DF5491F}" dt="2023-09-22T17:56:12.388" v="5" actId="20577"/>
        <pc:sldMkLst>
          <pc:docMk/>
          <pc:sldMk cId="1550875385" sldId="257"/>
        </pc:sldMkLst>
      </pc:sldChg>
      <pc:sldChg chg="modNotesTx">
        <pc:chgData name="Barry, Devin (Contractor)" userId="1a3ee40d-86c8-45ef-8182-14525bdbb909" providerId="ADAL" clId="{9D1BB8D6-3EF9-4220-89B4-69B90DF5491F}" dt="2023-09-22T18:03:07.166" v="6" actId="20577"/>
        <pc:sldMkLst>
          <pc:docMk/>
          <pc:sldMk cId="2752846400" sldId="262"/>
        </pc:sldMkLst>
      </pc:sldChg>
      <pc:sldChg chg="modNotesTx">
        <pc:chgData name="Barry, Devin (Contractor)" userId="1a3ee40d-86c8-45ef-8182-14525bdbb909" providerId="ADAL" clId="{9D1BB8D6-3EF9-4220-89B4-69B90DF5491F}" dt="2023-09-22T18:04:39.165" v="7" actId="20577"/>
        <pc:sldMkLst>
          <pc:docMk/>
          <pc:sldMk cId="615536836" sldId="267"/>
        </pc:sldMkLst>
      </pc:sldChg>
      <pc:sldChg chg="modSp mod">
        <pc:chgData name="Barry, Devin (Contractor)" userId="1a3ee40d-86c8-45ef-8182-14525bdbb909" providerId="ADAL" clId="{9D1BB8D6-3EF9-4220-89B4-69B90DF5491F}" dt="2023-09-22T18:08:55.716" v="13" actId="20577"/>
        <pc:sldMkLst>
          <pc:docMk/>
          <pc:sldMk cId="841282127" sldId="279"/>
        </pc:sldMkLst>
        <pc:spChg chg="mod">
          <ac:chgData name="Barry, Devin (Contractor)" userId="1a3ee40d-86c8-45ef-8182-14525bdbb909" providerId="ADAL" clId="{9D1BB8D6-3EF9-4220-89B4-69B90DF5491F}" dt="2023-09-22T18:08:55.716" v="13" actId="20577"/>
          <ac:spMkLst>
            <pc:docMk/>
            <pc:sldMk cId="841282127" sldId="279"/>
            <ac:spMk id="3" creationId="{CF9163F1-4A5E-1B29-7F63-D0FA99B1619A}"/>
          </ac:spMkLst>
        </pc:spChg>
      </pc:sldChg>
      <pc:sldChg chg="modSp mod">
        <pc:chgData name="Barry, Devin (Contractor)" userId="1a3ee40d-86c8-45ef-8182-14525bdbb909" providerId="ADAL" clId="{9D1BB8D6-3EF9-4220-89B4-69B90DF5491F}" dt="2023-09-22T17:54:49.830" v="0" actId="20577"/>
        <pc:sldMkLst>
          <pc:docMk/>
          <pc:sldMk cId="2788595823" sldId="280"/>
        </pc:sldMkLst>
        <pc:spChg chg="mod">
          <ac:chgData name="Barry, Devin (Contractor)" userId="1a3ee40d-86c8-45ef-8182-14525bdbb909" providerId="ADAL" clId="{9D1BB8D6-3EF9-4220-89B4-69B90DF5491F}" dt="2023-09-22T17:54:49.830" v="0" actId="20577"/>
          <ac:spMkLst>
            <pc:docMk/>
            <pc:sldMk cId="2788595823" sldId="280"/>
            <ac:spMk id="4" creationId="{9F0E221F-D89F-322E-E1EB-BCA9A60949E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3F05FC-4528-422B-A181-230B3BD51746}" type="datetimeFigureOut">
              <a:rPr lang="en-US" smtClean="0"/>
              <a:t>10/09/2023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1B1505-A4D7-4711-87DD-57703D335E61}" type="slidenum">
              <a:rPr lang="en-US" smtClean="0"/>
              <a:t>‹#›</a:t>
            </a:fld>
            <a:endParaRPr lang="en-US"/>
          </a:p>
        </p:txBody>
      </p:sp>
    </p:spTree>
    <p:extLst>
      <p:ext uri="{BB962C8B-B14F-4D97-AF65-F5344CB8AC3E}">
        <p14:creationId xmlns:p14="http://schemas.microsoft.com/office/powerpoint/2010/main" val="1824169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Hunter Belanger, a new assistant professor here at RPI in the nuclear engineering department.</a:t>
            </a:r>
          </a:p>
          <a:p>
            <a:endParaRPr lang="en-US" dirty="0"/>
          </a:p>
          <a:p>
            <a:r>
              <a:rPr lang="en-US" dirty="0"/>
              <a:t>My specialty is on the development of Monte Carlo methods for particle transport, and I have become very interested in using my expertise to help improve some of the modeling here at the LINAC.</a:t>
            </a:r>
          </a:p>
        </p:txBody>
      </p:sp>
      <p:sp>
        <p:nvSpPr>
          <p:cNvPr id="4" name="Slide Number Placeholder 3"/>
          <p:cNvSpPr>
            <a:spLocks noGrp="1"/>
          </p:cNvSpPr>
          <p:nvPr>
            <p:ph type="sldNum" sz="quarter" idx="5"/>
          </p:nvPr>
        </p:nvSpPr>
        <p:spPr/>
        <p:txBody>
          <a:bodyPr/>
          <a:lstStyle/>
          <a:p>
            <a:fld id="{B71B1505-A4D7-4711-87DD-57703D335E61}" type="slidenum">
              <a:rPr lang="en-US" smtClean="0"/>
              <a:t>1</a:t>
            </a:fld>
            <a:endParaRPr lang="en-US"/>
          </a:p>
        </p:txBody>
      </p:sp>
    </p:spTree>
    <p:extLst>
      <p:ext uri="{BB962C8B-B14F-4D97-AF65-F5344CB8AC3E}">
        <p14:creationId xmlns:p14="http://schemas.microsoft.com/office/powerpoint/2010/main" val="1721258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back angle detector, though not as extreme. In general, we see excellent agreement between </a:t>
            </a:r>
            <a:r>
              <a:rPr lang="en-US" dirty="0" err="1"/>
              <a:t>OpenMC</a:t>
            </a:r>
            <a:r>
              <a:rPr lang="en-US" dirty="0"/>
              <a:t> and MCNP, and also with experiment.</a:t>
            </a:r>
          </a:p>
          <a:p>
            <a:endParaRPr lang="en-US" dirty="0"/>
          </a:p>
          <a:p>
            <a:r>
              <a:rPr lang="en-US" dirty="0"/>
              <a:t>Near 1200ns, we see that there are some deviations though. If we zoom in… (go to next slide)</a:t>
            </a:r>
          </a:p>
        </p:txBody>
      </p:sp>
      <p:sp>
        <p:nvSpPr>
          <p:cNvPr id="4" name="Slide Number Placeholder 3"/>
          <p:cNvSpPr>
            <a:spLocks noGrp="1"/>
          </p:cNvSpPr>
          <p:nvPr>
            <p:ph type="sldNum" sz="quarter" idx="5"/>
          </p:nvPr>
        </p:nvSpPr>
        <p:spPr/>
        <p:txBody>
          <a:bodyPr/>
          <a:lstStyle/>
          <a:p>
            <a:fld id="{B71B1505-A4D7-4711-87DD-57703D335E61}" type="slidenum">
              <a:rPr lang="en-US" smtClean="0"/>
              <a:t>10</a:t>
            </a:fld>
            <a:endParaRPr lang="en-US"/>
          </a:p>
        </p:txBody>
      </p:sp>
    </p:spTree>
    <p:extLst>
      <p:ext uri="{BB962C8B-B14F-4D97-AF65-F5344CB8AC3E}">
        <p14:creationId xmlns:p14="http://schemas.microsoft.com/office/powerpoint/2010/main" val="4225472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some areas with a slight disagreement between the two simulations.</a:t>
            </a:r>
          </a:p>
          <a:p>
            <a:endParaRPr lang="en-US" dirty="0"/>
          </a:p>
          <a:p>
            <a:r>
              <a:rPr lang="en-US" dirty="0"/>
              <a:t>One thing to mention is that </a:t>
            </a:r>
            <a:r>
              <a:rPr lang="en-US" dirty="0" err="1"/>
              <a:t>OpenMC</a:t>
            </a:r>
            <a:r>
              <a:rPr lang="en-US" dirty="0"/>
              <a:t> used 2ns time bins, and MCNP used 1ns time bins. This means the MCNP results have larger error bars, though even with this, the difference seems to be significant in some areas.</a:t>
            </a:r>
          </a:p>
          <a:p>
            <a:endParaRPr lang="en-US" dirty="0"/>
          </a:p>
          <a:p>
            <a:r>
              <a:rPr lang="en-US" dirty="0"/>
              <a:t>We note that MCNP and </a:t>
            </a:r>
            <a:r>
              <a:rPr lang="en-US" dirty="0" err="1"/>
              <a:t>OpenMC</a:t>
            </a:r>
            <a:r>
              <a:rPr lang="en-US" dirty="0"/>
              <a:t> don’t use exactly the same data representation.</a:t>
            </a:r>
          </a:p>
          <a:p>
            <a:endParaRPr lang="en-US" dirty="0"/>
          </a:p>
          <a:p>
            <a:r>
              <a:rPr lang="en-US" dirty="0"/>
              <a:t>MCNP uses ACE. </a:t>
            </a:r>
            <a:r>
              <a:rPr lang="en-US" dirty="0" err="1"/>
              <a:t>OpenMC</a:t>
            </a:r>
            <a:r>
              <a:rPr lang="en-US" dirty="0"/>
              <a:t> takes ACE files and generates an HDF5 file with a custom data format.</a:t>
            </a:r>
          </a:p>
          <a:p>
            <a:endParaRPr lang="en-US" dirty="0"/>
          </a:p>
          <a:p>
            <a:r>
              <a:rPr lang="en-US" dirty="0"/>
              <a:t>Also, while ENDF/B-VIII.0 was used for both, these are not necessarily starting from the same ACE files. If slightly different processing options or version of NJOY were used, the distributions could be slightly different.</a:t>
            </a:r>
          </a:p>
        </p:txBody>
      </p:sp>
      <p:sp>
        <p:nvSpPr>
          <p:cNvPr id="4" name="Slide Number Placeholder 3"/>
          <p:cNvSpPr>
            <a:spLocks noGrp="1"/>
          </p:cNvSpPr>
          <p:nvPr>
            <p:ph type="sldNum" sz="quarter" idx="5"/>
          </p:nvPr>
        </p:nvSpPr>
        <p:spPr/>
        <p:txBody>
          <a:bodyPr/>
          <a:lstStyle/>
          <a:p>
            <a:fld id="{B71B1505-A4D7-4711-87DD-57703D335E61}" type="slidenum">
              <a:rPr lang="en-US" smtClean="0"/>
              <a:t>11</a:t>
            </a:fld>
            <a:endParaRPr lang="en-US"/>
          </a:p>
        </p:txBody>
      </p:sp>
    </p:spTree>
    <p:extLst>
      <p:ext uri="{BB962C8B-B14F-4D97-AF65-F5344CB8AC3E}">
        <p14:creationId xmlns:p14="http://schemas.microsoft.com/office/powerpoint/2010/main" val="3683053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have a forward scattering detector. Again, simulations in very good agreement, and both are also in good agreement with experiment.</a:t>
            </a:r>
          </a:p>
        </p:txBody>
      </p:sp>
      <p:sp>
        <p:nvSpPr>
          <p:cNvPr id="4" name="Slide Number Placeholder 3"/>
          <p:cNvSpPr>
            <a:spLocks noGrp="1"/>
          </p:cNvSpPr>
          <p:nvPr>
            <p:ph type="sldNum" sz="quarter" idx="5"/>
          </p:nvPr>
        </p:nvSpPr>
        <p:spPr/>
        <p:txBody>
          <a:bodyPr/>
          <a:lstStyle/>
          <a:p>
            <a:fld id="{B71B1505-A4D7-4711-87DD-57703D335E61}" type="slidenum">
              <a:rPr lang="en-US" smtClean="0"/>
              <a:t>12</a:t>
            </a:fld>
            <a:endParaRPr lang="en-US"/>
          </a:p>
        </p:txBody>
      </p:sp>
    </p:spTree>
    <p:extLst>
      <p:ext uri="{BB962C8B-B14F-4D97-AF65-F5344CB8AC3E}">
        <p14:creationId xmlns:p14="http://schemas.microsoft.com/office/powerpoint/2010/main" val="60528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now look at the neutron response for iron.</a:t>
            </a:r>
          </a:p>
        </p:txBody>
      </p:sp>
      <p:sp>
        <p:nvSpPr>
          <p:cNvPr id="4" name="Slide Number Placeholder 3"/>
          <p:cNvSpPr>
            <a:spLocks noGrp="1"/>
          </p:cNvSpPr>
          <p:nvPr>
            <p:ph type="sldNum" sz="quarter" idx="5"/>
          </p:nvPr>
        </p:nvSpPr>
        <p:spPr/>
        <p:txBody>
          <a:bodyPr/>
          <a:lstStyle/>
          <a:p>
            <a:fld id="{B71B1505-A4D7-4711-87DD-57703D335E61}" type="slidenum">
              <a:rPr lang="en-US" smtClean="0"/>
              <a:t>13</a:t>
            </a:fld>
            <a:endParaRPr lang="en-US"/>
          </a:p>
        </p:txBody>
      </p:sp>
    </p:spTree>
    <p:extLst>
      <p:ext uri="{BB962C8B-B14F-4D97-AF65-F5344CB8AC3E}">
        <p14:creationId xmlns:p14="http://schemas.microsoft.com/office/powerpoint/2010/main" val="3065186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Iron of course has far more resonances than carbon, so it is more interesting to examine.</a:t>
            </a:r>
          </a:p>
          <a:p>
            <a:endParaRPr lang="en-US" dirty="0"/>
          </a:p>
          <a:p>
            <a:r>
              <a:rPr lang="en-US" dirty="0"/>
              <a:t>With this back scattering angle, we see excellent agreement between </a:t>
            </a:r>
            <a:r>
              <a:rPr lang="en-US" dirty="0" err="1"/>
              <a:t>OpenMC</a:t>
            </a:r>
            <a:r>
              <a:rPr lang="en-US" dirty="0"/>
              <a:t> and MCNP.</a:t>
            </a:r>
          </a:p>
          <a:p>
            <a:endParaRPr lang="en-US" dirty="0"/>
          </a:p>
          <a:p>
            <a:r>
              <a:rPr lang="en-US" dirty="0"/>
              <a:t>While both simulations agree, there are general disagreements with the simulations and the data.</a:t>
            </a:r>
          </a:p>
        </p:txBody>
      </p:sp>
      <p:sp>
        <p:nvSpPr>
          <p:cNvPr id="4" name="Slide Number Placeholder 3"/>
          <p:cNvSpPr>
            <a:spLocks noGrp="1"/>
          </p:cNvSpPr>
          <p:nvPr>
            <p:ph type="sldNum" sz="quarter" idx="5"/>
          </p:nvPr>
        </p:nvSpPr>
        <p:spPr/>
        <p:txBody>
          <a:bodyPr/>
          <a:lstStyle/>
          <a:p>
            <a:fld id="{B71B1505-A4D7-4711-87DD-57703D335E61}" type="slidenum">
              <a:rPr lang="en-US" smtClean="0"/>
              <a:t>14</a:t>
            </a:fld>
            <a:endParaRPr lang="en-US"/>
          </a:p>
        </p:txBody>
      </p:sp>
    </p:spTree>
    <p:extLst>
      <p:ext uri="{BB962C8B-B14F-4D97-AF65-F5344CB8AC3E}">
        <p14:creationId xmlns:p14="http://schemas.microsoft.com/office/powerpoint/2010/main" val="3525576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detector, it appears as though MCNP is systematically lower than the </a:t>
            </a:r>
            <a:r>
              <a:rPr lang="en-US" dirty="0" err="1"/>
              <a:t>OpenMC</a:t>
            </a:r>
            <a:r>
              <a:rPr lang="en-US" dirty="0"/>
              <a:t> results., especially at higher energies.</a:t>
            </a:r>
          </a:p>
          <a:p>
            <a:endParaRPr lang="en-US" dirty="0"/>
          </a:p>
          <a:p>
            <a:r>
              <a:rPr lang="en-US" dirty="0"/>
              <a:t>If we zoom in… (go to next slide).</a:t>
            </a:r>
          </a:p>
        </p:txBody>
      </p:sp>
      <p:sp>
        <p:nvSpPr>
          <p:cNvPr id="4" name="Slide Number Placeholder 3"/>
          <p:cNvSpPr>
            <a:spLocks noGrp="1"/>
          </p:cNvSpPr>
          <p:nvPr>
            <p:ph type="sldNum" sz="quarter" idx="5"/>
          </p:nvPr>
        </p:nvSpPr>
        <p:spPr/>
        <p:txBody>
          <a:bodyPr/>
          <a:lstStyle/>
          <a:p>
            <a:fld id="{B71B1505-A4D7-4711-87DD-57703D335E61}" type="slidenum">
              <a:rPr lang="en-US" smtClean="0"/>
              <a:t>15</a:t>
            </a:fld>
            <a:endParaRPr lang="en-US"/>
          </a:p>
        </p:txBody>
      </p:sp>
    </p:spTree>
    <p:extLst>
      <p:ext uri="{BB962C8B-B14F-4D97-AF65-F5344CB8AC3E}">
        <p14:creationId xmlns:p14="http://schemas.microsoft.com/office/powerpoint/2010/main" val="1708110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certainly areas (see near 1400 ns) where MCNP does appear to be in disagreement with </a:t>
            </a:r>
            <a:r>
              <a:rPr lang="en-US" dirty="0" err="1"/>
              <a:t>OpenMC</a:t>
            </a:r>
            <a:r>
              <a:rPr lang="en-US" dirty="0"/>
              <a:t>. </a:t>
            </a:r>
          </a:p>
          <a:p>
            <a:endParaRPr lang="en-US" dirty="0"/>
          </a:p>
          <a:p>
            <a:r>
              <a:rPr lang="en-US" dirty="0"/>
              <a:t>In this particular case, </a:t>
            </a:r>
            <a:r>
              <a:rPr lang="en-US" dirty="0" err="1"/>
              <a:t>OpenMC</a:t>
            </a:r>
            <a:r>
              <a:rPr lang="en-US" dirty="0"/>
              <a:t> seems to have better agreement with the data.</a:t>
            </a:r>
          </a:p>
          <a:p>
            <a:endParaRPr lang="en-US" dirty="0"/>
          </a:p>
          <a:p>
            <a:r>
              <a:rPr lang="en-US" dirty="0"/>
              <a:t>Looking at shorter </a:t>
            </a:r>
            <a:r>
              <a:rPr lang="en-US" dirty="0" err="1"/>
              <a:t>ToF</a:t>
            </a:r>
            <a:r>
              <a:rPr lang="en-US" dirty="0"/>
              <a:t> (see near 1200 ns), there is a small disagreement, but it isn’t necessarily statistically significant there (only plotting 1-sigma error bars).</a:t>
            </a:r>
          </a:p>
        </p:txBody>
      </p:sp>
      <p:sp>
        <p:nvSpPr>
          <p:cNvPr id="4" name="Slide Number Placeholder 3"/>
          <p:cNvSpPr>
            <a:spLocks noGrp="1"/>
          </p:cNvSpPr>
          <p:nvPr>
            <p:ph type="sldNum" sz="quarter" idx="5"/>
          </p:nvPr>
        </p:nvSpPr>
        <p:spPr/>
        <p:txBody>
          <a:bodyPr/>
          <a:lstStyle/>
          <a:p>
            <a:fld id="{B71B1505-A4D7-4711-87DD-57703D335E61}" type="slidenum">
              <a:rPr lang="en-US" smtClean="0"/>
              <a:t>16</a:t>
            </a:fld>
            <a:endParaRPr lang="en-US"/>
          </a:p>
        </p:txBody>
      </p:sp>
    </p:spTree>
    <p:extLst>
      <p:ext uri="{BB962C8B-B14F-4D97-AF65-F5344CB8AC3E}">
        <p14:creationId xmlns:p14="http://schemas.microsoft.com/office/powerpoint/2010/main" val="10487767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forward detector for example, MCNP is higher than </a:t>
            </a:r>
            <a:r>
              <a:rPr lang="en-US" dirty="0" err="1"/>
              <a:t>OpenMC</a:t>
            </a:r>
            <a:r>
              <a:rPr lang="en-US" dirty="0"/>
              <a:t> at higher energies (10 – 2 MeV). </a:t>
            </a:r>
          </a:p>
          <a:p>
            <a:endParaRPr lang="en-US" dirty="0"/>
          </a:p>
          <a:p>
            <a:r>
              <a:rPr lang="en-US" dirty="0"/>
              <a:t>Bellow 2 MeV however, the two simulations are effectively identical.</a:t>
            </a:r>
          </a:p>
          <a:p>
            <a:endParaRPr lang="en-US" dirty="0"/>
          </a:p>
          <a:p>
            <a:r>
              <a:rPr lang="en-US" dirty="0"/>
              <a:t>Zooming in near 5 MeV… (next slide)</a:t>
            </a:r>
          </a:p>
        </p:txBody>
      </p:sp>
      <p:sp>
        <p:nvSpPr>
          <p:cNvPr id="4" name="Slide Number Placeholder 3"/>
          <p:cNvSpPr>
            <a:spLocks noGrp="1"/>
          </p:cNvSpPr>
          <p:nvPr>
            <p:ph type="sldNum" sz="quarter" idx="5"/>
          </p:nvPr>
        </p:nvSpPr>
        <p:spPr/>
        <p:txBody>
          <a:bodyPr/>
          <a:lstStyle/>
          <a:p>
            <a:fld id="{B71B1505-A4D7-4711-87DD-57703D335E61}" type="slidenum">
              <a:rPr lang="en-US" smtClean="0"/>
              <a:t>17</a:t>
            </a:fld>
            <a:endParaRPr lang="en-US"/>
          </a:p>
        </p:txBody>
      </p:sp>
    </p:spTree>
    <p:extLst>
      <p:ext uri="{BB962C8B-B14F-4D97-AF65-F5344CB8AC3E}">
        <p14:creationId xmlns:p14="http://schemas.microsoft.com/office/powerpoint/2010/main" val="1786506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see that these differences appear to be statistically significant.</a:t>
            </a:r>
          </a:p>
          <a:p>
            <a:endParaRPr lang="en-US" dirty="0"/>
          </a:p>
          <a:p>
            <a:r>
              <a:rPr lang="en-US" dirty="0"/>
              <a:t>These are in practice very small differences.</a:t>
            </a:r>
          </a:p>
          <a:p>
            <a:endParaRPr lang="en-US" dirty="0"/>
          </a:p>
          <a:p>
            <a:r>
              <a:rPr lang="en-US" dirty="0"/>
              <a:t>It could be something as simple as different versions of NJOY were used when processing the ACE files for the two codes.</a:t>
            </a:r>
          </a:p>
          <a:p>
            <a:endParaRPr lang="en-US" dirty="0"/>
          </a:p>
          <a:p>
            <a:r>
              <a:rPr lang="en-US" dirty="0"/>
              <a:t>Might also be due to very small differences in the integral cross sections at these energies.</a:t>
            </a:r>
          </a:p>
          <a:p>
            <a:endParaRPr lang="en-US" dirty="0"/>
          </a:p>
          <a:p>
            <a:r>
              <a:rPr lang="en-US" dirty="0"/>
              <a:t>Small differences in how the sampling of scattering distributions is handled between the two codes ?</a:t>
            </a:r>
          </a:p>
          <a:p>
            <a:endParaRPr lang="en-US" dirty="0"/>
          </a:p>
          <a:p>
            <a:r>
              <a:rPr lang="en-US" dirty="0"/>
              <a:t>For tabulated distributions like level inelastic, even if the two distributions are identical in the different codes, they can be interpreted and used slightly differently.</a:t>
            </a:r>
          </a:p>
          <a:p>
            <a:endParaRPr lang="en-US" dirty="0"/>
          </a:p>
          <a:p>
            <a:r>
              <a:rPr lang="en-US" dirty="0"/>
              <a:t>For elastic scattering, there might also be slightly different approximations being made in the scattering kernel between the two.</a:t>
            </a:r>
          </a:p>
        </p:txBody>
      </p:sp>
      <p:sp>
        <p:nvSpPr>
          <p:cNvPr id="4" name="Slide Number Placeholder 3"/>
          <p:cNvSpPr>
            <a:spLocks noGrp="1"/>
          </p:cNvSpPr>
          <p:nvPr>
            <p:ph type="sldNum" sz="quarter" idx="5"/>
          </p:nvPr>
        </p:nvSpPr>
        <p:spPr/>
        <p:txBody>
          <a:bodyPr/>
          <a:lstStyle/>
          <a:p>
            <a:fld id="{B71B1505-A4D7-4711-87DD-57703D335E61}" type="slidenum">
              <a:rPr lang="en-US" smtClean="0"/>
              <a:t>18</a:t>
            </a:fld>
            <a:endParaRPr lang="en-US"/>
          </a:p>
        </p:txBody>
      </p:sp>
    </p:spTree>
    <p:extLst>
      <p:ext uri="{BB962C8B-B14F-4D97-AF65-F5344CB8AC3E}">
        <p14:creationId xmlns:p14="http://schemas.microsoft.com/office/powerpoint/2010/main" val="1878355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now take a look at the gamma response from the iron sample.</a:t>
            </a:r>
          </a:p>
          <a:p>
            <a:endParaRPr lang="en-US" dirty="0"/>
          </a:p>
          <a:p>
            <a:r>
              <a:rPr lang="en-US" dirty="0"/>
              <a:t>The efficiencies used for the gamma tallies were provided to me by Adam. He will speak more about how he got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effectLst/>
                <a:latin typeface="Segoe UI" panose="020B0502040204020203" pitchFamily="34" charset="0"/>
              </a:rPr>
              <a:t>Gamma efficiencies for the 8-bit data are being actively worked on.</a:t>
            </a:r>
            <a:endParaRPr lang="en-US" dirty="0"/>
          </a:p>
          <a:p>
            <a:endParaRPr lang="en-US" dirty="0"/>
          </a:p>
          <a:p>
            <a:r>
              <a:rPr lang="en-US" dirty="0"/>
              <a:t>While we are presenting experimental measurements with the simulations, we are mostly interested in the </a:t>
            </a:r>
            <a:r>
              <a:rPr lang="en-US" dirty="0" err="1"/>
              <a:t>OpenMC</a:t>
            </a:r>
            <a:r>
              <a:rPr lang="en-US" dirty="0"/>
              <a:t> and MCNP agreement.</a:t>
            </a:r>
          </a:p>
        </p:txBody>
      </p:sp>
      <p:sp>
        <p:nvSpPr>
          <p:cNvPr id="4" name="Slide Number Placeholder 3"/>
          <p:cNvSpPr>
            <a:spLocks noGrp="1"/>
          </p:cNvSpPr>
          <p:nvPr>
            <p:ph type="sldNum" sz="quarter" idx="5"/>
          </p:nvPr>
        </p:nvSpPr>
        <p:spPr/>
        <p:txBody>
          <a:bodyPr/>
          <a:lstStyle/>
          <a:p>
            <a:fld id="{B71B1505-A4D7-4711-87DD-57703D335E61}" type="slidenum">
              <a:rPr lang="en-US" smtClean="0"/>
              <a:t>19</a:t>
            </a:fld>
            <a:endParaRPr lang="en-US"/>
          </a:p>
        </p:txBody>
      </p:sp>
    </p:spTree>
    <p:extLst>
      <p:ext uri="{BB962C8B-B14F-4D97-AF65-F5344CB8AC3E}">
        <p14:creationId xmlns:p14="http://schemas.microsoft.com/office/powerpoint/2010/main" val="2293495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first describe our high energy scattering system, and our general simulation needs here at the RPI LINAC</a:t>
            </a:r>
          </a:p>
          <a:p>
            <a:endParaRPr lang="en-US" dirty="0"/>
          </a:p>
          <a:p>
            <a:r>
              <a:rPr lang="en-US" dirty="0"/>
              <a:t>Then I will talk about some of the general difficulties with using MCNP in an academic setting, and then about the possibility of modeling the HES with </a:t>
            </a:r>
            <a:r>
              <a:rPr lang="en-US" dirty="0" err="1"/>
              <a:t>OpenMC</a:t>
            </a:r>
            <a:endParaRPr lang="en-US" dirty="0"/>
          </a:p>
          <a:p>
            <a:endParaRPr lang="en-US" dirty="0"/>
          </a:p>
          <a:p>
            <a:r>
              <a:rPr lang="en-US" dirty="0"/>
              <a:t>Results from both a graphite and iron simulation will be presented, using both </a:t>
            </a:r>
            <a:r>
              <a:rPr lang="en-US" dirty="0" err="1"/>
              <a:t>OpenMC</a:t>
            </a:r>
            <a:r>
              <a:rPr lang="en-US" dirty="0"/>
              <a:t> and MCNP (along with experimental data from previous experiments here).</a:t>
            </a:r>
          </a:p>
          <a:p>
            <a:endParaRPr lang="en-US" dirty="0"/>
          </a:p>
          <a:p>
            <a:r>
              <a:rPr lang="en-US" dirty="0"/>
              <a:t>Finally, I will provide some concluding remarks.</a:t>
            </a:r>
          </a:p>
        </p:txBody>
      </p:sp>
      <p:sp>
        <p:nvSpPr>
          <p:cNvPr id="4" name="Slide Number Placeholder 3"/>
          <p:cNvSpPr>
            <a:spLocks noGrp="1"/>
          </p:cNvSpPr>
          <p:nvPr>
            <p:ph type="sldNum" sz="quarter" idx="5"/>
          </p:nvPr>
        </p:nvSpPr>
        <p:spPr/>
        <p:txBody>
          <a:bodyPr/>
          <a:lstStyle/>
          <a:p>
            <a:fld id="{B71B1505-A4D7-4711-87DD-57703D335E61}" type="slidenum">
              <a:rPr lang="en-US" smtClean="0"/>
              <a:t>2</a:t>
            </a:fld>
            <a:endParaRPr lang="en-US"/>
          </a:p>
        </p:txBody>
      </p:sp>
    </p:spTree>
    <p:extLst>
      <p:ext uri="{BB962C8B-B14F-4D97-AF65-F5344CB8AC3E}">
        <p14:creationId xmlns:p14="http://schemas.microsoft.com/office/powerpoint/2010/main" val="13873681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MCNP has larger error bars, the results of </a:t>
            </a:r>
            <a:r>
              <a:rPr lang="en-US" dirty="0" err="1"/>
              <a:t>OpenMC</a:t>
            </a:r>
            <a:r>
              <a:rPr lang="en-US" dirty="0"/>
              <a:t> and MCNP are in excellent agreement.</a:t>
            </a:r>
          </a:p>
          <a:p>
            <a:endParaRPr lang="en-US" dirty="0"/>
          </a:p>
          <a:p>
            <a:r>
              <a:rPr lang="en-US" dirty="0"/>
              <a:t>In Fe56, the gamma distribution for (n,n’1) has discrete energies, so it is a very simple distribution.</a:t>
            </a:r>
          </a:p>
          <a:p>
            <a:endParaRPr lang="en-US" dirty="0"/>
          </a:p>
          <a:p>
            <a:r>
              <a:rPr lang="en-US" dirty="0"/>
              <a:t>There is also a simple tabulated distribution for the angular distribution. There is far less therefore that could “go wrong” or that could be different between the two codes.</a:t>
            </a:r>
          </a:p>
          <a:p>
            <a:endParaRPr lang="en-US" dirty="0"/>
          </a:p>
          <a:p>
            <a:endParaRPr lang="en-US" dirty="0"/>
          </a:p>
        </p:txBody>
      </p:sp>
      <p:sp>
        <p:nvSpPr>
          <p:cNvPr id="4" name="Slide Number Placeholder 3"/>
          <p:cNvSpPr>
            <a:spLocks noGrp="1"/>
          </p:cNvSpPr>
          <p:nvPr>
            <p:ph type="sldNum" sz="quarter" idx="5"/>
          </p:nvPr>
        </p:nvSpPr>
        <p:spPr/>
        <p:txBody>
          <a:bodyPr/>
          <a:lstStyle/>
          <a:p>
            <a:fld id="{B71B1505-A4D7-4711-87DD-57703D335E61}" type="slidenum">
              <a:rPr lang="en-US" smtClean="0"/>
              <a:t>20</a:t>
            </a:fld>
            <a:endParaRPr lang="en-US"/>
          </a:p>
        </p:txBody>
      </p:sp>
    </p:spTree>
    <p:extLst>
      <p:ext uri="{BB962C8B-B14F-4D97-AF65-F5344CB8AC3E}">
        <p14:creationId xmlns:p14="http://schemas.microsoft.com/office/powerpoint/2010/main" val="1810204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results on this forward detector.</a:t>
            </a:r>
          </a:p>
          <a:p>
            <a:endParaRPr lang="en-US" dirty="0"/>
          </a:p>
          <a:p>
            <a:r>
              <a:rPr lang="en-US" dirty="0"/>
              <a:t>Excellent agreement between the two codes.</a:t>
            </a:r>
          </a:p>
          <a:p>
            <a:endParaRPr lang="en-US" dirty="0"/>
          </a:p>
          <a:p>
            <a:r>
              <a:rPr lang="en-US" dirty="0"/>
              <a:t>Differences from the experimental data however.</a:t>
            </a:r>
          </a:p>
          <a:p>
            <a:endParaRPr lang="en-US" dirty="0"/>
          </a:p>
          <a:p>
            <a:r>
              <a:rPr lang="en-US" dirty="0"/>
              <a:t>Difficult to know if this is from problems in the evaluation, or the detector efficiencies that were used in the simulations.</a:t>
            </a:r>
          </a:p>
          <a:p>
            <a:endParaRPr lang="en-US" dirty="0"/>
          </a:p>
        </p:txBody>
      </p:sp>
      <p:sp>
        <p:nvSpPr>
          <p:cNvPr id="4" name="Slide Number Placeholder 3"/>
          <p:cNvSpPr>
            <a:spLocks noGrp="1"/>
          </p:cNvSpPr>
          <p:nvPr>
            <p:ph type="sldNum" sz="quarter" idx="5"/>
          </p:nvPr>
        </p:nvSpPr>
        <p:spPr/>
        <p:txBody>
          <a:bodyPr/>
          <a:lstStyle/>
          <a:p>
            <a:fld id="{B71B1505-A4D7-4711-87DD-57703D335E61}" type="slidenum">
              <a:rPr lang="en-US" smtClean="0"/>
              <a:t>21</a:t>
            </a:fld>
            <a:endParaRPr lang="en-US"/>
          </a:p>
        </p:txBody>
      </p:sp>
    </p:spTree>
    <p:extLst>
      <p:ext uri="{BB962C8B-B14F-4D97-AF65-F5344CB8AC3E}">
        <p14:creationId xmlns:p14="http://schemas.microsoft.com/office/powerpoint/2010/main" val="275578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we traditionally use MCNP for performing simulations at the RPI LINAC, we have started looking at incorporating </a:t>
            </a:r>
            <a:r>
              <a:rPr lang="en-US" dirty="0" err="1"/>
              <a:t>OpenMC</a:t>
            </a:r>
            <a:r>
              <a:rPr lang="en-US" dirty="0"/>
              <a:t> into the mix.</a:t>
            </a:r>
          </a:p>
          <a:p>
            <a:endParaRPr lang="en-US" dirty="0"/>
          </a:p>
          <a:p>
            <a:r>
              <a:rPr lang="en-US" dirty="0" err="1"/>
              <a:t>OpenMC</a:t>
            </a:r>
            <a:r>
              <a:rPr lang="en-US" dirty="0"/>
              <a:t> has the advantage of being open-source so we can distribute custom versions if needed, can contribute fixes if we find bugs, and even non-us citizens could use it.</a:t>
            </a:r>
          </a:p>
          <a:p>
            <a:endParaRPr lang="en-US" dirty="0"/>
          </a:p>
          <a:p>
            <a:r>
              <a:rPr lang="en-US" dirty="0"/>
              <a:t>Recent additions to </a:t>
            </a:r>
            <a:r>
              <a:rPr lang="en-US" dirty="0" err="1"/>
              <a:t>OpenMC</a:t>
            </a:r>
            <a:r>
              <a:rPr lang="en-US" dirty="0"/>
              <a:t> like pulse height tallies means it is likely possible to really start using it here at the LINAC.</a:t>
            </a:r>
          </a:p>
          <a:p>
            <a:endParaRPr lang="en-US" dirty="0"/>
          </a:p>
          <a:p>
            <a:r>
              <a:rPr lang="en-US" dirty="0"/>
              <a:t>Gaussian Energy Broadening is still missing, but I have added it myself, and am working on adding it. This is the power of </a:t>
            </a:r>
            <a:r>
              <a:rPr lang="en-US" dirty="0" err="1"/>
              <a:t>OpenMC</a:t>
            </a:r>
            <a:r>
              <a:rPr lang="en-US" dirty="0"/>
              <a:t> ! If you need something, you can add it yourself !</a:t>
            </a:r>
          </a:p>
          <a:p>
            <a:endParaRPr lang="en-US" dirty="0"/>
          </a:p>
          <a:p>
            <a:r>
              <a:rPr lang="en-US" dirty="0"/>
              <a:t>For the graphite and iron samples we simulated, both codes had very good agreement. The small differences which were seen could have multiple explanations, ranging from different versions of NJOY or different NJOY options, to different interpretations of the scattering distributions or approximations in the scattering kernels. Further tests will be performed (using same ACE files) to eliminate that possible difference.</a:t>
            </a:r>
          </a:p>
          <a:p>
            <a:endParaRPr lang="en-US" dirty="0"/>
          </a:p>
          <a:p>
            <a:r>
              <a:rPr lang="en-US" dirty="0"/>
              <a:t>Unfortunately, can’t give detailed performance comparison. Sims were run on our cluster, but </a:t>
            </a:r>
            <a:r>
              <a:rPr lang="en-US" dirty="0" err="1"/>
              <a:t>OpenMC</a:t>
            </a:r>
            <a:r>
              <a:rPr lang="en-US" dirty="0"/>
              <a:t> used both MPI and </a:t>
            </a:r>
            <a:r>
              <a:rPr lang="en-US" dirty="0" err="1"/>
              <a:t>OpenMC</a:t>
            </a:r>
            <a:r>
              <a:rPr lang="en-US" dirty="0"/>
              <a:t>, while MCNP is compiled to only use one or the other. Therefore, any time comparisons would not be fair.</a:t>
            </a:r>
          </a:p>
          <a:p>
            <a:endParaRPr lang="en-US" dirty="0"/>
          </a:p>
          <a:p>
            <a:r>
              <a:rPr lang="en-US" dirty="0"/>
              <a:t>It would certainly be more efficient to have point detectors in </a:t>
            </a:r>
            <a:r>
              <a:rPr lang="en-US" dirty="0" err="1"/>
              <a:t>OpenMC</a:t>
            </a:r>
            <a:r>
              <a:rPr lang="en-US" dirty="0"/>
              <a:t> to accelerate simulations of our systems. Maybe we will add this one day !?</a:t>
            </a:r>
          </a:p>
          <a:p>
            <a:endParaRPr lang="en-US" dirty="0"/>
          </a:p>
          <a:p>
            <a:r>
              <a:rPr lang="en-US" dirty="0"/>
              <a:t>These were very encouraging results however and demonstrate that </a:t>
            </a:r>
            <a:r>
              <a:rPr lang="en-US" dirty="0" err="1"/>
              <a:t>OpenMC</a:t>
            </a:r>
            <a:r>
              <a:rPr lang="en-US" dirty="0"/>
              <a:t> is certainly capable of replacing MCNP in our workflow for many of our simulations needs (though not all). We will be expanding our use of </a:t>
            </a:r>
            <a:r>
              <a:rPr lang="en-US" dirty="0" err="1"/>
              <a:t>OpenMC</a:t>
            </a:r>
            <a:r>
              <a:rPr lang="en-US" dirty="0"/>
              <a:t> here at the LINAC, using it to model other systems we have.</a:t>
            </a:r>
          </a:p>
        </p:txBody>
      </p:sp>
      <p:sp>
        <p:nvSpPr>
          <p:cNvPr id="4" name="Slide Number Placeholder 3"/>
          <p:cNvSpPr>
            <a:spLocks noGrp="1"/>
          </p:cNvSpPr>
          <p:nvPr>
            <p:ph type="sldNum" sz="quarter" idx="5"/>
          </p:nvPr>
        </p:nvSpPr>
        <p:spPr/>
        <p:txBody>
          <a:bodyPr/>
          <a:lstStyle/>
          <a:p>
            <a:fld id="{B71B1505-A4D7-4711-87DD-57703D335E61}" type="slidenum">
              <a:rPr lang="en-US" smtClean="0"/>
              <a:t>22</a:t>
            </a:fld>
            <a:endParaRPr lang="en-US"/>
          </a:p>
        </p:txBody>
      </p:sp>
    </p:spTree>
    <p:extLst>
      <p:ext uri="{BB962C8B-B14F-4D97-AF65-F5344CB8AC3E}">
        <p14:creationId xmlns:p14="http://schemas.microsoft.com/office/powerpoint/2010/main" val="4267341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1B1505-A4D7-4711-87DD-57703D335E61}" type="slidenum">
              <a:rPr lang="en-US" smtClean="0"/>
              <a:t>23</a:t>
            </a:fld>
            <a:endParaRPr lang="en-US"/>
          </a:p>
        </p:txBody>
      </p:sp>
    </p:spTree>
    <p:extLst>
      <p:ext uri="{BB962C8B-B14F-4D97-AF65-F5344CB8AC3E}">
        <p14:creationId xmlns:p14="http://schemas.microsoft.com/office/powerpoint/2010/main" val="501222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HES system is used for quasi-differential scattering measurements, which is useful for evaluation validation. Not generally useful for trying to fit scattering distributions.</a:t>
            </a:r>
          </a:p>
          <a:p>
            <a:endParaRPr lang="en-US" dirty="0"/>
          </a:p>
          <a:p>
            <a:r>
              <a:rPr lang="en-US" dirty="0" err="1"/>
              <a:t>ToF</a:t>
            </a:r>
            <a:r>
              <a:rPr lang="en-US" dirty="0"/>
              <a:t> method is used for determining neutron energies. The distance from the target to the sample, and sample to detectors is known. When combined with the time of the pulse and the time of the detector signal, the energy of neutrons can be determined.</a:t>
            </a:r>
          </a:p>
          <a:p>
            <a:endParaRPr lang="en-US" dirty="0"/>
          </a:p>
          <a:p>
            <a:r>
              <a:rPr lang="en-US" dirty="0"/>
              <a:t>The RPI system is useful for examining the 0.5 to 20 MeV energy interval for incident neutrons.</a:t>
            </a:r>
          </a:p>
          <a:p>
            <a:endParaRPr lang="en-US" dirty="0"/>
          </a:p>
          <a:p>
            <a:r>
              <a:rPr lang="en-US" dirty="0"/>
              <a:t>It consists of an array of 8 EJ301 liquid scintillators, which can be positioned at different angles with respect to the sample and the incident neutron beam.</a:t>
            </a:r>
          </a:p>
          <a:p>
            <a:endParaRPr lang="en-US" dirty="0"/>
          </a:p>
          <a:p>
            <a:r>
              <a:rPr lang="en-US" dirty="0"/>
              <a:t>This is an image of the HES system, looking down the neutron beam path towards a sample, which is being supported by a soft-drink can.</a:t>
            </a:r>
          </a:p>
        </p:txBody>
      </p:sp>
      <p:sp>
        <p:nvSpPr>
          <p:cNvPr id="4" name="Slide Number Placeholder 3"/>
          <p:cNvSpPr>
            <a:spLocks noGrp="1"/>
          </p:cNvSpPr>
          <p:nvPr>
            <p:ph type="sldNum" sz="quarter" idx="5"/>
          </p:nvPr>
        </p:nvSpPr>
        <p:spPr/>
        <p:txBody>
          <a:bodyPr/>
          <a:lstStyle/>
          <a:p>
            <a:fld id="{B71B1505-A4D7-4711-87DD-57703D335E61}" type="slidenum">
              <a:rPr lang="en-US" smtClean="0"/>
              <a:t>3</a:t>
            </a:fld>
            <a:endParaRPr lang="en-US"/>
          </a:p>
        </p:txBody>
      </p:sp>
    </p:spTree>
    <p:extLst>
      <p:ext uri="{BB962C8B-B14F-4D97-AF65-F5344CB8AC3E}">
        <p14:creationId xmlns:p14="http://schemas.microsoft.com/office/powerpoint/2010/main" val="2673586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Monte Carlo simulations are used at both ends of the evaluation pipeline. Simulations can be run with different libraries (i.e. ENDF, JEFF, JENDL), and differences can be identified. These differences at different incident energies and scattering angles are used to determine the design of the experiment. For example, what scattering angles should be examined during an experiment ? Once the experiment has been performed, simulations are used to see which evaluation yields the best agreement with the experimental data (if any).</a:t>
            </a:r>
          </a:p>
          <a:p>
            <a:endParaRPr lang="en-US" dirty="0"/>
          </a:p>
          <a:p>
            <a:r>
              <a:rPr lang="en-US" dirty="0"/>
              <a:t>MCNP6 is generally used for these simulations at the LINAC. The students learn how to uses it in their courses, and the researchers here all (except for me) know how to use it.</a:t>
            </a:r>
          </a:p>
          <a:p>
            <a:endParaRPr lang="en-US" dirty="0"/>
          </a:p>
          <a:p>
            <a:r>
              <a:rPr lang="en-US" dirty="0"/>
              <a:t>Even with modern computers, simulations of the HES can be time consuming. MCNP has point detectors which are usually used for this simulation, and greatly reduces the required simulation time. The cylindrical scintillator is approximated as a single point, and the response at that point is calculated. This was particularly useful before the group had a computational cluster.</a:t>
            </a:r>
          </a:p>
        </p:txBody>
      </p:sp>
      <p:sp>
        <p:nvSpPr>
          <p:cNvPr id="4" name="Slide Number Placeholder 3"/>
          <p:cNvSpPr>
            <a:spLocks noGrp="1"/>
          </p:cNvSpPr>
          <p:nvPr>
            <p:ph type="sldNum" sz="quarter" idx="5"/>
          </p:nvPr>
        </p:nvSpPr>
        <p:spPr/>
        <p:txBody>
          <a:bodyPr/>
          <a:lstStyle/>
          <a:p>
            <a:fld id="{B71B1505-A4D7-4711-87DD-57703D335E61}" type="slidenum">
              <a:rPr lang="en-US" smtClean="0"/>
              <a:t>4</a:t>
            </a:fld>
            <a:endParaRPr lang="en-US"/>
          </a:p>
        </p:txBody>
      </p:sp>
    </p:spTree>
    <p:extLst>
      <p:ext uri="{BB962C8B-B14F-4D97-AF65-F5344CB8AC3E}">
        <p14:creationId xmlns:p14="http://schemas.microsoft.com/office/powerpoint/2010/main" val="3212593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we have traditionally used MCNP, it has several short-comings, particularly in an academic setting.</a:t>
            </a:r>
          </a:p>
          <a:p>
            <a:endParaRPr lang="en-US" dirty="0"/>
          </a:p>
          <a:p>
            <a:r>
              <a:rPr lang="en-US" dirty="0"/>
              <a:t>For the most part, only US citizens can get a license for the code. This means that if a non-US citizen joins the research group, they can’t run any simulations. This is of course very harmful to student education !</a:t>
            </a:r>
          </a:p>
          <a:p>
            <a:endParaRPr lang="en-US" dirty="0"/>
          </a:p>
          <a:p>
            <a:r>
              <a:rPr lang="en-US" dirty="0"/>
              <a:t>Even for those with a license, the different versions (6.1, 6.2, 6.3) and the possible license modifications for source code access means that many different user groups and permissions need to be managed on a cluster. Additionally, the cluster manager must have a license for all possible combinations. It therefore quickly becomes a nightmare when regulating user access on a small cluster, even for a small group like ours.</a:t>
            </a:r>
          </a:p>
          <a:p>
            <a:endParaRPr lang="en-US" dirty="0"/>
          </a:p>
          <a:p>
            <a:r>
              <a:rPr lang="en-US" dirty="0"/>
              <a:t>Sometimes, we need to make modification to the source code to MCNP, in order to properly model certain systems. There are many examples of this in the literature (like MCNP-POLIMI). It is therefore impossible to distribute our changes for others to use. Our simulations, and therefore a portion of our experimental process cannot be reproduced. This is simply bad science.</a:t>
            </a:r>
          </a:p>
        </p:txBody>
      </p:sp>
      <p:sp>
        <p:nvSpPr>
          <p:cNvPr id="4" name="Slide Number Placeholder 3"/>
          <p:cNvSpPr>
            <a:spLocks noGrp="1"/>
          </p:cNvSpPr>
          <p:nvPr>
            <p:ph type="sldNum" sz="quarter" idx="5"/>
          </p:nvPr>
        </p:nvSpPr>
        <p:spPr/>
        <p:txBody>
          <a:bodyPr/>
          <a:lstStyle/>
          <a:p>
            <a:fld id="{B71B1505-A4D7-4711-87DD-57703D335E61}" type="slidenum">
              <a:rPr lang="en-US" smtClean="0"/>
              <a:t>5</a:t>
            </a:fld>
            <a:endParaRPr lang="en-US"/>
          </a:p>
        </p:txBody>
      </p:sp>
    </p:spTree>
    <p:extLst>
      <p:ext uri="{BB962C8B-B14F-4D97-AF65-F5344CB8AC3E}">
        <p14:creationId xmlns:p14="http://schemas.microsoft.com/office/powerpoint/2010/main" val="3910102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where </a:t>
            </a:r>
            <a:r>
              <a:rPr lang="en-US" dirty="0" err="1"/>
              <a:t>OpenMC</a:t>
            </a:r>
            <a:r>
              <a:rPr lang="en-US" dirty="0"/>
              <a:t> comes in. It is a general 3D, continuous energy Monte Carlo code for performing neutron and photon particle transport simulations.</a:t>
            </a:r>
          </a:p>
          <a:p>
            <a:endParaRPr lang="en-US" dirty="0"/>
          </a:p>
          <a:p>
            <a:r>
              <a:rPr lang="en-US" dirty="0"/>
              <a:t>Development of </a:t>
            </a:r>
            <a:r>
              <a:rPr lang="en-US" dirty="0" err="1"/>
              <a:t>OpenMC</a:t>
            </a:r>
            <a:r>
              <a:rPr lang="en-US" dirty="0"/>
              <a:t> begin at MIT in early 2011. Since then, it has become a community project, where anyone may contribute (even you !). While originally written in Fortran, it was re-written in C++ in 2019.</a:t>
            </a:r>
          </a:p>
          <a:p>
            <a:endParaRPr lang="en-US" dirty="0"/>
          </a:p>
          <a:p>
            <a:r>
              <a:rPr lang="en-US" dirty="0"/>
              <a:t>Since it is open source, there are no export control restrictions. Non US citizens are therefore free to have the source, and download/use the code. This poses a HUGE advantage in an academic setting.</a:t>
            </a:r>
          </a:p>
          <a:p>
            <a:endParaRPr lang="en-US" dirty="0"/>
          </a:p>
          <a:p>
            <a:r>
              <a:rPr lang="en-US" dirty="0"/>
              <a:t>More importantly, we can modify it as we need, and then redistribute the modified version. This is better for the scientific method !</a:t>
            </a:r>
          </a:p>
          <a:p>
            <a:endParaRPr lang="en-US" dirty="0"/>
          </a:p>
          <a:p>
            <a:r>
              <a:rPr lang="en-US" dirty="0"/>
              <a:t>One fault with </a:t>
            </a:r>
            <a:r>
              <a:rPr lang="en-US" dirty="0" err="1"/>
              <a:t>OpenMC</a:t>
            </a:r>
            <a:r>
              <a:rPr lang="en-US" dirty="0"/>
              <a:t>, however, is that it doesn’t have point detectors, which I mentioned are heavily used when modeling most of our systems at the RPI LINAC, particularly the HES system. This could pose difficulties with generating enough statistics within a reasonable amount of time.</a:t>
            </a:r>
          </a:p>
          <a:p>
            <a:endParaRPr lang="en-US" dirty="0"/>
          </a:p>
          <a:p>
            <a:r>
              <a:rPr lang="en-US" dirty="0"/>
              <a:t>An important feature that was recently added (only a few months ago) was pulse-height tallies ! This is certainly a must for the LINAC, and makes adopting </a:t>
            </a:r>
            <a:r>
              <a:rPr lang="en-US" dirty="0" err="1"/>
              <a:t>OpenMC</a:t>
            </a:r>
            <a:r>
              <a:rPr lang="en-US" dirty="0"/>
              <a:t> more feasible.</a:t>
            </a:r>
          </a:p>
        </p:txBody>
      </p:sp>
      <p:sp>
        <p:nvSpPr>
          <p:cNvPr id="4" name="Slide Number Placeholder 3"/>
          <p:cNvSpPr>
            <a:spLocks noGrp="1"/>
          </p:cNvSpPr>
          <p:nvPr>
            <p:ph type="sldNum" sz="quarter" idx="5"/>
          </p:nvPr>
        </p:nvSpPr>
        <p:spPr/>
        <p:txBody>
          <a:bodyPr/>
          <a:lstStyle/>
          <a:p>
            <a:fld id="{B71B1505-A4D7-4711-87DD-57703D335E61}" type="slidenum">
              <a:rPr lang="en-US" smtClean="0"/>
              <a:t>6</a:t>
            </a:fld>
            <a:endParaRPr lang="en-US"/>
          </a:p>
        </p:txBody>
      </p:sp>
    </p:spTree>
    <p:extLst>
      <p:ext uri="{BB962C8B-B14F-4D97-AF65-F5344CB8AC3E}">
        <p14:creationId xmlns:p14="http://schemas.microsoft.com/office/powerpoint/2010/main" val="509707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t>
            </a:r>
            <a:r>
              <a:rPr lang="en-US" dirty="0" err="1"/>
              <a:t>OpenMC</a:t>
            </a:r>
            <a:r>
              <a:rPr lang="en-US" dirty="0"/>
              <a:t> could pose many advantages to our group, we wanted to compare the use of </a:t>
            </a:r>
            <a:r>
              <a:rPr lang="en-US" dirty="0" err="1"/>
              <a:t>OpenMC</a:t>
            </a:r>
            <a:r>
              <a:rPr lang="en-US" dirty="0"/>
              <a:t> and MCNP for modeling our HES system.</a:t>
            </a:r>
          </a:p>
          <a:p>
            <a:endParaRPr lang="en-US" dirty="0"/>
          </a:p>
          <a:p>
            <a:r>
              <a:rPr lang="en-US" dirty="0"/>
              <a:t>We looked at modeling two different samples: one graphite sample, and one iron sample. For the graphite, we only are looking at the neutron signal in the detectors. For iron, we have looked at both the neutron signal and the gamma signal.</a:t>
            </a:r>
          </a:p>
          <a:p>
            <a:r>
              <a:rPr lang="en-US" dirty="0"/>
              <a:t>The model of the experimental setup has an array of 8 EJ301 scintillators. You can see the geometric setup on the slide (generated with </a:t>
            </a:r>
            <a:r>
              <a:rPr lang="en-US" dirty="0" err="1"/>
              <a:t>OpenMC</a:t>
            </a:r>
            <a:r>
              <a:rPr lang="en-US" dirty="0"/>
              <a:t>). The longer purple cylinder is the vacuum tube placed in front of the beam path and just before the sample.</a:t>
            </a:r>
          </a:p>
          <a:p>
            <a:endParaRPr lang="en-US" dirty="0"/>
          </a:p>
          <a:p>
            <a:r>
              <a:rPr lang="en-US" dirty="0"/>
              <a:t>Since </a:t>
            </a:r>
            <a:r>
              <a:rPr lang="en-US" dirty="0" err="1"/>
              <a:t>OpenMC</a:t>
            </a:r>
            <a:r>
              <a:rPr lang="en-US" dirty="0"/>
              <a:t> doesn’t have point detectors, we have instead used surface current tallies. We therefore model the entire cylinder of the scintillator of the detector, and tally when particles fly through the forward face of the cylinder. The other sides are ignored. We do not model the cascade in the scintillator, we just have an efficiency tabulated as a function of energy for the current tally. Particles which enter the cylinder are then killed.</a:t>
            </a:r>
          </a:p>
          <a:p>
            <a:endParaRPr lang="en-US" dirty="0"/>
          </a:p>
          <a:p>
            <a:r>
              <a:rPr lang="en-US" dirty="0"/>
              <a:t>We performed these simulations with the ENDF/B-VIII.0 library.</a:t>
            </a:r>
          </a:p>
        </p:txBody>
      </p:sp>
      <p:sp>
        <p:nvSpPr>
          <p:cNvPr id="4" name="Slide Number Placeholder 3"/>
          <p:cNvSpPr>
            <a:spLocks noGrp="1"/>
          </p:cNvSpPr>
          <p:nvPr>
            <p:ph type="sldNum" sz="quarter" idx="5"/>
          </p:nvPr>
        </p:nvSpPr>
        <p:spPr/>
        <p:txBody>
          <a:bodyPr/>
          <a:lstStyle/>
          <a:p>
            <a:fld id="{B71B1505-A4D7-4711-87DD-57703D335E61}" type="slidenum">
              <a:rPr lang="en-US" smtClean="0"/>
              <a:t>7</a:t>
            </a:fld>
            <a:endParaRPr lang="en-US"/>
          </a:p>
        </p:txBody>
      </p:sp>
    </p:spTree>
    <p:extLst>
      <p:ext uri="{BB962C8B-B14F-4D97-AF65-F5344CB8AC3E}">
        <p14:creationId xmlns:p14="http://schemas.microsoft.com/office/powerpoint/2010/main" val="195144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first look at the graphite simulations.</a:t>
            </a:r>
          </a:p>
        </p:txBody>
      </p:sp>
      <p:sp>
        <p:nvSpPr>
          <p:cNvPr id="4" name="Slide Number Placeholder 3"/>
          <p:cNvSpPr>
            <a:spLocks noGrp="1"/>
          </p:cNvSpPr>
          <p:nvPr>
            <p:ph type="sldNum" sz="quarter" idx="5"/>
          </p:nvPr>
        </p:nvSpPr>
        <p:spPr/>
        <p:txBody>
          <a:bodyPr/>
          <a:lstStyle/>
          <a:p>
            <a:fld id="{B71B1505-A4D7-4711-87DD-57703D335E61}" type="slidenum">
              <a:rPr lang="en-US" smtClean="0"/>
              <a:t>8</a:t>
            </a:fld>
            <a:endParaRPr lang="en-US"/>
          </a:p>
        </p:txBody>
      </p:sp>
    </p:spTree>
    <p:extLst>
      <p:ext uri="{BB962C8B-B14F-4D97-AF65-F5344CB8AC3E}">
        <p14:creationId xmlns:p14="http://schemas.microsoft.com/office/powerpoint/2010/main" val="1563789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back scattering detector response. We notice that the </a:t>
            </a:r>
            <a:r>
              <a:rPr lang="en-US" dirty="0" err="1"/>
              <a:t>OpenMC</a:t>
            </a:r>
            <a:r>
              <a:rPr lang="en-US" dirty="0"/>
              <a:t> and MCNP have excellent agreement.</a:t>
            </a:r>
          </a:p>
          <a:p>
            <a:endParaRPr lang="en-US" dirty="0"/>
          </a:p>
          <a:p>
            <a:r>
              <a:rPr lang="en-US" dirty="0"/>
              <a:t>In general, there is also good agreement with the experimental measurements, though we have a slightly flatter response between 1 and 2 MeV.</a:t>
            </a:r>
          </a:p>
        </p:txBody>
      </p:sp>
      <p:sp>
        <p:nvSpPr>
          <p:cNvPr id="4" name="Slide Number Placeholder 3"/>
          <p:cNvSpPr>
            <a:spLocks noGrp="1"/>
          </p:cNvSpPr>
          <p:nvPr>
            <p:ph type="sldNum" sz="quarter" idx="5"/>
          </p:nvPr>
        </p:nvSpPr>
        <p:spPr/>
        <p:txBody>
          <a:bodyPr/>
          <a:lstStyle/>
          <a:p>
            <a:fld id="{B71B1505-A4D7-4711-87DD-57703D335E61}" type="slidenum">
              <a:rPr lang="en-US" smtClean="0"/>
              <a:t>9</a:t>
            </a:fld>
            <a:endParaRPr lang="en-US"/>
          </a:p>
        </p:txBody>
      </p:sp>
    </p:spTree>
    <p:extLst>
      <p:ext uri="{BB962C8B-B14F-4D97-AF65-F5344CB8AC3E}">
        <p14:creationId xmlns:p14="http://schemas.microsoft.com/office/powerpoint/2010/main" val="3003533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tx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r>
              <a:rPr lang="en-US"/>
              <a:t>October 10-12, 2023</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3704261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October 10-12, 2023</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2765686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October 10-12, 2023</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133107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October 10-12, 2023</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4099901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October 10-12, 2023</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362008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October 10-12, 2023</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4038001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2">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October 10-12, 2023</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2648770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October 10-12, 2023</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3336870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October 10-12, 2023</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1087310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2"/>
        </a:solidFill>
        <a:effectLst/>
      </p:bgPr>
    </p:bg>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r>
              <a:rPr lang="en-US"/>
              <a:t>October 10-12, 2023</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1CAFD760-DD8B-4674-952C-EBF4961D377E}" type="slidenum">
              <a:rPr lang="en-US" smtClean="0"/>
              <a:t>‹#›</a:t>
            </a:fld>
            <a:endParaRPr lang="en-US"/>
          </a:p>
        </p:txBody>
      </p:sp>
    </p:spTree>
    <p:extLst>
      <p:ext uri="{BB962C8B-B14F-4D97-AF65-F5344CB8AC3E}">
        <p14:creationId xmlns:p14="http://schemas.microsoft.com/office/powerpoint/2010/main" val="3875763242"/>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tx2"/>
          </a:solidFill>
        </p:spPr>
        <p:txBody>
          <a:bodyPr anchor="t"/>
          <a:lstStyle>
            <a:lvl1pPr marL="0" indent="0" algn="ctr">
              <a:spcBef>
                <a:spcPts val="800"/>
              </a:spcBef>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Date Placeholder 8"/>
          <p:cNvSpPr>
            <a:spLocks noGrp="1"/>
          </p:cNvSpPr>
          <p:nvPr>
            <p:ph type="dt" sz="half" idx="10"/>
          </p:nvPr>
        </p:nvSpPr>
        <p:spPr/>
        <p:txBody>
          <a:bodyPr/>
          <a:lstStyle/>
          <a:p>
            <a:r>
              <a:rPr lang="en-US"/>
              <a:t>October 10-12, 2023</a:t>
            </a:r>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1CAFD760-DD8B-4674-952C-EBF4961D377E}" type="slidenum">
              <a:rPr lang="en-US" smtClean="0"/>
              <a:t>‹#›</a:t>
            </a:fld>
            <a:endParaRPr lang="en-US"/>
          </a:p>
        </p:txBody>
      </p:sp>
    </p:spTree>
    <p:extLst>
      <p:ext uri="{BB962C8B-B14F-4D97-AF65-F5344CB8AC3E}">
        <p14:creationId xmlns:p14="http://schemas.microsoft.com/office/powerpoint/2010/main" val="1474354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r>
              <a:rPr lang="en-US"/>
              <a:t>October 10-12, 2023</a:t>
            </a:r>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tx1">
                    <a:alpha val="20000"/>
                  </a:schemeClr>
                </a:solidFill>
                <a:latin typeface="+mj-lt"/>
              </a:defRPr>
            </a:lvl1pPr>
          </a:lstStyle>
          <a:p>
            <a:fld id="{1CAFD760-DD8B-4674-952C-EBF4961D377E}" type="slidenum">
              <a:rPr lang="en-US" smtClean="0"/>
              <a:t>‹#›</a:t>
            </a:fld>
            <a:endParaRPr lang="en-US"/>
          </a:p>
        </p:txBody>
      </p:sp>
    </p:spTree>
    <p:extLst>
      <p:ext uri="{BB962C8B-B14F-4D97-AF65-F5344CB8AC3E}">
        <p14:creationId xmlns:p14="http://schemas.microsoft.com/office/powerpoint/2010/main" val="2612032132"/>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l" defTabSz="914400" rtl="0" eaLnBrk="1" latinLnBrk="0" hangingPunct="1">
        <a:lnSpc>
          <a:spcPct val="85000"/>
        </a:lnSpc>
        <a:spcBef>
          <a:spcPct val="0"/>
        </a:spcBef>
        <a:buNone/>
        <a:defRPr sz="5400" kern="1200" spc="-12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2">
              <a:lumMod val="7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2">
              <a:lumMod val="7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2">
              <a:lumMod val="7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2">
              <a:lumMod val="7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2">
              <a:lumMod val="7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2">
              <a:lumMod val="7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2">
              <a:lumMod val="7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2">
              <a:lumMod val="7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2">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D459BDE0-399A-B4D5-2655-D960AD86EDFE}"/>
              </a:ext>
            </a:extLst>
          </p:cNvPr>
          <p:cNvSpPr/>
          <p:nvPr/>
        </p:nvSpPr>
        <p:spPr>
          <a:xfrm>
            <a:off x="8527983" y="5239635"/>
            <a:ext cx="3176337" cy="1443789"/>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025DA4-4CF0-9968-96AC-E19F9EBFA07E}"/>
              </a:ext>
            </a:extLst>
          </p:cNvPr>
          <p:cNvSpPr>
            <a:spLocks noGrp="1"/>
          </p:cNvSpPr>
          <p:nvPr>
            <p:ph type="ctrTitle"/>
          </p:nvPr>
        </p:nvSpPr>
        <p:spPr>
          <a:xfrm>
            <a:off x="368802" y="686686"/>
            <a:ext cx="10744200" cy="1460669"/>
          </a:xfrm>
        </p:spPr>
        <p:txBody>
          <a:bodyPr/>
          <a:lstStyle/>
          <a:p>
            <a:r>
              <a:rPr lang="en-US" sz="4800" dirty="0">
                <a:latin typeface="Abadi" panose="020B0604020104020204" pitchFamily="34" charset="0"/>
              </a:rPr>
              <a:t>Using </a:t>
            </a:r>
            <a:r>
              <a:rPr lang="en-US" sz="4800" dirty="0" err="1">
                <a:latin typeface="Abadi" panose="020B0604020104020204" pitchFamily="34" charset="0"/>
              </a:rPr>
              <a:t>OpenMC</a:t>
            </a:r>
            <a:r>
              <a:rPr lang="en-US" sz="4800" dirty="0">
                <a:latin typeface="Abadi" panose="020B0604020104020204" pitchFamily="34" charset="0"/>
              </a:rPr>
              <a:t> to Model Time-of-Flight Quasi-Differential Scattering Experiments</a:t>
            </a:r>
          </a:p>
        </p:txBody>
      </p:sp>
      <p:sp>
        <p:nvSpPr>
          <p:cNvPr id="3" name="Subtitle 2">
            <a:extLst>
              <a:ext uri="{FF2B5EF4-FFF2-40B4-BE49-F238E27FC236}">
                <a16:creationId xmlns:a16="http://schemas.microsoft.com/office/drawing/2014/main" id="{29243AD1-C7FC-E2DF-3B30-D98D22D69828}"/>
              </a:ext>
            </a:extLst>
          </p:cNvPr>
          <p:cNvSpPr>
            <a:spLocks noGrp="1"/>
          </p:cNvSpPr>
          <p:nvPr>
            <p:ph type="subTitle" idx="1"/>
          </p:nvPr>
        </p:nvSpPr>
        <p:spPr>
          <a:xfrm>
            <a:off x="368802" y="2557118"/>
            <a:ext cx="11335518" cy="2608004"/>
          </a:xfrm>
        </p:spPr>
        <p:txBody>
          <a:bodyPr>
            <a:normAutofit fontScale="92500" lnSpcReduction="10000"/>
          </a:bodyPr>
          <a:lstStyle/>
          <a:p>
            <a:r>
              <a:rPr lang="en-US" sz="2200" dirty="0">
                <a:latin typeface="Abadi" panose="020F0502020204030204" pitchFamily="34" charset="0"/>
              </a:rPr>
              <a:t>Hunter Belanger</a:t>
            </a:r>
            <a:r>
              <a:rPr lang="en-US" sz="2200" baseline="30000" dirty="0">
                <a:latin typeface="Abadi" panose="020F0502020204030204" pitchFamily="34" charset="0"/>
              </a:rPr>
              <a:t>1</a:t>
            </a:r>
            <a:r>
              <a:rPr lang="en-US" sz="2200" dirty="0">
                <a:latin typeface="Abadi" panose="020F0502020204030204" pitchFamily="34" charset="0"/>
              </a:rPr>
              <a:t>, Adam Daskalakis</a:t>
            </a:r>
            <a:r>
              <a:rPr lang="en-US" sz="2200" baseline="30000" dirty="0">
                <a:latin typeface="Abadi" panose="020F0502020204030204" pitchFamily="34" charset="0"/>
              </a:rPr>
              <a:t>2</a:t>
            </a:r>
            <a:r>
              <a:rPr lang="en-US" sz="2200" dirty="0">
                <a:latin typeface="Abadi" panose="020F0502020204030204" pitchFamily="34" charset="0"/>
              </a:rPr>
              <a:t>, Greg Siemers</a:t>
            </a:r>
            <a:r>
              <a:rPr lang="en-US" sz="2200" baseline="30000" dirty="0">
                <a:latin typeface="Abadi" panose="020F0502020204030204" pitchFamily="34" charset="0"/>
              </a:rPr>
              <a:t>1</a:t>
            </a:r>
            <a:r>
              <a:rPr lang="en-US" sz="2200" dirty="0">
                <a:latin typeface="Abadi" panose="020F0502020204030204" pitchFamily="34" charset="0"/>
              </a:rPr>
              <a:t>, Michael Rapp</a:t>
            </a:r>
            <a:r>
              <a:rPr lang="en-US" sz="2200" baseline="30000" dirty="0">
                <a:latin typeface="Abadi" panose="020F0502020204030204" pitchFamily="34" charset="0"/>
              </a:rPr>
              <a:t>2</a:t>
            </a:r>
            <a:r>
              <a:rPr lang="en-US" sz="2200" dirty="0">
                <a:latin typeface="Abadi" panose="020F0502020204030204" pitchFamily="34" charset="0"/>
              </a:rPr>
              <a:t>, Devin Barry</a:t>
            </a:r>
            <a:r>
              <a:rPr lang="en-US" sz="2200" baseline="30000" dirty="0">
                <a:latin typeface="Abadi" panose="020F0502020204030204" pitchFamily="34" charset="0"/>
              </a:rPr>
              <a:t>2</a:t>
            </a:r>
            <a:r>
              <a:rPr lang="en-US" sz="2200" dirty="0">
                <a:latin typeface="Abadi" panose="020F0502020204030204" pitchFamily="34" charset="0"/>
              </a:rPr>
              <a:t>, and </a:t>
            </a:r>
            <a:r>
              <a:rPr lang="en-US" sz="2200" dirty="0" err="1">
                <a:latin typeface="Abadi" panose="020F0502020204030204" pitchFamily="34" charset="0"/>
              </a:rPr>
              <a:t>Yaron</a:t>
            </a:r>
            <a:r>
              <a:rPr lang="en-US" sz="2200" dirty="0">
                <a:latin typeface="Abadi" panose="020F0502020204030204" pitchFamily="34" charset="0"/>
              </a:rPr>
              <a:t> Danon</a:t>
            </a:r>
            <a:r>
              <a:rPr lang="en-US" sz="2200" baseline="30000" dirty="0">
                <a:latin typeface="Abadi" panose="020F0502020204030204" pitchFamily="34" charset="0"/>
              </a:rPr>
              <a:t>1</a:t>
            </a:r>
          </a:p>
          <a:p>
            <a:endParaRPr lang="en-US" sz="1800" baseline="30000" dirty="0">
              <a:latin typeface="Abadi" panose="020F0502020204030204" pitchFamily="34" charset="0"/>
            </a:endParaRPr>
          </a:p>
          <a:p>
            <a:r>
              <a:rPr lang="en-US" sz="1800" baseline="30000" dirty="0">
                <a:latin typeface="Abadi" panose="020F0502020204030204" pitchFamily="34" charset="0"/>
              </a:rPr>
              <a:t>1</a:t>
            </a:r>
            <a:r>
              <a:rPr lang="en-US" sz="1800" dirty="0">
                <a:latin typeface="Abadi" panose="020F0502020204030204" pitchFamily="34" charset="0"/>
              </a:rPr>
              <a:t>Rensselaer Polytechnic Institute, </a:t>
            </a:r>
            <a:r>
              <a:rPr lang="en-US" sz="1800" dirty="0" err="1">
                <a:latin typeface="Abadi" panose="020F0502020204030204" pitchFamily="34" charset="0"/>
              </a:rPr>
              <a:t>Gaerttner</a:t>
            </a:r>
            <a:r>
              <a:rPr lang="en-US" sz="1800" dirty="0">
                <a:latin typeface="Abadi" panose="020F0502020204030204" pitchFamily="34" charset="0"/>
              </a:rPr>
              <a:t> LINAC Center, Troy, NY 12180</a:t>
            </a:r>
          </a:p>
          <a:p>
            <a:r>
              <a:rPr lang="en-US" sz="1800" baseline="30000" dirty="0">
                <a:latin typeface="Abadi" panose="020F0502020204030204" pitchFamily="34" charset="0"/>
              </a:rPr>
              <a:t>2</a:t>
            </a:r>
            <a:r>
              <a:rPr lang="en-US" sz="1800" dirty="0">
                <a:latin typeface="Abadi" panose="020F0502020204030204" pitchFamily="34" charset="0"/>
              </a:rPr>
              <a:t>Naval Nuclear Laboratory, P.O. Box 1072, Schenectady, NY 12301-1072</a:t>
            </a:r>
          </a:p>
          <a:p>
            <a:endParaRPr lang="en-US" sz="1800" dirty="0">
              <a:latin typeface="Abadi" panose="020F0502020204030204" pitchFamily="34" charset="0"/>
            </a:endParaRPr>
          </a:p>
          <a:p>
            <a:r>
              <a:rPr lang="en-US" sz="2400" dirty="0">
                <a:latin typeface="Abadi" panose="020F0502020204030204" pitchFamily="34" charset="0"/>
              </a:rPr>
              <a:t>Workshop on Elastic and Inelastic Neutron Scattering (WINS-2023)</a:t>
            </a:r>
          </a:p>
          <a:p>
            <a:r>
              <a:rPr lang="en-US" sz="2400" dirty="0">
                <a:latin typeface="Abadi" panose="020F0502020204030204" pitchFamily="34" charset="0"/>
              </a:rPr>
              <a:t>October 10</a:t>
            </a:r>
            <a:r>
              <a:rPr lang="en-US" sz="2400" baseline="30000" dirty="0">
                <a:latin typeface="Abadi" panose="020F0502020204030204" pitchFamily="34" charset="0"/>
              </a:rPr>
              <a:t>th</a:t>
            </a:r>
            <a:r>
              <a:rPr lang="en-US" sz="2400" dirty="0">
                <a:latin typeface="Abadi" panose="020F0502020204030204" pitchFamily="34" charset="0"/>
              </a:rPr>
              <a:t>-12</a:t>
            </a:r>
            <a:r>
              <a:rPr lang="en-US" sz="2400" baseline="30000" dirty="0">
                <a:latin typeface="Abadi" panose="020F0502020204030204" pitchFamily="34" charset="0"/>
              </a:rPr>
              <a:t>th</a:t>
            </a:r>
            <a:r>
              <a:rPr lang="en-US" sz="2400" dirty="0">
                <a:latin typeface="Abadi" panose="020F0502020204030204" pitchFamily="34" charset="0"/>
              </a:rPr>
              <a:t> 2023, Troy, NY</a:t>
            </a:r>
          </a:p>
        </p:txBody>
      </p:sp>
      <p:pic>
        <p:nvPicPr>
          <p:cNvPr id="7" name="Picture 6" descr="A black and white logo&#10;&#10;Description automatically generated">
            <a:extLst>
              <a:ext uri="{FF2B5EF4-FFF2-40B4-BE49-F238E27FC236}">
                <a16:creationId xmlns:a16="http://schemas.microsoft.com/office/drawing/2014/main" id="{EAB4215E-663D-8954-FF00-F7402CEAFF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802" y="5526700"/>
            <a:ext cx="4395225" cy="1066802"/>
          </a:xfrm>
          <a:prstGeom prst="rect">
            <a:avLst/>
          </a:prstGeom>
        </p:spPr>
      </p:pic>
      <p:pic>
        <p:nvPicPr>
          <p:cNvPr id="5" name="Picture 4" descr="A logo with blue and green text&#10;&#10;Description automatically generated">
            <a:extLst>
              <a:ext uri="{FF2B5EF4-FFF2-40B4-BE49-F238E27FC236}">
                <a16:creationId xmlns:a16="http://schemas.microsoft.com/office/drawing/2014/main" id="{2417DB37-A3A6-5DA4-62A2-8991791F12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5495" y="5329555"/>
            <a:ext cx="2821311" cy="1263947"/>
          </a:xfrm>
          <a:prstGeom prst="rect">
            <a:avLst/>
          </a:prstGeom>
        </p:spPr>
      </p:pic>
    </p:spTree>
    <p:extLst>
      <p:ext uri="{BB962C8B-B14F-4D97-AF65-F5344CB8AC3E}">
        <p14:creationId xmlns:p14="http://schemas.microsoft.com/office/powerpoint/2010/main" val="1193260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Graphite</a:t>
            </a:r>
          </a:p>
        </p:txBody>
      </p:sp>
      <p:pic>
        <p:nvPicPr>
          <p:cNvPr id="3" name="Picture 2" descr="A graph of a graph showing the energy&#10;&#10;Description automatically generated with medium confidence">
            <a:extLst>
              <a:ext uri="{FF2B5EF4-FFF2-40B4-BE49-F238E27FC236}">
                <a16:creationId xmlns:a16="http://schemas.microsoft.com/office/drawing/2014/main" id="{13B06481-CE01-9BE1-A6C0-2D0DFCD430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174" y="863867"/>
            <a:ext cx="9769652" cy="5861791"/>
          </a:xfrm>
          <a:prstGeom prst="rect">
            <a:avLst/>
          </a:prstGeom>
        </p:spPr>
      </p:pic>
      <p:sp>
        <p:nvSpPr>
          <p:cNvPr id="6" name="TextBox 5">
            <a:extLst>
              <a:ext uri="{FF2B5EF4-FFF2-40B4-BE49-F238E27FC236}">
                <a16:creationId xmlns:a16="http://schemas.microsoft.com/office/drawing/2014/main" id="{03975C74-938F-7A83-4FC7-EA745943F529}"/>
              </a:ext>
            </a:extLst>
          </p:cNvPr>
          <p:cNvSpPr txBox="1"/>
          <p:nvPr/>
        </p:nvSpPr>
        <p:spPr>
          <a:xfrm>
            <a:off x="11778916" y="6479228"/>
            <a:ext cx="421105" cy="37877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354962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Graphite</a:t>
            </a:r>
          </a:p>
        </p:txBody>
      </p:sp>
      <p:pic>
        <p:nvPicPr>
          <p:cNvPr id="3" name="Picture 2" descr="A graph of energy and a number of numbers&#10;&#10;Description automatically generated with medium confidence">
            <a:extLst>
              <a:ext uri="{FF2B5EF4-FFF2-40B4-BE49-F238E27FC236}">
                <a16:creationId xmlns:a16="http://schemas.microsoft.com/office/drawing/2014/main" id="{9378DBC8-3926-6153-639E-572133D6AC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174" y="863867"/>
            <a:ext cx="9769651" cy="5861791"/>
          </a:xfrm>
          <a:prstGeom prst="rect">
            <a:avLst/>
          </a:prstGeom>
        </p:spPr>
      </p:pic>
      <p:sp>
        <p:nvSpPr>
          <p:cNvPr id="6" name="TextBox 5">
            <a:extLst>
              <a:ext uri="{FF2B5EF4-FFF2-40B4-BE49-F238E27FC236}">
                <a16:creationId xmlns:a16="http://schemas.microsoft.com/office/drawing/2014/main" id="{D6366691-20A8-7B56-5208-0CC6532E6073}"/>
              </a:ext>
            </a:extLst>
          </p:cNvPr>
          <p:cNvSpPr txBox="1"/>
          <p:nvPr/>
        </p:nvSpPr>
        <p:spPr>
          <a:xfrm>
            <a:off x="11778916" y="6479228"/>
            <a:ext cx="421105" cy="378772"/>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615536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Graphite</a:t>
            </a:r>
          </a:p>
        </p:txBody>
      </p:sp>
      <p:pic>
        <p:nvPicPr>
          <p:cNvPr id="4" name="Picture 3" descr="A graph of a graph showing the energy&#10;&#10;Description automatically generated with medium confidence">
            <a:extLst>
              <a:ext uri="{FF2B5EF4-FFF2-40B4-BE49-F238E27FC236}">
                <a16:creationId xmlns:a16="http://schemas.microsoft.com/office/drawing/2014/main" id="{DAB28C08-DF73-3478-4533-2864FF1D0E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174" y="863867"/>
            <a:ext cx="9769652" cy="5861791"/>
          </a:xfrm>
          <a:prstGeom prst="rect">
            <a:avLst/>
          </a:prstGeom>
        </p:spPr>
      </p:pic>
      <p:sp>
        <p:nvSpPr>
          <p:cNvPr id="6" name="TextBox 5">
            <a:extLst>
              <a:ext uri="{FF2B5EF4-FFF2-40B4-BE49-F238E27FC236}">
                <a16:creationId xmlns:a16="http://schemas.microsoft.com/office/drawing/2014/main" id="{7B441374-C976-245E-1DE1-CACEF7E9AEF9}"/>
              </a:ext>
            </a:extLst>
          </p:cNvPr>
          <p:cNvSpPr txBox="1"/>
          <p:nvPr/>
        </p:nvSpPr>
        <p:spPr>
          <a:xfrm>
            <a:off x="11778916" y="6479228"/>
            <a:ext cx="421105" cy="378772"/>
          </a:xfrm>
          <a:prstGeom prst="rect">
            <a:avLst/>
          </a:prstGeom>
          <a:noFill/>
        </p:spPr>
        <p:txBody>
          <a:bodyPr wrap="square" rtlCol="0">
            <a:spAutoFit/>
          </a:bodyPr>
          <a:lstStyle/>
          <a:p>
            <a:r>
              <a:rPr lang="en-US" dirty="0"/>
              <a:t>11</a:t>
            </a:r>
          </a:p>
        </p:txBody>
      </p:sp>
    </p:spTree>
    <p:extLst>
      <p:ext uri="{BB962C8B-B14F-4D97-AF65-F5344CB8AC3E}">
        <p14:creationId xmlns:p14="http://schemas.microsoft.com/office/powerpoint/2010/main" val="3776825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055CC-1E98-173F-03DD-44856AC5A2C8}"/>
              </a:ext>
            </a:extLst>
          </p:cNvPr>
          <p:cNvSpPr>
            <a:spLocks noGrp="1"/>
          </p:cNvSpPr>
          <p:nvPr>
            <p:ph type="title"/>
          </p:nvPr>
        </p:nvSpPr>
        <p:spPr>
          <a:xfrm>
            <a:off x="657224" y="1437996"/>
            <a:ext cx="10772775" cy="1658198"/>
          </a:xfrm>
        </p:spPr>
        <p:txBody>
          <a:bodyPr/>
          <a:lstStyle/>
          <a:p>
            <a:r>
              <a:rPr lang="en-US" dirty="0"/>
              <a:t>Neutrons Scattering with Iron</a:t>
            </a:r>
          </a:p>
        </p:txBody>
      </p:sp>
      <p:sp>
        <p:nvSpPr>
          <p:cNvPr id="3" name="TextBox 2">
            <a:extLst>
              <a:ext uri="{FF2B5EF4-FFF2-40B4-BE49-F238E27FC236}">
                <a16:creationId xmlns:a16="http://schemas.microsoft.com/office/drawing/2014/main" id="{CFE07D8A-E348-FA2E-9E8B-C859E9B30A78}"/>
              </a:ext>
            </a:extLst>
          </p:cNvPr>
          <p:cNvSpPr txBox="1"/>
          <p:nvPr/>
        </p:nvSpPr>
        <p:spPr>
          <a:xfrm>
            <a:off x="11778916" y="6479228"/>
            <a:ext cx="421105" cy="378772"/>
          </a:xfrm>
          <a:prstGeom prst="rect">
            <a:avLst/>
          </a:prstGeom>
          <a:noFill/>
        </p:spPr>
        <p:txBody>
          <a:bodyPr wrap="square" rtlCol="0">
            <a:spAutoFit/>
          </a:bodyPr>
          <a:lstStyle/>
          <a:p>
            <a:r>
              <a:rPr lang="en-US" dirty="0"/>
              <a:t>12</a:t>
            </a:r>
          </a:p>
        </p:txBody>
      </p:sp>
    </p:spTree>
    <p:extLst>
      <p:ext uri="{BB962C8B-B14F-4D97-AF65-F5344CB8AC3E}">
        <p14:creationId xmlns:p14="http://schemas.microsoft.com/office/powerpoint/2010/main" val="2440914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4" name="Picture 3" descr="A graph of energy and energy&#10;&#10;Description automatically generated with medium confidence">
            <a:extLst>
              <a:ext uri="{FF2B5EF4-FFF2-40B4-BE49-F238E27FC236}">
                <a16:creationId xmlns:a16="http://schemas.microsoft.com/office/drawing/2014/main" id="{3F91A7FB-1FC0-3C7B-80F1-4951AB7A25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48" y="851835"/>
            <a:ext cx="9789704" cy="5873823"/>
          </a:xfrm>
          <a:prstGeom prst="rect">
            <a:avLst/>
          </a:prstGeom>
        </p:spPr>
      </p:pic>
      <p:sp>
        <p:nvSpPr>
          <p:cNvPr id="6" name="TextBox 5">
            <a:extLst>
              <a:ext uri="{FF2B5EF4-FFF2-40B4-BE49-F238E27FC236}">
                <a16:creationId xmlns:a16="http://schemas.microsoft.com/office/drawing/2014/main" id="{C8FE1EE6-C495-6C5F-7FDF-15CB2575E011}"/>
              </a:ext>
            </a:extLst>
          </p:cNvPr>
          <p:cNvSpPr txBox="1"/>
          <p:nvPr/>
        </p:nvSpPr>
        <p:spPr>
          <a:xfrm>
            <a:off x="11778916" y="6479228"/>
            <a:ext cx="421105" cy="378772"/>
          </a:xfrm>
          <a:prstGeom prst="rect">
            <a:avLst/>
          </a:prstGeom>
          <a:noFill/>
        </p:spPr>
        <p:txBody>
          <a:bodyPr wrap="square" rtlCol="0">
            <a:spAutoFit/>
          </a:bodyPr>
          <a:lstStyle/>
          <a:p>
            <a:r>
              <a:rPr lang="en-US" dirty="0"/>
              <a:t>13</a:t>
            </a:r>
          </a:p>
        </p:txBody>
      </p:sp>
    </p:spTree>
    <p:extLst>
      <p:ext uri="{BB962C8B-B14F-4D97-AF65-F5344CB8AC3E}">
        <p14:creationId xmlns:p14="http://schemas.microsoft.com/office/powerpoint/2010/main" val="263844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4" name="Picture 3" descr="A graph of an energy level&#10;&#10;Description automatically generated with medium confidence">
            <a:extLst>
              <a:ext uri="{FF2B5EF4-FFF2-40B4-BE49-F238E27FC236}">
                <a16:creationId xmlns:a16="http://schemas.microsoft.com/office/drawing/2014/main" id="{8C5DA096-CE42-578A-D7F8-C345ACF644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48" y="851835"/>
            <a:ext cx="9789704" cy="5873823"/>
          </a:xfrm>
          <a:prstGeom prst="rect">
            <a:avLst/>
          </a:prstGeom>
        </p:spPr>
      </p:pic>
      <p:sp>
        <p:nvSpPr>
          <p:cNvPr id="8" name="TextBox 7">
            <a:extLst>
              <a:ext uri="{FF2B5EF4-FFF2-40B4-BE49-F238E27FC236}">
                <a16:creationId xmlns:a16="http://schemas.microsoft.com/office/drawing/2014/main" id="{D56BF482-C804-5D03-F8B3-AFB6D367E548}"/>
              </a:ext>
            </a:extLst>
          </p:cNvPr>
          <p:cNvSpPr txBox="1"/>
          <p:nvPr/>
        </p:nvSpPr>
        <p:spPr>
          <a:xfrm>
            <a:off x="11778916" y="6479228"/>
            <a:ext cx="421105" cy="378772"/>
          </a:xfrm>
          <a:prstGeom prst="rect">
            <a:avLst/>
          </a:prstGeom>
          <a:noFill/>
        </p:spPr>
        <p:txBody>
          <a:bodyPr wrap="square" rtlCol="0">
            <a:spAutoFit/>
          </a:bodyPr>
          <a:lstStyle/>
          <a:p>
            <a:r>
              <a:rPr lang="en-US" dirty="0"/>
              <a:t>14</a:t>
            </a:r>
          </a:p>
        </p:txBody>
      </p:sp>
    </p:spTree>
    <p:extLst>
      <p:ext uri="{BB962C8B-B14F-4D97-AF65-F5344CB8AC3E}">
        <p14:creationId xmlns:p14="http://schemas.microsoft.com/office/powerpoint/2010/main" val="2209605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3" name="Picture 2" descr="A graph of energy and energy&#10;&#10;Description automatically generated with medium confidence">
            <a:extLst>
              <a:ext uri="{FF2B5EF4-FFF2-40B4-BE49-F238E27FC236}">
                <a16:creationId xmlns:a16="http://schemas.microsoft.com/office/drawing/2014/main" id="{153F1899-74B6-2C89-6FAB-606E5583E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883" y="717117"/>
            <a:ext cx="10014234" cy="6008541"/>
          </a:xfrm>
          <a:prstGeom prst="rect">
            <a:avLst/>
          </a:prstGeom>
        </p:spPr>
      </p:pic>
      <p:sp>
        <p:nvSpPr>
          <p:cNvPr id="6" name="TextBox 5">
            <a:extLst>
              <a:ext uri="{FF2B5EF4-FFF2-40B4-BE49-F238E27FC236}">
                <a16:creationId xmlns:a16="http://schemas.microsoft.com/office/drawing/2014/main" id="{ED3878A5-C9EF-6329-1968-F2829ACCDBFE}"/>
              </a:ext>
            </a:extLst>
          </p:cNvPr>
          <p:cNvSpPr txBox="1"/>
          <p:nvPr/>
        </p:nvSpPr>
        <p:spPr>
          <a:xfrm>
            <a:off x="11778916" y="6479228"/>
            <a:ext cx="421105" cy="378772"/>
          </a:xfrm>
          <a:prstGeom prst="rect">
            <a:avLst/>
          </a:prstGeom>
          <a:noFill/>
        </p:spPr>
        <p:txBody>
          <a:bodyPr wrap="square" rtlCol="0">
            <a:spAutoFit/>
          </a:bodyPr>
          <a:lstStyle/>
          <a:p>
            <a:r>
              <a:rPr lang="en-US" dirty="0"/>
              <a:t>15</a:t>
            </a:r>
          </a:p>
        </p:txBody>
      </p:sp>
    </p:spTree>
    <p:extLst>
      <p:ext uri="{BB962C8B-B14F-4D97-AF65-F5344CB8AC3E}">
        <p14:creationId xmlns:p14="http://schemas.microsoft.com/office/powerpoint/2010/main" val="110380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3" name="Picture 2" descr="A graph of a graph showing a number of energy&#10;&#10;Description automatically generated with medium confidence">
            <a:extLst>
              <a:ext uri="{FF2B5EF4-FFF2-40B4-BE49-F238E27FC236}">
                <a16:creationId xmlns:a16="http://schemas.microsoft.com/office/drawing/2014/main" id="{D81E8188-0999-12DA-521D-6B0BDCA4D2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47" y="851835"/>
            <a:ext cx="9789705" cy="5873823"/>
          </a:xfrm>
          <a:prstGeom prst="rect">
            <a:avLst/>
          </a:prstGeom>
        </p:spPr>
      </p:pic>
      <p:sp>
        <p:nvSpPr>
          <p:cNvPr id="6" name="TextBox 5">
            <a:extLst>
              <a:ext uri="{FF2B5EF4-FFF2-40B4-BE49-F238E27FC236}">
                <a16:creationId xmlns:a16="http://schemas.microsoft.com/office/drawing/2014/main" id="{E1F74457-88E9-F9CB-EC7A-5685490066CB}"/>
              </a:ext>
            </a:extLst>
          </p:cNvPr>
          <p:cNvSpPr txBox="1"/>
          <p:nvPr/>
        </p:nvSpPr>
        <p:spPr>
          <a:xfrm>
            <a:off x="11778916" y="6479228"/>
            <a:ext cx="421105" cy="378772"/>
          </a:xfrm>
          <a:prstGeom prst="rect">
            <a:avLst/>
          </a:prstGeom>
          <a:noFill/>
        </p:spPr>
        <p:txBody>
          <a:bodyPr wrap="square" rtlCol="0">
            <a:spAutoFit/>
          </a:bodyPr>
          <a:lstStyle/>
          <a:p>
            <a:r>
              <a:rPr lang="en-US" dirty="0"/>
              <a:t>16</a:t>
            </a:r>
          </a:p>
        </p:txBody>
      </p:sp>
    </p:spTree>
    <p:extLst>
      <p:ext uri="{BB962C8B-B14F-4D97-AF65-F5344CB8AC3E}">
        <p14:creationId xmlns:p14="http://schemas.microsoft.com/office/powerpoint/2010/main" val="3015273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4" name="Picture 3" descr="A graph of a graph showing the number of energy&#10;&#10;Description automatically generated with medium confidence">
            <a:extLst>
              <a:ext uri="{FF2B5EF4-FFF2-40B4-BE49-F238E27FC236}">
                <a16:creationId xmlns:a16="http://schemas.microsoft.com/office/drawing/2014/main" id="{18BDFB4F-794A-AE36-E714-6384C4EAF0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47" y="717117"/>
            <a:ext cx="9789705" cy="5873823"/>
          </a:xfrm>
          <a:prstGeom prst="rect">
            <a:avLst/>
          </a:prstGeom>
        </p:spPr>
      </p:pic>
      <p:sp>
        <p:nvSpPr>
          <p:cNvPr id="6" name="TextBox 5">
            <a:extLst>
              <a:ext uri="{FF2B5EF4-FFF2-40B4-BE49-F238E27FC236}">
                <a16:creationId xmlns:a16="http://schemas.microsoft.com/office/drawing/2014/main" id="{D18E7C4E-7917-DFE9-F9CC-B726E71BB61D}"/>
              </a:ext>
            </a:extLst>
          </p:cNvPr>
          <p:cNvSpPr txBox="1"/>
          <p:nvPr/>
        </p:nvSpPr>
        <p:spPr>
          <a:xfrm>
            <a:off x="11778916" y="6479228"/>
            <a:ext cx="421105" cy="378772"/>
          </a:xfrm>
          <a:prstGeom prst="rect">
            <a:avLst/>
          </a:prstGeom>
          <a:noFill/>
        </p:spPr>
        <p:txBody>
          <a:bodyPr wrap="square" rtlCol="0">
            <a:spAutoFit/>
          </a:bodyPr>
          <a:lstStyle/>
          <a:p>
            <a:r>
              <a:rPr lang="en-US" dirty="0"/>
              <a:t>17</a:t>
            </a:r>
          </a:p>
        </p:txBody>
      </p:sp>
    </p:spTree>
    <p:extLst>
      <p:ext uri="{BB962C8B-B14F-4D97-AF65-F5344CB8AC3E}">
        <p14:creationId xmlns:p14="http://schemas.microsoft.com/office/powerpoint/2010/main" val="1707086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055CC-1E98-173F-03DD-44856AC5A2C8}"/>
              </a:ext>
            </a:extLst>
          </p:cNvPr>
          <p:cNvSpPr>
            <a:spLocks noGrp="1"/>
          </p:cNvSpPr>
          <p:nvPr>
            <p:ph type="title"/>
          </p:nvPr>
        </p:nvSpPr>
        <p:spPr>
          <a:xfrm>
            <a:off x="657224" y="1437996"/>
            <a:ext cx="10772775" cy="1658198"/>
          </a:xfrm>
        </p:spPr>
        <p:txBody>
          <a:bodyPr/>
          <a:lstStyle/>
          <a:p>
            <a:r>
              <a:rPr lang="en-US" dirty="0"/>
              <a:t>Gamma Production from Neutrons Scattering with Iron</a:t>
            </a:r>
          </a:p>
        </p:txBody>
      </p:sp>
      <p:sp>
        <p:nvSpPr>
          <p:cNvPr id="3" name="TextBox 2">
            <a:extLst>
              <a:ext uri="{FF2B5EF4-FFF2-40B4-BE49-F238E27FC236}">
                <a16:creationId xmlns:a16="http://schemas.microsoft.com/office/drawing/2014/main" id="{EBE5FBEB-0E43-2F6C-DEA6-AA2A185DBF70}"/>
              </a:ext>
            </a:extLst>
          </p:cNvPr>
          <p:cNvSpPr txBox="1"/>
          <p:nvPr/>
        </p:nvSpPr>
        <p:spPr>
          <a:xfrm>
            <a:off x="11778916" y="6479228"/>
            <a:ext cx="421105" cy="378772"/>
          </a:xfrm>
          <a:prstGeom prst="rect">
            <a:avLst/>
          </a:prstGeom>
          <a:noFill/>
        </p:spPr>
        <p:txBody>
          <a:bodyPr wrap="square" rtlCol="0">
            <a:spAutoFit/>
          </a:bodyPr>
          <a:lstStyle/>
          <a:p>
            <a:r>
              <a:rPr lang="en-US" dirty="0"/>
              <a:t>18</a:t>
            </a:r>
          </a:p>
        </p:txBody>
      </p:sp>
    </p:spTree>
    <p:extLst>
      <p:ext uri="{BB962C8B-B14F-4D97-AF65-F5344CB8AC3E}">
        <p14:creationId xmlns:p14="http://schemas.microsoft.com/office/powerpoint/2010/main" val="1001958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B0623-E0D7-33A2-22D8-9688965B44F9}"/>
              </a:ext>
            </a:extLst>
          </p:cNvPr>
          <p:cNvSpPr>
            <a:spLocks noGrp="1"/>
          </p:cNvSpPr>
          <p:nvPr>
            <p:ph type="title"/>
          </p:nvPr>
        </p:nvSpPr>
        <p:spPr>
          <a:xfrm>
            <a:off x="709612" y="210775"/>
            <a:ext cx="10772775" cy="727688"/>
          </a:xfrm>
        </p:spPr>
        <p:txBody>
          <a:bodyPr>
            <a:normAutofit fontScale="90000"/>
          </a:bodyPr>
          <a:lstStyle/>
          <a:p>
            <a:r>
              <a:rPr lang="en-US" dirty="0"/>
              <a:t>Contents</a:t>
            </a:r>
          </a:p>
        </p:txBody>
      </p:sp>
      <p:sp>
        <p:nvSpPr>
          <p:cNvPr id="4" name="TextBox 3">
            <a:extLst>
              <a:ext uri="{FF2B5EF4-FFF2-40B4-BE49-F238E27FC236}">
                <a16:creationId xmlns:a16="http://schemas.microsoft.com/office/drawing/2014/main" id="{9F0E221F-D89F-322E-E1EB-BCA9A60949E9}"/>
              </a:ext>
            </a:extLst>
          </p:cNvPr>
          <p:cNvSpPr txBox="1"/>
          <p:nvPr/>
        </p:nvSpPr>
        <p:spPr>
          <a:xfrm>
            <a:off x="709612" y="1071801"/>
            <a:ext cx="10299032" cy="5786199"/>
          </a:xfrm>
          <a:prstGeom prst="rect">
            <a:avLst/>
          </a:prstGeom>
          <a:noFill/>
        </p:spPr>
        <p:txBody>
          <a:bodyPr wrap="square" rtlCol="0">
            <a:spAutoFit/>
          </a:bodyPr>
          <a:lstStyle/>
          <a:p>
            <a:pPr marL="285750" indent="-285750">
              <a:buFont typeface="Arial" panose="020B0604020202020204" pitchFamily="34" charset="0"/>
              <a:buChar char="•"/>
            </a:pPr>
            <a:r>
              <a:rPr lang="en-US" sz="3200" dirty="0"/>
              <a:t>RPI High Energy Scattering System and Simulation Needs</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Difficulties with MCNP</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Modeling High Energy Scattering with </a:t>
            </a:r>
            <a:r>
              <a:rPr lang="en-US" sz="3200" dirty="0" err="1"/>
              <a:t>OpenMC</a:t>
            </a:r>
            <a:endParaRPr lang="en-US" sz="3200" dirty="0"/>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Graphite Sample Results</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Iron Sample Results</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Conclusions</a:t>
            </a:r>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BBFC0150-CA33-7E18-C39A-40FFC8C47664}"/>
              </a:ext>
            </a:extLst>
          </p:cNvPr>
          <p:cNvSpPr txBox="1"/>
          <p:nvPr/>
        </p:nvSpPr>
        <p:spPr>
          <a:xfrm>
            <a:off x="11778916" y="6479228"/>
            <a:ext cx="421105" cy="378772"/>
          </a:xfrm>
          <a:prstGeom prst="rect">
            <a:avLst/>
          </a:prstGeom>
          <a:noFill/>
        </p:spPr>
        <p:txBody>
          <a:bodyPr wrap="square" rtlCol="0">
            <a:spAutoFit/>
          </a:bodyPr>
          <a:lstStyle/>
          <a:p>
            <a:r>
              <a:rPr lang="en-US" dirty="0"/>
              <a:t>1</a:t>
            </a:r>
          </a:p>
        </p:txBody>
      </p:sp>
    </p:spTree>
    <p:extLst>
      <p:ext uri="{BB962C8B-B14F-4D97-AF65-F5344CB8AC3E}">
        <p14:creationId xmlns:p14="http://schemas.microsoft.com/office/powerpoint/2010/main" val="2788595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3" name="Picture 2" descr="A graph of a flight detector&#10;&#10;Description automatically generated">
            <a:extLst>
              <a:ext uri="{FF2B5EF4-FFF2-40B4-BE49-F238E27FC236}">
                <a16:creationId xmlns:a16="http://schemas.microsoft.com/office/drawing/2014/main" id="{54D7EEEC-21D3-6074-697F-72551FB90B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47" y="851835"/>
            <a:ext cx="9789705" cy="5873823"/>
          </a:xfrm>
          <a:prstGeom prst="rect">
            <a:avLst/>
          </a:prstGeom>
        </p:spPr>
      </p:pic>
      <p:sp>
        <p:nvSpPr>
          <p:cNvPr id="6" name="TextBox 5">
            <a:extLst>
              <a:ext uri="{FF2B5EF4-FFF2-40B4-BE49-F238E27FC236}">
                <a16:creationId xmlns:a16="http://schemas.microsoft.com/office/drawing/2014/main" id="{E4F9EA98-54CF-0697-7BFB-431D86FB4C59}"/>
              </a:ext>
            </a:extLst>
          </p:cNvPr>
          <p:cNvSpPr txBox="1"/>
          <p:nvPr/>
        </p:nvSpPr>
        <p:spPr>
          <a:xfrm>
            <a:off x="11778916" y="6479228"/>
            <a:ext cx="421105" cy="378772"/>
          </a:xfrm>
          <a:prstGeom prst="rect">
            <a:avLst/>
          </a:prstGeom>
          <a:noFill/>
        </p:spPr>
        <p:txBody>
          <a:bodyPr wrap="square" rtlCol="0">
            <a:spAutoFit/>
          </a:bodyPr>
          <a:lstStyle/>
          <a:p>
            <a:r>
              <a:rPr lang="en-US" dirty="0"/>
              <a:t>19</a:t>
            </a:r>
          </a:p>
        </p:txBody>
      </p:sp>
    </p:spTree>
    <p:extLst>
      <p:ext uri="{BB962C8B-B14F-4D97-AF65-F5344CB8AC3E}">
        <p14:creationId xmlns:p14="http://schemas.microsoft.com/office/powerpoint/2010/main" val="2337918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Iron</a:t>
            </a:r>
          </a:p>
        </p:txBody>
      </p:sp>
      <p:pic>
        <p:nvPicPr>
          <p:cNvPr id="7" name="Picture 6" descr="A graph of a flight detector&#10;&#10;Description automatically generated">
            <a:extLst>
              <a:ext uri="{FF2B5EF4-FFF2-40B4-BE49-F238E27FC236}">
                <a16:creationId xmlns:a16="http://schemas.microsoft.com/office/drawing/2014/main" id="{92ED1061-797B-407E-4023-C8D1DAE7DE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148" y="802507"/>
            <a:ext cx="9789704" cy="5873823"/>
          </a:xfrm>
          <a:prstGeom prst="rect">
            <a:avLst/>
          </a:prstGeom>
        </p:spPr>
      </p:pic>
      <p:sp>
        <p:nvSpPr>
          <p:cNvPr id="10" name="TextBox 9">
            <a:extLst>
              <a:ext uri="{FF2B5EF4-FFF2-40B4-BE49-F238E27FC236}">
                <a16:creationId xmlns:a16="http://schemas.microsoft.com/office/drawing/2014/main" id="{D7E73CAC-AB16-617A-F299-C134E0CFF7E3}"/>
              </a:ext>
            </a:extLst>
          </p:cNvPr>
          <p:cNvSpPr txBox="1"/>
          <p:nvPr/>
        </p:nvSpPr>
        <p:spPr>
          <a:xfrm>
            <a:off x="11778916" y="6479228"/>
            <a:ext cx="421105" cy="378772"/>
          </a:xfrm>
          <a:prstGeom prst="rect">
            <a:avLst/>
          </a:prstGeom>
          <a:noFill/>
        </p:spPr>
        <p:txBody>
          <a:bodyPr wrap="square" rtlCol="0">
            <a:spAutoFit/>
          </a:bodyPr>
          <a:lstStyle/>
          <a:p>
            <a:r>
              <a:rPr lang="en-US" dirty="0"/>
              <a:t>20</a:t>
            </a:r>
          </a:p>
        </p:txBody>
      </p:sp>
    </p:spTree>
    <p:extLst>
      <p:ext uri="{BB962C8B-B14F-4D97-AF65-F5344CB8AC3E}">
        <p14:creationId xmlns:p14="http://schemas.microsoft.com/office/powerpoint/2010/main" val="27215434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3FC52-31F3-D99C-E131-2F61D3C40647}"/>
              </a:ext>
            </a:extLst>
          </p:cNvPr>
          <p:cNvSpPr>
            <a:spLocks noGrp="1"/>
          </p:cNvSpPr>
          <p:nvPr>
            <p:ph type="title"/>
          </p:nvPr>
        </p:nvSpPr>
        <p:spPr>
          <a:xfrm>
            <a:off x="657224" y="18254"/>
            <a:ext cx="10772775" cy="908162"/>
          </a:xfrm>
        </p:spPr>
        <p:txBody>
          <a:bodyPr/>
          <a:lstStyle/>
          <a:p>
            <a:r>
              <a:rPr lang="en-US" dirty="0"/>
              <a:t>Conclusions</a:t>
            </a:r>
          </a:p>
        </p:txBody>
      </p:sp>
      <p:sp>
        <p:nvSpPr>
          <p:cNvPr id="3" name="TextBox 2">
            <a:extLst>
              <a:ext uri="{FF2B5EF4-FFF2-40B4-BE49-F238E27FC236}">
                <a16:creationId xmlns:a16="http://schemas.microsoft.com/office/drawing/2014/main" id="{CF9163F1-4A5E-1B29-7F63-D0FA99B1619A}"/>
              </a:ext>
            </a:extLst>
          </p:cNvPr>
          <p:cNvSpPr txBox="1"/>
          <p:nvPr/>
        </p:nvSpPr>
        <p:spPr>
          <a:xfrm>
            <a:off x="469232" y="1010640"/>
            <a:ext cx="10960767" cy="5324535"/>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t>OpenMC</a:t>
            </a:r>
            <a:r>
              <a:rPr lang="en-US" sz="2800" dirty="0"/>
              <a:t> poses many potential advantages over MCNP</a:t>
            </a:r>
          </a:p>
          <a:p>
            <a:endParaRPr lang="en-US" sz="1200" dirty="0"/>
          </a:p>
          <a:p>
            <a:pPr marL="285750" indent="-285750">
              <a:buFont typeface="Arial" panose="020B0604020202020204" pitchFamily="34" charset="0"/>
              <a:buChar char="•"/>
            </a:pPr>
            <a:r>
              <a:rPr lang="en-US" sz="2800" dirty="0"/>
              <a:t>Simulated HES system for Graphite and Iron using </a:t>
            </a:r>
            <a:r>
              <a:rPr lang="en-US" sz="2800" dirty="0" err="1"/>
              <a:t>OpenMC</a:t>
            </a:r>
            <a:r>
              <a:rPr lang="en-US" sz="2800" dirty="0"/>
              <a:t> and MCNP</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2800" dirty="0"/>
              <a:t>Both codes have good agreement with each other for both samples, with neutrons and gammas</a:t>
            </a:r>
          </a:p>
          <a:p>
            <a:pPr marL="742950" lvl="1" indent="-285750">
              <a:buFont typeface="Arial" panose="020B0604020202020204" pitchFamily="34" charset="0"/>
              <a:buChar char="•"/>
            </a:pPr>
            <a:r>
              <a:rPr lang="en-US" sz="2800" dirty="0"/>
              <a:t>A few small differences were observed</a:t>
            </a:r>
          </a:p>
          <a:p>
            <a:pPr lvl="1"/>
            <a:endParaRPr lang="en-US" sz="1200" dirty="0"/>
          </a:p>
          <a:p>
            <a:pPr marL="285750" indent="-285750">
              <a:buFont typeface="Arial" panose="020B0604020202020204" pitchFamily="34" charset="0"/>
              <a:buChar char="•"/>
            </a:pPr>
            <a:r>
              <a:rPr lang="en-US" sz="2800" dirty="0"/>
              <a:t>Unable to give a fair performance comparison</a:t>
            </a:r>
          </a:p>
          <a:p>
            <a:pPr marL="742950" lvl="1" indent="-285750">
              <a:buFont typeface="Arial" panose="020B0604020202020204" pitchFamily="34" charset="0"/>
              <a:buChar char="•"/>
            </a:pPr>
            <a:r>
              <a:rPr lang="en-US" sz="2800" dirty="0" err="1"/>
              <a:t>OpenMC</a:t>
            </a:r>
            <a:r>
              <a:rPr lang="en-US" sz="2800" dirty="0"/>
              <a:t> used both MPI and OpenMP</a:t>
            </a:r>
          </a:p>
          <a:p>
            <a:pPr marL="742950" lvl="1" indent="-285750">
              <a:buFont typeface="Arial" panose="020B0604020202020204" pitchFamily="34" charset="0"/>
              <a:buChar char="•"/>
            </a:pPr>
            <a:r>
              <a:rPr lang="en-US" sz="2800" dirty="0"/>
              <a:t>MCNP only used MPI</a:t>
            </a:r>
          </a:p>
          <a:p>
            <a:pPr lvl="1"/>
            <a:endParaRPr lang="en-US" sz="1200" dirty="0"/>
          </a:p>
          <a:p>
            <a:pPr marL="285750" indent="-285750">
              <a:buFont typeface="Arial" panose="020B0604020202020204" pitchFamily="34" charset="0"/>
              <a:buChar char="•"/>
            </a:pPr>
            <a:r>
              <a:rPr lang="en-US" sz="2800" dirty="0"/>
              <a:t>Would like point detectors in </a:t>
            </a:r>
            <a:r>
              <a:rPr lang="en-US" sz="2800" dirty="0" err="1"/>
              <a:t>OpenMC</a:t>
            </a:r>
            <a:r>
              <a:rPr lang="en-US" sz="2800" dirty="0"/>
              <a:t> !</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2800" dirty="0"/>
              <a:t>We will be expanding use of </a:t>
            </a:r>
            <a:r>
              <a:rPr lang="en-US" sz="2800" dirty="0" err="1"/>
              <a:t>OpenMC</a:t>
            </a:r>
            <a:r>
              <a:rPr lang="en-US" sz="2800" dirty="0"/>
              <a:t> at the RPI LINAC moving forward</a:t>
            </a:r>
          </a:p>
        </p:txBody>
      </p:sp>
      <p:sp>
        <p:nvSpPr>
          <p:cNvPr id="4" name="TextBox 3">
            <a:extLst>
              <a:ext uri="{FF2B5EF4-FFF2-40B4-BE49-F238E27FC236}">
                <a16:creationId xmlns:a16="http://schemas.microsoft.com/office/drawing/2014/main" id="{53DF9EB9-E5BD-2414-44B8-051713159949}"/>
              </a:ext>
            </a:extLst>
          </p:cNvPr>
          <p:cNvSpPr txBox="1"/>
          <p:nvPr/>
        </p:nvSpPr>
        <p:spPr>
          <a:xfrm>
            <a:off x="11778916" y="6479228"/>
            <a:ext cx="421105" cy="378772"/>
          </a:xfrm>
          <a:prstGeom prst="rect">
            <a:avLst/>
          </a:prstGeom>
          <a:noFill/>
        </p:spPr>
        <p:txBody>
          <a:bodyPr wrap="square" rtlCol="0">
            <a:spAutoFit/>
          </a:bodyPr>
          <a:lstStyle/>
          <a:p>
            <a:r>
              <a:rPr lang="en-US" dirty="0"/>
              <a:t>21</a:t>
            </a:r>
          </a:p>
        </p:txBody>
      </p:sp>
    </p:spTree>
    <p:extLst>
      <p:ext uri="{BB962C8B-B14F-4D97-AF65-F5344CB8AC3E}">
        <p14:creationId xmlns:p14="http://schemas.microsoft.com/office/powerpoint/2010/main" val="841282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753AA-7C78-CB92-4E46-4CB4491E19C0}"/>
              </a:ext>
            </a:extLst>
          </p:cNvPr>
          <p:cNvSpPr>
            <a:spLocks noGrp="1"/>
          </p:cNvSpPr>
          <p:nvPr>
            <p:ph type="title"/>
          </p:nvPr>
        </p:nvSpPr>
        <p:spPr>
          <a:xfrm>
            <a:off x="709612" y="764228"/>
            <a:ext cx="10772775" cy="1658198"/>
          </a:xfrm>
        </p:spPr>
        <p:txBody>
          <a:bodyPr>
            <a:normAutofit fontScale="90000"/>
          </a:bodyPr>
          <a:lstStyle/>
          <a:p>
            <a:r>
              <a:rPr lang="en-US" dirty="0"/>
              <a:t>Thanks for listening !</a:t>
            </a:r>
            <a:br>
              <a:rPr lang="en-US" dirty="0"/>
            </a:br>
            <a:br>
              <a:rPr lang="en-US" dirty="0"/>
            </a:br>
            <a:r>
              <a:rPr lang="en-US" dirty="0"/>
              <a:t>Any questions ?</a:t>
            </a:r>
          </a:p>
        </p:txBody>
      </p:sp>
      <p:sp>
        <p:nvSpPr>
          <p:cNvPr id="3" name="TextBox 2">
            <a:extLst>
              <a:ext uri="{FF2B5EF4-FFF2-40B4-BE49-F238E27FC236}">
                <a16:creationId xmlns:a16="http://schemas.microsoft.com/office/drawing/2014/main" id="{E03575A0-50A8-2911-8622-C5170F4649DB}"/>
              </a:ext>
            </a:extLst>
          </p:cNvPr>
          <p:cNvSpPr txBox="1"/>
          <p:nvPr/>
        </p:nvSpPr>
        <p:spPr>
          <a:xfrm>
            <a:off x="11778916" y="6479228"/>
            <a:ext cx="421105" cy="378772"/>
          </a:xfrm>
          <a:prstGeom prst="rect">
            <a:avLst/>
          </a:prstGeom>
          <a:noFill/>
        </p:spPr>
        <p:txBody>
          <a:bodyPr wrap="square" rtlCol="0">
            <a:spAutoFit/>
          </a:bodyPr>
          <a:lstStyle/>
          <a:p>
            <a:r>
              <a:rPr lang="en-US" dirty="0"/>
              <a:t>22</a:t>
            </a:r>
          </a:p>
        </p:txBody>
      </p:sp>
      <p:pic>
        <p:nvPicPr>
          <p:cNvPr id="4" name="Picture 3" descr="A black and white logo&#10;&#10;Description automatically generated">
            <a:extLst>
              <a:ext uri="{FF2B5EF4-FFF2-40B4-BE49-F238E27FC236}">
                <a16:creationId xmlns:a16="http://schemas.microsoft.com/office/drawing/2014/main" id="{1B3F14FF-56F0-89E8-5019-DFDC8E0BF0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802" y="4636365"/>
            <a:ext cx="4395225" cy="1066802"/>
          </a:xfrm>
          <a:prstGeom prst="rect">
            <a:avLst/>
          </a:prstGeom>
        </p:spPr>
      </p:pic>
      <p:sp>
        <p:nvSpPr>
          <p:cNvPr id="5" name="Rectangle: Rounded Corners 4">
            <a:extLst>
              <a:ext uri="{FF2B5EF4-FFF2-40B4-BE49-F238E27FC236}">
                <a16:creationId xmlns:a16="http://schemas.microsoft.com/office/drawing/2014/main" id="{EBBD6E72-925F-AD64-45C1-54B326C59A63}"/>
              </a:ext>
            </a:extLst>
          </p:cNvPr>
          <p:cNvSpPr/>
          <p:nvPr/>
        </p:nvSpPr>
        <p:spPr>
          <a:xfrm>
            <a:off x="8527983" y="4349300"/>
            <a:ext cx="3176337" cy="1443789"/>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logo with blue and green text&#10;&#10;Description automatically generated">
            <a:extLst>
              <a:ext uri="{FF2B5EF4-FFF2-40B4-BE49-F238E27FC236}">
                <a16:creationId xmlns:a16="http://schemas.microsoft.com/office/drawing/2014/main" id="{9BEB7A0A-4EBB-FB49-A010-6FBE3C04D1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5495" y="4439220"/>
            <a:ext cx="2821311" cy="1263947"/>
          </a:xfrm>
          <a:prstGeom prst="rect">
            <a:avLst/>
          </a:prstGeom>
        </p:spPr>
      </p:pic>
    </p:spTree>
    <p:extLst>
      <p:ext uri="{BB962C8B-B14F-4D97-AF65-F5344CB8AC3E}">
        <p14:creationId xmlns:p14="http://schemas.microsoft.com/office/powerpoint/2010/main" val="127692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1B742E7-9F4D-942F-DAFD-99F92DDA36E4}"/>
              </a:ext>
            </a:extLst>
          </p:cNvPr>
          <p:cNvSpPr/>
          <p:nvPr/>
        </p:nvSpPr>
        <p:spPr>
          <a:xfrm>
            <a:off x="6605338" y="986593"/>
            <a:ext cx="5029200" cy="5677994"/>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50E437-4FD1-ACFD-C346-E79FB47277DD}"/>
              </a:ext>
            </a:extLst>
          </p:cNvPr>
          <p:cNvSpPr>
            <a:spLocks noGrp="1"/>
          </p:cNvSpPr>
          <p:nvPr>
            <p:ph type="title"/>
          </p:nvPr>
        </p:nvSpPr>
        <p:spPr>
          <a:xfrm>
            <a:off x="200024" y="17945"/>
            <a:ext cx="10772775" cy="1069775"/>
          </a:xfrm>
        </p:spPr>
        <p:txBody>
          <a:bodyPr/>
          <a:lstStyle/>
          <a:p>
            <a:r>
              <a:rPr lang="en-US" dirty="0"/>
              <a:t>High Energy Scattering (HES) System</a:t>
            </a:r>
          </a:p>
        </p:txBody>
      </p:sp>
      <p:sp>
        <p:nvSpPr>
          <p:cNvPr id="5" name="TextBox 4">
            <a:extLst>
              <a:ext uri="{FF2B5EF4-FFF2-40B4-BE49-F238E27FC236}">
                <a16:creationId xmlns:a16="http://schemas.microsoft.com/office/drawing/2014/main" id="{16DD02CB-D60B-B3BC-36BE-69E76DAD037A}"/>
              </a:ext>
            </a:extLst>
          </p:cNvPr>
          <p:cNvSpPr txBox="1"/>
          <p:nvPr/>
        </p:nvSpPr>
        <p:spPr>
          <a:xfrm>
            <a:off x="200024" y="1453541"/>
            <a:ext cx="5762626" cy="4401205"/>
          </a:xfrm>
          <a:prstGeom prst="rect">
            <a:avLst/>
          </a:prstGeom>
          <a:noFill/>
        </p:spPr>
        <p:txBody>
          <a:bodyPr wrap="square" rtlCol="0">
            <a:spAutoFit/>
          </a:bodyPr>
          <a:lstStyle/>
          <a:p>
            <a:pPr marL="285750" indent="-285750">
              <a:buFont typeface="Arial" panose="020B0604020202020204" pitchFamily="34" charset="0"/>
              <a:buChar char="•"/>
            </a:pPr>
            <a:r>
              <a:rPr lang="en-US" sz="2800" dirty="0"/>
              <a:t>RPI LINAC has a HES system for quasi-differential scattering measurements</a:t>
            </a:r>
          </a:p>
          <a:p>
            <a:endParaRPr lang="en-US" sz="2800" dirty="0"/>
          </a:p>
          <a:p>
            <a:pPr marL="285750" indent="-285750">
              <a:buFont typeface="Arial" panose="020B0604020202020204" pitchFamily="34" charset="0"/>
              <a:buChar char="•"/>
            </a:pPr>
            <a:r>
              <a:rPr lang="en-US" sz="2800" dirty="0"/>
              <a:t>Uses the Time-of-Flight (</a:t>
            </a:r>
            <a:r>
              <a:rPr lang="en-US" sz="2800" dirty="0" err="1"/>
              <a:t>ToF</a:t>
            </a:r>
            <a:r>
              <a:rPr lang="en-US" sz="2800" dirty="0"/>
              <a:t>) method for determining neutron energies</a:t>
            </a:r>
          </a:p>
          <a:p>
            <a:endParaRPr lang="en-US" sz="2800" dirty="0"/>
          </a:p>
          <a:p>
            <a:pPr marL="285750" indent="-285750">
              <a:buFont typeface="Arial" panose="020B0604020202020204" pitchFamily="34" charset="0"/>
              <a:buChar char="•"/>
            </a:pPr>
            <a:r>
              <a:rPr lang="en-US" sz="2800" dirty="0"/>
              <a:t>Useful energy interval of 0.5 MeV to 20 MeV</a:t>
            </a:r>
          </a:p>
        </p:txBody>
      </p:sp>
      <p:pic>
        <p:nvPicPr>
          <p:cNvPr id="4" name="Picture 3" descr="A drawing of a table with several objects on it&#10;&#10;Description automatically generated">
            <a:extLst>
              <a:ext uri="{FF2B5EF4-FFF2-40B4-BE49-F238E27FC236}">
                <a16:creationId xmlns:a16="http://schemas.microsoft.com/office/drawing/2014/main" id="{76C89F4E-E69F-BB15-BA34-A8387A40C7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8212" y="1110640"/>
            <a:ext cx="4383451" cy="5429899"/>
          </a:xfrm>
          <a:prstGeom prst="rect">
            <a:avLst/>
          </a:prstGeom>
        </p:spPr>
      </p:pic>
      <p:sp>
        <p:nvSpPr>
          <p:cNvPr id="7" name="TextBox 6">
            <a:extLst>
              <a:ext uri="{FF2B5EF4-FFF2-40B4-BE49-F238E27FC236}">
                <a16:creationId xmlns:a16="http://schemas.microsoft.com/office/drawing/2014/main" id="{CAEEA598-A37C-C3C6-55B6-F8534AD17185}"/>
              </a:ext>
            </a:extLst>
          </p:cNvPr>
          <p:cNvSpPr txBox="1"/>
          <p:nvPr/>
        </p:nvSpPr>
        <p:spPr>
          <a:xfrm>
            <a:off x="11778916" y="6479228"/>
            <a:ext cx="421105" cy="37877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155087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7A7C3-5CCF-1B62-657E-55F6D8D53E23}"/>
              </a:ext>
            </a:extLst>
          </p:cNvPr>
          <p:cNvSpPr>
            <a:spLocks noGrp="1"/>
          </p:cNvSpPr>
          <p:nvPr>
            <p:ph type="title"/>
          </p:nvPr>
        </p:nvSpPr>
        <p:spPr>
          <a:xfrm>
            <a:off x="321276" y="499533"/>
            <a:ext cx="10772775" cy="970921"/>
          </a:xfrm>
        </p:spPr>
        <p:txBody>
          <a:bodyPr/>
          <a:lstStyle/>
          <a:p>
            <a:r>
              <a:rPr lang="en-US" dirty="0"/>
              <a:t>Monte Carlo Simulations of HES System</a:t>
            </a:r>
          </a:p>
        </p:txBody>
      </p:sp>
      <p:sp>
        <p:nvSpPr>
          <p:cNvPr id="3" name="TextBox 2">
            <a:extLst>
              <a:ext uri="{FF2B5EF4-FFF2-40B4-BE49-F238E27FC236}">
                <a16:creationId xmlns:a16="http://schemas.microsoft.com/office/drawing/2014/main" id="{79757771-3F24-9A90-C87C-6155C862E597}"/>
              </a:ext>
            </a:extLst>
          </p:cNvPr>
          <p:cNvSpPr txBox="1"/>
          <p:nvPr/>
        </p:nvSpPr>
        <p:spPr>
          <a:xfrm>
            <a:off x="321276" y="1834152"/>
            <a:ext cx="9700054" cy="4524315"/>
          </a:xfrm>
          <a:prstGeom prst="rect">
            <a:avLst/>
          </a:prstGeom>
          <a:noFill/>
        </p:spPr>
        <p:txBody>
          <a:bodyPr wrap="square" rtlCol="0">
            <a:spAutoFit/>
          </a:bodyPr>
          <a:lstStyle/>
          <a:p>
            <a:pPr marL="285750" indent="-285750">
              <a:buFont typeface="Arial" panose="020B0604020202020204" pitchFamily="34" charset="0"/>
              <a:buChar char="•"/>
            </a:pPr>
            <a:r>
              <a:rPr lang="en-US" sz="2800" dirty="0"/>
              <a:t>Monte Carlo simulations are used for both evaluation validation and experiment design</a:t>
            </a:r>
          </a:p>
          <a:p>
            <a:endParaRPr lang="en-US" sz="2800" dirty="0"/>
          </a:p>
          <a:p>
            <a:pPr marL="285750" indent="-285750">
              <a:buFont typeface="Arial" panose="020B0604020202020204" pitchFamily="34" charset="0"/>
              <a:buChar char="•"/>
            </a:pPr>
            <a:r>
              <a:rPr lang="en-US" sz="2800" dirty="0"/>
              <a:t>At the RPI LINAC, MCNP6 is generally used for these simulations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All researchers and students know how to use MCNP</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F5 point detectors allow for reasonable statistics in a short period of time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4" name="TextBox 3">
            <a:extLst>
              <a:ext uri="{FF2B5EF4-FFF2-40B4-BE49-F238E27FC236}">
                <a16:creationId xmlns:a16="http://schemas.microsoft.com/office/drawing/2014/main" id="{5A54380B-65B8-632D-988E-DC35D202382E}"/>
              </a:ext>
            </a:extLst>
          </p:cNvPr>
          <p:cNvSpPr txBox="1"/>
          <p:nvPr/>
        </p:nvSpPr>
        <p:spPr>
          <a:xfrm>
            <a:off x="11778916" y="6479228"/>
            <a:ext cx="421105" cy="37877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2696181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7EADA-6DB7-AA19-EFF7-852CB4969912}"/>
              </a:ext>
            </a:extLst>
          </p:cNvPr>
          <p:cNvSpPr>
            <a:spLocks noGrp="1"/>
          </p:cNvSpPr>
          <p:nvPr>
            <p:ph type="title"/>
          </p:nvPr>
        </p:nvSpPr>
        <p:spPr>
          <a:xfrm>
            <a:off x="657224" y="499533"/>
            <a:ext cx="10772775" cy="847353"/>
          </a:xfrm>
        </p:spPr>
        <p:txBody>
          <a:bodyPr/>
          <a:lstStyle/>
          <a:p>
            <a:r>
              <a:rPr lang="en-US" dirty="0"/>
              <a:t>Difficulties with MCNP</a:t>
            </a:r>
          </a:p>
        </p:txBody>
      </p:sp>
      <p:sp>
        <p:nvSpPr>
          <p:cNvPr id="3" name="TextBox 2">
            <a:extLst>
              <a:ext uri="{FF2B5EF4-FFF2-40B4-BE49-F238E27FC236}">
                <a16:creationId xmlns:a16="http://schemas.microsoft.com/office/drawing/2014/main" id="{BF6FB467-1490-BC83-0963-E9A044FEDA23}"/>
              </a:ext>
            </a:extLst>
          </p:cNvPr>
          <p:cNvSpPr txBox="1"/>
          <p:nvPr/>
        </p:nvSpPr>
        <p:spPr>
          <a:xfrm>
            <a:off x="481915" y="2224218"/>
            <a:ext cx="6474940"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t>Only US citizens can get it</a:t>
            </a:r>
          </a:p>
          <a:p>
            <a:endParaRPr lang="en-US" sz="2800" dirty="0"/>
          </a:p>
          <a:p>
            <a:pPr marL="285750" indent="-285750">
              <a:buFont typeface="Arial" panose="020B0604020202020204" pitchFamily="34" charset="0"/>
              <a:buChar char="•"/>
            </a:pPr>
            <a:r>
              <a:rPr lang="en-US" sz="2800" dirty="0"/>
              <a:t>Export control rules make cluster management tedious</a:t>
            </a:r>
          </a:p>
          <a:p>
            <a:endParaRPr lang="en-US" sz="2800" dirty="0"/>
          </a:p>
          <a:p>
            <a:pPr marL="285750" indent="-285750">
              <a:buFont typeface="Arial" panose="020B0604020202020204" pitchFamily="34" charset="0"/>
              <a:buChar char="•"/>
            </a:pPr>
            <a:r>
              <a:rPr lang="en-US" sz="2800" dirty="0"/>
              <a:t>Modifications can’t be shared</a:t>
            </a:r>
          </a:p>
        </p:txBody>
      </p:sp>
      <p:pic>
        <p:nvPicPr>
          <p:cNvPr id="5" name="Picture 4" descr="A black and white drawing of two stick figures holding a square object&#10;&#10;Description automatically generated">
            <a:extLst>
              <a:ext uri="{FF2B5EF4-FFF2-40B4-BE49-F238E27FC236}">
                <a16:creationId xmlns:a16="http://schemas.microsoft.com/office/drawing/2014/main" id="{0E289C17-3C69-24C4-F11F-146D01D4FEFC}"/>
              </a:ext>
            </a:extLst>
          </p:cNvPr>
          <p:cNvPicPr>
            <a:picLocks noChangeAspect="1"/>
          </p:cNvPicPr>
          <p:nvPr/>
        </p:nvPicPr>
        <p:blipFill rotWithShape="1">
          <a:blip r:embed="rId3">
            <a:extLst>
              <a:ext uri="{28A0092B-C50C-407E-A947-70E740481C1C}">
                <a14:useLocalDpi xmlns:a14="http://schemas.microsoft.com/office/drawing/2010/main" val="0"/>
              </a:ext>
            </a:extLst>
          </a:blip>
          <a:srcRect l="20068" t="24893" r="20941" b="28594"/>
          <a:stretch/>
        </p:blipFill>
        <p:spPr>
          <a:xfrm>
            <a:off x="7562335" y="2582562"/>
            <a:ext cx="2854411" cy="1816444"/>
          </a:xfrm>
          <a:prstGeom prst="rect">
            <a:avLst/>
          </a:prstGeom>
        </p:spPr>
      </p:pic>
      <p:sp>
        <p:nvSpPr>
          <p:cNvPr id="6" name="&quot;Not Allowed&quot; Symbol 5">
            <a:extLst>
              <a:ext uri="{FF2B5EF4-FFF2-40B4-BE49-F238E27FC236}">
                <a16:creationId xmlns:a16="http://schemas.microsoft.com/office/drawing/2014/main" id="{0CFC624F-52F1-2FF7-00C6-6381DEA1BE1C}"/>
              </a:ext>
            </a:extLst>
          </p:cNvPr>
          <p:cNvSpPr/>
          <p:nvPr/>
        </p:nvSpPr>
        <p:spPr>
          <a:xfrm>
            <a:off x="6326657" y="1115950"/>
            <a:ext cx="5103342" cy="4894191"/>
          </a:xfrm>
          <a:prstGeom prst="noSmoking">
            <a:avLst/>
          </a:prstGeom>
          <a:solidFill>
            <a:schemeClr val="bg1">
              <a:lumMod val="75000"/>
              <a:alpha val="30196"/>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74885AAB-914E-131E-EDEF-B4F85A442A9D}"/>
              </a:ext>
            </a:extLst>
          </p:cNvPr>
          <p:cNvSpPr txBox="1"/>
          <p:nvPr/>
        </p:nvSpPr>
        <p:spPr>
          <a:xfrm>
            <a:off x="11778916" y="6479228"/>
            <a:ext cx="421105" cy="37877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2985881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logo&#10;&#10;Description automatically generated">
            <a:extLst>
              <a:ext uri="{FF2B5EF4-FFF2-40B4-BE49-F238E27FC236}">
                <a16:creationId xmlns:a16="http://schemas.microsoft.com/office/drawing/2014/main" id="{B12729DA-6AF0-1CFD-245D-D024FCFB55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989" y="330870"/>
            <a:ext cx="5130636" cy="1164296"/>
          </a:xfrm>
          <a:prstGeom prst="rect">
            <a:avLst/>
          </a:prstGeom>
        </p:spPr>
      </p:pic>
      <p:sp>
        <p:nvSpPr>
          <p:cNvPr id="7" name="TextBox 6">
            <a:extLst>
              <a:ext uri="{FF2B5EF4-FFF2-40B4-BE49-F238E27FC236}">
                <a16:creationId xmlns:a16="http://schemas.microsoft.com/office/drawing/2014/main" id="{36AFBDAE-D2D3-DD63-AE29-1997A84DC4B1}"/>
              </a:ext>
            </a:extLst>
          </p:cNvPr>
          <p:cNvSpPr txBox="1"/>
          <p:nvPr/>
        </p:nvSpPr>
        <p:spPr>
          <a:xfrm>
            <a:off x="691978" y="1729942"/>
            <a:ext cx="10808044"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t>Continuous energy Monte Carlo simulations for neutrons and photons</a:t>
            </a:r>
          </a:p>
          <a:p>
            <a:endParaRPr lang="en-US" sz="2800" dirty="0"/>
          </a:p>
          <a:p>
            <a:pPr marL="285750" indent="-285750">
              <a:buFont typeface="Arial" panose="020B0604020202020204" pitchFamily="34" charset="0"/>
              <a:buChar char="•"/>
            </a:pPr>
            <a:r>
              <a:rPr lang="en-US" sz="2800" dirty="0"/>
              <a:t>General 3D geometries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Tallies include flux, reaction rates, currents, heating, and pulse-height</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Can share modifications to source code (or even contribute !)</a:t>
            </a:r>
          </a:p>
          <a:p>
            <a:endParaRPr lang="en-US" sz="2800" dirty="0"/>
          </a:p>
          <a:p>
            <a:pPr marL="285750" indent="-285750">
              <a:buFont typeface="Arial" panose="020B0604020202020204" pitchFamily="34" charset="0"/>
              <a:buChar char="•"/>
            </a:pPr>
            <a:r>
              <a:rPr lang="en-US" sz="2800" dirty="0"/>
              <a:t>Anyone is allowed access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But no point-detectors… yet</a:t>
            </a:r>
          </a:p>
        </p:txBody>
      </p:sp>
      <p:sp>
        <p:nvSpPr>
          <p:cNvPr id="2" name="TextBox 1">
            <a:extLst>
              <a:ext uri="{FF2B5EF4-FFF2-40B4-BE49-F238E27FC236}">
                <a16:creationId xmlns:a16="http://schemas.microsoft.com/office/drawing/2014/main" id="{A8C62853-3688-E62D-9380-4CA3E8CB8BE1}"/>
              </a:ext>
            </a:extLst>
          </p:cNvPr>
          <p:cNvSpPr txBox="1"/>
          <p:nvPr/>
        </p:nvSpPr>
        <p:spPr>
          <a:xfrm>
            <a:off x="11778916" y="6479228"/>
            <a:ext cx="421105" cy="369332"/>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1350126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29C80-9800-2173-5497-5425EE05834F}"/>
              </a:ext>
            </a:extLst>
          </p:cNvPr>
          <p:cNvSpPr>
            <a:spLocks noGrp="1"/>
          </p:cNvSpPr>
          <p:nvPr>
            <p:ph type="title"/>
          </p:nvPr>
        </p:nvSpPr>
        <p:spPr>
          <a:xfrm>
            <a:off x="657224" y="178253"/>
            <a:ext cx="10772775" cy="970921"/>
          </a:xfrm>
        </p:spPr>
        <p:txBody>
          <a:bodyPr/>
          <a:lstStyle/>
          <a:p>
            <a:r>
              <a:rPr lang="en-US" dirty="0"/>
              <a:t>Modeling HES System with </a:t>
            </a:r>
            <a:r>
              <a:rPr lang="en-US" dirty="0" err="1"/>
              <a:t>OpenMC</a:t>
            </a:r>
            <a:endParaRPr lang="en-US" dirty="0"/>
          </a:p>
        </p:txBody>
      </p:sp>
      <p:sp>
        <p:nvSpPr>
          <p:cNvPr id="3" name="TextBox 2">
            <a:extLst>
              <a:ext uri="{FF2B5EF4-FFF2-40B4-BE49-F238E27FC236}">
                <a16:creationId xmlns:a16="http://schemas.microsoft.com/office/drawing/2014/main" id="{341F5A70-0D90-31FE-A7A5-926D1D5F2AEC}"/>
              </a:ext>
            </a:extLst>
          </p:cNvPr>
          <p:cNvSpPr txBox="1"/>
          <p:nvPr/>
        </p:nvSpPr>
        <p:spPr>
          <a:xfrm>
            <a:off x="657224" y="1173890"/>
            <a:ext cx="10772775" cy="5262979"/>
          </a:xfrm>
          <a:prstGeom prst="rect">
            <a:avLst/>
          </a:prstGeom>
          <a:noFill/>
        </p:spPr>
        <p:txBody>
          <a:bodyPr wrap="square" rtlCol="0">
            <a:spAutoFit/>
          </a:bodyPr>
          <a:lstStyle/>
          <a:p>
            <a:r>
              <a:rPr lang="en-US" sz="2800" dirty="0"/>
              <a:t>Due to the possible advantages of using </a:t>
            </a:r>
            <a:r>
              <a:rPr lang="en-US" sz="2800" dirty="0" err="1"/>
              <a:t>OpenMC</a:t>
            </a:r>
            <a:r>
              <a:rPr lang="en-US" sz="2800" dirty="0"/>
              <a:t> over MCNP, we wanted to test the performance and agreement of the two codes on the HES system here at the RPI LINAC.</a:t>
            </a:r>
          </a:p>
          <a:p>
            <a:endParaRPr lang="en-US" sz="2800" dirty="0"/>
          </a:p>
          <a:p>
            <a:pPr marL="285750" indent="-285750">
              <a:buFont typeface="Arial" panose="020B0604020202020204" pitchFamily="34" charset="0"/>
              <a:buChar char="•"/>
            </a:pPr>
            <a:r>
              <a:rPr lang="en-US" sz="2800" dirty="0"/>
              <a:t>Neutrons scattering with graphite and iron</a:t>
            </a:r>
          </a:p>
          <a:p>
            <a:endParaRPr lang="en-US" sz="2800" dirty="0"/>
          </a:p>
          <a:p>
            <a:pPr marL="285750" indent="-285750">
              <a:buFont typeface="Arial" panose="020B0604020202020204" pitchFamily="34" charset="0"/>
              <a:buChar char="•"/>
            </a:pPr>
            <a:r>
              <a:rPr lang="en-US" sz="2800" dirty="0"/>
              <a:t>Gamma production from neutron </a:t>
            </a:r>
          </a:p>
          <a:p>
            <a:r>
              <a:rPr lang="en-US" sz="2800" dirty="0"/>
              <a:t>    interactions with iron</a:t>
            </a:r>
          </a:p>
          <a:p>
            <a:endParaRPr lang="en-US" sz="2800" dirty="0"/>
          </a:p>
          <a:p>
            <a:pPr marL="285750" indent="-285750">
              <a:buFont typeface="Arial" panose="020B0604020202020204" pitchFamily="34" charset="0"/>
              <a:buChar char="•"/>
            </a:pPr>
            <a:r>
              <a:rPr lang="en-US" sz="2800" dirty="0"/>
              <a:t>Used surface current tallies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ENDF/B-VIII.0 Library</a:t>
            </a:r>
          </a:p>
        </p:txBody>
      </p:sp>
      <p:pic>
        <p:nvPicPr>
          <p:cNvPr id="5" name="Picture 4" descr="A colorful objects on a white background&#10;&#10;Description automatically generated">
            <a:extLst>
              <a:ext uri="{FF2B5EF4-FFF2-40B4-BE49-F238E27FC236}">
                <a16:creationId xmlns:a16="http://schemas.microsoft.com/office/drawing/2014/main" id="{DE814A93-D11A-DBD2-B022-0CF922CF0DD0}"/>
              </a:ext>
            </a:extLst>
          </p:cNvPr>
          <p:cNvPicPr>
            <a:picLocks noChangeAspect="1"/>
          </p:cNvPicPr>
          <p:nvPr/>
        </p:nvPicPr>
        <p:blipFill rotWithShape="1">
          <a:blip r:embed="rId3">
            <a:extLst>
              <a:ext uri="{28A0092B-C50C-407E-A947-70E740481C1C}">
                <a14:useLocalDpi xmlns:a14="http://schemas.microsoft.com/office/drawing/2010/main" val="0"/>
              </a:ext>
            </a:extLst>
          </a:blip>
          <a:srcRect l="22732" t="21621" r="21952" b="8998"/>
          <a:stretch/>
        </p:blipFill>
        <p:spPr>
          <a:xfrm>
            <a:off x="7488195" y="2216123"/>
            <a:ext cx="3558745" cy="4463624"/>
          </a:xfrm>
          <a:prstGeom prst="rect">
            <a:avLst/>
          </a:prstGeom>
        </p:spPr>
      </p:pic>
      <p:sp>
        <p:nvSpPr>
          <p:cNvPr id="4" name="TextBox 3">
            <a:extLst>
              <a:ext uri="{FF2B5EF4-FFF2-40B4-BE49-F238E27FC236}">
                <a16:creationId xmlns:a16="http://schemas.microsoft.com/office/drawing/2014/main" id="{BF4C9759-96EB-C68C-BEC2-515D740F5FE5}"/>
              </a:ext>
            </a:extLst>
          </p:cNvPr>
          <p:cNvSpPr txBox="1"/>
          <p:nvPr/>
        </p:nvSpPr>
        <p:spPr>
          <a:xfrm>
            <a:off x="11778916" y="6479228"/>
            <a:ext cx="421105" cy="37877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2752846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055CC-1E98-173F-03DD-44856AC5A2C8}"/>
              </a:ext>
            </a:extLst>
          </p:cNvPr>
          <p:cNvSpPr>
            <a:spLocks noGrp="1"/>
          </p:cNvSpPr>
          <p:nvPr>
            <p:ph type="title"/>
          </p:nvPr>
        </p:nvSpPr>
        <p:spPr>
          <a:xfrm>
            <a:off x="657224" y="1437996"/>
            <a:ext cx="10772775" cy="1658198"/>
          </a:xfrm>
        </p:spPr>
        <p:txBody>
          <a:bodyPr/>
          <a:lstStyle/>
          <a:p>
            <a:r>
              <a:rPr lang="en-US" dirty="0"/>
              <a:t>Neutrons Scattering with Graphite</a:t>
            </a:r>
          </a:p>
        </p:txBody>
      </p:sp>
      <p:sp>
        <p:nvSpPr>
          <p:cNvPr id="3" name="TextBox 2">
            <a:extLst>
              <a:ext uri="{FF2B5EF4-FFF2-40B4-BE49-F238E27FC236}">
                <a16:creationId xmlns:a16="http://schemas.microsoft.com/office/drawing/2014/main" id="{E0998E5B-B791-C112-604C-85554D095D44}"/>
              </a:ext>
            </a:extLst>
          </p:cNvPr>
          <p:cNvSpPr txBox="1"/>
          <p:nvPr/>
        </p:nvSpPr>
        <p:spPr>
          <a:xfrm>
            <a:off x="11778916" y="6479228"/>
            <a:ext cx="421105" cy="378772"/>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3562197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of a graph showing the energy&#10;&#10;Description automatically generated with medium confidence">
            <a:extLst>
              <a:ext uri="{FF2B5EF4-FFF2-40B4-BE49-F238E27FC236}">
                <a16:creationId xmlns:a16="http://schemas.microsoft.com/office/drawing/2014/main" id="{9701E0E2-912F-7865-5E5B-608A7E11DA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232" y="890337"/>
            <a:ext cx="9725535" cy="5835321"/>
          </a:xfrm>
          <a:prstGeom prst="rect">
            <a:avLst/>
          </a:prstGeom>
        </p:spPr>
      </p:pic>
      <p:sp>
        <p:nvSpPr>
          <p:cNvPr id="5" name="TextBox 4">
            <a:extLst>
              <a:ext uri="{FF2B5EF4-FFF2-40B4-BE49-F238E27FC236}">
                <a16:creationId xmlns:a16="http://schemas.microsoft.com/office/drawing/2014/main" id="{3FE02BDE-5889-5B72-0173-91D92DC4EA2C}"/>
              </a:ext>
            </a:extLst>
          </p:cNvPr>
          <p:cNvSpPr txBox="1"/>
          <p:nvPr/>
        </p:nvSpPr>
        <p:spPr>
          <a:xfrm>
            <a:off x="189492" y="132342"/>
            <a:ext cx="2251911" cy="584775"/>
          </a:xfrm>
          <a:prstGeom prst="rect">
            <a:avLst/>
          </a:prstGeom>
          <a:noFill/>
        </p:spPr>
        <p:txBody>
          <a:bodyPr wrap="square" rtlCol="0">
            <a:spAutoFit/>
          </a:bodyPr>
          <a:lstStyle/>
          <a:p>
            <a:r>
              <a:rPr lang="en-US" sz="3200" dirty="0"/>
              <a:t>Graphite</a:t>
            </a:r>
          </a:p>
        </p:txBody>
      </p:sp>
      <p:sp>
        <p:nvSpPr>
          <p:cNvPr id="8" name="TextBox 7">
            <a:extLst>
              <a:ext uri="{FF2B5EF4-FFF2-40B4-BE49-F238E27FC236}">
                <a16:creationId xmlns:a16="http://schemas.microsoft.com/office/drawing/2014/main" id="{59EA06D7-1C9E-725E-4B0F-863C06DBFD17}"/>
              </a:ext>
            </a:extLst>
          </p:cNvPr>
          <p:cNvSpPr txBox="1"/>
          <p:nvPr/>
        </p:nvSpPr>
        <p:spPr>
          <a:xfrm>
            <a:off x="11778916" y="6479228"/>
            <a:ext cx="421105" cy="378772"/>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1756567674"/>
      </p:ext>
    </p:extLst>
  </p:cSld>
  <p:clrMapOvr>
    <a:masterClrMapping/>
  </p:clrMapOvr>
</p:sld>
</file>

<file path=ppt/theme/theme1.xml><?xml version="1.0" encoding="utf-8"?>
<a:theme xmlns:a="http://schemas.openxmlformats.org/drawingml/2006/main" name="Metropolitan">
  <a:themeElements>
    <a:clrScheme name="Custom 1">
      <a:dk1>
        <a:srgbClr val="FD3636"/>
      </a:dk1>
      <a:lt1>
        <a:sysClr val="window" lastClr="FFFFFF"/>
      </a:lt1>
      <a:dk2>
        <a:srgbClr val="989898"/>
      </a:dk2>
      <a:lt2>
        <a:srgbClr val="363639"/>
      </a:lt2>
      <a:accent1>
        <a:srgbClr val="D6001C"/>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D5487D36-20B9-4AF8-9845-4EE893DA08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478888d-d955-46db-9700-164cdfca7229">
      <Terms xmlns="http://schemas.microsoft.com/office/infopath/2007/PartnerControls"/>
    </lcf76f155ced4ddcb4097134ff3c332f>
    <TaxCatchAll xmlns="6f46f396-f626-4a40-84d2-fc3d8ef1650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796CBFBB385EB418E5B4700C6277C08" ma:contentTypeVersion="14" ma:contentTypeDescription="Create a new document." ma:contentTypeScope="" ma:versionID="66dd4d1cc1fbf6dda2df3dfce4ffe06e">
  <xsd:schema xmlns:xsd="http://www.w3.org/2001/XMLSchema" xmlns:xs="http://www.w3.org/2001/XMLSchema" xmlns:p="http://schemas.microsoft.com/office/2006/metadata/properties" xmlns:ns2="a478888d-d955-46db-9700-164cdfca7229" xmlns:ns3="6f46f396-f626-4a40-84d2-fc3d8ef1650c" targetNamespace="http://schemas.microsoft.com/office/2006/metadata/properties" ma:root="true" ma:fieldsID="3b8d3b2abb258f2a6ae65f671eedaa5b" ns2:_="" ns3:_="">
    <xsd:import namespace="a478888d-d955-46db-9700-164cdfca7229"/>
    <xsd:import namespace="6f46f396-f626-4a40-84d2-fc3d8ef165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78888d-d955-46db-9700-164cdfca72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f7e8d0e3-ee5b-45f2-a8dd-a690bc15d78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f46f396-f626-4a40-84d2-fc3d8ef1650c"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ffbe70e-f67f-4365-a746-c9ed82a786e6}" ma:internalName="TaxCatchAll" ma:showField="CatchAllData" ma:web="6f46f396-f626-4a40-84d2-fc3d8ef165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096E4E-E1C6-4020-AA1C-4A706B03D8B8}">
  <ds:schemaRefs>
    <ds:schemaRef ds:uri="http://purl.org/dc/elements/1.1/"/>
    <ds:schemaRef ds:uri="http://purl.org/dc/dcmitype/"/>
    <ds:schemaRef ds:uri="http://schemas.microsoft.com/office/2006/metadata/properties"/>
    <ds:schemaRef ds:uri="1552f630-69da-4b76-bcaa-4e226570f195"/>
    <ds:schemaRef ds:uri="http://schemas.microsoft.com/office/infopath/2007/PartnerControls"/>
    <ds:schemaRef ds:uri="http://www.w3.org/XML/1998/namespace"/>
    <ds:schemaRef ds:uri="http://schemas.microsoft.com/office/2006/documentManagement/types"/>
    <ds:schemaRef ds:uri="112f7895-b968-4669-97e7-44a8a6db9c5d"/>
    <ds:schemaRef ds:uri="http://schemas.openxmlformats.org/package/2006/metadata/core-properties"/>
    <ds:schemaRef ds:uri="http://purl.org/dc/terms/"/>
    <ds:schemaRef ds:uri="a478888d-d955-46db-9700-164cdfca7229"/>
    <ds:schemaRef ds:uri="6f46f396-f626-4a40-84d2-fc3d8ef1650c"/>
  </ds:schemaRefs>
</ds:datastoreItem>
</file>

<file path=customXml/itemProps2.xml><?xml version="1.0" encoding="utf-8"?>
<ds:datastoreItem xmlns:ds="http://schemas.openxmlformats.org/officeDocument/2006/customXml" ds:itemID="{9E75ADB7-E26D-4499-8028-455E24C2E0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78888d-d955-46db-9700-164cdfca7229"/>
    <ds:schemaRef ds:uri="6f46f396-f626-4a40-84d2-fc3d8ef165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0D811B-8ED7-40A6-A27D-4F40A738D1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TM03457491[[fn=Metropolitan]]</Template>
  <TotalTime>728</TotalTime>
  <Words>2701</Words>
  <Application>Microsoft Office PowerPoint</Application>
  <PresentationFormat>Widescreen</PresentationFormat>
  <Paragraphs>269</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Abadi</vt:lpstr>
      <vt:lpstr>Arial</vt:lpstr>
      <vt:lpstr>Calibri</vt:lpstr>
      <vt:lpstr>Calibri Light</vt:lpstr>
      <vt:lpstr>Segoe UI</vt:lpstr>
      <vt:lpstr>Metropolitan</vt:lpstr>
      <vt:lpstr>Using OpenMC to Model Time-of-Flight Quasi-Differential Scattering Experiments</vt:lpstr>
      <vt:lpstr>Contents</vt:lpstr>
      <vt:lpstr>High Energy Scattering (HES) System</vt:lpstr>
      <vt:lpstr>Monte Carlo Simulations of HES System</vt:lpstr>
      <vt:lpstr>Difficulties with MCNP</vt:lpstr>
      <vt:lpstr>PowerPoint Presentation</vt:lpstr>
      <vt:lpstr>Modeling HES System with OpenMC</vt:lpstr>
      <vt:lpstr>Neutrons Scattering with Graphite</vt:lpstr>
      <vt:lpstr>PowerPoint Presentation</vt:lpstr>
      <vt:lpstr>PowerPoint Presentation</vt:lpstr>
      <vt:lpstr>PowerPoint Presentation</vt:lpstr>
      <vt:lpstr>PowerPoint Presentation</vt:lpstr>
      <vt:lpstr>Neutrons Scattering with Iron</vt:lpstr>
      <vt:lpstr>PowerPoint Presentation</vt:lpstr>
      <vt:lpstr>PowerPoint Presentation</vt:lpstr>
      <vt:lpstr>PowerPoint Presentation</vt:lpstr>
      <vt:lpstr>PowerPoint Presentation</vt:lpstr>
      <vt:lpstr>PowerPoint Presentation</vt:lpstr>
      <vt:lpstr>Gamma Production from Neutrons Scattering with Iron</vt:lpstr>
      <vt:lpstr>PowerPoint Presentation</vt:lpstr>
      <vt:lpstr>PowerPoint Presentation</vt:lpstr>
      <vt:lpstr>Conclusions</vt:lpstr>
      <vt:lpstr>Thanks for listening !  Any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OpenMC to Model Time-of-Flight Quasi-Differential Scattering Experiments</dc:title>
  <dc:creator>Belanger, Hunter Christophe</dc:creator>
  <cp:lastModifiedBy>Belanger, Hunter Christophe</cp:lastModifiedBy>
  <cp:revision>145</cp:revision>
  <dcterms:created xsi:type="dcterms:W3CDTF">2023-09-17T18:54:10Z</dcterms:created>
  <dcterms:modified xsi:type="dcterms:W3CDTF">2023-10-09T15:16:36Z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0x010100C796CBFBB385EB418E5B4700C6277C08</vt:lpwstr>
  </property>
  <property fmtid="{D5CDD505-2E9C-101B-9397-08002B2CF9AE}" pid="3" name="MSIP_Label_c8d7c701-e957-4ed0-8a14-6c8631eefb31_Enabled">
    <vt:lpwstr>true</vt:lpwstr>
  </property>
  <property fmtid="{D5CDD505-2E9C-101B-9397-08002B2CF9AE}" pid="4" name="MSIP_Label_c8d7c701-e957-4ed0-8a14-6c8631eefb31_SetDate">
    <vt:lpwstr>2023-09-22T18:10:17Z</vt:lpwstr>
  </property>
  <property fmtid="{D5CDD505-2E9C-101B-9397-08002B2CF9AE}" pid="5" name="MSIP_Label_c8d7c701-e957-4ed0-8a14-6c8631eefb31_Method">
    <vt:lpwstr>Privileged</vt:lpwstr>
  </property>
  <property fmtid="{D5CDD505-2E9C-101B-9397-08002B2CF9AE}" pid="6" name="MSIP_Label_c8d7c701-e957-4ed0-8a14-6c8631eefb31_Name">
    <vt:lpwstr>Unclassified-Child</vt:lpwstr>
  </property>
  <property fmtid="{D5CDD505-2E9C-101B-9397-08002B2CF9AE}" pid="7" name="MSIP_Label_c8d7c701-e957-4ed0-8a14-6c8631eefb31_SiteId">
    <vt:lpwstr>ebb151f0-4882-4a81-94a2-1e2262f517ee</vt:lpwstr>
  </property>
  <property fmtid="{D5CDD505-2E9C-101B-9397-08002B2CF9AE}" pid="8" name="MSIP_Label_c8d7c701-e957-4ed0-8a14-6c8631eefb31_ActionId">
    <vt:lpwstr>0a73cdd2-5344-4f72-a179-576310b1e59b</vt:lpwstr>
  </property>
  <property fmtid="{D5CDD505-2E9C-101B-9397-08002B2CF9AE}" pid="9" name="MSIP_Label_c8d7c701-e957-4ed0-8a14-6c8631eefb31_ContentBits">
    <vt:lpwstr>0</vt:lpwstr>
  </property>
  <property fmtid="{D5CDD505-2E9C-101B-9397-08002B2CF9AE}" pid="10" name="MediaServiceImageTags">
    <vt:lpwstr/>
  </property>
</Properties>
</file>